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  <p:sldId id="265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77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8EC06-1DB6-B467-0D52-2DC6DF97C7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522A75-B322-94B8-7699-E878066DC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940A5-CD36-2D1F-4D66-F486080A3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140CED-67B6-BD59-E1FB-96774FDA4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2B45F-E6C1-49A8-0E45-A25B29C5E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67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3CD7F-E85F-E164-4307-73100BF03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FEE35A-B612-8506-ABDC-478E979C44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3DDE51-BBEF-31E3-2C9E-2D45F214D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50929B-627E-094C-0CA4-D9F1C20BE2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3D965-8F87-AA1B-A26C-E8EB4CECF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0F2677-6A17-95D2-32B1-DA22467DB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E0B48-DB40-A916-20F0-09CCE255BF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81D02-62D9-4BB7-9011-32DAA8833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6BDC1-0ABB-3BC3-90C9-45EEC75E8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D7AC68-F1E5-F2AC-229C-19F43C867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92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FE9D72-5F22-F072-FE88-571B30D14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C424E-1406-CBF6-D667-FFBFA712B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CEF0C-8C7B-3681-4FDB-B4FFCD933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AAA57-D715-FCD6-69E8-3B05FC306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57A42-CB76-771C-5054-5F165832D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21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CE9B5-DF29-229E-0745-4FFFED558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4F948B-30B4-75B2-780C-B0F974330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B2EE8-6126-A032-DD9F-F638C09A7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A0CAF2-C152-8499-6264-D95A8E32C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4C0353-73ED-460B-F5AE-B64230448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7196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9680CB-96AD-52A7-E6CB-AF69131745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60AFE3-C725-0B06-1879-BF4AE3ED6E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FD2AA-FB05-2F98-FE65-92F716549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DA375B-8F7F-318C-EB3B-AE6AA3929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3F6782-FC75-BAE5-54B0-BB5DAE266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4EE500-D53B-A58A-55AE-A106A740A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511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5F4D4-48D6-2587-E5B2-8A4C29453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66C95-0EC9-9B1F-02F0-774F869558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DBAA8-8BFB-51E0-94CF-ACD53853F2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F64073D-F2A9-71E2-E977-42D28347F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FD6B4A-3F4F-0278-8F4C-4404E8D716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C5FD00-BEC4-EFD4-C4C0-4A9E73EE1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FC81E2-AB45-B2E1-3FC9-ECB634A77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D4C4C8-E689-5F55-1E9F-74877ED62C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9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CDA98B-0056-1E1B-B48A-627B64AB4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795C48-2485-C378-964B-C8622518E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91BD9F-A30A-030C-6AEE-CB8DC4638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0F5AB9-FD44-A4C7-CE64-E8AF72CC8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16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927D352-1DE4-F734-EF28-666B27437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005AF3-3076-82A1-7B85-6FF0B7DBA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A15981-2E47-C811-E165-0FAC8E48A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35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859619-B49B-6BE7-4CF4-B85E189C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434284-C899-0A7E-0A0F-24B00198F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90D74F-65CD-268D-9AC6-055870F31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E588C8-FE4B-24B2-C77C-651A5BAC0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7A1C6-1E65-A0B8-DE4B-0C347965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37E84-0B0B-AA71-3304-5790C27732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025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78FF2-BCC7-2557-1CD3-7885E25CB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97F3FF-16A0-05F4-2CD5-C343F5D255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D2F3F8-7916-353A-F9C0-A4A3C8EA3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10D2FB-96E4-251F-707F-5FF8F5043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608F9-6461-A403-0A57-2AECF70E6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949AEB-84C9-1CBE-E87C-DCABBE4191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516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B03F90-4698-FF3A-4AD1-E63D0F566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4AD613-4214-F393-711B-1432DB69F9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1F1C9D-79A3-7E56-E503-16FE98FB70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D8DE7E-93E1-4643-B941-DEAD8303F471}" type="datetimeFigureOut">
              <a:rPr lang="en-US" smtClean="0"/>
              <a:t>2/18/2026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61BD5-8AA5-3173-9474-75B52B28B7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D6FC92-DDE6-C945-4D14-0E29FAA6C1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E53C2C-85A8-42D5-96B1-D9ADEF8B54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993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space.msu.edu/media/Kevin+D+Walkers+Personal+Meeting+Room/1_jbu0bs16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9402EF-2120-4EFD-5519-50EC5209A8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Hemiacetal and Acetal Formation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373BBE-3FB8-233A-D793-304BB778F2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01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021A1-18B7-0B1E-56DF-58C104AE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108" y="365125"/>
            <a:ext cx="11019692" cy="1325563"/>
          </a:xfrm>
        </p:spPr>
        <p:txBody>
          <a:bodyPr/>
          <a:lstStyle/>
          <a:p>
            <a:r>
              <a:rPr lang="en-US" dirty="0"/>
              <a:t>2° Amine form Enamine to supply </a:t>
            </a:r>
            <a:r>
              <a:rPr lang="en-US" dirty="0">
                <a:highlight>
                  <a:srgbClr val="FFFF00"/>
                </a:highlight>
              </a:rPr>
              <a:t>NEUTRAL</a:t>
            </a:r>
            <a:r>
              <a:rPr lang="en-US" dirty="0"/>
              <a:t> </a:t>
            </a:r>
            <a:r>
              <a:rPr lang="en-US" dirty="0" err="1"/>
              <a:t>cpd</a:t>
            </a:r>
            <a:r>
              <a:rPr lang="en-US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AF357F5-986C-A99C-1FEF-F98CBB857D9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51976"/>
          <a:stretch>
            <a:fillRect/>
          </a:stretch>
        </p:blipFill>
        <p:spPr>
          <a:xfrm>
            <a:off x="2450247" y="2672861"/>
            <a:ext cx="6069163" cy="2554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049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7CC4A-6048-D4FD-01A9-6D850A4475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27193CA-60C1-E0F9-F04C-99CEAE8D17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03461"/>
            <a:ext cx="10515600" cy="279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1769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4DDF4A-B9F2-0128-4FC0-8283CC214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E9345E-8E0B-280A-B32F-8230F697A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8D6E80-31ED-78A8-B715-190D5A0F5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603461"/>
            <a:ext cx="10515600" cy="2795665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779FFEAC-AD71-DB68-5BB5-040478A3F35E}"/>
              </a:ext>
            </a:extLst>
          </p:cNvPr>
          <p:cNvSpPr/>
          <p:nvPr/>
        </p:nvSpPr>
        <p:spPr>
          <a:xfrm>
            <a:off x="9348716" y="2729552"/>
            <a:ext cx="1674126" cy="1023582"/>
          </a:xfrm>
          <a:prstGeom prst="ellipse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442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5FA27E-0418-E9C6-F5ED-22A9E5899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Video of Hemiacetal and Acetal Assembly Mechanism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A110B-B1D9-BA56-E1BC-65700E1C6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Video Link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112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37971-5759-3D13-90EE-053113041F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Imines: from Carbonyls and Amines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3C7D512-C67C-3DA2-FA6E-6323EF200CD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337990"/>
            <a:ext cx="10515600" cy="3326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81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705456-F2AE-40E2-A6C5-165F0021A2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6B9FD-8051-F0A7-32C9-472B1A56C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Imines: from Carbonyls and Amines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9884B82-97F5-7B86-9771-78C511C3FD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143042"/>
            <a:ext cx="10515600" cy="3326608"/>
          </a:xfrm>
          <a:prstGeom prst="rect">
            <a:avLst/>
          </a:prstGeom>
        </p:spPr>
      </p:pic>
      <p:sp>
        <p:nvSpPr>
          <p:cNvPr id="3" name="Oval 2">
            <a:extLst>
              <a:ext uri="{FF2B5EF4-FFF2-40B4-BE49-F238E27FC236}">
                <a16:creationId xmlns:a16="http://schemas.microsoft.com/office/drawing/2014/main" id="{618C77B3-CAB9-8574-BCD3-68E660AC4A25}"/>
              </a:ext>
            </a:extLst>
          </p:cNvPr>
          <p:cNvSpPr/>
          <p:nvPr/>
        </p:nvSpPr>
        <p:spPr>
          <a:xfrm>
            <a:off x="9348716" y="2729552"/>
            <a:ext cx="1674126" cy="1023582"/>
          </a:xfrm>
          <a:prstGeom prst="ellipse">
            <a:avLst/>
          </a:prstGeom>
          <a:noFill/>
          <a:ln w="4762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92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3F09E5-1061-C6AF-B9D9-7DB19D1700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 4 to 5 is needed so neutral</a:t>
            </a:r>
            <a:br>
              <a:rPr lang="en-US" dirty="0"/>
            </a:br>
            <a:r>
              <a:rPr lang="en-US" dirty="0"/>
              <a:t>amine </a:t>
            </a:r>
            <a:r>
              <a:rPr lang="en-US" dirty="0" err="1"/>
              <a:t>Nuc</a:t>
            </a:r>
            <a:r>
              <a:rPr lang="en-US" dirty="0"/>
              <a:t> is present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B057F7-F27C-F3A8-DF10-24CD194A648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75471" y="347161"/>
            <a:ext cx="2897413" cy="5975378"/>
          </a:xfrm>
          <a:prstGeom prst="rect">
            <a:avLst/>
          </a:prstGeom>
        </p:spPr>
      </p:pic>
      <p:sp>
        <p:nvSpPr>
          <p:cNvPr id="6" name="Oval 5">
            <a:extLst>
              <a:ext uri="{FF2B5EF4-FFF2-40B4-BE49-F238E27FC236}">
                <a16:creationId xmlns:a16="http://schemas.microsoft.com/office/drawing/2014/main" id="{3720E471-9383-2D7D-550B-E19AA57A01FE}"/>
              </a:ext>
            </a:extLst>
          </p:cNvPr>
          <p:cNvSpPr/>
          <p:nvPr/>
        </p:nvSpPr>
        <p:spPr>
          <a:xfrm>
            <a:off x="8407021" y="2220036"/>
            <a:ext cx="1583140" cy="523164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7958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CC27D-F977-F349-6E84-23745687E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65ECCE-7185-69EA-6E80-15943B75C3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23BF26-4EE3-D36B-5E1D-CEBA1ACB2D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623" y="2419209"/>
            <a:ext cx="11126753" cy="2019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2997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8A25D2-E2E1-D985-C130-45EFCED420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630B6-A79E-EAEC-ABDA-5F267768F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1° Amine form imine to make </a:t>
            </a:r>
            <a:r>
              <a:rPr lang="en-US" dirty="0">
                <a:highlight>
                  <a:srgbClr val="FFFF00"/>
                </a:highlight>
              </a:rPr>
              <a:t>NEUTRAL</a:t>
            </a:r>
            <a:r>
              <a:rPr lang="en-US" dirty="0"/>
              <a:t> </a:t>
            </a:r>
            <a:r>
              <a:rPr lang="en-US" dirty="0" err="1"/>
              <a:t>cpd</a:t>
            </a:r>
            <a:r>
              <a:rPr lang="en-US" dirty="0"/>
              <a:t>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D0AEFA5-5AC6-666A-4359-3AB01C3BBA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b="47571"/>
          <a:stretch>
            <a:fillRect/>
          </a:stretch>
        </p:blipFill>
        <p:spPr>
          <a:xfrm>
            <a:off x="2511794" y="1462636"/>
            <a:ext cx="6069163" cy="2788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0712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56</Words>
  <Application>Microsoft Office PowerPoint</Application>
  <PresentationFormat>Widescreen</PresentationFormat>
  <Paragraphs>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Aptos</vt:lpstr>
      <vt:lpstr>Aptos Display</vt:lpstr>
      <vt:lpstr>Arial</vt:lpstr>
      <vt:lpstr>Office Theme</vt:lpstr>
      <vt:lpstr>Hemiacetal and Acetal Formation</vt:lpstr>
      <vt:lpstr>PowerPoint Presentation</vt:lpstr>
      <vt:lpstr>PowerPoint Presentation</vt:lpstr>
      <vt:lpstr>Video of Hemiacetal and Acetal Assembly Mechanism</vt:lpstr>
      <vt:lpstr>Imines: from Carbonyls and Amines</vt:lpstr>
      <vt:lpstr>Imines: from Carbonyls and Amines</vt:lpstr>
      <vt:lpstr>pH 4 to 5 is needed so neutral amine Nuc is present</vt:lpstr>
      <vt:lpstr>PowerPoint Presentation</vt:lpstr>
      <vt:lpstr>1° Amine form imine to make NEUTRAL cpd </vt:lpstr>
      <vt:lpstr>2° Amine form Enamine to supply NEUTRAL cpd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Walker, Kevin</dc:creator>
  <cp:lastModifiedBy>Walker, Kevin</cp:lastModifiedBy>
  <cp:revision>4</cp:revision>
  <dcterms:created xsi:type="dcterms:W3CDTF">2026-02-18T17:29:36Z</dcterms:created>
  <dcterms:modified xsi:type="dcterms:W3CDTF">2026-02-18T18:22:41Z</dcterms:modified>
</cp:coreProperties>
</file>