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handoutMasterIdLst>
    <p:handoutMasterId r:id="rId53"/>
  </p:handoutMasterIdLst>
  <p:sldIdLst>
    <p:sldId id="257" r:id="rId2"/>
    <p:sldId id="258" r:id="rId3"/>
    <p:sldId id="259" r:id="rId4"/>
    <p:sldId id="304" r:id="rId5"/>
    <p:sldId id="260" r:id="rId6"/>
    <p:sldId id="261" r:id="rId7"/>
    <p:sldId id="262" r:id="rId8"/>
    <p:sldId id="263" r:id="rId9"/>
    <p:sldId id="265" r:id="rId10"/>
    <p:sldId id="266" r:id="rId11"/>
    <p:sldId id="305" r:id="rId12"/>
    <p:sldId id="302" r:id="rId13"/>
    <p:sldId id="269" r:id="rId14"/>
    <p:sldId id="300" r:id="rId15"/>
    <p:sldId id="270" r:id="rId16"/>
    <p:sldId id="309" r:id="rId17"/>
    <p:sldId id="271" r:id="rId18"/>
    <p:sldId id="272" r:id="rId19"/>
    <p:sldId id="273" r:id="rId20"/>
    <p:sldId id="301" r:id="rId21"/>
    <p:sldId id="274" r:id="rId22"/>
    <p:sldId id="275" r:id="rId23"/>
    <p:sldId id="276" r:id="rId24"/>
    <p:sldId id="277" r:id="rId25"/>
    <p:sldId id="278" r:id="rId26"/>
    <p:sldId id="279" r:id="rId27"/>
    <p:sldId id="280" r:id="rId28"/>
    <p:sldId id="281" r:id="rId29"/>
    <p:sldId id="282" r:id="rId30"/>
    <p:sldId id="283" r:id="rId31"/>
    <p:sldId id="285" r:id="rId32"/>
    <p:sldId id="284" r:id="rId33"/>
    <p:sldId id="306" r:id="rId34"/>
    <p:sldId id="286" r:id="rId35"/>
    <p:sldId id="307" r:id="rId36"/>
    <p:sldId id="288" r:id="rId37"/>
    <p:sldId id="310" r:id="rId38"/>
    <p:sldId id="311" r:id="rId39"/>
    <p:sldId id="312" r:id="rId40"/>
    <p:sldId id="313" r:id="rId41"/>
    <p:sldId id="289" r:id="rId42"/>
    <p:sldId id="290" r:id="rId43"/>
    <p:sldId id="292" r:id="rId44"/>
    <p:sldId id="293" r:id="rId45"/>
    <p:sldId id="294" r:id="rId46"/>
    <p:sldId id="295" r:id="rId47"/>
    <p:sldId id="296" r:id="rId48"/>
    <p:sldId id="297" r:id="rId49"/>
    <p:sldId id="299" r:id="rId50"/>
    <p:sldId id="298" r:id="rId51"/>
  </p:sldIdLst>
  <p:sldSz cx="9144000" cy="6858000" type="screen4x3"/>
  <p:notesSz cx="6400800" cy="8686800"/>
  <p:defaultTextStyle>
    <a:defPPr>
      <a:defRPr lang="en-US"/>
    </a:defPPr>
    <a:lvl1pPr algn="ctr" rtl="0" fontAlgn="base">
      <a:spcBef>
        <a:spcPct val="0"/>
      </a:spcBef>
      <a:spcAft>
        <a:spcPct val="0"/>
      </a:spcAft>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ctr" rtl="0" fontAlgn="base">
      <a:spcBef>
        <a:spcPct val="0"/>
      </a:spcBef>
      <a:spcAft>
        <a:spcPct val="0"/>
      </a:spcAft>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ctr" rtl="0" fontAlgn="base">
      <a:spcBef>
        <a:spcPct val="0"/>
      </a:spcBef>
      <a:spcAft>
        <a:spcPct val="0"/>
      </a:spcAft>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ctr" rtl="0" fontAlgn="base">
      <a:spcBef>
        <a:spcPct val="0"/>
      </a:spcBef>
      <a:spcAft>
        <a:spcPct val="0"/>
      </a:spcAft>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ctr" rtl="0" fontAlgn="base">
      <a:spcBef>
        <a:spcPct val="0"/>
      </a:spcBef>
      <a:spcAft>
        <a:spcPct val="0"/>
      </a:spcAft>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2800" kern="1200">
        <a:solidFill>
          <a:schemeClr val="tx1"/>
        </a:solidFill>
        <a:effectLst>
          <a:outerShdw blurRad="38100" dist="38100" dir="2700000" algn="tl">
            <a:srgbClr val="000000">
              <a:alpha val="43137"/>
            </a:srgbClr>
          </a:outerShdw>
        </a:effectLst>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864" userDrawn="1">
          <p15:clr>
            <a:srgbClr val="A4A3A4"/>
          </p15:clr>
        </p15:guide>
        <p15:guide id="2" pos="2880">
          <p15:clr>
            <a:srgbClr val="A4A3A4"/>
          </p15:clr>
        </p15:guide>
      </p15:sldGuideLst>
    </p:ext>
    <p:ext uri="{2D200454-40CA-4A62-9FC3-DE9A4176ACB9}">
      <p15:notesGuideLst xmlns:p15="http://schemas.microsoft.com/office/powerpoint/2012/main">
        <p15:guide id="1" orient="horz" pos="2736">
          <p15:clr>
            <a:srgbClr val="A4A3A4"/>
          </p15:clr>
        </p15:guide>
        <p15:guide id="2" pos="20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F00FF"/>
    <a:srgbClr val="FF0000"/>
    <a:srgbClr val="B2B2B2"/>
    <a:srgbClr val="66CCFF"/>
    <a:srgbClr val="FF9900"/>
    <a:srgbClr val="D60093"/>
    <a:srgbClr val="FF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6139" autoAdjust="0"/>
  </p:normalViewPr>
  <p:slideViewPr>
    <p:cSldViewPr snapToGrid="0">
      <p:cViewPr varScale="1">
        <p:scale>
          <a:sx n="100" d="100"/>
          <a:sy n="100" d="100"/>
        </p:scale>
        <p:origin x="1836" y="90"/>
      </p:cViewPr>
      <p:guideLst>
        <p:guide orient="horz" pos="864"/>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4176"/>
    </p:cViewPr>
  </p:sorterViewPr>
  <p:notesViewPr>
    <p:cSldViewPr snapToGrid="0">
      <p:cViewPr varScale="1">
        <p:scale>
          <a:sx n="60" d="100"/>
          <a:sy n="60" d="100"/>
        </p:scale>
        <p:origin x="-1764" y="-84"/>
      </p:cViewPr>
      <p:guideLst>
        <p:guide orient="horz" pos="2736"/>
        <p:guide pos="201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9618" name="Rectangle 2"/>
          <p:cNvSpPr>
            <a:spLocks noGrp="1" noChangeArrowheads="1"/>
          </p:cNvSpPr>
          <p:nvPr>
            <p:ph type="hdr" sz="quarter"/>
          </p:nvPr>
        </p:nvSpPr>
        <p:spPr bwMode="auto">
          <a:xfrm>
            <a:off x="530225" y="463550"/>
            <a:ext cx="2774950" cy="43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l" defTabSz="862013">
              <a:defRPr sz="1200">
                <a:effectLst/>
              </a:defRPr>
            </a:lvl1pPr>
          </a:lstStyle>
          <a:p>
            <a:endParaRPr lang="en-US" altLang="en-US"/>
          </a:p>
        </p:txBody>
      </p:sp>
      <p:sp>
        <p:nvSpPr>
          <p:cNvPr id="239619" name="Rectangle 3"/>
          <p:cNvSpPr>
            <a:spLocks noGrp="1" noChangeArrowheads="1"/>
          </p:cNvSpPr>
          <p:nvPr>
            <p:ph type="dt" sz="quarter" idx="1"/>
          </p:nvPr>
        </p:nvSpPr>
        <p:spPr bwMode="auto">
          <a:xfrm>
            <a:off x="3406775" y="44926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r" defTabSz="862013">
              <a:defRPr sz="1200">
                <a:effectLst/>
              </a:defRPr>
            </a:lvl1pPr>
          </a:lstStyle>
          <a:p>
            <a:fld id="{FF26528E-5DBE-4B23-8214-9B64AF0557CB}" type="datetime1">
              <a:rPr lang="en-US" altLang="en-US"/>
              <a:pPr/>
              <a:t>9/6/2023</a:t>
            </a:fld>
            <a:endParaRPr lang="en-US" altLang="en-US"/>
          </a:p>
        </p:txBody>
      </p:sp>
      <p:sp>
        <p:nvSpPr>
          <p:cNvPr id="239620" name="Rectangle 4"/>
          <p:cNvSpPr>
            <a:spLocks noGrp="1" noChangeArrowheads="1"/>
          </p:cNvSpPr>
          <p:nvPr>
            <p:ph type="ftr" sz="quarter" idx="2"/>
          </p:nvPr>
        </p:nvSpPr>
        <p:spPr bwMode="auto">
          <a:xfrm>
            <a:off x="0" y="825341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l" defTabSz="862013">
              <a:defRPr sz="1200">
                <a:effectLst/>
              </a:defRPr>
            </a:lvl1pPr>
          </a:lstStyle>
          <a:p>
            <a:r>
              <a:rPr lang="en-US" altLang="en-US"/>
              <a:t>© Univesity of California</a:t>
            </a:r>
          </a:p>
        </p:txBody>
      </p:sp>
      <p:sp>
        <p:nvSpPr>
          <p:cNvPr id="239621" name="Rectangle 5"/>
          <p:cNvSpPr>
            <a:spLocks noGrp="1" noChangeArrowheads="1"/>
          </p:cNvSpPr>
          <p:nvPr>
            <p:ph type="sldNum" sz="quarter" idx="3"/>
          </p:nvPr>
        </p:nvSpPr>
        <p:spPr bwMode="auto">
          <a:xfrm>
            <a:off x="3627438" y="8253413"/>
            <a:ext cx="277336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r" defTabSz="862013">
              <a:defRPr sz="1200">
                <a:effectLst/>
              </a:defRPr>
            </a:lvl1pPr>
          </a:lstStyle>
          <a:p>
            <a:fld id="{5FB5137C-C621-403C-9C49-33A956DCEC84}" type="slidenum">
              <a:rPr lang="en-US" altLang="en-US"/>
              <a:pPr/>
              <a:t>‹#›</a:t>
            </a:fld>
            <a:endParaRPr lang="en-US" altLang="en-US"/>
          </a:p>
        </p:txBody>
      </p:sp>
    </p:spTree>
    <p:extLst>
      <p:ext uri="{BB962C8B-B14F-4D97-AF65-F5344CB8AC3E}">
        <p14:creationId xmlns:p14="http://schemas.microsoft.com/office/powerpoint/2010/main" val="38217731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773363"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l" defTabSz="862013">
              <a:defRPr sz="1200">
                <a:effectLst/>
                <a:latin typeface="Times New Roman" panose="02020603050405020304" pitchFamily="18" charset="0"/>
              </a:defRPr>
            </a:lvl1pPr>
          </a:lstStyle>
          <a:p>
            <a:endParaRPr lang="en-US" altLang="en-US"/>
          </a:p>
        </p:txBody>
      </p:sp>
      <p:sp>
        <p:nvSpPr>
          <p:cNvPr id="4099" name="Rectangle 3"/>
          <p:cNvSpPr>
            <a:spLocks noGrp="1" noChangeArrowheads="1"/>
          </p:cNvSpPr>
          <p:nvPr>
            <p:ph type="dt" idx="1"/>
          </p:nvPr>
        </p:nvSpPr>
        <p:spPr bwMode="auto">
          <a:xfrm>
            <a:off x="3627438" y="0"/>
            <a:ext cx="2773362"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r" defTabSz="862013">
              <a:defRPr sz="1200">
                <a:effectLst/>
                <a:latin typeface="Times New Roman" panose="02020603050405020304" pitchFamily="18" charset="0"/>
              </a:defRPr>
            </a:lvl1pPr>
          </a:lstStyle>
          <a:p>
            <a:fld id="{4D083CE3-3FB0-4123-8CA9-B0845974D519}" type="datetime1">
              <a:rPr lang="en-US" altLang="en-US"/>
              <a:pPr/>
              <a:t>9/6/2023</a:t>
            </a:fld>
            <a:endParaRPr lang="en-US" altLang="en-US"/>
          </a:p>
        </p:txBody>
      </p:sp>
      <p:sp>
        <p:nvSpPr>
          <p:cNvPr id="4100" name="Rectangle 4"/>
          <p:cNvSpPr>
            <a:spLocks noGrp="1" noRot="1" noChangeAspect="1" noChangeArrowheads="1" noTextEdit="1"/>
          </p:cNvSpPr>
          <p:nvPr>
            <p:ph type="sldImg" idx="2"/>
          </p:nvPr>
        </p:nvSpPr>
        <p:spPr bwMode="auto">
          <a:xfrm>
            <a:off x="1028700" y="652463"/>
            <a:ext cx="4343400" cy="32575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852488" y="4125913"/>
            <a:ext cx="4695825"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p:cNvSpPr>
            <a:spLocks noGrp="1" noChangeArrowheads="1"/>
          </p:cNvSpPr>
          <p:nvPr>
            <p:ph type="ftr" sz="quarter" idx="4"/>
          </p:nvPr>
        </p:nvSpPr>
        <p:spPr bwMode="auto">
          <a:xfrm>
            <a:off x="0" y="825341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l" defTabSz="862013">
              <a:defRPr sz="1200">
                <a:effectLst/>
                <a:latin typeface="Times New Roman" panose="02020603050405020304" pitchFamily="18" charset="0"/>
              </a:defRPr>
            </a:lvl1pPr>
          </a:lstStyle>
          <a:p>
            <a:r>
              <a:rPr lang="en-US" altLang="en-US"/>
              <a:t>© Univesity of California</a:t>
            </a:r>
          </a:p>
        </p:txBody>
      </p:sp>
      <p:sp>
        <p:nvSpPr>
          <p:cNvPr id="4103" name="Rectangle 7"/>
          <p:cNvSpPr>
            <a:spLocks noGrp="1" noChangeArrowheads="1"/>
          </p:cNvSpPr>
          <p:nvPr>
            <p:ph type="sldNum" sz="quarter" idx="5"/>
          </p:nvPr>
        </p:nvSpPr>
        <p:spPr bwMode="auto">
          <a:xfrm>
            <a:off x="3627438" y="8253413"/>
            <a:ext cx="277336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r" defTabSz="862013">
              <a:defRPr sz="1200">
                <a:effectLst/>
                <a:latin typeface="Times New Roman" panose="02020603050405020304" pitchFamily="18" charset="0"/>
              </a:defRPr>
            </a:lvl1pPr>
          </a:lstStyle>
          <a:p>
            <a:fld id="{564D2EE0-DE28-45B0-B7BF-DB23E6E73562}" type="slidenum">
              <a:rPr lang="en-US" altLang="en-US"/>
              <a:pPr/>
              <a:t>‹#›</a:t>
            </a:fld>
            <a:endParaRPr lang="en-US" altLang="en-US"/>
          </a:p>
        </p:txBody>
      </p:sp>
    </p:spTree>
    <p:extLst>
      <p:ext uri="{BB962C8B-B14F-4D97-AF65-F5344CB8AC3E}">
        <p14:creationId xmlns:p14="http://schemas.microsoft.com/office/powerpoint/2010/main" val="553423030"/>
      </p:ext>
    </p:extLst>
  </p:cSld>
  <p:clrMap bg1="lt1" tx1="dk1" bg2="lt2" tx2="dk2" accent1="accent1" accent2="accent2" accent3="accent3" accent4="accent4" accent5="accent5" accent6="accent6" hlink="hlink" folHlink="folHlink"/>
  <p:hf hdr="0"/>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89A7F9A3-2E2E-4343-B228-F6A8BF026B2C}" type="datetime1">
              <a:rPr lang="en-US" altLang="en-US"/>
              <a:pPr/>
              <a:t>9/6/2023</a:t>
            </a:fld>
            <a:endParaRPr lang="en-US" altLang="en-US"/>
          </a:p>
        </p:txBody>
      </p:sp>
      <p:sp>
        <p:nvSpPr>
          <p:cNvPr id="6" name="Rectangle 6"/>
          <p:cNvSpPr>
            <a:spLocks noGrp="1" noChangeArrowheads="1"/>
          </p:cNvSpPr>
          <p:nvPr>
            <p:ph type="ftr" sz="quarter" idx="4"/>
          </p:nvPr>
        </p:nvSpPr>
        <p:spPr>
          <a:ln/>
        </p:spPr>
        <p:txBody>
          <a:bodyPr/>
          <a:lstStyle/>
          <a:p>
            <a:r>
              <a:rPr lang="en-US" altLang="en-US"/>
              <a:t>© Univesity of California</a:t>
            </a:r>
          </a:p>
        </p:txBody>
      </p:sp>
      <p:sp>
        <p:nvSpPr>
          <p:cNvPr id="7" name="Rectangle 7"/>
          <p:cNvSpPr>
            <a:spLocks noGrp="1" noChangeArrowheads="1"/>
          </p:cNvSpPr>
          <p:nvPr>
            <p:ph type="sldNum" sz="quarter" idx="5"/>
          </p:nvPr>
        </p:nvSpPr>
        <p:spPr>
          <a:ln/>
        </p:spPr>
        <p:txBody>
          <a:bodyPr/>
          <a:lstStyle/>
          <a:p>
            <a:fld id="{3565D498-4881-4D94-8BD3-5177D7173AEC}" type="slidenum">
              <a:rPr lang="en-US" altLang="en-US"/>
              <a:pPr/>
              <a:t>7</a:t>
            </a:fld>
            <a:endParaRPr lang="en-US" altLang="en-US"/>
          </a:p>
        </p:txBody>
      </p:sp>
      <p:sp>
        <p:nvSpPr>
          <p:cNvPr id="517122" name="Rectangle 2"/>
          <p:cNvSpPr>
            <a:spLocks noGrp="1" noRot="1" noChangeAspect="1" noChangeArrowheads="1" noTextEdit="1"/>
          </p:cNvSpPr>
          <p:nvPr>
            <p:ph type="sldImg"/>
          </p:nvPr>
        </p:nvSpPr>
        <p:spPr>
          <a:ln/>
        </p:spPr>
      </p:sp>
      <p:sp>
        <p:nvSpPr>
          <p:cNvPr id="517123" name="Rectangle 3"/>
          <p:cNvSpPr>
            <a:spLocks noGrp="1" noChangeArrowheads="1"/>
          </p:cNvSpPr>
          <p:nvPr>
            <p:ph type="body" idx="1"/>
          </p:nvPr>
        </p:nvSpPr>
        <p:spPr>
          <a:xfrm>
            <a:off x="854075" y="4125913"/>
            <a:ext cx="4692650" cy="3908425"/>
          </a:xfrm>
        </p:spPr>
        <p:txBody>
          <a:bodyPr/>
          <a:lstStyle/>
          <a:p>
            <a:endParaRPr lang="en-US" altLang="en-US"/>
          </a:p>
        </p:txBody>
      </p:sp>
    </p:spTree>
    <p:extLst>
      <p:ext uri="{BB962C8B-B14F-4D97-AF65-F5344CB8AC3E}">
        <p14:creationId xmlns:p14="http://schemas.microsoft.com/office/powerpoint/2010/main" val="201084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4D16AFBD-9AD2-4FB0-A380-3723BE3BF1E0}" type="datetime1">
              <a:rPr lang="en-US" altLang="en-US"/>
              <a:pPr/>
              <a:t>9/6/2023</a:t>
            </a:fld>
            <a:endParaRPr lang="en-US" altLang="en-US"/>
          </a:p>
        </p:txBody>
      </p:sp>
      <p:sp>
        <p:nvSpPr>
          <p:cNvPr id="6" name="Rectangle 6"/>
          <p:cNvSpPr>
            <a:spLocks noGrp="1" noChangeArrowheads="1"/>
          </p:cNvSpPr>
          <p:nvPr>
            <p:ph type="ftr" sz="quarter" idx="4"/>
          </p:nvPr>
        </p:nvSpPr>
        <p:spPr>
          <a:ln/>
        </p:spPr>
        <p:txBody>
          <a:bodyPr/>
          <a:lstStyle/>
          <a:p>
            <a:r>
              <a:rPr lang="en-US" altLang="en-US"/>
              <a:t>© Univesity of California</a:t>
            </a:r>
          </a:p>
        </p:txBody>
      </p:sp>
      <p:sp>
        <p:nvSpPr>
          <p:cNvPr id="7" name="Rectangle 7"/>
          <p:cNvSpPr>
            <a:spLocks noGrp="1" noChangeArrowheads="1"/>
          </p:cNvSpPr>
          <p:nvPr>
            <p:ph type="sldNum" sz="quarter" idx="5"/>
          </p:nvPr>
        </p:nvSpPr>
        <p:spPr>
          <a:ln/>
        </p:spPr>
        <p:txBody>
          <a:bodyPr/>
          <a:lstStyle/>
          <a:p>
            <a:fld id="{041CD7C8-87CC-46B9-BDA9-5F3E9824A9F5}" type="slidenum">
              <a:rPr lang="en-US" altLang="en-US"/>
              <a:pPr/>
              <a:t>8</a:t>
            </a:fld>
            <a:endParaRPr lang="en-US" altLang="en-US"/>
          </a:p>
        </p:txBody>
      </p:sp>
      <p:sp>
        <p:nvSpPr>
          <p:cNvPr id="519170" name="Rectangle 2"/>
          <p:cNvSpPr>
            <a:spLocks noGrp="1" noRot="1" noChangeAspect="1" noChangeArrowheads="1" noTextEdit="1"/>
          </p:cNvSpPr>
          <p:nvPr>
            <p:ph type="sldImg"/>
          </p:nvPr>
        </p:nvSpPr>
        <p:spPr>
          <a:ln/>
        </p:spPr>
      </p:sp>
      <p:sp>
        <p:nvSpPr>
          <p:cNvPr id="519171" name="Rectangle 3"/>
          <p:cNvSpPr>
            <a:spLocks noGrp="1" noChangeArrowheads="1"/>
          </p:cNvSpPr>
          <p:nvPr>
            <p:ph type="body" idx="1"/>
          </p:nvPr>
        </p:nvSpPr>
        <p:spPr>
          <a:xfrm>
            <a:off x="854075" y="4125913"/>
            <a:ext cx="4692650" cy="3908425"/>
          </a:xfrm>
        </p:spPr>
        <p:txBody>
          <a:bodyPr/>
          <a:lstStyle/>
          <a:p>
            <a:endParaRPr lang="en-US" altLang="en-US"/>
          </a:p>
        </p:txBody>
      </p:sp>
    </p:spTree>
    <p:extLst>
      <p:ext uri="{BB962C8B-B14F-4D97-AF65-F5344CB8AC3E}">
        <p14:creationId xmlns:p14="http://schemas.microsoft.com/office/powerpoint/2010/main" val="3177095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6186F6B6-8E55-4771-BC89-8E024C0F9DF4}" type="datetime1">
              <a:rPr lang="en-US" altLang="en-US"/>
              <a:pPr/>
              <a:t>9/6/2023</a:t>
            </a:fld>
            <a:endParaRPr lang="en-US" altLang="en-US"/>
          </a:p>
        </p:txBody>
      </p:sp>
      <p:sp>
        <p:nvSpPr>
          <p:cNvPr id="6" name="Rectangle 6"/>
          <p:cNvSpPr>
            <a:spLocks noGrp="1" noChangeArrowheads="1"/>
          </p:cNvSpPr>
          <p:nvPr>
            <p:ph type="ftr" sz="quarter" idx="4"/>
          </p:nvPr>
        </p:nvSpPr>
        <p:spPr>
          <a:ln/>
        </p:spPr>
        <p:txBody>
          <a:bodyPr/>
          <a:lstStyle/>
          <a:p>
            <a:r>
              <a:rPr lang="en-US" altLang="en-US"/>
              <a:t>© Univesity of California</a:t>
            </a:r>
          </a:p>
        </p:txBody>
      </p:sp>
      <p:sp>
        <p:nvSpPr>
          <p:cNvPr id="7" name="Rectangle 7"/>
          <p:cNvSpPr>
            <a:spLocks noGrp="1" noChangeArrowheads="1"/>
          </p:cNvSpPr>
          <p:nvPr>
            <p:ph type="sldNum" sz="quarter" idx="5"/>
          </p:nvPr>
        </p:nvSpPr>
        <p:spPr>
          <a:ln/>
        </p:spPr>
        <p:txBody>
          <a:bodyPr/>
          <a:lstStyle/>
          <a:p>
            <a:fld id="{D21DBDCD-CB7A-4C0E-B14A-0DA1197EE483}" type="slidenum">
              <a:rPr lang="en-US" altLang="en-US"/>
              <a:pPr/>
              <a:t>11</a:t>
            </a:fld>
            <a:endParaRPr lang="en-US" altLang="en-US"/>
          </a:p>
        </p:txBody>
      </p:sp>
      <p:sp>
        <p:nvSpPr>
          <p:cNvPr id="574466" name="Rectangle 2"/>
          <p:cNvSpPr>
            <a:spLocks noGrp="1" noRot="1" noChangeAspect="1" noChangeArrowheads="1" noTextEdit="1"/>
          </p:cNvSpPr>
          <p:nvPr>
            <p:ph type="sldImg"/>
          </p:nvPr>
        </p:nvSpPr>
        <p:spPr>
          <a:ln/>
        </p:spPr>
      </p:sp>
      <p:sp>
        <p:nvSpPr>
          <p:cNvPr id="574467" name="Rectangle 3"/>
          <p:cNvSpPr>
            <a:spLocks noGrp="1" noChangeArrowheads="1"/>
          </p:cNvSpPr>
          <p:nvPr>
            <p:ph type="body" idx="1"/>
          </p:nvPr>
        </p:nvSpPr>
        <p:spPr/>
        <p:txBody>
          <a:bodyPr/>
          <a:lstStyle/>
          <a:p>
            <a:r>
              <a:rPr lang="en-US" altLang="en-US" dirty="0"/>
              <a:t>Air: a single molecule undergoes 10 to the 10 collisions/sec. Cf. breathing 60 times/min; in 80 years: 2.5 billion 2.5x10tothe9</a:t>
            </a:r>
          </a:p>
        </p:txBody>
      </p:sp>
    </p:spTree>
    <p:extLst>
      <p:ext uri="{BB962C8B-B14F-4D97-AF65-F5344CB8AC3E}">
        <p14:creationId xmlns:p14="http://schemas.microsoft.com/office/powerpoint/2010/main" val="3273798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93A38251-79D6-455D-AF6C-C6B9B621BF84}" type="datetime1">
              <a:rPr lang="en-US" altLang="en-US"/>
              <a:pPr/>
              <a:t>9/6/2023</a:t>
            </a:fld>
            <a:endParaRPr lang="en-US" altLang="en-US"/>
          </a:p>
        </p:txBody>
      </p:sp>
      <p:sp>
        <p:nvSpPr>
          <p:cNvPr id="6" name="Rectangle 6"/>
          <p:cNvSpPr>
            <a:spLocks noGrp="1" noChangeArrowheads="1"/>
          </p:cNvSpPr>
          <p:nvPr>
            <p:ph type="ftr" sz="quarter" idx="4"/>
          </p:nvPr>
        </p:nvSpPr>
        <p:spPr>
          <a:ln/>
        </p:spPr>
        <p:txBody>
          <a:bodyPr/>
          <a:lstStyle/>
          <a:p>
            <a:r>
              <a:rPr lang="en-US" altLang="en-US"/>
              <a:t>© Univesity of California</a:t>
            </a:r>
          </a:p>
        </p:txBody>
      </p:sp>
      <p:sp>
        <p:nvSpPr>
          <p:cNvPr id="7" name="Rectangle 7"/>
          <p:cNvSpPr>
            <a:spLocks noGrp="1" noChangeArrowheads="1"/>
          </p:cNvSpPr>
          <p:nvPr>
            <p:ph type="sldNum" sz="quarter" idx="5"/>
          </p:nvPr>
        </p:nvSpPr>
        <p:spPr>
          <a:ln/>
        </p:spPr>
        <p:txBody>
          <a:bodyPr/>
          <a:lstStyle/>
          <a:p>
            <a:fld id="{EBC572C9-ACD9-4748-BEF9-E0E127EB9731}" type="slidenum">
              <a:rPr lang="en-US" altLang="en-US"/>
              <a:pPr/>
              <a:t>13</a:t>
            </a:fld>
            <a:endParaRPr lang="en-US" altLang="en-US"/>
          </a:p>
        </p:txBody>
      </p:sp>
      <p:sp>
        <p:nvSpPr>
          <p:cNvPr id="571394" name="Rectangle 2"/>
          <p:cNvSpPr>
            <a:spLocks noGrp="1" noRot="1" noChangeAspect="1" noChangeArrowheads="1" noTextEdit="1"/>
          </p:cNvSpPr>
          <p:nvPr>
            <p:ph type="sldImg"/>
          </p:nvPr>
        </p:nvSpPr>
        <p:spPr>
          <a:ln/>
        </p:spPr>
      </p:sp>
      <p:sp>
        <p:nvSpPr>
          <p:cNvPr id="571395" name="Rectangle 3"/>
          <p:cNvSpPr>
            <a:spLocks noGrp="1" noChangeArrowheads="1"/>
          </p:cNvSpPr>
          <p:nvPr>
            <p:ph type="body" idx="1"/>
          </p:nvPr>
        </p:nvSpPr>
        <p:spPr/>
        <p:txBody>
          <a:bodyPr/>
          <a:lstStyle/>
          <a:p>
            <a:r>
              <a:rPr lang="en-US" altLang="en-US" b="1" i="1"/>
              <a:t>Le Chatelier Summary</a:t>
            </a:r>
            <a:endParaRPr lang="en-US" altLang="en-US"/>
          </a:p>
          <a:p>
            <a:r>
              <a:rPr lang="en-US" altLang="en-US"/>
              <a:t>Increasing the temperature of a system in dynamic equilibrium favours the endothermic reaction. The system counteracts the change you have made by absorbing the extra heat.</a:t>
            </a:r>
          </a:p>
          <a:p>
            <a:r>
              <a:rPr lang="en-US" altLang="en-US"/>
              <a:t>Decreasing the temperature of a system in dynamic equilibrium favours the exothermic reaction. The system counteracts the change you have made by producing more heat.</a:t>
            </a:r>
          </a:p>
          <a:p>
            <a:r>
              <a:rPr lang="en-US" altLang="en-US" b="1" i="1"/>
              <a:t>Important</a:t>
            </a:r>
            <a:r>
              <a:rPr lang="en-US" altLang="en-US"/>
              <a:t>Again, this isn't in any way an </a:t>
            </a:r>
            <a:r>
              <a:rPr lang="en-US" altLang="en-US" i="1"/>
              <a:t>explanation</a:t>
            </a:r>
            <a:r>
              <a:rPr lang="en-US" altLang="en-US"/>
              <a:t> of why the position of equilibrium moves in the ways described. It is only a way of helping you to work out what happens.</a:t>
            </a:r>
            <a:r>
              <a:rPr lang="en-US" altLang="en-US" b="1"/>
              <a:t>Note:  </a:t>
            </a:r>
            <a:r>
              <a:rPr lang="en-US" altLang="en-US"/>
              <a:t>I am not going to attempt an explanation of this anywhere on the site. To do it properly is far too difficult for this level. It is possible to come up with an explanation of sorts by looking at how the rate constants for the forward and back reactions change relative to each other by using the Arrhenius equation, but this isn't a standard way of doing it, and is liable to confuse those of you going on to do a Chemistry degree. If you aren't going to do a Chemistry degree, you won't need to know about this anyway!</a:t>
            </a:r>
            <a:br>
              <a:rPr lang="en-US" altLang="en-US"/>
            </a:br>
            <a:endParaRPr lang="en-US" altLang="en-US"/>
          </a:p>
        </p:txBody>
      </p:sp>
    </p:spTree>
    <p:extLst>
      <p:ext uri="{BB962C8B-B14F-4D97-AF65-F5344CB8AC3E}">
        <p14:creationId xmlns:p14="http://schemas.microsoft.com/office/powerpoint/2010/main" val="1242749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9B1A954B-6DE9-4F67-920E-7B81650DDB61}" type="datetime1">
              <a:rPr lang="en-US" altLang="en-US"/>
              <a:pPr/>
              <a:t>9/6/2023</a:t>
            </a:fld>
            <a:endParaRPr lang="en-US" altLang="en-US"/>
          </a:p>
        </p:txBody>
      </p:sp>
      <p:sp>
        <p:nvSpPr>
          <p:cNvPr id="6" name="Rectangle 6"/>
          <p:cNvSpPr>
            <a:spLocks noGrp="1" noChangeArrowheads="1"/>
          </p:cNvSpPr>
          <p:nvPr>
            <p:ph type="ftr" sz="quarter" idx="4"/>
          </p:nvPr>
        </p:nvSpPr>
        <p:spPr>
          <a:ln/>
        </p:spPr>
        <p:txBody>
          <a:bodyPr/>
          <a:lstStyle/>
          <a:p>
            <a:r>
              <a:rPr lang="en-US" altLang="en-US"/>
              <a:t>© Univesity of California</a:t>
            </a:r>
          </a:p>
        </p:txBody>
      </p:sp>
      <p:sp>
        <p:nvSpPr>
          <p:cNvPr id="7" name="Rectangle 7"/>
          <p:cNvSpPr>
            <a:spLocks noGrp="1" noChangeArrowheads="1"/>
          </p:cNvSpPr>
          <p:nvPr>
            <p:ph type="sldNum" sz="quarter" idx="5"/>
          </p:nvPr>
        </p:nvSpPr>
        <p:spPr>
          <a:ln/>
        </p:spPr>
        <p:txBody>
          <a:bodyPr/>
          <a:lstStyle/>
          <a:p>
            <a:fld id="{D28E7B25-6ED4-4988-B29A-030161307D78}" type="slidenum">
              <a:rPr lang="en-US" altLang="en-US"/>
              <a:pPr/>
              <a:t>34</a:t>
            </a:fld>
            <a:endParaRPr lang="en-US" altLang="en-US"/>
          </a:p>
        </p:txBody>
      </p:sp>
      <p:sp>
        <p:nvSpPr>
          <p:cNvPr id="543746" name="Rectangle 2"/>
          <p:cNvSpPr>
            <a:spLocks noGrp="1" noRot="1" noChangeAspect="1" noChangeArrowheads="1" noTextEdit="1"/>
          </p:cNvSpPr>
          <p:nvPr>
            <p:ph type="sldImg"/>
          </p:nvPr>
        </p:nvSpPr>
        <p:spPr>
          <a:ln/>
        </p:spPr>
      </p:sp>
      <p:sp>
        <p:nvSpPr>
          <p:cNvPr id="543747" name="Rectangle 3"/>
          <p:cNvSpPr>
            <a:spLocks noGrp="1" noChangeArrowheads="1"/>
          </p:cNvSpPr>
          <p:nvPr>
            <p:ph type="body" idx="1"/>
          </p:nvPr>
        </p:nvSpPr>
        <p:spPr/>
        <p:txBody>
          <a:bodyPr/>
          <a:lstStyle/>
          <a:p>
            <a:r>
              <a:rPr lang="en-US" altLang="en-US"/>
              <a:t>What should I do about a title</a:t>
            </a:r>
          </a:p>
          <a:p>
            <a:r>
              <a:rPr lang="en-US" altLang="en-US"/>
              <a:t>Are the numbers okay?</a:t>
            </a:r>
          </a:p>
        </p:txBody>
      </p:sp>
    </p:spTree>
    <p:extLst>
      <p:ext uri="{BB962C8B-B14F-4D97-AF65-F5344CB8AC3E}">
        <p14:creationId xmlns:p14="http://schemas.microsoft.com/office/powerpoint/2010/main" val="2592191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symbol is a combination of the semaphore signals for the letters "N" and "D," standing for "nuclear disarmament".[50] In semaphore the letter "N" is formed by a person holding two flags in an inverted "V," and the letter "D" is formed by holding one flag pointed straight up and the other pointed straight down. Superimposing these two signs forms the shape of the centre of the peace symbol</a:t>
            </a:r>
          </a:p>
        </p:txBody>
      </p:sp>
      <p:sp>
        <p:nvSpPr>
          <p:cNvPr id="4" name="Date Placeholder 3"/>
          <p:cNvSpPr>
            <a:spLocks noGrp="1"/>
          </p:cNvSpPr>
          <p:nvPr>
            <p:ph type="dt" idx="10"/>
          </p:nvPr>
        </p:nvSpPr>
        <p:spPr/>
        <p:txBody>
          <a:bodyPr/>
          <a:lstStyle/>
          <a:p>
            <a:fld id="{4D083CE3-3FB0-4123-8CA9-B0845974D519}" type="datetime1">
              <a:rPr lang="en-US" altLang="en-US" smtClean="0"/>
              <a:pPr/>
              <a:t>9/6/2023</a:t>
            </a:fld>
            <a:endParaRPr lang="en-US" altLang="en-US"/>
          </a:p>
        </p:txBody>
      </p:sp>
      <p:sp>
        <p:nvSpPr>
          <p:cNvPr id="5" name="Footer Placeholder 4"/>
          <p:cNvSpPr>
            <a:spLocks noGrp="1"/>
          </p:cNvSpPr>
          <p:nvPr>
            <p:ph type="ftr" sz="quarter" idx="11"/>
          </p:nvPr>
        </p:nvSpPr>
        <p:spPr/>
        <p:txBody>
          <a:bodyPr/>
          <a:lstStyle/>
          <a:p>
            <a:r>
              <a:rPr lang="en-US" altLang="en-US"/>
              <a:t>© Univesity of California</a:t>
            </a:r>
          </a:p>
        </p:txBody>
      </p:sp>
      <p:sp>
        <p:nvSpPr>
          <p:cNvPr id="6" name="Slide Number Placeholder 5"/>
          <p:cNvSpPr>
            <a:spLocks noGrp="1"/>
          </p:cNvSpPr>
          <p:nvPr>
            <p:ph type="sldNum" sz="quarter" idx="12"/>
          </p:nvPr>
        </p:nvSpPr>
        <p:spPr/>
        <p:txBody>
          <a:bodyPr/>
          <a:lstStyle/>
          <a:p>
            <a:fld id="{564D2EE0-DE28-45B0-B7BF-DB23E6E73562}" type="slidenum">
              <a:rPr lang="en-US" altLang="en-US" smtClean="0"/>
              <a:pPr/>
              <a:t>44</a:t>
            </a:fld>
            <a:endParaRPr lang="en-US" altLang="en-US"/>
          </a:p>
        </p:txBody>
      </p:sp>
    </p:spTree>
    <p:extLst>
      <p:ext uri="{BB962C8B-B14F-4D97-AF65-F5344CB8AC3E}">
        <p14:creationId xmlns:p14="http://schemas.microsoft.com/office/powerpoint/2010/main" val="3025196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69997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37257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580886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7475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6259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FF00"/>
                </a:solidFill>
                <a:latin typeface="+mn-lt"/>
              </a:defRPr>
            </a:lvl1pPr>
          </a:lstStyle>
          <a:p>
            <a:r>
              <a:rPr lang="en-US"/>
              <a:t>Click to edit Master title style</a:t>
            </a:r>
          </a:p>
        </p:txBody>
      </p:sp>
    </p:spTree>
    <p:extLst>
      <p:ext uri="{BB962C8B-B14F-4D97-AF65-F5344CB8AC3E}">
        <p14:creationId xmlns:p14="http://schemas.microsoft.com/office/powerpoint/2010/main" val="2053168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953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16169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502900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235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4984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7A"/>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p:titleStyle>
    <p:bodyStyle>
      <a:lvl1pPr marL="342900" indent="-342900" algn="l" rtl="0" fontAlgn="base">
        <a:spcBef>
          <a:spcPct val="20000"/>
        </a:spcBef>
        <a:spcAft>
          <a:spcPct val="0"/>
        </a:spcAft>
        <a:buChar char="•"/>
        <a:defRPr sz="3600" kern="1200">
          <a:solidFill>
            <a:srgbClr val="FFF2B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kern="1200">
          <a:solidFill>
            <a:srgbClr val="FFFFFF"/>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8.emf"/></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emf"/><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hyperlink" Target="../WalbaMovies/03BUTANE.MOV" TargetMode="External"/><Relationship Id="rId2" Type="http://schemas.openxmlformats.org/officeDocument/2006/relationships/image" Target="../media/image35.emf"/><Relationship Id="rId1" Type="http://schemas.openxmlformats.org/officeDocument/2006/relationships/slideLayout" Target="../slideLayouts/slideLayout6.xml"/><Relationship Id="rId4" Type="http://schemas.openxmlformats.org/officeDocument/2006/relationships/hyperlink" Target="../../../../Music/The%20Doors/Best%20Of%20The%20Doors%20(Disc%201)/05%20-%20Strange%20Days.r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0978" name="Picture 2"/>
          <p:cNvPicPr>
            <a:picLocks noChangeAspect="1" noChangeArrowheads="1"/>
          </p:cNvPicPr>
          <p:nvPr/>
        </p:nvPicPr>
        <p:blipFill>
          <a:blip r:embed="rId2">
            <a:extLst>
              <a:ext uri="{28A0092B-C50C-407E-A947-70E740481C1C}">
                <a14:useLocalDpi xmlns:a14="http://schemas.microsoft.com/office/drawing/2010/main" val="0"/>
              </a:ext>
            </a:extLst>
          </a:blip>
          <a:srcRect l="1588" t="1039" r="1270" b="1015"/>
          <a:stretch>
            <a:fillRect/>
          </a:stretch>
        </p:blipFill>
        <p:spPr bwMode="auto">
          <a:xfrm>
            <a:off x="4876798" y="1228773"/>
            <a:ext cx="3610709" cy="5551077"/>
          </a:xfrm>
          <a:prstGeom prst="rect">
            <a:avLst/>
          </a:prstGeom>
          <a:noFill/>
          <a:extLst>
            <a:ext uri="{909E8E84-426E-40DD-AFC4-6F175D3DCCD1}">
              <a14:hiddenFill xmlns:a14="http://schemas.microsoft.com/office/drawing/2010/main">
                <a:solidFill>
                  <a:srgbClr val="FFFFFF"/>
                </a:solidFill>
              </a14:hiddenFill>
            </a:ext>
          </a:extLst>
        </p:spPr>
      </p:pic>
      <p:sp>
        <p:nvSpPr>
          <p:cNvPr id="510979" name="AutoShape 3"/>
          <p:cNvSpPr>
            <a:spLocks noChangeArrowheads="1"/>
          </p:cNvSpPr>
          <p:nvPr/>
        </p:nvSpPr>
        <p:spPr bwMode="auto">
          <a:xfrm>
            <a:off x="1554163" y="3214077"/>
            <a:ext cx="609600" cy="914400"/>
          </a:xfrm>
          <a:prstGeom prst="downArrowCallout">
            <a:avLst>
              <a:gd name="adj1" fmla="val 25000"/>
              <a:gd name="adj2" fmla="val 25000"/>
              <a:gd name="adj3" fmla="val 25000"/>
              <a:gd name="adj4" fmla="val 6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0980" name="Text Box 4"/>
          <p:cNvSpPr txBox="1">
            <a:spLocks noChangeArrowheads="1"/>
          </p:cNvSpPr>
          <p:nvPr/>
        </p:nvSpPr>
        <p:spPr bwMode="auto">
          <a:xfrm>
            <a:off x="877029" y="4216156"/>
            <a:ext cx="207168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effectLst>
                  <a:outerShdw blurRad="38100" dist="38100" dir="2700000" algn="tl">
                    <a:srgbClr val="000000"/>
                  </a:outerShdw>
                </a:effectLst>
              </a:rPr>
              <a:t>Combustion</a:t>
            </a:r>
          </a:p>
          <a:p>
            <a:pPr eaLnBrk="0" hangingPunct="0"/>
            <a:endParaRPr lang="en-US" altLang="en-US">
              <a:effectLst>
                <a:outerShdw blurRad="38100" dist="38100" dir="2700000" algn="tl">
                  <a:srgbClr val="000000"/>
                </a:outerShdw>
              </a:effectLst>
            </a:endParaRPr>
          </a:p>
          <a:p>
            <a:pPr eaLnBrk="0" hangingPunct="0"/>
            <a:r>
              <a:rPr lang="en-US" altLang="en-US">
                <a:effectLst>
                  <a:outerShdw blurRad="38100" dist="38100" dir="2700000" algn="tl">
                    <a:srgbClr val="000000"/>
                  </a:outerShdw>
                </a:effectLst>
              </a:rPr>
              <a:t>How warm,</a:t>
            </a:r>
          </a:p>
          <a:p>
            <a:pPr eaLnBrk="0" hangingPunct="0"/>
            <a:r>
              <a:rPr lang="en-US" altLang="en-US">
                <a:effectLst>
                  <a:outerShdw blurRad="38100" dist="38100" dir="2700000" algn="tl">
                    <a:srgbClr val="000000"/>
                  </a:outerShdw>
                </a:effectLst>
              </a:rPr>
              <a:t>how fast?</a:t>
            </a:r>
          </a:p>
        </p:txBody>
      </p:sp>
      <p:sp>
        <p:nvSpPr>
          <p:cNvPr id="510981" name="Rectangle 5"/>
          <p:cNvSpPr>
            <a:spLocks noGrp="1" noChangeArrowheads="1"/>
          </p:cNvSpPr>
          <p:nvPr>
            <p:ph type="title"/>
          </p:nvPr>
        </p:nvSpPr>
        <p:spPr>
          <a:xfrm>
            <a:off x="259860" y="2090127"/>
            <a:ext cx="3409950" cy="877888"/>
          </a:xfrm>
        </p:spPr>
        <p:txBody>
          <a:bodyPr/>
          <a:lstStyle/>
          <a:p>
            <a:r>
              <a:rPr lang="en-US" altLang="en-US">
                <a:solidFill>
                  <a:srgbClr val="FF00FF"/>
                </a:solidFill>
              </a:rPr>
              <a:t>Petroleum!!</a:t>
            </a:r>
          </a:p>
        </p:txBody>
      </p:sp>
      <p:sp>
        <p:nvSpPr>
          <p:cNvPr id="6" name="Rectangle 3"/>
          <p:cNvSpPr txBox="1">
            <a:spLocks noChangeArrowheads="1"/>
          </p:cNvSpPr>
          <p:nvPr/>
        </p:nvSpPr>
        <p:spPr bwMode="auto">
          <a:xfrm>
            <a:off x="1051170" y="-1945"/>
            <a:ext cx="7041661"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3600">
                <a:solidFill>
                  <a:srgbClr val="00FF00"/>
                </a:solidFill>
                <a:latin typeface="+mn-lt"/>
              </a:rPr>
              <a:t>Chapter 2: Alkanes, Thermodynamics, And Kinetics</a:t>
            </a:r>
          </a:p>
        </p:txBody>
      </p:sp>
      <p:cxnSp>
        <p:nvCxnSpPr>
          <p:cNvPr id="3" name="Straight Connector 2"/>
          <p:cNvCxnSpPr/>
          <p:nvPr/>
        </p:nvCxnSpPr>
        <p:spPr bwMode="auto">
          <a:xfrm flipV="1">
            <a:off x="142240" y="1141055"/>
            <a:ext cx="8859520" cy="448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02" name="Rectangle 2"/>
          <p:cNvSpPr>
            <a:spLocks noGrp="1" noChangeArrowheads="1"/>
          </p:cNvSpPr>
          <p:nvPr>
            <p:ph type="title"/>
          </p:nvPr>
        </p:nvSpPr>
        <p:spPr>
          <a:xfrm>
            <a:off x="714375" y="0"/>
            <a:ext cx="7772400" cy="1098550"/>
          </a:xfrm>
        </p:spPr>
        <p:txBody>
          <a:bodyPr/>
          <a:lstStyle/>
          <a:p>
            <a:r>
              <a:rPr lang="en-US" altLang="en-US"/>
              <a:t>All Reactions Are Equilibria</a:t>
            </a:r>
          </a:p>
        </p:txBody>
      </p:sp>
      <p:sp>
        <p:nvSpPr>
          <p:cNvPr id="512005" name="Line 5"/>
          <p:cNvSpPr>
            <a:spLocks noChangeShapeType="1"/>
          </p:cNvSpPr>
          <p:nvPr/>
        </p:nvSpPr>
        <p:spPr bwMode="auto">
          <a:xfrm>
            <a:off x="2362200" y="1798638"/>
            <a:ext cx="1477963" cy="1871662"/>
          </a:xfrm>
          <a:prstGeom prst="line">
            <a:avLst/>
          </a:prstGeom>
          <a:noFill/>
          <a:ln w="38100">
            <a:solidFill>
              <a:srgbClr val="FF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FFC000"/>
              </a:solidFill>
            </a:endParaRPr>
          </a:p>
        </p:txBody>
      </p:sp>
      <p:sp>
        <p:nvSpPr>
          <p:cNvPr id="512006" name="Line 6"/>
          <p:cNvSpPr>
            <a:spLocks noChangeShapeType="1"/>
          </p:cNvSpPr>
          <p:nvPr/>
        </p:nvSpPr>
        <p:spPr bwMode="auto">
          <a:xfrm>
            <a:off x="3616325" y="1757363"/>
            <a:ext cx="304800" cy="376237"/>
          </a:xfrm>
          <a:prstGeom prst="line">
            <a:avLst/>
          </a:prstGeom>
          <a:noFill/>
          <a:ln w="38100">
            <a:solidFill>
              <a:srgbClr val="FF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07" name="Text Box 7"/>
          <p:cNvSpPr txBox="1">
            <a:spLocks noChangeArrowheads="1"/>
          </p:cNvSpPr>
          <p:nvPr/>
        </p:nvSpPr>
        <p:spPr bwMode="auto">
          <a:xfrm>
            <a:off x="1344613" y="1279525"/>
            <a:ext cx="31829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a:solidFill>
                  <a:srgbClr val="FFC000"/>
                </a:solidFill>
                <a:effectLst>
                  <a:outerShdw blurRad="38100" dist="38100" dir="2700000" algn="tl">
                    <a:srgbClr val="000000"/>
                  </a:outerShdw>
                </a:effectLst>
              </a:rPr>
              <a:t>“Barrier” kcal/mol</a:t>
            </a:r>
          </a:p>
        </p:txBody>
      </p:sp>
      <p:sp>
        <p:nvSpPr>
          <p:cNvPr id="512008" name="Text Box 8"/>
          <p:cNvSpPr txBox="1">
            <a:spLocks noChangeArrowheads="1"/>
          </p:cNvSpPr>
          <p:nvPr/>
        </p:nvSpPr>
        <p:spPr bwMode="auto">
          <a:xfrm>
            <a:off x="5803900" y="1301750"/>
            <a:ext cx="2625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a:solidFill>
                  <a:srgbClr val="66CCFF"/>
                </a:solidFill>
                <a:effectLst>
                  <a:outerShdw blurRad="38100" dist="38100" dir="2700000" algn="tl">
                    <a:srgbClr val="000000"/>
                  </a:outerShdw>
                </a:effectLst>
              </a:rPr>
              <a:t>Exothermicity</a:t>
            </a:r>
          </a:p>
        </p:txBody>
      </p:sp>
      <p:sp>
        <p:nvSpPr>
          <p:cNvPr id="512011" name="Text Box 11"/>
          <p:cNvSpPr txBox="1">
            <a:spLocks noChangeArrowheads="1"/>
          </p:cNvSpPr>
          <p:nvPr/>
        </p:nvSpPr>
        <p:spPr bwMode="auto">
          <a:xfrm>
            <a:off x="1771650" y="3794125"/>
            <a:ext cx="1897063"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CH</a:t>
            </a:r>
            <a:r>
              <a:rPr lang="en-US" altLang="en-US" sz="3200" baseline="-25000">
                <a:effectLst>
                  <a:outerShdw blurRad="38100" dist="38100" dir="2700000" algn="tl">
                    <a:srgbClr val="000000"/>
                  </a:outerShdw>
                </a:effectLst>
              </a:rPr>
              <a:t>4 </a:t>
            </a:r>
            <a:r>
              <a:rPr lang="en-US" altLang="en-US" sz="3200">
                <a:effectLst>
                  <a:outerShdw blurRad="38100" dist="38100" dir="2700000" algn="tl">
                    <a:srgbClr val="000000"/>
                  </a:outerShdw>
                </a:effectLst>
              </a:rPr>
              <a:t>+ O</a:t>
            </a:r>
            <a:r>
              <a:rPr lang="en-US" altLang="en-US" sz="3200" baseline="-25000">
                <a:effectLst>
                  <a:outerShdw blurRad="38100" dist="38100" dir="2700000" algn="tl">
                    <a:srgbClr val="000000"/>
                  </a:outerShdw>
                </a:effectLst>
              </a:rPr>
              <a:t>2</a:t>
            </a:r>
            <a:endParaRPr lang="en-US" altLang="en-US" sz="3200">
              <a:effectLst>
                <a:outerShdw blurRad="38100" dist="38100" dir="2700000" algn="tl">
                  <a:srgbClr val="000000"/>
                </a:outerShdw>
              </a:effectLst>
            </a:endParaRPr>
          </a:p>
        </p:txBody>
      </p:sp>
      <p:sp>
        <p:nvSpPr>
          <p:cNvPr id="512012" name="Text Box 12"/>
          <p:cNvSpPr txBox="1">
            <a:spLocks noChangeArrowheads="1"/>
          </p:cNvSpPr>
          <p:nvPr/>
        </p:nvSpPr>
        <p:spPr bwMode="auto">
          <a:xfrm>
            <a:off x="4799013" y="3794125"/>
            <a:ext cx="274320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CO</a:t>
            </a:r>
            <a:r>
              <a:rPr lang="en-US" altLang="en-US" sz="3200" baseline="-25000">
                <a:effectLst>
                  <a:outerShdw blurRad="38100" dist="38100" dir="2700000" algn="tl">
                    <a:srgbClr val="000000"/>
                  </a:outerShdw>
                </a:effectLst>
              </a:rPr>
              <a:t>2</a:t>
            </a:r>
            <a:r>
              <a:rPr lang="en-US" altLang="en-US" sz="3200">
                <a:effectLst>
                  <a:outerShdw blurRad="38100" dist="38100" dir="2700000" algn="tl">
                    <a:srgbClr val="000000"/>
                  </a:outerShdw>
                </a:effectLst>
              </a:rPr>
              <a:t> + 2H</a:t>
            </a:r>
            <a:r>
              <a:rPr lang="en-US" altLang="en-US" sz="3200" baseline="-25000">
                <a:effectLst>
                  <a:outerShdw blurRad="38100" dist="38100" dir="2700000" algn="tl">
                    <a:srgbClr val="000000"/>
                  </a:outerShdw>
                </a:effectLst>
              </a:rPr>
              <a:t>2</a:t>
            </a:r>
            <a:r>
              <a:rPr lang="en-US" altLang="en-US" sz="3200">
                <a:effectLst>
                  <a:outerShdw blurRad="38100" dist="38100" dir="2700000" algn="tl">
                    <a:srgbClr val="000000"/>
                  </a:outerShdw>
                </a:effectLst>
              </a:rPr>
              <a:t>O</a:t>
            </a:r>
            <a:r>
              <a:rPr lang="en-US" altLang="en-US" sz="3600">
                <a:effectLst>
                  <a:outerShdw blurRad="38100" dist="38100" dir="2700000" algn="tl">
                    <a:srgbClr val="000000"/>
                  </a:outerShdw>
                </a:effectLst>
              </a:rPr>
              <a:t> </a:t>
            </a:r>
          </a:p>
        </p:txBody>
      </p:sp>
      <p:sp>
        <p:nvSpPr>
          <p:cNvPr id="512013" name="Text Box 13"/>
          <p:cNvSpPr txBox="1">
            <a:spLocks noChangeArrowheads="1"/>
          </p:cNvSpPr>
          <p:nvPr/>
        </p:nvSpPr>
        <p:spPr bwMode="auto">
          <a:xfrm>
            <a:off x="1181100" y="5913438"/>
            <a:ext cx="6837363"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What governs these equilibria?</a:t>
            </a:r>
          </a:p>
        </p:txBody>
      </p:sp>
      <p:sp>
        <p:nvSpPr>
          <p:cNvPr id="512014" name="Text Box 14"/>
          <p:cNvSpPr txBox="1">
            <a:spLocks noChangeArrowheads="1"/>
          </p:cNvSpPr>
          <p:nvPr/>
        </p:nvSpPr>
        <p:spPr bwMode="auto">
          <a:xfrm>
            <a:off x="3887788" y="1990725"/>
            <a:ext cx="928687"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FFC000"/>
                </a:solidFill>
                <a:effectLst>
                  <a:outerShdw blurRad="38100" dist="38100" dir="2700000" algn="tl">
                    <a:srgbClr val="000000"/>
                  </a:outerShdw>
                </a:effectLst>
              </a:rPr>
              <a:t>~20</a:t>
            </a:r>
          </a:p>
        </p:txBody>
      </p:sp>
      <p:sp>
        <p:nvSpPr>
          <p:cNvPr id="512015" name="Text Box 15"/>
          <p:cNvSpPr txBox="1">
            <a:spLocks noChangeArrowheads="1"/>
          </p:cNvSpPr>
          <p:nvPr/>
        </p:nvSpPr>
        <p:spPr bwMode="auto">
          <a:xfrm>
            <a:off x="3816350" y="3517900"/>
            <a:ext cx="968375"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FFC000"/>
                </a:solidFill>
                <a:effectLst>
                  <a:outerShdw blurRad="38100" dist="38100" dir="2700000" algn="tl">
                    <a:srgbClr val="000000"/>
                  </a:outerShdw>
                </a:effectLst>
              </a:rPr>
              <a:t>high</a:t>
            </a:r>
          </a:p>
        </p:txBody>
      </p:sp>
      <p:sp>
        <p:nvSpPr>
          <p:cNvPr id="512016" name="Text Box 16"/>
          <p:cNvSpPr txBox="1">
            <a:spLocks noChangeArrowheads="1"/>
          </p:cNvSpPr>
          <p:nvPr/>
        </p:nvSpPr>
        <p:spPr bwMode="auto">
          <a:xfrm>
            <a:off x="5883275" y="4570413"/>
            <a:ext cx="2674938" cy="52322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-213 kcal mol</a:t>
            </a:r>
            <a:r>
              <a:rPr lang="en-US" altLang="en-US" baseline="30000">
                <a:solidFill>
                  <a:srgbClr val="66CCFF"/>
                </a:solidFill>
                <a:effectLst>
                  <a:outerShdw blurRad="38100" dist="38100" dir="2700000" algn="tl">
                    <a:srgbClr val="000000"/>
                  </a:outerShdw>
                </a:effectLst>
              </a:rPr>
              <a:t>-1</a:t>
            </a:r>
            <a:endParaRPr lang="en-US" altLang="en-US">
              <a:solidFill>
                <a:srgbClr val="66CCFF"/>
              </a:solidFill>
              <a:effectLst>
                <a:outerShdw blurRad="38100" dist="38100" dir="2700000" algn="tl">
                  <a:srgbClr val="000000"/>
                </a:outerShdw>
              </a:effectLst>
            </a:endParaRPr>
          </a:p>
        </p:txBody>
      </p:sp>
      <p:sp>
        <p:nvSpPr>
          <p:cNvPr id="512023" name="Line 23"/>
          <p:cNvSpPr>
            <a:spLocks noChangeShapeType="1"/>
          </p:cNvSpPr>
          <p:nvPr/>
        </p:nvSpPr>
        <p:spPr bwMode="auto">
          <a:xfrm>
            <a:off x="3890963" y="4068763"/>
            <a:ext cx="731837"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12024" name="Line 24"/>
          <p:cNvSpPr>
            <a:spLocks noChangeShapeType="1"/>
          </p:cNvSpPr>
          <p:nvPr/>
        </p:nvSpPr>
        <p:spPr bwMode="auto">
          <a:xfrm>
            <a:off x="4333875" y="4221163"/>
            <a:ext cx="28892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12029" name="Text Box 29"/>
          <p:cNvSpPr txBox="1">
            <a:spLocks noChangeArrowheads="1"/>
          </p:cNvSpPr>
          <p:nvPr/>
        </p:nvSpPr>
        <p:spPr bwMode="auto">
          <a:xfrm>
            <a:off x="812800" y="5048250"/>
            <a:ext cx="4791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Equilibrium lies very much to the right.</a:t>
            </a:r>
          </a:p>
        </p:txBody>
      </p:sp>
      <p:sp>
        <p:nvSpPr>
          <p:cNvPr id="512030" name="Line 30"/>
          <p:cNvSpPr>
            <a:spLocks noChangeShapeType="1"/>
          </p:cNvSpPr>
          <p:nvPr/>
        </p:nvSpPr>
        <p:spPr bwMode="auto">
          <a:xfrm flipV="1">
            <a:off x="3367088" y="4392613"/>
            <a:ext cx="782637" cy="603250"/>
          </a:xfrm>
          <a:prstGeom prst="line">
            <a:avLst/>
          </a:prstGeom>
          <a:noFill/>
          <a:ln w="38100">
            <a:solidFill>
              <a:srgbClr val="FF99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FFC000"/>
              </a:solidFill>
            </a:endParaRPr>
          </a:p>
        </p:txBody>
      </p:sp>
      <p:grpSp>
        <p:nvGrpSpPr>
          <p:cNvPr id="2" name="Group 1"/>
          <p:cNvGrpSpPr/>
          <p:nvPr/>
        </p:nvGrpSpPr>
        <p:grpSpPr>
          <a:xfrm>
            <a:off x="460375" y="2247900"/>
            <a:ext cx="8469313" cy="1286808"/>
            <a:chOff x="460375" y="2247900"/>
            <a:chExt cx="8469313" cy="1286808"/>
          </a:xfrm>
        </p:grpSpPr>
        <p:sp>
          <p:nvSpPr>
            <p:cNvPr id="512003" name="Text Box 3"/>
            <p:cNvSpPr txBox="1">
              <a:spLocks noChangeArrowheads="1"/>
            </p:cNvSpPr>
            <p:nvPr/>
          </p:nvSpPr>
          <p:spPr bwMode="auto">
            <a:xfrm>
              <a:off x="5822950" y="3011488"/>
              <a:ext cx="2735263" cy="523220"/>
            </a:xfrm>
            <a:prstGeom prst="rect">
              <a:avLst/>
            </a:prstGeom>
            <a:solidFill>
              <a:srgbClr val="00007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a:solidFill>
                    <a:srgbClr val="66CCFF"/>
                  </a:solidFill>
                  <a:effectLst>
                    <a:outerShdw blurRad="38100" dist="38100" dir="2700000" algn="tl">
                      <a:srgbClr val="000000"/>
                    </a:outerShdw>
                  </a:effectLst>
                </a:rPr>
                <a:t>-23.4 kcal mol</a:t>
              </a:r>
              <a:r>
                <a:rPr lang="en-US" altLang="en-US" baseline="30000">
                  <a:solidFill>
                    <a:srgbClr val="66CCFF"/>
                  </a:solidFill>
                  <a:effectLst>
                    <a:outerShdw blurRad="38100" dist="38100" dir="2700000" algn="tl">
                      <a:srgbClr val="000000"/>
                    </a:outerShdw>
                  </a:effectLst>
                </a:rPr>
                <a:t>-1</a:t>
              </a:r>
              <a:endParaRPr lang="en-US" altLang="en-US">
                <a:solidFill>
                  <a:srgbClr val="66CCFF"/>
                </a:solidFill>
                <a:effectLst>
                  <a:outerShdw blurRad="38100" dist="38100" dir="2700000" algn="tl">
                    <a:srgbClr val="000000"/>
                  </a:outerShdw>
                </a:effectLst>
              </a:endParaRPr>
            </a:p>
          </p:txBody>
        </p:sp>
        <p:sp>
          <p:nvSpPr>
            <p:cNvPr id="512009" name="Text Box 9"/>
            <p:cNvSpPr txBox="1">
              <a:spLocks noChangeArrowheads="1"/>
            </p:cNvSpPr>
            <p:nvPr/>
          </p:nvSpPr>
          <p:spPr bwMode="auto">
            <a:xfrm>
              <a:off x="460375" y="2249488"/>
              <a:ext cx="351790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CH</a:t>
              </a:r>
              <a:r>
                <a:rPr lang="en-US" altLang="en-US" sz="3200" baseline="-25000">
                  <a:effectLst>
                    <a:outerShdw blurRad="38100" dist="38100" dir="2700000" algn="tl">
                      <a:srgbClr val="000000"/>
                    </a:outerShdw>
                  </a:effectLst>
                </a:rPr>
                <a:t>3</a:t>
              </a:r>
              <a:r>
                <a:rPr lang="en-US" altLang="en-US" sz="3200">
                  <a:effectLst>
                    <a:outerShdw blurRad="38100" dist="38100" dir="2700000" algn="tl">
                      <a:srgbClr val="000000"/>
                    </a:outerShdw>
                  </a:effectLst>
                </a:rPr>
                <a:t>Cl + Na</a:t>
              </a:r>
              <a:r>
                <a:rPr lang="en-US" altLang="en-US" sz="3200" baseline="30000">
                  <a:effectLst>
                    <a:outerShdw blurRad="38100" dist="38100" dir="2700000" algn="tl">
                      <a:srgbClr val="000000"/>
                    </a:outerShdw>
                  </a:effectLst>
                </a:rPr>
                <a:t>+</a:t>
              </a:r>
              <a:r>
                <a:rPr lang="en-US" altLang="en-US" sz="3200">
                  <a:effectLst>
                    <a:outerShdw blurRad="38100" dist="38100" dir="2700000" algn="tl">
                      <a:srgbClr val="000000"/>
                    </a:outerShdw>
                  </a:effectLst>
                </a:rPr>
                <a:t>  </a:t>
              </a:r>
              <a:r>
                <a:rPr lang="en-US" altLang="en-US" sz="3200" baseline="30000">
                  <a:effectLst>
                    <a:outerShdw blurRad="38100" dist="38100" dir="2700000" algn="tl">
                      <a:srgbClr val="000000"/>
                    </a:outerShdw>
                  </a:effectLst>
                </a:rPr>
                <a:t>-</a:t>
              </a:r>
              <a:r>
                <a:rPr lang="en-US" altLang="en-US" sz="3200">
                  <a:effectLst>
                    <a:outerShdw blurRad="38100" dist="38100" dir="2700000" algn="tl">
                      <a:srgbClr val="000000"/>
                    </a:outerShdw>
                  </a:effectLst>
                </a:rPr>
                <a:t>OH</a:t>
              </a:r>
            </a:p>
          </p:txBody>
        </p:sp>
        <p:sp>
          <p:nvSpPr>
            <p:cNvPr id="512010" name="Text Box 10"/>
            <p:cNvSpPr txBox="1">
              <a:spLocks noChangeArrowheads="1"/>
            </p:cNvSpPr>
            <p:nvPr/>
          </p:nvSpPr>
          <p:spPr bwMode="auto">
            <a:xfrm>
              <a:off x="4983163" y="2247900"/>
              <a:ext cx="3946525"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rPr>
                <a:t>CH</a:t>
              </a:r>
              <a:r>
                <a:rPr lang="en-US" altLang="en-US" sz="3200" baseline="-25000">
                  <a:effectLst/>
                </a:rPr>
                <a:t>3</a:t>
              </a:r>
              <a:r>
                <a:rPr lang="en-US" altLang="en-US" sz="3200">
                  <a:effectLst/>
                </a:rPr>
                <a:t>OH</a:t>
              </a:r>
              <a:r>
                <a:rPr lang="en-US" altLang="en-US" sz="3200">
                  <a:effectLst>
                    <a:outerShdw blurRad="38100" dist="38100" dir="2700000" algn="tl">
                      <a:srgbClr val="000000"/>
                    </a:outerShdw>
                  </a:effectLst>
                </a:rPr>
                <a:t> + Na</a:t>
              </a:r>
              <a:r>
                <a:rPr lang="en-US" altLang="en-US" sz="3200" baseline="30000">
                  <a:effectLst>
                    <a:outerShdw blurRad="38100" dist="38100" dir="2700000" algn="tl">
                      <a:srgbClr val="000000"/>
                    </a:outerShdw>
                  </a:effectLst>
                </a:rPr>
                <a:t>+ </a:t>
              </a:r>
              <a:r>
                <a:rPr lang="en-US" altLang="en-US" sz="3200">
                  <a:effectLst>
                    <a:outerShdw blurRad="38100" dist="38100" dir="2700000" algn="tl">
                      <a:srgbClr val="000000"/>
                    </a:outerShdw>
                  </a:effectLst>
                </a:rPr>
                <a:t>Cl</a:t>
              </a:r>
              <a:r>
                <a:rPr lang="en-US" altLang="en-US" sz="3200" baseline="30000">
                  <a:effectLst>
                    <a:outerShdw blurRad="38100" dist="38100" dir="2700000" algn="tl">
                      <a:srgbClr val="000000"/>
                    </a:outerShdw>
                  </a:effectLst>
                </a:rPr>
                <a:t>-</a:t>
              </a:r>
            </a:p>
          </p:txBody>
        </p:sp>
        <p:grpSp>
          <p:nvGrpSpPr>
            <p:cNvPr id="512019" name="Group 19"/>
            <p:cNvGrpSpPr>
              <a:grpSpLocks/>
            </p:cNvGrpSpPr>
            <p:nvPr/>
          </p:nvGrpSpPr>
          <p:grpSpPr bwMode="auto">
            <a:xfrm>
              <a:off x="3989388" y="2489200"/>
              <a:ext cx="731837" cy="152400"/>
              <a:chOff x="1839" y="1917"/>
              <a:chExt cx="345" cy="96"/>
            </a:xfrm>
          </p:grpSpPr>
          <p:sp>
            <p:nvSpPr>
              <p:cNvPr id="512020" name="Line 20"/>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12021" name="Line 21"/>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12039" name="Text Box 39"/>
            <p:cNvSpPr txBox="1">
              <a:spLocks noChangeArrowheads="1"/>
            </p:cNvSpPr>
            <p:nvPr/>
          </p:nvSpPr>
          <p:spPr bwMode="auto">
            <a:xfrm>
              <a:off x="4148138" y="2627313"/>
              <a:ext cx="4143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effectLst>
                    <a:outerShdw blurRad="38100" dist="38100" dir="2700000" algn="tl">
                      <a:srgbClr val="000000"/>
                    </a:outerShdw>
                  </a:effectLst>
                </a:rPr>
                <a:t>or</a:t>
              </a:r>
            </a:p>
          </p:txBody>
        </p:sp>
        <p:sp>
          <p:nvSpPr>
            <p:cNvPr id="512041" name="Line 41"/>
            <p:cNvSpPr>
              <a:spLocks noChangeShapeType="1"/>
            </p:cNvSpPr>
            <p:nvPr/>
          </p:nvSpPr>
          <p:spPr bwMode="auto">
            <a:xfrm>
              <a:off x="4076700" y="2992438"/>
              <a:ext cx="704850"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12042" name="Line 42"/>
            <p:cNvSpPr>
              <a:spLocks noChangeShapeType="1"/>
            </p:cNvSpPr>
            <p:nvPr/>
          </p:nvSpPr>
          <p:spPr bwMode="auto">
            <a:xfrm flipV="1">
              <a:off x="4437063" y="3173413"/>
              <a:ext cx="344487" cy="7937"/>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cxnSp>
        <p:nvCxnSpPr>
          <p:cNvPr id="28" name="Straight Connector 27"/>
          <p:cNvCxnSpPr/>
          <p:nvPr/>
        </p:nvCxnSpPr>
        <p:spPr bwMode="auto">
          <a:xfrm flipV="1">
            <a:off x="142240" y="984750"/>
            <a:ext cx="8859520" cy="448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7" name="Text Box 3"/>
          <p:cNvSpPr txBox="1">
            <a:spLocks noChangeArrowheads="1"/>
          </p:cNvSpPr>
          <p:nvPr/>
        </p:nvSpPr>
        <p:spPr bwMode="auto">
          <a:xfrm>
            <a:off x="0" y="1663700"/>
            <a:ext cx="9144000" cy="41513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spcBef>
                <a:spcPct val="50000"/>
              </a:spcBef>
              <a:buFontTx/>
              <a:buAutoNum type="arabicPeriod"/>
            </a:pPr>
            <a:r>
              <a:rPr lang="en-US" altLang="en-US" sz="2800">
                <a:solidFill>
                  <a:srgbClr val="FF00FF"/>
                </a:solidFill>
                <a:effectLst>
                  <a:outerShdw blurRad="38100" dist="38100" dir="2700000" algn="tl">
                    <a:srgbClr val="000000"/>
                  </a:outerShdw>
                </a:effectLst>
                <a:latin typeface="Comic Sans MS" panose="030F0702030302020204" pitchFamily="66" charset="0"/>
              </a:rPr>
              <a:t>Chemical Thermodynamics: </a:t>
            </a:r>
          </a:p>
          <a:p>
            <a:pPr>
              <a:spcBef>
                <a:spcPct val="50000"/>
              </a:spcBef>
            </a:pPr>
            <a:r>
              <a:rPr lang="en-US" altLang="en-US" sz="2800">
                <a:effectLst>
                  <a:outerShdw blurRad="38100" dist="38100" dir="2700000" algn="tl">
                    <a:srgbClr val="000000"/>
                  </a:outerShdw>
                </a:effectLst>
                <a:latin typeface="Comic Sans MS" panose="030F0702030302020204" pitchFamily="66" charset="0"/>
              </a:rPr>
              <a:t>     Energy changes during reaction, extent of “completion of equilibration,” “to the left/right,” “driving force.”</a:t>
            </a:r>
          </a:p>
          <a:p>
            <a:pPr>
              <a:spcBef>
                <a:spcPct val="50000"/>
              </a:spcBef>
            </a:pPr>
            <a:r>
              <a:rPr lang="en-US" altLang="en-US" sz="2800">
                <a:solidFill>
                  <a:srgbClr val="FF00FF"/>
                </a:solidFill>
                <a:effectLst>
                  <a:outerShdw blurRad="38100" dist="38100" dir="2700000" algn="tl">
                    <a:srgbClr val="000000"/>
                  </a:outerShdw>
                </a:effectLst>
                <a:latin typeface="Comic Sans MS" panose="030F0702030302020204" pitchFamily="66" charset="0"/>
              </a:rPr>
              <a:t>2.  Chemical Kinetics: </a:t>
            </a:r>
          </a:p>
          <a:p>
            <a:pPr>
              <a:spcBef>
                <a:spcPct val="50000"/>
              </a:spcBef>
            </a:pPr>
            <a:r>
              <a:rPr lang="en-US" altLang="en-US" sz="2800">
                <a:effectLst>
                  <a:outerShdw blurRad="38100" dist="38100" dir="2700000" algn="tl">
                    <a:srgbClr val="000000"/>
                  </a:outerShdw>
                </a:effectLst>
                <a:latin typeface="Comic Sans MS" panose="030F0702030302020204" pitchFamily="66" charset="0"/>
              </a:rPr>
              <a:t>     How fast is equilibrium established; rates of disappearance of starting materials or appearance of products</a:t>
            </a:r>
          </a:p>
        </p:txBody>
      </p:sp>
      <p:sp>
        <p:nvSpPr>
          <p:cNvPr id="513045" name="Text Box 21"/>
          <p:cNvSpPr txBox="1">
            <a:spLocks noChangeArrowheads="1"/>
          </p:cNvSpPr>
          <p:nvPr/>
        </p:nvSpPr>
        <p:spPr bwMode="auto">
          <a:xfrm>
            <a:off x="-790575" y="7697788"/>
            <a:ext cx="2811463" cy="304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n-US" altLang="en-US" sz="1400">
              <a:effectLst>
                <a:outerShdw blurRad="38100" dist="38100" dir="2700000" algn="tl">
                  <a:srgbClr val="000000"/>
                </a:outerShdw>
              </a:effectLst>
            </a:endParaRPr>
          </a:p>
        </p:txBody>
      </p:sp>
      <p:sp>
        <p:nvSpPr>
          <p:cNvPr id="513046" name="Text Box 22"/>
          <p:cNvSpPr txBox="1">
            <a:spLocks noChangeArrowheads="1"/>
          </p:cNvSpPr>
          <p:nvPr/>
        </p:nvSpPr>
        <p:spPr bwMode="auto">
          <a:xfrm>
            <a:off x="-1379538" y="7261225"/>
            <a:ext cx="3862388" cy="304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n-US" altLang="en-US" sz="1400">
              <a:effectLst>
                <a:outerShdw blurRad="38100" dist="38100" dir="2700000" algn="tl">
                  <a:srgbClr val="000000"/>
                </a:outerShdw>
              </a:effectLst>
            </a:endParaRPr>
          </a:p>
        </p:txBody>
      </p:sp>
      <p:sp>
        <p:nvSpPr>
          <p:cNvPr id="513051" name="Rectangle 27"/>
          <p:cNvSpPr>
            <a:spLocks noGrp="1" noChangeArrowheads="1"/>
          </p:cNvSpPr>
          <p:nvPr>
            <p:ph type="title"/>
          </p:nvPr>
        </p:nvSpPr>
        <p:spPr>
          <a:xfrm>
            <a:off x="0" y="495300"/>
            <a:ext cx="9144000" cy="527050"/>
          </a:xfrm>
        </p:spPr>
        <p:txBody>
          <a:bodyPr/>
          <a:lstStyle/>
          <a:p>
            <a:r>
              <a:rPr lang="en-US" altLang="en-US" sz="4000"/>
              <a:t>Chemical Thermodynamics And Kinetics</a:t>
            </a:r>
          </a:p>
        </p:txBody>
      </p:sp>
      <p:sp>
        <p:nvSpPr>
          <p:cNvPr id="513066" name="Rectangle 42"/>
          <p:cNvSpPr>
            <a:spLocks noChangeArrowheads="1"/>
          </p:cNvSpPr>
          <p:nvPr/>
        </p:nvSpPr>
        <p:spPr bwMode="auto">
          <a:xfrm>
            <a:off x="571500" y="6032500"/>
            <a:ext cx="80359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a:solidFill>
                  <a:srgbClr val="FF9900"/>
                </a:solidFill>
                <a:effectLst>
                  <a:outerShdw blurRad="38100" dist="38100" dir="2700000" algn="tl">
                    <a:srgbClr val="000000"/>
                  </a:outerShdw>
                </a:effectLst>
              </a:rPr>
              <a:t>The two principles may or may not go in tandem</a:t>
            </a:r>
          </a:p>
        </p:txBody>
      </p:sp>
      <p:cxnSp>
        <p:nvCxnSpPr>
          <p:cNvPr id="8" name="Straight Connector 7"/>
          <p:cNvCxnSpPr/>
          <p:nvPr/>
        </p:nvCxnSpPr>
        <p:spPr bwMode="auto">
          <a:xfrm flipV="1">
            <a:off x="142240" y="1358460"/>
            <a:ext cx="8859520" cy="448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4" name="Text Box 4"/>
          <p:cNvSpPr txBox="1">
            <a:spLocks noChangeArrowheads="1"/>
          </p:cNvSpPr>
          <p:nvPr/>
        </p:nvSpPr>
        <p:spPr bwMode="auto">
          <a:xfrm>
            <a:off x="419100" y="2787650"/>
            <a:ext cx="4195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sz="2400">
                <a:solidFill>
                  <a:schemeClr val="accent1"/>
                </a:solidFill>
                <a:effectLst>
                  <a:outerShdw blurRad="38100" dist="38100" dir="2700000" algn="tl">
                    <a:srgbClr val="000000"/>
                  </a:outerShdw>
                </a:effectLst>
              </a:rPr>
              <a:t>[ ]</a:t>
            </a:r>
            <a:r>
              <a:rPr lang="en-US" altLang="en-US" sz="2400">
                <a:effectLst>
                  <a:outerShdw blurRad="38100" dist="38100" dir="2700000" algn="tl">
                    <a:srgbClr val="000000"/>
                  </a:outerShdw>
                </a:effectLst>
              </a:rPr>
              <a:t> = concentration in mol L</a:t>
            </a:r>
            <a:r>
              <a:rPr lang="en-US" altLang="en-US" sz="2400" baseline="30000">
                <a:effectLst>
                  <a:outerShdw blurRad="38100" dist="38100" dir="2700000" algn="tl">
                    <a:srgbClr val="000000"/>
                  </a:outerShdw>
                </a:effectLst>
              </a:rPr>
              <a:t>-1</a:t>
            </a:r>
            <a:endParaRPr lang="en-US" altLang="en-US" sz="2400">
              <a:effectLst>
                <a:outerShdw blurRad="38100" dist="38100" dir="2700000" algn="tl">
                  <a:srgbClr val="000000"/>
                </a:outerShdw>
              </a:effectLst>
            </a:endParaRPr>
          </a:p>
        </p:txBody>
      </p:sp>
      <p:sp>
        <p:nvSpPr>
          <p:cNvPr id="568325" name="Line 5"/>
          <p:cNvSpPr>
            <a:spLocks noChangeShapeType="1"/>
          </p:cNvSpPr>
          <p:nvPr/>
        </p:nvSpPr>
        <p:spPr bwMode="auto">
          <a:xfrm>
            <a:off x="4903788" y="1936750"/>
            <a:ext cx="504825"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8326" name="Line 6"/>
          <p:cNvSpPr>
            <a:spLocks noChangeShapeType="1"/>
          </p:cNvSpPr>
          <p:nvPr/>
        </p:nvSpPr>
        <p:spPr bwMode="auto">
          <a:xfrm>
            <a:off x="5800725" y="1955800"/>
            <a:ext cx="1787525"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8327" name="Text Box 7"/>
          <p:cNvSpPr txBox="1">
            <a:spLocks noChangeArrowheads="1"/>
          </p:cNvSpPr>
          <p:nvPr/>
        </p:nvSpPr>
        <p:spPr bwMode="auto">
          <a:xfrm>
            <a:off x="3242622" y="-34046"/>
            <a:ext cx="2658757" cy="1231106"/>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4400" b="1" dirty="0">
                <a:solidFill>
                  <a:srgbClr val="00FF00"/>
                </a:solidFill>
                <a:effectLst>
                  <a:outerShdw blurRad="38100" dist="38100" dir="2700000" algn="tl">
                    <a:srgbClr val="000000"/>
                  </a:outerShdw>
                </a:effectLst>
              </a:rPr>
              <a:t>Equilibria</a:t>
            </a:r>
            <a:r>
              <a:rPr lang="en-US" altLang="en-US" sz="4400" b="1" dirty="0">
                <a:solidFill>
                  <a:srgbClr val="FF00FF"/>
                </a:solidFill>
                <a:effectLst>
                  <a:outerShdw blurRad="38100" dist="38100" dir="2700000" algn="tl">
                    <a:srgbClr val="000000"/>
                  </a:outerShdw>
                </a:effectLst>
              </a:rPr>
              <a:t> </a:t>
            </a:r>
          </a:p>
          <a:p>
            <a:pPr algn="l">
              <a:spcBef>
                <a:spcPct val="50000"/>
              </a:spcBef>
            </a:pPr>
            <a:r>
              <a:rPr lang="en-US" altLang="en-US" sz="2000" dirty="0">
                <a:solidFill>
                  <a:srgbClr val="FF00FF"/>
                </a:solidFill>
                <a:effectLst>
                  <a:outerShdw blurRad="38100" dist="38100" dir="2700000" algn="tl">
                    <a:srgbClr val="000000"/>
                  </a:outerShdw>
                </a:effectLst>
              </a:rPr>
              <a:t>Two typical cases</a:t>
            </a:r>
          </a:p>
        </p:txBody>
      </p:sp>
      <p:sp>
        <p:nvSpPr>
          <p:cNvPr id="568328" name="Text Box 8"/>
          <p:cNvSpPr txBox="1">
            <a:spLocks noChangeArrowheads="1"/>
          </p:cNvSpPr>
          <p:nvPr/>
        </p:nvSpPr>
        <p:spPr bwMode="auto">
          <a:xfrm>
            <a:off x="4767263" y="1951038"/>
            <a:ext cx="3717925"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A</a:t>
            </a:r>
            <a:r>
              <a:rPr lang="en-US" altLang="en-US">
                <a:solidFill>
                  <a:schemeClr val="accent1"/>
                </a:solidFill>
                <a:effectLst>
                  <a:outerShdw blurRad="38100" dist="38100" dir="2700000" algn="tl">
                    <a:srgbClr val="000000"/>
                  </a:outerShdw>
                </a:effectLst>
              </a:rPr>
              <a:t>] </a:t>
            </a:r>
            <a:r>
              <a:rPr lang="en-US" altLang="en-US">
                <a:effectLst>
                  <a:outerShdw blurRad="38100" dist="38100" dir="2700000" algn="tl">
                    <a:srgbClr val="000000"/>
                  </a:outerShdw>
                </a:effectLst>
              </a:rPr>
              <a:t>   </a:t>
            </a: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reactants</a:t>
            </a:r>
            <a:r>
              <a:rPr lang="en-US" altLang="en-US">
                <a:solidFill>
                  <a:schemeClr val="accent1"/>
                </a:solidFill>
                <a:effectLst>
                  <a:outerShdw blurRad="38100" dist="38100" dir="2700000" algn="tl">
                    <a:srgbClr val="000000"/>
                  </a:outerShdw>
                </a:effectLst>
              </a:rPr>
              <a:t>]</a:t>
            </a:r>
          </a:p>
        </p:txBody>
      </p:sp>
      <p:sp>
        <p:nvSpPr>
          <p:cNvPr id="568329" name="Text Box 9"/>
          <p:cNvSpPr txBox="1">
            <a:spLocks noChangeArrowheads="1"/>
          </p:cNvSpPr>
          <p:nvPr/>
        </p:nvSpPr>
        <p:spPr bwMode="auto">
          <a:xfrm>
            <a:off x="4795838" y="1395413"/>
            <a:ext cx="2884487"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B</a:t>
            </a: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    </a:t>
            </a: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products</a:t>
            </a:r>
            <a:r>
              <a:rPr lang="en-US" altLang="en-US">
                <a:solidFill>
                  <a:schemeClr val="accent1"/>
                </a:solidFill>
                <a:effectLst>
                  <a:outerShdw blurRad="38100" dist="38100" dir="2700000" algn="tl">
                    <a:srgbClr val="000000"/>
                  </a:outerShdw>
                </a:effectLst>
              </a:rPr>
              <a:t>]</a:t>
            </a:r>
          </a:p>
        </p:txBody>
      </p:sp>
      <p:sp>
        <p:nvSpPr>
          <p:cNvPr id="568330" name="Text Box 10"/>
          <p:cNvSpPr txBox="1">
            <a:spLocks noChangeArrowheads="1"/>
          </p:cNvSpPr>
          <p:nvPr/>
        </p:nvSpPr>
        <p:spPr bwMode="auto">
          <a:xfrm>
            <a:off x="419100" y="2378075"/>
            <a:ext cx="3902075"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i="1">
                <a:solidFill>
                  <a:srgbClr val="FF0000"/>
                </a:solidFill>
                <a:effectLst>
                  <a:outerShdw blurRad="38100" dist="38100" dir="2700000" algn="tl">
                    <a:srgbClr val="000000"/>
                  </a:outerShdw>
                </a:effectLst>
              </a:rPr>
              <a:t>K </a:t>
            </a:r>
            <a:r>
              <a:rPr lang="en-US" altLang="en-US" sz="2400">
                <a:effectLst>
                  <a:outerShdw blurRad="38100" dist="38100" dir="2700000" algn="tl">
                    <a:srgbClr val="000000"/>
                  </a:outerShdw>
                </a:effectLst>
              </a:rPr>
              <a:t>= equilibrium constant</a:t>
            </a:r>
          </a:p>
        </p:txBody>
      </p:sp>
      <p:sp>
        <p:nvSpPr>
          <p:cNvPr id="568335" name="Text Box 15"/>
          <p:cNvSpPr txBox="1">
            <a:spLocks noChangeArrowheads="1"/>
          </p:cNvSpPr>
          <p:nvPr/>
        </p:nvSpPr>
        <p:spPr bwMode="auto">
          <a:xfrm>
            <a:off x="4349750" y="3794125"/>
            <a:ext cx="1001713"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i="1">
                <a:solidFill>
                  <a:srgbClr val="FF0000"/>
                </a:solidFill>
                <a:effectLst>
                  <a:outerShdw blurRad="38100" dist="38100" dir="2700000" algn="tl">
                    <a:srgbClr val="000000"/>
                  </a:outerShdw>
                </a:effectLst>
              </a:rPr>
              <a:t>K</a:t>
            </a:r>
            <a:r>
              <a:rPr lang="en-US" altLang="en-US">
                <a:effectLst>
                  <a:outerShdw blurRad="38100" dist="38100" dir="2700000" algn="tl">
                    <a:srgbClr val="000000"/>
                  </a:outerShdw>
                </a:effectLst>
              </a:rPr>
              <a:t> =</a:t>
            </a:r>
          </a:p>
        </p:txBody>
      </p:sp>
      <p:grpSp>
        <p:nvGrpSpPr>
          <p:cNvPr id="568336" name="Group 16"/>
          <p:cNvGrpSpPr>
            <a:grpSpLocks/>
          </p:cNvGrpSpPr>
          <p:nvPr/>
        </p:nvGrpSpPr>
        <p:grpSpPr bwMode="auto">
          <a:xfrm>
            <a:off x="4953000" y="3494088"/>
            <a:ext cx="1719263" cy="1112837"/>
            <a:chOff x="3648" y="2951"/>
            <a:chExt cx="1083" cy="701"/>
          </a:xfrm>
        </p:grpSpPr>
        <p:sp>
          <p:nvSpPr>
            <p:cNvPr id="568337" name="Text Box 17"/>
            <p:cNvSpPr txBox="1">
              <a:spLocks noChangeArrowheads="1"/>
            </p:cNvSpPr>
            <p:nvPr/>
          </p:nvSpPr>
          <p:spPr bwMode="auto">
            <a:xfrm>
              <a:off x="3656" y="2951"/>
              <a:ext cx="1066"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C</a:t>
              </a: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D</a:t>
              </a:r>
              <a:r>
                <a:rPr lang="en-US" altLang="en-US">
                  <a:solidFill>
                    <a:schemeClr val="accent1"/>
                  </a:solidFill>
                  <a:effectLst>
                    <a:outerShdw blurRad="38100" dist="38100" dir="2700000" algn="tl">
                      <a:srgbClr val="000000"/>
                    </a:outerShdw>
                  </a:effectLst>
                </a:rPr>
                <a:t>]</a:t>
              </a:r>
            </a:p>
          </p:txBody>
        </p:sp>
        <p:sp>
          <p:nvSpPr>
            <p:cNvPr id="568338" name="Text Box 18"/>
            <p:cNvSpPr txBox="1">
              <a:spLocks noChangeArrowheads="1"/>
            </p:cNvSpPr>
            <p:nvPr/>
          </p:nvSpPr>
          <p:spPr bwMode="auto">
            <a:xfrm>
              <a:off x="3648" y="3325"/>
              <a:ext cx="1083"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A</a:t>
              </a:r>
              <a:r>
                <a:rPr lang="en-US" altLang="en-US">
                  <a:solidFill>
                    <a:schemeClr val="accent1"/>
                  </a:solidFill>
                  <a:effectLst>
                    <a:outerShdw blurRad="38100" dist="38100" dir="2700000" algn="tl">
                      <a:srgbClr val="000000"/>
                    </a:outerShdw>
                  </a:effectLst>
                </a:rPr>
                <a:t>][</a:t>
              </a:r>
              <a:r>
                <a:rPr lang="en-US" altLang="en-US">
                  <a:effectLst>
                    <a:outerShdw blurRad="38100" dist="38100" dir="2700000" algn="tl">
                      <a:srgbClr val="000000"/>
                    </a:outerShdw>
                  </a:effectLst>
                </a:rPr>
                <a:t>B</a:t>
              </a:r>
              <a:r>
                <a:rPr lang="en-US" altLang="en-US">
                  <a:solidFill>
                    <a:schemeClr val="accent1"/>
                  </a:solidFill>
                  <a:effectLst>
                    <a:outerShdw blurRad="38100" dist="38100" dir="2700000" algn="tl">
                      <a:srgbClr val="000000"/>
                    </a:outerShdw>
                  </a:effectLst>
                </a:rPr>
                <a:t>]</a:t>
              </a:r>
            </a:p>
          </p:txBody>
        </p:sp>
      </p:grpSp>
      <p:sp>
        <p:nvSpPr>
          <p:cNvPr id="568339" name="Text Box 19"/>
          <p:cNvSpPr txBox="1">
            <a:spLocks noChangeArrowheads="1"/>
          </p:cNvSpPr>
          <p:nvPr/>
        </p:nvSpPr>
        <p:spPr bwMode="auto">
          <a:xfrm>
            <a:off x="304800" y="5299075"/>
            <a:ext cx="8483600" cy="94456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effectLst>
                  <a:outerShdw blurRad="38100" dist="38100" dir="2700000" algn="tl">
                    <a:srgbClr val="000000"/>
                  </a:outerShdw>
                </a:effectLst>
              </a:rPr>
              <a:t>If </a:t>
            </a:r>
            <a:r>
              <a:rPr lang="en-US" altLang="en-US" sz="2400" i="1" dirty="0">
                <a:solidFill>
                  <a:srgbClr val="FF0000"/>
                </a:solidFill>
                <a:effectLst>
                  <a:outerShdw blurRad="38100" dist="38100" dir="2700000" algn="tl">
                    <a:srgbClr val="000000"/>
                  </a:outerShdw>
                </a:effectLst>
              </a:rPr>
              <a:t>K</a:t>
            </a:r>
            <a:r>
              <a:rPr lang="en-US" altLang="en-US" sz="2400" dirty="0">
                <a:effectLst>
                  <a:outerShdw blurRad="38100" dist="38100" dir="2700000" algn="tl">
                    <a:srgbClr val="000000"/>
                  </a:outerShdw>
                </a:effectLst>
              </a:rPr>
              <a:t> large: reaction “complete,” “to the right,” “downhill.” </a:t>
            </a:r>
            <a:r>
              <a:rPr lang="en-US" altLang="en-US" sz="2400" dirty="0">
                <a:solidFill>
                  <a:srgbClr val="00FF00"/>
                </a:solidFill>
                <a:effectLst>
                  <a:outerShdw blurRad="38100" dist="38100" dir="2700000" algn="tl">
                    <a:srgbClr val="000000"/>
                  </a:outerShdw>
                </a:effectLst>
              </a:rPr>
              <a:t>How do we quantify?</a:t>
            </a:r>
            <a:r>
              <a:rPr lang="en-US" altLang="en-US" sz="2400" dirty="0">
                <a:effectLst>
                  <a:outerShdw blurRad="38100" dist="38100" dir="2700000" algn="tl">
                    <a:srgbClr val="000000"/>
                  </a:outerShdw>
                </a:effectLst>
              </a:rPr>
              <a:t> </a:t>
            </a:r>
            <a:r>
              <a:rPr lang="en-US" altLang="en-US" sz="3200" dirty="0">
                <a:solidFill>
                  <a:srgbClr val="FF9900"/>
                </a:solidFill>
                <a:effectLst>
                  <a:outerShdw blurRad="38100" dist="38100" dir="2700000" algn="tl">
                    <a:srgbClr val="000000"/>
                  </a:outerShdw>
                </a:effectLst>
              </a:rPr>
              <a:t>Gibbs free energy,  ∆</a:t>
            </a:r>
            <a:r>
              <a:rPr lang="en-US" altLang="en-US" sz="3200" i="1" dirty="0">
                <a:solidFill>
                  <a:srgbClr val="FF9900"/>
                </a:solidFill>
                <a:effectLst>
                  <a:outerShdw blurRad="38100" dist="38100" dir="2700000" algn="tl">
                    <a:srgbClr val="000000"/>
                  </a:outerShdw>
                </a:effectLst>
              </a:rPr>
              <a:t>G°</a:t>
            </a:r>
            <a:r>
              <a:rPr lang="en-US" altLang="en-US" sz="2400" dirty="0">
                <a:effectLst>
                  <a:outerShdw blurRad="38100" dist="38100" dir="2700000" algn="tl">
                    <a:srgbClr val="000000"/>
                  </a:outerShdw>
                </a:effectLst>
              </a:rPr>
              <a:t>  </a:t>
            </a:r>
          </a:p>
        </p:txBody>
      </p:sp>
      <p:sp>
        <p:nvSpPr>
          <p:cNvPr id="568341" name="Text Box 21"/>
          <p:cNvSpPr txBox="1">
            <a:spLocks noChangeArrowheads="1"/>
          </p:cNvSpPr>
          <p:nvPr/>
        </p:nvSpPr>
        <p:spPr bwMode="auto">
          <a:xfrm>
            <a:off x="4108450" y="4992688"/>
            <a:ext cx="4598988"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n-US" altLang="en-US" sz="3600">
              <a:effectLst>
                <a:outerShdw blurRad="38100" dist="38100" dir="2700000" algn="tl">
                  <a:srgbClr val="000000"/>
                </a:outerShdw>
              </a:effectLst>
            </a:endParaRPr>
          </a:p>
        </p:txBody>
      </p:sp>
      <p:sp>
        <p:nvSpPr>
          <p:cNvPr id="568342" name="Line 22"/>
          <p:cNvSpPr>
            <a:spLocks noChangeShapeType="1"/>
          </p:cNvSpPr>
          <p:nvPr/>
        </p:nvSpPr>
        <p:spPr bwMode="auto">
          <a:xfrm>
            <a:off x="5062538" y="4073525"/>
            <a:ext cx="982662"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8344" name="Text Box 24"/>
          <p:cNvSpPr txBox="1">
            <a:spLocks noChangeArrowheads="1"/>
          </p:cNvSpPr>
          <p:nvPr/>
        </p:nvSpPr>
        <p:spPr bwMode="auto">
          <a:xfrm>
            <a:off x="1085850" y="3770313"/>
            <a:ext cx="1217613"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A + B</a:t>
            </a:r>
            <a:r>
              <a:rPr lang="en-US" altLang="en-US" sz="3600">
                <a:effectLst>
                  <a:outerShdw blurRad="38100" dist="38100" dir="2700000" algn="tl">
                    <a:srgbClr val="000000"/>
                  </a:outerShdw>
                </a:effectLst>
              </a:rPr>
              <a:t> </a:t>
            </a:r>
          </a:p>
        </p:txBody>
      </p:sp>
      <p:sp>
        <p:nvSpPr>
          <p:cNvPr id="568345" name="Text Box 25"/>
          <p:cNvSpPr txBox="1">
            <a:spLocks noChangeArrowheads="1"/>
          </p:cNvSpPr>
          <p:nvPr/>
        </p:nvSpPr>
        <p:spPr bwMode="auto">
          <a:xfrm>
            <a:off x="2989263" y="3860800"/>
            <a:ext cx="1054100"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C + D</a:t>
            </a:r>
          </a:p>
        </p:txBody>
      </p:sp>
      <p:grpSp>
        <p:nvGrpSpPr>
          <p:cNvPr id="2" name="Group 1"/>
          <p:cNvGrpSpPr/>
          <p:nvPr/>
        </p:nvGrpSpPr>
        <p:grpSpPr>
          <a:xfrm>
            <a:off x="1263650" y="1500188"/>
            <a:ext cx="2525713" cy="747712"/>
            <a:chOff x="1263650" y="1500188"/>
            <a:chExt cx="2525713" cy="747712"/>
          </a:xfrm>
        </p:grpSpPr>
        <p:grpSp>
          <p:nvGrpSpPr>
            <p:cNvPr id="568331" name="Group 11"/>
            <p:cNvGrpSpPr>
              <a:grpSpLocks/>
            </p:cNvGrpSpPr>
            <p:nvPr/>
          </p:nvGrpSpPr>
          <p:grpSpPr bwMode="auto">
            <a:xfrm>
              <a:off x="1263650" y="1728788"/>
              <a:ext cx="2525713" cy="519112"/>
              <a:chOff x="1616" y="1779"/>
              <a:chExt cx="1591" cy="327"/>
            </a:xfrm>
          </p:grpSpPr>
          <p:sp>
            <p:nvSpPr>
              <p:cNvPr id="568332" name="Text Box 12"/>
              <p:cNvSpPr txBox="1">
                <a:spLocks noChangeArrowheads="1"/>
              </p:cNvSpPr>
              <p:nvPr/>
            </p:nvSpPr>
            <p:spPr bwMode="auto">
              <a:xfrm>
                <a:off x="1616" y="1779"/>
                <a:ext cx="456"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A</a:t>
                </a:r>
              </a:p>
            </p:txBody>
          </p:sp>
          <p:sp>
            <p:nvSpPr>
              <p:cNvPr id="568333" name="Text Box 13"/>
              <p:cNvSpPr txBox="1">
                <a:spLocks noChangeArrowheads="1"/>
              </p:cNvSpPr>
              <p:nvPr/>
            </p:nvSpPr>
            <p:spPr bwMode="auto">
              <a:xfrm>
                <a:off x="2579" y="1779"/>
                <a:ext cx="628"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B</a:t>
                </a:r>
              </a:p>
            </p:txBody>
          </p:sp>
        </p:grpSp>
        <p:sp>
          <p:nvSpPr>
            <p:cNvPr id="568343" name="Text Box 23"/>
            <p:cNvSpPr txBox="1">
              <a:spLocks noChangeArrowheads="1"/>
            </p:cNvSpPr>
            <p:nvPr/>
          </p:nvSpPr>
          <p:spPr bwMode="auto">
            <a:xfrm>
              <a:off x="2046288" y="1500188"/>
              <a:ext cx="506412"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i="1">
                  <a:solidFill>
                    <a:srgbClr val="FF0000"/>
                  </a:solidFill>
                  <a:effectLst>
                    <a:outerShdw blurRad="38100" dist="38100" dir="2700000" algn="tl">
                      <a:srgbClr val="000000"/>
                    </a:outerShdw>
                  </a:effectLst>
                </a:rPr>
                <a:t>K</a:t>
              </a:r>
            </a:p>
          </p:txBody>
        </p:sp>
        <p:grpSp>
          <p:nvGrpSpPr>
            <p:cNvPr id="568346" name="Group 26"/>
            <p:cNvGrpSpPr>
              <a:grpSpLocks/>
            </p:cNvGrpSpPr>
            <p:nvPr/>
          </p:nvGrpSpPr>
          <p:grpSpPr bwMode="auto">
            <a:xfrm>
              <a:off x="1914525" y="1935163"/>
              <a:ext cx="731838" cy="152400"/>
              <a:chOff x="1839" y="1917"/>
              <a:chExt cx="345" cy="96"/>
            </a:xfrm>
          </p:grpSpPr>
          <p:sp>
            <p:nvSpPr>
              <p:cNvPr id="568347" name="Line 27"/>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8348" name="Line 28"/>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grpSp>
      <p:sp>
        <p:nvSpPr>
          <p:cNvPr id="568349" name="Text Box 29"/>
          <p:cNvSpPr txBox="1">
            <a:spLocks noChangeArrowheads="1"/>
          </p:cNvSpPr>
          <p:nvPr/>
        </p:nvSpPr>
        <p:spPr bwMode="auto">
          <a:xfrm>
            <a:off x="2289175" y="3609975"/>
            <a:ext cx="506413"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i="1">
                <a:solidFill>
                  <a:srgbClr val="FF0000"/>
                </a:solidFill>
                <a:effectLst>
                  <a:outerShdw blurRad="38100" dist="38100" dir="2700000" algn="tl">
                    <a:srgbClr val="000000"/>
                  </a:outerShdw>
                </a:effectLst>
              </a:rPr>
              <a:t>K</a:t>
            </a:r>
          </a:p>
        </p:txBody>
      </p:sp>
      <p:grpSp>
        <p:nvGrpSpPr>
          <p:cNvPr id="568350" name="Group 30"/>
          <p:cNvGrpSpPr>
            <a:grpSpLocks/>
          </p:cNvGrpSpPr>
          <p:nvPr/>
        </p:nvGrpSpPr>
        <p:grpSpPr bwMode="auto">
          <a:xfrm>
            <a:off x="2157413" y="4044950"/>
            <a:ext cx="731837" cy="152400"/>
            <a:chOff x="1839" y="1917"/>
            <a:chExt cx="345" cy="96"/>
          </a:xfrm>
        </p:grpSpPr>
        <p:sp>
          <p:nvSpPr>
            <p:cNvPr id="568351" name="Line 31"/>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8352" name="Line 32"/>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68353" name="Text Box 33"/>
          <p:cNvSpPr txBox="1">
            <a:spLocks noChangeArrowheads="1"/>
          </p:cNvSpPr>
          <p:nvPr/>
        </p:nvSpPr>
        <p:spPr bwMode="auto">
          <a:xfrm>
            <a:off x="5434013" y="1681163"/>
            <a:ext cx="3651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lg" len="lg"/>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a:t>
            </a:r>
          </a:p>
        </p:txBody>
      </p:sp>
      <p:sp>
        <p:nvSpPr>
          <p:cNvPr id="568354" name="Text Box 34"/>
          <p:cNvSpPr txBox="1">
            <a:spLocks noChangeArrowheads="1"/>
          </p:cNvSpPr>
          <p:nvPr/>
        </p:nvSpPr>
        <p:spPr bwMode="auto">
          <a:xfrm>
            <a:off x="4059238" y="1681163"/>
            <a:ext cx="9286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lg" len="lg"/>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i="1">
                <a:solidFill>
                  <a:srgbClr val="FF0000"/>
                </a:solidFill>
                <a:effectLst>
                  <a:outerShdw blurRad="38100" dist="38100" dir="2700000" algn="tl">
                    <a:srgbClr val="000000"/>
                  </a:outerShdw>
                </a:effectLst>
              </a:rPr>
              <a:t>K</a:t>
            </a:r>
            <a:r>
              <a:rPr lang="en-US" altLang="en-US" i="1">
                <a:effectLst>
                  <a:outerShdw blurRad="38100" dist="38100" dir="2700000" algn="tl">
                    <a:srgbClr val="000000"/>
                  </a:outerShdw>
                </a:effectLst>
              </a:rPr>
              <a:t> </a:t>
            </a:r>
            <a:r>
              <a:rPr lang="en-US" altLang="en-US">
                <a:effectLst>
                  <a:outerShdw blurRad="38100" dist="38100" dir="2700000" algn="tl">
                    <a:srgbClr val="000000"/>
                  </a:outerShdw>
                </a:effectLst>
              </a:rPr>
              <a:t>=</a:t>
            </a:r>
          </a:p>
        </p:txBody>
      </p:sp>
      <p:sp>
        <p:nvSpPr>
          <p:cNvPr id="568355" name="Text Box 35"/>
          <p:cNvSpPr txBox="1">
            <a:spLocks noChangeArrowheads="1"/>
          </p:cNvSpPr>
          <p:nvPr/>
        </p:nvSpPr>
        <p:spPr bwMode="auto">
          <a:xfrm>
            <a:off x="449263" y="1736725"/>
            <a:ext cx="4333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1.</a:t>
            </a:r>
          </a:p>
        </p:txBody>
      </p:sp>
      <p:sp>
        <p:nvSpPr>
          <p:cNvPr id="568356" name="Text Box 36"/>
          <p:cNvSpPr txBox="1">
            <a:spLocks noChangeArrowheads="1"/>
          </p:cNvSpPr>
          <p:nvPr/>
        </p:nvSpPr>
        <p:spPr bwMode="auto">
          <a:xfrm>
            <a:off x="458788" y="3881438"/>
            <a:ext cx="4905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2.</a:t>
            </a:r>
          </a:p>
        </p:txBody>
      </p:sp>
      <p:cxnSp>
        <p:nvCxnSpPr>
          <p:cNvPr id="34" name="Straight Connector 33"/>
          <p:cNvCxnSpPr/>
          <p:nvPr/>
        </p:nvCxnSpPr>
        <p:spPr bwMode="auto">
          <a:xfrm flipV="1">
            <a:off x="132862" y="1211580"/>
            <a:ext cx="8878277" cy="762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Rectangle 2"/>
          <p:cNvSpPr>
            <a:spLocks noGrp="1" noChangeArrowheads="1"/>
          </p:cNvSpPr>
          <p:nvPr>
            <p:ph type="title"/>
          </p:nvPr>
        </p:nvSpPr>
        <p:spPr>
          <a:xfrm>
            <a:off x="525780" y="216853"/>
            <a:ext cx="8092440" cy="1143000"/>
          </a:xfrm>
        </p:spPr>
        <p:txBody>
          <a:bodyPr/>
          <a:lstStyle/>
          <a:p>
            <a:r>
              <a:rPr lang="en-US" altLang="en-US" dirty="0"/>
              <a:t>Gibbs Free Energy </a:t>
            </a:r>
            <a:r>
              <a:rPr lang="en-US" altLang="en-US" dirty="0">
                <a:solidFill>
                  <a:schemeClr val="tx1"/>
                </a:solidFill>
              </a:rPr>
              <a:t>∆</a:t>
            </a:r>
            <a:r>
              <a:rPr lang="en-US" altLang="en-US" i="1" dirty="0">
                <a:solidFill>
                  <a:schemeClr val="tx1"/>
                </a:solidFill>
              </a:rPr>
              <a:t>G°</a:t>
            </a:r>
            <a:br>
              <a:rPr lang="en-US" altLang="en-US" i="1" dirty="0"/>
            </a:br>
            <a:r>
              <a:rPr lang="en-US" altLang="en-US" sz="2000" dirty="0">
                <a:solidFill>
                  <a:schemeClr val="tx1">
                    <a:lumMod val="40000"/>
                    <a:lumOff val="60000"/>
                  </a:schemeClr>
                </a:solidFill>
              </a:rPr>
              <a:t>The “</a:t>
            </a:r>
            <a:r>
              <a:rPr lang="en-US" altLang="en-US" sz="2000" i="1" dirty="0">
                <a:solidFill>
                  <a:schemeClr val="tx1">
                    <a:lumMod val="40000"/>
                    <a:lumOff val="60000"/>
                  </a:schemeClr>
                </a:solidFill>
              </a:rPr>
              <a:t>° </a:t>
            </a:r>
            <a:r>
              <a:rPr lang="en-US" altLang="en-US" sz="2000" dirty="0">
                <a:solidFill>
                  <a:schemeClr val="tx1">
                    <a:lumMod val="40000"/>
                    <a:lumOff val="60000"/>
                  </a:schemeClr>
                </a:solidFill>
              </a:rPr>
              <a:t>” refers to molecules in their standard states, 1 </a:t>
            </a:r>
            <a:r>
              <a:rPr lang="en-US" altLang="en-US" sz="2000" dirty="0" err="1">
                <a:solidFill>
                  <a:schemeClr val="tx1">
                    <a:lumMod val="40000"/>
                    <a:lumOff val="60000"/>
                  </a:schemeClr>
                </a:solidFill>
              </a:rPr>
              <a:t>atm</a:t>
            </a:r>
            <a:r>
              <a:rPr lang="en-US" altLang="en-US" sz="2000" dirty="0">
                <a:solidFill>
                  <a:schemeClr val="tx1">
                    <a:lumMod val="40000"/>
                    <a:lumOff val="60000"/>
                  </a:schemeClr>
                </a:solidFill>
              </a:rPr>
              <a:t>,</a:t>
            </a:r>
            <a:r>
              <a:rPr lang="en-US" sz="2000" dirty="0">
                <a:solidFill>
                  <a:schemeClr val="tx1">
                    <a:lumMod val="40000"/>
                    <a:lumOff val="60000"/>
                  </a:schemeClr>
                </a:solidFill>
              </a:rPr>
              <a:t> 25 °C (298 kelvin), 1 M (concentration). </a:t>
            </a:r>
            <a:endParaRPr lang="en-US" altLang="en-US" i="1" dirty="0">
              <a:solidFill>
                <a:schemeClr val="tx1">
                  <a:lumMod val="40000"/>
                  <a:lumOff val="60000"/>
                </a:schemeClr>
              </a:solidFill>
            </a:endParaRPr>
          </a:p>
        </p:txBody>
      </p:sp>
      <p:sp>
        <p:nvSpPr>
          <p:cNvPr id="514051" name="Rectangle 3"/>
          <p:cNvSpPr>
            <a:spLocks noGrp="1" noChangeArrowheads="1"/>
          </p:cNvSpPr>
          <p:nvPr>
            <p:ph type="body" idx="4294967295"/>
          </p:nvPr>
        </p:nvSpPr>
        <p:spPr>
          <a:xfrm>
            <a:off x="0" y="2063750"/>
            <a:ext cx="6674338" cy="779463"/>
          </a:xfrm>
        </p:spPr>
        <p:txBody>
          <a:bodyPr/>
          <a:lstStyle/>
          <a:p>
            <a:pPr algn="ctr">
              <a:spcBef>
                <a:spcPct val="50000"/>
              </a:spcBef>
              <a:buFontTx/>
              <a:buNone/>
            </a:pPr>
            <a:r>
              <a:rPr lang="en-US" altLang="en-US" dirty="0">
                <a:solidFill>
                  <a:schemeClr val="tx1"/>
                </a:solidFill>
              </a:rPr>
              <a:t>∆</a:t>
            </a:r>
            <a:r>
              <a:rPr lang="en-US" altLang="en-US" i="1" dirty="0">
                <a:solidFill>
                  <a:schemeClr val="tx1"/>
                </a:solidFill>
              </a:rPr>
              <a:t>G°</a:t>
            </a:r>
            <a:r>
              <a:rPr lang="en-US" altLang="en-US" dirty="0">
                <a:solidFill>
                  <a:schemeClr val="tx1"/>
                </a:solidFill>
              </a:rPr>
              <a:t> = -</a:t>
            </a:r>
            <a:r>
              <a:rPr lang="en-US" altLang="en-US" i="1" dirty="0">
                <a:solidFill>
                  <a:srgbClr val="00FF00"/>
                </a:solidFill>
              </a:rPr>
              <a:t>R</a:t>
            </a:r>
            <a:r>
              <a:rPr lang="en-US" altLang="en-US" i="1" dirty="0">
                <a:solidFill>
                  <a:srgbClr val="66CCFF"/>
                </a:solidFill>
              </a:rPr>
              <a:t>T </a:t>
            </a:r>
            <a:r>
              <a:rPr lang="en-US" altLang="en-US" dirty="0" err="1">
                <a:solidFill>
                  <a:schemeClr val="tx1"/>
                </a:solidFill>
              </a:rPr>
              <a:t>ln</a:t>
            </a:r>
            <a:r>
              <a:rPr lang="en-US" altLang="en-US" i="1" dirty="0" err="1">
                <a:solidFill>
                  <a:srgbClr val="FF0000"/>
                </a:solidFill>
              </a:rPr>
              <a:t>K</a:t>
            </a:r>
            <a:r>
              <a:rPr lang="en-US" altLang="en-US" dirty="0">
                <a:solidFill>
                  <a:schemeClr val="tx1"/>
                </a:solidFill>
              </a:rPr>
              <a:t> = -2.3</a:t>
            </a:r>
            <a:r>
              <a:rPr lang="en-US" altLang="en-US" i="1" dirty="0">
                <a:solidFill>
                  <a:srgbClr val="00FF00"/>
                </a:solidFill>
              </a:rPr>
              <a:t>R</a:t>
            </a:r>
            <a:r>
              <a:rPr lang="en-US" altLang="en-US" i="1" dirty="0">
                <a:solidFill>
                  <a:srgbClr val="66CCFF"/>
                </a:solidFill>
              </a:rPr>
              <a:t>T </a:t>
            </a:r>
            <a:r>
              <a:rPr lang="en-US" altLang="en-US" dirty="0" err="1">
                <a:solidFill>
                  <a:schemeClr val="tx1"/>
                </a:solidFill>
              </a:rPr>
              <a:t>log</a:t>
            </a:r>
            <a:r>
              <a:rPr lang="en-US" altLang="en-US" i="1" dirty="0" err="1">
                <a:solidFill>
                  <a:srgbClr val="FF0000"/>
                </a:solidFill>
              </a:rPr>
              <a:t>K</a:t>
            </a:r>
            <a:endParaRPr lang="en-US" altLang="en-US" i="1" dirty="0">
              <a:solidFill>
                <a:schemeClr val="tx1"/>
              </a:solidFill>
            </a:endParaRPr>
          </a:p>
        </p:txBody>
      </p:sp>
      <p:sp>
        <p:nvSpPr>
          <p:cNvPr id="514052" name="Rectangle 4"/>
          <p:cNvSpPr>
            <a:spLocks noChangeArrowheads="1"/>
          </p:cNvSpPr>
          <p:nvPr/>
        </p:nvSpPr>
        <p:spPr bwMode="auto">
          <a:xfrm>
            <a:off x="218831" y="2870994"/>
            <a:ext cx="6635261"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3200" i="1">
                <a:solidFill>
                  <a:srgbClr val="66CCFF"/>
                </a:solidFill>
                <a:effectLst>
                  <a:outerShdw blurRad="38100" dist="38100" dir="2700000" algn="tl">
                    <a:srgbClr val="000000"/>
                  </a:outerShdw>
                </a:effectLst>
              </a:rPr>
              <a:t>T</a:t>
            </a:r>
            <a:r>
              <a:rPr lang="en-US" altLang="en-US" sz="3200">
                <a:effectLst>
                  <a:outerShdw blurRad="38100" dist="38100" dir="2700000" algn="tl">
                    <a:srgbClr val="000000"/>
                  </a:outerShdw>
                </a:effectLst>
              </a:rPr>
              <a:t> in kelvin (0 kelvin = -273 °C)</a:t>
            </a:r>
          </a:p>
        </p:txBody>
      </p:sp>
      <p:sp>
        <p:nvSpPr>
          <p:cNvPr id="514053" name="Rectangle 5"/>
          <p:cNvSpPr>
            <a:spLocks noChangeArrowheads="1"/>
          </p:cNvSpPr>
          <p:nvPr/>
        </p:nvSpPr>
        <p:spPr bwMode="auto">
          <a:xfrm>
            <a:off x="291491" y="3694112"/>
            <a:ext cx="6640756"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3200" i="1">
                <a:solidFill>
                  <a:srgbClr val="00FF00"/>
                </a:solidFill>
                <a:effectLst>
                  <a:outerShdw blurRad="38100" dist="38100" dir="2700000" algn="tl">
                    <a:srgbClr val="000000"/>
                  </a:outerShdw>
                </a:effectLst>
              </a:rPr>
              <a:t>R</a:t>
            </a:r>
            <a:r>
              <a:rPr lang="en-US" altLang="en-US" sz="3200">
                <a:effectLst>
                  <a:outerShdw blurRad="38100" dist="38100" dir="2700000" algn="tl">
                    <a:srgbClr val="000000"/>
                  </a:outerShdw>
                </a:effectLst>
              </a:rPr>
              <a:t> = gas constant ~ 2cal deg</a:t>
            </a:r>
            <a:r>
              <a:rPr lang="en-US" altLang="en-US" sz="3200" baseline="30000">
                <a:effectLst>
                  <a:outerShdw blurRad="38100" dist="38100" dir="2700000" algn="tl">
                    <a:srgbClr val="000000"/>
                  </a:outerShdw>
                </a:effectLst>
              </a:rPr>
              <a:t>-1</a:t>
            </a:r>
            <a:r>
              <a:rPr lang="en-US" altLang="en-US" sz="3200">
                <a:effectLst>
                  <a:outerShdw blurRad="38100" dist="38100" dir="2700000" algn="tl">
                    <a:srgbClr val="000000"/>
                  </a:outerShdw>
                </a:effectLst>
              </a:rPr>
              <a:t> mol</a:t>
            </a:r>
            <a:r>
              <a:rPr lang="en-US" altLang="en-US" sz="3200" baseline="30000">
                <a:effectLst>
                  <a:outerShdw blurRad="38100" dist="38100" dir="2700000" algn="tl">
                    <a:srgbClr val="000000"/>
                  </a:outerShdw>
                </a:effectLst>
              </a:rPr>
              <a:t>-1</a:t>
            </a:r>
          </a:p>
        </p:txBody>
      </p:sp>
      <p:sp>
        <p:nvSpPr>
          <p:cNvPr id="514054" name="Rectangle 6"/>
          <p:cNvSpPr>
            <a:spLocks noChangeArrowheads="1"/>
          </p:cNvSpPr>
          <p:nvPr/>
        </p:nvSpPr>
        <p:spPr bwMode="auto">
          <a:xfrm>
            <a:off x="0" y="5414963"/>
            <a:ext cx="914400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dirty="0">
                <a:effectLst>
                  <a:outerShdw blurRad="38100" dist="38100" dir="2700000" algn="tl">
                    <a:srgbClr val="000000"/>
                  </a:outerShdw>
                </a:effectLst>
              </a:rPr>
              <a:t>Large </a:t>
            </a:r>
            <a:r>
              <a:rPr lang="en-US" altLang="en-US" sz="3600" i="1" dirty="0">
                <a:solidFill>
                  <a:srgbClr val="FF0000"/>
                </a:solidFill>
                <a:effectLst>
                  <a:outerShdw blurRad="38100" dist="38100" dir="2700000" algn="tl">
                    <a:srgbClr val="000000"/>
                  </a:outerShdw>
                </a:effectLst>
              </a:rPr>
              <a:t>K</a:t>
            </a:r>
            <a:r>
              <a:rPr lang="en-US" altLang="en-US" sz="3600" dirty="0">
                <a:effectLst>
                  <a:outerShdw blurRad="38100" dist="38100" dir="2700000" algn="tl">
                    <a:srgbClr val="000000"/>
                  </a:outerShdw>
                </a:effectLst>
              </a:rPr>
              <a:t> : Large </a:t>
            </a:r>
            <a:r>
              <a:rPr lang="en-US" altLang="en-US" sz="3600" dirty="0">
                <a:solidFill>
                  <a:srgbClr val="FF00FF"/>
                </a:solidFill>
                <a:effectLst>
                  <a:outerShdw blurRad="38100" dist="38100" dir="2700000" algn="tl">
                    <a:srgbClr val="000000"/>
                  </a:outerShdw>
                </a:effectLst>
              </a:rPr>
              <a:t>negative </a:t>
            </a:r>
            <a:r>
              <a:rPr lang="en-US" altLang="en-US" sz="3600" dirty="0">
                <a:effectLst>
                  <a:outerShdw blurRad="38100" dist="38100" dir="2700000" algn="tl">
                    <a:srgbClr val="000000"/>
                  </a:outerShdw>
                </a:effectLst>
              </a:rPr>
              <a:t>∆</a:t>
            </a:r>
            <a:r>
              <a:rPr lang="en-US" altLang="en-US" sz="3600" i="1" dirty="0">
                <a:effectLst>
                  <a:outerShdw blurRad="38100" dist="38100" dir="2700000" algn="tl">
                    <a:srgbClr val="000000"/>
                  </a:outerShdw>
                </a:effectLst>
              </a:rPr>
              <a:t>G° </a:t>
            </a:r>
            <a:r>
              <a:rPr lang="en-US" altLang="en-US" sz="3600" dirty="0">
                <a:effectLst>
                  <a:outerShdw blurRad="38100" dist="38100" dir="2700000" algn="tl">
                    <a:srgbClr val="000000"/>
                  </a:outerShdw>
                </a:effectLst>
              </a:rPr>
              <a:t>: </a:t>
            </a:r>
            <a:r>
              <a:rPr lang="en-US" altLang="en-US" sz="3600" dirty="0">
                <a:solidFill>
                  <a:srgbClr val="FF00FF"/>
                </a:solidFill>
                <a:effectLst>
                  <a:outerShdw blurRad="38100" dist="38100" dir="2700000" algn="tl">
                    <a:srgbClr val="000000"/>
                  </a:outerShdw>
                </a:effectLst>
              </a:rPr>
              <a:t>downhill</a:t>
            </a:r>
          </a:p>
        </p:txBody>
      </p:sp>
      <p:cxnSp>
        <p:nvCxnSpPr>
          <p:cNvPr id="7" name="Straight Connector 6"/>
          <p:cNvCxnSpPr/>
          <p:nvPr/>
        </p:nvCxnSpPr>
        <p:spPr bwMode="auto">
          <a:xfrm flipV="1">
            <a:off x="144585" y="1478280"/>
            <a:ext cx="8854831" cy="762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76514" name="Picture 2" descr="http://www.geodz.com/deu/d/images/1034_gibb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2954" y="1604327"/>
            <a:ext cx="996462" cy="14454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35631" y="3114675"/>
            <a:ext cx="1633415" cy="830997"/>
          </a:xfrm>
          <a:prstGeom prst="rect">
            <a:avLst/>
          </a:prstGeom>
        </p:spPr>
        <p:txBody>
          <a:bodyPr wrap="square">
            <a:spAutoFit/>
          </a:bodyPr>
          <a:lstStyle/>
          <a:p>
            <a:r>
              <a:rPr lang="en-US" sz="1600">
                <a:latin typeface="+mn-lt"/>
              </a:rPr>
              <a:t>Josiah Willard Gibbs </a:t>
            </a:r>
          </a:p>
          <a:p>
            <a:r>
              <a:rPr lang="en-US" sz="1600">
                <a:latin typeface="+mn-lt"/>
              </a:rPr>
              <a:t>(1839–1903)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212" y="2469662"/>
            <a:ext cx="8571577" cy="1815882"/>
          </a:xfrm>
          <a:prstGeom prst="rect">
            <a:avLst/>
          </a:prstGeom>
          <a:noFill/>
        </p:spPr>
        <p:txBody>
          <a:bodyPr wrap="none" rtlCol="0">
            <a:spAutoFit/>
          </a:bodyPr>
          <a:lstStyle/>
          <a:p>
            <a:pPr algn="l"/>
            <a:r>
              <a:rPr lang="en-US" dirty="0"/>
              <a:t>When </a:t>
            </a:r>
            <a:r>
              <a:rPr lang="en-US" i="1" dirty="0"/>
              <a:t>K</a:t>
            </a:r>
            <a:r>
              <a:rPr lang="en-US" dirty="0"/>
              <a:t> = 1 (A/B = 50/50), then </a:t>
            </a:r>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0 kcal mol</a:t>
            </a:r>
            <a:r>
              <a:rPr lang="en-US" altLang="en-US" baseline="30000" dirty="0">
                <a:effectLst>
                  <a:outerShdw blurRad="38100" dist="38100" dir="2700000" algn="tl">
                    <a:srgbClr val="000000"/>
                  </a:outerShdw>
                </a:effectLst>
              </a:rPr>
              <a:t>-1</a:t>
            </a:r>
            <a:endParaRPr lang="en-US" altLang="en-US" dirty="0">
              <a:effectLst>
                <a:outerShdw blurRad="38100" dist="38100" dir="2700000" algn="tl">
                  <a:srgbClr val="000000"/>
                </a:outerShdw>
              </a:effectLst>
            </a:endParaRPr>
          </a:p>
          <a:p>
            <a:pPr algn="l"/>
            <a:r>
              <a:rPr lang="en-US" altLang="en-US" dirty="0">
                <a:effectLst>
                  <a:outerShdw blurRad="38100" dist="38100" dir="2700000" algn="tl">
                    <a:srgbClr val="000000"/>
                  </a:outerShdw>
                </a:effectLst>
              </a:rPr>
              <a:t> </a:t>
            </a:r>
            <a:r>
              <a:rPr lang="en-US" dirty="0"/>
              <a:t>	 </a:t>
            </a:r>
            <a:r>
              <a:rPr lang="en-US" i="1" dirty="0"/>
              <a:t>K</a:t>
            </a:r>
            <a:r>
              <a:rPr lang="en-US" dirty="0"/>
              <a:t> = 10, then </a:t>
            </a:r>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-1.36 kcal mol</a:t>
            </a:r>
            <a:r>
              <a:rPr lang="en-US" altLang="en-US" baseline="30000" dirty="0">
                <a:effectLst>
                  <a:outerShdw blurRad="38100" dist="38100" dir="2700000" algn="tl">
                    <a:srgbClr val="000000"/>
                  </a:outerShdw>
                </a:effectLst>
              </a:rPr>
              <a:t>-1</a:t>
            </a:r>
          </a:p>
          <a:p>
            <a:pPr algn="l"/>
            <a:r>
              <a:rPr lang="en-US" altLang="en-US" baseline="30000" dirty="0">
                <a:effectLst>
                  <a:outerShdw blurRad="38100" dist="38100" dir="2700000" algn="tl">
                    <a:srgbClr val="000000"/>
                  </a:outerShdw>
                </a:effectLst>
              </a:rPr>
              <a:t>	  </a:t>
            </a:r>
            <a:r>
              <a:rPr lang="en-US" i="1" dirty="0"/>
              <a:t>K</a:t>
            </a:r>
            <a:r>
              <a:rPr lang="en-US" dirty="0"/>
              <a:t> = 100, then </a:t>
            </a:r>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-2.72 kcal mol</a:t>
            </a:r>
            <a:r>
              <a:rPr lang="en-US" altLang="en-US" baseline="30000" dirty="0">
                <a:effectLst>
                  <a:outerShdw blurRad="38100" dist="38100" dir="2700000" algn="tl">
                    <a:srgbClr val="000000"/>
                  </a:outerShdw>
                </a:effectLst>
              </a:rPr>
              <a:t>-1</a:t>
            </a:r>
          </a:p>
          <a:p>
            <a:pPr algn="l"/>
            <a:r>
              <a:rPr lang="en-US" dirty="0"/>
              <a:t> 	 </a:t>
            </a:r>
            <a:r>
              <a:rPr lang="en-US" i="1" dirty="0"/>
              <a:t>K</a:t>
            </a:r>
            <a:r>
              <a:rPr lang="en-US" dirty="0"/>
              <a:t> = 0.1, then </a:t>
            </a:r>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a:t>
            </a:r>
            <a:r>
              <a:rPr lang="en-US" altLang="en-US" dirty="0">
                <a:solidFill>
                  <a:srgbClr val="D60093"/>
                </a:solidFill>
                <a:effectLst>
                  <a:outerShdw blurRad="38100" dist="38100" dir="2700000" algn="tl">
                    <a:srgbClr val="000000"/>
                  </a:outerShdw>
                </a:effectLst>
              </a:rPr>
              <a:t>+</a:t>
            </a:r>
            <a:r>
              <a:rPr lang="en-US" altLang="en-US" dirty="0">
                <a:effectLst>
                  <a:outerShdw blurRad="38100" dist="38100" dir="2700000" algn="tl">
                    <a:srgbClr val="000000"/>
                  </a:outerShdw>
                </a:effectLst>
              </a:rPr>
              <a:t>1.36 kcal mol</a:t>
            </a:r>
            <a:r>
              <a:rPr lang="en-US" altLang="en-US" baseline="30000" dirty="0">
                <a:effectLst>
                  <a:outerShdw blurRad="38100" dist="38100" dir="2700000" algn="tl">
                    <a:srgbClr val="000000"/>
                  </a:outerShdw>
                </a:effectLst>
              </a:rPr>
              <a:t>-1</a:t>
            </a:r>
          </a:p>
        </p:txBody>
      </p:sp>
      <p:sp>
        <p:nvSpPr>
          <p:cNvPr id="515075" name="Text Box 3"/>
          <p:cNvSpPr txBox="1">
            <a:spLocks noChangeArrowheads="1"/>
          </p:cNvSpPr>
          <p:nvPr/>
        </p:nvSpPr>
        <p:spPr bwMode="auto">
          <a:xfrm>
            <a:off x="0" y="1063625"/>
            <a:ext cx="9144000"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dirty="0">
                <a:effectLst>
                  <a:outerShdw blurRad="38100" dist="38100" dir="2700000" algn="tl">
                    <a:srgbClr val="000000"/>
                  </a:outerShdw>
                </a:effectLst>
              </a:rPr>
              <a:t>At 25ºC (298 kelvin): </a:t>
            </a:r>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-1.36 </a:t>
            </a:r>
            <a:r>
              <a:rPr lang="en-US" altLang="en-US" dirty="0" err="1">
                <a:effectLst>
                  <a:outerShdw blurRad="38100" dist="38100" dir="2700000" algn="tl">
                    <a:srgbClr val="000000"/>
                  </a:outerShdw>
                </a:effectLst>
              </a:rPr>
              <a:t>log</a:t>
            </a:r>
            <a:r>
              <a:rPr lang="en-US" altLang="en-US" i="1" dirty="0" err="1">
                <a:solidFill>
                  <a:srgbClr val="FF0000"/>
                </a:solidFill>
                <a:effectLst>
                  <a:outerShdw blurRad="38100" dist="38100" dir="2700000" algn="tl">
                    <a:srgbClr val="000000"/>
                  </a:outerShdw>
                </a:effectLst>
              </a:rPr>
              <a:t>K</a:t>
            </a:r>
            <a:endParaRPr lang="en-US" altLang="en-US" dirty="0">
              <a:effectLst>
                <a:outerShdw blurRad="38100" dist="38100" dir="2700000" algn="tl">
                  <a:srgbClr val="000000"/>
                </a:outerShdw>
              </a:effectLst>
            </a:endParaRPr>
          </a:p>
        </p:txBody>
      </p:sp>
      <p:sp>
        <p:nvSpPr>
          <p:cNvPr id="515076" name="Rectangle 4"/>
          <p:cNvSpPr>
            <a:spLocks noGrp="1" noChangeArrowheads="1"/>
          </p:cNvSpPr>
          <p:nvPr>
            <p:ph type="title"/>
          </p:nvPr>
        </p:nvSpPr>
        <p:spPr>
          <a:xfrm>
            <a:off x="730250" y="-35560"/>
            <a:ext cx="7772400" cy="871538"/>
          </a:xfrm>
        </p:spPr>
        <p:txBody>
          <a:bodyPr/>
          <a:lstStyle/>
          <a:p>
            <a:r>
              <a:rPr lang="en-US" altLang="en-US"/>
              <a:t>Equilibria And </a:t>
            </a:r>
            <a:r>
              <a:rPr lang="en-US" altLang="en-US" dirty="0"/>
              <a:t>Free Energy</a:t>
            </a:r>
          </a:p>
        </p:txBody>
      </p:sp>
      <p:sp>
        <p:nvSpPr>
          <p:cNvPr id="515078" name="Rectangle 6"/>
          <p:cNvSpPr>
            <a:spLocks noChangeArrowheads="1"/>
          </p:cNvSpPr>
          <p:nvPr/>
        </p:nvSpPr>
        <p:spPr bwMode="auto">
          <a:xfrm>
            <a:off x="6053686" y="1052513"/>
            <a:ext cx="917637" cy="517525"/>
          </a:xfrm>
          <a:prstGeom prst="rect">
            <a:avLst/>
          </a:prstGeom>
          <a:noFill/>
          <a:ln w="38100" algn="ctr">
            <a:solidFill>
              <a:srgbClr val="FF9900"/>
            </a:solidFill>
            <a:miter lim="800000"/>
            <a:headEn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solidFill>
                <a:srgbClr val="FFFF00"/>
              </a:solidFill>
              <a:effectLst>
                <a:outerShdw blurRad="38100" dist="38100" dir="2700000" algn="tl">
                  <a:srgbClr val="000000"/>
                </a:outerShdw>
              </a:effectLst>
            </a:endParaRPr>
          </a:p>
        </p:txBody>
      </p:sp>
      <p:grpSp>
        <p:nvGrpSpPr>
          <p:cNvPr id="10" name="Group 9"/>
          <p:cNvGrpSpPr/>
          <p:nvPr/>
        </p:nvGrpSpPr>
        <p:grpSpPr>
          <a:xfrm>
            <a:off x="3527973" y="1637437"/>
            <a:ext cx="2525713" cy="747712"/>
            <a:chOff x="1263650" y="1500188"/>
            <a:chExt cx="2525713" cy="747712"/>
          </a:xfrm>
        </p:grpSpPr>
        <p:grpSp>
          <p:nvGrpSpPr>
            <p:cNvPr id="11" name="Group 11"/>
            <p:cNvGrpSpPr>
              <a:grpSpLocks/>
            </p:cNvGrpSpPr>
            <p:nvPr/>
          </p:nvGrpSpPr>
          <p:grpSpPr bwMode="auto">
            <a:xfrm>
              <a:off x="1263650" y="1728788"/>
              <a:ext cx="2525713" cy="519112"/>
              <a:chOff x="1616" y="1779"/>
              <a:chExt cx="1591" cy="327"/>
            </a:xfrm>
          </p:grpSpPr>
          <p:sp>
            <p:nvSpPr>
              <p:cNvPr id="16" name="Text Box 12"/>
              <p:cNvSpPr txBox="1">
                <a:spLocks noChangeArrowheads="1"/>
              </p:cNvSpPr>
              <p:nvPr/>
            </p:nvSpPr>
            <p:spPr bwMode="auto">
              <a:xfrm>
                <a:off x="1616" y="1779"/>
                <a:ext cx="456"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A</a:t>
                </a:r>
              </a:p>
            </p:txBody>
          </p:sp>
          <p:sp>
            <p:nvSpPr>
              <p:cNvPr id="17" name="Text Box 13"/>
              <p:cNvSpPr txBox="1">
                <a:spLocks noChangeArrowheads="1"/>
              </p:cNvSpPr>
              <p:nvPr/>
            </p:nvSpPr>
            <p:spPr bwMode="auto">
              <a:xfrm>
                <a:off x="2579" y="1779"/>
                <a:ext cx="628"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B</a:t>
                </a:r>
              </a:p>
            </p:txBody>
          </p:sp>
        </p:grpSp>
        <p:sp>
          <p:nvSpPr>
            <p:cNvPr id="12" name="Text Box 23"/>
            <p:cNvSpPr txBox="1">
              <a:spLocks noChangeArrowheads="1"/>
            </p:cNvSpPr>
            <p:nvPr/>
          </p:nvSpPr>
          <p:spPr bwMode="auto">
            <a:xfrm>
              <a:off x="2046288" y="1500188"/>
              <a:ext cx="506412"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i="1">
                  <a:solidFill>
                    <a:srgbClr val="FF0000"/>
                  </a:solidFill>
                  <a:effectLst>
                    <a:outerShdw blurRad="38100" dist="38100" dir="2700000" algn="tl">
                      <a:srgbClr val="000000"/>
                    </a:outerShdw>
                  </a:effectLst>
                </a:rPr>
                <a:t>K</a:t>
              </a:r>
            </a:p>
          </p:txBody>
        </p:sp>
        <p:grpSp>
          <p:nvGrpSpPr>
            <p:cNvPr id="13" name="Group 26"/>
            <p:cNvGrpSpPr>
              <a:grpSpLocks/>
            </p:cNvGrpSpPr>
            <p:nvPr/>
          </p:nvGrpSpPr>
          <p:grpSpPr bwMode="auto">
            <a:xfrm>
              <a:off x="1914525" y="1935163"/>
              <a:ext cx="731838" cy="152400"/>
              <a:chOff x="1839" y="1917"/>
              <a:chExt cx="345" cy="96"/>
            </a:xfrm>
          </p:grpSpPr>
          <p:sp>
            <p:nvSpPr>
              <p:cNvPr id="14" name="Line 27"/>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15" name="Line 28"/>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grpSp>
      <p:sp>
        <p:nvSpPr>
          <p:cNvPr id="2" name="TextBox 1"/>
          <p:cNvSpPr txBox="1"/>
          <p:nvPr/>
        </p:nvSpPr>
        <p:spPr>
          <a:xfrm>
            <a:off x="620005" y="1851282"/>
            <a:ext cx="2696572" cy="523220"/>
          </a:xfrm>
          <a:prstGeom prst="rect">
            <a:avLst/>
          </a:prstGeom>
          <a:noFill/>
        </p:spPr>
        <p:txBody>
          <a:bodyPr wrap="none" rtlCol="0">
            <a:spAutoFit/>
          </a:bodyPr>
          <a:lstStyle/>
          <a:p>
            <a:pPr algn="l"/>
            <a:r>
              <a:rPr lang="en-US"/>
              <a:t>Therefore, for</a:t>
            </a:r>
          </a:p>
        </p:txBody>
      </p:sp>
      <p:sp>
        <p:nvSpPr>
          <p:cNvPr id="31" name="Text Box 3"/>
          <p:cNvSpPr txBox="1">
            <a:spLocks noChangeArrowheads="1"/>
          </p:cNvSpPr>
          <p:nvPr/>
        </p:nvSpPr>
        <p:spPr bwMode="auto">
          <a:xfrm>
            <a:off x="4743938" y="5311905"/>
            <a:ext cx="3813908" cy="523220"/>
          </a:xfrm>
          <a:prstGeom prst="rect">
            <a:avLst/>
          </a:prstGeom>
          <a:solidFill>
            <a:srgbClr val="00007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eaLnBrk="0" hangingPunct="0"/>
            <a:r>
              <a:rPr lang="el-GR" altLang="en-US" dirty="0">
                <a:effectLst>
                  <a:outerShdw blurRad="38100" dist="38100" dir="2700000" algn="tl">
                    <a:srgbClr val="000000"/>
                  </a:outerShdw>
                </a:effectLst>
                <a:sym typeface="Webdings" panose="05030102010509060703" pitchFamily="18" charset="2"/>
              </a:rPr>
              <a:t>Δ</a:t>
            </a:r>
            <a:r>
              <a:rPr lang="en-US" altLang="en-US" i="1" dirty="0">
                <a:effectLst>
                  <a:outerShdw blurRad="38100" dist="38100" dir="2700000" algn="tl">
                    <a:srgbClr val="000000"/>
                  </a:outerShdw>
                </a:effectLst>
              </a:rPr>
              <a:t>Gº</a:t>
            </a:r>
            <a:r>
              <a:rPr lang="en-US" altLang="en-US" dirty="0">
                <a:effectLst>
                  <a:outerShdw blurRad="38100" dist="38100" dir="2700000" algn="tl">
                    <a:srgbClr val="000000"/>
                  </a:outerShdw>
                </a:effectLst>
              </a:rPr>
              <a:t> = </a:t>
            </a:r>
            <a:r>
              <a:rPr lang="en-US" altLang="en-US" dirty="0">
                <a:solidFill>
                  <a:srgbClr val="66CCFF"/>
                </a:solidFill>
                <a:effectLst>
                  <a:outerShdw blurRad="38100" dist="38100" dir="2700000" algn="tl">
                    <a:srgbClr val="000000"/>
                  </a:outerShdw>
                </a:effectLst>
              </a:rPr>
              <a:t>-23.4 kcal mol</a:t>
            </a:r>
            <a:r>
              <a:rPr lang="en-US" altLang="en-US" baseline="30000" dirty="0">
                <a:solidFill>
                  <a:srgbClr val="66CCFF"/>
                </a:solidFill>
                <a:effectLst>
                  <a:outerShdw blurRad="38100" dist="38100" dir="2700000" algn="tl">
                    <a:srgbClr val="000000"/>
                  </a:outerShdw>
                </a:effectLst>
              </a:rPr>
              <a:t>-1</a:t>
            </a:r>
            <a:endParaRPr lang="en-US" altLang="en-US" dirty="0">
              <a:solidFill>
                <a:srgbClr val="66CCFF"/>
              </a:solidFill>
              <a:effectLst>
                <a:outerShdw blurRad="38100" dist="38100" dir="2700000" algn="tl">
                  <a:srgbClr val="000000"/>
                </a:outerShdw>
              </a:effectLst>
            </a:endParaRPr>
          </a:p>
        </p:txBody>
      </p:sp>
      <p:sp>
        <p:nvSpPr>
          <p:cNvPr id="32" name="Text Box 9"/>
          <p:cNvSpPr txBox="1">
            <a:spLocks noChangeArrowheads="1"/>
          </p:cNvSpPr>
          <p:nvPr/>
        </p:nvSpPr>
        <p:spPr bwMode="auto">
          <a:xfrm>
            <a:off x="381793" y="4684381"/>
            <a:ext cx="351790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CH</a:t>
            </a:r>
            <a:r>
              <a:rPr lang="en-US" altLang="en-US" sz="3200" baseline="-25000">
                <a:effectLst>
                  <a:outerShdw blurRad="38100" dist="38100" dir="2700000" algn="tl">
                    <a:srgbClr val="000000"/>
                  </a:outerShdw>
                </a:effectLst>
              </a:rPr>
              <a:t>3</a:t>
            </a:r>
            <a:r>
              <a:rPr lang="en-US" altLang="en-US" sz="3200">
                <a:effectLst>
                  <a:outerShdw blurRad="38100" dist="38100" dir="2700000" algn="tl">
                    <a:srgbClr val="000000"/>
                  </a:outerShdw>
                </a:effectLst>
              </a:rPr>
              <a:t>Cl + Na</a:t>
            </a:r>
            <a:r>
              <a:rPr lang="en-US" altLang="en-US" sz="3200" baseline="30000">
                <a:effectLst>
                  <a:outerShdw blurRad="38100" dist="38100" dir="2700000" algn="tl">
                    <a:srgbClr val="000000"/>
                  </a:outerShdw>
                </a:effectLst>
              </a:rPr>
              <a:t>+</a:t>
            </a:r>
            <a:r>
              <a:rPr lang="en-US" altLang="en-US" sz="3200">
                <a:effectLst>
                  <a:outerShdw blurRad="38100" dist="38100" dir="2700000" algn="tl">
                    <a:srgbClr val="000000"/>
                  </a:outerShdw>
                </a:effectLst>
              </a:rPr>
              <a:t>  </a:t>
            </a:r>
            <a:r>
              <a:rPr lang="en-US" altLang="en-US" sz="3200" baseline="30000">
                <a:effectLst>
                  <a:outerShdw blurRad="38100" dist="38100" dir="2700000" algn="tl">
                    <a:srgbClr val="000000"/>
                  </a:outerShdw>
                </a:effectLst>
              </a:rPr>
              <a:t>-</a:t>
            </a:r>
            <a:r>
              <a:rPr lang="en-US" altLang="en-US" sz="3200">
                <a:effectLst>
                  <a:outerShdw blurRad="38100" dist="38100" dir="2700000" algn="tl">
                    <a:srgbClr val="000000"/>
                  </a:outerShdw>
                </a:effectLst>
              </a:rPr>
              <a:t>OH</a:t>
            </a:r>
          </a:p>
        </p:txBody>
      </p:sp>
      <p:sp>
        <p:nvSpPr>
          <p:cNvPr id="33" name="Text Box 10"/>
          <p:cNvSpPr txBox="1">
            <a:spLocks noChangeArrowheads="1"/>
          </p:cNvSpPr>
          <p:nvPr/>
        </p:nvSpPr>
        <p:spPr bwMode="auto">
          <a:xfrm>
            <a:off x="4904581" y="4682793"/>
            <a:ext cx="3946525"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rPr>
              <a:t>CH</a:t>
            </a:r>
            <a:r>
              <a:rPr lang="en-US" altLang="en-US" sz="3200" baseline="-25000">
                <a:effectLst/>
              </a:rPr>
              <a:t>3</a:t>
            </a:r>
            <a:r>
              <a:rPr lang="en-US" altLang="en-US" sz="3200">
                <a:effectLst/>
              </a:rPr>
              <a:t>OH</a:t>
            </a:r>
            <a:r>
              <a:rPr lang="en-US" altLang="en-US" sz="3200">
                <a:effectLst>
                  <a:outerShdw blurRad="38100" dist="38100" dir="2700000" algn="tl">
                    <a:srgbClr val="000000"/>
                  </a:outerShdw>
                </a:effectLst>
              </a:rPr>
              <a:t> + Na</a:t>
            </a:r>
            <a:r>
              <a:rPr lang="en-US" altLang="en-US" sz="3200" baseline="30000">
                <a:effectLst>
                  <a:outerShdw blurRad="38100" dist="38100" dir="2700000" algn="tl">
                    <a:srgbClr val="000000"/>
                  </a:outerShdw>
                </a:effectLst>
              </a:rPr>
              <a:t>+ </a:t>
            </a:r>
            <a:r>
              <a:rPr lang="en-US" altLang="en-US" sz="3200">
                <a:effectLst>
                  <a:outerShdw blurRad="38100" dist="38100" dir="2700000" algn="tl">
                    <a:srgbClr val="000000"/>
                  </a:outerShdw>
                </a:effectLst>
              </a:rPr>
              <a:t>Cl</a:t>
            </a:r>
            <a:r>
              <a:rPr lang="en-US" altLang="en-US" sz="3200" baseline="30000">
                <a:effectLst>
                  <a:outerShdw blurRad="38100" dist="38100" dir="2700000" algn="tl">
                    <a:srgbClr val="000000"/>
                  </a:outerShdw>
                </a:effectLst>
              </a:rPr>
              <a:t>-</a:t>
            </a:r>
          </a:p>
        </p:txBody>
      </p:sp>
      <p:sp>
        <p:nvSpPr>
          <p:cNvPr id="38" name="Line 20"/>
          <p:cNvSpPr>
            <a:spLocks noChangeShapeType="1"/>
          </p:cNvSpPr>
          <p:nvPr/>
        </p:nvSpPr>
        <p:spPr bwMode="auto">
          <a:xfrm>
            <a:off x="3910806" y="4924093"/>
            <a:ext cx="731837"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37" name="Line 42"/>
          <p:cNvSpPr>
            <a:spLocks noChangeShapeType="1"/>
          </p:cNvSpPr>
          <p:nvPr/>
        </p:nvSpPr>
        <p:spPr bwMode="auto">
          <a:xfrm flipV="1">
            <a:off x="4249071" y="5108122"/>
            <a:ext cx="344487" cy="7937"/>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4" name="TextBox 3"/>
          <p:cNvSpPr txBox="1"/>
          <p:nvPr/>
        </p:nvSpPr>
        <p:spPr>
          <a:xfrm>
            <a:off x="928214" y="5835125"/>
            <a:ext cx="7287572" cy="954107"/>
          </a:xfrm>
          <a:prstGeom prst="rect">
            <a:avLst/>
          </a:prstGeom>
          <a:noFill/>
        </p:spPr>
        <p:txBody>
          <a:bodyPr wrap="none" rtlCol="0">
            <a:spAutoFit/>
          </a:bodyPr>
          <a:lstStyle/>
          <a:p>
            <a:r>
              <a:rPr lang="en-US"/>
              <a:t>What is order of magnitude of </a:t>
            </a:r>
            <a:r>
              <a:rPr lang="en-US" i="1"/>
              <a:t>K </a:t>
            </a:r>
            <a:r>
              <a:rPr lang="en-US"/>
              <a:t>roughly? </a:t>
            </a:r>
          </a:p>
          <a:p>
            <a:r>
              <a:rPr lang="en-US" altLang="en-US">
                <a:solidFill>
                  <a:srgbClr val="66CCFF"/>
                </a:solidFill>
                <a:effectLst>
                  <a:outerShdw blurRad="38100" dist="38100" dir="2700000" algn="tl">
                    <a:srgbClr val="000000"/>
                  </a:outerShdw>
                </a:effectLst>
              </a:rPr>
              <a:t>23.4</a:t>
            </a:r>
            <a:r>
              <a:rPr lang="en-US" altLang="en-US">
                <a:effectLst>
                  <a:outerShdw blurRad="38100" dist="38100" dir="2700000" algn="tl">
                    <a:srgbClr val="000000"/>
                  </a:outerShdw>
                </a:effectLst>
              </a:rPr>
              <a:t>/1.36 ~ 17</a:t>
            </a:r>
            <a:r>
              <a:rPr lang="en-US" altLang="en-US"/>
              <a:t>, i.e. ~10</a:t>
            </a:r>
            <a:r>
              <a:rPr lang="en-US" altLang="en-US" baseline="30000"/>
              <a:t>17  </a:t>
            </a:r>
            <a:r>
              <a:rPr lang="en-US" altLang="en-US"/>
              <a:t>huge!</a:t>
            </a:r>
            <a:endParaRPr lang="en-US"/>
          </a:p>
        </p:txBody>
      </p:sp>
      <p:cxnSp>
        <p:nvCxnSpPr>
          <p:cNvPr id="21" name="Straight Connector 20"/>
          <p:cNvCxnSpPr/>
          <p:nvPr/>
        </p:nvCxnSpPr>
        <p:spPr bwMode="auto">
          <a:xfrm flipV="1">
            <a:off x="152400" y="861060"/>
            <a:ext cx="8839200"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103" name="Rectangle 7"/>
          <p:cNvSpPr>
            <a:spLocks noGrp="1" noChangeArrowheads="1"/>
          </p:cNvSpPr>
          <p:nvPr>
            <p:ph type="title"/>
          </p:nvPr>
        </p:nvSpPr>
        <p:spPr>
          <a:xfrm>
            <a:off x="50007" y="0"/>
            <a:ext cx="9043987" cy="1301750"/>
          </a:xfrm>
        </p:spPr>
        <p:txBody>
          <a:bodyPr/>
          <a:lstStyle/>
          <a:p>
            <a:r>
              <a:rPr lang="en-US" altLang="en-US" dirty="0"/>
              <a:t>Enthalpy </a:t>
            </a:r>
            <a:r>
              <a:rPr lang="en-US" altLang="en-US" dirty="0">
                <a:solidFill>
                  <a:srgbClr val="FFC000"/>
                </a:solidFill>
              </a:rPr>
              <a:t>∆</a:t>
            </a:r>
            <a:r>
              <a:rPr lang="en-US" altLang="en-US" i="1" dirty="0">
                <a:solidFill>
                  <a:srgbClr val="FFC000"/>
                </a:solidFill>
              </a:rPr>
              <a:t>H</a:t>
            </a:r>
            <a:r>
              <a:rPr lang="en-US" altLang="en-US" i="1">
                <a:solidFill>
                  <a:srgbClr val="FFC000"/>
                </a:solidFill>
              </a:rPr>
              <a:t>°</a:t>
            </a:r>
            <a:r>
              <a:rPr lang="en-US" altLang="en-US">
                <a:solidFill>
                  <a:srgbClr val="FFC000"/>
                </a:solidFill>
              </a:rPr>
              <a:t> </a:t>
            </a:r>
            <a:r>
              <a:rPr lang="en-US" altLang="en-US"/>
              <a:t>And </a:t>
            </a:r>
            <a:r>
              <a:rPr lang="en-US" altLang="en-US" dirty="0"/>
              <a:t>Entropy </a:t>
            </a:r>
            <a:r>
              <a:rPr lang="en-US" altLang="en-US" dirty="0">
                <a:solidFill>
                  <a:srgbClr val="FF00FF"/>
                </a:solidFill>
              </a:rPr>
              <a:t>∆</a:t>
            </a:r>
            <a:r>
              <a:rPr lang="en-US" altLang="en-US" i="1" dirty="0">
                <a:solidFill>
                  <a:srgbClr val="FF00FF"/>
                </a:solidFill>
              </a:rPr>
              <a:t>S°</a:t>
            </a:r>
          </a:p>
        </p:txBody>
      </p:sp>
      <p:grpSp>
        <p:nvGrpSpPr>
          <p:cNvPr id="3" name="Group 2"/>
          <p:cNvGrpSpPr/>
          <p:nvPr/>
        </p:nvGrpSpPr>
        <p:grpSpPr>
          <a:xfrm>
            <a:off x="25400" y="1612900"/>
            <a:ext cx="9017000" cy="4780085"/>
            <a:chOff x="25400" y="1612900"/>
            <a:chExt cx="9017000" cy="4780085"/>
          </a:xfrm>
        </p:grpSpPr>
        <p:sp>
          <p:nvSpPr>
            <p:cNvPr id="516098" name="Text Box 2"/>
            <p:cNvSpPr txBox="1">
              <a:spLocks noChangeArrowheads="1"/>
            </p:cNvSpPr>
            <p:nvPr/>
          </p:nvSpPr>
          <p:spPr bwMode="auto">
            <a:xfrm>
              <a:off x="25400" y="1612900"/>
              <a:ext cx="4570454"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3600" dirty="0">
                  <a:effectLst>
                    <a:outerShdw blurRad="38100" dist="38100" dir="2700000" algn="tl">
                      <a:srgbClr val="000000"/>
                    </a:outerShdw>
                  </a:effectLst>
                </a:rPr>
                <a:t>∆</a:t>
              </a:r>
              <a:r>
                <a:rPr lang="en-US" altLang="en-US" sz="3600" i="1" dirty="0">
                  <a:effectLst>
                    <a:outerShdw blurRad="38100" dist="38100" dir="2700000" algn="tl">
                      <a:srgbClr val="000000"/>
                    </a:outerShdw>
                  </a:effectLst>
                </a:rPr>
                <a:t>G°</a:t>
              </a:r>
              <a:r>
                <a:rPr lang="en-US" altLang="en-US" sz="3600" dirty="0">
                  <a:effectLst>
                    <a:outerShdw blurRad="38100" dist="38100" dir="2700000" algn="tl">
                      <a:srgbClr val="000000"/>
                    </a:outerShdw>
                  </a:effectLst>
                </a:rPr>
                <a:t> = </a:t>
              </a:r>
              <a:r>
                <a:rPr lang="en-US" altLang="en-US" sz="3600" dirty="0">
                  <a:solidFill>
                    <a:srgbClr val="FFC000"/>
                  </a:solidFill>
                  <a:effectLst>
                    <a:outerShdw blurRad="38100" dist="38100" dir="2700000" algn="tl">
                      <a:srgbClr val="000000"/>
                    </a:outerShdw>
                  </a:effectLst>
                </a:rPr>
                <a:t>∆</a:t>
              </a:r>
              <a:r>
                <a:rPr lang="en-US" altLang="en-US" sz="3600" i="1" dirty="0">
                  <a:solidFill>
                    <a:srgbClr val="FFC000"/>
                  </a:solidFill>
                  <a:effectLst>
                    <a:outerShdw blurRad="38100" dist="38100" dir="2700000" algn="tl">
                      <a:srgbClr val="000000"/>
                    </a:outerShdw>
                  </a:effectLst>
                </a:rPr>
                <a:t>H°</a:t>
              </a:r>
              <a:r>
                <a:rPr lang="en-US" altLang="en-US" sz="3600" dirty="0">
                  <a:solidFill>
                    <a:srgbClr val="FFC000"/>
                  </a:solidFill>
                  <a:effectLst>
                    <a:outerShdw blurRad="38100" dist="38100" dir="2700000" algn="tl">
                      <a:srgbClr val="000000"/>
                    </a:outerShdw>
                  </a:effectLst>
                </a:rPr>
                <a:t> </a:t>
              </a:r>
              <a:r>
                <a:rPr lang="en-US" altLang="en-US" sz="3600" dirty="0">
                  <a:effectLst>
                    <a:outerShdw blurRad="38100" dist="38100" dir="2700000" algn="tl">
                      <a:srgbClr val="000000"/>
                    </a:outerShdw>
                  </a:effectLst>
                </a:rPr>
                <a:t>- </a:t>
              </a:r>
              <a:r>
                <a:rPr lang="en-US" altLang="en-US" sz="3600" i="1" dirty="0">
                  <a:solidFill>
                    <a:srgbClr val="66CCFF"/>
                  </a:solidFill>
                  <a:effectLst>
                    <a:outerShdw blurRad="38100" dist="38100" dir="2700000" algn="tl">
                      <a:srgbClr val="000000"/>
                    </a:outerShdw>
                  </a:effectLst>
                </a:rPr>
                <a:t>T </a:t>
              </a:r>
              <a:r>
                <a:rPr lang="en-US" altLang="en-US" sz="3600" dirty="0">
                  <a:solidFill>
                    <a:srgbClr val="FF00FF"/>
                  </a:solidFill>
                  <a:effectLst>
                    <a:outerShdw blurRad="38100" dist="38100" dir="2700000" algn="tl">
                      <a:srgbClr val="000000"/>
                    </a:outerShdw>
                  </a:effectLst>
                </a:rPr>
                <a:t>∆</a:t>
              </a:r>
              <a:r>
                <a:rPr lang="en-US" altLang="en-US" sz="3600" i="1" dirty="0">
                  <a:solidFill>
                    <a:srgbClr val="FF00FF"/>
                  </a:solidFill>
                  <a:effectLst>
                    <a:outerShdw blurRad="38100" dist="38100" dir="2700000" algn="tl">
                      <a:srgbClr val="000000"/>
                    </a:outerShdw>
                  </a:effectLst>
                </a:rPr>
                <a:t>S°</a:t>
              </a:r>
              <a:endParaRPr lang="en-US" altLang="en-US" sz="2400" dirty="0">
                <a:effectLst>
                  <a:outerShdw blurRad="38100" dist="38100" dir="2700000" algn="tl">
                    <a:srgbClr val="000000"/>
                  </a:outerShdw>
                </a:effectLst>
              </a:endParaRPr>
            </a:p>
          </p:txBody>
        </p:sp>
        <p:sp>
          <p:nvSpPr>
            <p:cNvPr id="516099" name="Text Box 3"/>
            <p:cNvSpPr txBox="1">
              <a:spLocks noChangeArrowheads="1"/>
            </p:cNvSpPr>
            <p:nvPr/>
          </p:nvSpPr>
          <p:spPr bwMode="auto">
            <a:xfrm>
              <a:off x="1733550" y="2417763"/>
              <a:ext cx="1595438"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rPr>
                <a:t>kcal mol</a:t>
              </a:r>
              <a:r>
                <a:rPr lang="en-US" altLang="en-US" sz="2400" baseline="30000">
                  <a:effectLst>
                    <a:outerShdw blurRad="38100" dist="38100" dir="2700000" algn="tl">
                      <a:srgbClr val="000000"/>
                    </a:outerShdw>
                  </a:effectLst>
                </a:rPr>
                <a:t>-1</a:t>
              </a:r>
            </a:p>
          </p:txBody>
        </p:sp>
        <p:sp>
          <p:nvSpPr>
            <p:cNvPr id="516100" name="Line 4"/>
            <p:cNvSpPr>
              <a:spLocks noChangeShapeType="1"/>
            </p:cNvSpPr>
            <p:nvPr/>
          </p:nvSpPr>
          <p:spPr bwMode="auto">
            <a:xfrm flipH="1" flipV="1">
              <a:off x="2043113" y="2181225"/>
              <a:ext cx="190500" cy="260350"/>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6101" name="Text Box 5"/>
            <p:cNvSpPr txBox="1">
              <a:spLocks noChangeArrowheads="1"/>
            </p:cNvSpPr>
            <p:nvPr/>
          </p:nvSpPr>
          <p:spPr bwMode="auto">
            <a:xfrm>
              <a:off x="101600" y="3582119"/>
              <a:ext cx="8940800" cy="95410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effectLst>
                    <a:outerShdw blurRad="38100" dist="38100" dir="2700000" algn="tl">
                      <a:srgbClr val="000000"/>
                    </a:outerShdw>
                  </a:effectLst>
                </a:rPr>
                <a:t>Enthalpy </a:t>
              </a:r>
              <a:r>
                <a:rPr lang="en-US" altLang="en-US" dirty="0">
                  <a:solidFill>
                    <a:srgbClr val="FFC000"/>
                  </a:solidFill>
                  <a:effectLst>
                    <a:outerShdw blurRad="38100" dist="38100" dir="2700000" algn="tl">
                      <a:srgbClr val="000000"/>
                    </a:outerShdw>
                  </a:effectLst>
                </a:rPr>
                <a:t>∆</a:t>
              </a:r>
              <a:r>
                <a:rPr lang="en-US" altLang="en-US" i="1" dirty="0">
                  <a:solidFill>
                    <a:srgbClr val="FFC000"/>
                  </a:solidFill>
                  <a:effectLst>
                    <a:outerShdw blurRad="38100" dist="38100" dir="2700000" algn="tl">
                      <a:srgbClr val="000000"/>
                    </a:outerShdw>
                  </a:effectLst>
                </a:rPr>
                <a:t>H°</a:t>
              </a:r>
              <a:r>
                <a:rPr lang="en-US" altLang="en-US" dirty="0">
                  <a:solidFill>
                    <a:srgbClr val="FFC000"/>
                  </a:solidFill>
                  <a:effectLst>
                    <a:outerShdw blurRad="38100" dist="38100" dir="2700000" algn="tl">
                      <a:srgbClr val="000000"/>
                    </a:outerShdw>
                  </a:effectLst>
                </a:rPr>
                <a:t>  </a:t>
              </a:r>
              <a:r>
                <a:rPr lang="en-US" altLang="en-US" dirty="0">
                  <a:effectLst>
                    <a:outerShdw blurRad="38100" dist="38100" dir="2700000" algn="tl">
                      <a:srgbClr val="000000"/>
                    </a:outerShdw>
                  </a:effectLst>
                </a:rPr>
                <a:t>= </a:t>
              </a:r>
              <a:r>
                <a:rPr lang="en-US" altLang="en-US" dirty="0">
                  <a:solidFill>
                    <a:srgbClr val="FFC000"/>
                  </a:solidFill>
                  <a:effectLst>
                    <a:outerShdw blurRad="38100" dist="38100" dir="2700000" algn="tl">
                      <a:srgbClr val="000000"/>
                    </a:outerShdw>
                  </a:effectLst>
                </a:rPr>
                <a:t>heat </a:t>
              </a:r>
              <a:r>
                <a:rPr lang="en-US" altLang="en-US" dirty="0">
                  <a:effectLst>
                    <a:outerShdw blurRad="38100" dist="38100" dir="2700000" algn="tl">
                      <a:srgbClr val="000000"/>
                    </a:outerShdw>
                  </a:effectLst>
                </a:rPr>
                <a:t>of the reaction, arising mainly from changes in combined bond strengths: </a:t>
              </a:r>
            </a:p>
          </p:txBody>
        </p:sp>
        <p:sp>
          <p:nvSpPr>
            <p:cNvPr id="516102" name="Text Box 6"/>
            <p:cNvSpPr txBox="1">
              <a:spLocks noChangeArrowheads="1"/>
            </p:cNvSpPr>
            <p:nvPr/>
          </p:nvSpPr>
          <p:spPr bwMode="auto">
            <a:xfrm>
              <a:off x="364393" y="5118100"/>
              <a:ext cx="8415215" cy="107721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3200" dirty="0">
                  <a:solidFill>
                    <a:srgbClr val="FFC000"/>
                  </a:solidFill>
                  <a:effectLst>
                    <a:outerShdw blurRad="38100" dist="38100" dir="2700000" algn="tl">
                      <a:srgbClr val="000000"/>
                    </a:outerShdw>
                  </a:effectLst>
                </a:rPr>
                <a:t>∆</a:t>
              </a:r>
              <a:r>
                <a:rPr lang="en-US" altLang="en-US" sz="3200" i="1" dirty="0">
                  <a:solidFill>
                    <a:srgbClr val="FFC000"/>
                  </a:solidFill>
                  <a:effectLst>
                    <a:outerShdw blurRad="38100" dist="38100" dir="2700000" algn="tl">
                      <a:srgbClr val="000000"/>
                    </a:outerShdw>
                  </a:effectLst>
                </a:rPr>
                <a:t>H°</a:t>
              </a:r>
              <a:r>
                <a:rPr lang="en-US" altLang="en-US" sz="3200" dirty="0">
                  <a:solidFill>
                    <a:srgbClr val="FFC000"/>
                  </a:solidFill>
                  <a:effectLst>
                    <a:outerShdw blurRad="38100" dist="38100" dir="2700000" algn="tl">
                      <a:srgbClr val="000000"/>
                    </a:outerShdw>
                  </a:effectLst>
                </a:rPr>
                <a:t> </a:t>
              </a:r>
              <a:r>
                <a:rPr lang="en-US" altLang="en-US" sz="3200" dirty="0">
                  <a:effectLst>
                    <a:outerShdw blurRad="38100" dist="38100" dir="2700000" algn="tl">
                      <a:srgbClr val="000000"/>
                    </a:outerShdw>
                  </a:effectLst>
                </a:rPr>
                <a:t>= </a:t>
              </a:r>
              <a:r>
                <a:rPr lang="en-US" altLang="en-US" sz="3200" dirty="0">
                  <a:solidFill>
                    <a:schemeClr val="accent2">
                      <a:lumMod val="20000"/>
                      <a:lumOff val="80000"/>
                    </a:schemeClr>
                  </a:solidFill>
                  <a:effectLst>
                    <a:outerShdw blurRad="38100" dist="38100" dir="2700000" algn="tl">
                      <a:srgbClr val="000000"/>
                    </a:outerShdw>
                  </a:effectLst>
                </a:rPr>
                <a:t>(sum of strength of bonds broken) </a:t>
              </a:r>
              <a:r>
                <a:rPr lang="en-US" altLang="en-US" sz="3200" dirty="0">
                  <a:effectLst>
                    <a:outerShdw blurRad="38100" dist="38100" dir="2700000" algn="tl">
                      <a:srgbClr val="000000"/>
                    </a:outerShdw>
                  </a:effectLst>
                </a:rPr>
                <a:t>– </a:t>
              </a:r>
              <a:r>
                <a:rPr lang="en-US" altLang="en-US" sz="3200" dirty="0">
                  <a:solidFill>
                    <a:schemeClr val="bg1">
                      <a:lumMod val="20000"/>
                      <a:lumOff val="80000"/>
                    </a:schemeClr>
                  </a:solidFill>
                  <a:effectLst>
                    <a:outerShdw blurRad="38100" dist="38100" dir="2700000" algn="tl">
                      <a:srgbClr val="000000"/>
                    </a:outerShdw>
                  </a:effectLst>
                </a:rPr>
                <a:t>(sum of strengths of bonds made)</a:t>
              </a:r>
            </a:p>
          </p:txBody>
        </p:sp>
        <p:sp>
          <p:nvSpPr>
            <p:cNvPr id="516104" name="Line 8"/>
            <p:cNvSpPr>
              <a:spLocks noChangeShapeType="1"/>
            </p:cNvSpPr>
            <p:nvPr/>
          </p:nvSpPr>
          <p:spPr bwMode="auto">
            <a:xfrm rot="19800000" flipH="1" flipV="1">
              <a:off x="4119570" y="2015695"/>
              <a:ext cx="225161" cy="396914"/>
            </a:xfrm>
            <a:prstGeom prst="line">
              <a:avLst/>
            </a:prstGeom>
            <a:noFill/>
            <a:ln w="38100">
              <a:solidFill>
                <a:srgbClr val="FF00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 name="Rectangle 1"/>
            <p:cNvSpPr/>
            <p:nvPr/>
          </p:nvSpPr>
          <p:spPr>
            <a:xfrm>
              <a:off x="4035425" y="2098574"/>
              <a:ext cx="4572000" cy="1200329"/>
            </a:xfrm>
            <a:prstGeom prst="rect">
              <a:avLst/>
            </a:prstGeom>
          </p:spPr>
          <p:txBody>
            <a:bodyPr>
              <a:spAutoFit/>
            </a:bodyPr>
            <a:lstStyle/>
            <a:p>
              <a:r>
                <a:rPr lang="en-US" altLang="en-US" sz="2400">
                  <a:solidFill>
                    <a:srgbClr val="FF00FF"/>
                  </a:solidFill>
                  <a:effectLst>
                    <a:outerShdw blurRad="38100" dist="38100" dir="2700000" algn="tl">
                      <a:srgbClr val="000000"/>
                    </a:outerShdw>
                  </a:effectLst>
                </a:rPr>
                <a:t> cal</a:t>
              </a:r>
              <a:r>
                <a:rPr lang="en-US" altLang="en-US" sz="2400">
                  <a:effectLst>
                    <a:outerShdw blurRad="38100" dist="38100" dir="2700000" algn="tl">
                      <a:srgbClr val="000000"/>
                    </a:outerShdw>
                  </a:effectLst>
                </a:rPr>
                <a:t> kelvin</a:t>
              </a:r>
              <a:r>
                <a:rPr lang="en-US" altLang="en-US" sz="2400" baseline="30000">
                  <a:effectLst>
                    <a:outerShdw blurRad="38100" dist="38100" dir="2700000" algn="tl">
                      <a:srgbClr val="000000"/>
                    </a:outerShdw>
                  </a:effectLst>
                </a:rPr>
                <a:t>-1</a:t>
              </a:r>
              <a:r>
                <a:rPr lang="en-US" altLang="en-US" sz="2400">
                  <a:effectLst>
                    <a:outerShdw blurRad="38100" dist="38100" dir="2700000" algn="tl">
                      <a:srgbClr val="000000"/>
                    </a:outerShdw>
                  </a:effectLst>
                </a:rPr>
                <a:t> mol</a:t>
              </a:r>
              <a:r>
                <a:rPr lang="en-US" altLang="en-US" sz="2400" baseline="30000">
                  <a:effectLst>
                    <a:outerShdw blurRad="38100" dist="38100" dir="2700000" algn="tl">
                      <a:srgbClr val="000000"/>
                    </a:outerShdw>
                  </a:effectLst>
                </a:rPr>
                <a:t>-1</a:t>
              </a:r>
              <a:r>
                <a:rPr lang="en-US" altLang="en-US" sz="2400">
                  <a:effectLst>
                    <a:outerShdw blurRad="38100" dist="38100" dir="2700000" algn="tl">
                      <a:srgbClr val="000000"/>
                    </a:outerShdw>
                  </a:effectLst>
                </a:rPr>
                <a:t> or </a:t>
              </a:r>
              <a:r>
                <a:rPr lang="en-US" altLang="en-US" sz="2400">
                  <a:solidFill>
                    <a:srgbClr val="FF9900"/>
                  </a:solidFill>
                  <a:effectLst>
                    <a:outerShdw blurRad="38100" dist="38100" dir="2700000" algn="tl">
                      <a:srgbClr val="000000"/>
                    </a:outerShdw>
                  </a:effectLst>
                </a:rPr>
                <a:t>entropy units (e.u.)</a:t>
              </a:r>
            </a:p>
            <a:p>
              <a:endParaRPr lang="en-US" sz="2400"/>
            </a:p>
          </p:txBody>
        </p:sp>
        <p:sp>
          <p:nvSpPr>
            <p:cNvPr id="11" name="Line 8"/>
            <p:cNvSpPr>
              <a:spLocks noChangeShapeType="1"/>
            </p:cNvSpPr>
            <p:nvPr/>
          </p:nvSpPr>
          <p:spPr bwMode="auto">
            <a:xfrm rot="19800000" flipH="1" flipV="1">
              <a:off x="3332553" y="2047160"/>
              <a:ext cx="250014" cy="685172"/>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TextBox 3"/>
            <p:cNvSpPr txBox="1"/>
            <p:nvPr/>
          </p:nvSpPr>
          <p:spPr>
            <a:xfrm>
              <a:off x="3088500" y="2605825"/>
              <a:ext cx="2063946" cy="830997"/>
            </a:xfrm>
            <a:prstGeom prst="rect">
              <a:avLst/>
            </a:prstGeom>
            <a:noFill/>
          </p:spPr>
          <p:txBody>
            <a:bodyPr wrap="square" rtlCol="0">
              <a:spAutoFit/>
            </a:bodyPr>
            <a:lstStyle/>
            <a:p>
              <a:r>
                <a:rPr lang="en-US" sz="2400">
                  <a:solidFill>
                    <a:srgbClr val="66CCFF"/>
                  </a:solidFill>
                </a:rPr>
                <a:t>temperature in kelvin</a:t>
              </a:r>
            </a:p>
          </p:txBody>
        </p:sp>
        <p:sp>
          <p:nvSpPr>
            <p:cNvPr id="5" name="Rectangle 4"/>
            <p:cNvSpPr/>
            <p:nvPr/>
          </p:nvSpPr>
          <p:spPr bwMode="auto">
            <a:xfrm>
              <a:off x="364393" y="5033108"/>
              <a:ext cx="8415215" cy="1359877"/>
            </a:xfrm>
            <a:prstGeom prst="rect">
              <a:avLst/>
            </a:prstGeom>
            <a:noFill/>
            <a:ln w="38100" cap="flat" cmpd="sng" algn="ctr">
              <a:solidFill>
                <a:srgbClr val="FF00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outerShdw blurRad="38100" dist="38100" dir="2700000" algn="tl">
                    <a:srgbClr val="000000">
                      <a:alpha val="43137"/>
                    </a:srgbClr>
                  </a:outerShdw>
                </a:effectLst>
                <a:latin typeface="Comic Sans MS" panose="030F0702030302020204" pitchFamily="66" charset="0"/>
              </a:endParaRPr>
            </a:p>
          </p:txBody>
        </p:sp>
      </p:grpSp>
      <p:cxnSp>
        <p:nvCxnSpPr>
          <p:cNvPr id="13" name="Straight Connector 12"/>
          <p:cNvCxnSpPr/>
          <p:nvPr/>
        </p:nvCxnSpPr>
        <p:spPr bwMode="auto">
          <a:xfrm>
            <a:off x="152400" y="1066800"/>
            <a:ext cx="8839200" cy="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60" name="Rectangle 16"/>
          <p:cNvSpPr>
            <a:spLocks noChangeArrowheads="1"/>
          </p:cNvSpPr>
          <p:nvPr/>
        </p:nvSpPr>
        <p:spPr bwMode="auto">
          <a:xfrm>
            <a:off x="1091327" y="3024188"/>
            <a:ext cx="6961346" cy="107721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3200" dirty="0">
                <a:solidFill>
                  <a:srgbClr val="FF9900"/>
                </a:solidFill>
                <a:effectLst>
                  <a:outerShdw blurRad="38100" dist="38100" dir="2700000" algn="tl">
                    <a:srgbClr val="000000"/>
                  </a:outerShdw>
                </a:effectLst>
              </a:rPr>
              <a:t> ∆</a:t>
            </a:r>
            <a:r>
              <a:rPr lang="en-US" altLang="en-US" sz="3200" i="1" dirty="0">
                <a:solidFill>
                  <a:srgbClr val="FF9900"/>
                </a:solidFill>
                <a:effectLst>
                  <a:outerShdw blurRad="38100" dist="38100" dir="2700000" algn="tl">
                    <a:srgbClr val="000000"/>
                  </a:outerShdw>
                </a:effectLst>
              </a:rPr>
              <a:t>H°</a:t>
            </a:r>
            <a:r>
              <a:rPr lang="en-US" altLang="en-US" sz="3200" dirty="0">
                <a:solidFill>
                  <a:srgbClr val="FF9900"/>
                </a:solidFill>
                <a:effectLst>
                  <a:outerShdw blurRad="38100" dist="38100" dir="2700000" algn="tl">
                    <a:srgbClr val="000000"/>
                  </a:outerShdw>
                </a:effectLst>
              </a:rPr>
              <a:t> </a:t>
            </a:r>
            <a:r>
              <a:rPr lang="en-US" altLang="en-US" sz="3200" dirty="0">
                <a:solidFill>
                  <a:srgbClr val="B2B2B2"/>
                </a:solidFill>
                <a:effectLst>
                  <a:outerShdw blurRad="38100" dist="38100" dir="2700000" algn="tl">
                    <a:srgbClr val="000000"/>
                  </a:outerShdw>
                </a:effectLst>
              </a:rPr>
              <a:t>negative</a:t>
            </a:r>
            <a:r>
              <a:rPr lang="en-US" altLang="en-US" sz="3200" dirty="0">
                <a:effectLst>
                  <a:outerShdw blurRad="38100" dist="38100" dir="2700000" algn="tl">
                    <a:srgbClr val="000000"/>
                  </a:outerShdw>
                </a:effectLst>
              </a:rPr>
              <a:t>: called “</a:t>
            </a:r>
            <a:r>
              <a:rPr lang="en-US" altLang="en-US" sz="3200" dirty="0">
                <a:solidFill>
                  <a:schemeClr val="bg2">
                    <a:lumMod val="40000"/>
                    <a:lumOff val="60000"/>
                  </a:schemeClr>
                </a:solidFill>
                <a:effectLst>
                  <a:outerShdw blurRad="38100" dist="38100" dir="2700000" algn="tl">
                    <a:srgbClr val="000000"/>
                  </a:outerShdw>
                </a:effectLst>
              </a:rPr>
              <a:t>exothermic</a:t>
            </a:r>
            <a:r>
              <a:rPr lang="en-US" altLang="en-US" sz="3200" dirty="0">
                <a:effectLst>
                  <a:outerShdw blurRad="38100" dist="38100" dir="2700000" algn="tl">
                    <a:srgbClr val="000000"/>
                  </a:outerShdw>
                </a:effectLst>
              </a:rPr>
              <a:t>” </a:t>
            </a:r>
          </a:p>
          <a:p>
            <a:pPr algn="l"/>
            <a:r>
              <a:rPr lang="en-US" altLang="en-US" sz="3200" dirty="0">
                <a:effectLst>
                  <a:outerShdw blurRad="38100" dist="38100" dir="2700000" algn="tl">
                    <a:srgbClr val="000000"/>
                  </a:outerShdw>
                </a:effectLst>
              </a:rPr>
              <a:t>         </a:t>
            </a:r>
            <a:r>
              <a:rPr lang="en-US" altLang="en-US" sz="3200" dirty="0">
                <a:solidFill>
                  <a:schemeClr val="bg1">
                    <a:lumMod val="20000"/>
                    <a:lumOff val="80000"/>
                  </a:schemeClr>
                </a:solidFill>
                <a:effectLst>
                  <a:outerShdw blurRad="38100" dist="38100" dir="2700000" algn="tl">
                    <a:srgbClr val="000000"/>
                  </a:outerShdw>
                </a:effectLst>
              </a:rPr>
              <a:t>positive</a:t>
            </a:r>
            <a:r>
              <a:rPr lang="en-US" altLang="en-US" sz="3200" dirty="0">
                <a:effectLst>
                  <a:outerShdw blurRad="38100" dist="38100" dir="2700000" algn="tl">
                    <a:srgbClr val="000000"/>
                  </a:outerShdw>
                </a:effectLst>
              </a:rPr>
              <a:t>: called “</a:t>
            </a:r>
            <a:r>
              <a:rPr lang="en-US" altLang="en-US" sz="3200" dirty="0">
                <a:solidFill>
                  <a:schemeClr val="bg1">
                    <a:lumMod val="20000"/>
                    <a:lumOff val="80000"/>
                  </a:schemeClr>
                </a:solidFill>
                <a:effectLst>
                  <a:outerShdw blurRad="38100" dist="38100" dir="2700000" algn="tl">
                    <a:srgbClr val="000000"/>
                  </a:outerShdw>
                </a:effectLst>
              </a:rPr>
              <a:t>endothermic</a:t>
            </a:r>
            <a:r>
              <a:rPr lang="en-US" altLang="en-US" sz="3200" dirty="0">
                <a:effectLst>
                  <a:outerShdw blurRad="38100" dist="38100" dir="2700000" algn="tl">
                    <a:srgbClr val="000000"/>
                  </a:outerShdw>
                </a:effectLst>
              </a:rPr>
              <a:t>”</a:t>
            </a:r>
          </a:p>
        </p:txBody>
      </p:sp>
      <p:sp>
        <p:nvSpPr>
          <p:cNvPr id="518161" name="Text Box 17"/>
          <p:cNvSpPr txBox="1">
            <a:spLocks noChangeArrowheads="1"/>
          </p:cNvSpPr>
          <p:nvPr/>
        </p:nvSpPr>
        <p:spPr bwMode="auto">
          <a:xfrm>
            <a:off x="76200" y="4445000"/>
            <a:ext cx="9006840" cy="193899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FF00FF"/>
                </a:solidFill>
                <a:effectLst>
                  <a:outerShdw blurRad="38100" dist="38100" dir="2700000" algn="tl">
                    <a:srgbClr val="000000"/>
                  </a:outerShdw>
                </a:effectLst>
              </a:rPr>
              <a:t>∆</a:t>
            </a:r>
            <a:r>
              <a:rPr lang="en-US" altLang="en-US" sz="2400" i="1" dirty="0">
                <a:solidFill>
                  <a:srgbClr val="FF00FF"/>
                </a:solidFill>
                <a:effectLst>
                  <a:outerShdw blurRad="38100" dist="38100" dir="2700000" algn="tl">
                    <a:srgbClr val="000000"/>
                  </a:outerShdw>
                </a:effectLst>
              </a:rPr>
              <a:t>S°</a:t>
            </a:r>
            <a:r>
              <a:rPr lang="en-US" altLang="en-US" sz="2400" dirty="0">
                <a:solidFill>
                  <a:srgbClr val="FF00FF"/>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 change in the </a:t>
            </a:r>
            <a:r>
              <a:rPr lang="en-US" altLang="en-US" sz="2400" dirty="0">
                <a:solidFill>
                  <a:srgbClr val="00FF00"/>
                </a:solidFill>
                <a:effectLst>
                  <a:outerShdw blurRad="38100" dist="38100" dir="2700000" algn="tl">
                    <a:srgbClr val="000000"/>
                  </a:outerShdw>
                </a:effectLst>
              </a:rPr>
              <a:t>“order” </a:t>
            </a:r>
            <a:r>
              <a:rPr lang="en-US" altLang="en-US" sz="2400" dirty="0">
                <a:effectLst>
                  <a:outerShdw blurRad="38100" dist="38100" dir="2700000" algn="tl">
                    <a:srgbClr val="000000"/>
                  </a:outerShdw>
                </a:effectLst>
              </a:rPr>
              <a:t>or</a:t>
            </a:r>
            <a:r>
              <a:rPr lang="en-US" altLang="en-US" sz="2400" dirty="0">
                <a:solidFill>
                  <a:srgbClr val="00FF00"/>
                </a:solidFill>
                <a:effectLst>
                  <a:outerShdw blurRad="38100" dist="38100" dir="2700000" algn="tl">
                    <a:srgbClr val="000000"/>
                  </a:outerShdw>
                </a:effectLst>
              </a:rPr>
              <a:t> “freedom” </a:t>
            </a:r>
            <a:r>
              <a:rPr lang="en-US" altLang="en-US" sz="2400" dirty="0">
                <a:effectLst>
                  <a:outerShdw blurRad="38100" dist="38100" dir="2700000" algn="tl">
                    <a:srgbClr val="000000"/>
                  </a:outerShdw>
                </a:effectLst>
              </a:rPr>
              <a:t>or </a:t>
            </a:r>
            <a:r>
              <a:rPr lang="en-US" altLang="en-US" sz="2400" dirty="0">
                <a:solidFill>
                  <a:srgbClr val="00FF00"/>
                </a:solidFill>
                <a:effectLst>
                  <a:outerShdw blurRad="38100" dist="38100" dir="2700000" algn="tl">
                    <a:srgbClr val="000000"/>
                  </a:outerShdw>
                </a:effectLst>
              </a:rPr>
              <a:t>“dispersal of energy” </a:t>
            </a:r>
            <a:r>
              <a:rPr lang="en-US" altLang="en-US" sz="2400" dirty="0">
                <a:effectLst>
                  <a:outerShdw blurRad="38100" dist="38100" dir="2700000" algn="tl">
                    <a:srgbClr val="000000"/>
                  </a:outerShdw>
                </a:effectLst>
              </a:rPr>
              <a:t>in the system. Nature strives for disorder. </a:t>
            </a:r>
            <a:r>
              <a:rPr lang="en-US" altLang="en-US" sz="2400" dirty="0">
                <a:solidFill>
                  <a:srgbClr val="66CCFF"/>
                </a:solidFill>
                <a:effectLst>
                  <a:outerShdw blurRad="38100" dist="38100" dir="2700000" algn="tl">
                    <a:srgbClr val="000000"/>
                  </a:outerShdw>
                </a:effectLst>
              </a:rPr>
              <a:t>More</a:t>
            </a:r>
            <a:r>
              <a:rPr lang="en-US" altLang="en-US" sz="2400" dirty="0">
                <a:effectLst>
                  <a:outerShdw blurRad="38100" dist="38100" dir="2700000" algn="tl">
                    <a:srgbClr val="000000"/>
                  </a:outerShdw>
                </a:effectLst>
              </a:rPr>
              <a:t> </a:t>
            </a:r>
            <a:r>
              <a:rPr lang="en-US" altLang="en-US" sz="2400" dirty="0">
                <a:solidFill>
                  <a:srgbClr val="66CCFF"/>
                </a:solidFill>
                <a:effectLst>
                  <a:outerShdw blurRad="38100" dist="38100" dir="2700000" algn="tl">
                    <a:srgbClr val="000000"/>
                  </a:outerShdw>
                </a:effectLst>
              </a:rPr>
              <a:t>disorder</a:t>
            </a:r>
            <a:r>
              <a:rPr lang="en-US" altLang="en-US" sz="2400" dirty="0">
                <a:effectLst>
                  <a:outerShdw blurRad="38100" dist="38100" dir="2700000" algn="tl">
                    <a:srgbClr val="000000"/>
                  </a:outerShdw>
                </a:effectLst>
              </a:rPr>
              <a:t> = </a:t>
            </a:r>
            <a:r>
              <a:rPr lang="en-US" altLang="en-US" sz="2400" dirty="0">
                <a:solidFill>
                  <a:srgbClr val="66CCFF"/>
                </a:solidFill>
                <a:effectLst>
                  <a:outerShdw blurRad="38100" dist="38100" dir="2700000" algn="tl">
                    <a:srgbClr val="000000"/>
                  </a:outerShdw>
                </a:effectLst>
              </a:rPr>
              <a:t>positive</a:t>
            </a:r>
            <a:r>
              <a:rPr lang="en-US" altLang="en-US" sz="2400" dirty="0">
                <a:effectLst>
                  <a:outerShdw blurRad="38100" dist="38100" dir="2700000" algn="tl">
                    <a:srgbClr val="000000"/>
                  </a:outerShdw>
                </a:effectLst>
              </a:rPr>
              <a:t> </a:t>
            </a:r>
            <a:r>
              <a:rPr lang="en-US" altLang="en-US" sz="2400" dirty="0">
                <a:solidFill>
                  <a:srgbClr val="FF00FF"/>
                </a:solidFill>
                <a:effectLst>
                  <a:outerShdw blurRad="38100" dist="38100" dir="2700000" algn="tl">
                    <a:srgbClr val="000000"/>
                  </a:outerShdw>
                </a:effectLst>
              </a:rPr>
              <a:t>∆</a:t>
            </a:r>
            <a:r>
              <a:rPr lang="en-US" altLang="en-US" sz="2400" i="1" dirty="0">
                <a:solidFill>
                  <a:srgbClr val="FF00FF"/>
                </a:solidFill>
                <a:effectLst>
                  <a:outerShdw blurRad="38100" dist="38100" dir="2700000" algn="tl">
                    <a:srgbClr val="000000"/>
                  </a:outerShdw>
                </a:effectLst>
              </a:rPr>
              <a:t>S </a:t>
            </a:r>
            <a:r>
              <a:rPr lang="en-US" altLang="en-US" sz="2400" dirty="0">
                <a:solidFill>
                  <a:srgbClr val="FF00FF"/>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(makes a </a:t>
            </a:r>
            <a:r>
              <a:rPr lang="en-US" altLang="en-US" sz="2400" dirty="0">
                <a:solidFill>
                  <a:srgbClr val="B2B2B2"/>
                </a:solidFill>
                <a:effectLst>
                  <a:outerShdw blurRad="38100" dist="38100" dir="2700000" algn="tl">
                    <a:srgbClr val="000000"/>
                  </a:outerShdw>
                </a:effectLst>
              </a:rPr>
              <a:t>negative</a:t>
            </a:r>
            <a:r>
              <a:rPr lang="en-US" altLang="en-US" sz="2400" dirty="0">
                <a:effectLst>
                  <a:outerShdw blurRad="38100" dist="38100" dir="2700000" algn="tl">
                    <a:srgbClr val="000000"/>
                  </a:outerShdw>
                </a:effectLst>
              </a:rPr>
              <a:t> contribution to ∆</a:t>
            </a:r>
            <a:r>
              <a:rPr lang="en-US" altLang="en-US" sz="2400" i="1" dirty="0">
                <a:effectLst>
                  <a:outerShdw blurRad="38100" dist="38100" dir="2700000" algn="tl">
                    <a:srgbClr val="000000"/>
                  </a:outerShdw>
                </a:effectLst>
              </a:rPr>
              <a:t>G° </a:t>
            </a:r>
            <a:r>
              <a:rPr lang="en-US" altLang="en-US" sz="2400" dirty="0">
                <a:effectLst>
                  <a:outerShdw blurRad="38100" dist="38100" dir="2700000" algn="tl">
                    <a:srgbClr val="000000"/>
                  </a:outerShdw>
                </a:effectLst>
              </a:rPr>
              <a:t>). </a:t>
            </a:r>
            <a:r>
              <a:rPr lang="en-US" altLang="en-US" sz="2400" dirty="0">
                <a:solidFill>
                  <a:srgbClr val="66CCFF"/>
                </a:solidFill>
                <a:effectLst>
                  <a:outerShdw blurRad="38100" dist="38100" dir="2700000" algn="tl">
                    <a:srgbClr val="000000"/>
                  </a:outerShdw>
                </a:effectLst>
              </a:rPr>
              <a:t>More</a:t>
            </a:r>
            <a:r>
              <a:rPr lang="en-US" altLang="en-US" sz="2400" dirty="0">
                <a:effectLst>
                  <a:outerShdw blurRad="38100" dist="38100" dir="2700000" algn="tl">
                    <a:srgbClr val="000000"/>
                  </a:outerShdw>
                </a:effectLst>
              </a:rPr>
              <a:t> </a:t>
            </a:r>
            <a:r>
              <a:rPr lang="en-US" altLang="en-US" sz="2400" dirty="0">
                <a:solidFill>
                  <a:srgbClr val="66CCFF"/>
                </a:solidFill>
                <a:effectLst>
                  <a:outerShdw blurRad="38100" dist="38100" dir="2700000" algn="tl">
                    <a:srgbClr val="000000"/>
                  </a:outerShdw>
                </a:effectLst>
              </a:rPr>
              <a:t>order</a:t>
            </a:r>
            <a:r>
              <a:rPr lang="en-US" altLang="en-US" sz="2400" dirty="0">
                <a:effectLst>
                  <a:outerShdw blurRad="38100" dist="38100" dir="2700000" algn="tl">
                    <a:srgbClr val="000000"/>
                  </a:outerShdw>
                </a:effectLst>
              </a:rPr>
              <a:t> = </a:t>
            </a:r>
            <a:r>
              <a:rPr lang="en-US" altLang="en-US" sz="2400" dirty="0">
                <a:solidFill>
                  <a:srgbClr val="66CCFF"/>
                </a:solidFill>
                <a:effectLst>
                  <a:outerShdw blurRad="38100" dist="38100" dir="2700000" algn="tl">
                    <a:srgbClr val="000000"/>
                  </a:outerShdw>
                </a:effectLst>
              </a:rPr>
              <a:t>negative </a:t>
            </a:r>
            <a:r>
              <a:rPr lang="en-US" altLang="en-US" sz="2400" dirty="0">
                <a:solidFill>
                  <a:srgbClr val="FF00FF"/>
                </a:solidFill>
                <a:effectLst>
                  <a:outerShdw blurRad="38100" dist="38100" dir="2700000" algn="tl">
                    <a:srgbClr val="000000"/>
                  </a:outerShdw>
                </a:effectLst>
              </a:rPr>
              <a:t>∆</a:t>
            </a:r>
            <a:r>
              <a:rPr lang="en-US" altLang="en-US" sz="2400" i="1" dirty="0">
                <a:solidFill>
                  <a:srgbClr val="FF00FF"/>
                </a:solidFill>
                <a:effectLst>
                  <a:outerShdw blurRad="38100" dist="38100" dir="2700000" algn="tl">
                    <a:srgbClr val="000000"/>
                  </a:outerShdw>
                </a:effectLst>
              </a:rPr>
              <a:t>S </a:t>
            </a:r>
            <a:r>
              <a:rPr lang="en-US" altLang="en-US" sz="2400" dirty="0">
                <a:solidFill>
                  <a:srgbClr val="FF00FF"/>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(makes a </a:t>
            </a:r>
            <a:r>
              <a:rPr lang="en-US" altLang="en-US" sz="2400" dirty="0">
                <a:solidFill>
                  <a:schemeClr val="bg1">
                    <a:lumMod val="20000"/>
                    <a:lumOff val="80000"/>
                  </a:schemeClr>
                </a:solidFill>
                <a:effectLst>
                  <a:outerShdw blurRad="38100" dist="38100" dir="2700000" algn="tl">
                    <a:srgbClr val="000000"/>
                  </a:outerShdw>
                </a:effectLst>
              </a:rPr>
              <a:t>positive</a:t>
            </a:r>
            <a:r>
              <a:rPr lang="en-US" altLang="en-US" sz="2400" dirty="0">
                <a:effectLst>
                  <a:outerShdw blurRad="38100" dist="38100" dir="2700000" algn="tl">
                    <a:srgbClr val="000000"/>
                  </a:outerShdw>
                </a:effectLst>
              </a:rPr>
              <a:t> contribution to ∆</a:t>
            </a:r>
            <a:r>
              <a:rPr lang="en-US" altLang="en-US" sz="2400" i="1" dirty="0">
                <a:effectLst>
                  <a:outerShdw blurRad="38100" dist="38100" dir="2700000" algn="tl">
                    <a:srgbClr val="000000"/>
                  </a:outerShdw>
                </a:effectLst>
              </a:rPr>
              <a:t>G° </a:t>
            </a:r>
            <a:r>
              <a:rPr lang="en-US" altLang="en-US" sz="2400" dirty="0">
                <a:effectLst>
                  <a:outerShdw blurRad="38100" dist="38100" dir="2700000" algn="tl">
                    <a:srgbClr val="000000"/>
                  </a:outerShdw>
                </a:effectLst>
              </a:rPr>
              <a:t>).</a:t>
            </a:r>
          </a:p>
        </p:txBody>
      </p:sp>
      <p:sp>
        <p:nvSpPr>
          <p:cNvPr id="518162" name="Text Box 18"/>
          <p:cNvSpPr txBox="1">
            <a:spLocks noChangeArrowheads="1"/>
          </p:cNvSpPr>
          <p:nvPr/>
        </p:nvSpPr>
        <p:spPr bwMode="auto">
          <a:xfrm>
            <a:off x="0" y="2300288"/>
            <a:ext cx="91440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solidFill>
                  <a:srgbClr val="FF9900"/>
                </a:solidFill>
                <a:effectLst>
                  <a:outerShdw blurRad="38100" dist="38100" dir="2700000" algn="tl">
                    <a:srgbClr val="000000"/>
                  </a:outerShdw>
                </a:effectLst>
              </a:rPr>
              <a:t>∆</a:t>
            </a:r>
            <a:r>
              <a:rPr lang="en-US" altLang="en-US" i="1" dirty="0">
                <a:solidFill>
                  <a:srgbClr val="FF9900"/>
                </a:solidFill>
                <a:effectLst>
                  <a:outerShdw blurRad="38100" dist="38100" dir="2700000" algn="tl">
                    <a:srgbClr val="000000"/>
                  </a:outerShdw>
                </a:effectLst>
              </a:rPr>
              <a:t>H°</a:t>
            </a:r>
            <a:r>
              <a:rPr lang="en-US" altLang="en-US" dirty="0">
                <a:solidFill>
                  <a:srgbClr val="FF9900"/>
                </a:solidFill>
                <a:effectLst>
                  <a:outerShdw blurRad="38100" dist="38100" dir="2700000" algn="tl">
                    <a:srgbClr val="000000"/>
                  </a:outerShdw>
                </a:effectLst>
              </a:rPr>
              <a:t> </a:t>
            </a:r>
            <a:r>
              <a:rPr lang="en-US" altLang="en-US" dirty="0">
                <a:solidFill>
                  <a:srgbClr val="66CCFF"/>
                </a:solidFill>
                <a:effectLst>
                  <a:outerShdw blurRad="38100" dist="38100" dir="2700000" algn="tl">
                    <a:srgbClr val="000000"/>
                  </a:outerShdw>
                </a:effectLst>
              </a:rPr>
              <a:t>= 159 – 187 = -28 kcal mol</a:t>
            </a:r>
            <a:r>
              <a:rPr lang="en-US" altLang="en-US" baseline="30000" dirty="0">
                <a:solidFill>
                  <a:srgbClr val="66CCFF"/>
                </a:solidFill>
                <a:effectLst>
                  <a:outerShdw blurRad="38100" dist="38100" dir="2700000" algn="tl">
                    <a:srgbClr val="000000"/>
                  </a:outerShdw>
                </a:effectLst>
              </a:rPr>
              <a:t>-1</a:t>
            </a:r>
          </a:p>
        </p:txBody>
      </p:sp>
      <p:grpSp>
        <p:nvGrpSpPr>
          <p:cNvPr id="2" name="Group 1"/>
          <p:cNvGrpSpPr/>
          <p:nvPr/>
        </p:nvGrpSpPr>
        <p:grpSpPr>
          <a:xfrm>
            <a:off x="569278" y="766763"/>
            <a:ext cx="8742362" cy="1338262"/>
            <a:chOff x="401638" y="766763"/>
            <a:chExt cx="8742362" cy="1338262"/>
          </a:xfrm>
        </p:grpSpPr>
        <p:sp>
          <p:nvSpPr>
            <p:cNvPr id="518147" name="Text Box 3"/>
            <p:cNvSpPr txBox="1">
              <a:spLocks noChangeArrowheads="1"/>
            </p:cNvSpPr>
            <p:nvPr/>
          </p:nvSpPr>
          <p:spPr bwMode="auto">
            <a:xfrm>
              <a:off x="401638" y="827088"/>
              <a:ext cx="2135187"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folHlink"/>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r>
                <a:rPr lang="en-US" altLang="en-US">
                  <a:solidFill>
                    <a:schemeClr val="folHlink"/>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66CCFF"/>
                  </a:solidFill>
                  <a:effectLst>
                    <a:outerShdw blurRad="38100" dist="38100" dir="2700000" algn="tl">
                      <a:srgbClr val="000000"/>
                    </a:outerShdw>
                  </a:effectLst>
                </a:rPr>
                <a:t>―</a:t>
              </a:r>
              <a:r>
                <a:rPr lang="en-US" altLang="en-US">
                  <a:solidFill>
                    <a:srgbClr val="FFFFFF"/>
                  </a:solidFill>
                  <a:effectLst>
                    <a:outerShdw blurRad="38100" dist="38100" dir="2700000" algn="tl">
                      <a:srgbClr val="000000"/>
                    </a:outerShdw>
                  </a:effectLst>
                </a:rPr>
                <a:t>H</a:t>
              </a:r>
            </a:p>
          </p:txBody>
        </p:sp>
        <p:sp>
          <p:nvSpPr>
            <p:cNvPr id="518148" name="Text Box 4"/>
            <p:cNvSpPr txBox="1">
              <a:spLocks noChangeArrowheads="1"/>
            </p:cNvSpPr>
            <p:nvPr/>
          </p:nvSpPr>
          <p:spPr bwMode="auto">
            <a:xfrm>
              <a:off x="3216275" y="827088"/>
              <a:ext cx="151606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FF00"/>
                  </a:solidFill>
                  <a:effectLst>
                    <a:outerShdw blurRad="38100" dist="38100" dir="2700000" algn="tl">
                      <a:srgbClr val="000000"/>
                    </a:outerShdw>
                  </a:effectLst>
                </a:rPr>
                <a:t>Cl</a:t>
              </a:r>
              <a:r>
                <a:rPr lang="en-US" altLang="en-US">
                  <a:solidFill>
                    <a:srgbClr val="66CCFF"/>
                  </a:solidFill>
                  <a:effectLst>
                    <a:outerShdw blurRad="38100" dist="38100" dir="2700000" algn="tl">
                      <a:srgbClr val="000000"/>
                    </a:outerShdw>
                  </a:effectLst>
                </a:rPr>
                <a:t>―</a:t>
              </a:r>
              <a:r>
                <a:rPr lang="en-US" altLang="en-US">
                  <a:solidFill>
                    <a:srgbClr val="FFFF00"/>
                  </a:solidFill>
                  <a:effectLst>
                    <a:outerShdw blurRad="38100" dist="38100" dir="2700000" algn="tl">
                      <a:srgbClr val="000000"/>
                    </a:outerShdw>
                  </a:effectLst>
                </a:rPr>
                <a:t>Cl</a:t>
              </a:r>
            </a:p>
          </p:txBody>
        </p:sp>
        <p:sp>
          <p:nvSpPr>
            <p:cNvPr id="518149" name="Text Box 5"/>
            <p:cNvSpPr txBox="1">
              <a:spLocks noChangeArrowheads="1"/>
            </p:cNvSpPr>
            <p:nvPr/>
          </p:nvSpPr>
          <p:spPr bwMode="auto">
            <a:xfrm>
              <a:off x="5018088" y="865188"/>
              <a:ext cx="41259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chemeClr val="folHlink"/>
                  </a:solidFill>
                  <a:effectLst>
                    <a:outerShdw blurRad="38100" dist="38100" dir="2700000" algn="tl">
                      <a:srgbClr val="000000"/>
                    </a:outerShdw>
                  </a:effectLst>
                </a:rPr>
                <a:t> 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r>
                <a:rPr lang="en-US" altLang="en-US">
                  <a:solidFill>
                    <a:schemeClr val="folHlink"/>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66CCFF"/>
                  </a:solidFill>
                  <a:effectLst>
                    <a:outerShdw blurRad="38100" dist="38100" dir="2700000" algn="tl">
                      <a:srgbClr val="000000"/>
                    </a:outerShdw>
                  </a:effectLst>
                </a:rPr>
                <a:t>―</a:t>
              </a:r>
              <a:r>
                <a:rPr lang="en-US" altLang="en-US">
                  <a:solidFill>
                    <a:srgbClr val="FFFF00"/>
                  </a:solidFill>
                  <a:effectLst>
                    <a:outerShdw blurRad="38100" dist="38100" dir="2700000" algn="tl">
                      <a:srgbClr val="000000"/>
                    </a:outerShdw>
                  </a:effectLst>
                </a:rPr>
                <a:t>Cl</a:t>
              </a:r>
              <a:r>
                <a:rPr lang="en-US" altLang="en-US">
                  <a:effectLst>
                    <a:outerShdw blurRad="38100" dist="38100" dir="2700000" algn="tl">
                      <a:srgbClr val="000000"/>
                    </a:outerShdw>
                  </a:effectLst>
                </a:rPr>
                <a:t> + </a:t>
              </a:r>
              <a:r>
                <a:rPr lang="en-US" altLang="en-US">
                  <a:solidFill>
                    <a:srgbClr val="FFFFFF"/>
                  </a:solidFill>
                  <a:effectLst>
                    <a:outerShdw blurRad="38100" dist="38100" dir="2700000" algn="tl">
                      <a:srgbClr val="000000"/>
                    </a:outerShdw>
                  </a:effectLst>
                </a:rPr>
                <a:t>H</a:t>
              </a:r>
              <a:r>
                <a:rPr lang="en-US" altLang="en-US">
                  <a:solidFill>
                    <a:srgbClr val="66CCFF"/>
                  </a:solidFill>
                  <a:effectLst>
                    <a:outerShdw blurRad="38100" dist="38100" dir="2700000" algn="tl">
                      <a:srgbClr val="000000"/>
                    </a:outerShdw>
                  </a:effectLst>
                </a:rPr>
                <a:t>―</a:t>
              </a:r>
              <a:r>
                <a:rPr lang="en-US" altLang="en-US">
                  <a:solidFill>
                    <a:srgbClr val="FFFF00"/>
                  </a:solidFill>
                  <a:effectLst>
                    <a:outerShdw blurRad="38100" dist="38100" dir="2700000" algn="tl">
                      <a:srgbClr val="000000"/>
                    </a:outerShdw>
                  </a:effectLst>
                </a:rPr>
                <a:t>Cl</a:t>
              </a:r>
            </a:p>
          </p:txBody>
        </p:sp>
        <p:sp>
          <p:nvSpPr>
            <p:cNvPr id="518151" name="Line 7"/>
            <p:cNvSpPr>
              <a:spLocks noChangeShapeType="1"/>
            </p:cNvSpPr>
            <p:nvPr/>
          </p:nvSpPr>
          <p:spPr bwMode="auto">
            <a:xfrm>
              <a:off x="4535488" y="1087438"/>
              <a:ext cx="573087" cy="0"/>
            </a:xfrm>
            <a:prstGeom prst="line">
              <a:avLst/>
            </a:prstGeom>
            <a:noFill/>
            <a:ln w="38100">
              <a:solidFill>
                <a:schemeClr val="tx1"/>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8152" name="Text Box 8"/>
            <p:cNvSpPr txBox="1">
              <a:spLocks noChangeArrowheads="1"/>
            </p:cNvSpPr>
            <p:nvPr/>
          </p:nvSpPr>
          <p:spPr bwMode="auto">
            <a:xfrm>
              <a:off x="1993900" y="1585913"/>
              <a:ext cx="9017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101</a:t>
              </a:r>
            </a:p>
          </p:txBody>
        </p:sp>
        <p:sp>
          <p:nvSpPr>
            <p:cNvPr id="518153" name="Text Box 9"/>
            <p:cNvSpPr txBox="1">
              <a:spLocks noChangeArrowheads="1"/>
            </p:cNvSpPr>
            <p:nvPr/>
          </p:nvSpPr>
          <p:spPr bwMode="auto">
            <a:xfrm>
              <a:off x="6970713" y="1585913"/>
              <a:ext cx="9017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103</a:t>
              </a:r>
            </a:p>
          </p:txBody>
        </p:sp>
        <p:sp>
          <p:nvSpPr>
            <p:cNvPr id="518154" name="Text Box 10"/>
            <p:cNvSpPr txBox="1">
              <a:spLocks noChangeArrowheads="1"/>
            </p:cNvSpPr>
            <p:nvPr/>
          </p:nvSpPr>
          <p:spPr bwMode="auto">
            <a:xfrm>
              <a:off x="5973763" y="1585913"/>
              <a:ext cx="7858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84</a:t>
              </a:r>
            </a:p>
          </p:txBody>
        </p:sp>
        <p:sp>
          <p:nvSpPr>
            <p:cNvPr id="518155" name="Text Box 11"/>
            <p:cNvSpPr txBox="1">
              <a:spLocks noChangeArrowheads="1"/>
            </p:cNvSpPr>
            <p:nvPr/>
          </p:nvSpPr>
          <p:spPr bwMode="auto">
            <a:xfrm>
              <a:off x="3943350" y="1585913"/>
              <a:ext cx="9017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58</a:t>
              </a:r>
            </a:p>
          </p:txBody>
        </p:sp>
        <p:sp>
          <p:nvSpPr>
            <p:cNvPr id="518158" name="Line 14"/>
            <p:cNvSpPr>
              <a:spLocks noChangeShapeType="1"/>
            </p:cNvSpPr>
            <p:nvPr/>
          </p:nvSpPr>
          <p:spPr bwMode="auto">
            <a:xfrm flipV="1">
              <a:off x="6375400" y="1173163"/>
              <a:ext cx="295275" cy="469900"/>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8164" name="Text Box 20"/>
            <p:cNvSpPr txBox="1">
              <a:spLocks noChangeArrowheads="1"/>
            </p:cNvSpPr>
            <p:nvPr/>
          </p:nvSpPr>
          <p:spPr bwMode="auto">
            <a:xfrm>
              <a:off x="2630488" y="766763"/>
              <a:ext cx="423862"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dirty="0">
                  <a:effectLst>
                    <a:outerShdw blurRad="38100" dist="38100" dir="2700000" algn="tl">
                      <a:srgbClr val="000000"/>
                    </a:outerShdw>
                  </a:effectLst>
                </a:rPr>
                <a:t>+</a:t>
              </a:r>
            </a:p>
          </p:txBody>
        </p:sp>
        <p:sp>
          <p:nvSpPr>
            <p:cNvPr id="518165" name="Line 21"/>
            <p:cNvSpPr>
              <a:spLocks noChangeShapeType="1"/>
            </p:cNvSpPr>
            <p:nvPr/>
          </p:nvSpPr>
          <p:spPr bwMode="auto">
            <a:xfrm flipV="1">
              <a:off x="7675563" y="1174750"/>
              <a:ext cx="295275" cy="469900"/>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8166" name="Line 22"/>
            <p:cNvSpPr>
              <a:spLocks noChangeShapeType="1"/>
            </p:cNvSpPr>
            <p:nvPr/>
          </p:nvSpPr>
          <p:spPr bwMode="auto">
            <a:xfrm rot="16971338" flipV="1">
              <a:off x="3825875" y="1174751"/>
              <a:ext cx="295275" cy="469900"/>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8167" name="Line 23"/>
            <p:cNvSpPr>
              <a:spLocks noChangeShapeType="1"/>
            </p:cNvSpPr>
            <p:nvPr/>
          </p:nvSpPr>
          <p:spPr bwMode="auto">
            <a:xfrm rot="16971338" flipV="1">
              <a:off x="1957387" y="1174751"/>
              <a:ext cx="295275" cy="469900"/>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18168" name="Text Box 24"/>
          <p:cNvSpPr txBox="1">
            <a:spLocks noChangeArrowheads="1"/>
          </p:cNvSpPr>
          <p:nvPr/>
        </p:nvSpPr>
        <p:spPr bwMode="auto">
          <a:xfrm>
            <a:off x="193675" y="103188"/>
            <a:ext cx="22288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lg" len="lg"/>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Example: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20" name="Text Box 4"/>
          <p:cNvSpPr txBox="1">
            <a:spLocks noChangeArrowheads="1"/>
          </p:cNvSpPr>
          <p:nvPr/>
        </p:nvSpPr>
        <p:spPr bwMode="auto">
          <a:xfrm>
            <a:off x="6613208" y="2197100"/>
            <a:ext cx="256381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eaLnBrk="0" hangingPunct="0"/>
            <a:r>
              <a:rPr lang="en-US" altLang="en-US" sz="2000" dirty="0">
                <a:effectLst>
                  <a:outerShdw blurRad="38100" dist="38100" dir="2700000" algn="tl">
                    <a:srgbClr val="000000"/>
                  </a:outerShdw>
                </a:effectLst>
              </a:rPr>
              <a:t>Ice cream makers:</a:t>
            </a:r>
          </a:p>
          <a:p>
            <a:pPr algn="l" eaLnBrk="0" hangingPunct="0"/>
            <a:r>
              <a:rPr lang="en-US" altLang="en-US" sz="2000" dirty="0">
                <a:effectLst>
                  <a:outerShdw blurRad="38100" dist="38100" dir="2700000" algn="tl">
                    <a:srgbClr val="000000"/>
                  </a:outerShdw>
                </a:effectLst>
              </a:rPr>
              <a:t>cool with </a:t>
            </a:r>
            <a:r>
              <a:rPr lang="en-US" altLang="en-US" sz="2000" dirty="0">
                <a:solidFill>
                  <a:srgbClr val="66CCFF"/>
                </a:solidFill>
                <a:effectLst>
                  <a:outerShdw blurRad="38100" dist="38100" dir="2700000" algn="tl">
                    <a:srgbClr val="000000"/>
                  </a:outerShdw>
                </a:effectLst>
              </a:rPr>
              <a:t>ice/NaCl</a:t>
            </a:r>
            <a:r>
              <a:rPr lang="en-US" altLang="en-US" sz="2000" dirty="0">
                <a:effectLst>
                  <a:outerShdw blurRad="38100" dist="38100" dir="2700000" algn="tl">
                    <a:srgbClr val="000000"/>
                  </a:outerShdw>
                </a:effectLst>
              </a:rPr>
              <a:t>;</a:t>
            </a:r>
          </a:p>
          <a:p>
            <a:pPr algn="l" eaLnBrk="0" hangingPunct="0"/>
            <a:r>
              <a:rPr lang="en-US" altLang="en-US" sz="2000" dirty="0">
                <a:effectLst>
                  <a:outerShdw blurRad="38100" dist="38100" dir="2700000" algn="tl">
                    <a:srgbClr val="000000"/>
                  </a:outerShdw>
                </a:effectLst>
              </a:rPr>
              <a:t>Dissolution of salt is </a:t>
            </a:r>
            <a:r>
              <a:rPr lang="en-US" altLang="en-US" sz="2000" dirty="0">
                <a:solidFill>
                  <a:srgbClr val="FF9900"/>
                </a:solidFill>
                <a:effectLst>
                  <a:outerShdw blurRad="38100" dist="38100" dir="2700000" algn="tl">
                    <a:srgbClr val="000000"/>
                  </a:outerShdw>
                </a:effectLst>
              </a:rPr>
              <a:t>endothermic </a:t>
            </a:r>
            <a:r>
              <a:rPr lang="en-US" altLang="en-US" sz="2000" dirty="0">
                <a:effectLst>
                  <a:outerShdw blurRad="38100" dist="38100" dir="2700000" algn="tl">
                    <a:srgbClr val="000000"/>
                  </a:outerShdw>
                </a:effectLst>
              </a:rPr>
              <a:t>(i.e. </a:t>
            </a:r>
            <a:r>
              <a:rPr lang="en-US" altLang="en-US" sz="2000" dirty="0">
                <a:solidFill>
                  <a:srgbClr val="FF9900"/>
                </a:solidFill>
                <a:effectLst>
                  <a:outerShdw blurRad="38100" dist="38100" dir="2700000" algn="tl">
                    <a:srgbClr val="000000"/>
                  </a:outerShdw>
                </a:effectLst>
              </a:rPr>
              <a:t>∆</a:t>
            </a:r>
            <a:r>
              <a:rPr lang="en-US" altLang="en-US" sz="2000" i="1" dirty="0">
                <a:solidFill>
                  <a:srgbClr val="FF9900"/>
                </a:solidFill>
                <a:effectLst>
                  <a:outerShdw blurRad="38100" dist="38100" dir="2700000" algn="tl">
                    <a:srgbClr val="000000"/>
                  </a:outerShdw>
                </a:effectLst>
              </a:rPr>
              <a:t>H°</a:t>
            </a:r>
            <a:r>
              <a:rPr lang="en-US" altLang="en-US" sz="2000" dirty="0">
                <a:effectLst>
                  <a:outerShdw blurRad="38100" dist="38100" dir="2700000" algn="tl">
                    <a:srgbClr val="000000"/>
                  </a:outerShdw>
                </a:effectLst>
              </a:rPr>
              <a:t>  is positive), and the process is driven by </a:t>
            </a:r>
            <a:r>
              <a:rPr lang="en-US" altLang="en-US" sz="2000" dirty="0">
                <a:solidFill>
                  <a:srgbClr val="FF00FF"/>
                </a:solidFill>
                <a:effectLst>
                  <a:outerShdw blurRad="38100" dist="38100" dir="2700000" algn="tl">
                    <a:srgbClr val="000000"/>
                  </a:outerShdw>
                </a:effectLst>
              </a:rPr>
              <a:t>entropy</a:t>
            </a:r>
            <a:r>
              <a:rPr lang="en-US" altLang="en-US" sz="2000" dirty="0">
                <a:effectLst>
                  <a:outerShdw blurRad="38100" dist="38100" dir="2700000" algn="tl">
                    <a:srgbClr val="000000"/>
                  </a:outerShdw>
                </a:effectLst>
              </a:rPr>
              <a:t>.</a:t>
            </a:r>
          </a:p>
        </p:txBody>
      </p:sp>
      <p:sp>
        <p:nvSpPr>
          <p:cNvPr id="521221" name="Text Box 5"/>
          <p:cNvSpPr txBox="1">
            <a:spLocks noChangeArrowheads="1"/>
          </p:cNvSpPr>
          <p:nvPr/>
        </p:nvSpPr>
        <p:spPr bwMode="auto">
          <a:xfrm>
            <a:off x="152400" y="2752725"/>
            <a:ext cx="6592888" cy="101566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solidFill>
                  <a:srgbClr val="FF9900"/>
                </a:solidFill>
                <a:effectLst>
                  <a:outerShdw blurRad="38100" dist="38100" dir="2700000" algn="tl">
                    <a:srgbClr val="000000"/>
                  </a:outerShdw>
                </a:effectLst>
              </a:rPr>
              <a:t>∆</a:t>
            </a:r>
            <a:r>
              <a:rPr lang="en-US" altLang="en-US" sz="2400" i="1" dirty="0">
                <a:solidFill>
                  <a:srgbClr val="FF9900"/>
                </a:solidFill>
                <a:effectLst>
                  <a:outerShdw blurRad="38100" dist="38100" dir="2700000" algn="tl">
                    <a:srgbClr val="000000"/>
                  </a:outerShdw>
                </a:effectLst>
              </a:rPr>
              <a:t>H°</a:t>
            </a:r>
            <a:r>
              <a:rPr lang="en-US" altLang="en-US" sz="2400" dirty="0">
                <a:solidFill>
                  <a:srgbClr val="FF9900"/>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 -15.5 kcal mol</a:t>
            </a:r>
            <a:r>
              <a:rPr lang="en-US" altLang="en-US" sz="2400" baseline="30000" dirty="0">
                <a:effectLst>
                  <a:outerShdw blurRad="38100" dist="38100" dir="2700000" algn="tl">
                    <a:srgbClr val="000000"/>
                  </a:outerShdw>
                </a:effectLst>
              </a:rPr>
              <a:t>-1</a:t>
            </a:r>
          </a:p>
          <a:p>
            <a:pPr algn="l">
              <a:spcBef>
                <a:spcPct val="50000"/>
              </a:spcBef>
            </a:pPr>
            <a:r>
              <a:rPr lang="en-US" altLang="en-US" sz="2400" dirty="0">
                <a:solidFill>
                  <a:srgbClr val="FF00FF"/>
                </a:solidFill>
                <a:effectLst>
                  <a:outerShdw blurRad="38100" dist="38100" dir="2700000" algn="tl">
                    <a:srgbClr val="000000"/>
                  </a:outerShdw>
                </a:effectLst>
              </a:rPr>
              <a:t>∆</a:t>
            </a:r>
            <a:r>
              <a:rPr lang="en-US" altLang="en-US" sz="2400" i="1" dirty="0">
                <a:solidFill>
                  <a:srgbClr val="FF00FF"/>
                </a:solidFill>
                <a:effectLst>
                  <a:outerShdw blurRad="38100" dist="38100" dir="2700000" algn="tl">
                    <a:srgbClr val="000000"/>
                  </a:outerShdw>
                </a:effectLst>
              </a:rPr>
              <a:t>S°</a:t>
            </a:r>
            <a:r>
              <a:rPr lang="en-US" altLang="en-US" sz="2400" dirty="0">
                <a:solidFill>
                  <a:srgbClr val="FF00FF"/>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 </a:t>
            </a:r>
            <a:r>
              <a:rPr lang="en-US" altLang="en-US" sz="2400" dirty="0">
                <a:solidFill>
                  <a:srgbClr val="92D050"/>
                </a:solidFill>
                <a:effectLst>
                  <a:outerShdw blurRad="38100" dist="38100" dir="2700000" algn="tl">
                    <a:srgbClr val="000000"/>
                  </a:outerShdw>
                </a:effectLst>
              </a:rPr>
              <a:t>-</a:t>
            </a:r>
            <a:r>
              <a:rPr lang="en-US" altLang="en-US" sz="2400" dirty="0">
                <a:effectLst>
                  <a:outerShdw blurRad="38100" dist="38100" dir="2700000" algn="tl">
                    <a:srgbClr val="000000"/>
                  </a:outerShdw>
                </a:effectLst>
              </a:rPr>
              <a:t>31.3 </a:t>
            </a:r>
            <a:r>
              <a:rPr lang="en-US" altLang="en-US" sz="2400" dirty="0" err="1">
                <a:effectLst>
                  <a:outerShdw blurRad="38100" dist="38100" dir="2700000" algn="tl">
                    <a:srgbClr val="000000"/>
                  </a:outerShdw>
                </a:effectLst>
              </a:rPr>
              <a:t>e.u</a:t>
            </a:r>
            <a:r>
              <a:rPr lang="en-US" altLang="en-US" sz="2400" dirty="0">
                <a:effectLst>
                  <a:outerShdw blurRad="38100" dist="38100" dir="2700000" algn="tl">
                    <a:srgbClr val="000000"/>
                  </a:outerShdw>
                </a:effectLst>
              </a:rPr>
              <a:t>.</a:t>
            </a:r>
            <a:endParaRPr lang="en-US" altLang="en-US" sz="2400" baseline="30000" dirty="0">
              <a:effectLst>
                <a:outerShdw blurRad="38100" dist="38100" dir="2700000" algn="tl">
                  <a:srgbClr val="000000"/>
                </a:outerShdw>
              </a:effectLst>
            </a:endParaRPr>
          </a:p>
        </p:txBody>
      </p:sp>
      <p:sp>
        <p:nvSpPr>
          <p:cNvPr id="521222" name="Text Box 6"/>
          <p:cNvSpPr txBox="1">
            <a:spLocks noChangeArrowheads="1"/>
          </p:cNvSpPr>
          <p:nvPr/>
        </p:nvSpPr>
        <p:spPr bwMode="auto">
          <a:xfrm>
            <a:off x="129541" y="5013960"/>
            <a:ext cx="6427788" cy="138499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effectLst>
                  <a:outerShdw blurRad="38100" dist="38100" dir="2700000" algn="tl">
                    <a:srgbClr val="000000"/>
                  </a:outerShdw>
                </a:effectLst>
              </a:rPr>
              <a:t>If # of molecules unchanged, </a:t>
            </a:r>
            <a:r>
              <a:rPr lang="en-US" altLang="en-US" dirty="0">
                <a:solidFill>
                  <a:srgbClr val="FF00FF"/>
                </a:solidFill>
                <a:effectLst>
                  <a:outerShdw blurRad="38100" dist="38100" dir="2700000" algn="tl">
                    <a:srgbClr val="000000"/>
                  </a:outerShdw>
                </a:effectLst>
              </a:rPr>
              <a:t>∆</a:t>
            </a:r>
            <a:r>
              <a:rPr lang="en-US" altLang="en-US" i="1" dirty="0">
                <a:solidFill>
                  <a:srgbClr val="FF00FF"/>
                </a:solidFill>
                <a:effectLst>
                  <a:outerShdw blurRad="38100" dist="38100" dir="2700000" algn="tl">
                    <a:srgbClr val="000000"/>
                  </a:outerShdw>
                </a:effectLst>
              </a:rPr>
              <a:t>S°</a:t>
            </a:r>
            <a:r>
              <a:rPr lang="en-US" altLang="en-US" dirty="0">
                <a:effectLst>
                  <a:outerShdw blurRad="38100" dist="38100" dir="2700000" algn="tl">
                    <a:srgbClr val="000000"/>
                  </a:outerShdw>
                </a:effectLst>
              </a:rPr>
              <a:t> small, </a:t>
            </a:r>
            <a:r>
              <a:rPr lang="en-US" altLang="en-US" dirty="0">
                <a:solidFill>
                  <a:srgbClr val="FF9900"/>
                </a:solidFill>
                <a:effectLst>
                  <a:outerShdw blurRad="38100" dist="38100" dir="2700000" algn="tl">
                    <a:srgbClr val="000000"/>
                  </a:outerShdw>
                </a:effectLst>
              </a:rPr>
              <a:t>∆</a:t>
            </a:r>
            <a:r>
              <a:rPr lang="en-US" altLang="en-US" i="1" dirty="0">
                <a:solidFill>
                  <a:srgbClr val="FF9900"/>
                </a:solidFill>
                <a:effectLst>
                  <a:outerShdw blurRad="38100" dist="38100" dir="2700000" algn="tl">
                    <a:srgbClr val="000000"/>
                  </a:outerShdw>
                </a:effectLst>
              </a:rPr>
              <a:t>H°</a:t>
            </a:r>
            <a:r>
              <a:rPr lang="en-US" altLang="en-US" dirty="0">
                <a:effectLst>
                  <a:outerShdw blurRad="38100" dist="38100" dir="2700000" algn="tl">
                    <a:srgbClr val="000000"/>
                  </a:outerShdw>
                </a:effectLst>
              </a:rPr>
              <a:t> controls ( we can estimate value from bond strength tables)</a:t>
            </a:r>
          </a:p>
        </p:txBody>
      </p:sp>
      <p:sp>
        <p:nvSpPr>
          <p:cNvPr id="521225" name="Text Box 9"/>
          <p:cNvSpPr txBox="1">
            <a:spLocks noChangeArrowheads="1"/>
          </p:cNvSpPr>
          <p:nvPr/>
        </p:nvSpPr>
        <p:spPr bwMode="auto">
          <a:xfrm>
            <a:off x="0" y="1162050"/>
            <a:ext cx="306705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B2B2B2"/>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 </a:t>
            </a:r>
            <a:r>
              <a:rPr lang="en-US" altLang="en-US" sz="3200">
                <a:effectLst>
                  <a:outerShdw blurRad="38100" dist="38100" dir="2700000" algn="tl">
                    <a:srgbClr val="000000"/>
                  </a:outerShdw>
                </a:effectLst>
              </a:rPr>
              <a:t>  </a:t>
            </a:r>
            <a:r>
              <a:rPr lang="en-US" altLang="en-US" sz="3200">
                <a:solidFill>
                  <a:srgbClr val="B2B2B2"/>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effectLst>
                  <a:outerShdw blurRad="38100" dist="38100" dir="2700000" algn="tl">
                    <a:srgbClr val="000000"/>
                  </a:outerShdw>
                </a:effectLst>
              </a:rPr>
              <a:t> +</a:t>
            </a:r>
            <a:r>
              <a:rPr lang="en-US" altLang="en-US" sz="3200">
                <a:solidFill>
                  <a:srgbClr val="FFFFFF"/>
                </a:solidFill>
                <a:effectLst>
                  <a:outerShdw blurRad="38100" dist="38100" dir="2700000" algn="tl">
                    <a:srgbClr val="000000"/>
                  </a:outerShdw>
                </a:effectLst>
              </a:rPr>
              <a:t> H</a:t>
            </a:r>
            <a:r>
              <a:rPr lang="en-US" altLang="en-US" sz="3200">
                <a:solidFill>
                  <a:srgbClr val="FFFF00"/>
                </a:solidFill>
                <a:effectLst>
                  <a:outerShdw blurRad="38100" dist="38100" dir="2700000" algn="tl">
                    <a:srgbClr val="000000"/>
                  </a:outerShdw>
                </a:effectLst>
              </a:rPr>
              <a:t>Cl</a:t>
            </a:r>
            <a:r>
              <a:rPr lang="en-US" altLang="en-US" sz="2400">
                <a:effectLst>
                  <a:outerShdw blurRad="38100" dist="38100" dir="2700000" algn="tl">
                    <a:srgbClr val="000000"/>
                  </a:outerShdw>
                </a:effectLst>
              </a:rPr>
              <a:t> </a:t>
            </a:r>
          </a:p>
        </p:txBody>
      </p:sp>
      <p:sp>
        <p:nvSpPr>
          <p:cNvPr id="521226" name="Text Box 10"/>
          <p:cNvSpPr txBox="1">
            <a:spLocks noChangeArrowheads="1"/>
          </p:cNvSpPr>
          <p:nvPr/>
        </p:nvSpPr>
        <p:spPr bwMode="auto">
          <a:xfrm>
            <a:off x="4294188" y="1162050"/>
            <a:ext cx="22860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B2B2B2"/>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r>
              <a:rPr lang="en-US" altLang="en-US" sz="3200">
                <a:solidFill>
                  <a:srgbClr val="B2B2B2"/>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solidFill>
                  <a:srgbClr val="FFFF00"/>
                </a:solidFill>
                <a:effectLst>
                  <a:outerShdw blurRad="38100" dist="38100" dir="2700000" algn="tl">
                    <a:srgbClr val="000000"/>
                  </a:outerShdw>
                </a:effectLst>
              </a:rPr>
              <a:t>Cl</a:t>
            </a:r>
            <a:r>
              <a:rPr lang="en-US" altLang="en-US" sz="2400">
                <a:solidFill>
                  <a:srgbClr val="FFFF00"/>
                </a:solidFill>
                <a:effectLst>
                  <a:outerShdw blurRad="38100" dist="38100" dir="2700000" algn="tl">
                    <a:srgbClr val="000000"/>
                  </a:outerShdw>
                </a:effectLst>
              </a:rPr>
              <a:t> </a:t>
            </a:r>
          </a:p>
        </p:txBody>
      </p:sp>
      <p:grpSp>
        <p:nvGrpSpPr>
          <p:cNvPr id="521227" name="Group 11"/>
          <p:cNvGrpSpPr>
            <a:grpSpLocks/>
          </p:cNvGrpSpPr>
          <p:nvPr/>
        </p:nvGrpSpPr>
        <p:grpSpPr bwMode="auto">
          <a:xfrm>
            <a:off x="3238500" y="1395413"/>
            <a:ext cx="844550" cy="152400"/>
            <a:chOff x="1839" y="1917"/>
            <a:chExt cx="345" cy="96"/>
          </a:xfrm>
        </p:grpSpPr>
        <p:sp>
          <p:nvSpPr>
            <p:cNvPr id="521228" name="Line 12"/>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1229" name="Line 13"/>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21230" name="AutoShape 14"/>
          <p:cNvSpPr>
            <a:spLocks/>
          </p:cNvSpPr>
          <p:nvPr/>
        </p:nvSpPr>
        <p:spPr bwMode="auto">
          <a:xfrm rot="16200000">
            <a:off x="1457325" y="971550"/>
            <a:ext cx="238125" cy="2016125"/>
          </a:xfrm>
          <a:prstGeom prst="leftBrace">
            <a:avLst>
              <a:gd name="adj1" fmla="val 70556"/>
              <a:gd name="adj2" fmla="val 50000"/>
            </a:avLst>
          </a:prstGeom>
          <a:noFill/>
          <a:ln w="38100">
            <a:solidFill>
              <a:schemeClr val="tx1"/>
            </a:solidFill>
            <a:round/>
            <a:headEn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1231" name="AutoShape 15"/>
          <p:cNvSpPr>
            <a:spLocks/>
          </p:cNvSpPr>
          <p:nvPr/>
        </p:nvSpPr>
        <p:spPr bwMode="auto">
          <a:xfrm rot="16200000">
            <a:off x="5160169" y="1140619"/>
            <a:ext cx="238125" cy="1677987"/>
          </a:xfrm>
          <a:prstGeom prst="leftBrace">
            <a:avLst>
              <a:gd name="adj1" fmla="val 58722"/>
              <a:gd name="adj2" fmla="val 50000"/>
            </a:avLst>
          </a:prstGeom>
          <a:noFill/>
          <a:ln w="38100">
            <a:solidFill>
              <a:schemeClr val="tx1"/>
            </a:solidFill>
            <a:round/>
            <a:headEn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1232" name="Text Box 16"/>
          <p:cNvSpPr txBox="1">
            <a:spLocks noChangeArrowheads="1"/>
          </p:cNvSpPr>
          <p:nvPr/>
        </p:nvSpPr>
        <p:spPr bwMode="auto">
          <a:xfrm>
            <a:off x="844550" y="2198688"/>
            <a:ext cx="1639888" cy="3968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rPr>
              <a:t>2 molecules</a:t>
            </a:r>
          </a:p>
        </p:txBody>
      </p:sp>
      <p:sp>
        <p:nvSpPr>
          <p:cNvPr id="521233" name="Text Box 17"/>
          <p:cNvSpPr txBox="1">
            <a:spLocks noChangeArrowheads="1"/>
          </p:cNvSpPr>
          <p:nvPr/>
        </p:nvSpPr>
        <p:spPr bwMode="auto">
          <a:xfrm>
            <a:off x="4560888" y="2197100"/>
            <a:ext cx="1455737" cy="3968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rPr>
              <a:t>1 molecule</a:t>
            </a:r>
          </a:p>
        </p:txBody>
      </p:sp>
      <p:grpSp>
        <p:nvGrpSpPr>
          <p:cNvPr id="521234" name="Group 18"/>
          <p:cNvGrpSpPr>
            <a:grpSpLocks/>
          </p:cNvGrpSpPr>
          <p:nvPr/>
        </p:nvGrpSpPr>
        <p:grpSpPr bwMode="auto">
          <a:xfrm>
            <a:off x="838200" y="1408113"/>
            <a:ext cx="228600" cy="76200"/>
            <a:chOff x="1330" y="2385"/>
            <a:chExt cx="115" cy="48"/>
          </a:xfrm>
        </p:grpSpPr>
        <p:sp>
          <p:nvSpPr>
            <p:cNvPr id="521235" name="Line 19"/>
            <p:cNvSpPr>
              <a:spLocks noChangeShapeType="1"/>
            </p:cNvSpPr>
            <p:nvPr/>
          </p:nvSpPr>
          <p:spPr bwMode="auto">
            <a:xfrm>
              <a:off x="1330" y="2385"/>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1236" name="Line 20"/>
            <p:cNvSpPr>
              <a:spLocks noChangeShapeType="1"/>
            </p:cNvSpPr>
            <p:nvPr/>
          </p:nvSpPr>
          <p:spPr bwMode="auto">
            <a:xfrm>
              <a:off x="1330" y="2433"/>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21238" name="Text Box 22"/>
          <p:cNvSpPr txBox="1">
            <a:spLocks noChangeArrowheads="1"/>
          </p:cNvSpPr>
          <p:nvPr/>
        </p:nvSpPr>
        <p:spPr bwMode="auto">
          <a:xfrm>
            <a:off x="42862" y="374650"/>
            <a:ext cx="31956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effectLst>
                  <a:outerShdw blurRad="38100" dist="38100" dir="2700000" algn="tl">
                    <a:srgbClr val="000000"/>
                  </a:outerShdw>
                </a:effectLst>
              </a:rPr>
              <a:t>Chemical example:</a:t>
            </a:r>
          </a:p>
        </p:txBody>
      </p:sp>
      <p:sp>
        <p:nvSpPr>
          <p:cNvPr id="521239" name="Rectangle 23"/>
          <p:cNvSpPr>
            <a:spLocks noChangeArrowheads="1"/>
          </p:cNvSpPr>
          <p:nvPr/>
        </p:nvSpPr>
        <p:spPr bwMode="auto">
          <a:xfrm>
            <a:off x="6557329" y="590550"/>
            <a:ext cx="2487611" cy="5934075"/>
          </a:xfrm>
          <a:prstGeom prst="rect">
            <a:avLst/>
          </a:prstGeom>
          <a:noFill/>
          <a:ln w="38100" algn="ctr">
            <a:solidFill>
              <a:srgbClr val="FF0000"/>
            </a:solidFill>
            <a:miter lim="800000"/>
            <a:headEn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576514" name="Picture 2" descr="http://i.ytimg.com/vi/t7aUHywPnog/maxresdefaul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43370" y="901622"/>
            <a:ext cx="2302828" cy="1295478"/>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Arrow Connector 2"/>
          <p:cNvCxnSpPr/>
          <p:nvPr/>
        </p:nvCxnSpPr>
        <p:spPr bwMode="auto">
          <a:xfrm flipH="1" flipV="1">
            <a:off x="1264920" y="3642360"/>
            <a:ext cx="358140" cy="373380"/>
          </a:xfrm>
          <a:prstGeom prst="straightConnector1">
            <a:avLst/>
          </a:prstGeom>
          <a:noFill/>
          <a:ln w="38100" cap="flat" cmpd="sng" algn="ctr">
            <a:solidFill>
              <a:srgbClr val="92D05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extBox 3"/>
          <p:cNvSpPr txBox="1"/>
          <p:nvPr/>
        </p:nvSpPr>
        <p:spPr>
          <a:xfrm>
            <a:off x="1564595" y="3890248"/>
            <a:ext cx="2641645" cy="1015663"/>
          </a:xfrm>
          <a:prstGeom prst="rect">
            <a:avLst/>
          </a:prstGeom>
          <a:noFill/>
        </p:spPr>
        <p:txBody>
          <a:bodyPr wrap="square" rtlCol="0">
            <a:spAutoFit/>
          </a:bodyPr>
          <a:lstStyle/>
          <a:p>
            <a:pPr algn="l"/>
            <a:r>
              <a:rPr lang="en-US" sz="2000" dirty="0">
                <a:solidFill>
                  <a:srgbClr val="92D050"/>
                </a:solidFill>
              </a:rPr>
              <a:t>Negative </a:t>
            </a:r>
            <a:r>
              <a:rPr lang="en-US" sz="2000" dirty="0"/>
              <a:t>= makes a </a:t>
            </a:r>
            <a:r>
              <a:rPr lang="en-US" sz="2000" dirty="0">
                <a:solidFill>
                  <a:srgbClr val="92D050"/>
                </a:solidFill>
              </a:rPr>
              <a:t>positive </a:t>
            </a:r>
            <a:r>
              <a:rPr lang="en-US" sz="2000" dirty="0"/>
              <a:t>contribution to</a:t>
            </a:r>
            <a:r>
              <a:rPr lang="en-US" sz="2000" dirty="0">
                <a:solidFill>
                  <a:srgbClr val="92D050"/>
                </a:solidFill>
              </a:rPr>
              <a:t> </a:t>
            </a:r>
            <a:r>
              <a:rPr lang="en-US" altLang="en-US" sz="2000" dirty="0">
                <a:effectLst>
                  <a:outerShdw blurRad="38100" dist="38100" dir="2700000" algn="tl">
                    <a:srgbClr val="000000"/>
                  </a:outerShdw>
                </a:effectLst>
              </a:rPr>
              <a:t>∆</a:t>
            </a:r>
            <a:r>
              <a:rPr lang="en-US" altLang="en-US" sz="2000" i="1" dirty="0">
                <a:effectLst>
                  <a:outerShdw blurRad="38100" dist="38100" dir="2700000" algn="tl">
                    <a:srgbClr val="000000"/>
                  </a:outerShdw>
                </a:effectLst>
              </a:rPr>
              <a:t>G°</a:t>
            </a:r>
            <a:r>
              <a:rPr lang="en-US" sz="2000" dirty="0">
                <a:solidFill>
                  <a:srgbClr val="92D050"/>
                </a:solidFill>
              </a:rPr>
              <a:t> </a:t>
            </a:r>
          </a:p>
        </p:txBody>
      </p:sp>
      <p:pic>
        <p:nvPicPr>
          <p:cNvPr id="576516" name="Picture 4" descr="http://greatinspire.com/wp-content/uploads/2012/10/Cherry-on-Top-by-Sherwin-Larang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66335" y="4561987"/>
            <a:ext cx="1856898" cy="18445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a:xfrm>
            <a:off x="685800" y="-165100"/>
            <a:ext cx="7772400" cy="1143000"/>
          </a:xfrm>
        </p:spPr>
        <p:txBody>
          <a:bodyPr/>
          <a:lstStyle/>
          <a:p>
            <a:r>
              <a:rPr lang="en-US" altLang="en-US" dirty="0">
                <a:solidFill>
                  <a:srgbClr val="00FF00"/>
                </a:solidFill>
                <a:latin typeface="+mn-lt"/>
              </a:rPr>
              <a:t>Rates</a:t>
            </a:r>
          </a:p>
        </p:txBody>
      </p:sp>
      <p:sp>
        <p:nvSpPr>
          <p:cNvPr id="522243" name="Text Box 3"/>
          <p:cNvSpPr txBox="1">
            <a:spLocks noChangeArrowheads="1"/>
          </p:cNvSpPr>
          <p:nvPr/>
        </p:nvSpPr>
        <p:spPr bwMode="auto">
          <a:xfrm>
            <a:off x="119063" y="868363"/>
            <a:ext cx="8901112" cy="83099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dirty="0">
                <a:effectLst>
                  <a:outerShdw blurRad="38100" dist="38100" dir="2700000" algn="tl">
                    <a:srgbClr val="000000"/>
                  </a:outerShdw>
                </a:effectLst>
                <a:latin typeface="Comic Sans MS" panose="030F0702030302020204" pitchFamily="66" charset="0"/>
              </a:rPr>
              <a:t>     All processes have </a:t>
            </a:r>
            <a:r>
              <a:rPr lang="en-US" altLang="en-US" dirty="0">
                <a:solidFill>
                  <a:srgbClr val="FF0000"/>
                </a:solidFill>
                <a:effectLst>
                  <a:outerShdw blurRad="38100" dist="38100" dir="2700000" algn="tl">
                    <a:srgbClr val="000000"/>
                  </a:outerShdw>
                </a:effectLst>
                <a:latin typeface="Comic Sans MS" panose="030F0702030302020204" pitchFamily="66" charset="0"/>
              </a:rPr>
              <a:t>“activation barriers” (</a:t>
            </a:r>
            <a:r>
              <a:rPr lang="en-US" altLang="en-US" i="1" dirty="0" err="1">
                <a:solidFill>
                  <a:srgbClr val="FF0000"/>
                </a:solidFill>
                <a:effectLst>
                  <a:outerShdw blurRad="38100" dist="38100" dir="2700000" algn="tl">
                    <a:srgbClr val="000000"/>
                  </a:outerShdw>
                </a:effectLst>
                <a:latin typeface="Comic Sans MS" panose="030F0702030302020204" pitchFamily="66" charset="0"/>
              </a:rPr>
              <a:t>E</a:t>
            </a:r>
            <a:r>
              <a:rPr lang="en-US" altLang="en-US" baseline="-25000" dirty="0" err="1">
                <a:solidFill>
                  <a:srgbClr val="FF0000"/>
                </a:solidFill>
                <a:effectLst>
                  <a:outerShdw blurRad="38100" dist="38100" dir="2700000" algn="tl">
                    <a:srgbClr val="000000"/>
                  </a:outerShdw>
                </a:effectLst>
                <a:latin typeface="Comic Sans MS" panose="030F0702030302020204" pitchFamily="66" charset="0"/>
              </a:rPr>
              <a:t>a</a:t>
            </a:r>
            <a:r>
              <a:rPr lang="en-US" altLang="en-US" dirty="0">
                <a:solidFill>
                  <a:srgbClr val="FF0000"/>
                </a:solidFill>
                <a:effectLst>
                  <a:outerShdw blurRad="38100" dist="38100" dir="2700000" algn="tl">
                    <a:srgbClr val="000000"/>
                  </a:outerShdw>
                </a:effectLst>
                <a:latin typeface="Comic Sans MS" panose="030F0702030302020204" pitchFamily="66" charset="0"/>
              </a:rPr>
              <a:t>)</a:t>
            </a:r>
            <a:r>
              <a:rPr lang="en-US" altLang="en-US" dirty="0">
                <a:effectLst>
                  <a:outerShdw blurRad="38100" dist="38100" dir="2700000" algn="tl">
                    <a:srgbClr val="000000"/>
                  </a:outerShdw>
                </a:effectLst>
                <a:latin typeface="Comic Sans MS" panose="030F0702030302020204" pitchFamily="66" charset="0"/>
              </a:rPr>
              <a:t>, otherwise we and our surroundings would spontaneously combust. </a:t>
            </a:r>
          </a:p>
        </p:txBody>
      </p:sp>
      <p:cxnSp>
        <p:nvCxnSpPr>
          <p:cNvPr id="5" name="Straight Connector 4"/>
          <p:cNvCxnSpPr/>
          <p:nvPr/>
        </p:nvCxnSpPr>
        <p:spPr bwMode="auto">
          <a:xfrm>
            <a:off x="152400" y="724875"/>
            <a:ext cx="8839200" cy="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77540" name="Picture 4" descr="http://www.secretsofthefed.com/wp-content/uploads/2013/07/SpontaneousHumanCombustionBoydom.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4180" y="1654175"/>
            <a:ext cx="2270760" cy="302768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685800" y="1763415"/>
            <a:ext cx="5398619" cy="3970851"/>
          </a:xfrm>
          <a:prstGeom prst="rect">
            <a:avLst/>
          </a:prstGeom>
        </p:spPr>
      </p:pic>
      <p:sp>
        <p:nvSpPr>
          <p:cNvPr id="4" name="Rectangle 3"/>
          <p:cNvSpPr/>
          <p:nvPr/>
        </p:nvSpPr>
        <p:spPr>
          <a:xfrm>
            <a:off x="591503" y="5757126"/>
            <a:ext cx="8443082" cy="1200329"/>
          </a:xfrm>
          <a:prstGeom prst="rect">
            <a:avLst/>
          </a:prstGeom>
        </p:spPr>
        <p:txBody>
          <a:bodyPr wrap="square">
            <a:spAutoFit/>
          </a:bodyPr>
          <a:lstStyle/>
          <a:p>
            <a:pPr lvl="0" algn="l">
              <a:spcBef>
                <a:spcPct val="50000"/>
              </a:spcBef>
            </a:pPr>
            <a:r>
              <a:rPr lang="en-US" altLang="en-US" sz="2400" dirty="0">
                <a:solidFill>
                  <a:srgbClr val="EBD189"/>
                </a:solidFill>
                <a:effectLst>
                  <a:outerShdw blurRad="38100" dist="38100" dir="2700000" algn="tl">
                    <a:srgbClr val="000000"/>
                  </a:outerShdw>
                </a:effectLst>
              </a:rPr>
              <a:t>Rate of reaction is controlled by: </a:t>
            </a:r>
            <a:r>
              <a:rPr lang="en-US" altLang="en-US" sz="2400" dirty="0">
                <a:solidFill>
                  <a:srgbClr val="FF9900"/>
                </a:solidFill>
                <a:effectLst>
                  <a:outerShdw blurRad="38100" dist="38100" dir="2700000" algn="tl">
                    <a:srgbClr val="000000"/>
                  </a:outerShdw>
                </a:effectLst>
              </a:rPr>
              <a:t>                                     1. Barrier height</a:t>
            </a:r>
            <a:r>
              <a:rPr lang="en-US" altLang="en-US" sz="2400" dirty="0">
                <a:solidFill>
                  <a:srgbClr val="EBD189"/>
                </a:solidFill>
                <a:effectLst>
                  <a:outerShdw blurRad="38100" dist="38100" dir="2700000" algn="tl">
                    <a:srgbClr val="000000"/>
                  </a:outerShdw>
                </a:effectLst>
              </a:rPr>
              <a:t> (energy of transition state); bonds have to be loosened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3" name="Rectangle 5"/>
          <p:cNvSpPr>
            <a:spLocks noChangeArrowheads="1"/>
          </p:cNvSpPr>
          <p:nvPr/>
        </p:nvSpPr>
        <p:spPr bwMode="auto">
          <a:xfrm>
            <a:off x="406215" y="213211"/>
            <a:ext cx="741426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2400" dirty="0">
                <a:effectLst>
                  <a:outerShdw blurRad="38100" dist="38100" dir="2700000" algn="tl">
                    <a:srgbClr val="000000"/>
                  </a:outerShdw>
                </a:effectLst>
              </a:rPr>
              <a:t>2. </a:t>
            </a:r>
            <a:r>
              <a:rPr lang="en-US" altLang="en-US" sz="2400" dirty="0">
                <a:solidFill>
                  <a:srgbClr val="FF0000"/>
                </a:solidFill>
                <a:effectLst>
                  <a:outerShdw blurRad="38100" dist="38100" dir="2700000" algn="tl">
                    <a:srgbClr val="000000"/>
                  </a:outerShdw>
                </a:effectLst>
              </a:rPr>
              <a:t>T</a:t>
            </a:r>
            <a:r>
              <a:rPr lang="en-US" altLang="en-US" sz="2400" dirty="0">
                <a:effectLst>
                  <a:outerShdw blurRad="38100" dist="38100" dir="2700000" algn="tl">
                    <a:srgbClr val="000000"/>
                  </a:outerShdw>
                </a:effectLst>
              </a:rPr>
              <a:t> (increased T means faster moving molecules; number of collisions increases; faster reaction)</a:t>
            </a:r>
          </a:p>
        </p:txBody>
      </p:sp>
      <p:sp>
        <p:nvSpPr>
          <p:cNvPr id="2" name="Rectangle 1"/>
          <p:cNvSpPr/>
          <p:nvPr/>
        </p:nvSpPr>
        <p:spPr>
          <a:xfrm>
            <a:off x="406215" y="4884467"/>
            <a:ext cx="6136322" cy="830997"/>
          </a:xfrm>
          <a:prstGeom prst="rect">
            <a:avLst/>
          </a:prstGeom>
        </p:spPr>
        <p:txBody>
          <a:bodyPr wrap="square">
            <a:spAutoFit/>
          </a:bodyPr>
          <a:lstStyle/>
          <a:p>
            <a:pPr algn="l"/>
            <a:r>
              <a:rPr lang="en-US" altLang="en-US" sz="2400" dirty="0">
                <a:effectLst>
                  <a:outerShdw blurRad="38100" dist="38100" dir="2700000" algn="tl">
                    <a:srgbClr val="000000"/>
                  </a:outerShdw>
                </a:effectLst>
              </a:rPr>
              <a:t>3. </a:t>
            </a:r>
            <a:r>
              <a:rPr lang="en-US" altLang="en-US" sz="2400" dirty="0">
                <a:solidFill>
                  <a:srgbClr val="66CCFF"/>
                </a:solidFill>
                <a:effectLst>
                  <a:outerShdw blurRad="38100" dist="38100" dir="2700000" algn="tl">
                    <a:srgbClr val="000000"/>
                  </a:outerShdw>
                </a:effectLst>
              </a:rPr>
              <a:t>Concentration</a:t>
            </a:r>
            <a:r>
              <a:rPr lang="en-US" altLang="en-US" sz="2400" dirty="0">
                <a:effectLst>
                  <a:outerShdw blurRad="38100" dist="38100" dir="2700000" algn="tl">
                    <a:srgbClr val="000000"/>
                  </a:outerShdw>
                </a:effectLst>
              </a:rPr>
              <a:t> (the number of collisions increases with concentration) </a:t>
            </a:r>
          </a:p>
        </p:txBody>
      </p:sp>
      <p:sp>
        <p:nvSpPr>
          <p:cNvPr id="3" name="Rectangle 2"/>
          <p:cNvSpPr/>
          <p:nvPr/>
        </p:nvSpPr>
        <p:spPr>
          <a:xfrm>
            <a:off x="406215" y="5820909"/>
            <a:ext cx="7192803" cy="830997"/>
          </a:xfrm>
          <a:prstGeom prst="rect">
            <a:avLst/>
          </a:prstGeom>
        </p:spPr>
        <p:txBody>
          <a:bodyPr wrap="square">
            <a:spAutoFit/>
          </a:bodyPr>
          <a:lstStyle/>
          <a:p>
            <a:pPr lvl="0" algn="l"/>
            <a:r>
              <a:rPr lang="en-US" altLang="en-US" sz="2400" dirty="0">
                <a:solidFill>
                  <a:srgbClr val="EBD189"/>
                </a:solidFill>
                <a:effectLst>
                  <a:outerShdw blurRad="38100" dist="38100" dir="2700000" algn="tl">
                    <a:srgbClr val="000000"/>
                  </a:outerShdw>
                </a:effectLst>
              </a:rPr>
              <a:t>4. “</a:t>
            </a:r>
            <a:r>
              <a:rPr lang="en-US" altLang="en-US" sz="2400" dirty="0">
                <a:solidFill>
                  <a:srgbClr val="FFFF00"/>
                </a:solidFill>
                <a:effectLst>
                  <a:outerShdw blurRad="38100" dist="38100" dir="2700000" algn="tl">
                    <a:srgbClr val="000000"/>
                  </a:outerShdw>
                </a:effectLst>
              </a:rPr>
              <a:t>Probability</a:t>
            </a:r>
            <a:r>
              <a:rPr lang="en-US" altLang="en-US" sz="2400" dirty="0">
                <a:solidFill>
                  <a:srgbClr val="EBD189"/>
                </a:solidFill>
                <a:effectLst>
                  <a:outerShdw blurRad="38100" dist="38100" dir="2700000" algn="tl">
                    <a:srgbClr val="000000"/>
                  </a:outerShdw>
                </a:effectLst>
              </a:rPr>
              <a:t>” factor (how likely is a collision to   lead to reaction; depends on </a:t>
            </a:r>
            <a:r>
              <a:rPr lang="en-US" altLang="en-US" sz="2400" dirty="0" err="1">
                <a:solidFill>
                  <a:srgbClr val="EBD189"/>
                </a:solidFill>
                <a:effectLst>
                  <a:outerShdw blurRad="38100" dist="38100" dir="2700000" algn="tl">
                    <a:srgbClr val="000000"/>
                  </a:outerShdw>
                </a:effectLst>
              </a:rPr>
              <a:t>sterics</a:t>
            </a:r>
            <a:r>
              <a:rPr lang="en-US" altLang="en-US" sz="2400" dirty="0">
                <a:solidFill>
                  <a:srgbClr val="EBD189"/>
                </a:solidFill>
                <a:effectLst>
                  <a:outerShdw blurRad="38100" dist="38100" dir="2700000" algn="tl">
                    <a:srgbClr val="000000"/>
                  </a:outerShdw>
                </a:effectLst>
              </a:rPr>
              <a:t>, electronics)</a:t>
            </a:r>
          </a:p>
        </p:txBody>
      </p:sp>
      <p:pic>
        <p:nvPicPr>
          <p:cNvPr id="4" name="Picture 3"/>
          <p:cNvPicPr>
            <a:picLocks noChangeAspect="1"/>
          </p:cNvPicPr>
          <p:nvPr/>
        </p:nvPicPr>
        <p:blipFill>
          <a:blip r:embed="rId3"/>
          <a:stretch>
            <a:fillRect/>
          </a:stretch>
        </p:blipFill>
        <p:spPr>
          <a:xfrm>
            <a:off x="406215" y="1067291"/>
            <a:ext cx="6705600" cy="3075083"/>
          </a:xfrm>
          <a:prstGeom prst="rect">
            <a:avLst/>
          </a:prstGeom>
        </p:spPr>
      </p:pic>
      <p:sp>
        <p:nvSpPr>
          <p:cNvPr id="5" name="Rectangle 4"/>
          <p:cNvSpPr/>
          <p:nvPr/>
        </p:nvSpPr>
        <p:spPr>
          <a:xfrm>
            <a:off x="1498745" y="1113457"/>
            <a:ext cx="2722219" cy="369332"/>
          </a:xfrm>
          <a:prstGeom prst="rect">
            <a:avLst/>
          </a:prstGeom>
        </p:spPr>
        <p:txBody>
          <a:bodyPr wrap="none">
            <a:spAutoFit/>
          </a:bodyPr>
          <a:lstStyle/>
          <a:p>
            <a:r>
              <a:rPr lang="en-US" altLang="en-US" sz="1800" dirty="0">
                <a:solidFill>
                  <a:schemeClr val="bg1">
                    <a:lumMod val="20000"/>
                    <a:lumOff val="80000"/>
                  </a:schemeClr>
                </a:solidFill>
              </a:rPr>
              <a:t>Boltzmann Distribution </a:t>
            </a:r>
            <a:endParaRPr lang="en-US" sz="1800" dirty="0">
              <a:solidFill>
                <a:schemeClr val="bg1">
                  <a:lumMod val="20000"/>
                  <a:lumOff val="80000"/>
                </a:schemeClr>
              </a:solidFill>
            </a:endParaRPr>
          </a:p>
        </p:txBody>
      </p:sp>
      <p:sp>
        <p:nvSpPr>
          <p:cNvPr id="7" name="Text Box 4"/>
          <p:cNvSpPr txBox="1">
            <a:spLocks noChangeArrowheads="1"/>
          </p:cNvSpPr>
          <p:nvPr/>
        </p:nvSpPr>
        <p:spPr bwMode="auto">
          <a:xfrm>
            <a:off x="215715" y="4139248"/>
            <a:ext cx="7086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en-US" sz="1600" dirty="0">
                <a:effectLst>
                  <a:outerShdw blurRad="38100" dist="38100" dir="2700000" algn="tl">
                    <a:srgbClr val="000000"/>
                  </a:outerShdw>
                </a:effectLst>
              </a:rPr>
              <a:t>The </a:t>
            </a:r>
            <a:r>
              <a:rPr lang="en-US" altLang="en-US" sz="1600" dirty="0">
                <a:solidFill>
                  <a:srgbClr val="FF9900"/>
                </a:solidFill>
                <a:effectLst>
                  <a:outerShdw blurRad="38100" dist="38100" dir="2700000" algn="tl">
                    <a:srgbClr val="000000"/>
                  </a:outerShdw>
                </a:effectLst>
              </a:rPr>
              <a:t>average kinetic energy</a:t>
            </a:r>
            <a:r>
              <a:rPr lang="en-US" altLang="en-US" sz="1600" dirty="0">
                <a:effectLst>
                  <a:outerShdw blurRad="38100" dist="38100" dir="2700000" algn="tl">
                    <a:srgbClr val="000000"/>
                  </a:outerShdw>
                </a:effectLst>
              </a:rPr>
              <a:t> of molecules at room temperature is </a:t>
            </a:r>
            <a:r>
              <a:rPr lang="en-US" altLang="en-US" sz="1600" dirty="0">
                <a:solidFill>
                  <a:srgbClr val="FF9900"/>
                </a:solidFill>
                <a:effectLst>
                  <a:outerShdw blurRad="38100" dist="38100" dir="2700000" algn="tl">
                    <a:srgbClr val="000000"/>
                  </a:outerShdw>
                </a:effectLst>
              </a:rPr>
              <a:t>~ 0.6 kcal mol</a:t>
            </a:r>
            <a:r>
              <a:rPr lang="en-US" altLang="en-US" sz="1600" baseline="30000" dirty="0">
                <a:solidFill>
                  <a:srgbClr val="FF9900"/>
                </a:solidFill>
                <a:effectLst>
                  <a:outerShdw blurRad="38100" dist="38100" dir="2700000" algn="tl">
                    <a:srgbClr val="000000"/>
                  </a:outerShdw>
                </a:effectLst>
              </a:rPr>
              <a:t>-1</a:t>
            </a:r>
            <a:r>
              <a:rPr lang="en-US" altLang="en-US" sz="1600" dirty="0">
                <a:effectLst>
                  <a:outerShdw blurRad="38100" dist="38100" dir="2700000" algn="tl">
                    <a:srgbClr val="000000"/>
                  </a:outerShdw>
                </a:effectLst>
              </a:rPr>
              <a:t>, enough to overcome </a:t>
            </a:r>
            <a:r>
              <a:rPr lang="en-US" altLang="en-US" sz="1600" i="1" dirty="0" err="1">
                <a:effectLst>
                  <a:outerShdw blurRad="38100" dist="38100" dir="2700000" algn="tl">
                    <a:srgbClr val="000000"/>
                  </a:outerShdw>
                </a:effectLst>
              </a:rPr>
              <a:t>E</a:t>
            </a:r>
            <a:r>
              <a:rPr lang="en-US" altLang="en-US" sz="1600" baseline="-25000" dirty="0" err="1">
                <a:effectLst>
                  <a:outerShdw blurRad="38100" dist="38100" dir="2700000" algn="tl">
                    <a:srgbClr val="000000"/>
                  </a:outerShdw>
                </a:effectLst>
              </a:rPr>
              <a:t>a</a:t>
            </a:r>
            <a:r>
              <a:rPr lang="en-US" altLang="en-US" sz="1600" dirty="0">
                <a:effectLst>
                  <a:outerShdw blurRad="38100" dist="38100" dir="2700000" algn="tl">
                    <a:srgbClr val="000000"/>
                  </a:outerShdw>
                </a:effectLst>
              </a:rPr>
              <a:t> ~ 20 kcal mol</a:t>
            </a:r>
            <a:r>
              <a:rPr lang="en-US" altLang="en-US" sz="1600" baseline="30000" dirty="0">
                <a:effectLst>
                  <a:outerShdw blurRad="38100" dist="38100" dir="2700000" algn="tl">
                    <a:srgbClr val="000000"/>
                  </a:outerShdw>
                </a:effectLst>
              </a:rPr>
              <a:t>-1</a:t>
            </a:r>
            <a:r>
              <a:rPr lang="en-US" altLang="en-US" sz="1600" dirty="0">
                <a:effectLst>
                  <a:outerShdw blurRad="38100" dist="38100" dir="2700000" algn="tl">
                    <a:srgbClr val="000000"/>
                  </a:outerShdw>
                </a:effectLst>
              </a:rPr>
              <a:t>.</a:t>
            </a:r>
          </a:p>
        </p:txBody>
      </p:sp>
      <p:pic>
        <p:nvPicPr>
          <p:cNvPr id="576514" name="Picture 2" descr="https://aspoonfulofsuga.files.wordpress.com/2011/11/6a00d8341bfa6953ef01053629e028970c-500w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79322" y="4595251"/>
            <a:ext cx="1526455" cy="1011277"/>
          </a:xfrm>
          <a:prstGeom prst="rect">
            <a:avLst/>
          </a:prstGeom>
          <a:noFill/>
          <a:extLst>
            <a:ext uri="{909E8E84-426E-40DD-AFC4-6F175D3DCCD1}">
              <a14:hiddenFill xmlns:a14="http://schemas.microsoft.com/office/drawing/2010/main">
                <a:solidFill>
                  <a:srgbClr val="FFFFFF"/>
                </a:solidFill>
              </a14:hiddenFill>
            </a:ext>
          </a:extLst>
        </p:spPr>
      </p:pic>
      <p:pic>
        <p:nvPicPr>
          <p:cNvPr id="577538" name="Picture 2" descr="https://upload.wikimedia.org/wikipedia/commons/c/c3/Boltzmann_age3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0475" y="2011715"/>
            <a:ext cx="1174752" cy="159288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488576" y="3604601"/>
            <a:ext cx="1863969" cy="830997"/>
          </a:xfrm>
          <a:prstGeom prst="rect">
            <a:avLst/>
          </a:prstGeom>
        </p:spPr>
        <p:txBody>
          <a:bodyPr wrap="square">
            <a:spAutoFit/>
          </a:bodyPr>
          <a:lstStyle/>
          <a:p>
            <a:r>
              <a:rPr lang="en-US" sz="1600" b="1"/>
              <a:t>Ludwig Eduard Boltzmann</a:t>
            </a:r>
            <a:r>
              <a:rPr lang="en-US" sz="1600"/>
              <a:t> </a:t>
            </a:r>
          </a:p>
          <a:p>
            <a:r>
              <a:rPr lang="en-US" sz="1600"/>
              <a:t>(1844 –1906) </a:t>
            </a:r>
          </a:p>
        </p:txBody>
      </p:sp>
      <p:pic>
        <p:nvPicPr>
          <p:cNvPr id="577540" name="Picture 4" descr="http://www.allbettingpredictions.com/gallery/what-is-a-betting-probability/what-is-a-betting-probability.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79321" y="5711972"/>
            <a:ext cx="1532667" cy="1146027"/>
          </a:xfrm>
          <a:prstGeom prst="rect">
            <a:avLst/>
          </a:prstGeom>
          <a:noFill/>
          <a:extLst>
            <a:ext uri="{909E8E84-426E-40DD-AFC4-6F175D3DCCD1}">
              <a14:hiddenFill xmlns:a14="http://schemas.microsoft.com/office/drawing/2010/main">
                <a:solidFill>
                  <a:srgbClr val="FFFFFF"/>
                </a:solidFill>
              </a14:hiddenFill>
            </a:ext>
          </a:extLst>
        </p:spPr>
      </p:pic>
      <p:pic>
        <p:nvPicPr>
          <p:cNvPr id="577547" name="Picture 11" descr="http://www.elderberryherbals.com/wp-content/uploads/2014/11/Steaming-po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99017" y="100159"/>
            <a:ext cx="1482459" cy="1705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2" name="Text Box 4"/>
          <p:cNvSpPr txBox="1">
            <a:spLocks noChangeArrowheads="1"/>
          </p:cNvSpPr>
          <p:nvPr/>
        </p:nvSpPr>
        <p:spPr bwMode="auto">
          <a:xfrm>
            <a:off x="185738" y="1825626"/>
            <a:ext cx="8772525" cy="14465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solidFill>
                  <a:srgbClr val="66CCFF"/>
                </a:solidFill>
                <a:effectLst>
                  <a:outerShdw blurRad="38100" dist="38100" dir="2700000" algn="tl">
                    <a:srgbClr val="000000"/>
                  </a:outerShdw>
                </a:effectLst>
              </a:rPr>
              <a:t>Rate measurements</a:t>
            </a:r>
            <a:r>
              <a:rPr lang="en-US" altLang="en-US" dirty="0">
                <a:effectLst>
                  <a:outerShdw blurRad="38100" dist="38100" dir="2700000" algn="tl">
                    <a:srgbClr val="000000"/>
                  </a:outerShdw>
                </a:effectLst>
              </a:rPr>
              <a:t> lead to </a:t>
            </a:r>
            <a:r>
              <a:rPr lang="en-US" altLang="en-US" dirty="0">
                <a:solidFill>
                  <a:srgbClr val="FF0000"/>
                </a:solidFill>
                <a:effectLst>
                  <a:outerShdw blurRad="38100" dist="38100" dir="2700000" algn="tl">
                    <a:srgbClr val="000000"/>
                  </a:outerShdw>
                </a:effectLst>
              </a:rPr>
              <a:t>Rate Laws</a:t>
            </a:r>
            <a:r>
              <a:rPr lang="en-US" altLang="en-US" dirty="0">
                <a:effectLst>
                  <a:outerShdw blurRad="38100" dist="38100" dir="2700000" algn="tl">
                    <a:srgbClr val="000000"/>
                  </a:outerShdw>
                </a:effectLst>
              </a:rPr>
              <a:t>, which tell us something about nature of the transition state. Very common:</a:t>
            </a:r>
            <a:r>
              <a:rPr lang="en-US" altLang="en-US" sz="3200" dirty="0">
                <a:effectLst>
                  <a:outerShdw blurRad="38100" dist="38100" dir="2700000" algn="tl">
                    <a:srgbClr val="000000"/>
                  </a:outerShdw>
                </a:effectLst>
              </a:rPr>
              <a:t> </a:t>
            </a:r>
          </a:p>
        </p:txBody>
      </p:sp>
      <p:sp>
        <p:nvSpPr>
          <p:cNvPr id="565253" name="Text Box 5"/>
          <p:cNvSpPr txBox="1">
            <a:spLocks noChangeArrowheads="1"/>
          </p:cNvSpPr>
          <p:nvPr/>
        </p:nvSpPr>
        <p:spPr bwMode="auto">
          <a:xfrm>
            <a:off x="996315" y="4425633"/>
            <a:ext cx="8629650" cy="18018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rPr>
              <a:t>If rate = </a:t>
            </a:r>
            <a:r>
              <a:rPr lang="en-US" altLang="en-US" i="1" dirty="0">
                <a:effectLst>
                  <a:outerShdw blurRad="38100" dist="38100" dir="2700000" algn="tl">
                    <a:srgbClr val="000000"/>
                  </a:outerShdw>
                </a:effectLst>
              </a:rPr>
              <a:t>k</a:t>
            </a:r>
            <a:r>
              <a:rPr lang="en-US" altLang="en-US" dirty="0">
                <a:effectLst>
                  <a:outerShdw blurRad="38100" dist="38100" dir="2700000" algn="tl">
                    <a:srgbClr val="000000"/>
                  </a:outerShdw>
                </a:effectLst>
              </a:rPr>
              <a:t> [A] </a:t>
            </a:r>
            <a:endParaRPr lang="en-US" altLang="en-US" dirty="0">
              <a:effectLst>
                <a:outerShdw blurRad="38100" dist="38100" dir="2700000" algn="tl">
                  <a:srgbClr val="000000"/>
                </a:outerShdw>
              </a:effectLst>
              <a:sym typeface="Wingdings" panose="05000000000000000000" pitchFamily="2" charset="2"/>
            </a:endParaRPr>
          </a:p>
          <a:p>
            <a:pPr algn="l">
              <a:spcBef>
                <a:spcPct val="50000"/>
              </a:spcBef>
            </a:pPr>
            <a:endParaRPr lang="en-US" altLang="en-US" dirty="0">
              <a:solidFill>
                <a:srgbClr val="FF0000"/>
              </a:solidFill>
              <a:effectLst>
                <a:outerShdw blurRad="38100" dist="38100" dir="2700000" algn="tl">
                  <a:srgbClr val="000000"/>
                </a:outerShdw>
              </a:effectLst>
              <a:sym typeface="Wingdings" panose="05000000000000000000" pitchFamily="2" charset="2"/>
            </a:endParaRPr>
          </a:p>
          <a:p>
            <a:pPr algn="l">
              <a:spcBef>
                <a:spcPct val="50000"/>
              </a:spcBef>
            </a:pPr>
            <a:r>
              <a:rPr lang="en-US" altLang="en-US" dirty="0" err="1">
                <a:solidFill>
                  <a:srgbClr val="FF0000"/>
                </a:solidFill>
                <a:effectLst>
                  <a:outerShdw blurRad="38100" dist="38100" dir="2700000" algn="tl">
                    <a:srgbClr val="000000"/>
                  </a:outerShdw>
                </a:effectLst>
                <a:sym typeface="Wingdings" panose="05000000000000000000" pitchFamily="2" charset="2"/>
              </a:rPr>
              <a:t>Unimolecular</a:t>
            </a:r>
            <a:r>
              <a:rPr lang="en-US" altLang="en-US" dirty="0">
                <a:solidFill>
                  <a:srgbClr val="FF0000"/>
                </a:solidFill>
                <a:effectLst>
                  <a:outerShdw blurRad="38100" dist="38100" dir="2700000" algn="tl">
                    <a:srgbClr val="000000"/>
                  </a:outerShdw>
                </a:effectLst>
                <a:sym typeface="Wingdings" panose="05000000000000000000" pitchFamily="2" charset="2"/>
              </a:rPr>
              <a:t> </a:t>
            </a:r>
            <a:r>
              <a:rPr lang="en-US" altLang="en-US" dirty="0">
                <a:effectLst>
                  <a:outerShdw blurRad="38100" dist="38100" dir="2700000" algn="tl">
                    <a:srgbClr val="000000"/>
                  </a:outerShdw>
                </a:effectLst>
                <a:sym typeface="Wingdings" panose="05000000000000000000" pitchFamily="2" charset="2"/>
              </a:rPr>
              <a:t>reaction (TS involves only A) </a:t>
            </a:r>
            <a:r>
              <a:rPr lang="en-US" altLang="en-US" dirty="0">
                <a:effectLst>
                  <a:outerShdw blurRad="38100" dist="38100" dir="2700000" algn="tl">
                    <a:srgbClr val="000000"/>
                  </a:outerShdw>
                </a:effectLst>
              </a:rPr>
              <a:t> </a:t>
            </a:r>
          </a:p>
        </p:txBody>
      </p:sp>
      <p:grpSp>
        <p:nvGrpSpPr>
          <p:cNvPr id="2" name="Group 1"/>
          <p:cNvGrpSpPr/>
          <p:nvPr/>
        </p:nvGrpSpPr>
        <p:grpSpPr>
          <a:xfrm>
            <a:off x="3032125" y="3349625"/>
            <a:ext cx="3079750" cy="646748"/>
            <a:chOff x="2844800" y="3349625"/>
            <a:chExt cx="3079750" cy="646748"/>
          </a:xfrm>
        </p:grpSpPr>
        <p:sp>
          <p:nvSpPr>
            <p:cNvPr id="565254" name="Text Box 6"/>
            <p:cNvSpPr txBox="1">
              <a:spLocks noChangeArrowheads="1"/>
            </p:cNvSpPr>
            <p:nvPr/>
          </p:nvSpPr>
          <p:spPr bwMode="auto">
            <a:xfrm>
              <a:off x="3808413" y="3349625"/>
              <a:ext cx="5905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dirty="0">
                  <a:effectLst>
                    <a:outerShdw blurRad="38100" dist="38100" dir="2700000" algn="tl">
                      <a:srgbClr val="000000"/>
                    </a:outerShdw>
                  </a:effectLst>
                </a:rPr>
                <a:t>A</a:t>
              </a:r>
            </a:p>
          </p:txBody>
        </p:sp>
        <p:sp>
          <p:nvSpPr>
            <p:cNvPr id="565255" name="Text Box 7"/>
            <p:cNvSpPr txBox="1">
              <a:spLocks noChangeArrowheads="1"/>
            </p:cNvSpPr>
            <p:nvPr/>
          </p:nvSpPr>
          <p:spPr bwMode="auto">
            <a:xfrm>
              <a:off x="5334000" y="3355023"/>
              <a:ext cx="5905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dirty="0">
                  <a:effectLst>
                    <a:outerShdw blurRad="38100" dist="38100" dir="2700000" algn="tl">
                      <a:srgbClr val="000000"/>
                    </a:outerShdw>
                  </a:effectLst>
                </a:rPr>
                <a:t>B</a:t>
              </a:r>
            </a:p>
          </p:txBody>
        </p:sp>
        <p:sp>
          <p:nvSpPr>
            <p:cNvPr id="565256" name="Line 8"/>
            <p:cNvSpPr>
              <a:spLocks noChangeShapeType="1"/>
            </p:cNvSpPr>
            <p:nvPr/>
          </p:nvSpPr>
          <p:spPr bwMode="auto">
            <a:xfrm>
              <a:off x="4473575" y="3675698"/>
              <a:ext cx="731838"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5257" name="Text Box 9"/>
            <p:cNvSpPr txBox="1">
              <a:spLocks noChangeArrowheads="1"/>
            </p:cNvSpPr>
            <p:nvPr/>
          </p:nvSpPr>
          <p:spPr bwMode="auto">
            <a:xfrm>
              <a:off x="2844800" y="3349625"/>
              <a:ext cx="7270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type="none" w="lg" len="lg"/>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dirty="0">
                  <a:effectLst>
                    <a:outerShdw blurRad="38100" dist="38100" dir="2700000" algn="tl">
                      <a:srgbClr val="000000"/>
                    </a:outerShdw>
                  </a:effectLst>
                </a:rPr>
                <a:t>1.</a:t>
              </a:r>
            </a:p>
          </p:txBody>
        </p:sp>
      </p:grpSp>
      <p:sp>
        <p:nvSpPr>
          <p:cNvPr id="565258" name="Rectangle 10"/>
          <p:cNvSpPr>
            <a:spLocks noChangeArrowheads="1"/>
          </p:cNvSpPr>
          <p:nvPr/>
        </p:nvSpPr>
        <p:spPr bwMode="auto">
          <a:xfrm>
            <a:off x="698500" y="204788"/>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b="1">
                <a:solidFill>
                  <a:srgbClr val="EBD189"/>
                </a:solidFill>
                <a:effectLst>
                  <a:outerShdw blurRad="38100" dist="38100" dir="2700000" algn="tl">
                    <a:srgbClr val="000000"/>
                  </a:outerShdw>
                </a:effectLst>
                <a:latin typeface="Arial Rounded MT Bold" panose="020F0704030504030204" pitchFamily="34" charset="0"/>
              </a:defRPr>
            </a:lvl1pPr>
            <a:lvl2pPr>
              <a:defRPr sz="4400" b="1">
                <a:solidFill>
                  <a:srgbClr val="EBD189"/>
                </a:solidFill>
                <a:effectLst>
                  <a:outerShdw blurRad="38100" dist="38100" dir="2700000" algn="tl">
                    <a:srgbClr val="000000"/>
                  </a:outerShdw>
                </a:effectLst>
                <a:latin typeface="Arial Rounded MT Bold" panose="020F0704030504030204" pitchFamily="34" charset="0"/>
              </a:defRPr>
            </a:lvl2pPr>
            <a:lvl3pPr>
              <a:defRPr sz="4400" b="1">
                <a:solidFill>
                  <a:srgbClr val="EBD189"/>
                </a:solidFill>
                <a:effectLst>
                  <a:outerShdw blurRad="38100" dist="38100" dir="2700000" algn="tl">
                    <a:srgbClr val="000000"/>
                  </a:outerShdw>
                </a:effectLst>
                <a:latin typeface="Arial Rounded MT Bold" panose="020F0704030504030204" pitchFamily="34" charset="0"/>
              </a:defRPr>
            </a:lvl3pPr>
            <a:lvl4pPr>
              <a:defRPr sz="4400" b="1">
                <a:solidFill>
                  <a:srgbClr val="EBD189"/>
                </a:solidFill>
                <a:effectLst>
                  <a:outerShdw blurRad="38100" dist="38100" dir="2700000" algn="tl">
                    <a:srgbClr val="000000"/>
                  </a:outerShdw>
                </a:effectLst>
                <a:latin typeface="Arial Rounded MT Bold" panose="020F0704030504030204" pitchFamily="34" charset="0"/>
              </a:defRPr>
            </a:lvl4pPr>
            <a:lvl5pP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dirty="0">
                <a:solidFill>
                  <a:srgbClr val="00FF00"/>
                </a:solidFill>
                <a:latin typeface="+mn-lt"/>
              </a:rPr>
              <a:t>Reaction Rate</a:t>
            </a:r>
          </a:p>
        </p:txBody>
      </p:sp>
      <p:sp>
        <p:nvSpPr>
          <p:cNvPr id="565259" name="Line 11"/>
          <p:cNvSpPr>
            <a:spLocks noChangeShapeType="1"/>
          </p:cNvSpPr>
          <p:nvPr/>
        </p:nvSpPr>
        <p:spPr bwMode="auto">
          <a:xfrm flipH="1">
            <a:off x="3809365" y="4703445"/>
            <a:ext cx="850900" cy="0"/>
          </a:xfrm>
          <a:prstGeom prst="line">
            <a:avLst/>
          </a:prstGeom>
          <a:noFill/>
          <a:ln w="38100">
            <a:solidFill>
              <a:srgbClr val="66CCFF"/>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5260" name="Text Box 12"/>
          <p:cNvSpPr txBox="1">
            <a:spLocks noChangeArrowheads="1"/>
          </p:cNvSpPr>
          <p:nvPr/>
        </p:nvSpPr>
        <p:spPr bwMode="auto">
          <a:xfrm>
            <a:off x="4676140" y="4182745"/>
            <a:ext cx="1843088" cy="9461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solidFill>
                  <a:srgbClr val="66CCFF"/>
                </a:solidFill>
                <a:effectLst>
                  <a:outerShdw blurRad="38100" dist="38100" dir="2700000" algn="tl">
                    <a:srgbClr val="000000"/>
                  </a:outerShdw>
                </a:effectLst>
              </a:rPr>
              <a:t>1st</a:t>
            </a:r>
            <a:r>
              <a:rPr lang="en-US" altLang="en-US" dirty="0">
                <a:effectLst>
                  <a:outerShdw blurRad="38100" dist="38100" dir="2700000" algn="tl">
                    <a:srgbClr val="000000"/>
                  </a:outerShdw>
                </a:effectLst>
              </a:rPr>
              <a:t> </a:t>
            </a:r>
            <a:r>
              <a:rPr lang="en-US" altLang="en-US" dirty="0">
                <a:solidFill>
                  <a:srgbClr val="66CCFF"/>
                </a:solidFill>
                <a:effectLst>
                  <a:outerShdw blurRad="38100" dist="38100" dir="2700000" algn="tl">
                    <a:srgbClr val="000000"/>
                  </a:outerShdw>
                </a:effectLst>
              </a:rPr>
              <a:t>order rate law</a:t>
            </a:r>
          </a:p>
        </p:txBody>
      </p:sp>
      <p:cxnSp>
        <p:nvCxnSpPr>
          <p:cNvPr id="11" name="Straight Connector 10"/>
          <p:cNvCxnSpPr/>
          <p:nvPr/>
        </p:nvCxnSpPr>
        <p:spPr bwMode="auto">
          <a:xfrm flipV="1">
            <a:off x="147577" y="1158240"/>
            <a:ext cx="8848847" cy="2286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45" name="Text Box 33"/>
          <p:cNvSpPr txBox="1">
            <a:spLocks noChangeArrowheads="1"/>
          </p:cNvSpPr>
          <p:nvPr/>
        </p:nvSpPr>
        <p:spPr bwMode="auto">
          <a:xfrm>
            <a:off x="999173" y="1034217"/>
            <a:ext cx="6732587"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sym typeface="Wingdings" panose="05000000000000000000" pitchFamily="2" charset="2"/>
              </a:rPr>
              <a:t>If rate = </a:t>
            </a:r>
            <a:r>
              <a:rPr lang="en-US" altLang="en-US" i="1" dirty="0">
                <a:effectLst>
                  <a:outerShdw blurRad="38100" dist="38100" dir="2700000" algn="tl">
                    <a:srgbClr val="000000"/>
                  </a:outerShdw>
                </a:effectLst>
                <a:sym typeface="Wingdings" panose="05000000000000000000" pitchFamily="2" charset="2"/>
              </a:rPr>
              <a:t>k</a:t>
            </a:r>
            <a:r>
              <a:rPr lang="en-US" altLang="en-US" dirty="0">
                <a:effectLst>
                  <a:outerShdw blurRad="38100" dist="38100" dir="2700000" algn="tl">
                    <a:srgbClr val="000000"/>
                  </a:outerShdw>
                </a:effectLst>
                <a:sym typeface="Wingdings" panose="05000000000000000000" pitchFamily="2" charset="2"/>
              </a:rPr>
              <a:t> [A][B]</a:t>
            </a:r>
            <a:endParaRPr lang="en-US" altLang="en-US" dirty="0">
              <a:effectLst>
                <a:outerShdw blurRad="38100" dist="38100" dir="2700000" algn="tl">
                  <a:srgbClr val="000000"/>
                </a:outerShdw>
              </a:effectLst>
            </a:endParaRPr>
          </a:p>
        </p:txBody>
      </p:sp>
      <p:sp>
        <p:nvSpPr>
          <p:cNvPr id="525346" name="Line 34"/>
          <p:cNvSpPr>
            <a:spLocks noChangeShapeType="1"/>
          </p:cNvSpPr>
          <p:nvPr/>
        </p:nvSpPr>
        <p:spPr bwMode="auto">
          <a:xfrm flipH="1">
            <a:off x="4331335" y="1342192"/>
            <a:ext cx="850900" cy="0"/>
          </a:xfrm>
          <a:prstGeom prst="line">
            <a:avLst/>
          </a:prstGeom>
          <a:noFill/>
          <a:ln w="38100">
            <a:solidFill>
              <a:srgbClr val="66CCFF"/>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5347" name="Text Box 35"/>
          <p:cNvSpPr txBox="1">
            <a:spLocks noChangeArrowheads="1"/>
          </p:cNvSpPr>
          <p:nvPr/>
        </p:nvSpPr>
        <p:spPr bwMode="auto">
          <a:xfrm>
            <a:off x="5198110" y="821492"/>
            <a:ext cx="1843088" cy="9461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2</a:t>
            </a:r>
            <a:r>
              <a:rPr lang="en-US" altLang="en-US" baseline="30000">
                <a:solidFill>
                  <a:srgbClr val="66CCFF"/>
                </a:solidFill>
                <a:effectLst>
                  <a:outerShdw blurRad="38100" dist="38100" dir="2700000" algn="tl">
                    <a:srgbClr val="000000"/>
                  </a:outerShdw>
                </a:effectLst>
              </a:rPr>
              <a:t>nd</a:t>
            </a:r>
            <a:r>
              <a:rPr lang="en-US" altLang="en-US">
                <a:solidFill>
                  <a:srgbClr val="66CCFF"/>
                </a:solidFill>
                <a:effectLst>
                  <a:outerShdw blurRad="38100" dist="38100" dir="2700000" algn="tl">
                    <a:srgbClr val="000000"/>
                  </a:outerShdw>
                </a:effectLst>
              </a:rPr>
              <a:t> order rate law</a:t>
            </a:r>
          </a:p>
        </p:txBody>
      </p:sp>
      <p:sp>
        <p:nvSpPr>
          <p:cNvPr id="525348" name="Text Box 36"/>
          <p:cNvSpPr txBox="1">
            <a:spLocks noChangeArrowheads="1"/>
          </p:cNvSpPr>
          <p:nvPr/>
        </p:nvSpPr>
        <p:spPr bwMode="auto">
          <a:xfrm>
            <a:off x="1944883" y="2761109"/>
            <a:ext cx="5254234" cy="1600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effectLst>
                  <a:outerShdw blurRad="38100" dist="38100" dir="2700000" algn="tl">
                    <a:srgbClr val="000000"/>
                  </a:outerShdw>
                </a:effectLst>
              </a:rPr>
              <a:t>How do we measure barriers ? </a:t>
            </a:r>
          </a:p>
          <a:p>
            <a:pPr>
              <a:spcBef>
                <a:spcPct val="50000"/>
              </a:spcBef>
            </a:pPr>
            <a:r>
              <a:rPr lang="en-US" altLang="en-US" dirty="0">
                <a:solidFill>
                  <a:srgbClr val="FF9900"/>
                </a:solidFill>
                <a:effectLst>
                  <a:outerShdw blurRad="38100" dist="38100" dir="2700000" algn="tl">
                    <a:srgbClr val="000000"/>
                  </a:outerShdw>
                </a:effectLst>
              </a:rPr>
              <a:t>Energy of activation</a:t>
            </a:r>
            <a:r>
              <a:rPr lang="en-US" altLang="en-US" dirty="0">
                <a:effectLst>
                  <a:outerShdw blurRad="38100" dist="38100" dir="2700000" algn="tl">
                    <a:srgbClr val="000000"/>
                  </a:outerShdw>
                </a:effectLst>
              </a:rPr>
              <a:t> from </a:t>
            </a:r>
            <a:r>
              <a:rPr lang="en-US" altLang="en-US" dirty="0">
                <a:solidFill>
                  <a:srgbClr val="FF00FF"/>
                </a:solidFill>
                <a:effectLst>
                  <a:outerShdw blurRad="38100" dist="38100" dir="2700000" algn="tl">
                    <a:srgbClr val="000000"/>
                  </a:outerShdw>
                </a:effectLst>
              </a:rPr>
              <a:t>Arrhenius equation</a:t>
            </a:r>
            <a:r>
              <a:rPr lang="en-US" altLang="en-US" dirty="0">
                <a:effectLst>
                  <a:outerShdw blurRad="38100" dist="38100" dir="2700000" algn="tl">
                    <a:srgbClr val="000000"/>
                  </a:outerShdw>
                </a:effectLst>
              </a:rPr>
              <a:t>: </a:t>
            </a:r>
          </a:p>
        </p:txBody>
      </p:sp>
      <p:sp>
        <p:nvSpPr>
          <p:cNvPr id="525349" name="Text Box 37"/>
          <p:cNvSpPr txBox="1">
            <a:spLocks noChangeArrowheads="1"/>
          </p:cNvSpPr>
          <p:nvPr/>
        </p:nvSpPr>
        <p:spPr bwMode="auto">
          <a:xfrm>
            <a:off x="2480898" y="4891676"/>
            <a:ext cx="900112"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i="1">
                <a:effectLst>
                  <a:outerShdw blurRad="38100" dist="38100" dir="2700000" algn="tl">
                    <a:srgbClr val="000000"/>
                  </a:outerShdw>
                </a:effectLst>
              </a:rPr>
              <a:t>k</a:t>
            </a:r>
            <a:r>
              <a:rPr lang="en-US" altLang="en-US" sz="3600">
                <a:effectLst>
                  <a:outerShdw blurRad="38100" dist="38100" dir="2700000" algn="tl">
                    <a:srgbClr val="000000"/>
                  </a:outerShdw>
                </a:effectLst>
              </a:rPr>
              <a:t> =</a:t>
            </a:r>
          </a:p>
        </p:txBody>
      </p:sp>
      <p:sp>
        <p:nvSpPr>
          <p:cNvPr id="525350" name="Text Box 38"/>
          <p:cNvSpPr txBox="1">
            <a:spLocks noChangeArrowheads="1"/>
          </p:cNvSpPr>
          <p:nvPr/>
        </p:nvSpPr>
        <p:spPr bwMode="auto">
          <a:xfrm>
            <a:off x="3735023" y="4815476"/>
            <a:ext cx="884237"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i="1">
                <a:effectLst>
                  <a:outerShdw blurRad="38100" dist="38100" dir="2700000" algn="tl">
                    <a:srgbClr val="000000"/>
                  </a:outerShdw>
                </a:effectLst>
              </a:rPr>
              <a:t>RT</a:t>
            </a:r>
          </a:p>
        </p:txBody>
      </p:sp>
      <p:sp>
        <p:nvSpPr>
          <p:cNvPr id="525351" name="Text Box 39"/>
          <p:cNvSpPr txBox="1">
            <a:spLocks noChangeArrowheads="1"/>
          </p:cNvSpPr>
          <p:nvPr/>
        </p:nvSpPr>
        <p:spPr bwMode="auto">
          <a:xfrm>
            <a:off x="3730260" y="4369388"/>
            <a:ext cx="679450"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effectLst>
                  <a:outerShdw blurRad="38100" dist="38100" dir="2700000" algn="tl">
                    <a:srgbClr val="000000"/>
                  </a:outerShdw>
                </a:effectLst>
              </a:rPr>
              <a:t>-</a:t>
            </a:r>
            <a:r>
              <a:rPr lang="en-US" altLang="en-US" sz="2400" i="1" dirty="0" err="1">
                <a:solidFill>
                  <a:srgbClr val="FF9900"/>
                </a:solidFill>
                <a:effectLst>
                  <a:outerShdw blurRad="38100" dist="38100" dir="2700000" algn="tl">
                    <a:srgbClr val="000000"/>
                  </a:outerShdw>
                </a:effectLst>
              </a:rPr>
              <a:t>E</a:t>
            </a:r>
            <a:r>
              <a:rPr lang="en-US" altLang="en-US" sz="2400" baseline="-25000" dirty="0" err="1">
                <a:solidFill>
                  <a:srgbClr val="FF9900"/>
                </a:solidFill>
                <a:effectLst>
                  <a:outerShdw blurRad="38100" dist="38100" dir="2700000" algn="tl">
                    <a:srgbClr val="000000"/>
                  </a:outerShdw>
                </a:effectLst>
              </a:rPr>
              <a:t>a</a:t>
            </a:r>
            <a:endParaRPr lang="en-US" altLang="en-US" sz="2400" dirty="0">
              <a:solidFill>
                <a:srgbClr val="FF9900"/>
              </a:solidFill>
              <a:effectLst>
                <a:outerShdw blurRad="38100" dist="38100" dir="2700000" algn="tl">
                  <a:srgbClr val="000000"/>
                </a:outerShdw>
              </a:effectLst>
            </a:endParaRPr>
          </a:p>
        </p:txBody>
      </p:sp>
      <p:sp>
        <p:nvSpPr>
          <p:cNvPr id="525352" name="Line 40"/>
          <p:cNvSpPr>
            <a:spLocks noChangeShapeType="1"/>
          </p:cNvSpPr>
          <p:nvPr/>
        </p:nvSpPr>
        <p:spPr bwMode="auto">
          <a:xfrm>
            <a:off x="3881073" y="4850401"/>
            <a:ext cx="365125"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5353" name="Text Box 41"/>
          <p:cNvSpPr txBox="1">
            <a:spLocks noChangeArrowheads="1"/>
          </p:cNvSpPr>
          <p:nvPr/>
        </p:nvSpPr>
        <p:spPr bwMode="auto">
          <a:xfrm>
            <a:off x="3144473" y="4893263"/>
            <a:ext cx="1246187"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Ae</a:t>
            </a:r>
          </a:p>
        </p:txBody>
      </p:sp>
      <p:sp>
        <p:nvSpPr>
          <p:cNvPr id="525366" name="Rectangle 54"/>
          <p:cNvSpPr>
            <a:spLocks noChangeArrowheads="1"/>
          </p:cNvSpPr>
          <p:nvPr/>
        </p:nvSpPr>
        <p:spPr bwMode="auto">
          <a:xfrm>
            <a:off x="2153285" y="208915"/>
            <a:ext cx="3608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a:effectLst>
                  <a:outerShdw blurRad="38100" dist="38100" dir="2700000" algn="tl">
                    <a:srgbClr val="000000"/>
                  </a:outerShdw>
                </a:effectLst>
              </a:rPr>
              <a:t>2.    A + B        </a:t>
            </a:r>
            <a:r>
              <a:rPr lang="en-US" altLang="en-US" sz="3600">
                <a:effectLst>
                  <a:outerShdw blurRad="38100" dist="38100" dir="2700000" algn="tl">
                    <a:srgbClr val="000000"/>
                  </a:outerShdw>
                </a:effectLst>
                <a:sym typeface="Wingdings" panose="05000000000000000000" pitchFamily="2" charset="2"/>
              </a:rPr>
              <a:t>C</a:t>
            </a:r>
          </a:p>
        </p:txBody>
      </p:sp>
      <p:sp>
        <p:nvSpPr>
          <p:cNvPr id="525367" name="Line 55"/>
          <p:cNvSpPr>
            <a:spLocks noChangeShapeType="1"/>
          </p:cNvSpPr>
          <p:nvPr/>
        </p:nvSpPr>
        <p:spPr bwMode="auto">
          <a:xfrm>
            <a:off x="4515485" y="515303"/>
            <a:ext cx="731838"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5368" name="Rectangle 56"/>
          <p:cNvSpPr>
            <a:spLocks noChangeArrowheads="1"/>
          </p:cNvSpPr>
          <p:nvPr/>
        </p:nvSpPr>
        <p:spPr bwMode="auto">
          <a:xfrm>
            <a:off x="4390660" y="4749676"/>
            <a:ext cx="230658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en-US" sz="2000">
                <a:effectLst/>
              </a:rPr>
              <a:t>at high T, </a:t>
            </a:r>
            <a:r>
              <a:rPr lang="en-US" altLang="en-US" sz="2000" i="1">
                <a:effectLst/>
              </a:rPr>
              <a:t>k</a:t>
            </a:r>
            <a:r>
              <a:rPr lang="en-US" altLang="en-US" sz="2000">
                <a:effectLst/>
              </a:rPr>
              <a:t> = A, “maximum rate”</a:t>
            </a:r>
          </a:p>
        </p:txBody>
      </p:sp>
      <p:sp>
        <p:nvSpPr>
          <p:cNvPr id="2" name="Rectangle 1"/>
          <p:cNvSpPr/>
          <p:nvPr/>
        </p:nvSpPr>
        <p:spPr>
          <a:xfrm>
            <a:off x="404336" y="1833553"/>
            <a:ext cx="8335328" cy="523220"/>
          </a:xfrm>
          <a:prstGeom prst="rect">
            <a:avLst/>
          </a:prstGeom>
        </p:spPr>
        <p:txBody>
          <a:bodyPr wrap="square">
            <a:spAutoFit/>
          </a:bodyPr>
          <a:lstStyle/>
          <a:p>
            <a:pPr algn="l">
              <a:spcBef>
                <a:spcPct val="50000"/>
              </a:spcBef>
            </a:pPr>
            <a:r>
              <a:rPr lang="en-US" altLang="en-US" dirty="0">
                <a:solidFill>
                  <a:srgbClr val="FF0000"/>
                </a:solidFill>
                <a:effectLst>
                  <a:outerShdw blurRad="38100" dist="38100" dir="2700000" algn="tl">
                    <a:srgbClr val="000000"/>
                  </a:outerShdw>
                </a:effectLst>
              </a:rPr>
              <a:t>Bimolecular</a:t>
            </a:r>
            <a:r>
              <a:rPr lang="en-US" altLang="en-US" dirty="0">
                <a:solidFill>
                  <a:srgbClr val="FFFF00"/>
                </a:solidFill>
                <a:effectLst>
                  <a:outerShdw blurRad="38100" dist="38100" dir="2700000" algn="tl">
                    <a:srgbClr val="000000"/>
                  </a:outerShdw>
                </a:effectLst>
              </a:rPr>
              <a:t> </a:t>
            </a:r>
            <a:r>
              <a:rPr lang="en-US" altLang="en-US" dirty="0">
                <a:effectLst>
                  <a:outerShdw blurRad="38100" dist="38100" dir="2700000" algn="tl">
                    <a:srgbClr val="000000"/>
                  </a:outerShdw>
                </a:effectLst>
              </a:rPr>
              <a:t>reaction (TS involves both A and B).</a:t>
            </a:r>
            <a:r>
              <a:rPr lang="en-US" altLang="en-US" dirty="0">
                <a:solidFill>
                  <a:srgbClr val="FF0000"/>
                </a:solidFill>
                <a:effectLst>
                  <a:outerShdw blurRad="38100" dist="38100" dir="2700000" algn="tl">
                    <a:srgbClr val="000000"/>
                  </a:outerShdw>
                </a:effectLst>
              </a:rPr>
              <a:t> </a:t>
            </a:r>
          </a:p>
        </p:txBody>
      </p:sp>
      <p:cxnSp>
        <p:nvCxnSpPr>
          <p:cNvPr id="15" name="Straight Connector 14"/>
          <p:cNvCxnSpPr/>
          <p:nvPr/>
        </p:nvCxnSpPr>
        <p:spPr bwMode="auto">
          <a:xfrm>
            <a:off x="3006774" y="2527578"/>
            <a:ext cx="3112880" cy="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Rectangle 4"/>
          <p:cNvSpPr/>
          <p:nvPr/>
        </p:nvSpPr>
        <p:spPr>
          <a:xfrm>
            <a:off x="636467" y="5654838"/>
            <a:ext cx="7871065" cy="954107"/>
          </a:xfrm>
          <a:prstGeom prst="rect">
            <a:avLst/>
          </a:prstGeom>
        </p:spPr>
        <p:txBody>
          <a:bodyPr wrap="none">
            <a:spAutoFit/>
          </a:bodyPr>
          <a:lstStyle/>
          <a:p>
            <a:pPr algn="l"/>
            <a:r>
              <a:rPr lang="en-US" altLang="en-US" dirty="0">
                <a:effectLst>
                  <a:outerShdw blurRad="38100" dist="38100" dir="2700000" algn="tl">
                    <a:srgbClr val="000000"/>
                  </a:outerShdw>
                </a:effectLst>
              </a:rPr>
              <a:t>If </a:t>
            </a:r>
            <a:r>
              <a:rPr lang="en-US" altLang="en-US" i="1" dirty="0" err="1">
                <a:solidFill>
                  <a:srgbClr val="FF9900"/>
                </a:solidFill>
                <a:effectLst>
                  <a:outerShdw blurRad="38100" dist="38100" dir="2700000" algn="tl">
                    <a:srgbClr val="000000"/>
                  </a:outerShdw>
                </a:effectLst>
              </a:rPr>
              <a:t>E</a:t>
            </a:r>
            <a:r>
              <a:rPr lang="en-US" altLang="en-US" baseline="-25000" dirty="0" err="1">
                <a:solidFill>
                  <a:srgbClr val="FF9900"/>
                </a:solidFill>
                <a:effectLst>
                  <a:outerShdw blurRad="38100" dist="38100" dir="2700000" algn="tl">
                    <a:srgbClr val="000000"/>
                  </a:outerShdw>
                </a:effectLst>
              </a:rPr>
              <a:t>a</a:t>
            </a:r>
            <a:r>
              <a:rPr lang="en-US" altLang="en-US" baseline="-25000" dirty="0">
                <a:solidFill>
                  <a:srgbClr val="FF9900"/>
                </a:solidFill>
                <a:effectLst>
                  <a:outerShdw blurRad="38100" dist="38100" dir="2700000" algn="tl">
                    <a:srgbClr val="000000"/>
                  </a:outerShdw>
                </a:effectLst>
              </a:rPr>
              <a:t> </a:t>
            </a:r>
            <a:r>
              <a:rPr lang="en-US" altLang="en-US" dirty="0">
                <a:effectLst>
                  <a:outerShdw blurRad="38100" dist="38100" dir="2700000" algn="tl">
                    <a:srgbClr val="000000"/>
                  </a:outerShdw>
                </a:effectLst>
              </a:rPr>
              <a:t>large </a:t>
            </a:r>
            <a:r>
              <a:rPr lang="en-US" alt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altLang="en-US" dirty="0">
                <a:effectLst>
                  <a:outerShdw blurRad="38100" dist="38100" dir="2700000" algn="tl">
                    <a:srgbClr val="000000"/>
                  </a:outerShdw>
                </a:effectLst>
                <a:latin typeface="+mn-lt"/>
                <a:cs typeface="Times New Roman" panose="02020603050405020304" pitchFamily="18" charset="0"/>
              </a:rPr>
              <a:t>reaction slow</a:t>
            </a:r>
            <a:endParaRPr lang="en-US" altLang="en-US" dirty="0">
              <a:effectLst>
                <a:outerShdw blurRad="38100" dist="38100" dir="2700000" algn="tl">
                  <a:srgbClr val="000000"/>
                </a:outerShdw>
              </a:effectLst>
              <a:latin typeface="+mn-lt"/>
            </a:endParaRPr>
          </a:p>
          <a:p>
            <a:pPr algn="l"/>
            <a:r>
              <a:rPr lang="en-US" altLang="en-US" dirty="0">
                <a:effectLst>
                  <a:outerShdw blurRad="38100" dist="38100" dir="2700000" algn="tl">
                    <a:srgbClr val="000000"/>
                  </a:outerShdw>
                </a:effectLst>
              </a:rPr>
              <a:t>Increasing temperature </a:t>
            </a:r>
            <a:r>
              <a:rPr lang="en-US" alt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altLang="en-US" dirty="0">
                <a:effectLst>
                  <a:outerShdw blurRad="38100" dist="38100" dir="2700000" algn="tl">
                    <a:srgbClr val="000000"/>
                  </a:outerShdw>
                </a:effectLst>
                <a:cs typeface="Times New Roman" panose="02020603050405020304" pitchFamily="18" charset="0"/>
              </a:rPr>
              <a:t>reaction speeds up</a:t>
            </a:r>
            <a:endParaRPr lang="en-US" altLang="en-US" dirty="0">
              <a:effectLst>
                <a:outerShdw blurRad="38100" dist="38100" dir="2700000" algn="tl">
                  <a:srgbClr val="000000"/>
                </a:outerShdw>
              </a:effectLst>
            </a:endParaRPr>
          </a:p>
        </p:txBody>
      </p:sp>
      <p:sp>
        <p:nvSpPr>
          <p:cNvPr id="3" name="Rectangle 2"/>
          <p:cNvSpPr/>
          <p:nvPr/>
        </p:nvSpPr>
        <p:spPr>
          <a:xfrm>
            <a:off x="7692685" y="5061346"/>
            <a:ext cx="1659890" cy="830997"/>
          </a:xfrm>
          <a:prstGeom prst="rect">
            <a:avLst/>
          </a:prstGeom>
        </p:spPr>
        <p:txBody>
          <a:bodyPr wrap="square">
            <a:spAutoFit/>
          </a:bodyPr>
          <a:lstStyle/>
          <a:p>
            <a:r>
              <a:rPr lang="en-US" sz="1600">
                <a:latin typeface="+mn-lt"/>
              </a:rPr>
              <a:t>Svante Arrhenius (1859–1927)</a:t>
            </a:r>
          </a:p>
        </p:txBody>
      </p:sp>
      <p:pic>
        <p:nvPicPr>
          <p:cNvPr id="578562" name="Picture 2" descr="http://www.fanphobia.net/uploads/actors/9973/svante-arrhenius-profile-pictu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7576" y="3462215"/>
            <a:ext cx="1183157" cy="16481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a:xfrm>
            <a:off x="695325" y="112713"/>
            <a:ext cx="7772400" cy="1143000"/>
          </a:xfrm>
        </p:spPr>
        <p:txBody>
          <a:bodyPr/>
          <a:lstStyle/>
          <a:p>
            <a:r>
              <a:rPr lang="en-US" altLang="en-US" dirty="0">
                <a:solidFill>
                  <a:srgbClr val="00FF00"/>
                </a:solidFill>
                <a:latin typeface="+mn-lt"/>
              </a:rPr>
              <a:t>Potential Energy Diagrams</a:t>
            </a:r>
          </a:p>
        </p:txBody>
      </p:sp>
      <p:sp>
        <p:nvSpPr>
          <p:cNvPr id="558085" name="Line 5"/>
          <p:cNvSpPr>
            <a:spLocks noChangeShapeType="1"/>
          </p:cNvSpPr>
          <p:nvPr/>
        </p:nvSpPr>
        <p:spPr bwMode="auto">
          <a:xfrm>
            <a:off x="985838" y="2333625"/>
            <a:ext cx="0" cy="2654300"/>
          </a:xfrm>
          <a:prstGeom prst="line">
            <a:avLst/>
          </a:prstGeom>
          <a:noFill/>
          <a:ln w="38100">
            <a:solidFill>
              <a:schemeClr val="tx1"/>
            </a:solidFill>
            <a:round/>
            <a:headEnd type="arrow"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8086" name="Line 6"/>
          <p:cNvSpPr>
            <a:spLocks noChangeShapeType="1"/>
          </p:cNvSpPr>
          <p:nvPr/>
        </p:nvSpPr>
        <p:spPr bwMode="auto">
          <a:xfrm>
            <a:off x="973138" y="4989513"/>
            <a:ext cx="4084637" cy="0"/>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8087" name="Freeform 7"/>
          <p:cNvSpPr>
            <a:spLocks/>
          </p:cNvSpPr>
          <p:nvPr/>
        </p:nvSpPr>
        <p:spPr bwMode="auto">
          <a:xfrm>
            <a:off x="1768475" y="2392363"/>
            <a:ext cx="1577975" cy="1878012"/>
          </a:xfrm>
          <a:custGeom>
            <a:avLst/>
            <a:gdLst>
              <a:gd name="T0" fmla="*/ 0 w 994"/>
              <a:gd name="T1" fmla="*/ 678 h 1183"/>
              <a:gd name="T2" fmla="*/ 386 w 994"/>
              <a:gd name="T3" fmla="*/ 55 h 1183"/>
              <a:gd name="T4" fmla="*/ 686 w 994"/>
              <a:gd name="T5" fmla="*/ 347 h 1183"/>
              <a:gd name="T6" fmla="*/ 994 w 994"/>
              <a:gd name="T7" fmla="*/ 1183 h 1183"/>
            </a:gdLst>
            <a:ahLst/>
            <a:cxnLst>
              <a:cxn ang="0">
                <a:pos x="T0" y="T1"/>
              </a:cxn>
              <a:cxn ang="0">
                <a:pos x="T2" y="T3"/>
              </a:cxn>
              <a:cxn ang="0">
                <a:pos x="T4" y="T5"/>
              </a:cxn>
              <a:cxn ang="0">
                <a:pos x="T6" y="T7"/>
              </a:cxn>
            </a:cxnLst>
            <a:rect l="0" t="0" r="r" b="b"/>
            <a:pathLst>
              <a:path w="994" h="1183">
                <a:moveTo>
                  <a:pt x="0" y="678"/>
                </a:moveTo>
                <a:cubicBezTo>
                  <a:pt x="64" y="574"/>
                  <a:pt x="272" y="110"/>
                  <a:pt x="386" y="55"/>
                </a:cubicBezTo>
                <a:cubicBezTo>
                  <a:pt x="500" y="0"/>
                  <a:pt x="585" y="159"/>
                  <a:pt x="686" y="347"/>
                </a:cubicBezTo>
                <a:cubicBezTo>
                  <a:pt x="787" y="535"/>
                  <a:pt x="930" y="1009"/>
                  <a:pt x="994" y="1183"/>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88" name="Line 8"/>
          <p:cNvSpPr>
            <a:spLocks noChangeShapeType="1"/>
          </p:cNvSpPr>
          <p:nvPr/>
        </p:nvSpPr>
        <p:spPr bwMode="auto">
          <a:xfrm flipH="1">
            <a:off x="1400175" y="3454400"/>
            <a:ext cx="382588" cy="0"/>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89" name="Line 9"/>
          <p:cNvSpPr>
            <a:spLocks noChangeShapeType="1"/>
          </p:cNvSpPr>
          <p:nvPr/>
        </p:nvSpPr>
        <p:spPr bwMode="auto">
          <a:xfrm>
            <a:off x="3348038" y="4254500"/>
            <a:ext cx="442912" cy="0"/>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0" name="Text Box 10"/>
          <p:cNvSpPr txBox="1">
            <a:spLocks noChangeArrowheads="1"/>
          </p:cNvSpPr>
          <p:nvPr/>
        </p:nvSpPr>
        <p:spPr bwMode="auto">
          <a:xfrm>
            <a:off x="981075" y="3513138"/>
            <a:ext cx="1582738"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rPr>
              <a:t>Reactant</a:t>
            </a:r>
          </a:p>
        </p:txBody>
      </p:sp>
      <p:sp>
        <p:nvSpPr>
          <p:cNvPr id="558091" name="Text Box 11"/>
          <p:cNvSpPr txBox="1">
            <a:spLocks noChangeArrowheads="1"/>
          </p:cNvSpPr>
          <p:nvPr/>
        </p:nvSpPr>
        <p:spPr bwMode="auto">
          <a:xfrm>
            <a:off x="2968625" y="4267200"/>
            <a:ext cx="1444625"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rPr>
              <a:t>Product</a:t>
            </a:r>
          </a:p>
        </p:txBody>
      </p:sp>
      <p:sp>
        <p:nvSpPr>
          <p:cNvPr id="558092" name="Text Box 12"/>
          <p:cNvSpPr txBox="1">
            <a:spLocks noChangeArrowheads="1"/>
          </p:cNvSpPr>
          <p:nvPr/>
        </p:nvSpPr>
        <p:spPr bwMode="auto">
          <a:xfrm>
            <a:off x="1339850" y="3769043"/>
            <a:ext cx="665163"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rPr>
              <a:t>[A]</a:t>
            </a:r>
          </a:p>
        </p:txBody>
      </p:sp>
      <p:sp>
        <p:nvSpPr>
          <p:cNvPr id="558093" name="Text Box 13"/>
          <p:cNvSpPr txBox="1">
            <a:spLocks noChangeArrowheads="1"/>
          </p:cNvSpPr>
          <p:nvPr/>
        </p:nvSpPr>
        <p:spPr bwMode="auto">
          <a:xfrm>
            <a:off x="3194526" y="4551303"/>
            <a:ext cx="665163"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rPr>
              <a:t>[B]</a:t>
            </a:r>
          </a:p>
        </p:txBody>
      </p:sp>
      <p:sp>
        <p:nvSpPr>
          <p:cNvPr id="558094" name="Line 14"/>
          <p:cNvSpPr>
            <a:spLocks noChangeShapeType="1"/>
          </p:cNvSpPr>
          <p:nvPr/>
        </p:nvSpPr>
        <p:spPr bwMode="auto">
          <a:xfrm>
            <a:off x="1846263" y="3467100"/>
            <a:ext cx="1128712" cy="0"/>
          </a:xfrm>
          <a:prstGeom prst="line">
            <a:avLst/>
          </a:prstGeom>
          <a:noFill/>
          <a:ln w="38100">
            <a:solidFill>
              <a:srgbClr val="FF9900"/>
            </a:solidFill>
            <a:prstDash val="dash"/>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5" name="Line 15"/>
          <p:cNvSpPr>
            <a:spLocks noChangeShapeType="1"/>
          </p:cNvSpPr>
          <p:nvPr/>
        </p:nvSpPr>
        <p:spPr bwMode="auto">
          <a:xfrm>
            <a:off x="2419350" y="2565400"/>
            <a:ext cx="0" cy="873125"/>
          </a:xfrm>
          <a:prstGeom prst="line">
            <a:avLst/>
          </a:prstGeom>
          <a:noFill/>
          <a:ln w="38100">
            <a:solidFill>
              <a:srgbClr val="FF9900"/>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6" name="Freeform 16"/>
          <p:cNvSpPr>
            <a:spLocks/>
          </p:cNvSpPr>
          <p:nvPr/>
        </p:nvSpPr>
        <p:spPr bwMode="auto">
          <a:xfrm>
            <a:off x="2432050" y="4259263"/>
            <a:ext cx="895350" cy="1587"/>
          </a:xfrm>
          <a:custGeom>
            <a:avLst/>
            <a:gdLst>
              <a:gd name="T0" fmla="*/ 566 w 566"/>
              <a:gd name="T1" fmla="*/ 0 h 1"/>
              <a:gd name="T2" fmla="*/ 0 w 566"/>
              <a:gd name="T3" fmla="*/ 1 h 1"/>
            </a:gdLst>
            <a:ahLst/>
            <a:cxnLst>
              <a:cxn ang="0">
                <a:pos x="T0" y="T1"/>
              </a:cxn>
              <a:cxn ang="0">
                <a:pos x="T2" y="T3"/>
              </a:cxn>
            </a:cxnLst>
            <a:rect l="0" t="0" r="r" b="b"/>
            <a:pathLst>
              <a:path w="566" h="1">
                <a:moveTo>
                  <a:pt x="566" y="0"/>
                </a:moveTo>
                <a:lnTo>
                  <a:pt x="0" y="1"/>
                </a:lnTo>
              </a:path>
            </a:pathLst>
          </a:custGeom>
          <a:noFill/>
          <a:ln w="38100" cap="flat" cmpd="sng">
            <a:solidFill>
              <a:srgbClr val="66CCFF"/>
            </a:solidFill>
            <a:prstDash val="dash"/>
            <a:round/>
            <a:headEnd type="none" w="med" len="med"/>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7" name="Line 17"/>
          <p:cNvSpPr>
            <a:spLocks noChangeShapeType="1"/>
          </p:cNvSpPr>
          <p:nvPr/>
        </p:nvSpPr>
        <p:spPr bwMode="auto">
          <a:xfrm flipV="1">
            <a:off x="2433638" y="3532188"/>
            <a:ext cx="0" cy="725487"/>
          </a:xfrm>
          <a:prstGeom prst="line">
            <a:avLst/>
          </a:prstGeom>
          <a:noFill/>
          <a:ln w="38100">
            <a:solidFill>
              <a:srgbClr val="66CCFF"/>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8" name="Line 18"/>
          <p:cNvSpPr>
            <a:spLocks noChangeShapeType="1"/>
          </p:cNvSpPr>
          <p:nvPr/>
        </p:nvSpPr>
        <p:spPr bwMode="auto">
          <a:xfrm rot="-10800000">
            <a:off x="2986088" y="3963988"/>
            <a:ext cx="1309687" cy="0"/>
          </a:xfrm>
          <a:prstGeom prst="line">
            <a:avLst/>
          </a:prstGeom>
          <a:noFill/>
          <a:ln w="381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099" name="Text Box 19"/>
          <p:cNvSpPr txBox="1">
            <a:spLocks noChangeArrowheads="1"/>
          </p:cNvSpPr>
          <p:nvPr/>
        </p:nvSpPr>
        <p:spPr bwMode="auto">
          <a:xfrm>
            <a:off x="4325938" y="3720148"/>
            <a:ext cx="4121150" cy="46166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effectLst>
                  <a:outerShdw blurRad="38100" dist="38100" dir="2700000" algn="tl">
                    <a:srgbClr val="000000"/>
                  </a:outerShdw>
                </a:effectLst>
              </a:rPr>
              <a:t>= </a:t>
            </a:r>
            <a:r>
              <a:rPr lang="en-US" altLang="en-US" sz="2400" dirty="0">
                <a:solidFill>
                  <a:srgbClr val="FF9900"/>
                </a:solidFill>
                <a:effectLst>
                  <a:outerShdw blurRad="38100" dist="38100" dir="2700000" algn="tl">
                    <a:srgbClr val="000000"/>
                  </a:outerShdw>
                </a:effectLst>
              </a:rPr>
              <a:t>∆</a:t>
            </a:r>
            <a:r>
              <a:rPr lang="en-US" altLang="en-US" sz="2400" i="1" dirty="0">
                <a:solidFill>
                  <a:srgbClr val="FF9900"/>
                </a:solidFill>
                <a:effectLst>
                  <a:outerShdw blurRad="38100" dist="38100" dir="2700000" algn="tl">
                    <a:srgbClr val="000000"/>
                  </a:outerShdw>
                </a:effectLst>
              </a:rPr>
              <a:t>H </a:t>
            </a:r>
            <a:r>
              <a:rPr lang="en-US" altLang="en-US" sz="2400" dirty="0">
                <a:solidFill>
                  <a:srgbClr val="FF9900"/>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(when </a:t>
            </a:r>
            <a:r>
              <a:rPr lang="en-US" altLang="en-US" sz="2400" dirty="0">
                <a:solidFill>
                  <a:srgbClr val="FF00FF"/>
                </a:solidFill>
                <a:effectLst>
                  <a:outerShdw blurRad="38100" dist="38100" dir="2700000" algn="tl">
                    <a:srgbClr val="000000"/>
                  </a:outerShdw>
                </a:effectLst>
              </a:rPr>
              <a:t>∆</a:t>
            </a:r>
            <a:r>
              <a:rPr lang="en-US" altLang="en-US" sz="2400" i="1" dirty="0">
                <a:solidFill>
                  <a:srgbClr val="FF00FF"/>
                </a:solidFill>
                <a:effectLst>
                  <a:outerShdw blurRad="38100" dist="38100" dir="2700000" algn="tl">
                    <a:srgbClr val="000000"/>
                  </a:outerShdw>
                </a:effectLst>
              </a:rPr>
              <a:t>S </a:t>
            </a:r>
            <a:r>
              <a:rPr lang="en-US" altLang="en-US" sz="2400" dirty="0">
                <a:solidFill>
                  <a:srgbClr val="FF00FF"/>
                </a:solidFill>
                <a:effectLst>
                  <a:outerShdw blurRad="38100" dist="38100" dir="2700000" algn="tl">
                    <a:srgbClr val="000000"/>
                  </a:outerShdw>
                </a:effectLst>
              </a:rPr>
              <a:t>° </a:t>
            </a:r>
            <a:r>
              <a:rPr lang="en-US" altLang="en-US" sz="2400" dirty="0">
                <a:effectLst>
                  <a:outerShdw blurRad="38100" dist="38100" dir="2700000" algn="tl">
                    <a:srgbClr val="000000"/>
                  </a:outerShdw>
                </a:effectLst>
              </a:rPr>
              <a:t>small)</a:t>
            </a:r>
          </a:p>
        </p:txBody>
      </p:sp>
      <p:sp>
        <p:nvSpPr>
          <p:cNvPr id="558100" name="Text Box 20"/>
          <p:cNvSpPr txBox="1">
            <a:spLocks noChangeArrowheads="1"/>
          </p:cNvSpPr>
          <p:nvPr/>
        </p:nvSpPr>
        <p:spPr bwMode="auto">
          <a:xfrm>
            <a:off x="2416175" y="3673475"/>
            <a:ext cx="884238"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solidFill>
                  <a:srgbClr val="66CCFF"/>
                </a:solidFill>
                <a:effectLst>
                  <a:outerShdw blurRad="38100" dist="38100" dir="2700000" algn="tl">
                    <a:srgbClr val="000000"/>
                  </a:outerShdw>
                </a:effectLst>
              </a:rPr>
              <a:t>∆</a:t>
            </a:r>
            <a:r>
              <a:rPr lang="en-US" altLang="en-US" sz="2000" i="1">
                <a:solidFill>
                  <a:srgbClr val="66CCFF"/>
                </a:solidFill>
                <a:effectLst>
                  <a:outerShdw blurRad="38100" dist="38100" dir="2700000" algn="tl">
                    <a:srgbClr val="000000"/>
                  </a:outerShdw>
                </a:effectLst>
              </a:rPr>
              <a:t>G </a:t>
            </a:r>
            <a:r>
              <a:rPr lang="en-US" altLang="en-US" sz="2000">
                <a:solidFill>
                  <a:srgbClr val="66CCFF"/>
                </a:solidFill>
                <a:effectLst>
                  <a:outerShdw blurRad="38100" dist="38100" dir="2700000" algn="tl">
                    <a:srgbClr val="000000"/>
                  </a:outerShdw>
                </a:effectLst>
              </a:rPr>
              <a:t>°</a:t>
            </a:r>
          </a:p>
        </p:txBody>
      </p:sp>
      <p:sp>
        <p:nvSpPr>
          <p:cNvPr id="558101" name="Text Box 21"/>
          <p:cNvSpPr txBox="1">
            <a:spLocks noChangeArrowheads="1"/>
          </p:cNvSpPr>
          <p:nvPr/>
        </p:nvSpPr>
        <p:spPr bwMode="auto">
          <a:xfrm>
            <a:off x="2405063" y="2808605"/>
            <a:ext cx="504825"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2000" i="1" dirty="0" err="1">
                <a:solidFill>
                  <a:srgbClr val="FF9900"/>
                </a:solidFill>
                <a:effectLst>
                  <a:outerShdw blurRad="38100" dist="38100" dir="2700000" algn="tl">
                    <a:srgbClr val="000000"/>
                  </a:outerShdw>
                </a:effectLst>
              </a:rPr>
              <a:t>E</a:t>
            </a:r>
            <a:r>
              <a:rPr lang="en-US" altLang="en-US" sz="2000" baseline="-25000" dirty="0" err="1">
                <a:solidFill>
                  <a:srgbClr val="FF9900"/>
                </a:solidFill>
                <a:effectLst>
                  <a:outerShdw blurRad="38100" dist="38100" dir="2700000" algn="tl">
                    <a:srgbClr val="000000"/>
                  </a:outerShdw>
                </a:effectLst>
              </a:rPr>
              <a:t>a</a:t>
            </a:r>
            <a:r>
              <a:rPr lang="en-US" altLang="en-US" sz="2000" dirty="0">
                <a:effectLst>
                  <a:outerShdw blurRad="38100" dist="38100" dir="2700000" algn="tl">
                    <a:srgbClr val="000000"/>
                  </a:outerShdw>
                </a:effectLst>
              </a:rPr>
              <a:t> </a:t>
            </a:r>
          </a:p>
        </p:txBody>
      </p:sp>
      <p:sp>
        <p:nvSpPr>
          <p:cNvPr id="558102" name="Text Box 22"/>
          <p:cNvSpPr txBox="1">
            <a:spLocks noChangeArrowheads="1"/>
          </p:cNvSpPr>
          <p:nvPr/>
        </p:nvSpPr>
        <p:spPr bwMode="auto">
          <a:xfrm>
            <a:off x="2968625" y="2727326"/>
            <a:ext cx="482282"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2000" i="1" dirty="0" err="1">
                <a:effectLst>
                  <a:outerShdw blurRad="38100" dist="38100" dir="2700000" algn="tl">
                    <a:srgbClr val="000000"/>
                  </a:outerShdw>
                </a:effectLst>
              </a:rPr>
              <a:t>k</a:t>
            </a:r>
            <a:r>
              <a:rPr lang="en-US" altLang="en-US" sz="2000" baseline="-25000" dirty="0" err="1">
                <a:solidFill>
                  <a:srgbClr val="FFFF00"/>
                </a:solidFill>
                <a:effectLst>
                  <a:outerShdw blurRad="38100" dist="38100" dir="2700000" algn="tl">
                    <a:srgbClr val="000000"/>
                  </a:outerShdw>
                </a:effectLst>
              </a:rPr>
              <a:t>r</a:t>
            </a:r>
            <a:endParaRPr lang="en-US" altLang="en-US" sz="2000" dirty="0">
              <a:solidFill>
                <a:srgbClr val="FFFF00"/>
              </a:solidFill>
              <a:effectLst>
                <a:outerShdw blurRad="38100" dist="38100" dir="2700000" algn="tl">
                  <a:srgbClr val="000000"/>
                </a:outerShdw>
              </a:effectLst>
            </a:endParaRPr>
          </a:p>
        </p:txBody>
      </p:sp>
      <p:sp>
        <p:nvSpPr>
          <p:cNvPr id="558103" name="Text Box 23"/>
          <p:cNvSpPr txBox="1">
            <a:spLocks noChangeArrowheads="1"/>
          </p:cNvSpPr>
          <p:nvPr/>
        </p:nvSpPr>
        <p:spPr bwMode="auto">
          <a:xfrm>
            <a:off x="1570355" y="2751455"/>
            <a:ext cx="468313"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2000" i="1" dirty="0" err="1">
                <a:effectLst>
                  <a:outerShdw blurRad="38100" dist="38100" dir="2700000" algn="tl">
                    <a:srgbClr val="000000"/>
                  </a:outerShdw>
                </a:effectLst>
              </a:rPr>
              <a:t>k</a:t>
            </a:r>
            <a:r>
              <a:rPr lang="en-US" altLang="en-US" sz="2000" baseline="-25000" dirty="0" err="1">
                <a:solidFill>
                  <a:schemeClr val="hlink"/>
                </a:solidFill>
                <a:effectLst>
                  <a:outerShdw blurRad="38100" dist="38100" dir="2700000" algn="tl">
                    <a:srgbClr val="000000"/>
                  </a:outerShdw>
                </a:effectLst>
              </a:rPr>
              <a:t>f</a:t>
            </a:r>
            <a:endParaRPr lang="en-US" altLang="en-US" sz="2000" dirty="0">
              <a:solidFill>
                <a:schemeClr val="hlink"/>
              </a:solidFill>
              <a:effectLst>
                <a:outerShdw blurRad="38100" dist="38100" dir="2700000" algn="tl">
                  <a:srgbClr val="000000"/>
                </a:outerShdw>
              </a:effectLst>
            </a:endParaRPr>
          </a:p>
        </p:txBody>
      </p:sp>
      <p:sp>
        <p:nvSpPr>
          <p:cNvPr id="558104" name="Text Box 24"/>
          <p:cNvSpPr txBox="1">
            <a:spLocks noChangeArrowheads="1"/>
          </p:cNvSpPr>
          <p:nvPr/>
        </p:nvSpPr>
        <p:spPr bwMode="auto">
          <a:xfrm>
            <a:off x="1276509" y="4991169"/>
            <a:ext cx="3273425" cy="707886"/>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effectLst>
                  <a:outerShdw blurRad="38100" dist="38100" dir="2700000" algn="tl">
                    <a:srgbClr val="000000"/>
                  </a:outerShdw>
                </a:effectLst>
              </a:rPr>
              <a:t>Reaction coordinate (progress of reaction)</a:t>
            </a:r>
          </a:p>
        </p:txBody>
      </p:sp>
      <p:grpSp>
        <p:nvGrpSpPr>
          <p:cNvPr id="558105" name="Group 25"/>
          <p:cNvGrpSpPr>
            <a:grpSpLocks/>
          </p:cNvGrpSpPr>
          <p:nvPr/>
        </p:nvGrpSpPr>
        <p:grpSpPr bwMode="auto">
          <a:xfrm>
            <a:off x="7094538" y="4879975"/>
            <a:ext cx="1681162" cy="1103313"/>
            <a:chOff x="3833" y="3664"/>
            <a:chExt cx="1059" cy="695"/>
          </a:xfrm>
        </p:grpSpPr>
        <p:sp>
          <p:nvSpPr>
            <p:cNvPr id="558106" name="Text Box 26"/>
            <p:cNvSpPr txBox="1">
              <a:spLocks noChangeArrowheads="1"/>
            </p:cNvSpPr>
            <p:nvPr/>
          </p:nvSpPr>
          <p:spPr bwMode="auto">
            <a:xfrm>
              <a:off x="3833" y="3664"/>
              <a:ext cx="924"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i="1">
                  <a:effectLst>
                    <a:outerShdw blurRad="38100" dist="38100" dir="2700000" algn="tl">
                      <a:srgbClr val="000000"/>
                    </a:outerShdw>
                  </a:effectLst>
                </a:rPr>
                <a:t>k </a:t>
              </a:r>
              <a:r>
                <a:rPr lang="en-US" altLang="en-US" baseline="-25000">
                  <a:solidFill>
                    <a:schemeClr val="hlink"/>
                  </a:solidFill>
                  <a:effectLst>
                    <a:outerShdw blurRad="38100" dist="38100" dir="2700000" algn="tl">
                      <a:srgbClr val="000000"/>
                    </a:outerShdw>
                  </a:effectLst>
                </a:rPr>
                <a:t>forward</a:t>
              </a:r>
              <a:endParaRPr lang="en-US" altLang="en-US">
                <a:solidFill>
                  <a:schemeClr val="hlink"/>
                </a:solidFill>
                <a:effectLst>
                  <a:outerShdw blurRad="38100" dist="38100" dir="2700000" algn="tl">
                    <a:srgbClr val="000000"/>
                  </a:outerShdw>
                </a:effectLst>
              </a:endParaRPr>
            </a:p>
          </p:txBody>
        </p:sp>
        <p:sp>
          <p:nvSpPr>
            <p:cNvPr id="558107" name="Text Box 27"/>
            <p:cNvSpPr txBox="1">
              <a:spLocks noChangeArrowheads="1"/>
            </p:cNvSpPr>
            <p:nvPr/>
          </p:nvSpPr>
          <p:spPr bwMode="auto">
            <a:xfrm>
              <a:off x="3838" y="4032"/>
              <a:ext cx="1054" cy="32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i="1">
                  <a:effectLst>
                    <a:outerShdw blurRad="38100" dist="38100" dir="2700000" algn="tl">
                      <a:srgbClr val="000000"/>
                    </a:outerShdw>
                  </a:effectLst>
                </a:rPr>
                <a:t>k </a:t>
              </a:r>
              <a:r>
                <a:rPr lang="en-US" altLang="en-US" baseline="-25000">
                  <a:solidFill>
                    <a:srgbClr val="FFFF00"/>
                  </a:solidFill>
                  <a:effectLst>
                    <a:outerShdw blurRad="38100" dist="38100" dir="2700000" algn="tl">
                      <a:srgbClr val="000000"/>
                    </a:outerShdw>
                  </a:effectLst>
                </a:rPr>
                <a:t>reverse</a:t>
              </a:r>
            </a:p>
          </p:txBody>
        </p:sp>
        <p:sp>
          <p:nvSpPr>
            <p:cNvPr id="558108" name="Line 28"/>
            <p:cNvSpPr>
              <a:spLocks noChangeShapeType="1"/>
            </p:cNvSpPr>
            <p:nvPr/>
          </p:nvSpPr>
          <p:spPr bwMode="auto">
            <a:xfrm>
              <a:off x="3868" y="4044"/>
              <a:ext cx="854"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58109" name="Text Box 29"/>
          <p:cNvSpPr txBox="1">
            <a:spLocks noChangeArrowheads="1"/>
          </p:cNvSpPr>
          <p:nvPr/>
        </p:nvSpPr>
        <p:spPr bwMode="auto">
          <a:xfrm>
            <a:off x="5534025" y="5221288"/>
            <a:ext cx="80168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i="1">
                <a:effectLst>
                  <a:outerShdw blurRad="38100" dist="38100" dir="2700000" algn="tl">
                    <a:srgbClr val="000000"/>
                  </a:outerShdw>
                </a:effectLst>
              </a:rPr>
              <a:t>K</a:t>
            </a:r>
            <a:r>
              <a:rPr lang="en-US" altLang="en-US">
                <a:effectLst>
                  <a:outerShdw blurRad="38100" dist="38100" dir="2700000" algn="tl">
                    <a:srgbClr val="000000"/>
                  </a:outerShdw>
                </a:effectLst>
              </a:rPr>
              <a:t> =</a:t>
            </a:r>
          </a:p>
        </p:txBody>
      </p:sp>
      <p:sp>
        <p:nvSpPr>
          <p:cNvPr id="558110" name="Text Box 30"/>
          <p:cNvSpPr txBox="1">
            <a:spLocks noChangeArrowheads="1"/>
          </p:cNvSpPr>
          <p:nvPr/>
        </p:nvSpPr>
        <p:spPr bwMode="auto">
          <a:xfrm>
            <a:off x="6165850" y="5468938"/>
            <a:ext cx="88423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[A]</a:t>
            </a:r>
          </a:p>
        </p:txBody>
      </p:sp>
      <p:sp>
        <p:nvSpPr>
          <p:cNvPr id="558111" name="Text Box 31"/>
          <p:cNvSpPr txBox="1">
            <a:spLocks noChangeArrowheads="1"/>
          </p:cNvSpPr>
          <p:nvPr/>
        </p:nvSpPr>
        <p:spPr bwMode="auto">
          <a:xfrm>
            <a:off x="6173788" y="4960938"/>
            <a:ext cx="67945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[B]</a:t>
            </a:r>
          </a:p>
        </p:txBody>
      </p:sp>
      <p:sp>
        <p:nvSpPr>
          <p:cNvPr id="558112" name="Line 32"/>
          <p:cNvSpPr>
            <a:spLocks noChangeShapeType="1"/>
          </p:cNvSpPr>
          <p:nvPr/>
        </p:nvSpPr>
        <p:spPr bwMode="auto">
          <a:xfrm>
            <a:off x="6257925" y="5478463"/>
            <a:ext cx="5524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8114" name="Text Box 34"/>
          <p:cNvSpPr txBox="1">
            <a:spLocks noChangeArrowheads="1"/>
          </p:cNvSpPr>
          <p:nvPr/>
        </p:nvSpPr>
        <p:spPr bwMode="auto">
          <a:xfrm>
            <a:off x="6789738" y="5248275"/>
            <a:ext cx="300037"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rPr>
              <a:t>=</a:t>
            </a:r>
          </a:p>
        </p:txBody>
      </p:sp>
      <p:sp>
        <p:nvSpPr>
          <p:cNvPr id="558115" name="Text Box 35"/>
          <p:cNvSpPr txBox="1">
            <a:spLocks noChangeArrowheads="1"/>
          </p:cNvSpPr>
          <p:nvPr/>
        </p:nvSpPr>
        <p:spPr bwMode="auto">
          <a:xfrm>
            <a:off x="2055813" y="2047875"/>
            <a:ext cx="839787"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solidFill>
                  <a:srgbClr val="FF0000"/>
                </a:solidFill>
                <a:effectLst>
                  <a:outerShdw blurRad="38100" dist="38100" dir="2700000" algn="tl">
                    <a:srgbClr val="000000"/>
                  </a:outerShdw>
                </a:effectLst>
              </a:rPr>
              <a:t>[TS]</a:t>
            </a:r>
          </a:p>
        </p:txBody>
      </p:sp>
      <p:sp>
        <p:nvSpPr>
          <p:cNvPr id="558117" name="Text Box 37"/>
          <p:cNvSpPr txBox="1">
            <a:spLocks noChangeArrowheads="1"/>
          </p:cNvSpPr>
          <p:nvPr/>
        </p:nvSpPr>
        <p:spPr bwMode="auto">
          <a:xfrm>
            <a:off x="296863" y="3376613"/>
            <a:ext cx="427037" cy="40011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i="1" dirty="0">
                <a:effectLst>
                  <a:outerShdw blurRad="38100" dist="38100" dir="2700000" algn="tl">
                    <a:srgbClr val="000000"/>
                  </a:outerShdw>
                </a:effectLst>
              </a:rPr>
              <a:t>E</a:t>
            </a:r>
          </a:p>
        </p:txBody>
      </p:sp>
      <p:sp>
        <p:nvSpPr>
          <p:cNvPr id="558118" name="Line 38"/>
          <p:cNvSpPr>
            <a:spLocks noChangeShapeType="1"/>
          </p:cNvSpPr>
          <p:nvPr/>
        </p:nvSpPr>
        <p:spPr bwMode="auto">
          <a:xfrm>
            <a:off x="787400" y="3349625"/>
            <a:ext cx="0" cy="457200"/>
          </a:xfrm>
          <a:prstGeom prst="line">
            <a:avLst/>
          </a:prstGeom>
          <a:noFill/>
          <a:ln w="38100">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p>
        </p:txBody>
      </p:sp>
      <p:sp>
        <p:nvSpPr>
          <p:cNvPr id="558119" name="Text Box 39"/>
          <p:cNvSpPr txBox="1">
            <a:spLocks noChangeArrowheads="1"/>
          </p:cNvSpPr>
          <p:nvPr/>
        </p:nvSpPr>
        <p:spPr bwMode="auto">
          <a:xfrm>
            <a:off x="2598738" y="2051050"/>
            <a:ext cx="387350" cy="297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sz="2000" b="1" baseline="30000" dirty="0">
                <a:solidFill>
                  <a:srgbClr val="FF0000"/>
                </a:solidFill>
                <a:effectLst/>
                <a:latin typeface="Times New Roman" panose="02020603050405020304" pitchFamily="18" charset="0"/>
              </a:rPr>
              <a:t>‡</a:t>
            </a:r>
          </a:p>
        </p:txBody>
      </p:sp>
      <p:cxnSp>
        <p:nvCxnSpPr>
          <p:cNvPr id="36" name="Straight Connector 35"/>
          <p:cNvCxnSpPr/>
          <p:nvPr/>
        </p:nvCxnSpPr>
        <p:spPr bwMode="auto">
          <a:xfrm flipV="1">
            <a:off x="152400" y="1097280"/>
            <a:ext cx="8839200" cy="762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TextBox 1"/>
          <p:cNvSpPr txBox="1"/>
          <p:nvPr/>
        </p:nvSpPr>
        <p:spPr>
          <a:xfrm>
            <a:off x="1759115" y="1821180"/>
            <a:ext cx="1345241" cy="276999"/>
          </a:xfrm>
          <a:prstGeom prst="rect">
            <a:avLst/>
          </a:prstGeom>
          <a:noFill/>
        </p:spPr>
        <p:txBody>
          <a:bodyPr wrap="none" rtlCol="0">
            <a:spAutoFit/>
          </a:bodyPr>
          <a:lstStyle/>
          <a:p>
            <a:r>
              <a:rPr lang="en-US" sz="1200" dirty="0">
                <a:solidFill>
                  <a:srgbClr val="FF0000"/>
                </a:solidFill>
              </a:rPr>
              <a:t>Transition state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Text Box 2"/>
          <p:cNvSpPr txBox="1">
            <a:spLocks noChangeArrowheads="1"/>
          </p:cNvSpPr>
          <p:nvPr/>
        </p:nvSpPr>
        <p:spPr bwMode="auto">
          <a:xfrm>
            <a:off x="139700" y="1622425"/>
            <a:ext cx="8816975"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dirty="0">
                <a:effectLst>
                  <a:outerShdw blurRad="38100" dist="38100" dir="2700000" algn="tl">
                    <a:srgbClr val="000000"/>
                  </a:outerShdw>
                </a:effectLst>
              </a:rPr>
              <a:t>Many reactions have many steps, but there is always a </a:t>
            </a:r>
            <a:r>
              <a:rPr lang="en-US" altLang="en-US" sz="3200" dirty="0">
                <a:solidFill>
                  <a:srgbClr val="FF9900"/>
                </a:solidFill>
                <a:effectLst>
                  <a:outerShdw blurRad="38100" dist="38100" dir="2700000" algn="tl">
                    <a:srgbClr val="000000"/>
                  </a:outerShdw>
                </a:effectLst>
              </a:rPr>
              <a:t>rate determining</a:t>
            </a:r>
            <a:r>
              <a:rPr lang="en-US" altLang="en-US" sz="3200" dirty="0">
                <a:effectLst>
                  <a:outerShdw blurRad="38100" dist="38100" dir="2700000" algn="tl">
                    <a:srgbClr val="000000"/>
                  </a:outerShdw>
                </a:effectLst>
              </a:rPr>
              <a:t> </a:t>
            </a:r>
            <a:r>
              <a:rPr lang="en-US" altLang="en-US" sz="3200" dirty="0">
                <a:solidFill>
                  <a:srgbClr val="FF0000"/>
                </a:solidFill>
                <a:effectLst>
                  <a:outerShdw blurRad="38100" dist="38100" dir="2700000" algn="tl">
                    <a:srgbClr val="000000"/>
                  </a:outerShdw>
                </a:effectLst>
              </a:rPr>
              <a:t>TS</a:t>
            </a:r>
            <a:r>
              <a:rPr lang="en-US" altLang="en-US" sz="3200" dirty="0">
                <a:effectLst>
                  <a:outerShdw blurRad="38100" dist="38100" dir="2700000" algn="tl">
                    <a:srgbClr val="000000"/>
                  </a:outerShdw>
                </a:effectLst>
              </a:rPr>
              <a:t> (bottleneck).</a:t>
            </a:r>
          </a:p>
        </p:txBody>
      </p:sp>
      <p:sp>
        <p:nvSpPr>
          <p:cNvPr id="526339" name="Line 3"/>
          <p:cNvSpPr>
            <a:spLocks noChangeShapeType="1"/>
          </p:cNvSpPr>
          <p:nvPr/>
        </p:nvSpPr>
        <p:spPr bwMode="auto">
          <a:xfrm flipH="1" flipV="1">
            <a:off x="182563" y="5722938"/>
            <a:ext cx="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0" name="Line 4"/>
          <p:cNvSpPr>
            <a:spLocks noChangeShapeType="1"/>
          </p:cNvSpPr>
          <p:nvPr/>
        </p:nvSpPr>
        <p:spPr bwMode="auto">
          <a:xfrm>
            <a:off x="5713413" y="5580063"/>
            <a:ext cx="234950" cy="0"/>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1" name="Line 5"/>
          <p:cNvSpPr>
            <a:spLocks noChangeShapeType="1"/>
          </p:cNvSpPr>
          <p:nvPr/>
        </p:nvSpPr>
        <p:spPr bwMode="auto">
          <a:xfrm>
            <a:off x="8335963" y="5972175"/>
            <a:ext cx="368300" cy="0"/>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2" name="Line 6"/>
          <p:cNvSpPr>
            <a:spLocks noChangeShapeType="1"/>
          </p:cNvSpPr>
          <p:nvPr/>
        </p:nvSpPr>
        <p:spPr bwMode="auto">
          <a:xfrm>
            <a:off x="5567363" y="3581400"/>
            <a:ext cx="0" cy="2698750"/>
          </a:xfrm>
          <a:prstGeom prst="line">
            <a:avLst/>
          </a:prstGeom>
          <a:noFill/>
          <a:ln w="38100">
            <a:solidFill>
              <a:schemeClr val="tx1"/>
            </a:solidFill>
            <a:round/>
            <a:headEnd type="arrow"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3" name="Line 7"/>
          <p:cNvSpPr>
            <a:spLocks noChangeShapeType="1"/>
          </p:cNvSpPr>
          <p:nvPr/>
        </p:nvSpPr>
        <p:spPr bwMode="auto">
          <a:xfrm>
            <a:off x="5554663" y="6267450"/>
            <a:ext cx="3417887" cy="0"/>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4" name="Freeform 8"/>
          <p:cNvSpPr>
            <a:spLocks/>
          </p:cNvSpPr>
          <p:nvPr/>
        </p:nvSpPr>
        <p:spPr bwMode="auto">
          <a:xfrm>
            <a:off x="6046788" y="3438525"/>
            <a:ext cx="1858962" cy="2535238"/>
          </a:xfrm>
          <a:custGeom>
            <a:avLst/>
            <a:gdLst>
              <a:gd name="T0" fmla="*/ 0 w 1171"/>
              <a:gd name="T1" fmla="*/ 1058 h 1597"/>
              <a:gd name="T2" fmla="*/ 56 w 1171"/>
              <a:gd name="T3" fmla="*/ 909 h 1597"/>
              <a:gd name="T4" fmla="*/ 102 w 1171"/>
              <a:gd name="T5" fmla="*/ 853 h 1597"/>
              <a:gd name="T6" fmla="*/ 140 w 1171"/>
              <a:gd name="T7" fmla="*/ 900 h 1597"/>
              <a:gd name="T8" fmla="*/ 205 w 1171"/>
              <a:gd name="T9" fmla="*/ 974 h 1597"/>
              <a:gd name="T10" fmla="*/ 251 w 1171"/>
              <a:gd name="T11" fmla="*/ 918 h 1597"/>
              <a:gd name="T12" fmla="*/ 381 w 1171"/>
              <a:gd name="T13" fmla="*/ 640 h 1597"/>
              <a:gd name="T14" fmla="*/ 511 w 1171"/>
              <a:gd name="T15" fmla="*/ 1160 h 1597"/>
              <a:gd name="T16" fmla="*/ 613 w 1171"/>
              <a:gd name="T17" fmla="*/ 1216 h 1597"/>
              <a:gd name="T18" fmla="*/ 688 w 1171"/>
              <a:gd name="T19" fmla="*/ 779 h 1597"/>
              <a:gd name="T20" fmla="*/ 743 w 1171"/>
              <a:gd name="T21" fmla="*/ 798 h 1597"/>
              <a:gd name="T22" fmla="*/ 781 w 1171"/>
              <a:gd name="T23" fmla="*/ 928 h 1597"/>
              <a:gd name="T24" fmla="*/ 873 w 1171"/>
              <a:gd name="T25" fmla="*/ 212 h 1597"/>
              <a:gd name="T26" fmla="*/ 966 w 1171"/>
              <a:gd name="T27" fmla="*/ 231 h 1597"/>
              <a:gd name="T28" fmla="*/ 1171 w 1171"/>
              <a:gd name="T29" fmla="*/ 1597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1" h="1597">
                <a:moveTo>
                  <a:pt x="0" y="1058"/>
                </a:moveTo>
                <a:cubicBezTo>
                  <a:pt x="15" y="997"/>
                  <a:pt x="39" y="943"/>
                  <a:pt x="56" y="909"/>
                </a:cubicBezTo>
                <a:cubicBezTo>
                  <a:pt x="73" y="875"/>
                  <a:pt x="88" y="855"/>
                  <a:pt x="102" y="853"/>
                </a:cubicBezTo>
                <a:cubicBezTo>
                  <a:pt x="116" y="851"/>
                  <a:pt x="123" y="880"/>
                  <a:pt x="140" y="900"/>
                </a:cubicBezTo>
                <a:cubicBezTo>
                  <a:pt x="157" y="920"/>
                  <a:pt x="187" y="971"/>
                  <a:pt x="205" y="974"/>
                </a:cubicBezTo>
                <a:cubicBezTo>
                  <a:pt x="223" y="977"/>
                  <a:pt x="222" y="974"/>
                  <a:pt x="251" y="918"/>
                </a:cubicBezTo>
                <a:cubicBezTo>
                  <a:pt x="280" y="862"/>
                  <a:pt x="338" y="600"/>
                  <a:pt x="381" y="640"/>
                </a:cubicBezTo>
                <a:cubicBezTo>
                  <a:pt x="424" y="680"/>
                  <a:pt x="472" y="1064"/>
                  <a:pt x="511" y="1160"/>
                </a:cubicBezTo>
                <a:cubicBezTo>
                  <a:pt x="550" y="1256"/>
                  <a:pt x="584" y="1279"/>
                  <a:pt x="613" y="1216"/>
                </a:cubicBezTo>
                <a:cubicBezTo>
                  <a:pt x="642" y="1153"/>
                  <a:pt x="666" y="849"/>
                  <a:pt x="688" y="779"/>
                </a:cubicBezTo>
                <a:cubicBezTo>
                  <a:pt x="710" y="709"/>
                  <a:pt x="728" y="773"/>
                  <a:pt x="743" y="798"/>
                </a:cubicBezTo>
                <a:cubicBezTo>
                  <a:pt x="758" y="823"/>
                  <a:pt x="759" y="1026"/>
                  <a:pt x="781" y="928"/>
                </a:cubicBezTo>
                <a:cubicBezTo>
                  <a:pt x="803" y="830"/>
                  <a:pt x="842" y="328"/>
                  <a:pt x="873" y="212"/>
                </a:cubicBezTo>
                <a:cubicBezTo>
                  <a:pt x="904" y="96"/>
                  <a:pt x="916" y="0"/>
                  <a:pt x="966" y="231"/>
                </a:cubicBezTo>
                <a:cubicBezTo>
                  <a:pt x="1016" y="462"/>
                  <a:pt x="1137" y="1369"/>
                  <a:pt x="1171" y="1597"/>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45" name="Text Box 9"/>
          <p:cNvSpPr txBox="1">
            <a:spLocks noChangeArrowheads="1"/>
          </p:cNvSpPr>
          <p:nvPr/>
        </p:nvSpPr>
        <p:spPr bwMode="auto">
          <a:xfrm>
            <a:off x="7108825" y="3001963"/>
            <a:ext cx="796925"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TS</a:t>
            </a:r>
          </a:p>
        </p:txBody>
      </p:sp>
      <p:sp>
        <p:nvSpPr>
          <p:cNvPr id="526346" name="Rectangle 10"/>
          <p:cNvSpPr>
            <a:spLocks noGrp="1" noChangeArrowheads="1"/>
          </p:cNvSpPr>
          <p:nvPr>
            <p:ph type="title"/>
          </p:nvPr>
        </p:nvSpPr>
        <p:spPr>
          <a:xfrm>
            <a:off x="0" y="0"/>
            <a:ext cx="9083040" cy="1143000"/>
          </a:xfrm>
        </p:spPr>
        <p:txBody>
          <a:bodyPr/>
          <a:lstStyle/>
          <a:p>
            <a:r>
              <a:rPr lang="en-US" altLang="en-US" sz="4000" dirty="0"/>
              <a:t>Rate Determining Transition State</a:t>
            </a:r>
          </a:p>
        </p:txBody>
      </p:sp>
      <p:sp>
        <p:nvSpPr>
          <p:cNvPr id="526347" name="Freeform 11"/>
          <p:cNvSpPr>
            <a:spLocks/>
          </p:cNvSpPr>
          <p:nvPr/>
        </p:nvSpPr>
        <p:spPr bwMode="auto">
          <a:xfrm rot="23231697" flipH="1" flipV="1">
            <a:off x="5578475" y="2919413"/>
            <a:ext cx="1538288" cy="407987"/>
          </a:xfrm>
          <a:custGeom>
            <a:avLst/>
            <a:gdLst>
              <a:gd name="T0" fmla="*/ 0 w 528"/>
              <a:gd name="T1" fmla="*/ 147 h 147"/>
              <a:gd name="T2" fmla="*/ 271 w 528"/>
              <a:gd name="T3" fmla="*/ 7 h 147"/>
              <a:gd name="T4" fmla="*/ 528 w 528"/>
              <a:gd name="T5" fmla="*/ 106 h 147"/>
            </a:gdLst>
            <a:ahLst/>
            <a:cxnLst>
              <a:cxn ang="0">
                <a:pos x="T0" y="T1"/>
              </a:cxn>
              <a:cxn ang="0">
                <a:pos x="T2" y="T3"/>
              </a:cxn>
              <a:cxn ang="0">
                <a:pos x="T4" y="T5"/>
              </a:cxn>
            </a:cxnLst>
            <a:rect l="0" t="0" r="r" b="b"/>
            <a:pathLst>
              <a:path w="528" h="147">
                <a:moveTo>
                  <a:pt x="0" y="147"/>
                </a:moveTo>
                <a:cubicBezTo>
                  <a:pt x="91" y="80"/>
                  <a:pt x="183" y="14"/>
                  <a:pt x="271" y="7"/>
                </a:cubicBezTo>
                <a:cubicBezTo>
                  <a:pt x="359" y="0"/>
                  <a:pt x="443" y="53"/>
                  <a:pt x="528" y="106"/>
                </a:cubicBezTo>
              </a:path>
            </a:pathLst>
          </a:custGeom>
          <a:noFill/>
          <a:ln w="38100" cap="flat" cmpd="sng">
            <a:solidFill>
              <a:srgbClr val="FF9900"/>
            </a:solidFill>
            <a:prstDash val="solid"/>
            <a:round/>
            <a:headEnd type="arrow"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26350" name="Freeform 14"/>
          <p:cNvSpPr>
            <a:spLocks/>
          </p:cNvSpPr>
          <p:nvPr/>
        </p:nvSpPr>
        <p:spPr bwMode="auto">
          <a:xfrm>
            <a:off x="7699375" y="4183063"/>
            <a:ext cx="638175" cy="1804987"/>
          </a:xfrm>
          <a:custGeom>
            <a:avLst/>
            <a:gdLst>
              <a:gd name="T0" fmla="*/ 0 w 520"/>
              <a:gd name="T1" fmla="*/ 222 h 1137"/>
              <a:gd name="T2" fmla="*/ 71 w 520"/>
              <a:gd name="T3" fmla="*/ 174 h 1137"/>
              <a:gd name="T4" fmla="*/ 118 w 520"/>
              <a:gd name="T5" fmla="*/ 48 h 1137"/>
              <a:gd name="T6" fmla="*/ 157 w 520"/>
              <a:gd name="T7" fmla="*/ 1 h 1137"/>
              <a:gd name="T8" fmla="*/ 197 w 520"/>
              <a:gd name="T9" fmla="*/ 56 h 1137"/>
              <a:gd name="T10" fmla="*/ 236 w 520"/>
              <a:gd name="T11" fmla="*/ 285 h 1137"/>
              <a:gd name="T12" fmla="*/ 276 w 520"/>
              <a:gd name="T13" fmla="*/ 316 h 1137"/>
              <a:gd name="T14" fmla="*/ 363 w 520"/>
              <a:gd name="T15" fmla="*/ 261 h 1137"/>
              <a:gd name="T16" fmla="*/ 426 w 520"/>
              <a:gd name="T17" fmla="*/ 261 h 1137"/>
              <a:gd name="T18" fmla="*/ 457 w 520"/>
              <a:gd name="T19" fmla="*/ 529 h 1137"/>
              <a:gd name="T20" fmla="*/ 520 w 520"/>
              <a:gd name="T21" fmla="*/ 1137 h 1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0" h="1137">
                <a:moveTo>
                  <a:pt x="0" y="222"/>
                </a:moveTo>
                <a:cubicBezTo>
                  <a:pt x="25" y="212"/>
                  <a:pt x="51" y="203"/>
                  <a:pt x="71" y="174"/>
                </a:cubicBezTo>
                <a:cubicBezTo>
                  <a:pt x="91" y="145"/>
                  <a:pt x="104" y="77"/>
                  <a:pt x="118" y="48"/>
                </a:cubicBezTo>
                <a:cubicBezTo>
                  <a:pt x="132" y="19"/>
                  <a:pt x="144" y="0"/>
                  <a:pt x="157" y="1"/>
                </a:cubicBezTo>
                <a:cubicBezTo>
                  <a:pt x="170" y="2"/>
                  <a:pt x="184" y="9"/>
                  <a:pt x="197" y="56"/>
                </a:cubicBezTo>
                <a:cubicBezTo>
                  <a:pt x="210" y="103"/>
                  <a:pt x="223" y="242"/>
                  <a:pt x="236" y="285"/>
                </a:cubicBezTo>
                <a:cubicBezTo>
                  <a:pt x="249" y="328"/>
                  <a:pt x="255" y="320"/>
                  <a:pt x="276" y="316"/>
                </a:cubicBezTo>
                <a:cubicBezTo>
                  <a:pt x="297" y="312"/>
                  <a:pt x="338" y="270"/>
                  <a:pt x="363" y="261"/>
                </a:cubicBezTo>
                <a:cubicBezTo>
                  <a:pt x="388" y="252"/>
                  <a:pt x="410" y="216"/>
                  <a:pt x="426" y="261"/>
                </a:cubicBezTo>
                <a:cubicBezTo>
                  <a:pt x="442" y="306"/>
                  <a:pt x="441" y="383"/>
                  <a:pt x="457" y="529"/>
                </a:cubicBezTo>
                <a:cubicBezTo>
                  <a:pt x="473" y="675"/>
                  <a:pt x="511" y="1037"/>
                  <a:pt x="520" y="1137"/>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53" name="Line 17"/>
          <p:cNvSpPr>
            <a:spLocks noChangeShapeType="1"/>
          </p:cNvSpPr>
          <p:nvPr/>
        </p:nvSpPr>
        <p:spPr bwMode="auto">
          <a:xfrm flipH="1" flipV="1">
            <a:off x="7702550" y="4548188"/>
            <a:ext cx="207963" cy="1446212"/>
          </a:xfrm>
          <a:prstGeom prst="line">
            <a:avLst/>
          </a:prstGeom>
          <a:noFill/>
          <a:ln w="63500">
            <a:solidFill>
              <a:schemeClr val="bg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6357" name="Freeform 21"/>
          <p:cNvSpPr>
            <a:spLocks/>
          </p:cNvSpPr>
          <p:nvPr/>
        </p:nvSpPr>
        <p:spPr bwMode="auto">
          <a:xfrm>
            <a:off x="5929313" y="5043488"/>
            <a:ext cx="139700" cy="544512"/>
          </a:xfrm>
          <a:custGeom>
            <a:avLst/>
            <a:gdLst>
              <a:gd name="T0" fmla="*/ 0 w 88"/>
              <a:gd name="T1" fmla="*/ 343 h 343"/>
              <a:gd name="T2" fmla="*/ 18 w 88"/>
              <a:gd name="T3" fmla="*/ 238 h 343"/>
              <a:gd name="T4" fmla="*/ 47 w 88"/>
              <a:gd name="T5" fmla="*/ 134 h 343"/>
              <a:gd name="T6" fmla="*/ 88 w 88"/>
              <a:gd name="T7" fmla="*/ 0 h 343"/>
            </a:gdLst>
            <a:ahLst/>
            <a:cxnLst>
              <a:cxn ang="0">
                <a:pos x="T0" y="T1"/>
              </a:cxn>
              <a:cxn ang="0">
                <a:pos x="T2" y="T3"/>
              </a:cxn>
              <a:cxn ang="0">
                <a:pos x="T4" y="T5"/>
              </a:cxn>
              <a:cxn ang="0">
                <a:pos x="T6" y="T7"/>
              </a:cxn>
            </a:cxnLst>
            <a:rect l="0" t="0" r="r" b="b"/>
            <a:pathLst>
              <a:path w="88" h="343">
                <a:moveTo>
                  <a:pt x="0" y="343"/>
                </a:moveTo>
                <a:cubicBezTo>
                  <a:pt x="5" y="308"/>
                  <a:pt x="10" y="273"/>
                  <a:pt x="18" y="238"/>
                </a:cubicBezTo>
                <a:cubicBezTo>
                  <a:pt x="26" y="203"/>
                  <a:pt x="35" y="174"/>
                  <a:pt x="47" y="134"/>
                </a:cubicBezTo>
                <a:cubicBezTo>
                  <a:pt x="59" y="94"/>
                  <a:pt x="81" y="22"/>
                  <a:pt x="88" y="0"/>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6" name="Straight Connector 15"/>
          <p:cNvCxnSpPr/>
          <p:nvPr/>
        </p:nvCxnSpPr>
        <p:spPr bwMode="auto">
          <a:xfrm>
            <a:off x="124558" y="914400"/>
            <a:ext cx="8894885"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Picture 1"/>
          <p:cNvPicPr>
            <a:picLocks noChangeAspect="1"/>
          </p:cNvPicPr>
          <p:nvPr/>
        </p:nvPicPr>
        <p:blipFill>
          <a:blip r:embed="rId2"/>
          <a:stretch>
            <a:fillRect/>
          </a:stretch>
        </p:blipFill>
        <p:spPr>
          <a:xfrm>
            <a:off x="83879" y="4045114"/>
            <a:ext cx="5375535" cy="151272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6" name="Line 4"/>
          <p:cNvSpPr>
            <a:spLocks noChangeShapeType="1"/>
          </p:cNvSpPr>
          <p:nvPr/>
        </p:nvSpPr>
        <p:spPr bwMode="auto">
          <a:xfrm>
            <a:off x="1592263" y="5400675"/>
            <a:ext cx="533400" cy="1588"/>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17" name="Line 5"/>
          <p:cNvSpPr>
            <a:spLocks noChangeShapeType="1"/>
          </p:cNvSpPr>
          <p:nvPr/>
        </p:nvSpPr>
        <p:spPr bwMode="auto">
          <a:xfrm flipV="1">
            <a:off x="6329363" y="6315075"/>
            <a:ext cx="392112" cy="6350"/>
          </a:xfrm>
          <a:prstGeom prst="line">
            <a:avLst/>
          </a:prstGeom>
          <a:noFill/>
          <a:ln w="38100">
            <a:solidFill>
              <a:srgbClr val="FFFF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18" name="Line 6"/>
          <p:cNvSpPr>
            <a:spLocks noChangeShapeType="1"/>
          </p:cNvSpPr>
          <p:nvPr/>
        </p:nvSpPr>
        <p:spPr bwMode="auto">
          <a:xfrm>
            <a:off x="774700" y="3502025"/>
            <a:ext cx="3175" cy="2924175"/>
          </a:xfrm>
          <a:prstGeom prst="line">
            <a:avLst/>
          </a:prstGeom>
          <a:noFill/>
          <a:ln w="38100">
            <a:solidFill>
              <a:schemeClr val="tx1"/>
            </a:solidFill>
            <a:round/>
            <a:headEnd type="arrow"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19" name="Line 7"/>
          <p:cNvSpPr>
            <a:spLocks noChangeShapeType="1"/>
          </p:cNvSpPr>
          <p:nvPr/>
        </p:nvSpPr>
        <p:spPr bwMode="auto">
          <a:xfrm>
            <a:off x="766763" y="6410325"/>
            <a:ext cx="7767637" cy="1588"/>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20" name="Freeform 8"/>
          <p:cNvSpPr>
            <a:spLocks/>
          </p:cNvSpPr>
          <p:nvPr/>
        </p:nvSpPr>
        <p:spPr bwMode="auto">
          <a:xfrm>
            <a:off x="2119313" y="3581400"/>
            <a:ext cx="4224337" cy="2746375"/>
          </a:xfrm>
          <a:custGeom>
            <a:avLst/>
            <a:gdLst>
              <a:gd name="T0" fmla="*/ 0 w 1171"/>
              <a:gd name="T1" fmla="*/ 1058 h 1597"/>
              <a:gd name="T2" fmla="*/ 56 w 1171"/>
              <a:gd name="T3" fmla="*/ 909 h 1597"/>
              <a:gd name="T4" fmla="*/ 102 w 1171"/>
              <a:gd name="T5" fmla="*/ 853 h 1597"/>
              <a:gd name="T6" fmla="*/ 140 w 1171"/>
              <a:gd name="T7" fmla="*/ 900 h 1597"/>
              <a:gd name="T8" fmla="*/ 205 w 1171"/>
              <a:gd name="T9" fmla="*/ 974 h 1597"/>
              <a:gd name="T10" fmla="*/ 251 w 1171"/>
              <a:gd name="T11" fmla="*/ 918 h 1597"/>
              <a:gd name="T12" fmla="*/ 381 w 1171"/>
              <a:gd name="T13" fmla="*/ 640 h 1597"/>
              <a:gd name="T14" fmla="*/ 511 w 1171"/>
              <a:gd name="T15" fmla="*/ 1160 h 1597"/>
              <a:gd name="T16" fmla="*/ 613 w 1171"/>
              <a:gd name="T17" fmla="*/ 1216 h 1597"/>
              <a:gd name="T18" fmla="*/ 688 w 1171"/>
              <a:gd name="T19" fmla="*/ 779 h 1597"/>
              <a:gd name="T20" fmla="*/ 743 w 1171"/>
              <a:gd name="T21" fmla="*/ 798 h 1597"/>
              <a:gd name="T22" fmla="*/ 781 w 1171"/>
              <a:gd name="T23" fmla="*/ 928 h 1597"/>
              <a:gd name="T24" fmla="*/ 873 w 1171"/>
              <a:gd name="T25" fmla="*/ 212 h 1597"/>
              <a:gd name="T26" fmla="*/ 966 w 1171"/>
              <a:gd name="T27" fmla="*/ 231 h 1597"/>
              <a:gd name="T28" fmla="*/ 1171 w 1171"/>
              <a:gd name="T29" fmla="*/ 1597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1" h="1597">
                <a:moveTo>
                  <a:pt x="0" y="1058"/>
                </a:moveTo>
                <a:cubicBezTo>
                  <a:pt x="15" y="997"/>
                  <a:pt x="39" y="943"/>
                  <a:pt x="56" y="909"/>
                </a:cubicBezTo>
                <a:cubicBezTo>
                  <a:pt x="73" y="875"/>
                  <a:pt x="88" y="855"/>
                  <a:pt x="102" y="853"/>
                </a:cubicBezTo>
                <a:cubicBezTo>
                  <a:pt x="116" y="851"/>
                  <a:pt x="123" y="880"/>
                  <a:pt x="140" y="900"/>
                </a:cubicBezTo>
                <a:cubicBezTo>
                  <a:pt x="157" y="920"/>
                  <a:pt x="187" y="971"/>
                  <a:pt x="205" y="974"/>
                </a:cubicBezTo>
                <a:cubicBezTo>
                  <a:pt x="223" y="977"/>
                  <a:pt x="222" y="974"/>
                  <a:pt x="251" y="918"/>
                </a:cubicBezTo>
                <a:cubicBezTo>
                  <a:pt x="280" y="862"/>
                  <a:pt x="338" y="600"/>
                  <a:pt x="381" y="640"/>
                </a:cubicBezTo>
                <a:cubicBezTo>
                  <a:pt x="424" y="680"/>
                  <a:pt x="472" y="1064"/>
                  <a:pt x="511" y="1160"/>
                </a:cubicBezTo>
                <a:cubicBezTo>
                  <a:pt x="550" y="1256"/>
                  <a:pt x="584" y="1279"/>
                  <a:pt x="613" y="1216"/>
                </a:cubicBezTo>
                <a:cubicBezTo>
                  <a:pt x="642" y="1153"/>
                  <a:pt x="666" y="849"/>
                  <a:pt x="688" y="779"/>
                </a:cubicBezTo>
                <a:cubicBezTo>
                  <a:pt x="710" y="709"/>
                  <a:pt x="728" y="773"/>
                  <a:pt x="743" y="798"/>
                </a:cubicBezTo>
                <a:cubicBezTo>
                  <a:pt x="758" y="823"/>
                  <a:pt x="759" y="1026"/>
                  <a:pt x="781" y="928"/>
                </a:cubicBezTo>
                <a:cubicBezTo>
                  <a:pt x="803" y="830"/>
                  <a:pt x="842" y="328"/>
                  <a:pt x="873" y="212"/>
                </a:cubicBezTo>
                <a:cubicBezTo>
                  <a:pt x="904" y="96"/>
                  <a:pt x="916" y="0"/>
                  <a:pt x="966" y="231"/>
                </a:cubicBezTo>
                <a:cubicBezTo>
                  <a:pt x="1016" y="462"/>
                  <a:pt x="1137" y="1369"/>
                  <a:pt x="1171" y="1597"/>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22" name="Line 10"/>
          <p:cNvSpPr>
            <a:spLocks noChangeShapeType="1"/>
          </p:cNvSpPr>
          <p:nvPr/>
        </p:nvSpPr>
        <p:spPr bwMode="auto">
          <a:xfrm flipH="1" flipV="1">
            <a:off x="6932613" y="4691063"/>
            <a:ext cx="473075" cy="1566862"/>
          </a:xfrm>
          <a:prstGeom prst="line">
            <a:avLst/>
          </a:prstGeom>
          <a:noFill/>
          <a:ln w="63500">
            <a:solidFill>
              <a:schemeClr val="bg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6523" name="Text Box 11"/>
          <p:cNvSpPr txBox="1">
            <a:spLocks noChangeArrowheads="1"/>
          </p:cNvSpPr>
          <p:nvPr/>
        </p:nvSpPr>
        <p:spPr bwMode="auto">
          <a:xfrm>
            <a:off x="4006850" y="5381625"/>
            <a:ext cx="3698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A</a:t>
            </a:r>
          </a:p>
        </p:txBody>
      </p:sp>
      <p:sp>
        <p:nvSpPr>
          <p:cNvPr id="576524" name="Text Box 12"/>
          <p:cNvSpPr txBox="1">
            <a:spLocks noChangeArrowheads="1"/>
          </p:cNvSpPr>
          <p:nvPr/>
        </p:nvSpPr>
        <p:spPr bwMode="auto">
          <a:xfrm>
            <a:off x="1668463" y="5046663"/>
            <a:ext cx="3444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B</a:t>
            </a:r>
          </a:p>
        </p:txBody>
      </p:sp>
      <p:sp>
        <p:nvSpPr>
          <p:cNvPr id="576525" name="Text Box 13"/>
          <p:cNvSpPr txBox="1">
            <a:spLocks noChangeArrowheads="1"/>
          </p:cNvSpPr>
          <p:nvPr/>
        </p:nvSpPr>
        <p:spPr bwMode="auto">
          <a:xfrm>
            <a:off x="6373813" y="5953125"/>
            <a:ext cx="336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C</a:t>
            </a:r>
          </a:p>
        </p:txBody>
      </p:sp>
      <p:sp>
        <p:nvSpPr>
          <p:cNvPr id="576527" name="Text Box 15"/>
          <p:cNvSpPr txBox="1">
            <a:spLocks noChangeArrowheads="1"/>
          </p:cNvSpPr>
          <p:nvPr/>
        </p:nvSpPr>
        <p:spPr bwMode="auto">
          <a:xfrm>
            <a:off x="712788" y="1039813"/>
            <a:ext cx="6473825"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r>
              <a:rPr lang="en-US" altLang="en-US" sz="2800">
                <a:effectLst>
                  <a:outerShdw blurRad="38100" dist="38100" dir="2700000" algn="tl">
                    <a:srgbClr val="000000"/>
                  </a:outerShdw>
                </a:effectLst>
                <a:latin typeface="Comic Sans MS" panose="030F0702030302020204" pitchFamily="66" charset="0"/>
              </a:rPr>
              <a:t>Which is right: On heating,</a:t>
            </a:r>
          </a:p>
          <a:p>
            <a:pPr>
              <a:buFontTx/>
              <a:buAutoNum type="alphaLcPeriod"/>
            </a:pPr>
            <a:r>
              <a:rPr lang="en-US" altLang="en-US" sz="2800">
                <a:effectLst>
                  <a:outerShdw blurRad="38100" dist="38100" dir="2700000" algn="tl">
                    <a:srgbClr val="000000"/>
                  </a:outerShdw>
                </a:effectLst>
                <a:latin typeface="Comic Sans MS" panose="030F0702030302020204" pitchFamily="66" charset="0"/>
              </a:rPr>
              <a:t>Compound A converts to C directly.</a:t>
            </a:r>
          </a:p>
          <a:p>
            <a:pPr>
              <a:buFontTx/>
              <a:buAutoNum type="alphaLcPeriod"/>
            </a:pPr>
            <a:r>
              <a:rPr lang="en-US" altLang="en-US" sz="2800">
                <a:effectLst>
                  <a:outerShdw blurRad="38100" dist="38100" dir="2700000" algn="tl">
                    <a:srgbClr val="000000"/>
                  </a:outerShdw>
                </a:effectLst>
                <a:latin typeface="Comic Sans MS" panose="030F0702030302020204" pitchFamily="66" charset="0"/>
              </a:rPr>
              <a:t>It goes first to B and then to C.</a:t>
            </a:r>
          </a:p>
          <a:p>
            <a:pPr>
              <a:buFontTx/>
              <a:buAutoNum type="alphaLcPeriod"/>
            </a:pPr>
            <a:r>
              <a:rPr lang="en-US" altLang="en-US" sz="2800">
                <a:effectLst>
                  <a:outerShdw blurRad="38100" dist="38100" dir="2700000" algn="tl">
                    <a:srgbClr val="000000"/>
                  </a:outerShdw>
                </a:effectLst>
                <a:latin typeface="Comic Sans MS" panose="030F0702030302020204" pitchFamily="66" charset="0"/>
              </a:rPr>
              <a:t>It stays where it is.</a:t>
            </a:r>
          </a:p>
          <a:p>
            <a:pPr>
              <a:buFontTx/>
              <a:buAutoNum type="alphaLcPeriod"/>
            </a:pPr>
            <a:endParaRPr lang="en-US" altLang="en-US" sz="2800">
              <a:effectLst>
                <a:outerShdw blurRad="38100" dist="38100" dir="2700000" algn="tl">
                  <a:srgbClr val="000000"/>
                </a:outerShdw>
              </a:effectLst>
              <a:latin typeface="Comic Sans MS" panose="030F0702030302020204" pitchFamily="66" charset="0"/>
            </a:endParaRPr>
          </a:p>
        </p:txBody>
      </p:sp>
      <p:sp>
        <p:nvSpPr>
          <p:cNvPr id="576528" name="Text Box 16"/>
          <p:cNvSpPr txBox="1">
            <a:spLocks noChangeArrowheads="1"/>
          </p:cNvSpPr>
          <p:nvPr/>
        </p:nvSpPr>
        <p:spPr bwMode="auto">
          <a:xfrm>
            <a:off x="665163" y="447675"/>
            <a:ext cx="16144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rgbClr val="FFFF00"/>
                </a:solidFill>
                <a:effectLst>
                  <a:outerShdw blurRad="38100" dist="38100" dir="2700000" algn="tl">
                    <a:srgbClr val="000000"/>
                  </a:outerShdw>
                </a:effectLst>
              </a:rPr>
              <a:t>Problem: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a:xfrm>
            <a:off x="685800" y="200660"/>
            <a:ext cx="7772400" cy="1143000"/>
          </a:xfrm>
        </p:spPr>
        <p:txBody>
          <a:bodyPr/>
          <a:lstStyle/>
          <a:p>
            <a:r>
              <a:rPr lang="en-US" altLang="en-US" dirty="0">
                <a:solidFill>
                  <a:srgbClr val="66CCFF"/>
                </a:solidFill>
              </a:rPr>
              <a:t>Acid</a:t>
            </a:r>
            <a:r>
              <a:rPr lang="en-US" altLang="en-US" dirty="0"/>
              <a:t>-</a:t>
            </a:r>
            <a:r>
              <a:rPr lang="en-US" altLang="en-US" dirty="0">
                <a:solidFill>
                  <a:srgbClr val="FF0000"/>
                </a:solidFill>
              </a:rPr>
              <a:t>Base</a:t>
            </a:r>
            <a:r>
              <a:rPr lang="en-US" altLang="en-US" dirty="0">
                <a:solidFill>
                  <a:schemeClr val="tx1"/>
                </a:solidFill>
              </a:rPr>
              <a:t> </a:t>
            </a:r>
            <a:r>
              <a:rPr lang="en-US" altLang="en-US" dirty="0"/>
              <a:t>Equilibria</a:t>
            </a:r>
          </a:p>
        </p:txBody>
      </p:sp>
      <p:sp>
        <p:nvSpPr>
          <p:cNvPr id="527368" name="Text Box 8"/>
          <p:cNvSpPr txBox="1">
            <a:spLocks noChangeArrowheads="1"/>
          </p:cNvSpPr>
          <p:nvPr/>
        </p:nvSpPr>
        <p:spPr bwMode="auto">
          <a:xfrm>
            <a:off x="0" y="4349750"/>
            <a:ext cx="8963025" cy="149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sz="3600" dirty="0" err="1">
                <a:effectLst>
                  <a:outerShdw blurRad="38100" dist="38100" dir="2700000" algn="tl">
                    <a:srgbClr val="000000"/>
                  </a:outerShdw>
                </a:effectLst>
              </a:rPr>
              <a:t>Brønsted</a:t>
            </a:r>
            <a:r>
              <a:rPr lang="en-US" altLang="en-US" sz="3600" dirty="0">
                <a:effectLst>
                  <a:outerShdw blurRad="38100" dist="38100" dir="2700000" algn="tl">
                    <a:srgbClr val="000000"/>
                  </a:outerShdw>
                </a:effectLst>
              </a:rPr>
              <a:t> and Lowry: </a:t>
            </a:r>
            <a:endParaRPr lang="en-US" altLang="en-US" sz="3600" dirty="0">
              <a:solidFill>
                <a:srgbClr val="FF0000"/>
              </a:solidFill>
              <a:effectLst>
                <a:outerShdw blurRad="38100" dist="38100" dir="2700000" algn="tl">
                  <a:srgbClr val="000000"/>
                </a:outerShdw>
              </a:effectLst>
            </a:endParaRPr>
          </a:p>
          <a:p>
            <a:pPr eaLnBrk="0" hangingPunct="0"/>
            <a:endParaRPr lang="en-US" altLang="en-US" dirty="0">
              <a:solidFill>
                <a:srgbClr val="FF0000"/>
              </a:solidFill>
              <a:effectLst>
                <a:outerShdw blurRad="38100" dist="38100" dir="2700000" algn="tl">
                  <a:srgbClr val="000000"/>
                </a:outerShdw>
              </a:effectLst>
            </a:endParaRPr>
          </a:p>
          <a:p>
            <a:pPr eaLnBrk="0" hangingPunct="0"/>
            <a:r>
              <a:rPr lang="en-US" altLang="en-US" dirty="0">
                <a:solidFill>
                  <a:srgbClr val="66CCFF"/>
                </a:solidFill>
                <a:effectLst>
                  <a:outerShdw blurRad="38100" dist="38100" dir="2700000" algn="tl">
                    <a:srgbClr val="000000"/>
                  </a:outerShdw>
                </a:effectLst>
              </a:rPr>
              <a:t>Acid = proton donor</a:t>
            </a:r>
            <a:r>
              <a:rPr lang="en-US" altLang="en-US" dirty="0">
                <a:solidFill>
                  <a:srgbClr val="FF0000"/>
                </a:solidFill>
                <a:effectLst>
                  <a:outerShdw blurRad="38100" dist="38100" dir="2700000" algn="tl">
                    <a:srgbClr val="000000"/>
                  </a:outerShdw>
                </a:effectLst>
              </a:rPr>
              <a:t>            Base = proton acceptor</a:t>
            </a:r>
          </a:p>
        </p:txBody>
      </p:sp>
      <p:grpSp>
        <p:nvGrpSpPr>
          <p:cNvPr id="3" name="Group 2"/>
          <p:cNvGrpSpPr/>
          <p:nvPr/>
        </p:nvGrpSpPr>
        <p:grpSpPr>
          <a:xfrm>
            <a:off x="1107837" y="1711008"/>
            <a:ext cx="6928326" cy="1751747"/>
            <a:chOff x="1844675" y="2046288"/>
            <a:chExt cx="6928326" cy="1751747"/>
          </a:xfrm>
        </p:grpSpPr>
        <p:sp>
          <p:nvSpPr>
            <p:cNvPr id="527364" name="Text Box 4"/>
            <p:cNvSpPr txBox="1">
              <a:spLocks noChangeArrowheads="1"/>
            </p:cNvSpPr>
            <p:nvPr/>
          </p:nvSpPr>
          <p:spPr bwMode="auto">
            <a:xfrm>
              <a:off x="1857058" y="3167401"/>
              <a:ext cx="966787"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solidFill>
                    <a:srgbClr val="66CCFF"/>
                  </a:solidFill>
                  <a:effectLst>
                    <a:outerShdw blurRad="38100" dist="38100" dir="2700000" algn="tl">
                      <a:srgbClr val="000000"/>
                    </a:outerShdw>
                  </a:effectLst>
                </a:rPr>
                <a:t>Acid</a:t>
              </a:r>
            </a:p>
          </p:txBody>
        </p:sp>
        <p:sp>
          <p:nvSpPr>
            <p:cNvPr id="527365" name="Text Box 5"/>
            <p:cNvSpPr txBox="1">
              <a:spLocks noChangeArrowheads="1"/>
            </p:cNvSpPr>
            <p:nvPr/>
          </p:nvSpPr>
          <p:spPr bwMode="auto">
            <a:xfrm>
              <a:off x="7154069" y="2967038"/>
              <a:ext cx="1618932" cy="83099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FF0000"/>
                  </a:solidFill>
                  <a:effectLst>
                    <a:outerShdw blurRad="38100" dist="38100" dir="2700000" algn="tl">
                      <a:srgbClr val="000000"/>
                    </a:outerShdw>
                  </a:effectLst>
                </a:rPr>
                <a:t>Conjugate Base</a:t>
              </a:r>
            </a:p>
          </p:txBody>
        </p:sp>
        <p:sp>
          <p:nvSpPr>
            <p:cNvPr id="527369" name="Text Box 9"/>
            <p:cNvSpPr txBox="1">
              <a:spLocks noChangeArrowheads="1"/>
            </p:cNvSpPr>
            <p:nvPr/>
          </p:nvSpPr>
          <p:spPr bwMode="auto">
            <a:xfrm>
              <a:off x="1844675" y="2173288"/>
              <a:ext cx="2801938"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rgbClr val="66CCFF"/>
                  </a:solidFill>
                  <a:effectLst>
                    <a:outerShdw blurRad="38100" dist="38100" dir="2700000" algn="tl">
                      <a:srgbClr val="000000"/>
                    </a:outerShdw>
                  </a:effectLst>
                </a:rPr>
                <a:t>H</a:t>
              </a:r>
              <a:r>
                <a:rPr lang="en-US" altLang="en-US" sz="3600">
                  <a:effectLst>
                    <a:outerShdw blurRad="38100" dist="38100" dir="2700000" algn="tl">
                      <a:srgbClr val="000000"/>
                    </a:outerShdw>
                  </a:effectLst>
                </a:rPr>
                <a:t>A + H</a:t>
              </a:r>
              <a:r>
                <a:rPr lang="en-US" altLang="en-US" sz="3600" baseline="-25000">
                  <a:effectLst>
                    <a:outerShdw blurRad="38100" dist="38100" dir="2700000" algn="tl">
                      <a:srgbClr val="000000"/>
                    </a:outerShdw>
                  </a:effectLst>
                </a:rPr>
                <a:t>2</a:t>
              </a:r>
              <a:r>
                <a:rPr lang="en-US" altLang="en-US" sz="3600">
                  <a:effectLst>
                    <a:outerShdw blurRad="38100" dist="38100" dir="2700000" algn="tl">
                      <a:srgbClr val="000000"/>
                    </a:outerShdw>
                  </a:effectLst>
                </a:rPr>
                <a:t>O</a:t>
              </a:r>
            </a:p>
          </p:txBody>
        </p:sp>
        <p:sp>
          <p:nvSpPr>
            <p:cNvPr id="527370" name="Text Box 10"/>
            <p:cNvSpPr txBox="1">
              <a:spLocks noChangeArrowheads="1"/>
            </p:cNvSpPr>
            <p:nvPr/>
          </p:nvSpPr>
          <p:spPr bwMode="auto">
            <a:xfrm>
              <a:off x="5465763" y="2173288"/>
              <a:ext cx="3045777" cy="6463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3600" dirty="0">
                  <a:effectLst>
                    <a:outerShdw blurRad="38100" dist="38100" dir="2700000" algn="tl">
                      <a:srgbClr val="000000"/>
                    </a:outerShdw>
                  </a:effectLst>
                </a:rPr>
                <a:t>H</a:t>
              </a:r>
              <a:r>
                <a:rPr lang="en-US" altLang="en-US" sz="3600" baseline="-25000" dirty="0">
                  <a:effectLst>
                    <a:outerShdw blurRad="38100" dist="38100" dir="2700000" algn="tl">
                      <a:srgbClr val="000000"/>
                    </a:outerShdw>
                  </a:effectLst>
                </a:rPr>
                <a:t>3</a:t>
              </a:r>
              <a:r>
                <a:rPr lang="en-US" altLang="en-US" sz="3600" dirty="0">
                  <a:effectLst>
                    <a:outerShdw blurRad="38100" dist="38100" dir="2700000" algn="tl">
                      <a:srgbClr val="000000"/>
                    </a:outerShdw>
                  </a:effectLst>
                </a:rPr>
                <a:t>O    +    </a:t>
              </a:r>
              <a:r>
                <a:rPr lang="en-US" altLang="en-US" sz="3600" dirty="0">
                  <a:solidFill>
                    <a:srgbClr val="FF0000"/>
                  </a:solidFill>
                  <a:effectLst>
                    <a:outerShdw blurRad="38100" dist="38100" dir="2700000" algn="tl">
                      <a:srgbClr val="000000"/>
                    </a:outerShdw>
                  </a:effectLst>
                </a:rPr>
                <a:t>A</a:t>
              </a:r>
              <a:endParaRPr lang="en-US" altLang="en-US" sz="3600" baseline="30000" dirty="0">
                <a:solidFill>
                  <a:srgbClr val="FF0000"/>
                </a:solidFill>
                <a:effectLst>
                  <a:outerShdw blurRad="38100" dist="38100" dir="2700000" algn="tl">
                    <a:srgbClr val="000000"/>
                  </a:outerShdw>
                </a:effectLst>
              </a:endParaRPr>
            </a:p>
          </p:txBody>
        </p:sp>
        <p:grpSp>
          <p:nvGrpSpPr>
            <p:cNvPr id="527371" name="Group 11"/>
            <p:cNvGrpSpPr>
              <a:grpSpLocks/>
            </p:cNvGrpSpPr>
            <p:nvPr/>
          </p:nvGrpSpPr>
          <p:grpSpPr bwMode="auto">
            <a:xfrm>
              <a:off x="4364038" y="2435225"/>
              <a:ext cx="844550" cy="152400"/>
              <a:chOff x="1839" y="1917"/>
              <a:chExt cx="345" cy="96"/>
            </a:xfrm>
          </p:grpSpPr>
          <p:sp>
            <p:nvSpPr>
              <p:cNvPr id="527372" name="Line 12"/>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7373" name="Line 13"/>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27374" name="Text Box 14"/>
            <p:cNvSpPr txBox="1">
              <a:spLocks noChangeArrowheads="1"/>
            </p:cNvSpPr>
            <p:nvPr/>
          </p:nvSpPr>
          <p:spPr bwMode="auto">
            <a:xfrm>
              <a:off x="6356350" y="2046288"/>
              <a:ext cx="30003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a:t>
              </a:r>
            </a:p>
          </p:txBody>
        </p:sp>
        <p:sp>
          <p:nvSpPr>
            <p:cNvPr id="527375" name="Text Box 15"/>
            <p:cNvSpPr txBox="1">
              <a:spLocks noChangeArrowheads="1"/>
            </p:cNvSpPr>
            <p:nvPr/>
          </p:nvSpPr>
          <p:spPr bwMode="auto">
            <a:xfrm>
              <a:off x="7961948" y="2095818"/>
              <a:ext cx="300037"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solidFill>
                    <a:srgbClr val="FF0000"/>
                  </a:solidFill>
                  <a:effectLst>
                    <a:outerShdw blurRad="38100" dist="38100" dir="2700000" algn="tl">
                      <a:srgbClr val="000000"/>
                    </a:outerShdw>
                  </a:effectLst>
                </a:rPr>
                <a:t>-</a:t>
              </a:r>
            </a:p>
          </p:txBody>
        </p:sp>
        <p:grpSp>
          <p:nvGrpSpPr>
            <p:cNvPr id="527379" name="Group 19"/>
            <p:cNvGrpSpPr>
              <a:grpSpLocks/>
            </p:cNvGrpSpPr>
            <p:nvPr/>
          </p:nvGrpSpPr>
          <p:grpSpPr bwMode="auto">
            <a:xfrm rot="5400000">
              <a:off x="3844925" y="2139951"/>
              <a:ext cx="46037" cy="150812"/>
              <a:chOff x="2429" y="1305"/>
              <a:chExt cx="29" cy="95"/>
            </a:xfrm>
          </p:grpSpPr>
          <p:sp>
            <p:nvSpPr>
              <p:cNvPr id="527380" name="Oval 20"/>
              <p:cNvSpPr>
                <a:spLocks noChangeArrowheads="1"/>
              </p:cNvSpPr>
              <p:nvPr/>
            </p:nvSpPr>
            <p:spPr bwMode="auto">
              <a:xfrm rot="1239185">
                <a:off x="2431" y="1372"/>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7381" name="Oval 21"/>
              <p:cNvSpPr>
                <a:spLocks noChangeArrowheads="1"/>
              </p:cNvSpPr>
              <p:nvPr/>
            </p:nvSpPr>
            <p:spPr bwMode="auto">
              <a:xfrm rot="1239185">
                <a:off x="2429" y="1305"/>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effectLst>
                    <a:outerShdw blurRad="38100" dist="38100" dir="2700000" algn="tl">
                      <a:srgbClr val="000000"/>
                    </a:outerShdw>
                  </a:effectLst>
                </a:endParaRPr>
              </a:p>
            </p:txBody>
          </p:sp>
        </p:grpSp>
        <p:grpSp>
          <p:nvGrpSpPr>
            <p:cNvPr id="527382" name="Group 22"/>
            <p:cNvGrpSpPr>
              <a:grpSpLocks/>
            </p:cNvGrpSpPr>
            <p:nvPr/>
          </p:nvGrpSpPr>
          <p:grpSpPr bwMode="auto">
            <a:xfrm rot="5400000">
              <a:off x="3832225" y="2686051"/>
              <a:ext cx="46037" cy="150812"/>
              <a:chOff x="2429" y="1305"/>
              <a:chExt cx="29" cy="95"/>
            </a:xfrm>
          </p:grpSpPr>
          <p:sp>
            <p:nvSpPr>
              <p:cNvPr id="527383" name="Oval 23"/>
              <p:cNvSpPr>
                <a:spLocks noChangeArrowheads="1"/>
              </p:cNvSpPr>
              <p:nvPr/>
            </p:nvSpPr>
            <p:spPr bwMode="auto">
              <a:xfrm rot="1239185">
                <a:off x="2431" y="1372"/>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7384" name="Oval 24"/>
              <p:cNvSpPr>
                <a:spLocks noChangeArrowheads="1"/>
              </p:cNvSpPr>
              <p:nvPr/>
            </p:nvSpPr>
            <p:spPr bwMode="auto">
              <a:xfrm rot="1239185">
                <a:off x="2429" y="1305"/>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effectLst>
                    <a:outerShdw blurRad="38100" dist="38100" dir="2700000" algn="tl">
                      <a:srgbClr val="000000"/>
                    </a:outerShdw>
                  </a:effectLst>
                </a:endParaRPr>
              </a:p>
            </p:txBody>
          </p:sp>
        </p:grpSp>
        <p:grpSp>
          <p:nvGrpSpPr>
            <p:cNvPr id="527385" name="Group 25"/>
            <p:cNvGrpSpPr>
              <a:grpSpLocks/>
            </p:cNvGrpSpPr>
            <p:nvPr/>
          </p:nvGrpSpPr>
          <p:grpSpPr bwMode="auto">
            <a:xfrm rot="5400000">
              <a:off x="6265863" y="2144712"/>
              <a:ext cx="46038" cy="150813"/>
              <a:chOff x="2429" y="1305"/>
              <a:chExt cx="29" cy="95"/>
            </a:xfrm>
          </p:grpSpPr>
          <p:sp>
            <p:nvSpPr>
              <p:cNvPr id="527386" name="Oval 26"/>
              <p:cNvSpPr>
                <a:spLocks noChangeArrowheads="1"/>
              </p:cNvSpPr>
              <p:nvPr/>
            </p:nvSpPr>
            <p:spPr bwMode="auto">
              <a:xfrm rot="1239185">
                <a:off x="2431" y="1372"/>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7387" name="Oval 27"/>
              <p:cNvSpPr>
                <a:spLocks noChangeArrowheads="1"/>
              </p:cNvSpPr>
              <p:nvPr/>
            </p:nvSpPr>
            <p:spPr bwMode="auto">
              <a:xfrm rot="1239185">
                <a:off x="2429" y="1305"/>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effectLst>
                    <a:outerShdw blurRad="38100" dist="38100" dir="2700000" algn="tl">
                      <a:srgbClr val="000000"/>
                    </a:outerShdw>
                  </a:effectLst>
                </a:endParaRPr>
              </a:p>
            </p:txBody>
          </p:sp>
        </p:grpSp>
        <p:grpSp>
          <p:nvGrpSpPr>
            <p:cNvPr id="527388" name="Group 28"/>
            <p:cNvGrpSpPr>
              <a:grpSpLocks/>
            </p:cNvGrpSpPr>
            <p:nvPr/>
          </p:nvGrpSpPr>
          <p:grpSpPr bwMode="auto">
            <a:xfrm rot="10982456">
              <a:off x="7705408" y="2416175"/>
              <a:ext cx="46037" cy="150813"/>
              <a:chOff x="642" y="2720"/>
              <a:chExt cx="29" cy="95"/>
            </a:xfrm>
          </p:grpSpPr>
          <p:sp>
            <p:nvSpPr>
              <p:cNvPr id="527389" name="Oval 29"/>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7390" name="Oval 30"/>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Rectangle 1"/>
            <p:cNvSpPr/>
            <p:nvPr/>
          </p:nvSpPr>
          <p:spPr>
            <a:xfrm>
              <a:off x="3104040" y="3162936"/>
              <a:ext cx="853119" cy="461665"/>
            </a:xfrm>
            <a:prstGeom prst="rect">
              <a:avLst/>
            </a:prstGeom>
          </p:spPr>
          <p:txBody>
            <a:bodyPr wrap="none">
              <a:spAutoFit/>
            </a:bodyPr>
            <a:lstStyle/>
            <a:p>
              <a:pPr algn="l">
                <a:spcBef>
                  <a:spcPct val="50000"/>
                </a:spcBef>
              </a:pPr>
              <a:r>
                <a:rPr lang="en-US" altLang="en-US" sz="2400" dirty="0">
                  <a:solidFill>
                    <a:srgbClr val="FF0000"/>
                  </a:solidFill>
                  <a:effectLst>
                    <a:outerShdw blurRad="38100" dist="38100" dir="2700000" algn="tl">
                      <a:srgbClr val="000000"/>
                    </a:outerShdw>
                  </a:effectLst>
                </a:rPr>
                <a:t>Base</a:t>
              </a:r>
            </a:p>
          </p:txBody>
        </p:sp>
        <p:sp>
          <p:nvSpPr>
            <p:cNvPr id="29" name="Text Box 5"/>
            <p:cNvSpPr txBox="1">
              <a:spLocks noChangeArrowheads="1"/>
            </p:cNvSpPr>
            <p:nvPr/>
          </p:nvSpPr>
          <p:spPr bwMode="auto">
            <a:xfrm>
              <a:off x="5311776" y="2967038"/>
              <a:ext cx="1618932" cy="83099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a:solidFill>
                    <a:srgbClr val="66CCFF"/>
                  </a:solidFill>
                  <a:effectLst>
                    <a:outerShdw blurRad="38100" dist="38100" dir="2700000" algn="tl">
                      <a:srgbClr val="000000"/>
                    </a:outerShdw>
                  </a:effectLst>
                </a:rPr>
                <a:t>Conjugate Acid</a:t>
              </a:r>
            </a:p>
          </p:txBody>
        </p:sp>
      </p:grpSp>
      <p:cxnSp>
        <p:nvCxnSpPr>
          <p:cNvPr id="31" name="Straight Connector 30"/>
          <p:cNvCxnSpPr/>
          <p:nvPr/>
        </p:nvCxnSpPr>
        <p:spPr bwMode="auto">
          <a:xfrm>
            <a:off x="179754" y="1257300"/>
            <a:ext cx="8784492" cy="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450" name="Rectangle 66"/>
          <p:cNvSpPr>
            <a:spLocks noGrp="1" noChangeArrowheads="1"/>
          </p:cNvSpPr>
          <p:nvPr>
            <p:ph type="title"/>
          </p:nvPr>
        </p:nvSpPr>
        <p:spPr>
          <a:xfrm>
            <a:off x="533400" y="114300"/>
            <a:ext cx="8026400" cy="1143000"/>
          </a:xfrm>
          <a:noFill/>
          <a:ln/>
        </p:spPr>
        <p:txBody>
          <a:bodyPr/>
          <a:lstStyle/>
          <a:p>
            <a:r>
              <a:rPr lang="en-US" altLang="en-US" sz="3200" dirty="0">
                <a:solidFill>
                  <a:srgbClr val="66CCFF"/>
                </a:solidFill>
              </a:rPr>
              <a:t>Acid</a:t>
            </a:r>
            <a:r>
              <a:rPr lang="en-US" altLang="en-US" sz="3200" dirty="0"/>
              <a:t>-</a:t>
            </a:r>
            <a:r>
              <a:rPr lang="en-US" altLang="en-US" sz="3200" dirty="0">
                <a:solidFill>
                  <a:srgbClr val="FF0000"/>
                </a:solidFill>
              </a:rPr>
              <a:t>Base</a:t>
            </a:r>
            <a:r>
              <a:rPr lang="en-US" altLang="en-US" sz="3200" dirty="0">
                <a:solidFill>
                  <a:srgbClr val="00FF00"/>
                </a:solidFill>
              </a:rPr>
              <a:t>: Electron “Pushing</a:t>
            </a:r>
            <a:r>
              <a:rPr lang="en-US" altLang="en-US" sz="3200">
                <a:solidFill>
                  <a:srgbClr val="00FF00"/>
                </a:solidFill>
              </a:rPr>
              <a:t>” And </a:t>
            </a:r>
            <a:r>
              <a:rPr lang="en-US" altLang="en-US" sz="3200" dirty="0">
                <a:solidFill>
                  <a:srgbClr val="00FF00"/>
                </a:solidFill>
              </a:rPr>
              <a:t>Electrostatics</a:t>
            </a:r>
          </a:p>
        </p:txBody>
      </p:sp>
      <p:pic>
        <p:nvPicPr>
          <p:cNvPr id="528476" name="Picture 92" descr="22"/>
          <p:cNvPicPr>
            <a:picLocks noChangeAspect="1" noChangeArrowheads="1"/>
          </p:cNvPicPr>
          <p:nvPr/>
        </p:nvPicPr>
        <p:blipFill>
          <a:blip r:embed="rId2" cstate="print">
            <a:extLst>
              <a:ext uri="{28A0092B-C50C-407E-A947-70E740481C1C}">
                <a14:useLocalDpi xmlns:a14="http://schemas.microsoft.com/office/drawing/2010/main" val="0"/>
              </a:ext>
            </a:extLst>
          </a:blip>
          <a:srcRect l="8661" t="27652" r="72548" b="55302"/>
          <a:stretch>
            <a:fillRect/>
          </a:stretch>
        </p:blipFill>
        <p:spPr bwMode="auto">
          <a:xfrm>
            <a:off x="355600" y="4924425"/>
            <a:ext cx="1460500" cy="1714500"/>
          </a:xfrm>
          <a:prstGeom prst="rect">
            <a:avLst/>
          </a:prstGeom>
          <a:noFill/>
          <a:extLst>
            <a:ext uri="{909E8E84-426E-40DD-AFC4-6F175D3DCCD1}">
              <a14:hiddenFill xmlns:a14="http://schemas.microsoft.com/office/drawing/2010/main">
                <a:solidFill>
                  <a:srgbClr val="FFFFFF"/>
                </a:solidFill>
              </a14:hiddenFill>
            </a:ext>
          </a:extLst>
        </p:spPr>
      </p:pic>
      <p:sp>
        <p:nvSpPr>
          <p:cNvPr id="528479" name="Text Box 95"/>
          <p:cNvSpPr txBox="1">
            <a:spLocks noChangeArrowheads="1"/>
          </p:cNvSpPr>
          <p:nvPr/>
        </p:nvSpPr>
        <p:spPr bwMode="auto">
          <a:xfrm>
            <a:off x="1673225" y="5567363"/>
            <a:ext cx="51435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sp>
        <p:nvSpPr>
          <p:cNvPr id="528482" name="Text Box 98"/>
          <p:cNvSpPr txBox="1">
            <a:spLocks noChangeArrowheads="1"/>
          </p:cNvSpPr>
          <p:nvPr/>
        </p:nvSpPr>
        <p:spPr bwMode="auto">
          <a:xfrm>
            <a:off x="6702425" y="5567363"/>
            <a:ext cx="51435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grpSp>
        <p:nvGrpSpPr>
          <p:cNvPr id="528483" name="Group 99"/>
          <p:cNvGrpSpPr>
            <a:grpSpLocks/>
          </p:cNvGrpSpPr>
          <p:nvPr/>
        </p:nvGrpSpPr>
        <p:grpSpPr bwMode="auto">
          <a:xfrm>
            <a:off x="4122738" y="5751513"/>
            <a:ext cx="731837" cy="152400"/>
            <a:chOff x="1839" y="1917"/>
            <a:chExt cx="345" cy="96"/>
          </a:xfrm>
        </p:grpSpPr>
        <p:sp>
          <p:nvSpPr>
            <p:cNvPr id="528484" name="Line 100"/>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8485" name="Line 101"/>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pic>
        <p:nvPicPr>
          <p:cNvPr id="528488" name="Picture 104" descr="22"/>
          <p:cNvPicPr>
            <a:picLocks noChangeAspect="1" noChangeArrowheads="1"/>
          </p:cNvPicPr>
          <p:nvPr/>
        </p:nvPicPr>
        <p:blipFill>
          <a:blip r:embed="rId2" cstate="print">
            <a:extLst>
              <a:ext uri="{28A0092B-C50C-407E-A947-70E740481C1C}">
                <a14:useLocalDpi xmlns:a14="http://schemas.microsoft.com/office/drawing/2010/main" val="0"/>
              </a:ext>
            </a:extLst>
          </a:blip>
          <a:srcRect l="27942" t="27652" r="49509" b="55302"/>
          <a:stretch>
            <a:fillRect/>
          </a:stretch>
        </p:blipFill>
        <p:spPr bwMode="auto">
          <a:xfrm>
            <a:off x="2159000" y="4924425"/>
            <a:ext cx="17526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28491" name="Picture 107" descr="22"/>
          <p:cNvPicPr>
            <a:picLocks noChangeAspect="1" noChangeArrowheads="1"/>
          </p:cNvPicPr>
          <p:nvPr/>
        </p:nvPicPr>
        <p:blipFill>
          <a:blip r:embed="rId2" cstate="print">
            <a:extLst>
              <a:ext uri="{28A0092B-C50C-407E-A947-70E740481C1C}">
                <a14:useLocalDpi xmlns:a14="http://schemas.microsoft.com/office/drawing/2010/main" val="0"/>
              </a:ext>
            </a:extLst>
          </a:blip>
          <a:srcRect l="52452" t="27652" r="29411" b="55302"/>
          <a:stretch>
            <a:fillRect/>
          </a:stretch>
        </p:blipFill>
        <p:spPr bwMode="auto">
          <a:xfrm>
            <a:off x="5308600" y="4924425"/>
            <a:ext cx="14097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28494" name="Picture 110" descr="22"/>
          <p:cNvPicPr>
            <a:picLocks noChangeAspect="1" noChangeArrowheads="1"/>
          </p:cNvPicPr>
          <p:nvPr/>
        </p:nvPicPr>
        <p:blipFill>
          <a:blip r:embed="rId2" cstate="print">
            <a:extLst>
              <a:ext uri="{28A0092B-C50C-407E-A947-70E740481C1C}">
                <a14:useLocalDpi xmlns:a14="http://schemas.microsoft.com/office/drawing/2010/main" val="0"/>
              </a:ext>
            </a:extLst>
          </a:blip>
          <a:srcRect l="72060" t="27652" r="6535" b="55302"/>
          <a:stretch>
            <a:fillRect/>
          </a:stretch>
        </p:blipFill>
        <p:spPr bwMode="auto">
          <a:xfrm>
            <a:off x="7162800" y="4924425"/>
            <a:ext cx="1663700" cy="17145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790575" y="2046923"/>
            <a:ext cx="7562850" cy="2527472"/>
            <a:chOff x="450850" y="1452563"/>
            <a:chExt cx="7562850" cy="2527472"/>
          </a:xfrm>
        </p:grpSpPr>
        <p:sp>
          <p:nvSpPr>
            <p:cNvPr id="528401" name="Text Box 17"/>
            <p:cNvSpPr txBox="1">
              <a:spLocks noChangeArrowheads="1"/>
            </p:cNvSpPr>
            <p:nvPr/>
          </p:nvSpPr>
          <p:spPr bwMode="auto">
            <a:xfrm>
              <a:off x="695325" y="2413000"/>
              <a:ext cx="5905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O</a:t>
              </a:r>
            </a:p>
          </p:txBody>
        </p:sp>
        <p:sp>
          <p:nvSpPr>
            <p:cNvPr id="528403" name="Text Box 19"/>
            <p:cNvSpPr txBox="1">
              <a:spLocks noChangeArrowheads="1"/>
            </p:cNvSpPr>
            <p:nvPr/>
          </p:nvSpPr>
          <p:spPr bwMode="auto">
            <a:xfrm>
              <a:off x="452438" y="3040063"/>
              <a:ext cx="7096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H</a:t>
              </a:r>
            </a:p>
          </p:txBody>
        </p:sp>
        <p:sp>
          <p:nvSpPr>
            <p:cNvPr id="528404" name="Text Box 20"/>
            <p:cNvSpPr txBox="1">
              <a:spLocks noChangeArrowheads="1"/>
            </p:cNvSpPr>
            <p:nvPr/>
          </p:nvSpPr>
          <p:spPr bwMode="auto">
            <a:xfrm>
              <a:off x="450850" y="1809750"/>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H</a:t>
              </a:r>
            </a:p>
          </p:txBody>
        </p:sp>
        <p:sp>
          <p:nvSpPr>
            <p:cNvPr id="528405" name="Line 21"/>
            <p:cNvSpPr>
              <a:spLocks noChangeShapeType="1"/>
            </p:cNvSpPr>
            <p:nvPr/>
          </p:nvSpPr>
          <p:spPr bwMode="auto">
            <a:xfrm rot="16200000" flipH="1" flipV="1">
              <a:off x="715169" y="2915444"/>
              <a:ext cx="206375" cy="119063"/>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28406" name="Group 22"/>
            <p:cNvGrpSpPr>
              <a:grpSpLocks/>
            </p:cNvGrpSpPr>
            <p:nvPr/>
          </p:nvGrpSpPr>
          <p:grpSpPr bwMode="auto">
            <a:xfrm rot="2682137">
              <a:off x="1055688" y="2740025"/>
              <a:ext cx="46037" cy="150813"/>
              <a:chOff x="642" y="2720"/>
              <a:chExt cx="29" cy="95"/>
            </a:xfrm>
          </p:grpSpPr>
          <p:sp>
            <p:nvSpPr>
              <p:cNvPr id="528407" name="Oval 23"/>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08" name="Oval 24"/>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28409" name="Group 25"/>
            <p:cNvGrpSpPr>
              <a:grpSpLocks/>
            </p:cNvGrpSpPr>
            <p:nvPr/>
          </p:nvGrpSpPr>
          <p:grpSpPr bwMode="auto">
            <a:xfrm rot="-2232959">
              <a:off x="1081088" y="2447925"/>
              <a:ext cx="46037" cy="150813"/>
              <a:chOff x="642" y="2720"/>
              <a:chExt cx="29" cy="95"/>
            </a:xfrm>
          </p:grpSpPr>
          <p:sp>
            <p:nvSpPr>
              <p:cNvPr id="528410" name="Oval 26"/>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11" name="Oval 27"/>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28412" name="Line 28"/>
            <p:cNvSpPr>
              <a:spLocks noChangeShapeType="1"/>
            </p:cNvSpPr>
            <p:nvPr/>
          </p:nvSpPr>
          <p:spPr bwMode="auto">
            <a:xfrm rot="13140000" flipH="1" flipV="1">
              <a:off x="727075" y="2347913"/>
              <a:ext cx="209550" cy="82550"/>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8413" name="Text Box 29"/>
            <p:cNvSpPr txBox="1">
              <a:spLocks noChangeArrowheads="1"/>
            </p:cNvSpPr>
            <p:nvPr/>
          </p:nvSpPr>
          <p:spPr bwMode="auto">
            <a:xfrm>
              <a:off x="2530475" y="2051050"/>
              <a:ext cx="8397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66CCFF"/>
                  </a:solidFill>
                  <a:effectLst>
                    <a:outerShdw blurRad="38100" dist="38100" dir="2700000" algn="tl">
                      <a:srgbClr val="000000"/>
                    </a:outerShdw>
                  </a:effectLst>
                </a:rPr>
                <a:t>H</a:t>
              </a:r>
            </a:p>
          </p:txBody>
        </p:sp>
        <p:sp>
          <p:nvSpPr>
            <p:cNvPr id="528414" name="Text Box 30"/>
            <p:cNvSpPr txBox="1">
              <a:spLocks noChangeArrowheads="1"/>
            </p:cNvSpPr>
            <p:nvPr/>
          </p:nvSpPr>
          <p:spPr bwMode="auto">
            <a:xfrm>
              <a:off x="3241675" y="2038350"/>
              <a:ext cx="8397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solidFill>
                    <a:srgbClr val="00FF00"/>
                  </a:solidFill>
                  <a:effectLst>
                    <a:outerShdw blurRad="38100" dist="38100" dir="2700000" algn="tl">
                      <a:srgbClr val="000000"/>
                    </a:outerShdw>
                  </a:effectLst>
                </a:rPr>
                <a:t>Cl</a:t>
              </a:r>
            </a:p>
          </p:txBody>
        </p:sp>
        <p:sp>
          <p:nvSpPr>
            <p:cNvPr id="528415" name="Line 31"/>
            <p:cNvSpPr>
              <a:spLocks noChangeShapeType="1"/>
            </p:cNvSpPr>
            <p:nvPr/>
          </p:nvSpPr>
          <p:spPr bwMode="auto">
            <a:xfrm>
              <a:off x="3132138" y="2314575"/>
              <a:ext cx="2635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28416" name="Group 32"/>
            <p:cNvGrpSpPr>
              <a:grpSpLocks/>
            </p:cNvGrpSpPr>
            <p:nvPr/>
          </p:nvGrpSpPr>
          <p:grpSpPr bwMode="auto">
            <a:xfrm>
              <a:off x="3856038" y="2255838"/>
              <a:ext cx="46037" cy="150812"/>
              <a:chOff x="2429" y="1305"/>
              <a:chExt cx="29" cy="95"/>
            </a:xfrm>
          </p:grpSpPr>
          <p:sp>
            <p:nvSpPr>
              <p:cNvPr id="528417" name="Oval 33"/>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18" name="Oval 34"/>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sz="3600">
                  <a:effectLst>
                    <a:outerShdw blurRad="38100" dist="38100" dir="2700000" algn="tl">
                      <a:srgbClr val="000000"/>
                    </a:outerShdw>
                  </a:effectLst>
                </a:endParaRPr>
              </a:p>
            </p:txBody>
          </p:sp>
        </p:grpSp>
        <p:grpSp>
          <p:nvGrpSpPr>
            <p:cNvPr id="528419" name="Group 35"/>
            <p:cNvGrpSpPr>
              <a:grpSpLocks/>
            </p:cNvGrpSpPr>
            <p:nvPr/>
          </p:nvGrpSpPr>
          <p:grpSpPr bwMode="auto">
            <a:xfrm rot="5400000">
              <a:off x="3627438" y="2471737"/>
              <a:ext cx="46038" cy="150813"/>
              <a:chOff x="2429" y="1305"/>
              <a:chExt cx="29" cy="95"/>
            </a:xfrm>
          </p:grpSpPr>
          <p:sp>
            <p:nvSpPr>
              <p:cNvPr id="528420" name="Oval 36"/>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21" name="Oval 37"/>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effectLst>
                    <a:outerShdw blurRad="38100" dist="38100" dir="2700000" algn="tl">
                      <a:srgbClr val="000000"/>
                    </a:outerShdw>
                  </a:effectLst>
                </a:endParaRPr>
              </a:p>
            </p:txBody>
          </p:sp>
        </p:grpSp>
        <p:grpSp>
          <p:nvGrpSpPr>
            <p:cNvPr id="528422" name="Group 38"/>
            <p:cNvGrpSpPr>
              <a:grpSpLocks/>
            </p:cNvGrpSpPr>
            <p:nvPr/>
          </p:nvGrpSpPr>
          <p:grpSpPr bwMode="auto">
            <a:xfrm rot="5400000">
              <a:off x="3651250" y="1990726"/>
              <a:ext cx="46037" cy="150812"/>
              <a:chOff x="2429" y="1305"/>
              <a:chExt cx="29" cy="95"/>
            </a:xfrm>
          </p:grpSpPr>
          <p:sp>
            <p:nvSpPr>
              <p:cNvPr id="528423" name="Oval 39"/>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24" name="Oval 40"/>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effectLst>
                    <a:outerShdw blurRad="38100" dist="38100" dir="2700000" algn="tl">
                      <a:srgbClr val="000000"/>
                    </a:outerShdw>
                  </a:effectLst>
                </a:endParaRPr>
              </a:p>
            </p:txBody>
          </p:sp>
        </p:grpSp>
        <p:sp>
          <p:nvSpPr>
            <p:cNvPr id="528425" name="Freeform 41"/>
            <p:cNvSpPr>
              <a:spLocks/>
            </p:cNvSpPr>
            <p:nvPr/>
          </p:nvSpPr>
          <p:spPr bwMode="auto">
            <a:xfrm>
              <a:off x="1139825" y="2489200"/>
              <a:ext cx="1766888" cy="688975"/>
            </a:xfrm>
            <a:custGeom>
              <a:avLst/>
              <a:gdLst>
                <a:gd name="T0" fmla="*/ 0 w 1113"/>
                <a:gd name="T1" fmla="*/ 252 h 434"/>
                <a:gd name="T2" fmla="*/ 260 w 1113"/>
                <a:gd name="T3" fmla="*/ 379 h 434"/>
                <a:gd name="T4" fmla="*/ 634 w 1113"/>
                <a:gd name="T5" fmla="*/ 412 h 434"/>
                <a:gd name="T6" fmla="*/ 930 w 1113"/>
                <a:gd name="T7" fmla="*/ 244 h 434"/>
                <a:gd name="T8" fmla="*/ 1113 w 1113"/>
                <a:gd name="T9" fmla="*/ 0 h 434"/>
              </a:gdLst>
              <a:ahLst/>
              <a:cxnLst>
                <a:cxn ang="0">
                  <a:pos x="T0" y="T1"/>
                </a:cxn>
                <a:cxn ang="0">
                  <a:pos x="T2" y="T3"/>
                </a:cxn>
                <a:cxn ang="0">
                  <a:pos x="T4" y="T5"/>
                </a:cxn>
                <a:cxn ang="0">
                  <a:pos x="T6" y="T7"/>
                </a:cxn>
                <a:cxn ang="0">
                  <a:pos x="T8" y="T9"/>
                </a:cxn>
              </a:cxnLst>
              <a:rect l="0" t="0" r="r" b="b"/>
              <a:pathLst>
                <a:path w="1113" h="434">
                  <a:moveTo>
                    <a:pt x="0" y="252"/>
                  </a:moveTo>
                  <a:cubicBezTo>
                    <a:pt x="43" y="273"/>
                    <a:pt x="154" y="352"/>
                    <a:pt x="260" y="379"/>
                  </a:cubicBezTo>
                  <a:cubicBezTo>
                    <a:pt x="366" y="406"/>
                    <a:pt x="522" y="434"/>
                    <a:pt x="634" y="412"/>
                  </a:cubicBezTo>
                  <a:cubicBezTo>
                    <a:pt x="746" y="390"/>
                    <a:pt x="850" y="313"/>
                    <a:pt x="930" y="244"/>
                  </a:cubicBezTo>
                  <a:cubicBezTo>
                    <a:pt x="1010" y="175"/>
                    <a:pt x="1075" y="51"/>
                    <a:pt x="1113" y="0"/>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28426" name="Group 42"/>
            <p:cNvGrpSpPr>
              <a:grpSpLocks/>
            </p:cNvGrpSpPr>
            <p:nvPr/>
          </p:nvGrpSpPr>
          <p:grpSpPr bwMode="auto">
            <a:xfrm rot="10982456">
              <a:off x="6326188" y="2260600"/>
              <a:ext cx="46037" cy="150813"/>
              <a:chOff x="642" y="2720"/>
              <a:chExt cx="29" cy="95"/>
            </a:xfrm>
          </p:grpSpPr>
          <p:sp>
            <p:nvSpPr>
              <p:cNvPr id="528427" name="Oval 43"/>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28" name="Oval 44"/>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28430" name="Text Box 46"/>
            <p:cNvSpPr txBox="1">
              <a:spLocks noChangeArrowheads="1"/>
            </p:cNvSpPr>
            <p:nvPr/>
          </p:nvSpPr>
          <p:spPr bwMode="auto">
            <a:xfrm rot="10800000">
              <a:off x="5986463" y="1452563"/>
              <a:ext cx="7096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H</a:t>
              </a:r>
            </a:p>
          </p:txBody>
        </p:sp>
        <p:sp>
          <p:nvSpPr>
            <p:cNvPr id="528431" name="Text Box 47"/>
            <p:cNvSpPr txBox="1">
              <a:spLocks noChangeArrowheads="1"/>
            </p:cNvSpPr>
            <p:nvPr/>
          </p:nvSpPr>
          <p:spPr bwMode="auto">
            <a:xfrm rot="10800000">
              <a:off x="5975350" y="2657475"/>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H</a:t>
              </a:r>
            </a:p>
          </p:txBody>
        </p:sp>
        <p:sp>
          <p:nvSpPr>
            <p:cNvPr id="528432" name="Line 48"/>
            <p:cNvSpPr>
              <a:spLocks noChangeShapeType="1"/>
            </p:cNvSpPr>
            <p:nvPr/>
          </p:nvSpPr>
          <p:spPr bwMode="auto">
            <a:xfrm rot="27000000" flipH="1" flipV="1">
              <a:off x="6214269" y="1991519"/>
              <a:ext cx="206375" cy="119063"/>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8433" name="Line 49"/>
            <p:cNvSpPr>
              <a:spLocks noChangeShapeType="1"/>
            </p:cNvSpPr>
            <p:nvPr/>
          </p:nvSpPr>
          <p:spPr bwMode="auto">
            <a:xfrm rot="23940000" flipH="1" flipV="1">
              <a:off x="6162675" y="2570163"/>
              <a:ext cx="209550" cy="82550"/>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8434" name="Text Box 50"/>
            <p:cNvSpPr txBox="1">
              <a:spLocks noChangeArrowheads="1"/>
            </p:cNvSpPr>
            <p:nvPr/>
          </p:nvSpPr>
          <p:spPr bwMode="auto">
            <a:xfrm>
              <a:off x="5722938" y="2089150"/>
              <a:ext cx="7397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0000"/>
                  </a:solidFill>
                  <a:effectLst>
                    <a:outerShdw blurRad="38100" dist="38100" dir="2700000" algn="tl">
                      <a:srgbClr val="000000"/>
                    </a:outerShdw>
                  </a:effectLst>
                </a:rPr>
                <a:t>O</a:t>
              </a:r>
            </a:p>
          </p:txBody>
        </p:sp>
        <p:sp>
          <p:nvSpPr>
            <p:cNvPr id="528436" name="Text Box 52"/>
            <p:cNvSpPr txBox="1">
              <a:spLocks noChangeArrowheads="1"/>
            </p:cNvSpPr>
            <p:nvPr/>
          </p:nvSpPr>
          <p:spPr bwMode="auto">
            <a:xfrm>
              <a:off x="5032375" y="2076450"/>
              <a:ext cx="8397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66CCFF"/>
                  </a:solidFill>
                  <a:effectLst>
                    <a:outerShdw blurRad="38100" dist="38100" dir="2700000" algn="tl">
                      <a:srgbClr val="000000"/>
                    </a:outerShdw>
                  </a:effectLst>
                </a:rPr>
                <a:t>H</a:t>
              </a:r>
            </a:p>
          </p:txBody>
        </p:sp>
        <p:sp>
          <p:nvSpPr>
            <p:cNvPr id="528437" name="Line 53"/>
            <p:cNvSpPr>
              <a:spLocks noChangeShapeType="1"/>
            </p:cNvSpPr>
            <p:nvPr/>
          </p:nvSpPr>
          <p:spPr bwMode="auto">
            <a:xfrm>
              <a:off x="5646738" y="2352675"/>
              <a:ext cx="2635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38" name="Text Box 54"/>
            <p:cNvSpPr txBox="1">
              <a:spLocks noChangeArrowheads="1"/>
            </p:cNvSpPr>
            <p:nvPr/>
          </p:nvSpPr>
          <p:spPr bwMode="auto">
            <a:xfrm>
              <a:off x="6550025" y="2062163"/>
              <a:ext cx="51435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sp>
          <p:nvSpPr>
            <p:cNvPr id="528439" name="Text Box 55"/>
            <p:cNvSpPr txBox="1">
              <a:spLocks noChangeArrowheads="1"/>
            </p:cNvSpPr>
            <p:nvPr/>
          </p:nvSpPr>
          <p:spPr bwMode="auto">
            <a:xfrm>
              <a:off x="7153275" y="2076450"/>
              <a:ext cx="8397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00FF00"/>
                  </a:solidFill>
                  <a:effectLst>
                    <a:outerShdw blurRad="38100" dist="38100" dir="2700000" algn="tl">
                      <a:srgbClr val="000000"/>
                    </a:outerShdw>
                  </a:effectLst>
                </a:rPr>
                <a:t>Cl</a:t>
              </a:r>
            </a:p>
          </p:txBody>
        </p:sp>
        <p:grpSp>
          <p:nvGrpSpPr>
            <p:cNvPr id="528440" name="Group 56"/>
            <p:cNvGrpSpPr>
              <a:grpSpLocks/>
            </p:cNvGrpSpPr>
            <p:nvPr/>
          </p:nvGrpSpPr>
          <p:grpSpPr bwMode="auto">
            <a:xfrm rot="5400000">
              <a:off x="7564438" y="2509837"/>
              <a:ext cx="46038" cy="150813"/>
              <a:chOff x="2429" y="1305"/>
              <a:chExt cx="29" cy="95"/>
            </a:xfrm>
          </p:grpSpPr>
          <p:sp>
            <p:nvSpPr>
              <p:cNvPr id="528441" name="Oval 57"/>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42" name="Oval 58"/>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solidFill>
                    <a:srgbClr val="00FF00"/>
                  </a:solidFill>
                  <a:effectLst>
                    <a:outerShdw blurRad="38100" dist="38100" dir="2700000" algn="tl">
                      <a:srgbClr val="000000"/>
                    </a:outerShdw>
                  </a:effectLst>
                </a:endParaRPr>
              </a:p>
            </p:txBody>
          </p:sp>
        </p:grpSp>
        <p:grpSp>
          <p:nvGrpSpPr>
            <p:cNvPr id="528443" name="Group 59"/>
            <p:cNvGrpSpPr>
              <a:grpSpLocks/>
            </p:cNvGrpSpPr>
            <p:nvPr/>
          </p:nvGrpSpPr>
          <p:grpSpPr bwMode="auto">
            <a:xfrm rot="5400000">
              <a:off x="7564438" y="2027237"/>
              <a:ext cx="46038" cy="150813"/>
              <a:chOff x="2429" y="1305"/>
              <a:chExt cx="29" cy="95"/>
            </a:xfrm>
          </p:grpSpPr>
          <p:sp>
            <p:nvSpPr>
              <p:cNvPr id="528444" name="Oval 60"/>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45" name="Oval 61"/>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ltLang="en-US" sz="3600">
                  <a:solidFill>
                    <a:srgbClr val="00FF00"/>
                  </a:solidFill>
                  <a:effectLst>
                    <a:outerShdw blurRad="38100" dist="38100" dir="2700000" algn="tl">
                      <a:srgbClr val="000000"/>
                    </a:outerShdw>
                  </a:effectLst>
                </a:endParaRPr>
              </a:p>
            </p:txBody>
          </p:sp>
        </p:grpSp>
        <p:grpSp>
          <p:nvGrpSpPr>
            <p:cNvPr id="528446" name="Group 62"/>
            <p:cNvGrpSpPr>
              <a:grpSpLocks/>
            </p:cNvGrpSpPr>
            <p:nvPr/>
          </p:nvGrpSpPr>
          <p:grpSpPr bwMode="auto">
            <a:xfrm rot="10800000">
              <a:off x="7767638" y="2243138"/>
              <a:ext cx="46037" cy="150812"/>
              <a:chOff x="2429" y="1305"/>
              <a:chExt cx="29" cy="95"/>
            </a:xfrm>
          </p:grpSpPr>
          <p:sp>
            <p:nvSpPr>
              <p:cNvPr id="528447" name="Oval 63"/>
              <p:cNvSpPr>
                <a:spLocks noChangeArrowheads="1"/>
              </p:cNvSpPr>
              <p:nvPr/>
            </p:nvSpPr>
            <p:spPr bwMode="auto">
              <a:xfrm rot="1239185">
                <a:off x="2431" y="1372"/>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48" name="Oval 64"/>
              <p:cNvSpPr>
                <a:spLocks noChangeArrowheads="1"/>
              </p:cNvSpPr>
              <p:nvPr/>
            </p:nvSpPr>
            <p:spPr bwMode="auto">
              <a:xfrm rot="1239185">
                <a:off x="2429" y="1305"/>
                <a:ext cx="27" cy="28"/>
              </a:xfrm>
              <a:prstGeom prst="ellipse">
                <a:avLst/>
              </a:prstGeom>
              <a:solidFill>
                <a:srgbClr val="00FF00"/>
              </a:solidFill>
              <a:ln w="38100">
                <a:solidFill>
                  <a:srgbClr val="00FF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altLang="en-US" sz="3600">
                  <a:solidFill>
                    <a:srgbClr val="00FF00"/>
                  </a:solidFill>
                  <a:effectLst>
                    <a:outerShdw blurRad="38100" dist="38100" dir="2700000" algn="tl">
                      <a:srgbClr val="000000"/>
                    </a:outerShdw>
                  </a:effectLst>
                </a:endParaRPr>
              </a:p>
            </p:txBody>
          </p:sp>
        </p:grpSp>
        <p:sp>
          <p:nvSpPr>
            <p:cNvPr id="528451" name="Freeform 67"/>
            <p:cNvSpPr>
              <a:spLocks/>
            </p:cNvSpPr>
            <p:nvPr/>
          </p:nvSpPr>
          <p:spPr bwMode="auto">
            <a:xfrm>
              <a:off x="3244850" y="1797050"/>
              <a:ext cx="412750" cy="396875"/>
            </a:xfrm>
            <a:custGeom>
              <a:avLst/>
              <a:gdLst>
                <a:gd name="T0" fmla="*/ 0 w 260"/>
                <a:gd name="T1" fmla="*/ 250 h 250"/>
                <a:gd name="T2" fmla="*/ 31 w 260"/>
                <a:gd name="T3" fmla="*/ 68 h 250"/>
                <a:gd name="T4" fmla="*/ 157 w 260"/>
                <a:gd name="T5" fmla="*/ 5 h 250"/>
                <a:gd name="T6" fmla="*/ 260 w 260"/>
                <a:gd name="T7" fmla="*/ 100 h 250"/>
              </a:gdLst>
              <a:ahLst/>
              <a:cxnLst>
                <a:cxn ang="0">
                  <a:pos x="T0" y="T1"/>
                </a:cxn>
                <a:cxn ang="0">
                  <a:pos x="T2" y="T3"/>
                </a:cxn>
                <a:cxn ang="0">
                  <a:pos x="T4" y="T5"/>
                </a:cxn>
                <a:cxn ang="0">
                  <a:pos x="T6" y="T7"/>
                </a:cxn>
              </a:cxnLst>
              <a:rect l="0" t="0" r="r" b="b"/>
              <a:pathLst>
                <a:path w="260" h="250">
                  <a:moveTo>
                    <a:pt x="0" y="250"/>
                  </a:moveTo>
                  <a:cubicBezTo>
                    <a:pt x="2" y="179"/>
                    <a:pt x="5" y="109"/>
                    <a:pt x="31" y="68"/>
                  </a:cubicBezTo>
                  <a:cubicBezTo>
                    <a:pt x="57" y="27"/>
                    <a:pt x="119" y="0"/>
                    <a:pt x="157" y="5"/>
                  </a:cubicBezTo>
                  <a:cubicBezTo>
                    <a:pt x="195" y="10"/>
                    <a:pt x="227" y="55"/>
                    <a:pt x="260" y="100"/>
                  </a:cubicBezTo>
                </a:path>
              </a:pathLst>
            </a:custGeom>
            <a:noFill/>
            <a:ln w="38100" cap="flat" cmpd="sng">
              <a:solidFill>
                <a:srgbClr val="FF0000"/>
              </a:solidFill>
              <a:prstDash val="solid"/>
              <a:round/>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63" name="Text Box 79"/>
            <p:cNvSpPr txBox="1">
              <a:spLocks noChangeArrowheads="1"/>
            </p:cNvSpPr>
            <p:nvPr/>
          </p:nvSpPr>
          <p:spPr bwMode="auto">
            <a:xfrm>
              <a:off x="6310313" y="1906588"/>
              <a:ext cx="2682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66CCFF"/>
                  </a:solidFill>
                  <a:effectLst>
                    <a:outerShdw blurRad="38100" dist="38100" dir="2700000" algn="tl">
                      <a:srgbClr val="000000"/>
                    </a:outerShdw>
                  </a:effectLst>
                </a:rPr>
                <a:t>+</a:t>
              </a:r>
            </a:p>
          </p:txBody>
        </p:sp>
        <p:sp>
          <p:nvSpPr>
            <p:cNvPr id="528464" name="Text Box 80"/>
            <p:cNvSpPr txBox="1">
              <a:spLocks noChangeArrowheads="1"/>
            </p:cNvSpPr>
            <p:nvPr/>
          </p:nvSpPr>
          <p:spPr bwMode="auto">
            <a:xfrm>
              <a:off x="7745413" y="1804988"/>
              <a:ext cx="2682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0000"/>
                  </a:solidFill>
                  <a:effectLst>
                    <a:outerShdw blurRad="38100" dist="38100" dir="2700000" algn="tl">
                      <a:srgbClr val="000000"/>
                    </a:outerShdw>
                  </a:effectLst>
                </a:rPr>
                <a:t>-</a:t>
              </a:r>
            </a:p>
          </p:txBody>
        </p:sp>
        <p:grpSp>
          <p:nvGrpSpPr>
            <p:cNvPr id="528465" name="Group 81"/>
            <p:cNvGrpSpPr>
              <a:grpSpLocks/>
            </p:cNvGrpSpPr>
            <p:nvPr/>
          </p:nvGrpSpPr>
          <p:grpSpPr bwMode="auto">
            <a:xfrm>
              <a:off x="4300538" y="2235200"/>
              <a:ext cx="731837" cy="152400"/>
              <a:chOff x="1839" y="1917"/>
              <a:chExt cx="345" cy="96"/>
            </a:xfrm>
          </p:grpSpPr>
          <p:sp>
            <p:nvSpPr>
              <p:cNvPr id="528466" name="Line 82"/>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8467" name="Line 83"/>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grpSp>
          <p:nvGrpSpPr>
            <p:cNvPr id="528468" name="Group 84"/>
            <p:cNvGrpSpPr>
              <a:grpSpLocks/>
            </p:cNvGrpSpPr>
            <p:nvPr/>
          </p:nvGrpSpPr>
          <p:grpSpPr bwMode="auto">
            <a:xfrm rot="10800000">
              <a:off x="7335838" y="2243138"/>
              <a:ext cx="46037" cy="150812"/>
              <a:chOff x="2429" y="1305"/>
              <a:chExt cx="29" cy="95"/>
            </a:xfrm>
          </p:grpSpPr>
          <p:sp>
            <p:nvSpPr>
              <p:cNvPr id="528469" name="Oval 85"/>
              <p:cNvSpPr>
                <a:spLocks noChangeArrowheads="1"/>
              </p:cNvSpPr>
              <p:nvPr/>
            </p:nvSpPr>
            <p:spPr bwMode="auto">
              <a:xfrm rot="1239185">
                <a:off x="2431" y="1372"/>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8470" name="Oval 86"/>
              <p:cNvSpPr>
                <a:spLocks noChangeArrowheads="1"/>
              </p:cNvSpPr>
              <p:nvPr/>
            </p:nvSpPr>
            <p:spPr bwMode="auto">
              <a:xfrm rot="1239185">
                <a:off x="2429" y="1305"/>
                <a:ext cx="27" cy="28"/>
              </a:xfrm>
              <a:prstGeom prst="ellipse">
                <a:avLst/>
              </a:prstGeom>
              <a:solidFill>
                <a:srgbClr val="00FF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altLang="en-US" sz="3600">
                  <a:solidFill>
                    <a:srgbClr val="00FF00"/>
                  </a:solidFill>
                  <a:effectLst>
                    <a:outerShdw blurRad="38100" dist="38100" dir="2700000" algn="tl">
                      <a:srgbClr val="000000"/>
                    </a:outerShdw>
                  </a:effectLst>
                </a:endParaRPr>
              </a:p>
            </p:txBody>
          </p:sp>
        </p:grpSp>
        <p:sp>
          <p:nvSpPr>
            <p:cNvPr id="528495" name="Text Box 111"/>
            <p:cNvSpPr txBox="1">
              <a:spLocks noChangeArrowheads="1"/>
            </p:cNvSpPr>
            <p:nvPr/>
          </p:nvSpPr>
          <p:spPr bwMode="auto">
            <a:xfrm>
              <a:off x="1698625" y="2060575"/>
              <a:ext cx="5143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sp>
          <p:nvSpPr>
            <p:cNvPr id="528505" name="Text Box 121"/>
            <p:cNvSpPr txBox="1">
              <a:spLocks noChangeArrowheads="1"/>
            </p:cNvSpPr>
            <p:nvPr/>
          </p:nvSpPr>
          <p:spPr bwMode="auto">
            <a:xfrm>
              <a:off x="1181289" y="3272149"/>
              <a:ext cx="162488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a:effectLst>
                    <a:outerShdw blurRad="38100" dist="38100" dir="2700000" algn="tl">
                      <a:srgbClr val="000000"/>
                    </a:outerShdw>
                  </a:effectLst>
                </a:rPr>
                <a:t>Electron pair moves</a:t>
              </a:r>
            </a:p>
          </p:txBody>
        </p:sp>
      </p:grpSp>
      <p:sp>
        <p:nvSpPr>
          <p:cNvPr id="528506" name="Text Box 122"/>
          <p:cNvSpPr txBox="1">
            <a:spLocks noChangeArrowheads="1"/>
          </p:cNvSpPr>
          <p:nvPr/>
        </p:nvSpPr>
        <p:spPr bwMode="auto">
          <a:xfrm>
            <a:off x="2142332" y="1485417"/>
            <a:ext cx="4859337" cy="55399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3000" dirty="0">
                <a:solidFill>
                  <a:srgbClr val="FF0000"/>
                </a:solidFill>
                <a:effectLst>
                  <a:outerShdw blurRad="38100" dist="38100" dir="2700000" algn="tl">
                    <a:srgbClr val="000000"/>
                  </a:outerShdw>
                </a:effectLst>
              </a:rPr>
              <a:t>Electron-pushing arrows</a:t>
            </a:r>
          </a:p>
        </p:txBody>
      </p:sp>
      <p:cxnSp>
        <p:nvCxnSpPr>
          <p:cNvPr id="78" name="Straight Connector 77"/>
          <p:cNvCxnSpPr/>
          <p:nvPr/>
        </p:nvCxnSpPr>
        <p:spPr bwMode="auto">
          <a:xfrm flipV="1">
            <a:off x="140677" y="1173480"/>
            <a:ext cx="8862647" cy="762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Text Box 2"/>
          <p:cNvSpPr txBox="1">
            <a:spLocks noChangeArrowheads="1"/>
          </p:cNvSpPr>
          <p:nvPr/>
        </p:nvSpPr>
        <p:spPr bwMode="auto">
          <a:xfrm>
            <a:off x="2063750" y="5084763"/>
            <a:ext cx="16176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a:solidFill>
                  <a:srgbClr val="66CCFF"/>
                </a:solidFill>
                <a:effectLst>
                  <a:outerShdw blurRad="38100" dist="38100" dir="2700000" algn="tl">
                    <a:srgbClr val="000000"/>
                  </a:outerShdw>
                </a:effectLst>
              </a:rPr>
              <a:t>Acidity</a:t>
            </a:r>
          </a:p>
          <a:p>
            <a:pPr algn="l" eaLnBrk="0" hangingPunct="0"/>
            <a:r>
              <a:rPr lang="en-US" altLang="en-US">
                <a:solidFill>
                  <a:srgbClr val="66CCFF"/>
                </a:solidFill>
                <a:effectLst>
                  <a:outerShdw blurRad="38100" dist="38100" dir="2700000" algn="tl">
                    <a:srgbClr val="000000"/>
                  </a:outerShdw>
                </a:effectLst>
              </a:rPr>
              <a:t>constant</a:t>
            </a:r>
          </a:p>
        </p:txBody>
      </p:sp>
      <p:sp>
        <p:nvSpPr>
          <p:cNvPr id="529411" name="Text Box 3"/>
          <p:cNvSpPr txBox="1">
            <a:spLocks noChangeArrowheads="1"/>
          </p:cNvSpPr>
          <p:nvPr/>
        </p:nvSpPr>
        <p:spPr bwMode="auto">
          <a:xfrm>
            <a:off x="6288088" y="2670175"/>
            <a:ext cx="11223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a:effectLst>
                  <a:outerShdw blurRad="38100" dist="38100" dir="2700000" algn="tl">
                    <a:srgbClr val="000000"/>
                  </a:outerShdw>
                </a:effectLst>
              </a:rPr>
              <a:t>mol/L</a:t>
            </a:r>
          </a:p>
        </p:txBody>
      </p:sp>
      <p:sp>
        <p:nvSpPr>
          <p:cNvPr id="529412" name="Text Box 4"/>
          <p:cNvSpPr txBox="1">
            <a:spLocks noChangeArrowheads="1"/>
          </p:cNvSpPr>
          <p:nvPr/>
        </p:nvSpPr>
        <p:spPr bwMode="auto">
          <a:xfrm>
            <a:off x="4356100" y="2689225"/>
            <a:ext cx="2714625"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Solvent 55</a:t>
            </a:r>
          </a:p>
        </p:txBody>
      </p:sp>
      <p:sp>
        <p:nvSpPr>
          <p:cNvPr id="529414" name="Text Box 6"/>
          <p:cNvSpPr txBox="1">
            <a:spLocks noChangeArrowheads="1"/>
          </p:cNvSpPr>
          <p:nvPr/>
        </p:nvSpPr>
        <p:spPr bwMode="auto">
          <a:xfrm>
            <a:off x="449263" y="2490788"/>
            <a:ext cx="105092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i="1">
                <a:effectLst>
                  <a:outerShdw blurRad="38100" dist="38100" dir="2700000" algn="tl">
                    <a:srgbClr val="000000"/>
                  </a:outerShdw>
                </a:effectLst>
              </a:rPr>
              <a:t>K </a:t>
            </a:r>
            <a:r>
              <a:rPr lang="en-US" altLang="en-US" sz="3200">
                <a:effectLst>
                  <a:outerShdw blurRad="38100" dist="38100" dir="2700000" algn="tl">
                    <a:srgbClr val="000000"/>
                  </a:outerShdw>
                </a:effectLst>
              </a:rPr>
              <a:t>=</a:t>
            </a:r>
          </a:p>
        </p:txBody>
      </p:sp>
      <p:sp>
        <p:nvSpPr>
          <p:cNvPr id="529415" name="Text Box 7"/>
          <p:cNvSpPr txBox="1">
            <a:spLocks noChangeArrowheads="1"/>
          </p:cNvSpPr>
          <p:nvPr/>
        </p:nvSpPr>
        <p:spPr bwMode="auto">
          <a:xfrm>
            <a:off x="1341438" y="2185988"/>
            <a:ext cx="273367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[H</a:t>
            </a:r>
            <a:r>
              <a:rPr lang="en-US" altLang="en-US" sz="3200" baseline="-25000">
                <a:effectLst>
                  <a:outerShdw blurRad="38100" dist="38100" dir="2700000" algn="tl">
                    <a:srgbClr val="000000"/>
                  </a:outerShdw>
                </a:effectLst>
              </a:rPr>
              <a:t>3</a:t>
            </a:r>
            <a:r>
              <a:rPr lang="en-US" altLang="en-US" sz="3200">
                <a:effectLst>
                  <a:outerShdw blurRad="38100" dist="38100" dir="2700000" algn="tl">
                    <a:srgbClr val="000000"/>
                  </a:outerShdw>
                </a:effectLst>
              </a:rPr>
              <a:t>O] [</a:t>
            </a:r>
            <a:r>
              <a:rPr lang="en-US" altLang="en-US" sz="3200">
                <a:solidFill>
                  <a:srgbClr val="FF0000"/>
                </a:solidFill>
                <a:effectLst>
                  <a:outerShdw blurRad="38100" dist="38100" dir="2700000" algn="tl">
                    <a:srgbClr val="000000"/>
                  </a:outerShdw>
                </a:effectLst>
              </a:rPr>
              <a:t>A</a:t>
            </a:r>
            <a:r>
              <a:rPr lang="en-US" altLang="en-US" sz="3200">
                <a:effectLst>
                  <a:outerShdw blurRad="38100" dist="38100" dir="2700000" algn="tl">
                    <a:srgbClr val="000000"/>
                  </a:outerShdw>
                </a:effectLst>
              </a:rPr>
              <a:t>]</a:t>
            </a:r>
          </a:p>
        </p:txBody>
      </p:sp>
      <p:sp>
        <p:nvSpPr>
          <p:cNvPr id="529416" name="Text Box 8"/>
          <p:cNvSpPr txBox="1">
            <a:spLocks noChangeArrowheads="1"/>
          </p:cNvSpPr>
          <p:nvPr/>
        </p:nvSpPr>
        <p:spPr bwMode="auto">
          <a:xfrm>
            <a:off x="1176338" y="2781300"/>
            <a:ext cx="28956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t>
            </a:r>
            <a:r>
              <a:rPr lang="en-US" altLang="en-US" sz="3200">
                <a:solidFill>
                  <a:srgbClr val="66CCFF"/>
                </a:solidFill>
                <a:effectLst>
                  <a:outerShdw blurRad="38100" dist="38100" dir="2700000" algn="tl">
                    <a:srgbClr val="000000"/>
                  </a:outerShdw>
                </a:effectLst>
              </a:rPr>
              <a:t>HA</a:t>
            </a:r>
            <a:r>
              <a:rPr lang="en-US" altLang="en-US" sz="3200">
                <a:effectLst>
                  <a:outerShdw blurRad="38100" dist="38100" dir="2700000" algn="tl">
                    <a:srgbClr val="000000"/>
                  </a:outerShdw>
                </a:effectLst>
              </a:rPr>
              <a:t>] [H</a:t>
            </a:r>
            <a:r>
              <a:rPr lang="en-US" altLang="en-US" sz="3200" baseline="-25000">
                <a:effectLst>
                  <a:outerShdw blurRad="38100" dist="38100" dir="2700000" algn="tl">
                    <a:srgbClr val="000000"/>
                  </a:outerShdw>
                </a:effectLst>
              </a:rPr>
              <a:t>2</a:t>
            </a:r>
            <a:r>
              <a:rPr lang="en-US" altLang="en-US" sz="3200">
                <a:effectLst>
                  <a:outerShdw blurRad="38100" dist="38100" dir="2700000" algn="tl">
                    <a:srgbClr val="000000"/>
                  </a:outerShdw>
                </a:effectLst>
              </a:rPr>
              <a:t>O]</a:t>
            </a:r>
          </a:p>
        </p:txBody>
      </p:sp>
      <p:sp>
        <p:nvSpPr>
          <p:cNvPr id="529417" name="Line 9"/>
          <p:cNvSpPr>
            <a:spLocks noChangeShapeType="1"/>
          </p:cNvSpPr>
          <p:nvPr/>
        </p:nvSpPr>
        <p:spPr bwMode="auto">
          <a:xfrm>
            <a:off x="1204913" y="2805113"/>
            <a:ext cx="2525712"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9418" name="Text Box 10"/>
          <p:cNvSpPr txBox="1">
            <a:spLocks noChangeArrowheads="1"/>
          </p:cNvSpPr>
          <p:nvPr/>
        </p:nvSpPr>
        <p:spPr bwMode="auto">
          <a:xfrm>
            <a:off x="3925888" y="4575175"/>
            <a:ext cx="9271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i="1">
                <a:effectLst>
                  <a:outerShdw blurRad="38100" dist="38100" dir="2700000" algn="tl">
                    <a:srgbClr val="000000"/>
                  </a:outerShdw>
                </a:effectLst>
              </a:rPr>
              <a:t>K</a:t>
            </a:r>
            <a:r>
              <a:rPr lang="en-US" altLang="en-US" sz="3200" baseline="-25000">
                <a:solidFill>
                  <a:srgbClr val="66CCFF"/>
                </a:solidFill>
                <a:effectLst>
                  <a:outerShdw blurRad="38100" dist="38100" dir="2700000" algn="tl">
                    <a:srgbClr val="000000"/>
                  </a:outerShdw>
                </a:effectLst>
              </a:rPr>
              <a:t>a </a:t>
            </a:r>
            <a:r>
              <a:rPr lang="en-US" altLang="en-US" sz="3200">
                <a:effectLst>
                  <a:outerShdw blurRad="38100" dist="38100" dir="2700000" algn="tl">
                    <a:srgbClr val="000000"/>
                  </a:outerShdw>
                </a:effectLst>
              </a:rPr>
              <a:t>=</a:t>
            </a:r>
          </a:p>
        </p:txBody>
      </p:sp>
      <p:sp>
        <p:nvSpPr>
          <p:cNvPr id="529419" name="Text Box 11"/>
          <p:cNvSpPr txBox="1">
            <a:spLocks noChangeArrowheads="1"/>
          </p:cNvSpPr>
          <p:nvPr/>
        </p:nvSpPr>
        <p:spPr bwMode="auto">
          <a:xfrm>
            <a:off x="4714875" y="4578350"/>
            <a:ext cx="1906588"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i="1">
                <a:effectLst>
                  <a:outerShdw blurRad="38100" dist="38100" dir="2700000" algn="tl">
                    <a:srgbClr val="000000"/>
                  </a:outerShdw>
                </a:effectLst>
              </a:rPr>
              <a:t>K </a:t>
            </a:r>
            <a:r>
              <a:rPr lang="en-US" altLang="en-US" sz="3200">
                <a:effectLst>
                  <a:outerShdw blurRad="38100" dist="38100" dir="2700000" algn="tl">
                    <a:srgbClr val="000000"/>
                  </a:outerShdw>
                </a:effectLst>
              </a:rPr>
              <a:t>x 55 =</a:t>
            </a:r>
          </a:p>
        </p:txBody>
      </p:sp>
      <p:sp>
        <p:nvSpPr>
          <p:cNvPr id="529420" name="Text Box 12"/>
          <p:cNvSpPr txBox="1">
            <a:spLocks noChangeArrowheads="1"/>
          </p:cNvSpPr>
          <p:nvPr/>
        </p:nvSpPr>
        <p:spPr bwMode="auto">
          <a:xfrm>
            <a:off x="6477000" y="4302125"/>
            <a:ext cx="2041525"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[H</a:t>
            </a:r>
            <a:r>
              <a:rPr lang="en-US" altLang="en-US" sz="3200" baseline="-25000">
                <a:effectLst>
                  <a:outerShdw blurRad="38100" dist="38100" dir="2700000" algn="tl">
                    <a:srgbClr val="000000"/>
                  </a:outerShdw>
                </a:effectLst>
              </a:rPr>
              <a:t>3</a:t>
            </a:r>
            <a:r>
              <a:rPr lang="en-US" altLang="en-US" sz="3200">
                <a:effectLst>
                  <a:outerShdw blurRad="38100" dist="38100" dir="2700000" algn="tl">
                    <a:srgbClr val="000000"/>
                  </a:outerShdw>
                </a:effectLst>
              </a:rPr>
              <a:t>O][</a:t>
            </a:r>
            <a:r>
              <a:rPr lang="en-US" altLang="en-US" sz="3200">
                <a:solidFill>
                  <a:srgbClr val="FF0000"/>
                </a:solidFill>
                <a:effectLst>
                  <a:outerShdw blurRad="38100" dist="38100" dir="2700000" algn="tl">
                    <a:srgbClr val="000000"/>
                  </a:outerShdw>
                </a:effectLst>
              </a:rPr>
              <a:t>A</a:t>
            </a:r>
            <a:r>
              <a:rPr lang="en-US" altLang="en-US" sz="3200">
                <a:effectLst>
                  <a:outerShdw blurRad="38100" dist="38100" dir="2700000" algn="tl">
                    <a:srgbClr val="000000"/>
                  </a:outerShdw>
                </a:effectLst>
              </a:rPr>
              <a:t>]</a:t>
            </a:r>
          </a:p>
        </p:txBody>
      </p:sp>
      <p:sp>
        <p:nvSpPr>
          <p:cNvPr id="529421" name="Text Box 13"/>
          <p:cNvSpPr txBox="1">
            <a:spLocks noChangeArrowheads="1"/>
          </p:cNvSpPr>
          <p:nvPr/>
        </p:nvSpPr>
        <p:spPr bwMode="auto">
          <a:xfrm>
            <a:off x="6888163" y="4870450"/>
            <a:ext cx="1255712"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t>
            </a:r>
            <a:r>
              <a:rPr lang="en-US" altLang="en-US" sz="3200">
                <a:solidFill>
                  <a:srgbClr val="66CCFF"/>
                </a:solidFill>
                <a:effectLst>
                  <a:outerShdw blurRad="38100" dist="38100" dir="2700000" algn="tl">
                    <a:srgbClr val="000000"/>
                  </a:outerShdw>
                </a:effectLst>
              </a:rPr>
              <a:t>HA</a:t>
            </a:r>
            <a:r>
              <a:rPr lang="en-US" altLang="en-US" sz="3200">
                <a:effectLst>
                  <a:outerShdw blurRad="38100" dist="38100" dir="2700000" algn="tl">
                    <a:srgbClr val="000000"/>
                  </a:outerShdw>
                </a:effectLst>
              </a:rPr>
              <a:t>]</a:t>
            </a:r>
          </a:p>
        </p:txBody>
      </p:sp>
      <p:sp>
        <p:nvSpPr>
          <p:cNvPr id="529422" name="Line 14"/>
          <p:cNvSpPr>
            <a:spLocks noChangeShapeType="1"/>
          </p:cNvSpPr>
          <p:nvPr/>
        </p:nvSpPr>
        <p:spPr bwMode="auto">
          <a:xfrm>
            <a:off x="6551613" y="4878388"/>
            <a:ext cx="182880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9423" name="Line 15"/>
          <p:cNvSpPr>
            <a:spLocks noChangeShapeType="1"/>
          </p:cNvSpPr>
          <p:nvPr/>
        </p:nvSpPr>
        <p:spPr bwMode="auto">
          <a:xfrm flipH="1">
            <a:off x="3533775" y="2978150"/>
            <a:ext cx="823913" cy="106363"/>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9424" name="Line 16"/>
          <p:cNvSpPr>
            <a:spLocks noChangeShapeType="1"/>
          </p:cNvSpPr>
          <p:nvPr/>
        </p:nvSpPr>
        <p:spPr bwMode="auto">
          <a:xfrm flipV="1">
            <a:off x="3513138" y="5121275"/>
            <a:ext cx="573087" cy="330200"/>
          </a:xfrm>
          <a:prstGeom prst="line">
            <a:avLst/>
          </a:prstGeom>
          <a:noFill/>
          <a:ln w="38100">
            <a:solidFill>
              <a:srgbClr val="66CC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9433" name="Text Box 25"/>
          <p:cNvSpPr txBox="1">
            <a:spLocks noChangeArrowheads="1"/>
          </p:cNvSpPr>
          <p:nvPr/>
        </p:nvSpPr>
        <p:spPr bwMode="auto">
          <a:xfrm>
            <a:off x="7327900" y="4105275"/>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66CCFF"/>
                </a:solidFill>
                <a:effectLst>
                  <a:outerShdw blurRad="38100" dist="38100" dir="2700000" algn="tl">
                    <a:srgbClr val="000000"/>
                  </a:outerShdw>
                </a:effectLst>
              </a:rPr>
              <a:t>+</a:t>
            </a:r>
          </a:p>
        </p:txBody>
      </p:sp>
      <p:sp>
        <p:nvSpPr>
          <p:cNvPr id="529434" name="Text Box 26"/>
          <p:cNvSpPr txBox="1">
            <a:spLocks noChangeArrowheads="1"/>
          </p:cNvSpPr>
          <p:nvPr/>
        </p:nvSpPr>
        <p:spPr bwMode="auto">
          <a:xfrm>
            <a:off x="2197100" y="1993900"/>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66CCFF"/>
                </a:solidFill>
                <a:effectLst>
                  <a:outerShdw blurRad="38100" dist="38100" dir="2700000" algn="tl">
                    <a:srgbClr val="000000"/>
                  </a:outerShdw>
                </a:effectLst>
              </a:rPr>
              <a:t>+</a:t>
            </a:r>
          </a:p>
        </p:txBody>
      </p:sp>
      <p:sp>
        <p:nvSpPr>
          <p:cNvPr id="529436" name="Rectangle 28"/>
          <p:cNvSpPr>
            <a:spLocks noChangeArrowheads="1"/>
          </p:cNvSpPr>
          <p:nvPr/>
        </p:nvSpPr>
        <p:spPr bwMode="auto">
          <a:xfrm>
            <a:off x="2962275" y="1949450"/>
            <a:ext cx="4016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0000"/>
                </a:solidFill>
                <a:effectLst>
                  <a:outerShdw blurRad="38100" dist="38100" dir="2700000" algn="tl">
                    <a:srgbClr val="000000"/>
                  </a:outerShdw>
                </a:effectLst>
              </a:rPr>
              <a:t>-</a:t>
            </a:r>
            <a:endParaRPr lang="en-US" altLang="en-US" baseline="-25000">
              <a:solidFill>
                <a:srgbClr val="FF0000"/>
              </a:solidFill>
              <a:effectLst>
                <a:outerShdw blurRad="38100" dist="38100" dir="2700000" algn="tl">
                  <a:srgbClr val="000000"/>
                </a:outerShdw>
              </a:effectLst>
            </a:endParaRPr>
          </a:p>
        </p:txBody>
      </p:sp>
      <p:sp>
        <p:nvSpPr>
          <p:cNvPr id="529437" name="Rectangle 29"/>
          <p:cNvSpPr>
            <a:spLocks noChangeArrowheads="1"/>
          </p:cNvSpPr>
          <p:nvPr/>
        </p:nvSpPr>
        <p:spPr bwMode="auto">
          <a:xfrm>
            <a:off x="7927975" y="4060825"/>
            <a:ext cx="4016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0000"/>
                </a:solidFill>
                <a:effectLst>
                  <a:outerShdw blurRad="38100" dist="38100" dir="2700000" algn="tl">
                    <a:srgbClr val="000000"/>
                  </a:outerShdw>
                </a:effectLst>
              </a:rPr>
              <a:t>-</a:t>
            </a:r>
            <a:endParaRPr lang="en-US" altLang="en-US" baseline="-25000">
              <a:solidFill>
                <a:srgbClr val="FF0000"/>
              </a:solidFill>
              <a:effectLst>
                <a:outerShdw blurRad="38100" dist="38100" dir="2700000" algn="tl">
                  <a:srgbClr val="000000"/>
                </a:outerShdw>
              </a:effectLst>
            </a:endParaRPr>
          </a:p>
        </p:txBody>
      </p:sp>
      <p:sp>
        <p:nvSpPr>
          <p:cNvPr id="529503" name="Text Box 95"/>
          <p:cNvSpPr txBox="1">
            <a:spLocks noChangeArrowheads="1"/>
          </p:cNvSpPr>
          <p:nvPr/>
        </p:nvSpPr>
        <p:spPr bwMode="auto">
          <a:xfrm>
            <a:off x="4664075" y="5957888"/>
            <a:ext cx="30035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p</a:t>
            </a:r>
            <a:r>
              <a:rPr lang="en-US" altLang="en-US" sz="3600" i="1">
                <a:effectLst>
                  <a:outerShdw blurRad="38100" dist="38100" dir="2700000" algn="tl">
                    <a:srgbClr val="000000"/>
                  </a:outerShdw>
                </a:effectLst>
              </a:rPr>
              <a:t>K</a:t>
            </a:r>
            <a:r>
              <a:rPr lang="en-US" altLang="en-US" sz="3600" baseline="-25000">
                <a:solidFill>
                  <a:srgbClr val="66CCFF"/>
                </a:solidFill>
                <a:effectLst>
                  <a:outerShdw blurRad="38100" dist="38100" dir="2700000" algn="tl">
                    <a:srgbClr val="000000"/>
                  </a:outerShdw>
                </a:effectLst>
              </a:rPr>
              <a:t>a </a:t>
            </a:r>
            <a:r>
              <a:rPr lang="en-US" altLang="en-US" sz="3600">
                <a:effectLst>
                  <a:outerShdw blurRad="38100" dist="38100" dir="2700000" algn="tl">
                    <a:srgbClr val="000000"/>
                  </a:outerShdw>
                </a:effectLst>
              </a:rPr>
              <a:t>= -log </a:t>
            </a:r>
            <a:r>
              <a:rPr lang="en-US" altLang="en-US" sz="3600" i="1">
                <a:effectLst>
                  <a:outerShdw blurRad="38100" dist="38100" dir="2700000" algn="tl">
                    <a:srgbClr val="000000"/>
                  </a:outerShdw>
                </a:effectLst>
              </a:rPr>
              <a:t>K</a:t>
            </a:r>
            <a:r>
              <a:rPr lang="en-US" altLang="en-US" sz="3600" baseline="-25000">
                <a:solidFill>
                  <a:srgbClr val="66CCFF"/>
                </a:solidFill>
                <a:effectLst>
                  <a:outerShdw blurRad="38100" dist="38100" dir="2700000" algn="tl">
                    <a:srgbClr val="000000"/>
                  </a:outerShdw>
                </a:effectLst>
              </a:rPr>
              <a:t>a</a:t>
            </a:r>
          </a:p>
        </p:txBody>
      </p:sp>
      <p:sp>
        <p:nvSpPr>
          <p:cNvPr id="529505" name="Text Box 97"/>
          <p:cNvSpPr txBox="1">
            <a:spLocks noChangeArrowheads="1"/>
          </p:cNvSpPr>
          <p:nvPr/>
        </p:nvSpPr>
        <p:spPr bwMode="auto">
          <a:xfrm>
            <a:off x="1485900" y="665163"/>
            <a:ext cx="2801938"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rgbClr val="66CCFF"/>
                </a:solidFill>
                <a:effectLst>
                  <a:outerShdw blurRad="38100" dist="38100" dir="2700000" algn="tl">
                    <a:srgbClr val="000000"/>
                  </a:outerShdw>
                </a:effectLst>
              </a:rPr>
              <a:t>H</a:t>
            </a:r>
            <a:r>
              <a:rPr lang="en-US" altLang="en-US" sz="3600">
                <a:effectLst>
                  <a:outerShdw blurRad="38100" dist="38100" dir="2700000" algn="tl">
                    <a:srgbClr val="000000"/>
                  </a:outerShdw>
                </a:effectLst>
              </a:rPr>
              <a:t>A + H</a:t>
            </a:r>
            <a:r>
              <a:rPr lang="en-US" altLang="en-US" sz="3600" baseline="-25000">
                <a:effectLst>
                  <a:outerShdw blurRad="38100" dist="38100" dir="2700000" algn="tl">
                    <a:srgbClr val="000000"/>
                  </a:outerShdw>
                </a:effectLst>
              </a:rPr>
              <a:t>2</a:t>
            </a:r>
            <a:r>
              <a:rPr lang="en-US" altLang="en-US" sz="3600">
                <a:effectLst>
                  <a:outerShdw blurRad="38100" dist="38100" dir="2700000" algn="tl">
                    <a:srgbClr val="000000"/>
                  </a:outerShdw>
                </a:effectLst>
              </a:rPr>
              <a:t>O</a:t>
            </a:r>
          </a:p>
        </p:txBody>
      </p:sp>
      <p:sp>
        <p:nvSpPr>
          <p:cNvPr id="529506" name="Text Box 98"/>
          <p:cNvSpPr txBox="1">
            <a:spLocks noChangeArrowheads="1"/>
          </p:cNvSpPr>
          <p:nvPr/>
        </p:nvSpPr>
        <p:spPr bwMode="auto">
          <a:xfrm>
            <a:off x="5106988" y="665163"/>
            <a:ext cx="2478087"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H</a:t>
            </a:r>
            <a:r>
              <a:rPr lang="en-US" altLang="en-US" sz="3600" baseline="-25000">
                <a:effectLst>
                  <a:outerShdw blurRad="38100" dist="38100" dir="2700000" algn="tl">
                    <a:srgbClr val="000000"/>
                  </a:outerShdw>
                </a:effectLst>
              </a:rPr>
              <a:t>3</a:t>
            </a:r>
            <a:r>
              <a:rPr lang="en-US" altLang="en-US" sz="3600">
                <a:effectLst>
                  <a:outerShdw blurRad="38100" dist="38100" dir="2700000" algn="tl">
                    <a:srgbClr val="000000"/>
                  </a:outerShdw>
                </a:effectLst>
              </a:rPr>
              <a:t>O + </a:t>
            </a:r>
            <a:r>
              <a:rPr lang="en-US" altLang="en-US" sz="3600">
                <a:solidFill>
                  <a:srgbClr val="FF0000"/>
                </a:solidFill>
                <a:effectLst>
                  <a:outerShdw blurRad="38100" dist="38100" dir="2700000" algn="tl">
                    <a:srgbClr val="000000"/>
                  </a:outerShdw>
                </a:effectLst>
              </a:rPr>
              <a:t>A</a:t>
            </a:r>
            <a:endParaRPr lang="en-US" altLang="en-US" sz="3600" baseline="30000">
              <a:solidFill>
                <a:srgbClr val="FF0000"/>
              </a:solidFill>
              <a:effectLst>
                <a:outerShdw blurRad="38100" dist="38100" dir="2700000" algn="tl">
                  <a:srgbClr val="000000"/>
                </a:outerShdw>
              </a:effectLst>
            </a:endParaRPr>
          </a:p>
        </p:txBody>
      </p:sp>
      <p:grpSp>
        <p:nvGrpSpPr>
          <p:cNvPr id="529507" name="Group 99"/>
          <p:cNvGrpSpPr>
            <a:grpSpLocks/>
          </p:cNvGrpSpPr>
          <p:nvPr/>
        </p:nvGrpSpPr>
        <p:grpSpPr bwMode="auto">
          <a:xfrm>
            <a:off x="4005263" y="927100"/>
            <a:ext cx="844550" cy="152400"/>
            <a:chOff x="1839" y="1917"/>
            <a:chExt cx="345" cy="96"/>
          </a:xfrm>
        </p:grpSpPr>
        <p:sp>
          <p:nvSpPr>
            <p:cNvPr id="529508" name="Line 100"/>
            <p:cNvSpPr>
              <a:spLocks noChangeShapeType="1"/>
            </p:cNvSpPr>
            <p:nvPr/>
          </p:nvSpPr>
          <p:spPr bwMode="auto">
            <a:xfrm>
              <a:off x="1839" y="1917"/>
              <a:ext cx="345" cy="0"/>
            </a:xfrm>
            <a:prstGeom prst="line">
              <a:avLst/>
            </a:prstGeom>
            <a:noFill/>
            <a:ln w="3810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29509" name="Line 101"/>
            <p:cNvSpPr>
              <a:spLocks noChangeShapeType="1"/>
            </p:cNvSpPr>
            <p:nvPr/>
          </p:nvSpPr>
          <p:spPr bwMode="auto">
            <a:xfrm>
              <a:off x="1839" y="2013"/>
              <a:ext cx="345" cy="0"/>
            </a:xfrm>
            <a:prstGeom prst="line">
              <a:avLst/>
            </a:prstGeom>
            <a:noFill/>
            <a:ln w="38100">
              <a:solidFill>
                <a:srgbClr val="FFFF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29510" name="Text Box 102"/>
          <p:cNvSpPr txBox="1">
            <a:spLocks noChangeArrowheads="1"/>
          </p:cNvSpPr>
          <p:nvPr/>
        </p:nvSpPr>
        <p:spPr bwMode="auto">
          <a:xfrm>
            <a:off x="5978525" y="433388"/>
            <a:ext cx="30003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a:t>
            </a:r>
          </a:p>
        </p:txBody>
      </p:sp>
      <p:sp>
        <p:nvSpPr>
          <p:cNvPr id="529511" name="Text Box 103"/>
          <p:cNvSpPr txBox="1">
            <a:spLocks noChangeArrowheads="1"/>
          </p:cNvSpPr>
          <p:nvPr/>
        </p:nvSpPr>
        <p:spPr bwMode="auto">
          <a:xfrm>
            <a:off x="6818313" y="433388"/>
            <a:ext cx="300037"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p:cNvSpPr>
            <a:spLocks noGrp="1" noChangeArrowheads="1"/>
          </p:cNvSpPr>
          <p:nvPr>
            <p:ph type="title"/>
          </p:nvPr>
        </p:nvSpPr>
        <p:spPr>
          <a:xfrm>
            <a:off x="685800" y="-65405"/>
            <a:ext cx="7772400" cy="896938"/>
          </a:xfrm>
        </p:spPr>
        <p:txBody>
          <a:bodyPr/>
          <a:lstStyle/>
          <a:p>
            <a:r>
              <a:rPr lang="en-US" altLang="en-US" dirty="0">
                <a:solidFill>
                  <a:srgbClr val="00FF00"/>
                </a:solidFill>
                <a:latin typeface="+mn-lt"/>
              </a:rPr>
              <a:t>Acidity</a:t>
            </a:r>
          </a:p>
        </p:txBody>
      </p:sp>
      <p:sp>
        <p:nvSpPr>
          <p:cNvPr id="561157" name="Text Box 5"/>
          <p:cNvSpPr txBox="1">
            <a:spLocks noChangeArrowheads="1"/>
          </p:cNvSpPr>
          <p:nvPr/>
        </p:nvSpPr>
        <p:spPr bwMode="auto">
          <a:xfrm>
            <a:off x="298450" y="808038"/>
            <a:ext cx="4608513"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dirty="0">
                <a:solidFill>
                  <a:srgbClr val="66CCFF"/>
                </a:solidFill>
                <a:effectLst>
                  <a:outerShdw blurRad="38100" dist="38100" dir="2700000" algn="tl">
                    <a:srgbClr val="000000"/>
                  </a:outerShdw>
                </a:effectLst>
              </a:rPr>
              <a:t>Acidity</a:t>
            </a:r>
            <a:r>
              <a:rPr lang="en-US" altLang="en-US" sz="3200" dirty="0">
                <a:effectLst>
                  <a:outerShdw blurRad="38100" dist="38100" dir="2700000" algn="tl">
                    <a:srgbClr val="000000"/>
                  </a:outerShdw>
                </a:effectLst>
              </a:rPr>
              <a:t> increases with:</a:t>
            </a:r>
          </a:p>
        </p:txBody>
      </p:sp>
      <p:sp>
        <p:nvSpPr>
          <p:cNvPr id="561158" name="Text Box 6"/>
          <p:cNvSpPr txBox="1">
            <a:spLocks noChangeArrowheads="1"/>
          </p:cNvSpPr>
          <p:nvPr/>
        </p:nvSpPr>
        <p:spPr bwMode="auto">
          <a:xfrm>
            <a:off x="317500" y="1569403"/>
            <a:ext cx="8709025" cy="52322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rPr>
              <a:t>1. Electronegativity (moving to the right in PT)</a:t>
            </a:r>
          </a:p>
        </p:txBody>
      </p:sp>
      <p:sp>
        <p:nvSpPr>
          <p:cNvPr id="561159" name="Text Box 7"/>
          <p:cNvSpPr txBox="1">
            <a:spLocks noChangeArrowheads="1"/>
          </p:cNvSpPr>
          <p:nvPr/>
        </p:nvSpPr>
        <p:spPr bwMode="auto">
          <a:xfrm>
            <a:off x="294640" y="3878898"/>
            <a:ext cx="35052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rPr>
              <a:t>3. Resonance, e.g., </a:t>
            </a:r>
          </a:p>
        </p:txBody>
      </p:sp>
      <p:sp>
        <p:nvSpPr>
          <p:cNvPr id="561160" name="Text Box 8"/>
          <p:cNvSpPr txBox="1">
            <a:spLocks noChangeArrowheads="1"/>
          </p:cNvSpPr>
          <p:nvPr/>
        </p:nvSpPr>
        <p:spPr bwMode="auto">
          <a:xfrm>
            <a:off x="271780" y="2109869"/>
            <a:ext cx="8304213" cy="181588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rPr>
              <a:t>2. Increasing size of A (H   A gets weaker</a:t>
            </a:r>
            <a:r>
              <a:rPr lang="en-US" altLang="en-US">
                <a:effectLst>
                  <a:outerShdw blurRad="38100" dist="38100" dir="2700000" algn="tl">
                    <a:srgbClr val="000000"/>
                  </a:outerShdw>
                </a:effectLst>
              </a:rPr>
              <a:t>; </a:t>
            </a:r>
            <a:r>
              <a:rPr lang="en-US"/>
              <a:t>Coulombic effect of respective mutual nuclear-electron attraction and bond polarization is diminished</a:t>
            </a:r>
            <a:r>
              <a:rPr lang="en-US" altLang="en-US">
                <a:effectLst>
                  <a:outerShdw blurRad="38100" dist="38100" dir="2700000" algn="tl">
                    <a:srgbClr val="000000"/>
                  </a:outerShdw>
                </a:effectLst>
              </a:rPr>
              <a:t>; </a:t>
            </a:r>
            <a:r>
              <a:rPr lang="en-US" altLang="en-US" dirty="0">
                <a:effectLst>
                  <a:outerShdw blurRad="38100" dist="38100" dir="2700000" algn="tl">
                    <a:srgbClr val="000000"/>
                  </a:outerShdw>
                </a:effectLst>
              </a:rPr>
              <a:t>down the PT)</a:t>
            </a:r>
          </a:p>
        </p:txBody>
      </p:sp>
      <p:grpSp>
        <p:nvGrpSpPr>
          <p:cNvPr id="4" name="Group 3"/>
          <p:cNvGrpSpPr/>
          <p:nvPr/>
        </p:nvGrpSpPr>
        <p:grpSpPr>
          <a:xfrm>
            <a:off x="-60324" y="4346733"/>
            <a:ext cx="4264025" cy="771525"/>
            <a:chOff x="77788" y="3910965"/>
            <a:chExt cx="4264025" cy="771525"/>
          </a:xfrm>
        </p:grpSpPr>
        <p:sp>
          <p:nvSpPr>
            <p:cNvPr id="561161" name="Text Box 9"/>
            <p:cNvSpPr txBox="1">
              <a:spLocks noChangeArrowheads="1"/>
            </p:cNvSpPr>
            <p:nvPr/>
          </p:nvSpPr>
          <p:spPr bwMode="auto">
            <a:xfrm>
              <a:off x="77788" y="4082415"/>
              <a:ext cx="2633662"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effectLst>
                    <a:outerShdw blurRad="38100" dist="38100" dir="2700000" algn="tl">
                      <a:srgbClr val="000000"/>
                    </a:outerShdw>
                  </a:effectLst>
                </a:rPr>
                <a:t>3</a:t>
              </a:r>
              <a:r>
                <a:rPr lang="en-US" altLang="en-US">
                  <a:solidFill>
                    <a:srgbClr val="FF0000"/>
                  </a:solidFill>
                  <a:effectLst>
                    <a:outerShdw blurRad="38100" dist="38100" dir="2700000" algn="tl">
                      <a:srgbClr val="000000"/>
                    </a:outerShdw>
                  </a:effectLst>
                </a:rPr>
                <a:t>O</a:t>
              </a:r>
              <a:r>
                <a:rPr lang="en-US" altLang="en-US">
                  <a:solidFill>
                    <a:srgbClr val="66CCFF"/>
                  </a:solidFill>
                  <a:effectLst>
                    <a:outerShdw blurRad="38100" dist="38100" dir="2700000" algn="tl">
                      <a:srgbClr val="000000"/>
                    </a:outerShdw>
                  </a:effectLst>
                </a:rPr>
                <a:t>H</a:t>
              </a:r>
              <a:r>
                <a:rPr lang="en-US" altLang="en-US">
                  <a:effectLst>
                    <a:outerShdw blurRad="38100" dist="38100" dir="2700000" algn="tl">
                      <a:srgbClr val="000000"/>
                    </a:outerShdw>
                  </a:effectLst>
                </a:rPr>
                <a:t>   </a:t>
              </a:r>
              <a:r>
                <a:rPr lang="en-US" altLang="en-US">
                  <a:solidFill>
                    <a:srgbClr val="FF9900"/>
                  </a:solidFill>
                  <a:effectLst>
                    <a:outerShdw blurRad="38100" dist="38100" dir="2700000" algn="tl">
                      <a:srgbClr val="000000"/>
                    </a:outerShdw>
                  </a:effectLst>
                </a:rPr>
                <a:t>15.5</a:t>
              </a:r>
              <a:r>
                <a:rPr lang="en-US" altLang="en-US" sz="3200">
                  <a:solidFill>
                    <a:srgbClr val="FF9900"/>
                  </a:solidFill>
                  <a:effectLst>
                    <a:outerShdw blurRad="38100" dist="38100" dir="2700000" algn="tl">
                      <a:srgbClr val="000000"/>
                    </a:outerShdw>
                  </a:effectLst>
                </a:rPr>
                <a:t> </a:t>
              </a:r>
            </a:p>
          </p:txBody>
        </p:sp>
        <p:sp>
          <p:nvSpPr>
            <p:cNvPr id="561162" name="Text Box 10"/>
            <p:cNvSpPr txBox="1">
              <a:spLocks noChangeArrowheads="1"/>
            </p:cNvSpPr>
            <p:nvPr/>
          </p:nvSpPr>
          <p:spPr bwMode="auto">
            <a:xfrm>
              <a:off x="3095625" y="4139565"/>
              <a:ext cx="1173163"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effectLst>
                    <a:outerShdw blurRad="38100" dist="38100" dir="2700000" algn="tl">
                      <a:srgbClr val="000000"/>
                    </a:outerShdw>
                  </a:effectLst>
                </a:rPr>
                <a:t>3</a:t>
              </a:r>
              <a:r>
                <a:rPr lang="en-US" altLang="en-US">
                  <a:solidFill>
                    <a:srgbClr val="FF0000"/>
                  </a:solidFill>
                  <a:effectLst>
                    <a:outerShdw blurRad="38100" dist="38100" dir="2700000" algn="tl">
                      <a:srgbClr val="000000"/>
                    </a:outerShdw>
                  </a:effectLst>
                </a:rPr>
                <a:t>O</a:t>
              </a:r>
              <a:endParaRPr lang="en-US" altLang="en-US" sz="3200" baseline="30000">
                <a:solidFill>
                  <a:srgbClr val="FF0000"/>
                </a:solidFill>
                <a:effectLst>
                  <a:outerShdw blurRad="38100" dist="38100" dir="2700000" algn="tl">
                    <a:srgbClr val="000000"/>
                  </a:outerShdw>
                </a:effectLst>
              </a:endParaRPr>
            </a:p>
          </p:txBody>
        </p:sp>
        <p:sp>
          <p:nvSpPr>
            <p:cNvPr id="561163" name="Line 11"/>
            <p:cNvSpPr>
              <a:spLocks noChangeShapeType="1"/>
            </p:cNvSpPr>
            <p:nvPr/>
          </p:nvSpPr>
          <p:spPr bwMode="auto">
            <a:xfrm>
              <a:off x="2519363" y="4398328"/>
              <a:ext cx="561975" cy="0"/>
            </a:xfrm>
            <a:prstGeom prst="line">
              <a:avLst/>
            </a:prstGeom>
            <a:noFill/>
            <a:ln w="38100">
              <a:solidFill>
                <a:srgbClr val="FFFF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1164" name="Text Box 12"/>
            <p:cNvSpPr txBox="1">
              <a:spLocks noChangeArrowheads="1"/>
            </p:cNvSpPr>
            <p:nvPr/>
          </p:nvSpPr>
          <p:spPr bwMode="auto">
            <a:xfrm>
              <a:off x="3960813" y="3910965"/>
              <a:ext cx="38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effectLst>
                    <a:outerShdw blurRad="38100" dist="38100" dir="2700000" algn="tl">
                      <a:srgbClr val="000000"/>
                    </a:outerShdw>
                  </a:effectLst>
                </a:rPr>
                <a:t>-</a:t>
              </a:r>
            </a:p>
          </p:txBody>
        </p:sp>
        <p:sp>
          <p:nvSpPr>
            <p:cNvPr id="561165" name="Rectangle 13"/>
            <p:cNvSpPr>
              <a:spLocks noChangeArrowheads="1"/>
            </p:cNvSpPr>
            <p:nvPr/>
          </p:nvSpPr>
          <p:spPr bwMode="auto">
            <a:xfrm rot="5400000">
              <a:off x="931863" y="399034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66" name="Rectangle 14"/>
            <p:cNvSpPr>
              <a:spLocks noChangeArrowheads="1"/>
            </p:cNvSpPr>
            <p:nvPr/>
          </p:nvSpPr>
          <p:spPr bwMode="auto">
            <a:xfrm rot="5400000">
              <a:off x="912813" y="440944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67" name="Rectangle 15"/>
            <p:cNvSpPr>
              <a:spLocks noChangeArrowheads="1"/>
            </p:cNvSpPr>
            <p:nvPr/>
          </p:nvSpPr>
          <p:spPr bwMode="auto">
            <a:xfrm>
              <a:off x="4090988" y="4125278"/>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68" name="Rectangle 16"/>
            <p:cNvSpPr>
              <a:spLocks noChangeArrowheads="1"/>
            </p:cNvSpPr>
            <p:nvPr/>
          </p:nvSpPr>
          <p:spPr bwMode="auto">
            <a:xfrm rot="5400000">
              <a:off x="3948113" y="399034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69" name="Rectangle 17"/>
            <p:cNvSpPr>
              <a:spLocks noChangeArrowheads="1"/>
            </p:cNvSpPr>
            <p:nvPr/>
          </p:nvSpPr>
          <p:spPr bwMode="auto">
            <a:xfrm rot="5400000">
              <a:off x="3957638" y="4403090"/>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grpSp>
      <p:grpSp>
        <p:nvGrpSpPr>
          <p:cNvPr id="3" name="Group 2"/>
          <p:cNvGrpSpPr/>
          <p:nvPr/>
        </p:nvGrpSpPr>
        <p:grpSpPr>
          <a:xfrm>
            <a:off x="-31750" y="5491806"/>
            <a:ext cx="5210175" cy="1217612"/>
            <a:chOff x="58738" y="4744403"/>
            <a:chExt cx="5210175" cy="1217612"/>
          </a:xfrm>
        </p:grpSpPr>
        <p:sp>
          <p:nvSpPr>
            <p:cNvPr id="561170" name="Text Box 18"/>
            <p:cNvSpPr txBox="1">
              <a:spLocks noChangeArrowheads="1"/>
            </p:cNvSpPr>
            <p:nvPr/>
          </p:nvSpPr>
          <p:spPr bwMode="auto">
            <a:xfrm>
              <a:off x="58738" y="5442903"/>
              <a:ext cx="16113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r>
                <a:rPr lang="en-US" altLang="en-US">
                  <a:effectLst>
                    <a:outerShdw blurRad="38100" dist="38100" dir="2700000" algn="tl">
                      <a:srgbClr val="000000"/>
                    </a:outerShdw>
                  </a:effectLst>
                </a:rPr>
                <a:t>C</a:t>
              </a:r>
              <a:r>
                <a:rPr lang="en-US" altLang="en-US">
                  <a:solidFill>
                    <a:srgbClr val="FF0000"/>
                  </a:solidFill>
                  <a:effectLst>
                    <a:outerShdw blurRad="38100" dist="38100" dir="2700000" algn="tl">
                      <a:srgbClr val="000000"/>
                    </a:outerShdw>
                  </a:effectLst>
                </a:rPr>
                <a:t>O</a:t>
              </a:r>
              <a:r>
                <a:rPr lang="en-US" altLang="en-US">
                  <a:solidFill>
                    <a:srgbClr val="66CCFF"/>
                  </a:solidFill>
                  <a:effectLst>
                    <a:outerShdw blurRad="38100" dist="38100" dir="2700000" algn="tl">
                      <a:srgbClr val="000000"/>
                    </a:outerShdw>
                  </a:effectLst>
                </a:rPr>
                <a:t>H</a:t>
              </a:r>
              <a:endParaRPr lang="en-US" altLang="en-US" sz="3200">
                <a:solidFill>
                  <a:srgbClr val="66CCFF"/>
                </a:solidFill>
                <a:effectLst>
                  <a:outerShdw blurRad="38100" dist="38100" dir="2700000" algn="tl">
                    <a:srgbClr val="000000"/>
                  </a:outerShdw>
                </a:effectLst>
              </a:endParaRPr>
            </a:p>
          </p:txBody>
        </p:sp>
        <p:sp>
          <p:nvSpPr>
            <p:cNvPr id="561171" name="Text Box 19"/>
            <p:cNvSpPr txBox="1">
              <a:spLocks noChangeArrowheads="1"/>
            </p:cNvSpPr>
            <p:nvPr/>
          </p:nvSpPr>
          <p:spPr bwMode="auto">
            <a:xfrm>
              <a:off x="658813" y="4785678"/>
              <a:ext cx="4683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O</a:t>
              </a:r>
              <a:endParaRPr lang="en-US" altLang="en-US" sz="3200">
                <a:solidFill>
                  <a:srgbClr val="FF0000"/>
                </a:solidFill>
                <a:effectLst>
                  <a:outerShdw blurRad="38100" dist="38100" dir="2700000" algn="tl">
                    <a:srgbClr val="000000"/>
                  </a:outerShdw>
                </a:effectLst>
              </a:endParaRPr>
            </a:p>
          </p:txBody>
        </p:sp>
        <p:grpSp>
          <p:nvGrpSpPr>
            <p:cNvPr id="561172" name="Group 20"/>
            <p:cNvGrpSpPr>
              <a:grpSpLocks/>
            </p:cNvGrpSpPr>
            <p:nvPr/>
          </p:nvGrpSpPr>
          <p:grpSpPr bwMode="auto">
            <a:xfrm rot="5400000">
              <a:off x="734219" y="5329397"/>
              <a:ext cx="274637" cy="76200"/>
              <a:chOff x="1330" y="2385"/>
              <a:chExt cx="115" cy="48"/>
            </a:xfrm>
          </p:grpSpPr>
          <p:sp>
            <p:nvSpPr>
              <p:cNvPr id="561173" name="Line 21"/>
              <p:cNvSpPr>
                <a:spLocks noChangeShapeType="1"/>
              </p:cNvSpPr>
              <p:nvPr/>
            </p:nvSpPr>
            <p:spPr bwMode="auto">
              <a:xfrm>
                <a:off x="1330" y="2385"/>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174" name="Line 22"/>
              <p:cNvSpPr>
                <a:spLocks noChangeShapeType="1"/>
              </p:cNvSpPr>
              <p:nvPr/>
            </p:nvSpPr>
            <p:spPr bwMode="auto">
              <a:xfrm>
                <a:off x="1330" y="2433"/>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61175" name="Rectangle 23"/>
            <p:cNvSpPr>
              <a:spLocks noChangeArrowheads="1"/>
            </p:cNvSpPr>
            <p:nvPr/>
          </p:nvSpPr>
          <p:spPr bwMode="auto">
            <a:xfrm rot="5400000">
              <a:off x="1135063" y="5282565"/>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dirty="0">
                  <a:solidFill>
                    <a:srgbClr val="FF0000"/>
                  </a:solidFill>
                  <a:effectLst>
                    <a:outerShdw blurRad="38100" dist="38100" dir="2700000" algn="tl">
                      <a:srgbClr val="000000"/>
                    </a:outerShdw>
                  </a:effectLst>
                  <a:latin typeface="Times" panose="02020603050405020304" pitchFamily="18" charset="0"/>
                </a:rPr>
                <a:t>:</a:t>
              </a:r>
              <a:endParaRPr lang="en-US" altLang="en-US" b="1" dirty="0">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76" name="Rectangle 24"/>
            <p:cNvSpPr>
              <a:spLocks noChangeArrowheads="1"/>
            </p:cNvSpPr>
            <p:nvPr/>
          </p:nvSpPr>
          <p:spPr bwMode="auto">
            <a:xfrm rot="5400000">
              <a:off x="1135063" y="5676265"/>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77" name="Rectangle 25"/>
            <p:cNvSpPr>
              <a:spLocks noChangeArrowheads="1"/>
            </p:cNvSpPr>
            <p:nvPr/>
          </p:nvSpPr>
          <p:spPr bwMode="auto">
            <a:xfrm>
              <a:off x="1017588" y="4769803"/>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78" name="Rectangle 26"/>
            <p:cNvSpPr>
              <a:spLocks noChangeArrowheads="1"/>
            </p:cNvSpPr>
            <p:nvPr/>
          </p:nvSpPr>
          <p:spPr bwMode="auto">
            <a:xfrm>
              <a:off x="649288" y="4769803"/>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79" name="Text Box 27"/>
            <p:cNvSpPr txBox="1">
              <a:spLocks noChangeArrowheads="1"/>
            </p:cNvSpPr>
            <p:nvPr/>
          </p:nvSpPr>
          <p:spPr bwMode="auto">
            <a:xfrm>
              <a:off x="1763713" y="5442903"/>
              <a:ext cx="762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9900"/>
                  </a:solidFill>
                  <a:effectLst>
                    <a:outerShdw blurRad="38100" dist="38100" dir="2700000" algn="tl">
                      <a:srgbClr val="000000"/>
                    </a:outerShdw>
                  </a:effectLst>
                </a:rPr>
                <a:t>4.3</a:t>
              </a:r>
            </a:p>
          </p:txBody>
        </p:sp>
        <p:sp>
          <p:nvSpPr>
            <p:cNvPr id="561180" name="Line 28"/>
            <p:cNvSpPr>
              <a:spLocks noChangeShapeType="1"/>
            </p:cNvSpPr>
            <p:nvPr/>
          </p:nvSpPr>
          <p:spPr bwMode="auto">
            <a:xfrm>
              <a:off x="2601913" y="5688965"/>
              <a:ext cx="561975" cy="0"/>
            </a:xfrm>
            <a:prstGeom prst="line">
              <a:avLst/>
            </a:prstGeom>
            <a:noFill/>
            <a:ln w="38100">
              <a:solidFill>
                <a:srgbClr val="FFFF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1181" name="Text Box 29"/>
            <p:cNvSpPr txBox="1">
              <a:spLocks noChangeArrowheads="1"/>
            </p:cNvSpPr>
            <p:nvPr/>
          </p:nvSpPr>
          <p:spPr bwMode="auto">
            <a:xfrm>
              <a:off x="3246438" y="5417503"/>
              <a:ext cx="8493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endParaRPr lang="en-US" altLang="en-US" sz="3200">
                <a:solidFill>
                  <a:srgbClr val="FFFFFF"/>
                </a:solidFill>
                <a:effectLst>
                  <a:outerShdw blurRad="38100" dist="38100" dir="2700000" algn="tl">
                    <a:srgbClr val="000000"/>
                  </a:outerShdw>
                </a:effectLst>
              </a:endParaRPr>
            </a:p>
          </p:txBody>
        </p:sp>
        <p:sp>
          <p:nvSpPr>
            <p:cNvPr id="561182" name="Text Box 30"/>
            <p:cNvSpPr txBox="1">
              <a:spLocks noChangeArrowheads="1"/>
            </p:cNvSpPr>
            <p:nvPr/>
          </p:nvSpPr>
          <p:spPr bwMode="auto">
            <a:xfrm>
              <a:off x="4071938" y="4769803"/>
              <a:ext cx="4683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O</a:t>
              </a:r>
              <a:endParaRPr lang="en-US" altLang="en-US" sz="3200">
                <a:solidFill>
                  <a:srgbClr val="FF0000"/>
                </a:solidFill>
                <a:effectLst>
                  <a:outerShdw blurRad="38100" dist="38100" dir="2700000" algn="tl">
                    <a:srgbClr val="000000"/>
                  </a:outerShdw>
                </a:effectLst>
              </a:endParaRPr>
            </a:p>
          </p:txBody>
        </p:sp>
        <p:sp>
          <p:nvSpPr>
            <p:cNvPr id="561184" name="Line 32"/>
            <p:cNvSpPr>
              <a:spLocks noChangeShapeType="1"/>
            </p:cNvSpPr>
            <p:nvPr/>
          </p:nvSpPr>
          <p:spPr bwMode="auto">
            <a:xfrm rot="5400000">
              <a:off x="4214019" y="5342097"/>
              <a:ext cx="274637"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185" name="Line 33"/>
            <p:cNvSpPr>
              <a:spLocks noChangeShapeType="1"/>
            </p:cNvSpPr>
            <p:nvPr/>
          </p:nvSpPr>
          <p:spPr bwMode="auto">
            <a:xfrm rot="5400000">
              <a:off x="4137819" y="5342097"/>
              <a:ext cx="274637"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186" name="Rectangle 34"/>
            <p:cNvSpPr>
              <a:spLocks noChangeArrowheads="1"/>
            </p:cNvSpPr>
            <p:nvPr/>
          </p:nvSpPr>
          <p:spPr bwMode="auto">
            <a:xfrm rot="5400000">
              <a:off x="4868863" y="5257165"/>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87" name="Rectangle 35"/>
            <p:cNvSpPr>
              <a:spLocks noChangeArrowheads="1"/>
            </p:cNvSpPr>
            <p:nvPr/>
          </p:nvSpPr>
          <p:spPr bwMode="auto">
            <a:xfrm rot="5400000">
              <a:off x="4881563" y="5650865"/>
              <a:ext cx="1190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88" name="Rectangle 36"/>
            <p:cNvSpPr>
              <a:spLocks noChangeArrowheads="1"/>
            </p:cNvSpPr>
            <p:nvPr/>
          </p:nvSpPr>
          <p:spPr bwMode="auto">
            <a:xfrm>
              <a:off x="4459288" y="4744403"/>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89" name="Rectangle 37"/>
            <p:cNvSpPr>
              <a:spLocks noChangeArrowheads="1"/>
            </p:cNvSpPr>
            <p:nvPr/>
          </p:nvSpPr>
          <p:spPr bwMode="auto">
            <a:xfrm>
              <a:off x="4090988" y="4744403"/>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90" name="Text Box 38"/>
            <p:cNvSpPr txBox="1">
              <a:spLocks noChangeArrowheads="1"/>
            </p:cNvSpPr>
            <p:nvPr/>
          </p:nvSpPr>
          <p:spPr bwMode="auto">
            <a:xfrm>
              <a:off x="4635500" y="5398453"/>
              <a:ext cx="46831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O</a:t>
              </a:r>
              <a:endParaRPr lang="en-US" altLang="en-US" sz="3200">
                <a:solidFill>
                  <a:srgbClr val="FF0000"/>
                </a:solidFill>
                <a:effectLst>
                  <a:outerShdw blurRad="38100" dist="38100" dir="2700000" algn="tl">
                    <a:srgbClr val="000000"/>
                  </a:outerShdw>
                </a:effectLst>
              </a:endParaRPr>
            </a:p>
          </p:txBody>
        </p:sp>
        <p:sp>
          <p:nvSpPr>
            <p:cNvPr id="561191" name="Text Box 39"/>
            <p:cNvSpPr txBox="1">
              <a:spLocks noChangeArrowheads="1"/>
            </p:cNvSpPr>
            <p:nvPr/>
          </p:nvSpPr>
          <p:spPr bwMode="auto">
            <a:xfrm>
              <a:off x="4110038" y="5417503"/>
              <a:ext cx="3921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B2B2B2"/>
                  </a:solidFill>
                  <a:effectLst>
                    <a:outerShdw blurRad="38100" dist="38100" dir="2700000" algn="tl">
                      <a:srgbClr val="000000"/>
                    </a:outerShdw>
                  </a:effectLst>
                </a:rPr>
                <a:t>C</a:t>
              </a:r>
              <a:endParaRPr lang="en-US" altLang="en-US" sz="3200">
                <a:solidFill>
                  <a:srgbClr val="FFFFFF"/>
                </a:solidFill>
                <a:effectLst>
                  <a:outerShdw blurRad="38100" dist="38100" dir="2700000" algn="tl">
                    <a:srgbClr val="000000"/>
                  </a:outerShdw>
                </a:effectLst>
              </a:endParaRPr>
            </a:p>
          </p:txBody>
        </p:sp>
        <p:sp>
          <p:nvSpPr>
            <p:cNvPr id="561192" name="Line 40"/>
            <p:cNvSpPr>
              <a:spLocks noChangeShapeType="1"/>
            </p:cNvSpPr>
            <p:nvPr/>
          </p:nvSpPr>
          <p:spPr bwMode="auto">
            <a:xfrm>
              <a:off x="4465638" y="5663565"/>
              <a:ext cx="228600"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193" name="Line 41"/>
            <p:cNvSpPr>
              <a:spLocks noChangeShapeType="1"/>
            </p:cNvSpPr>
            <p:nvPr/>
          </p:nvSpPr>
          <p:spPr bwMode="auto">
            <a:xfrm>
              <a:off x="3932238" y="5663565"/>
              <a:ext cx="228600"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194" name="Rectangle 42"/>
            <p:cNvSpPr>
              <a:spLocks noChangeArrowheads="1"/>
            </p:cNvSpPr>
            <p:nvPr/>
          </p:nvSpPr>
          <p:spPr bwMode="auto">
            <a:xfrm>
              <a:off x="5018088" y="5379403"/>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195" name="Freeform 43"/>
            <p:cNvSpPr>
              <a:spLocks/>
            </p:cNvSpPr>
            <p:nvPr/>
          </p:nvSpPr>
          <p:spPr bwMode="auto">
            <a:xfrm rot="9141237" flipV="1">
              <a:off x="4508500" y="5222240"/>
              <a:ext cx="330200" cy="265113"/>
            </a:xfrm>
            <a:custGeom>
              <a:avLst/>
              <a:gdLst>
                <a:gd name="T0" fmla="*/ 0 w 528"/>
                <a:gd name="T1" fmla="*/ 147 h 147"/>
                <a:gd name="T2" fmla="*/ 271 w 528"/>
                <a:gd name="T3" fmla="*/ 7 h 147"/>
                <a:gd name="T4" fmla="*/ 528 w 528"/>
                <a:gd name="T5" fmla="*/ 106 h 147"/>
              </a:gdLst>
              <a:ahLst/>
              <a:cxnLst>
                <a:cxn ang="0">
                  <a:pos x="T0" y="T1"/>
                </a:cxn>
                <a:cxn ang="0">
                  <a:pos x="T2" y="T3"/>
                </a:cxn>
                <a:cxn ang="0">
                  <a:pos x="T4" y="T5"/>
                </a:cxn>
              </a:cxnLst>
              <a:rect l="0" t="0" r="r" b="b"/>
              <a:pathLst>
                <a:path w="528" h="147">
                  <a:moveTo>
                    <a:pt x="0" y="147"/>
                  </a:moveTo>
                  <a:cubicBezTo>
                    <a:pt x="91" y="80"/>
                    <a:pt x="183" y="14"/>
                    <a:pt x="271" y="7"/>
                  </a:cubicBezTo>
                  <a:cubicBezTo>
                    <a:pt x="359" y="0"/>
                    <a:pt x="443" y="53"/>
                    <a:pt x="528" y="106"/>
                  </a:cubicBezTo>
                </a:path>
              </a:pathLst>
            </a:custGeom>
            <a:noFill/>
            <a:ln w="25400" cap="flat" cmpd="sng">
              <a:solidFill>
                <a:srgbClr val="FF0000"/>
              </a:solidFill>
              <a:prstDash val="solid"/>
              <a:round/>
              <a:headEn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61196" name="Freeform 44"/>
            <p:cNvSpPr>
              <a:spLocks/>
            </p:cNvSpPr>
            <p:nvPr/>
          </p:nvSpPr>
          <p:spPr bwMode="auto">
            <a:xfrm rot="3924170" flipV="1">
              <a:off x="3910013" y="5169853"/>
              <a:ext cx="369887" cy="109537"/>
            </a:xfrm>
            <a:custGeom>
              <a:avLst/>
              <a:gdLst>
                <a:gd name="T0" fmla="*/ 0 w 528"/>
                <a:gd name="T1" fmla="*/ 147 h 147"/>
                <a:gd name="T2" fmla="*/ 271 w 528"/>
                <a:gd name="T3" fmla="*/ 7 h 147"/>
                <a:gd name="T4" fmla="*/ 528 w 528"/>
                <a:gd name="T5" fmla="*/ 106 h 147"/>
              </a:gdLst>
              <a:ahLst/>
              <a:cxnLst>
                <a:cxn ang="0">
                  <a:pos x="T0" y="T1"/>
                </a:cxn>
                <a:cxn ang="0">
                  <a:pos x="T2" y="T3"/>
                </a:cxn>
                <a:cxn ang="0">
                  <a:pos x="T4" y="T5"/>
                </a:cxn>
              </a:cxnLst>
              <a:rect l="0" t="0" r="r" b="b"/>
              <a:pathLst>
                <a:path w="528" h="147">
                  <a:moveTo>
                    <a:pt x="0" y="147"/>
                  </a:moveTo>
                  <a:cubicBezTo>
                    <a:pt x="91" y="80"/>
                    <a:pt x="183" y="14"/>
                    <a:pt x="271" y="7"/>
                  </a:cubicBezTo>
                  <a:cubicBezTo>
                    <a:pt x="359" y="0"/>
                    <a:pt x="443" y="53"/>
                    <a:pt x="528" y="106"/>
                  </a:cubicBezTo>
                </a:path>
              </a:pathLst>
            </a:custGeom>
            <a:noFill/>
            <a:ln w="25400" cap="flat" cmpd="sng">
              <a:solidFill>
                <a:srgbClr val="FF0000"/>
              </a:solidFill>
              <a:prstDash val="solid"/>
              <a:round/>
              <a:headEnd type="arrow"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61197" name="Text Box 45"/>
            <p:cNvSpPr txBox="1">
              <a:spLocks noChangeArrowheads="1"/>
            </p:cNvSpPr>
            <p:nvPr/>
          </p:nvSpPr>
          <p:spPr bwMode="auto">
            <a:xfrm>
              <a:off x="4887913" y="5152390"/>
              <a:ext cx="38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effectLst>
                    <a:outerShdw blurRad="38100" dist="38100" dir="2700000" algn="tl">
                      <a:srgbClr val="000000"/>
                    </a:outerShdw>
                  </a:effectLst>
                </a:rPr>
                <a:t>-</a:t>
              </a:r>
            </a:p>
          </p:txBody>
        </p:sp>
      </p:grpSp>
      <p:sp>
        <p:nvSpPr>
          <p:cNvPr id="561223" name="Text Box 71"/>
          <p:cNvSpPr txBox="1">
            <a:spLocks noChangeArrowheads="1"/>
          </p:cNvSpPr>
          <p:nvPr/>
        </p:nvSpPr>
        <p:spPr bwMode="auto">
          <a:xfrm>
            <a:off x="3497580" y="3836830"/>
            <a:ext cx="7254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err="1">
                <a:solidFill>
                  <a:srgbClr val="FF9900"/>
                </a:solidFill>
                <a:effectLst>
                  <a:outerShdw blurRad="38100" dist="38100" dir="2700000" algn="tl">
                    <a:srgbClr val="000000"/>
                  </a:outerShdw>
                </a:effectLst>
              </a:rPr>
              <a:t>p</a:t>
            </a:r>
            <a:r>
              <a:rPr lang="en-US" altLang="en-US" i="1" dirty="0" err="1">
                <a:solidFill>
                  <a:srgbClr val="FF9900"/>
                </a:solidFill>
                <a:effectLst>
                  <a:outerShdw blurRad="38100" dist="38100" dir="2700000" algn="tl">
                    <a:srgbClr val="000000"/>
                  </a:outerShdw>
                </a:effectLst>
              </a:rPr>
              <a:t>K</a:t>
            </a:r>
            <a:r>
              <a:rPr lang="en-US" altLang="en-US" b="1" i="1" baseline="-25000" dirty="0" err="1">
                <a:solidFill>
                  <a:srgbClr val="FF9900"/>
                </a:solidFill>
                <a:effectLst>
                  <a:outerShdw blurRad="38100" dist="38100" dir="2700000" algn="tl">
                    <a:srgbClr val="000000"/>
                  </a:outerShdw>
                </a:effectLst>
              </a:rPr>
              <a:t>a</a:t>
            </a:r>
            <a:endParaRPr lang="en-US" altLang="en-US" b="1" dirty="0">
              <a:solidFill>
                <a:srgbClr val="FF9900"/>
              </a:solidFill>
              <a:effectLst>
                <a:outerShdw blurRad="38100" dist="38100" dir="2700000" algn="tl">
                  <a:srgbClr val="000000"/>
                </a:outerShdw>
              </a:effectLst>
            </a:endParaRPr>
          </a:p>
        </p:txBody>
      </p:sp>
      <p:sp>
        <p:nvSpPr>
          <p:cNvPr id="561224" name="Line 72"/>
          <p:cNvSpPr>
            <a:spLocks noChangeShapeType="1"/>
          </p:cNvSpPr>
          <p:nvPr/>
        </p:nvSpPr>
        <p:spPr bwMode="auto">
          <a:xfrm>
            <a:off x="4702175" y="2364627"/>
            <a:ext cx="228600"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26" name="Freeform 74"/>
          <p:cNvSpPr>
            <a:spLocks/>
          </p:cNvSpPr>
          <p:nvPr/>
        </p:nvSpPr>
        <p:spPr bwMode="auto">
          <a:xfrm>
            <a:off x="4776788" y="2178254"/>
            <a:ext cx="58737" cy="376238"/>
          </a:xfrm>
          <a:custGeom>
            <a:avLst/>
            <a:gdLst>
              <a:gd name="T0" fmla="*/ 31 w 37"/>
              <a:gd name="T1" fmla="*/ 0 h 237"/>
              <a:gd name="T2" fmla="*/ 2 w 37"/>
              <a:gd name="T3" fmla="*/ 41 h 237"/>
              <a:gd name="T4" fmla="*/ 19 w 37"/>
              <a:gd name="T5" fmla="*/ 53 h 237"/>
              <a:gd name="T6" fmla="*/ 37 w 37"/>
              <a:gd name="T7" fmla="*/ 71 h 237"/>
              <a:gd name="T8" fmla="*/ 2 w 37"/>
              <a:gd name="T9" fmla="*/ 148 h 237"/>
              <a:gd name="T10" fmla="*/ 31 w 37"/>
              <a:gd name="T11" fmla="*/ 202 h 237"/>
              <a:gd name="T12" fmla="*/ 25 w 37"/>
              <a:gd name="T13" fmla="*/ 237 h 237"/>
            </a:gdLst>
            <a:ahLst/>
            <a:cxnLst>
              <a:cxn ang="0">
                <a:pos x="T0" y="T1"/>
              </a:cxn>
              <a:cxn ang="0">
                <a:pos x="T2" y="T3"/>
              </a:cxn>
              <a:cxn ang="0">
                <a:pos x="T4" y="T5"/>
              </a:cxn>
              <a:cxn ang="0">
                <a:pos x="T6" y="T7"/>
              </a:cxn>
              <a:cxn ang="0">
                <a:pos x="T8" y="T9"/>
              </a:cxn>
              <a:cxn ang="0">
                <a:pos x="T10" y="T11"/>
              </a:cxn>
              <a:cxn ang="0">
                <a:pos x="T12" y="T13"/>
              </a:cxn>
            </a:cxnLst>
            <a:rect l="0" t="0" r="r" b="b"/>
            <a:pathLst>
              <a:path w="37" h="237">
                <a:moveTo>
                  <a:pt x="31" y="0"/>
                </a:moveTo>
                <a:cubicBezTo>
                  <a:pt x="23" y="8"/>
                  <a:pt x="0" y="27"/>
                  <a:pt x="2" y="41"/>
                </a:cubicBezTo>
                <a:cubicBezTo>
                  <a:pt x="3" y="48"/>
                  <a:pt x="14" y="48"/>
                  <a:pt x="19" y="53"/>
                </a:cubicBezTo>
                <a:cubicBezTo>
                  <a:pt x="25" y="59"/>
                  <a:pt x="31" y="65"/>
                  <a:pt x="37" y="71"/>
                </a:cubicBezTo>
                <a:cubicBezTo>
                  <a:pt x="28" y="129"/>
                  <a:pt x="24" y="103"/>
                  <a:pt x="2" y="148"/>
                </a:cubicBezTo>
                <a:cubicBezTo>
                  <a:pt x="10" y="181"/>
                  <a:pt x="21" y="173"/>
                  <a:pt x="31" y="202"/>
                </a:cubicBezTo>
                <a:cubicBezTo>
                  <a:pt x="29" y="214"/>
                  <a:pt x="25" y="237"/>
                  <a:pt x="25" y="237"/>
                </a:cubicBezTo>
              </a:path>
            </a:pathLst>
          </a:custGeom>
          <a:noFill/>
          <a:ln w="38100" cap="flat" cmpd="sng">
            <a:solidFill>
              <a:srgbClr val="FFFF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 name="Group 1"/>
          <p:cNvGrpSpPr/>
          <p:nvPr/>
        </p:nvGrpSpPr>
        <p:grpSpPr>
          <a:xfrm>
            <a:off x="5364480" y="4894906"/>
            <a:ext cx="3838575" cy="1814512"/>
            <a:chOff x="5329238" y="3991928"/>
            <a:chExt cx="3838575" cy="1814512"/>
          </a:xfrm>
        </p:grpSpPr>
        <p:sp>
          <p:nvSpPr>
            <p:cNvPr id="561227" name="Text Box 75"/>
            <p:cNvSpPr txBox="1">
              <a:spLocks noChangeArrowheads="1"/>
            </p:cNvSpPr>
            <p:nvPr/>
          </p:nvSpPr>
          <p:spPr bwMode="auto">
            <a:xfrm>
              <a:off x="8394700" y="4652328"/>
              <a:ext cx="77311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solidFill>
                    <a:srgbClr val="FF0000"/>
                  </a:solidFill>
                  <a:effectLst>
                    <a:outerShdw blurRad="38100" dist="38100" dir="2700000" algn="tl">
                      <a:srgbClr val="000000"/>
                    </a:outerShdw>
                  </a:effectLst>
                </a:rPr>
                <a:t>O</a:t>
              </a:r>
              <a:r>
                <a:rPr lang="en-US" altLang="en-US" dirty="0">
                  <a:solidFill>
                    <a:srgbClr val="66CCFF"/>
                  </a:solidFill>
                  <a:effectLst>
                    <a:outerShdw blurRad="38100" dist="38100" dir="2700000" algn="tl">
                      <a:srgbClr val="000000"/>
                    </a:outerShdw>
                  </a:effectLst>
                </a:rPr>
                <a:t>H</a:t>
              </a:r>
              <a:endParaRPr lang="en-US" altLang="en-US" sz="3200" dirty="0">
                <a:solidFill>
                  <a:srgbClr val="66CCFF"/>
                </a:solidFill>
                <a:effectLst>
                  <a:outerShdw blurRad="38100" dist="38100" dir="2700000" algn="tl">
                    <a:srgbClr val="000000"/>
                  </a:outerShdw>
                </a:effectLst>
              </a:endParaRPr>
            </a:p>
          </p:txBody>
        </p:sp>
        <p:sp>
          <p:nvSpPr>
            <p:cNvPr id="561228" name="Text Box 76"/>
            <p:cNvSpPr txBox="1">
              <a:spLocks noChangeArrowheads="1"/>
            </p:cNvSpPr>
            <p:nvPr/>
          </p:nvSpPr>
          <p:spPr bwMode="auto">
            <a:xfrm>
              <a:off x="7823200" y="4017328"/>
              <a:ext cx="46831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O</a:t>
              </a:r>
              <a:endParaRPr lang="en-US" altLang="en-US" sz="3200">
                <a:solidFill>
                  <a:srgbClr val="FF0000"/>
                </a:solidFill>
                <a:effectLst>
                  <a:outerShdw blurRad="38100" dist="38100" dir="2700000" algn="tl">
                    <a:srgbClr val="000000"/>
                  </a:outerShdw>
                </a:effectLst>
              </a:endParaRPr>
            </a:p>
          </p:txBody>
        </p:sp>
        <p:sp>
          <p:nvSpPr>
            <p:cNvPr id="561230" name="Line 78"/>
            <p:cNvSpPr>
              <a:spLocks noChangeShapeType="1"/>
            </p:cNvSpPr>
            <p:nvPr/>
          </p:nvSpPr>
          <p:spPr bwMode="auto">
            <a:xfrm rot="5400000">
              <a:off x="7965281" y="4589622"/>
              <a:ext cx="274637"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31" name="Line 79"/>
            <p:cNvSpPr>
              <a:spLocks noChangeShapeType="1"/>
            </p:cNvSpPr>
            <p:nvPr/>
          </p:nvSpPr>
          <p:spPr bwMode="auto">
            <a:xfrm rot="5400000">
              <a:off x="7889081" y="4589622"/>
              <a:ext cx="274637"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32" name="Rectangle 80"/>
            <p:cNvSpPr>
              <a:spLocks noChangeArrowheads="1"/>
            </p:cNvSpPr>
            <p:nvPr/>
          </p:nvSpPr>
          <p:spPr bwMode="auto">
            <a:xfrm rot="5400000">
              <a:off x="7477126" y="4504690"/>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33" name="Rectangle 81"/>
            <p:cNvSpPr>
              <a:spLocks noChangeArrowheads="1"/>
            </p:cNvSpPr>
            <p:nvPr/>
          </p:nvSpPr>
          <p:spPr bwMode="auto">
            <a:xfrm rot="5400000">
              <a:off x="7489826" y="4898390"/>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34" name="Rectangle 82"/>
            <p:cNvSpPr>
              <a:spLocks noChangeArrowheads="1"/>
            </p:cNvSpPr>
            <p:nvPr/>
          </p:nvSpPr>
          <p:spPr bwMode="auto">
            <a:xfrm>
              <a:off x="8197850" y="3991928"/>
              <a:ext cx="11906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35" name="Rectangle 83"/>
            <p:cNvSpPr>
              <a:spLocks noChangeArrowheads="1"/>
            </p:cNvSpPr>
            <p:nvPr/>
          </p:nvSpPr>
          <p:spPr bwMode="auto">
            <a:xfrm>
              <a:off x="7842250" y="3991928"/>
              <a:ext cx="11906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36" name="Text Box 84"/>
            <p:cNvSpPr txBox="1">
              <a:spLocks noChangeArrowheads="1"/>
            </p:cNvSpPr>
            <p:nvPr/>
          </p:nvSpPr>
          <p:spPr bwMode="auto">
            <a:xfrm>
              <a:off x="7243763" y="4665028"/>
              <a:ext cx="4683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O</a:t>
              </a:r>
              <a:endParaRPr lang="en-US" altLang="en-US" sz="3200">
                <a:solidFill>
                  <a:srgbClr val="FF0000"/>
                </a:solidFill>
                <a:effectLst>
                  <a:outerShdw blurRad="38100" dist="38100" dir="2700000" algn="tl">
                    <a:srgbClr val="000000"/>
                  </a:outerShdw>
                </a:effectLst>
              </a:endParaRPr>
            </a:p>
          </p:txBody>
        </p:sp>
        <p:sp>
          <p:nvSpPr>
            <p:cNvPr id="561237" name="Text Box 85"/>
            <p:cNvSpPr txBox="1">
              <a:spLocks noChangeArrowheads="1"/>
            </p:cNvSpPr>
            <p:nvPr/>
          </p:nvSpPr>
          <p:spPr bwMode="auto">
            <a:xfrm>
              <a:off x="7835900" y="4639628"/>
              <a:ext cx="39211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00FF00"/>
                  </a:solidFill>
                  <a:effectLst>
                    <a:outerShdw blurRad="38100" dist="38100" dir="2700000" algn="tl">
                      <a:srgbClr val="000000"/>
                    </a:outerShdw>
                  </a:effectLst>
                </a:rPr>
                <a:t>S</a:t>
              </a:r>
              <a:endParaRPr lang="en-US" altLang="en-US" sz="3200">
                <a:solidFill>
                  <a:srgbClr val="00FF00"/>
                </a:solidFill>
                <a:effectLst>
                  <a:outerShdw blurRad="38100" dist="38100" dir="2700000" algn="tl">
                    <a:srgbClr val="000000"/>
                  </a:outerShdw>
                </a:effectLst>
              </a:endParaRPr>
            </a:p>
          </p:txBody>
        </p:sp>
        <p:sp>
          <p:nvSpPr>
            <p:cNvPr id="561238" name="Line 86"/>
            <p:cNvSpPr>
              <a:spLocks noChangeShapeType="1"/>
            </p:cNvSpPr>
            <p:nvPr/>
          </p:nvSpPr>
          <p:spPr bwMode="auto">
            <a:xfrm>
              <a:off x="8216900" y="4911090"/>
              <a:ext cx="228600"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39" name="Line 87"/>
            <p:cNvSpPr>
              <a:spLocks noChangeShapeType="1"/>
            </p:cNvSpPr>
            <p:nvPr/>
          </p:nvSpPr>
          <p:spPr bwMode="auto">
            <a:xfrm>
              <a:off x="7683500" y="4911090"/>
              <a:ext cx="228600"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40" name="Rectangle 88"/>
            <p:cNvSpPr>
              <a:spLocks noChangeArrowheads="1"/>
            </p:cNvSpPr>
            <p:nvPr/>
          </p:nvSpPr>
          <p:spPr bwMode="auto">
            <a:xfrm>
              <a:off x="7258050" y="4626928"/>
              <a:ext cx="11906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41" name="Freeform 89"/>
            <p:cNvSpPr>
              <a:spLocks/>
            </p:cNvSpPr>
            <p:nvPr/>
          </p:nvSpPr>
          <p:spPr bwMode="auto">
            <a:xfrm rot="11255815" flipV="1">
              <a:off x="7483475" y="4412615"/>
              <a:ext cx="304800" cy="414338"/>
            </a:xfrm>
            <a:custGeom>
              <a:avLst/>
              <a:gdLst>
                <a:gd name="T0" fmla="*/ 0 w 528"/>
                <a:gd name="T1" fmla="*/ 147 h 147"/>
                <a:gd name="T2" fmla="*/ 271 w 528"/>
                <a:gd name="T3" fmla="*/ 7 h 147"/>
                <a:gd name="T4" fmla="*/ 528 w 528"/>
                <a:gd name="T5" fmla="*/ 106 h 147"/>
              </a:gdLst>
              <a:ahLst/>
              <a:cxnLst>
                <a:cxn ang="0">
                  <a:pos x="T0" y="T1"/>
                </a:cxn>
                <a:cxn ang="0">
                  <a:pos x="T2" y="T3"/>
                </a:cxn>
                <a:cxn ang="0">
                  <a:pos x="T4" y="T5"/>
                </a:cxn>
              </a:cxnLst>
              <a:rect l="0" t="0" r="r" b="b"/>
              <a:pathLst>
                <a:path w="528" h="147">
                  <a:moveTo>
                    <a:pt x="0" y="147"/>
                  </a:moveTo>
                  <a:cubicBezTo>
                    <a:pt x="91" y="80"/>
                    <a:pt x="183" y="14"/>
                    <a:pt x="271" y="7"/>
                  </a:cubicBezTo>
                  <a:cubicBezTo>
                    <a:pt x="359" y="0"/>
                    <a:pt x="443" y="53"/>
                    <a:pt x="528" y="106"/>
                  </a:cubicBezTo>
                </a:path>
              </a:pathLst>
            </a:custGeom>
            <a:noFill/>
            <a:ln w="25400" cap="flat" cmpd="sng">
              <a:solidFill>
                <a:srgbClr val="FF0000"/>
              </a:solidFill>
              <a:prstDash val="solid"/>
              <a:round/>
              <a:headEnd type="arrow"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61242" name="Text Box 90"/>
            <p:cNvSpPr txBox="1">
              <a:spLocks noChangeArrowheads="1"/>
            </p:cNvSpPr>
            <p:nvPr/>
          </p:nvSpPr>
          <p:spPr bwMode="auto">
            <a:xfrm>
              <a:off x="7064375" y="4438015"/>
              <a:ext cx="38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effectLst>
                    <a:outerShdw blurRad="38100" dist="38100" dir="2700000" algn="tl">
                      <a:srgbClr val="000000"/>
                    </a:outerShdw>
                  </a:effectLst>
                </a:rPr>
                <a:t>-</a:t>
              </a:r>
            </a:p>
          </p:txBody>
        </p:sp>
        <p:grpSp>
          <p:nvGrpSpPr>
            <p:cNvPr id="561243" name="Group 91"/>
            <p:cNvGrpSpPr>
              <a:grpSpLocks/>
            </p:cNvGrpSpPr>
            <p:nvPr/>
          </p:nvGrpSpPr>
          <p:grpSpPr bwMode="auto">
            <a:xfrm rot="5400000">
              <a:off x="7927181" y="5173822"/>
              <a:ext cx="274637" cy="76200"/>
              <a:chOff x="1330" y="2385"/>
              <a:chExt cx="115" cy="48"/>
            </a:xfrm>
          </p:grpSpPr>
          <p:sp>
            <p:nvSpPr>
              <p:cNvPr id="561244" name="Line 92"/>
              <p:cNvSpPr>
                <a:spLocks noChangeShapeType="1"/>
              </p:cNvSpPr>
              <p:nvPr/>
            </p:nvSpPr>
            <p:spPr bwMode="auto">
              <a:xfrm>
                <a:off x="1330" y="2385"/>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61245" name="Line 93"/>
              <p:cNvSpPr>
                <a:spLocks noChangeShapeType="1"/>
              </p:cNvSpPr>
              <p:nvPr/>
            </p:nvSpPr>
            <p:spPr bwMode="auto">
              <a:xfrm>
                <a:off x="1330" y="2433"/>
                <a:ext cx="11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grpSp>
        <p:sp>
          <p:nvSpPr>
            <p:cNvPr id="561246" name="Freeform 94"/>
            <p:cNvSpPr>
              <a:spLocks/>
            </p:cNvSpPr>
            <p:nvPr/>
          </p:nvSpPr>
          <p:spPr bwMode="auto">
            <a:xfrm rot="7219623">
              <a:off x="8149431" y="4375309"/>
              <a:ext cx="376238" cy="266700"/>
            </a:xfrm>
            <a:custGeom>
              <a:avLst/>
              <a:gdLst>
                <a:gd name="T0" fmla="*/ 0 w 528"/>
                <a:gd name="T1" fmla="*/ 147 h 147"/>
                <a:gd name="T2" fmla="*/ 271 w 528"/>
                <a:gd name="T3" fmla="*/ 7 h 147"/>
                <a:gd name="T4" fmla="*/ 528 w 528"/>
                <a:gd name="T5" fmla="*/ 106 h 147"/>
              </a:gdLst>
              <a:ahLst/>
              <a:cxnLst>
                <a:cxn ang="0">
                  <a:pos x="T0" y="T1"/>
                </a:cxn>
                <a:cxn ang="0">
                  <a:pos x="T2" y="T3"/>
                </a:cxn>
                <a:cxn ang="0">
                  <a:pos x="T4" y="T5"/>
                </a:cxn>
              </a:cxnLst>
              <a:rect l="0" t="0" r="r" b="b"/>
              <a:pathLst>
                <a:path w="528" h="147">
                  <a:moveTo>
                    <a:pt x="0" y="147"/>
                  </a:moveTo>
                  <a:cubicBezTo>
                    <a:pt x="91" y="80"/>
                    <a:pt x="183" y="14"/>
                    <a:pt x="271" y="7"/>
                  </a:cubicBezTo>
                  <a:cubicBezTo>
                    <a:pt x="359" y="0"/>
                    <a:pt x="443" y="53"/>
                    <a:pt x="528" y="106"/>
                  </a:cubicBezTo>
                </a:path>
              </a:pathLst>
            </a:custGeom>
            <a:noFill/>
            <a:ln w="25400" cap="flat" cmpd="sng">
              <a:solidFill>
                <a:srgbClr val="FF0000"/>
              </a:solidFill>
              <a:prstDash val="solid"/>
              <a:round/>
              <a:headEnd type="arrow"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61247" name="Text Box 95"/>
            <p:cNvSpPr txBox="1">
              <a:spLocks noChangeArrowheads="1"/>
            </p:cNvSpPr>
            <p:nvPr/>
          </p:nvSpPr>
          <p:spPr bwMode="auto">
            <a:xfrm>
              <a:off x="7823200" y="5287328"/>
              <a:ext cx="468313"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solidFill>
                    <a:srgbClr val="FF0000"/>
                  </a:solidFill>
                  <a:effectLst>
                    <a:outerShdw blurRad="38100" dist="38100" dir="2700000" algn="tl">
                      <a:srgbClr val="000000"/>
                    </a:outerShdw>
                  </a:effectLst>
                </a:rPr>
                <a:t>O</a:t>
              </a:r>
              <a:endParaRPr lang="en-US" altLang="en-US" sz="3200" dirty="0">
                <a:solidFill>
                  <a:srgbClr val="FF0000"/>
                </a:solidFill>
                <a:effectLst>
                  <a:outerShdw blurRad="38100" dist="38100" dir="2700000" algn="tl">
                    <a:srgbClr val="000000"/>
                  </a:outerShdw>
                </a:effectLst>
              </a:endParaRPr>
            </a:p>
          </p:txBody>
        </p:sp>
        <p:sp>
          <p:nvSpPr>
            <p:cNvPr id="561248" name="Rectangle 96"/>
            <p:cNvSpPr>
              <a:spLocks noChangeArrowheads="1"/>
            </p:cNvSpPr>
            <p:nvPr/>
          </p:nvSpPr>
          <p:spPr bwMode="auto">
            <a:xfrm>
              <a:off x="8210550" y="5261928"/>
              <a:ext cx="11906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49" name="Rectangle 97"/>
            <p:cNvSpPr>
              <a:spLocks noChangeArrowheads="1"/>
            </p:cNvSpPr>
            <p:nvPr/>
          </p:nvSpPr>
          <p:spPr bwMode="auto">
            <a:xfrm>
              <a:off x="7842250" y="5261928"/>
              <a:ext cx="11906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50" name="Rectangle 98"/>
            <p:cNvSpPr>
              <a:spLocks noChangeArrowheads="1"/>
            </p:cNvSpPr>
            <p:nvPr/>
          </p:nvSpPr>
          <p:spPr bwMode="auto">
            <a:xfrm rot="5400000">
              <a:off x="8632826" y="4491990"/>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51" name="Rectangle 99"/>
            <p:cNvSpPr>
              <a:spLocks noChangeArrowheads="1"/>
            </p:cNvSpPr>
            <p:nvPr/>
          </p:nvSpPr>
          <p:spPr bwMode="auto">
            <a:xfrm rot="5400000">
              <a:off x="8632826" y="4885690"/>
              <a:ext cx="11906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b="1">
                  <a:solidFill>
                    <a:srgbClr val="FF0000"/>
                  </a:solidFill>
                  <a:effectLst>
                    <a:outerShdw blurRad="38100" dist="38100" dir="2700000" algn="tl">
                      <a:srgbClr val="000000"/>
                    </a:outerShdw>
                  </a:effectLst>
                  <a:latin typeface="Times" panose="02020603050405020304" pitchFamily="18" charset="0"/>
                </a:rPr>
                <a:t>:</a:t>
              </a:r>
              <a:endParaRPr lang="en-US" altLang="en-US" b="1">
                <a:solidFill>
                  <a:srgbClr val="EBD189"/>
                </a:solidFill>
                <a:effectLst>
                  <a:outerShdw blurRad="38100" dist="38100" dir="2700000" algn="tl">
                    <a:srgbClr val="000000"/>
                  </a:outerShdw>
                </a:effectLst>
                <a:latin typeface="Arial Rounded MT Bold" panose="020F0704030504030204" pitchFamily="34" charset="0"/>
              </a:endParaRPr>
            </a:p>
          </p:txBody>
        </p:sp>
        <p:sp>
          <p:nvSpPr>
            <p:cNvPr id="561252" name="Text Box 100"/>
            <p:cNvSpPr txBox="1">
              <a:spLocks noChangeArrowheads="1"/>
            </p:cNvSpPr>
            <p:nvPr/>
          </p:nvSpPr>
          <p:spPr bwMode="auto">
            <a:xfrm>
              <a:off x="5329238" y="4565015"/>
              <a:ext cx="12827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66CCFF"/>
                  </a:solidFill>
                  <a:effectLst>
                    <a:outerShdw blurRad="38100" dist="38100" dir="2700000" algn="tl">
                      <a:srgbClr val="000000"/>
                    </a:outerShdw>
                  </a:effectLst>
                </a:rPr>
                <a:t>H</a:t>
              </a:r>
              <a:r>
                <a:rPr lang="en-US" altLang="en-US" baseline="-25000" dirty="0">
                  <a:solidFill>
                    <a:srgbClr val="66CCFF"/>
                  </a:solidFill>
                  <a:effectLst>
                    <a:outerShdw blurRad="38100" dist="38100" dir="2700000" algn="tl">
                      <a:srgbClr val="000000"/>
                    </a:outerShdw>
                  </a:effectLst>
                </a:rPr>
                <a:t>2</a:t>
              </a:r>
              <a:r>
                <a:rPr lang="en-US" altLang="en-US" dirty="0">
                  <a:effectLst>
                    <a:outerShdw blurRad="38100" dist="38100" dir="2700000" algn="tl">
                      <a:srgbClr val="000000"/>
                    </a:outerShdw>
                  </a:effectLst>
                </a:rPr>
                <a:t>SO</a:t>
              </a:r>
              <a:r>
                <a:rPr lang="en-US" altLang="en-US" baseline="-25000" dirty="0">
                  <a:effectLst>
                    <a:outerShdw blurRad="38100" dist="38100" dir="2700000" algn="tl">
                      <a:srgbClr val="000000"/>
                    </a:outerShdw>
                  </a:effectLst>
                </a:rPr>
                <a:t>4</a:t>
              </a:r>
              <a:endParaRPr lang="en-US" altLang="en-US" dirty="0">
                <a:effectLst>
                  <a:outerShdw blurRad="38100" dist="38100" dir="2700000" algn="tl">
                    <a:srgbClr val="000000"/>
                  </a:outerShdw>
                </a:effectLst>
              </a:endParaRPr>
            </a:p>
          </p:txBody>
        </p:sp>
        <p:sp>
          <p:nvSpPr>
            <p:cNvPr id="561253" name="Line 101"/>
            <p:cNvSpPr>
              <a:spLocks noChangeShapeType="1"/>
            </p:cNvSpPr>
            <p:nvPr/>
          </p:nvSpPr>
          <p:spPr bwMode="auto">
            <a:xfrm>
              <a:off x="6557963" y="4814253"/>
              <a:ext cx="561975" cy="0"/>
            </a:xfrm>
            <a:prstGeom prst="line">
              <a:avLst/>
            </a:prstGeom>
            <a:noFill/>
            <a:ln w="38100">
              <a:solidFill>
                <a:srgbClr val="FFFF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1254" name="Rectangle 102"/>
            <p:cNvSpPr>
              <a:spLocks noChangeArrowheads="1"/>
            </p:cNvSpPr>
            <p:nvPr/>
          </p:nvSpPr>
          <p:spPr bwMode="auto">
            <a:xfrm>
              <a:off x="5538788" y="5241290"/>
              <a:ext cx="855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ltLang="en-US">
                  <a:solidFill>
                    <a:srgbClr val="FF9900"/>
                  </a:solidFill>
                  <a:effectLst>
                    <a:outerShdw blurRad="38100" dist="38100" dir="2700000" algn="tl">
                      <a:srgbClr val="000000"/>
                    </a:outerShdw>
                  </a:effectLst>
                </a:rPr>
                <a:t>-5.0</a:t>
              </a:r>
            </a:p>
          </p:txBody>
        </p:sp>
      </p:grpSp>
      <p:cxnSp>
        <p:nvCxnSpPr>
          <p:cNvPr id="76" name="Straight Connector 75"/>
          <p:cNvCxnSpPr/>
          <p:nvPr/>
        </p:nvCxnSpPr>
        <p:spPr bwMode="auto">
          <a:xfrm>
            <a:off x="144585" y="762000"/>
            <a:ext cx="8854831"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5" name="Line 3"/>
          <p:cNvSpPr>
            <a:spLocks noChangeShapeType="1"/>
          </p:cNvSpPr>
          <p:nvPr/>
        </p:nvSpPr>
        <p:spPr bwMode="auto">
          <a:xfrm flipV="1">
            <a:off x="7734300" y="1600200"/>
            <a:ext cx="0" cy="4800600"/>
          </a:xfrm>
          <a:prstGeom prst="line">
            <a:avLst/>
          </a:prstGeom>
          <a:noFill/>
          <a:ln w="38100">
            <a:solidFill>
              <a:srgbClr val="FFFF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0436" name="Text Box 4"/>
          <p:cNvSpPr txBox="1">
            <a:spLocks noChangeArrowheads="1"/>
          </p:cNvSpPr>
          <p:nvPr/>
        </p:nvSpPr>
        <p:spPr bwMode="auto">
          <a:xfrm>
            <a:off x="7832725" y="1722438"/>
            <a:ext cx="1166813"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66CCFF"/>
                </a:solidFill>
                <a:effectLst>
                  <a:outerShdw blurRad="38100" dist="38100" dir="2700000" algn="tl">
                    <a:srgbClr val="000000"/>
                  </a:outerShdw>
                </a:effectLst>
              </a:rPr>
              <a:t>Strong</a:t>
            </a:r>
          </a:p>
        </p:txBody>
      </p:sp>
      <p:sp>
        <p:nvSpPr>
          <p:cNvPr id="530437" name="Text Box 5"/>
          <p:cNvSpPr txBox="1">
            <a:spLocks noChangeArrowheads="1"/>
          </p:cNvSpPr>
          <p:nvPr/>
        </p:nvSpPr>
        <p:spPr bwMode="auto">
          <a:xfrm>
            <a:off x="7891463" y="3551238"/>
            <a:ext cx="989012"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FF9900"/>
                </a:solidFill>
                <a:effectLst>
                  <a:outerShdw blurRad="38100" dist="38100" dir="2700000" algn="tl">
                    <a:srgbClr val="000000"/>
                  </a:outerShdw>
                </a:effectLst>
              </a:rPr>
              <a:t>Weak</a:t>
            </a:r>
          </a:p>
        </p:txBody>
      </p:sp>
      <p:sp>
        <p:nvSpPr>
          <p:cNvPr id="530438" name="Text Box 6"/>
          <p:cNvSpPr txBox="1">
            <a:spLocks noChangeArrowheads="1"/>
          </p:cNvSpPr>
          <p:nvPr/>
        </p:nvSpPr>
        <p:spPr bwMode="auto">
          <a:xfrm>
            <a:off x="7880350" y="5033963"/>
            <a:ext cx="969963" cy="8223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400">
                <a:solidFill>
                  <a:srgbClr val="FF0000"/>
                </a:solidFill>
                <a:effectLst>
                  <a:outerShdw blurRad="38100" dist="38100" dir="2700000" algn="tl">
                    <a:srgbClr val="000000"/>
                  </a:outerShdw>
                </a:effectLst>
              </a:rPr>
              <a:t>Very</a:t>
            </a:r>
          </a:p>
          <a:p>
            <a:pPr eaLnBrk="0" hangingPunct="0"/>
            <a:r>
              <a:rPr lang="en-US" altLang="en-US" sz="2400">
                <a:solidFill>
                  <a:srgbClr val="FF0000"/>
                </a:solidFill>
                <a:effectLst>
                  <a:outerShdw blurRad="38100" dist="38100" dir="2700000" algn="tl">
                    <a:srgbClr val="000000"/>
                  </a:outerShdw>
                </a:effectLst>
              </a:rPr>
              <a:t> weak</a:t>
            </a:r>
          </a:p>
        </p:txBody>
      </p:sp>
      <p:sp>
        <p:nvSpPr>
          <p:cNvPr id="530439" name="Rectangle 7"/>
          <p:cNvSpPr>
            <a:spLocks noGrp="1" noChangeArrowheads="1"/>
          </p:cNvSpPr>
          <p:nvPr>
            <p:ph type="title"/>
          </p:nvPr>
        </p:nvSpPr>
        <p:spPr>
          <a:xfrm>
            <a:off x="0" y="0"/>
            <a:ext cx="9144000" cy="1143000"/>
          </a:xfrm>
        </p:spPr>
        <p:txBody>
          <a:bodyPr/>
          <a:lstStyle/>
          <a:p>
            <a:r>
              <a:rPr lang="en-US" altLang="en-US" sz="3600">
                <a:latin typeface="Arial" panose="020B0604020202020204" pitchFamily="34" charset="0"/>
              </a:rPr>
              <a:t>Relative Acid Strengths</a:t>
            </a:r>
          </a:p>
        </p:txBody>
      </p:sp>
      <p:pic>
        <p:nvPicPr>
          <p:cNvPr id="2" name="Picture 1"/>
          <p:cNvPicPr>
            <a:picLocks noChangeAspect="1"/>
          </p:cNvPicPr>
          <p:nvPr/>
        </p:nvPicPr>
        <p:blipFill>
          <a:blip r:embed="rId2"/>
          <a:stretch>
            <a:fillRect/>
          </a:stretch>
        </p:blipFill>
        <p:spPr>
          <a:xfrm>
            <a:off x="163381" y="1278480"/>
            <a:ext cx="7413757" cy="5289959"/>
          </a:xfrm>
          <a:prstGeom prst="rect">
            <a:avLst/>
          </a:prstGeom>
        </p:spPr>
      </p:pic>
      <p:cxnSp>
        <p:nvCxnSpPr>
          <p:cNvPr id="9" name="Straight Connector 8"/>
          <p:cNvCxnSpPr/>
          <p:nvPr/>
        </p:nvCxnSpPr>
        <p:spPr bwMode="auto">
          <a:xfrm>
            <a:off x="136398" y="914400"/>
            <a:ext cx="8871204" cy="762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Text Box 2"/>
          <p:cNvSpPr txBox="1">
            <a:spLocks noChangeArrowheads="1"/>
          </p:cNvSpPr>
          <p:nvPr/>
        </p:nvSpPr>
        <p:spPr bwMode="auto">
          <a:xfrm>
            <a:off x="228600" y="1111250"/>
            <a:ext cx="533400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Lewis acids: </a:t>
            </a:r>
            <a:r>
              <a:rPr lang="en-US" altLang="en-US" sz="3600">
                <a:solidFill>
                  <a:srgbClr val="66CCFF"/>
                </a:solidFill>
                <a:effectLst>
                  <a:outerShdw blurRad="38100" dist="38100" dir="2700000" algn="tl">
                    <a:srgbClr val="000000"/>
                  </a:outerShdw>
                </a:effectLst>
              </a:rPr>
              <a:t>e-deficient</a:t>
            </a:r>
          </a:p>
        </p:txBody>
      </p:sp>
      <p:sp>
        <p:nvSpPr>
          <p:cNvPr id="531459" name="Text Box 3"/>
          <p:cNvSpPr txBox="1">
            <a:spLocks noChangeArrowheads="1"/>
          </p:cNvSpPr>
          <p:nvPr/>
        </p:nvSpPr>
        <p:spPr bwMode="auto">
          <a:xfrm>
            <a:off x="209550" y="2159000"/>
            <a:ext cx="283210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Lewis bases:</a:t>
            </a:r>
          </a:p>
        </p:txBody>
      </p:sp>
      <p:sp>
        <p:nvSpPr>
          <p:cNvPr id="531460" name="Text Box 4"/>
          <p:cNvSpPr txBox="1">
            <a:spLocks noChangeArrowheads="1"/>
          </p:cNvSpPr>
          <p:nvPr/>
        </p:nvSpPr>
        <p:spPr bwMode="auto">
          <a:xfrm>
            <a:off x="6132513" y="1143000"/>
            <a:ext cx="67786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66CCFF"/>
                </a:solidFill>
                <a:effectLst>
                  <a:outerShdw blurRad="38100" dist="38100" dir="2700000" algn="tl">
                    <a:srgbClr val="000000"/>
                  </a:outerShdw>
                </a:effectLst>
              </a:rPr>
              <a:t>B</a:t>
            </a:r>
          </a:p>
        </p:txBody>
      </p:sp>
      <p:sp>
        <p:nvSpPr>
          <p:cNvPr id="531461" name="Text Box 5"/>
          <p:cNvSpPr txBox="1">
            <a:spLocks noChangeArrowheads="1"/>
          </p:cNvSpPr>
          <p:nvPr/>
        </p:nvSpPr>
        <p:spPr bwMode="auto">
          <a:xfrm>
            <a:off x="5765800" y="933450"/>
            <a:ext cx="67786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62" name="Text Box 6"/>
          <p:cNvSpPr txBox="1">
            <a:spLocks noChangeArrowheads="1"/>
          </p:cNvSpPr>
          <p:nvPr/>
        </p:nvSpPr>
        <p:spPr bwMode="auto">
          <a:xfrm>
            <a:off x="6162675" y="1724025"/>
            <a:ext cx="67786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63" name="Text Box 7"/>
          <p:cNvSpPr txBox="1">
            <a:spLocks noChangeArrowheads="1"/>
          </p:cNvSpPr>
          <p:nvPr/>
        </p:nvSpPr>
        <p:spPr bwMode="auto">
          <a:xfrm>
            <a:off x="6604000" y="923925"/>
            <a:ext cx="67786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64" name="Line 8"/>
          <p:cNvSpPr>
            <a:spLocks noChangeShapeType="1"/>
          </p:cNvSpPr>
          <p:nvPr/>
        </p:nvSpPr>
        <p:spPr bwMode="auto">
          <a:xfrm flipH="1" flipV="1">
            <a:off x="6086475" y="1217613"/>
            <a:ext cx="127000" cy="1270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65" name="Line 9"/>
          <p:cNvSpPr>
            <a:spLocks noChangeShapeType="1"/>
          </p:cNvSpPr>
          <p:nvPr/>
        </p:nvSpPr>
        <p:spPr bwMode="auto">
          <a:xfrm>
            <a:off x="6356350" y="1603375"/>
            <a:ext cx="0" cy="1730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66" name="Line 10"/>
          <p:cNvSpPr>
            <a:spLocks noChangeShapeType="1"/>
          </p:cNvSpPr>
          <p:nvPr/>
        </p:nvSpPr>
        <p:spPr bwMode="auto">
          <a:xfrm flipV="1">
            <a:off x="6508750" y="1274763"/>
            <a:ext cx="144463" cy="825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67" name="Text Box 11"/>
          <p:cNvSpPr txBox="1">
            <a:spLocks noChangeArrowheads="1"/>
          </p:cNvSpPr>
          <p:nvPr/>
        </p:nvSpPr>
        <p:spPr bwMode="auto">
          <a:xfrm>
            <a:off x="3094038" y="2152650"/>
            <a:ext cx="2998787"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rgbClr val="FF0000"/>
                </a:solidFill>
                <a:effectLst>
                  <a:outerShdw blurRad="38100" dist="38100" dir="2700000" algn="tl">
                    <a:srgbClr val="000000"/>
                  </a:outerShdw>
                </a:effectLst>
              </a:rPr>
              <a:t>Lone e-pairs</a:t>
            </a:r>
          </a:p>
        </p:txBody>
      </p:sp>
      <p:sp>
        <p:nvSpPr>
          <p:cNvPr id="531468" name="Text Box 12"/>
          <p:cNvSpPr txBox="1">
            <a:spLocks noChangeArrowheads="1"/>
          </p:cNvSpPr>
          <p:nvPr/>
        </p:nvSpPr>
        <p:spPr bwMode="auto">
          <a:xfrm>
            <a:off x="6829425" y="1527175"/>
            <a:ext cx="6794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6e</a:t>
            </a:r>
          </a:p>
        </p:txBody>
      </p:sp>
      <p:sp>
        <p:nvSpPr>
          <p:cNvPr id="531470" name="Text Box 14"/>
          <p:cNvSpPr txBox="1">
            <a:spLocks noChangeArrowheads="1"/>
          </p:cNvSpPr>
          <p:nvPr/>
        </p:nvSpPr>
        <p:spPr bwMode="auto">
          <a:xfrm>
            <a:off x="6507163" y="3222625"/>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N</a:t>
            </a:r>
          </a:p>
        </p:txBody>
      </p:sp>
      <p:sp>
        <p:nvSpPr>
          <p:cNvPr id="531471" name="Text Box 15"/>
          <p:cNvSpPr txBox="1">
            <a:spLocks noChangeArrowheads="1"/>
          </p:cNvSpPr>
          <p:nvPr/>
        </p:nvSpPr>
        <p:spPr bwMode="auto">
          <a:xfrm>
            <a:off x="6556376" y="3937000"/>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472" name="Text Box 16"/>
          <p:cNvSpPr txBox="1">
            <a:spLocks noChangeArrowheads="1"/>
          </p:cNvSpPr>
          <p:nvPr/>
        </p:nvSpPr>
        <p:spPr bwMode="auto">
          <a:xfrm>
            <a:off x="5970588" y="2949575"/>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473" name="Text Box 17"/>
          <p:cNvSpPr txBox="1">
            <a:spLocks noChangeArrowheads="1"/>
          </p:cNvSpPr>
          <p:nvPr/>
        </p:nvSpPr>
        <p:spPr bwMode="auto">
          <a:xfrm>
            <a:off x="7175501" y="2997200"/>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474" name="Line 18"/>
          <p:cNvSpPr>
            <a:spLocks noChangeShapeType="1"/>
          </p:cNvSpPr>
          <p:nvPr/>
        </p:nvSpPr>
        <p:spPr bwMode="auto">
          <a:xfrm flipV="1">
            <a:off x="6981826" y="3297238"/>
            <a:ext cx="250825" cy="1460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75" name="Line 19"/>
          <p:cNvSpPr>
            <a:spLocks noChangeShapeType="1"/>
          </p:cNvSpPr>
          <p:nvPr/>
        </p:nvSpPr>
        <p:spPr bwMode="auto">
          <a:xfrm flipH="1" flipV="1">
            <a:off x="6346826" y="3281363"/>
            <a:ext cx="206375" cy="1190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76" name="Line 20"/>
          <p:cNvSpPr>
            <a:spLocks noChangeShapeType="1"/>
          </p:cNvSpPr>
          <p:nvPr/>
        </p:nvSpPr>
        <p:spPr bwMode="auto">
          <a:xfrm>
            <a:off x="6773863" y="3740150"/>
            <a:ext cx="0" cy="2651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31477" name="Group 21"/>
          <p:cNvGrpSpPr>
            <a:grpSpLocks/>
          </p:cNvGrpSpPr>
          <p:nvPr/>
        </p:nvGrpSpPr>
        <p:grpSpPr bwMode="auto">
          <a:xfrm>
            <a:off x="6673850" y="3216275"/>
            <a:ext cx="150813" cy="52388"/>
            <a:chOff x="4298" y="1934"/>
            <a:chExt cx="95" cy="33"/>
          </a:xfrm>
        </p:grpSpPr>
        <p:sp>
          <p:nvSpPr>
            <p:cNvPr id="531478" name="Oval 22"/>
            <p:cNvSpPr>
              <a:spLocks noChangeArrowheads="1"/>
            </p:cNvSpPr>
            <p:nvPr/>
          </p:nvSpPr>
          <p:spPr bwMode="auto">
            <a:xfrm rot="-4387332">
              <a:off x="4365" y="1934"/>
              <a:ext cx="27" cy="28"/>
            </a:xfrm>
            <a:prstGeom prst="ellipse">
              <a:avLst/>
            </a:prstGeom>
            <a:solidFill>
              <a:srgbClr val="0099CC"/>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479" name="Oval 23"/>
            <p:cNvSpPr>
              <a:spLocks noChangeArrowheads="1"/>
            </p:cNvSpPr>
            <p:nvPr/>
          </p:nvSpPr>
          <p:spPr bwMode="auto">
            <a:xfrm rot="-4387332">
              <a:off x="4298" y="1940"/>
              <a:ext cx="27" cy="28"/>
            </a:xfrm>
            <a:prstGeom prst="ellipse">
              <a:avLst/>
            </a:prstGeom>
            <a:solidFill>
              <a:srgbClr val="0099CC"/>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1485" name="Text Box 29"/>
          <p:cNvSpPr txBox="1">
            <a:spLocks noChangeArrowheads="1"/>
          </p:cNvSpPr>
          <p:nvPr/>
        </p:nvSpPr>
        <p:spPr bwMode="auto">
          <a:xfrm>
            <a:off x="6651625" y="5249863"/>
            <a:ext cx="2436813" cy="10064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solidFill>
                  <a:srgbClr val="FF0000"/>
                </a:solidFill>
                <a:effectLst>
                  <a:outerShdw blurRad="38100" dist="38100" dir="2700000" algn="tl">
                    <a:srgbClr val="000000"/>
                  </a:outerShdw>
                </a:effectLst>
              </a:rPr>
              <a:t>e-pushing arrows</a:t>
            </a:r>
          </a:p>
        </p:txBody>
      </p:sp>
      <p:sp>
        <p:nvSpPr>
          <p:cNvPr id="531486" name="Text Box 30"/>
          <p:cNvSpPr txBox="1">
            <a:spLocks noChangeArrowheads="1"/>
          </p:cNvSpPr>
          <p:nvPr/>
        </p:nvSpPr>
        <p:spPr bwMode="auto">
          <a:xfrm>
            <a:off x="2701925" y="5195888"/>
            <a:ext cx="67786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B</a:t>
            </a:r>
          </a:p>
        </p:txBody>
      </p:sp>
      <p:sp>
        <p:nvSpPr>
          <p:cNvPr id="531487" name="Text Box 31"/>
          <p:cNvSpPr txBox="1">
            <a:spLocks noChangeArrowheads="1"/>
          </p:cNvSpPr>
          <p:nvPr/>
        </p:nvSpPr>
        <p:spPr bwMode="auto">
          <a:xfrm>
            <a:off x="2214563" y="4835525"/>
            <a:ext cx="67786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88" name="Text Box 32"/>
          <p:cNvSpPr txBox="1">
            <a:spLocks noChangeArrowheads="1"/>
          </p:cNvSpPr>
          <p:nvPr/>
        </p:nvSpPr>
        <p:spPr bwMode="auto">
          <a:xfrm>
            <a:off x="2711450" y="5988050"/>
            <a:ext cx="67786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89" name="Text Box 33"/>
          <p:cNvSpPr txBox="1">
            <a:spLocks noChangeArrowheads="1"/>
          </p:cNvSpPr>
          <p:nvPr/>
        </p:nvSpPr>
        <p:spPr bwMode="auto">
          <a:xfrm>
            <a:off x="3322638" y="4838700"/>
            <a:ext cx="67786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1490" name="Line 34"/>
          <p:cNvSpPr>
            <a:spLocks noChangeShapeType="1"/>
          </p:cNvSpPr>
          <p:nvPr/>
        </p:nvSpPr>
        <p:spPr bwMode="auto">
          <a:xfrm flipH="1" flipV="1">
            <a:off x="2524125" y="5137150"/>
            <a:ext cx="250825" cy="2508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91" name="Line 35"/>
          <p:cNvSpPr>
            <a:spLocks noChangeShapeType="1"/>
          </p:cNvSpPr>
          <p:nvPr/>
        </p:nvSpPr>
        <p:spPr bwMode="auto">
          <a:xfrm>
            <a:off x="2922588" y="5716588"/>
            <a:ext cx="0" cy="2952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92" name="Line 36"/>
          <p:cNvSpPr>
            <a:spLocks noChangeShapeType="1"/>
          </p:cNvSpPr>
          <p:nvPr/>
        </p:nvSpPr>
        <p:spPr bwMode="auto">
          <a:xfrm flipV="1">
            <a:off x="3070225" y="5205413"/>
            <a:ext cx="280988" cy="1619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93" name="Text Box 37"/>
          <p:cNvSpPr txBox="1">
            <a:spLocks noChangeArrowheads="1"/>
          </p:cNvSpPr>
          <p:nvPr/>
        </p:nvSpPr>
        <p:spPr bwMode="auto">
          <a:xfrm>
            <a:off x="657225" y="5668963"/>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494" name="Text Box 38"/>
          <p:cNvSpPr txBox="1">
            <a:spLocks noChangeArrowheads="1"/>
          </p:cNvSpPr>
          <p:nvPr/>
        </p:nvSpPr>
        <p:spPr bwMode="auto">
          <a:xfrm>
            <a:off x="709613" y="4489450"/>
            <a:ext cx="4302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495" name="Line 39"/>
          <p:cNvSpPr>
            <a:spLocks noChangeShapeType="1"/>
          </p:cNvSpPr>
          <p:nvPr/>
        </p:nvSpPr>
        <p:spPr bwMode="auto">
          <a:xfrm rot="16200000" flipV="1">
            <a:off x="901700" y="5024438"/>
            <a:ext cx="250825" cy="1460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496" name="Line 40"/>
          <p:cNvSpPr>
            <a:spLocks noChangeShapeType="1"/>
          </p:cNvSpPr>
          <p:nvPr/>
        </p:nvSpPr>
        <p:spPr bwMode="auto">
          <a:xfrm rot="16200000" flipH="1" flipV="1">
            <a:off x="965994" y="5649119"/>
            <a:ext cx="206375" cy="1190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31497" name="Group 41"/>
          <p:cNvGrpSpPr>
            <a:grpSpLocks/>
          </p:cNvGrpSpPr>
          <p:nvPr/>
        </p:nvGrpSpPr>
        <p:grpSpPr bwMode="auto">
          <a:xfrm>
            <a:off x="1409700" y="5318125"/>
            <a:ext cx="46038" cy="150813"/>
            <a:chOff x="642" y="2720"/>
            <a:chExt cx="29" cy="95"/>
          </a:xfrm>
        </p:grpSpPr>
        <p:sp>
          <p:nvSpPr>
            <p:cNvPr id="531498" name="Oval 42"/>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499" name="Oval 43"/>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1500" name="Text Box 44"/>
          <p:cNvSpPr txBox="1">
            <a:spLocks noChangeArrowheads="1"/>
          </p:cNvSpPr>
          <p:nvPr/>
        </p:nvSpPr>
        <p:spPr bwMode="auto">
          <a:xfrm>
            <a:off x="946150" y="5146675"/>
            <a:ext cx="5905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O</a:t>
            </a:r>
          </a:p>
        </p:txBody>
      </p:sp>
      <p:sp>
        <p:nvSpPr>
          <p:cNvPr id="531501" name="Text Box 45"/>
          <p:cNvSpPr txBox="1">
            <a:spLocks noChangeArrowheads="1"/>
          </p:cNvSpPr>
          <p:nvPr/>
        </p:nvSpPr>
        <p:spPr bwMode="auto">
          <a:xfrm>
            <a:off x="4813300" y="5264150"/>
            <a:ext cx="5905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O</a:t>
            </a:r>
          </a:p>
        </p:txBody>
      </p:sp>
      <p:sp>
        <p:nvSpPr>
          <p:cNvPr id="531502" name="Text Box 46"/>
          <p:cNvSpPr txBox="1">
            <a:spLocks noChangeArrowheads="1"/>
          </p:cNvSpPr>
          <p:nvPr/>
        </p:nvSpPr>
        <p:spPr bwMode="auto">
          <a:xfrm>
            <a:off x="4471988" y="5899150"/>
            <a:ext cx="7096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503" name="Text Box 47"/>
          <p:cNvSpPr txBox="1">
            <a:spLocks noChangeArrowheads="1"/>
          </p:cNvSpPr>
          <p:nvPr/>
        </p:nvSpPr>
        <p:spPr bwMode="auto">
          <a:xfrm>
            <a:off x="4549775" y="4529138"/>
            <a:ext cx="7096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p>
        </p:txBody>
      </p:sp>
      <p:sp>
        <p:nvSpPr>
          <p:cNvPr id="531504" name="Line 48"/>
          <p:cNvSpPr>
            <a:spLocks noChangeShapeType="1"/>
          </p:cNvSpPr>
          <p:nvPr/>
        </p:nvSpPr>
        <p:spPr bwMode="auto">
          <a:xfrm rot="16200000" flipV="1">
            <a:off x="4741862" y="5089526"/>
            <a:ext cx="250825" cy="1460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505" name="Line 49"/>
          <p:cNvSpPr>
            <a:spLocks noChangeShapeType="1"/>
          </p:cNvSpPr>
          <p:nvPr/>
        </p:nvSpPr>
        <p:spPr bwMode="auto">
          <a:xfrm rot="16200000" flipH="1" flipV="1">
            <a:off x="4780756" y="5815807"/>
            <a:ext cx="206375" cy="1190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506" name="Line 50"/>
          <p:cNvSpPr>
            <a:spLocks noChangeShapeType="1"/>
          </p:cNvSpPr>
          <p:nvPr/>
        </p:nvSpPr>
        <p:spPr bwMode="auto">
          <a:xfrm>
            <a:off x="5281613" y="5516563"/>
            <a:ext cx="220662" cy="0"/>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1507" name="Text Box 51"/>
          <p:cNvSpPr txBox="1">
            <a:spLocks noChangeArrowheads="1"/>
          </p:cNvSpPr>
          <p:nvPr/>
        </p:nvSpPr>
        <p:spPr bwMode="auto">
          <a:xfrm>
            <a:off x="5467350" y="5262563"/>
            <a:ext cx="1209675"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BF</a:t>
            </a:r>
            <a:r>
              <a:rPr lang="en-US" altLang="en-US" sz="3000" baseline="-25000">
                <a:effectLst>
                  <a:outerShdw blurRad="38100" dist="38100" dir="2700000" algn="tl">
                    <a:srgbClr val="000000"/>
                  </a:outerShdw>
                </a:effectLst>
              </a:rPr>
              <a:t>3</a:t>
            </a:r>
          </a:p>
        </p:txBody>
      </p:sp>
      <p:sp>
        <p:nvSpPr>
          <p:cNvPr id="531508" name="Text Box 52"/>
          <p:cNvSpPr txBox="1">
            <a:spLocks noChangeArrowheads="1"/>
          </p:cNvSpPr>
          <p:nvPr/>
        </p:nvSpPr>
        <p:spPr bwMode="auto">
          <a:xfrm>
            <a:off x="4924425" y="4986338"/>
            <a:ext cx="45878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a:t>
            </a:r>
          </a:p>
        </p:txBody>
      </p:sp>
      <p:sp>
        <p:nvSpPr>
          <p:cNvPr id="531509" name="Text Box 53"/>
          <p:cNvSpPr txBox="1">
            <a:spLocks noChangeArrowheads="1"/>
          </p:cNvSpPr>
          <p:nvPr/>
        </p:nvSpPr>
        <p:spPr bwMode="auto">
          <a:xfrm>
            <a:off x="5505450" y="4995863"/>
            <a:ext cx="34448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a:t>
            </a:r>
          </a:p>
        </p:txBody>
      </p:sp>
      <p:sp>
        <p:nvSpPr>
          <p:cNvPr id="531510" name="Text Box 54"/>
          <p:cNvSpPr txBox="1">
            <a:spLocks noChangeArrowheads="1"/>
          </p:cNvSpPr>
          <p:nvPr/>
        </p:nvSpPr>
        <p:spPr bwMode="auto">
          <a:xfrm>
            <a:off x="3914775" y="3217863"/>
            <a:ext cx="13700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R―</a:t>
            </a:r>
            <a:r>
              <a:rPr lang="en-US" altLang="en-US" sz="3000">
                <a:solidFill>
                  <a:srgbClr val="FF0000"/>
                </a:solidFill>
                <a:effectLst>
                  <a:outerShdw blurRad="38100" dist="38100" dir="2700000" algn="tl">
                    <a:srgbClr val="000000"/>
                  </a:outerShdw>
                </a:effectLst>
              </a:rPr>
              <a:t>S</a:t>
            </a:r>
          </a:p>
        </p:txBody>
      </p:sp>
      <p:sp>
        <p:nvSpPr>
          <p:cNvPr id="531511" name="Text Box 55"/>
          <p:cNvSpPr txBox="1">
            <a:spLocks noChangeArrowheads="1"/>
          </p:cNvSpPr>
          <p:nvPr/>
        </p:nvSpPr>
        <p:spPr bwMode="auto">
          <a:xfrm>
            <a:off x="1462088" y="3217863"/>
            <a:ext cx="1946275"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dirty="0">
                <a:effectLst>
                  <a:outerShdw blurRad="38100" dist="38100" dir="2700000" algn="tl">
                    <a:srgbClr val="000000"/>
                  </a:outerShdw>
                </a:effectLst>
              </a:rPr>
              <a:t>R―</a:t>
            </a:r>
            <a:r>
              <a:rPr lang="en-US" altLang="en-US" sz="3000" dirty="0">
                <a:solidFill>
                  <a:srgbClr val="FF0000"/>
                </a:solidFill>
                <a:effectLst>
                  <a:outerShdw blurRad="38100" dist="38100" dir="2700000" algn="tl">
                    <a:srgbClr val="000000"/>
                  </a:outerShdw>
                </a:effectLst>
              </a:rPr>
              <a:t>O</a:t>
            </a:r>
            <a:endParaRPr lang="en-US" altLang="en-US" sz="3000" dirty="0">
              <a:effectLst>
                <a:outerShdw blurRad="38100" dist="38100" dir="2700000" algn="tl">
                  <a:srgbClr val="000000"/>
                </a:outerShdw>
              </a:effectLst>
            </a:endParaRPr>
          </a:p>
        </p:txBody>
      </p:sp>
      <p:grpSp>
        <p:nvGrpSpPr>
          <p:cNvPr id="531512" name="Group 56"/>
          <p:cNvGrpSpPr>
            <a:grpSpLocks/>
          </p:cNvGrpSpPr>
          <p:nvPr/>
        </p:nvGrpSpPr>
        <p:grpSpPr bwMode="auto">
          <a:xfrm>
            <a:off x="4638675" y="3232150"/>
            <a:ext cx="150813" cy="52388"/>
            <a:chOff x="3780" y="1276"/>
            <a:chExt cx="95" cy="33"/>
          </a:xfrm>
        </p:grpSpPr>
        <p:sp>
          <p:nvSpPr>
            <p:cNvPr id="531513" name="Oval 57"/>
            <p:cNvSpPr>
              <a:spLocks noChangeArrowheads="1"/>
            </p:cNvSpPr>
            <p:nvPr/>
          </p:nvSpPr>
          <p:spPr bwMode="auto">
            <a:xfrm rot="-4387332">
              <a:off x="3847" y="1276"/>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14" name="Oval 58"/>
            <p:cNvSpPr>
              <a:spLocks noChangeArrowheads="1"/>
            </p:cNvSpPr>
            <p:nvPr/>
          </p:nvSpPr>
          <p:spPr bwMode="auto">
            <a:xfrm rot="-4387332">
              <a:off x="3780" y="1282"/>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1515" name="Rectangle 59"/>
          <p:cNvSpPr>
            <a:spLocks noGrp="1" noChangeArrowheads="1"/>
          </p:cNvSpPr>
          <p:nvPr>
            <p:ph type="title"/>
          </p:nvPr>
        </p:nvSpPr>
        <p:spPr>
          <a:xfrm>
            <a:off x="685800" y="44450"/>
            <a:ext cx="7772400" cy="723900"/>
          </a:xfrm>
        </p:spPr>
        <p:txBody>
          <a:bodyPr/>
          <a:lstStyle/>
          <a:p>
            <a:r>
              <a:rPr lang="en-US" altLang="en-US" sz="4000" dirty="0">
                <a:solidFill>
                  <a:srgbClr val="FF00FF"/>
                </a:solidFill>
              </a:rPr>
              <a:t>Lewis</a:t>
            </a:r>
            <a:r>
              <a:rPr lang="en-US" altLang="en-US" sz="4000" dirty="0"/>
              <a:t> </a:t>
            </a:r>
            <a:r>
              <a:rPr lang="en-US" altLang="en-US" sz="4000"/>
              <a:t>Acids And </a:t>
            </a:r>
            <a:r>
              <a:rPr lang="en-US" altLang="en-US" sz="4000" dirty="0"/>
              <a:t>Bases</a:t>
            </a:r>
          </a:p>
        </p:txBody>
      </p:sp>
      <p:sp>
        <p:nvSpPr>
          <p:cNvPr id="531516" name="Line 60"/>
          <p:cNvSpPr>
            <a:spLocks noChangeShapeType="1"/>
          </p:cNvSpPr>
          <p:nvPr/>
        </p:nvSpPr>
        <p:spPr bwMode="auto">
          <a:xfrm>
            <a:off x="3355975" y="5510213"/>
            <a:ext cx="1214438" cy="0"/>
          </a:xfrm>
          <a:prstGeom prst="line">
            <a:avLst/>
          </a:prstGeom>
          <a:noFill/>
          <a:ln w="38100">
            <a:solidFill>
              <a:srgbClr val="FFFF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31517" name="Group 61"/>
          <p:cNvGrpSpPr>
            <a:grpSpLocks/>
          </p:cNvGrpSpPr>
          <p:nvPr/>
        </p:nvGrpSpPr>
        <p:grpSpPr bwMode="auto">
          <a:xfrm>
            <a:off x="963613" y="5308600"/>
            <a:ext cx="46037" cy="150813"/>
            <a:chOff x="642" y="2720"/>
            <a:chExt cx="29" cy="95"/>
          </a:xfrm>
        </p:grpSpPr>
        <p:sp>
          <p:nvSpPr>
            <p:cNvPr id="531518" name="Oval 62"/>
            <p:cNvSpPr>
              <a:spLocks noChangeArrowheads="1"/>
            </p:cNvSpPr>
            <p:nvPr/>
          </p:nvSpPr>
          <p:spPr bwMode="auto">
            <a:xfrm rot="1239185">
              <a:off x="644" y="2787"/>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19" name="Oval 63"/>
            <p:cNvSpPr>
              <a:spLocks noChangeArrowheads="1"/>
            </p:cNvSpPr>
            <p:nvPr/>
          </p:nvSpPr>
          <p:spPr bwMode="auto">
            <a:xfrm rot="1239185">
              <a:off x="642" y="2720"/>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1520" name="Group 64"/>
          <p:cNvGrpSpPr>
            <a:grpSpLocks/>
          </p:cNvGrpSpPr>
          <p:nvPr/>
        </p:nvGrpSpPr>
        <p:grpSpPr bwMode="auto">
          <a:xfrm rot="5400000">
            <a:off x="2255838" y="3176587"/>
            <a:ext cx="46038" cy="150813"/>
            <a:chOff x="642" y="2720"/>
            <a:chExt cx="29" cy="95"/>
          </a:xfrm>
        </p:grpSpPr>
        <p:sp>
          <p:nvSpPr>
            <p:cNvPr id="531521" name="Oval 65"/>
            <p:cNvSpPr>
              <a:spLocks noChangeArrowheads="1"/>
            </p:cNvSpPr>
            <p:nvPr/>
          </p:nvSpPr>
          <p:spPr bwMode="auto">
            <a:xfrm rot="1239185">
              <a:off x="644" y="2787"/>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22" name="Oval 66"/>
            <p:cNvSpPr>
              <a:spLocks noChangeArrowheads="1"/>
            </p:cNvSpPr>
            <p:nvPr/>
          </p:nvSpPr>
          <p:spPr bwMode="auto">
            <a:xfrm rot="1239185">
              <a:off x="642" y="2720"/>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1523" name="Group 67"/>
          <p:cNvGrpSpPr>
            <a:grpSpLocks/>
          </p:cNvGrpSpPr>
          <p:nvPr/>
        </p:nvGrpSpPr>
        <p:grpSpPr bwMode="auto">
          <a:xfrm>
            <a:off x="4805363" y="5465763"/>
            <a:ext cx="46037" cy="150812"/>
            <a:chOff x="642" y="2720"/>
            <a:chExt cx="29" cy="95"/>
          </a:xfrm>
        </p:grpSpPr>
        <p:sp>
          <p:nvSpPr>
            <p:cNvPr id="531524" name="Oval 68"/>
            <p:cNvSpPr>
              <a:spLocks noChangeArrowheads="1"/>
            </p:cNvSpPr>
            <p:nvPr/>
          </p:nvSpPr>
          <p:spPr bwMode="auto">
            <a:xfrm rot="1239185">
              <a:off x="644" y="2787"/>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25" name="Oval 69"/>
            <p:cNvSpPr>
              <a:spLocks noChangeArrowheads="1"/>
            </p:cNvSpPr>
            <p:nvPr/>
          </p:nvSpPr>
          <p:spPr bwMode="auto">
            <a:xfrm rot="1239185">
              <a:off x="642" y="2720"/>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1529" name="Group 73"/>
          <p:cNvGrpSpPr>
            <a:grpSpLocks/>
          </p:cNvGrpSpPr>
          <p:nvPr/>
        </p:nvGrpSpPr>
        <p:grpSpPr bwMode="auto">
          <a:xfrm>
            <a:off x="4651375" y="3689350"/>
            <a:ext cx="150813" cy="52388"/>
            <a:chOff x="3780" y="1276"/>
            <a:chExt cx="95" cy="33"/>
          </a:xfrm>
        </p:grpSpPr>
        <p:sp>
          <p:nvSpPr>
            <p:cNvPr id="531530" name="Oval 74"/>
            <p:cNvSpPr>
              <a:spLocks noChangeArrowheads="1"/>
            </p:cNvSpPr>
            <p:nvPr/>
          </p:nvSpPr>
          <p:spPr bwMode="auto">
            <a:xfrm rot="-4387332">
              <a:off x="3847" y="1276"/>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31" name="Oval 75"/>
            <p:cNvSpPr>
              <a:spLocks noChangeArrowheads="1"/>
            </p:cNvSpPr>
            <p:nvPr/>
          </p:nvSpPr>
          <p:spPr bwMode="auto">
            <a:xfrm rot="-4387332">
              <a:off x="3780" y="1282"/>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1532" name="Group 76"/>
          <p:cNvGrpSpPr>
            <a:grpSpLocks/>
          </p:cNvGrpSpPr>
          <p:nvPr/>
        </p:nvGrpSpPr>
        <p:grpSpPr bwMode="auto">
          <a:xfrm>
            <a:off x="4876800" y="3411538"/>
            <a:ext cx="42863" cy="150812"/>
            <a:chOff x="3906" y="1525"/>
            <a:chExt cx="27" cy="95"/>
          </a:xfrm>
        </p:grpSpPr>
        <p:sp>
          <p:nvSpPr>
            <p:cNvPr id="531533" name="Oval 77"/>
            <p:cNvSpPr>
              <a:spLocks noChangeArrowheads="1"/>
            </p:cNvSpPr>
            <p:nvPr/>
          </p:nvSpPr>
          <p:spPr bwMode="auto">
            <a:xfrm rot="1012668">
              <a:off x="3906" y="1592"/>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1534" name="Oval 78"/>
            <p:cNvSpPr>
              <a:spLocks noChangeArrowheads="1"/>
            </p:cNvSpPr>
            <p:nvPr/>
          </p:nvSpPr>
          <p:spPr bwMode="auto">
            <a:xfrm rot="1012668">
              <a:off x="3906" y="1525"/>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1541" name="Text Box 85"/>
          <p:cNvSpPr txBox="1">
            <a:spLocks noChangeArrowheads="1"/>
          </p:cNvSpPr>
          <p:nvPr/>
        </p:nvSpPr>
        <p:spPr bwMode="auto">
          <a:xfrm>
            <a:off x="4749800" y="2947988"/>
            <a:ext cx="34448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a:t>
            </a:r>
          </a:p>
        </p:txBody>
      </p:sp>
      <p:sp>
        <p:nvSpPr>
          <p:cNvPr id="531552" name="Freeform 96"/>
          <p:cNvSpPr>
            <a:spLocks/>
          </p:cNvSpPr>
          <p:nvPr/>
        </p:nvSpPr>
        <p:spPr bwMode="auto">
          <a:xfrm rot="249845">
            <a:off x="1560513" y="4645025"/>
            <a:ext cx="1373187" cy="800100"/>
          </a:xfrm>
          <a:custGeom>
            <a:avLst/>
            <a:gdLst>
              <a:gd name="T0" fmla="*/ 0 w 744"/>
              <a:gd name="T1" fmla="*/ 512 h 519"/>
              <a:gd name="T2" fmla="*/ 88 w 744"/>
              <a:gd name="T3" fmla="*/ 488 h 519"/>
              <a:gd name="T4" fmla="*/ 184 w 744"/>
              <a:gd name="T5" fmla="*/ 328 h 519"/>
              <a:gd name="T6" fmla="*/ 288 w 744"/>
              <a:gd name="T7" fmla="*/ 184 h 519"/>
              <a:gd name="T8" fmla="*/ 440 w 744"/>
              <a:gd name="T9" fmla="*/ 24 h 519"/>
              <a:gd name="T10" fmla="*/ 608 w 744"/>
              <a:gd name="T11" fmla="*/ 40 h 519"/>
              <a:gd name="T12" fmla="*/ 720 w 744"/>
              <a:gd name="T13" fmla="*/ 232 h 519"/>
              <a:gd name="T14" fmla="*/ 744 w 744"/>
              <a:gd name="T15" fmla="*/ 336 h 5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4" h="519">
                <a:moveTo>
                  <a:pt x="0" y="512"/>
                </a:moveTo>
                <a:cubicBezTo>
                  <a:pt x="28" y="515"/>
                  <a:pt x="57" y="519"/>
                  <a:pt x="88" y="488"/>
                </a:cubicBezTo>
                <a:cubicBezTo>
                  <a:pt x="119" y="457"/>
                  <a:pt x="151" y="379"/>
                  <a:pt x="184" y="328"/>
                </a:cubicBezTo>
                <a:cubicBezTo>
                  <a:pt x="217" y="277"/>
                  <a:pt x="245" y="235"/>
                  <a:pt x="288" y="184"/>
                </a:cubicBezTo>
                <a:cubicBezTo>
                  <a:pt x="331" y="133"/>
                  <a:pt x="387" y="48"/>
                  <a:pt x="440" y="24"/>
                </a:cubicBezTo>
                <a:cubicBezTo>
                  <a:pt x="493" y="0"/>
                  <a:pt x="561" y="5"/>
                  <a:pt x="608" y="40"/>
                </a:cubicBezTo>
                <a:cubicBezTo>
                  <a:pt x="655" y="75"/>
                  <a:pt x="697" y="183"/>
                  <a:pt x="720" y="232"/>
                </a:cubicBezTo>
                <a:cubicBezTo>
                  <a:pt x="743" y="281"/>
                  <a:pt x="743" y="308"/>
                  <a:pt x="744" y="336"/>
                </a:cubicBezTo>
              </a:path>
            </a:pathLst>
          </a:custGeom>
          <a:noFill/>
          <a:ln w="38100" cap="flat" cmpd="sng">
            <a:solidFill>
              <a:srgbClr val="FF0000"/>
            </a:solidFill>
            <a:prstDash val="solid"/>
            <a:round/>
            <a:headEnd type="none" w="med" len="med"/>
            <a:tailEnd type="arrow"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76" name="Straight Connector 75"/>
          <p:cNvCxnSpPr/>
          <p:nvPr/>
        </p:nvCxnSpPr>
        <p:spPr bwMode="auto">
          <a:xfrm>
            <a:off x="159483" y="804990"/>
            <a:ext cx="8825035" cy="214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7" name="Line 19"/>
          <p:cNvSpPr>
            <a:spLocks noChangeShapeType="1"/>
          </p:cNvSpPr>
          <p:nvPr/>
        </p:nvSpPr>
        <p:spPr bwMode="auto">
          <a:xfrm flipH="1" flipV="1">
            <a:off x="2400080" y="3610926"/>
            <a:ext cx="227014" cy="22193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 name="Rectangle 1"/>
          <p:cNvSpPr/>
          <p:nvPr/>
        </p:nvSpPr>
        <p:spPr>
          <a:xfrm>
            <a:off x="2553494" y="3676830"/>
            <a:ext cx="410689" cy="523220"/>
          </a:xfrm>
          <a:prstGeom prst="rect">
            <a:avLst/>
          </a:prstGeom>
        </p:spPr>
        <p:txBody>
          <a:bodyPr wrap="none">
            <a:spAutoFit/>
          </a:bodyPr>
          <a:lstStyle/>
          <a:p>
            <a:r>
              <a:rPr lang="en-US" altLang="en-US" dirty="0">
                <a:effectLst>
                  <a:outerShdw blurRad="38100" dist="38100" dir="2700000" algn="tl">
                    <a:srgbClr val="000000"/>
                  </a:outerShdw>
                </a:effectLst>
              </a:rPr>
              <a:t>R</a:t>
            </a:r>
            <a:endParaRPr lang="en-US" dirty="0"/>
          </a:p>
        </p:txBody>
      </p:sp>
      <p:grpSp>
        <p:nvGrpSpPr>
          <p:cNvPr id="79" name="Group 76"/>
          <p:cNvGrpSpPr>
            <a:grpSpLocks/>
          </p:cNvGrpSpPr>
          <p:nvPr/>
        </p:nvGrpSpPr>
        <p:grpSpPr bwMode="auto">
          <a:xfrm>
            <a:off x="2484252" y="3417791"/>
            <a:ext cx="42863" cy="150812"/>
            <a:chOff x="3906" y="1525"/>
            <a:chExt cx="27" cy="95"/>
          </a:xfrm>
        </p:grpSpPr>
        <p:sp>
          <p:nvSpPr>
            <p:cNvPr id="80" name="Oval 77"/>
            <p:cNvSpPr>
              <a:spLocks noChangeArrowheads="1"/>
            </p:cNvSpPr>
            <p:nvPr/>
          </p:nvSpPr>
          <p:spPr bwMode="auto">
            <a:xfrm rot="1012668">
              <a:off x="3906" y="1592"/>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1" name="Oval 78"/>
            <p:cNvSpPr>
              <a:spLocks noChangeArrowheads="1"/>
            </p:cNvSpPr>
            <p:nvPr/>
          </p:nvSpPr>
          <p:spPr bwMode="auto">
            <a:xfrm rot="1012668">
              <a:off x="3906" y="1525"/>
              <a:ext cx="27" cy="28"/>
            </a:xfrm>
            <a:prstGeom prst="ellipse">
              <a:avLst/>
            </a:prstGeom>
            <a:solidFill>
              <a:schemeClr val="tx1"/>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cxnSp>
        <p:nvCxnSpPr>
          <p:cNvPr id="8" name="Straight Arrow Connector 7"/>
          <p:cNvCxnSpPr/>
          <p:nvPr/>
        </p:nvCxnSpPr>
        <p:spPr bwMode="auto">
          <a:xfrm flipH="1" flipV="1">
            <a:off x="5131435" y="5759450"/>
            <a:ext cx="173038" cy="442914"/>
          </a:xfrm>
          <a:prstGeom prst="straightConnector1">
            <a:avLst/>
          </a:prstGeom>
          <a:noFill/>
          <a:ln w="38100" cap="flat" cmpd="sng" algn="ctr">
            <a:solidFill>
              <a:schemeClr val="accent5"/>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9" name="Straight Arrow Connector 88"/>
          <p:cNvCxnSpPr/>
          <p:nvPr/>
        </p:nvCxnSpPr>
        <p:spPr bwMode="auto">
          <a:xfrm flipH="1" flipV="1">
            <a:off x="5674360" y="5745163"/>
            <a:ext cx="173038" cy="442914"/>
          </a:xfrm>
          <a:prstGeom prst="straightConnector1">
            <a:avLst/>
          </a:prstGeom>
          <a:noFill/>
          <a:ln w="38100" cap="flat" cmpd="sng" algn="ctr">
            <a:solidFill>
              <a:schemeClr val="accent5"/>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a:off x="4848944" y="6146632"/>
            <a:ext cx="898003" cy="338554"/>
          </a:xfrm>
          <a:prstGeom prst="rect">
            <a:avLst/>
          </a:prstGeom>
          <a:noFill/>
        </p:spPr>
        <p:txBody>
          <a:bodyPr wrap="none" rtlCol="0">
            <a:spAutoFit/>
          </a:bodyPr>
          <a:lstStyle/>
          <a:p>
            <a:r>
              <a:rPr lang="en-US" sz="1600" dirty="0"/>
              <a:t>Turns</a:t>
            </a:r>
            <a:r>
              <a:rPr lang="en-US" sz="1600" dirty="0">
                <a:solidFill>
                  <a:srgbClr val="66CCFF"/>
                </a:solidFill>
              </a:rPr>
              <a:t> +</a:t>
            </a:r>
          </a:p>
        </p:txBody>
      </p:sp>
      <p:sp>
        <p:nvSpPr>
          <p:cNvPr id="91" name="TextBox 90"/>
          <p:cNvSpPr txBox="1"/>
          <p:nvPr/>
        </p:nvSpPr>
        <p:spPr>
          <a:xfrm>
            <a:off x="5686737" y="6161872"/>
            <a:ext cx="883576" cy="338554"/>
          </a:xfrm>
          <a:prstGeom prst="rect">
            <a:avLst/>
          </a:prstGeom>
          <a:noFill/>
        </p:spPr>
        <p:txBody>
          <a:bodyPr wrap="none" rtlCol="0">
            <a:spAutoFit/>
          </a:bodyPr>
          <a:lstStyle/>
          <a:p>
            <a:r>
              <a:rPr lang="en-US" sz="1600" dirty="0"/>
              <a:t>Turns</a:t>
            </a:r>
            <a:r>
              <a:rPr lang="en-US" sz="1600" dirty="0">
                <a:solidFill>
                  <a:srgbClr val="66CCFF"/>
                </a:solidFill>
              </a:rPr>
              <a:t> </a:t>
            </a:r>
            <a:r>
              <a:rPr lang="en-US" sz="1600" dirty="0">
                <a:solidFill>
                  <a:srgbClr val="FF0000"/>
                </a:solidFill>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p:nvPr>
        </p:nvSpPr>
        <p:spPr>
          <a:xfrm>
            <a:off x="-50800" y="50800"/>
            <a:ext cx="9055100" cy="1181100"/>
          </a:xfrm>
        </p:spPr>
        <p:txBody>
          <a:bodyPr/>
          <a:lstStyle/>
          <a:p>
            <a:r>
              <a:rPr lang="en-US" altLang="en-US" dirty="0"/>
              <a:t>Lewis Acid-Base Electrostatics</a:t>
            </a:r>
          </a:p>
        </p:txBody>
      </p:sp>
      <p:sp>
        <p:nvSpPr>
          <p:cNvPr id="532484" name="Text Box 4"/>
          <p:cNvSpPr txBox="1">
            <a:spLocks noChangeArrowheads="1"/>
          </p:cNvSpPr>
          <p:nvPr/>
        </p:nvSpPr>
        <p:spPr bwMode="auto">
          <a:xfrm>
            <a:off x="236538" y="2371725"/>
            <a:ext cx="3921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2485" name="Text Box 5"/>
          <p:cNvSpPr txBox="1">
            <a:spLocks noChangeArrowheads="1"/>
          </p:cNvSpPr>
          <p:nvPr/>
        </p:nvSpPr>
        <p:spPr bwMode="auto">
          <a:xfrm>
            <a:off x="755650" y="1420813"/>
            <a:ext cx="392113"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2486" name="Line 6"/>
          <p:cNvSpPr>
            <a:spLocks noChangeShapeType="1"/>
          </p:cNvSpPr>
          <p:nvPr/>
        </p:nvSpPr>
        <p:spPr bwMode="auto">
          <a:xfrm rot="18024811" flipH="1" flipV="1">
            <a:off x="575469" y="2504281"/>
            <a:ext cx="206375" cy="1190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487" name="Text Box 7"/>
          <p:cNvSpPr txBox="1">
            <a:spLocks noChangeArrowheads="1"/>
          </p:cNvSpPr>
          <p:nvPr/>
        </p:nvSpPr>
        <p:spPr bwMode="auto">
          <a:xfrm>
            <a:off x="563563" y="2106613"/>
            <a:ext cx="725487"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66CCFF"/>
                </a:solidFill>
                <a:effectLst>
                  <a:outerShdw blurRad="38100" dist="38100" dir="2700000" algn="tl">
                    <a:srgbClr val="000000"/>
                  </a:outerShdw>
                </a:effectLst>
              </a:rPr>
              <a:t>B</a:t>
            </a:r>
          </a:p>
        </p:txBody>
      </p:sp>
      <p:sp>
        <p:nvSpPr>
          <p:cNvPr id="532488" name="Line 8"/>
          <p:cNvSpPr>
            <a:spLocks noChangeShapeType="1"/>
          </p:cNvSpPr>
          <p:nvPr/>
        </p:nvSpPr>
        <p:spPr bwMode="auto">
          <a:xfrm rot="10800000" flipH="1" flipV="1">
            <a:off x="1044575" y="2508250"/>
            <a:ext cx="209550" cy="825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489" name="Text Box 9"/>
          <p:cNvSpPr txBox="1">
            <a:spLocks noChangeArrowheads="1"/>
          </p:cNvSpPr>
          <p:nvPr/>
        </p:nvSpPr>
        <p:spPr bwMode="auto">
          <a:xfrm>
            <a:off x="1176338" y="2371725"/>
            <a:ext cx="392112"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F</a:t>
            </a:r>
          </a:p>
        </p:txBody>
      </p:sp>
      <p:sp>
        <p:nvSpPr>
          <p:cNvPr id="532490" name="Freeform 10"/>
          <p:cNvSpPr>
            <a:spLocks/>
          </p:cNvSpPr>
          <p:nvPr/>
        </p:nvSpPr>
        <p:spPr bwMode="auto">
          <a:xfrm>
            <a:off x="1117600" y="1455738"/>
            <a:ext cx="1485900" cy="779462"/>
          </a:xfrm>
          <a:custGeom>
            <a:avLst/>
            <a:gdLst>
              <a:gd name="T0" fmla="*/ 0 w 936"/>
              <a:gd name="T1" fmla="*/ 491 h 491"/>
              <a:gd name="T2" fmla="*/ 208 w 936"/>
              <a:gd name="T3" fmla="*/ 163 h 491"/>
              <a:gd name="T4" fmla="*/ 432 w 936"/>
              <a:gd name="T5" fmla="*/ 11 h 491"/>
              <a:gd name="T6" fmla="*/ 736 w 936"/>
              <a:gd name="T7" fmla="*/ 99 h 491"/>
              <a:gd name="T8" fmla="*/ 936 w 936"/>
              <a:gd name="T9" fmla="*/ 299 h 491"/>
            </a:gdLst>
            <a:ahLst/>
            <a:cxnLst>
              <a:cxn ang="0">
                <a:pos x="T0" y="T1"/>
              </a:cxn>
              <a:cxn ang="0">
                <a:pos x="T2" y="T3"/>
              </a:cxn>
              <a:cxn ang="0">
                <a:pos x="T4" y="T5"/>
              </a:cxn>
              <a:cxn ang="0">
                <a:pos x="T6" y="T7"/>
              </a:cxn>
              <a:cxn ang="0">
                <a:pos x="T8" y="T9"/>
              </a:cxn>
            </a:cxnLst>
            <a:rect l="0" t="0" r="r" b="b"/>
            <a:pathLst>
              <a:path w="936" h="491">
                <a:moveTo>
                  <a:pt x="0" y="491"/>
                </a:moveTo>
                <a:cubicBezTo>
                  <a:pt x="35" y="436"/>
                  <a:pt x="136" y="243"/>
                  <a:pt x="208" y="163"/>
                </a:cubicBezTo>
                <a:cubicBezTo>
                  <a:pt x="280" y="83"/>
                  <a:pt x="344" y="22"/>
                  <a:pt x="432" y="11"/>
                </a:cubicBezTo>
                <a:cubicBezTo>
                  <a:pt x="520" y="0"/>
                  <a:pt x="652" y="51"/>
                  <a:pt x="736" y="99"/>
                </a:cubicBezTo>
                <a:cubicBezTo>
                  <a:pt x="820" y="147"/>
                  <a:pt x="894" y="257"/>
                  <a:pt x="936" y="299"/>
                </a:cubicBezTo>
              </a:path>
            </a:pathLst>
          </a:custGeom>
          <a:noFill/>
          <a:ln w="38100" cap="flat" cmpd="sng">
            <a:solidFill>
              <a:srgbClr val="FF0000"/>
            </a:solidFill>
            <a:prstDash val="solid"/>
            <a:round/>
            <a:headEnd type="arrow" w="lg" len="med"/>
            <a:tailEnd type="non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32492" name="Group 12"/>
          <p:cNvGrpSpPr>
            <a:grpSpLocks/>
          </p:cNvGrpSpPr>
          <p:nvPr/>
        </p:nvGrpSpPr>
        <p:grpSpPr bwMode="auto">
          <a:xfrm rot="2792732">
            <a:off x="2693988" y="1936750"/>
            <a:ext cx="46037" cy="150813"/>
            <a:chOff x="642" y="2720"/>
            <a:chExt cx="29" cy="95"/>
          </a:xfrm>
        </p:grpSpPr>
        <p:sp>
          <p:nvSpPr>
            <p:cNvPr id="532493" name="Oval 13"/>
            <p:cNvSpPr>
              <a:spLocks noChangeArrowheads="1"/>
            </p:cNvSpPr>
            <p:nvPr/>
          </p:nvSpPr>
          <p:spPr bwMode="auto">
            <a:xfrm rot="1239185">
              <a:off x="644" y="2787"/>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494" name="Oval 14"/>
            <p:cNvSpPr>
              <a:spLocks noChangeArrowheads="1"/>
            </p:cNvSpPr>
            <p:nvPr/>
          </p:nvSpPr>
          <p:spPr bwMode="auto">
            <a:xfrm rot="1239185">
              <a:off x="642" y="2720"/>
              <a:ext cx="27" cy="28"/>
            </a:xfrm>
            <a:prstGeom prst="ellipse">
              <a:avLst/>
            </a:prstGeom>
            <a:solidFill>
              <a:srgbClr val="FF0000"/>
            </a:solidFill>
            <a:ln w="38100">
              <a:solidFill>
                <a:srgbClr val="FF0000"/>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32495" name="Group 15"/>
          <p:cNvGrpSpPr>
            <a:grpSpLocks/>
          </p:cNvGrpSpPr>
          <p:nvPr/>
        </p:nvGrpSpPr>
        <p:grpSpPr bwMode="auto">
          <a:xfrm rot="-1965581">
            <a:off x="2668588" y="2254250"/>
            <a:ext cx="46037" cy="150813"/>
            <a:chOff x="642" y="2720"/>
            <a:chExt cx="29" cy="95"/>
          </a:xfrm>
        </p:grpSpPr>
        <p:sp>
          <p:nvSpPr>
            <p:cNvPr id="532496" name="Oval 16"/>
            <p:cNvSpPr>
              <a:spLocks noChangeArrowheads="1"/>
            </p:cNvSpPr>
            <p:nvPr/>
          </p:nvSpPr>
          <p:spPr bwMode="auto">
            <a:xfrm rot="1239185">
              <a:off x="644" y="2787"/>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497" name="Oval 17"/>
            <p:cNvSpPr>
              <a:spLocks noChangeArrowheads="1"/>
            </p:cNvSpPr>
            <p:nvPr/>
          </p:nvSpPr>
          <p:spPr bwMode="auto">
            <a:xfrm rot="1239185">
              <a:off x="642" y="2720"/>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2499" name="Line 19"/>
          <p:cNvSpPr>
            <a:spLocks noChangeShapeType="1"/>
          </p:cNvSpPr>
          <p:nvPr/>
        </p:nvSpPr>
        <p:spPr bwMode="auto">
          <a:xfrm rot="20761595" flipV="1">
            <a:off x="2965450" y="1862138"/>
            <a:ext cx="201613" cy="1063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500" name="Line 20"/>
          <p:cNvSpPr>
            <a:spLocks noChangeShapeType="1"/>
          </p:cNvSpPr>
          <p:nvPr/>
        </p:nvSpPr>
        <p:spPr bwMode="auto">
          <a:xfrm rot="11483758" flipH="1" flipV="1">
            <a:off x="2974975" y="2354263"/>
            <a:ext cx="206375" cy="1190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501" name="Text Box 21"/>
          <p:cNvSpPr txBox="1">
            <a:spLocks noChangeArrowheads="1"/>
          </p:cNvSpPr>
          <p:nvPr/>
        </p:nvSpPr>
        <p:spPr bwMode="auto">
          <a:xfrm>
            <a:off x="2600325" y="1927225"/>
            <a:ext cx="5905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O</a:t>
            </a:r>
          </a:p>
        </p:txBody>
      </p:sp>
      <p:sp>
        <p:nvSpPr>
          <p:cNvPr id="532502" name="Text Box 22"/>
          <p:cNvSpPr txBox="1">
            <a:spLocks noChangeArrowheads="1"/>
          </p:cNvSpPr>
          <p:nvPr/>
        </p:nvSpPr>
        <p:spPr bwMode="auto">
          <a:xfrm>
            <a:off x="2932113" y="1504950"/>
            <a:ext cx="18097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p>
        </p:txBody>
      </p:sp>
      <p:sp>
        <p:nvSpPr>
          <p:cNvPr id="532503" name="Text Box 23"/>
          <p:cNvSpPr txBox="1">
            <a:spLocks noChangeArrowheads="1"/>
          </p:cNvSpPr>
          <p:nvPr/>
        </p:nvSpPr>
        <p:spPr bwMode="auto">
          <a:xfrm>
            <a:off x="2932113" y="2317750"/>
            <a:ext cx="18097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p>
        </p:txBody>
      </p:sp>
      <p:sp>
        <p:nvSpPr>
          <p:cNvPr id="532504" name="Line 24"/>
          <p:cNvSpPr>
            <a:spLocks noChangeShapeType="1"/>
          </p:cNvSpPr>
          <p:nvPr/>
        </p:nvSpPr>
        <p:spPr bwMode="auto">
          <a:xfrm>
            <a:off x="4457700" y="2343150"/>
            <a:ext cx="1041400" cy="0"/>
          </a:xfrm>
          <a:prstGeom prst="line">
            <a:avLst/>
          </a:prstGeom>
          <a:noFill/>
          <a:ln w="38100">
            <a:solidFill>
              <a:srgbClr val="FFFF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32505" name="Group 25"/>
          <p:cNvGrpSpPr>
            <a:grpSpLocks/>
          </p:cNvGrpSpPr>
          <p:nvPr/>
        </p:nvGrpSpPr>
        <p:grpSpPr bwMode="auto">
          <a:xfrm rot="-1965581">
            <a:off x="6821488" y="2339975"/>
            <a:ext cx="46037" cy="150813"/>
            <a:chOff x="642" y="2720"/>
            <a:chExt cx="29" cy="95"/>
          </a:xfrm>
        </p:grpSpPr>
        <p:sp>
          <p:nvSpPr>
            <p:cNvPr id="532506" name="Oval 26"/>
            <p:cNvSpPr>
              <a:spLocks noChangeArrowheads="1"/>
            </p:cNvSpPr>
            <p:nvPr/>
          </p:nvSpPr>
          <p:spPr bwMode="auto">
            <a:xfrm rot="1239185">
              <a:off x="644" y="2787"/>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07" name="Oval 27"/>
            <p:cNvSpPr>
              <a:spLocks noChangeArrowheads="1"/>
            </p:cNvSpPr>
            <p:nvPr/>
          </p:nvSpPr>
          <p:spPr bwMode="auto">
            <a:xfrm rot="1239185">
              <a:off x="642" y="2720"/>
              <a:ext cx="27" cy="28"/>
            </a:xfrm>
            <a:prstGeom prst="ellipse">
              <a:avLst/>
            </a:prstGeom>
            <a:solidFill>
              <a:schemeClr val="tx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32508" name="Text Box 28"/>
          <p:cNvSpPr txBox="1">
            <a:spLocks noChangeArrowheads="1"/>
          </p:cNvSpPr>
          <p:nvPr/>
        </p:nvSpPr>
        <p:spPr bwMode="auto">
          <a:xfrm>
            <a:off x="5999163" y="1990725"/>
            <a:ext cx="725487"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B</a:t>
            </a:r>
          </a:p>
        </p:txBody>
      </p:sp>
      <p:sp>
        <p:nvSpPr>
          <p:cNvPr id="532509" name="Text Box 29"/>
          <p:cNvSpPr txBox="1">
            <a:spLocks noChangeArrowheads="1"/>
          </p:cNvSpPr>
          <p:nvPr/>
        </p:nvSpPr>
        <p:spPr bwMode="auto">
          <a:xfrm>
            <a:off x="5646738" y="2014538"/>
            <a:ext cx="4048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F</a:t>
            </a:r>
          </a:p>
        </p:txBody>
      </p:sp>
      <p:sp>
        <p:nvSpPr>
          <p:cNvPr id="532510" name="Text Box 30"/>
          <p:cNvSpPr txBox="1">
            <a:spLocks noChangeArrowheads="1"/>
          </p:cNvSpPr>
          <p:nvPr/>
        </p:nvSpPr>
        <p:spPr bwMode="auto">
          <a:xfrm>
            <a:off x="6167438" y="1343025"/>
            <a:ext cx="404812"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F</a:t>
            </a:r>
          </a:p>
        </p:txBody>
      </p:sp>
      <p:sp>
        <p:nvSpPr>
          <p:cNvPr id="532511" name="Text Box 31"/>
          <p:cNvSpPr txBox="1">
            <a:spLocks noChangeArrowheads="1"/>
          </p:cNvSpPr>
          <p:nvPr/>
        </p:nvSpPr>
        <p:spPr bwMode="auto">
          <a:xfrm>
            <a:off x="6167438" y="2649538"/>
            <a:ext cx="40481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F</a:t>
            </a:r>
          </a:p>
        </p:txBody>
      </p:sp>
      <p:sp>
        <p:nvSpPr>
          <p:cNvPr id="532512" name="Line 32"/>
          <p:cNvSpPr>
            <a:spLocks noChangeShapeType="1"/>
          </p:cNvSpPr>
          <p:nvPr/>
        </p:nvSpPr>
        <p:spPr bwMode="auto">
          <a:xfrm>
            <a:off x="6343650" y="1816100"/>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13" name="Line 33"/>
          <p:cNvSpPr>
            <a:spLocks noChangeShapeType="1"/>
          </p:cNvSpPr>
          <p:nvPr/>
        </p:nvSpPr>
        <p:spPr bwMode="auto">
          <a:xfrm>
            <a:off x="6343650" y="2451100"/>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14" name="Line 34"/>
          <p:cNvSpPr>
            <a:spLocks noChangeShapeType="1"/>
          </p:cNvSpPr>
          <p:nvPr/>
        </p:nvSpPr>
        <p:spPr bwMode="auto">
          <a:xfrm rot="16200000" flipH="1">
            <a:off x="6121400" y="2146300"/>
            <a:ext cx="0" cy="228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15" name="Line 35"/>
          <p:cNvSpPr>
            <a:spLocks noChangeShapeType="1"/>
          </p:cNvSpPr>
          <p:nvPr/>
        </p:nvSpPr>
        <p:spPr bwMode="auto">
          <a:xfrm rot="16200000" flipH="1">
            <a:off x="6632575" y="2146300"/>
            <a:ext cx="0" cy="2286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17" name="Line 37"/>
          <p:cNvSpPr>
            <a:spLocks noChangeShapeType="1"/>
          </p:cNvSpPr>
          <p:nvPr/>
        </p:nvSpPr>
        <p:spPr bwMode="auto">
          <a:xfrm rot="20761595" flipV="1">
            <a:off x="7105650" y="1947863"/>
            <a:ext cx="201613" cy="1063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518" name="Line 38"/>
          <p:cNvSpPr>
            <a:spLocks noChangeShapeType="1"/>
          </p:cNvSpPr>
          <p:nvPr/>
        </p:nvSpPr>
        <p:spPr bwMode="auto">
          <a:xfrm rot="11483758" flipH="1" flipV="1">
            <a:off x="7115175" y="2439988"/>
            <a:ext cx="206375" cy="1190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519" name="Text Box 39"/>
          <p:cNvSpPr txBox="1">
            <a:spLocks noChangeArrowheads="1"/>
          </p:cNvSpPr>
          <p:nvPr/>
        </p:nvSpPr>
        <p:spPr bwMode="auto">
          <a:xfrm>
            <a:off x="6740525" y="2000250"/>
            <a:ext cx="590550" cy="5492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000">
                <a:effectLst>
                  <a:outerShdw blurRad="38100" dist="38100" dir="2700000" algn="tl">
                    <a:srgbClr val="000000"/>
                  </a:outerShdw>
                </a:effectLst>
              </a:rPr>
              <a:t>O</a:t>
            </a:r>
          </a:p>
        </p:txBody>
      </p:sp>
      <p:sp>
        <p:nvSpPr>
          <p:cNvPr id="532520" name="Text Box 40"/>
          <p:cNvSpPr txBox="1">
            <a:spLocks noChangeArrowheads="1"/>
          </p:cNvSpPr>
          <p:nvPr/>
        </p:nvSpPr>
        <p:spPr bwMode="auto">
          <a:xfrm>
            <a:off x="7072313" y="1590675"/>
            <a:ext cx="18097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p>
        </p:txBody>
      </p:sp>
      <p:sp>
        <p:nvSpPr>
          <p:cNvPr id="532521" name="Text Box 41"/>
          <p:cNvSpPr txBox="1">
            <a:spLocks noChangeArrowheads="1"/>
          </p:cNvSpPr>
          <p:nvPr/>
        </p:nvSpPr>
        <p:spPr bwMode="auto">
          <a:xfrm>
            <a:off x="7072313" y="2403475"/>
            <a:ext cx="18097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50000"/>
              </a:spcBef>
            </a:pP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2</a:t>
            </a:r>
            <a:r>
              <a:rPr lang="en-US" altLang="en-US">
                <a:solidFill>
                  <a:srgbClr val="B2B2B2"/>
                </a:solidFill>
                <a:effectLst>
                  <a:outerShdw blurRad="38100" dist="38100" dir="2700000" algn="tl">
                    <a:srgbClr val="000000"/>
                  </a:outerShdw>
                </a:effectLst>
              </a:rPr>
              <a:t>C</a:t>
            </a:r>
            <a:r>
              <a:rPr lang="en-US" altLang="en-US">
                <a:solidFill>
                  <a:srgbClr val="FFFFFF"/>
                </a:solidFill>
                <a:effectLst>
                  <a:outerShdw blurRad="38100" dist="38100" dir="2700000" algn="tl">
                    <a:srgbClr val="000000"/>
                  </a:outerShdw>
                </a:effectLst>
              </a:rPr>
              <a:t>H</a:t>
            </a:r>
            <a:r>
              <a:rPr lang="en-US" altLang="en-US" baseline="-25000">
                <a:solidFill>
                  <a:srgbClr val="FFFFFF"/>
                </a:solidFill>
                <a:effectLst>
                  <a:outerShdw blurRad="38100" dist="38100" dir="2700000" algn="tl">
                    <a:srgbClr val="000000"/>
                  </a:outerShdw>
                </a:effectLst>
              </a:rPr>
              <a:t>3</a:t>
            </a:r>
          </a:p>
        </p:txBody>
      </p:sp>
      <p:sp>
        <p:nvSpPr>
          <p:cNvPr id="532522" name="Text Box 42"/>
          <p:cNvSpPr txBox="1">
            <a:spLocks noChangeArrowheads="1"/>
          </p:cNvSpPr>
          <p:nvPr/>
        </p:nvSpPr>
        <p:spPr bwMode="auto">
          <a:xfrm>
            <a:off x="6686550" y="1784350"/>
            <a:ext cx="2286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66CCFF"/>
                </a:solidFill>
                <a:effectLst>
                  <a:outerShdw blurRad="38100" dist="38100" dir="2700000" algn="tl">
                    <a:srgbClr val="000000"/>
                  </a:outerShdw>
                </a:effectLst>
              </a:rPr>
              <a:t>+</a:t>
            </a:r>
          </a:p>
        </p:txBody>
      </p:sp>
      <p:sp>
        <p:nvSpPr>
          <p:cNvPr id="532523" name="Text Box 43"/>
          <p:cNvSpPr txBox="1">
            <a:spLocks noChangeArrowheads="1"/>
          </p:cNvSpPr>
          <p:nvPr/>
        </p:nvSpPr>
        <p:spPr bwMode="auto">
          <a:xfrm>
            <a:off x="5981700" y="1765300"/>
            <a:ext cx="4191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0000"/>
                </a:solidFill>
                <a:effectLst>
                  <a:outerShdw blurRad="38100" dist="38100" dir="2700000" algn="tl">
                    <a:srgbClr val="000000"/>
                  </a:outerShdw>
                </a:effectLst>
              </a:rPr>
              <a:t>-</a:t>
            </a:r>
          </a:p>
        </p:txBody>
      </p:sp>
      <p:sp>
        <p:nvSpPr>
          <p:cNvPr id="532524" name="Line 44"/>
          <p:cNvSpPr>
            <a:spLocks noChangeShapeType="1"/>
          </p:cNvSpPr>
          <p:nvPr/>
        </p:nvSpPr>
        <p:spPr bwMode="auto">
          <a:xfrm rot="37800000">
            <a:off x="800894" y="2035969"/>
            <a:ext cx="220662" cy="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pic>
        <p:nvPicPr>
          <p:cNvPr id="532528" name="Picture 48" descr="02-16bf3w copy"/>
          <p:cNvPicPr>
            <a:picLocks noChangeAspect="1" noChangeArrowheads="1"/>
          </p:cNvPicPr>
          <p:nvPr/>
        </p:nvPicPr>
        <p:blipFill>
          <a:blip r:embed="rId2" cstate="print">
            <a:extLst>
              <a:ext uri="{28A0092B-C50C-407E-A947-70E740481C1C}">
                <a14:useLocalDpi xmlns:a14="http://schemas.microsoft.com/office/drawing/2010/main" val="0"/>
              </a:ext>
            </a:extLst>
          </a:blip>
          <a:srcRect l="36275" t="25883" r="36438" b="54041"/>
          <a:stretch>
            <a:fillRect/>
          </a:stretch>
        </p:blipFill>
        <p:spPr bwMode="auto">
          <a:xfrm>
            <a:off x="342900" y="3962400"/>
            <a:ext cx="21209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532530" name="Picture 50" descr="02-16ethBF3w copy"/>
          <p:cNvPicPr>
            <a:picLocks noChangeAspect="1" noChangeArrowheads="1"/>
          </p:cNvPicPr>
          <p:nvPr/>
        </p:nvPicPr>
        <p:blipFill>
          <a:blip r:embed="rId3" cstate="print">
            <a:extLst>
              <a:ext uri="{28A0092B-C50C-407E-A947-70E740481C1C}">
                <a14:useLocalDpi xmlns:a14="http://schemas.microsoft.com/office/drawing/2010/main" val="0"/>
              </a:ext>
            </a:extLst>
          </a:blip>
          <a:srcRect l="27777" t="22853" r="33498" b="48106"/>
          <a:stretch>
            <a:fillRect/>
          </a:stretch>
        </p:blipFill>
        <p:spPr bwMode="auto">
          <a:xfrm>
            <a:off x="5981700" y="3511550"/>
            <a:ext cx="3009900" cy="2921000"/>
          </a:xfrm>
          <a:prstGeom prst="rect">
            <a:avLst/>
          </a:prstGeom>
          <a:noFill/>
          <a:extLst>
            <a:ext uri="{909E8E84-426E-40DD-AFC4-6F175D3DCCD1}">
              <a14:hiddenFill xmlns:a14="http://schemas.microsoft.com/office/drawing/2010/main">
                <a:solidFill>
                  <a:srgbClr val="FFFFFF"/>
                </a:solidFill>
              </a14:hiddenFill>
            </a:ext>
          </a:extLst>
        </p:spPr>
      </p:pic>
      <p:pic>
        <p:nvPicPr>
          <p:cNvPr id="532532" name="Picture 52" descr="02-16etherw copy"/>
          <p:cNvPicPr>
            <a:picLocks noChangeAspect="1" noChangeArrowheads="1"/>
          </p:cNvPicPr>
          <p:nvPr/>
        </p:nvPicPr>
        <p:blipFill>
          <a:blip r:embed="rId4" cstate="print">
            <a:extLst>
              <a:ext uri="{28A0092B-C50C-407E-A947-70E740481C1C}">
                <a14:useLocalDpi xmlns:a14="http://schemas.microsoft.com/office/drawing/2010/main" val="0"/>
              </a:ext>
            </a:extLst>
          </a:blip>
          <a:srcRect l="35130" t="20959" r="34641" b="45833"/>
          <a:stretch>
            <a:fillRect/>
          </a:stretch>
        </p:blipFill>
        <p:spPr bwMode="auto">
          <a:xfrm>
            <a:off x="2641600" y="3302000"/>
            <a:ext cx="2349500" cy="3340100"/>
          </a:xfrm>
          <a:prstGeom prst="rect">
            <a:avLst/>
          </a:prstGeom>
          <a:noFill/>
          <a:extLst>
            <a:ext uri="{909E8E84-426E-40DD-AFC4-6F175D3DCCD1}">
              <a14:hiddenFill xmlns:a14="http://schemas.microsoft.com/office/drawing/2010/main">
                <a:solidFill>
                  <a:srgbClr val="FFFFFF"/>
                </a:solidFill>
              </a14:hiddenFill>
            </a:ext>
          </a:extLst>
        </p:spPr>
      </p:pic>
      <p:sp>
        <p:nvSpPr>
          <p:cNvPr id="532534" name="Text Box 54"/>
          <p:cNvSpPr txBox="1">
            <a:spLocks noChangeArrowheads="1"/>
          </p:cNvSpPr>
          <p:nvPr/>
        </p:nvSpPr>
        <p:spPr bwMode="auto">
          <a:xfrm>
            <a:off x="1676400" y="2082800"/>
            <a:ext cx="55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sp>
        <p:nvSpPr>
          <p:cNvPr id="532535" name="Line 55"/>
          <p:cNvSpPr>
            <a:spLocks noChangeShapeType="1"/>
          </p:cNvSpPr>
          <p:nvPr/>
        </p:nvSpPr>
        <p:spPr bwMode="auto">
          <a:xfrm>
            <a:off x="5016500" y="4806950"/>
            <a:ext cx="1041400" cy="0"/>
          </a:xfrm>
          <a:prstGeom prst="line">
            <a:avLst/>
          </a:prstGeom>
          <a:noFill/>
          <a:ln w="38100">
            <a:solidFill>
              <a:srgbClr val="FFFF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2536" name="Text Box 56"/>
          <p:cNvSpPr txBox="1">
            <a:spLocks noChangeArrowheads="1"/>
          </p:cNvSpPr>
          <p:nvPr/>
        </p:nvSpPr>
        <p:spPr bwMode="auto">
          <a:xfrm>
            <a:off x="2273300" y="4546600"/>
            <a:ext cx="55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t>
            </a:r>
          </a:p>
        </p:txBody>
      </p:sp>
      <p:cxnSp>
        <p:nvCxnSpPr>
          <p:cNvPr id="47" name="Straight Connector 46"/>
          <p:cNvCxnSpPr/>
          <p:nvPr/>
        </p:nvCxnSpPr>
        <p:spPr bwMode="auto">
          <a:xfrm flipV="1">
            <a:off x="136769" y="975360"/>
            <a:ext cx="8870462"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Text Box 2"/>
          <p:cNvSpPr txBox="1">
            <a:spLocks noChangeArrowheads="1"/>
          </p:cNvSpPr>
          <p:nvPr/>
        </p:nvSpPr>
        <p:spPr bwMode="auto">
          <a:xfrm>
            <a:off x="155575" y="1079500"/>
            <a:ext cx="44577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Hydrocarbons </a:t>
            </a:r>
            <a:r>
              <a:rPr lang="en-US" altLang="en-US" sz="3200">
                <a:solidFill>
                  <a:srgbClr val="FFFF00"/>
                </a:solidFill>
                <a:effectLst>
                  <a:outerShdw blurRad="38100" dist="38100" dir="2700000" algn="tl">
                    <a:srgbClr val="000000"/>
                  </a:outerShdw>
                </a:effectLst>
              </a:rPr>
              <a:t>without</a:t>
            </a:r>
          </a:p>
        </p:txBody>
      </p:sp>
      <p:sp>
        <p:nvSpPr>
          <p:cNvPr id="533507" name="Text Box 3"/>
          <p:cNvSpPr txBox="1">
            <a:spLocks noChangeArrowheads="1"/>
          </p:cNvSpPr>
          <p:nvPr/>
        </p:nvSpPr>
        <p:spPr bwMode="auto">
          <a:xfrm>
            <a:off x="142875" y="2339975"/>
            <a:ext cx="63881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66CCFF"/>
                </a:solidFill>
                <a:effectLst>
                  <a:outerShdw blurRad="38100" dist="38100" dir="2700000" algn="tl">
                    <a:srgbClr val="000000"/>
                  </a:outerShdw>
                </a:effectLst>
              </a:rPr>
              <a:t>Straight chain:</a:t>
            </a:r>
            <a:r>
              <a:rPr lang="en-US" altLang="en-US" sz="3200">
                <a:effectLst>
                  <a:outerShdw blurRad="38100" dist="38100" dir="2700000" algn="tl">
                    <a:srgbClr val="000000"/>
                  </a:outerShdw>
                </a:effectLst>
              </a:rPr>
              <a:t> </a:t>
            </a:r>
            <a:r>
              <a:rPr lang="en-US" altLang="en-US" sz="3200">
                <a:solidFill>
                  <a:schemeClr va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r>
              <a:rPr lang="en-US" altLang="en-US" sz="3200">
                <a:solidFill>
                  <a:schemeClr va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solidFill>
                  <a:schemeClr va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solidFill>
                  <a:schemeClr va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endParaRPr lang="en-US" altLang="en-US" sz="3200">
              <a:effectLst>
                <a:outerShdw blurRad="38100" dist="38100" dir="2700000" algn="tl">
                  <a:srgbClr val="000000"/>
                </a:outerShdw>
              </a:effectLst>
            </a:endParaRPr>
          </a:p>
        </p:txBody>
      </p:sp>
      <p:sp>
        <p:nvSpPr>
          <p:cNvPr id="533508" name="Rectangle 4"/>
          <p:cNvSpPr>
            <a:spLocks noGrp="1" noChangeArrowheads="1"/>
          </p:cNvSpPr>
          <p:nvPr>
            <p:ph type="title"/>
          </p:nvPr>
        </p:nvSpPr>
        <p:spPr>
          <a:xfrm>
            <a:off x="685800" y="-181927"/>
            <a:ext cx="7772400" cy="1143000"/>
          </a:xfrm>
        </p:spPr>
        <p:txBody>
          <a:bodyPr/>
          <a:lstStyle/>
          <a:p>
            <a:r>
              <a:rPr lang="en-US" altLang="en-US" dirty="0">
                <a:solidFill>
                  <a:srgbClr val="00FF00"/>
                </a:solidFill>
                <a:latin typeface="+mn-lt"/>
              </a:rPr>
              <a:t>Alkanes</a:t>
            </a:r>
          </a:p>
        </p:txBody>
      </p:sp>
      <p:sp>
        <p:nvSpPr>
          <p:cNvPr id="533509" name="Text Box 5"/>
          <p:cNvSpPr txBox="1">
            <a:spLocks noChangeArrowheads="1"/>
          </p:cNvSpPr>
          <p:nvPr/>
        </p:nvSpPr>
        <p:spPr bwMode="auto">
          <a:xfrm>
            <a:off x="241300" y="4827588"/>
            <a:ext cx="231457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66CCFF"/>
                </a:solidFill>
                <a:effectLst>
                  <a:outerShdw blurRad="38100" dist="38100" dir="2700000" algn="tl">
                    <a:srgbClr val="000000"/>
                  </a:outerShdw>
                </a:effectLst>
              </a:rPr>
              <a:t>Branched:</a:t>
            </a:r>
          </a:p>
        </p:txBody>
      </p:sp>
      <p:sp>
        <p:nvSpPr>
          <p:cNvPr id="533510" name="Text Box 6"/>
          <p:cNvSpPr txBox="1">
            <a:spLocks noChangeArrowheads="1"/>
          </p:cNvSpPr>
          <p:nvPr/>
        </p:nvSpPr>
        <p:spPr bwMode="auto">
          <a:xfrm>
            <a:off x="3338513" y="4830763"/>
            <a:ext cx="231457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p>
        </p:txBody>
      </p:sp>
      <p:sp>
        <p:nvSpPr>
          <p:cNvPr id="533511" name="Text Box 7"/>
          <p:cNvSpPr txBox="1">
            <a:spLocks noChangeArrowheads="1"/>
          </p:cNvSpPr>
          <p:nvPr/>
        </p:nvSpPr>
        <p:spPr bwMode="auto">
          <a:xfrm>
            <a:off x="2232025" y="4795838"/>
            <a:ext cx="119380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effectLst>
                  <a:outerShdw blurRad="38100" dist="38100" dir="2700000" algn="tl">
                    <a:srgbClr val="000000"/>
                  </a:outerShdw>
                </a:effectLst>
              </a:rPr>
              <a:t>3</a:t>
            </a:r>
          </a:p>
        </p:txBody>
      </p:sp>
      <p:sp>
        <p:nvSpPr>
          <p:cNvPr id="533512" name="Text Box 8"/>
          <p:cNvSpPr txBox="1">
            <a:spLocks noChangeArrowheads="1"/>
          </p:cNvSpPr>
          <p:nvPr/>
        </p:nvSpPr>
        <p:spPr bwMode="auto">
          <a:xfrm>
            <a:off x="3879850" y="4802188"/>
            <a:ext cx="103187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effectLst>
                  <a:outerShdw blurRad="38100" dist="38100" dir="2700000" algn="tl">
                    <a:srgbClr val="000000"/>
                  </a:outerShdw>
                </a:effectLst>
              </a:rPr>
              <a:t>3</a:t>
            </a:r>
          </a:p>
        </p:txBody>
      </p:sp>
      <p:sp>
        <p:nvSpPr>
          <p:cNvPr id="533513" name="Text Box 9"/>
          <p:cNvSpPr txBox="1">
            <a:spLocks noChangeArrowheads="1"/>
          </p:cNvSpPr>
          <p:nvPr/>
        </p:nvSpPr>
        <p:spPr bwMode="auto">
          <a:xfrm>
            <a:off x="3340100" y="5499100"/>
            <a:ext cx="1252538"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p:txBody>
      </p:sp>
      <p:sp>
        <p:nvSpPr>
          <p:cNvPr id="533514" name="Text Box 10"/>
          <p:cNvSpPr txBox="1">
            <a:spLocks noChangeArrowheads="1"/>
          </p:cNvSpPr>
          <p:nvPr/>
        </p:nvSpPr>
        <p:spPr bwMode="auto">
          <a:xfrm>
            <a:off x="3228975" y="4225925"/>
            <a:ext cx="928688"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baseline="-25000">
                <a:effectLst>
                  <a:outerShdw blurRad="38100" dist="38100" dir="2700000" algn="tl">
                    <a:srgbClr val="000000"/>
                  </a:outerShdw>
                </a:effectLst>
              </a:rPr>
              <a:t> </a:t>
            </a:r>
            <a:r>
              <a:rPr lang="en-US" altLang="en-US" sz="3200">
                <a:solidFill>
                  <a:srgbClr val="FFFFFF"/>
                </a:solidFill>
                <a:effectLst>
                  <a:outerShdw blurRad="38100" dist="38100" dir="2700000" algn="tl">
                    <a:srgbClr val="000000"/>
                  </a:outerShdw>
                </a:effectLst>
              </a:rPr>
              <a:t>H</a:t>
            </a:r>
            <a:endParaRPr lang="en-US" altLang="en-US" sz="3200" baseline="-25000">
              <a:solidFill>
                <a:srgbClr val="FFFFFF"/>
              </a:solidFill>
              <a:effectLst>
                <a:outerShdw blurRad="38100" dist="38100" dir="2700000" algn="tl">
                  <a:srgbClr val="000000"/>
                </a:outerShdw>
              </a:effectLst>
            </a:endParaRPr>
          </a:p>
        </p:txBody>
      </p:sp>
      <p:sp>
        <p:nvSpPr>
          <p:cNvPr id="533515" name="Line 11"/>
          <p:cNvSpPr>
            <a:spLocks noChangeShapeType="1"/>
          </p:cNvSpPr>
          <p:nvPr/>
        </p:nvSpPr>
        <p:spPr bwMode="auto">
          <a:xfrm>
            <a:off x="3565525" y="5356225"/>
            <a:ext cx="0" cy="2063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16" name="Line 12"/>
          <p:cNvSpPr>
            <a:spLocks noChangeShapeType="1"/>
          </p:cNvSpPr>
          <p:nvPr/>
        </p:nvSpPr>
        <p:spPr bwMode="auto">
          <a:xfrm>
            <a:off x="3556000" y="4697413"/>
            <a:ext cx="0" cy="2063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17" name="Line 13"/>
          <p:cNvSpPr>
            <a:spLocks noChangeShapeType="1"/>
          </p:cNvSpPr>
          <p:nvPr/>
        </p:nvSpPr>
        <p:spPr bwMode="auto">
          <a:xfrm>
            <a:off x="3717925" y="5129213"/>
            <a:ext cx="19050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18" name="Line 14"/>
          <p:cNvSpPr>
            <a:spLocks noChangeShapeType="1"/>
          </p:cNvSpPr>
          <p:nvPr/>
        </p:nvSpPr>
        <p:spPr bwMode="auto">
          <a:xfrm>
            <a:off x="3178175" y="5130800"/>
            <a:ext cx="19050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33519" name="Group 15"/>
          <p:cNvGrpSpPr>
            <a:grpSpLocks/>
          </p:cNvGrpSpPr>
          <p:nvPr/>
        </p:nvGrpSpPr>
        <p:grpSpPr bwMode="auto">
          <a:xfrm>
            <a:off x="487363" y="5611813"/>
            <a:ext cx="914400" cy="773112"/>
            <a:chOff x="3317" y="2889"/>
            <a:chExt cx="576" cy="487"/>
          </a:xfrm>
        </p:grpSpPr>
        <p:sp>
          <p:nvSpPr>
            <p:cNvPr id="533520" name="Line 16"/>
            <p:cNvSpPr>
              <a:spLocks noChangeShapeType="1"/>
            </p:cNvSpPr>
            <p:nvPr/>
          </p:nvSpPr>
          <p:spPr bwMode="auto">
            <a:xfrm>
              <a:off x="3596" y="2889"/>
              <a:ext cx="0" cy="31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21" name="Line 17"/>
            <p:cNvSpPr>
              <a:spLocks noChangeShapeType="1"/>
            </p:cNvSpPr>
            <p:nvPr/>
          </p:nvSpPr>
          <p:spPr bwMode="auto">
            <a:xfrm>
              <a:off x="3596" y="3205"/>
              <a:ext cx="297" cy="17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22" name="Line 18"/>
            <p:cNvSpPr>
              <a:spLocks noChangeShapeType="1"/>
            </p:cNvSpPr>
            <p:nvPr/>
          </p:nvSpPr>
          <p:spPr bwMode="auto">
            <a:xfrm flipH="1">
              <a:off x="3317" y="3196"/>
              <a:ext cx="288" cy="16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33523" name="Text Box 19"/>
          <p:cNvSpPr txBox="1">
            <a:spLocks noChangeArrowheads="1"/>
          </p:cNvSpPr>
          <p:nvPr/>
        </p:nvSpPr>
        <p:spPr bwMode="auto">
          <a:xfrm>
            <a:off x="1728788" y="5965825"/>
            <a:ext cx="1533525"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baseline="-25000">
                <a:solidFill>
                  <a:srgbClr val="B2B2B2"/>
                </a:solidFill>
                <a:effectLst>
                  <a:outerShdw blurRad="38100" dist="38100" dir="2700000" algn="tl">
                    <a:srgbClr val="000000"/>
                  </a:outerShdw>
                </a:effectLst>
              </a:rPr>
              <a:t>4</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10</a:t>
            </a:r>
          </a:p>
        </p:txBody>
      </p:sp>
      <p:sp>
        <p:nvSpPr>
          <p:cNvPr id="533524" name="Text Box 20"/>
          <p:cNvSpPr txBox="1">
            <a:spLocks noChangeArrowheads="1"/>
          </p:cNvSpPr>
          <p:nvPr/>
        </p:nvSpPr>
        <p:spPr bwMode="auto">
          <a:xfrm>
            <a:off x="3044825" y="6030913"/>
            <a:ext cx="3106738"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2-Methylpropane</a:t>
            </a:r>
            <a:endParaRPr lang="en-US" altLang="en-US" baseline="-25000">
              <a:effectLst>
                <a:outerShdw blurRad="38100" dist="38100" dir="2700000" algn="tl">
                  <a:srgbClr val="000000"/>
                </a:outerShdw>
              </a:effectLst>
            </a:endParaRPr>
          </a:p>
        </p:txBody>
      </p:sp>
      <p:sp>
        <p:nvSpPr>
          <p:cNvPr id="533525" name="Text Box 21"/>
          <p:cNvSpPr txBox="1">
            <a:spLocks noChangeArrowheads="1"/>
          </p:cNvSpPr>
          <p:nvPr/>
        </p:nvSpPr>
        <p:spPr bwMode="auto">
          <a:xfrm>
            <a:off x="2898775" y="3541713"/>
            <a:ext cx="153352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baseline="-25000">
                <a:solidFill>
                  <a:srgbClr val="B2B2B2"/>
                </a:solidFill>
                <a:effectLst>
                  <a:outerShdw blurRad="38100" dist="38100" dir="2700000" algn="tl">
                    <a:srgbClr val="000000"/>
                  </a:outerShdw>
                </a:effectLst>
              </a:rPr>
              <a:t>4</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10</a:t>
            </a:r>
          </a:p>
        </p:txBody>
      </p:sp>
      <p:sp>
        <p:nvSpPr>
          <p:cNvPr id="533526" name="Text Box 22"/>
          <p:cNvSpPr txBox="1">
            <a:spLocks noChangeArrowheads="1"/>
          </p:cNvSpPr>
          <p:nvPr/>
        </p:nvSpPr>
        <p:spPr bwMode="auto">
          <a:xfrm>
            <a:off x="4368800" y="3541713"/>
            <a:ext cx="1668463"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 Butane</a:t>
            </a:r>
          </a:p>
        </p:txBody>
      </p:sp>
      <p:grpSp>
        <p:nvGrpSpPr>
          <p:cNvPr id="533527" name="Group 23"/>
          <p:cNvGrpSpPr>
            <a:grpSpLocks/>
          </p:cNvGrpSpPr>
          <p:nvPr/>
        </p:nvGrpSpPr>
        <p:grpSpPr bwMode="auto">
          <a:xfrm>
            <a:off x="769938" y="3752850"/>
            <a:ext cx="1176337" cy="357188"/>
            <a:chOff x="441" y="2262"/>
            <a:chExt cx="741" cy="225"/>
          </a:xfrm>
        </p:grpSpPr>
        <p:sp>
          <p:nvSpPr>
            <p:cNvPr id="533528" name="Line 24"/>
            <p:cNvSpPr>
              <a:spLocks noChangeShapeType="1"/>
            </p:cNvSpPr>
            <p:nvPr/>
          </p:nvSpPr>
          <p:spPr bwMode="auto">
            <a:xfrm flipV="1">
              <a:off x="441" y="2262"/>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29" name="Line 25"/>
            <p:cNvSpPr>
              <a:spLocks noChangeShapeType="1"/>
            </p:cNvSpPr>
            <p:nvPr/>
          </p:nvSpPr>
          <p:spPr bwMode="auto">
            <a:xfrm>
              <a:off x="689" y="2271"/>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30" name="Line 26"/>
            <p:cNvSpPr>
              <a:spLocks noChangeShapeType="1"/>
            </p:cNvSpPr>
            <p:nvPr/>
          </p:nvSpPr>
          <p:spPr bwMode="auto">
            <a:xfrm flipV="1">
              <a:off x="933" y="2274"/>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33531" name="Text Box 27"/>
          <p:cNvSpPr txBox="1">
            <a:spLocks noChangeArrowheads="1"/>
          </p:cNvSpPr>
          <p:nvPr/>
        </p:nvSpPr>
        <p:spPr bwMode="auto">
          <a:xfrm>
            <a:off x="2232025" y="4783138"/>
            <a:ext cx="119380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p:txBody>
      </p:sp>
      <p:sp>
        <p:nvSpPr>
          <p:cNvPr id="533532" name="Text Box 28"/>
          <p:cNvSpPr txBox="1">
            <a:spLocks noChangeArrowheads="1"/>
          </p:cNvSpPr>
          <p:nvPr/>
        </p:nvSpPr>
        <p:spPr bwMode="auto">
          <a:xfrm>
            <a:off x="3879850" y="4789488"/>
            <a:ext cx="1031875"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p:txBody>
      </p:sp>
      <p:sp>
        <p:nvSpPr>
          <p:cNvPr id="533533" name="Line 29"/>
          <p:cNvSpPr>
            <a:spLocks noChangeShapeType="1"/>
          </p:cNvSpPr>
          <p:nvPr/>
        </p:nvSpPr>
        <p:spPr bwMode="auto">
          <a:xfrm>
            <a:off x="3717925" y="5116513"/>
            <a:ext cx="19050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34" name="Line 30"/>
          <p:cNvSpPr>
            <a:spLocks noChangeShapeType="1"/>
          </p:cNvSpPr>
          <p:nvPr/>
        </p:nvSpPr>
        <p:spPr bwMode="auto">
          <a:xfrm>
            <a:off x="3178175" y="5118100"/>
            <a:ext cx="19050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35" name="Line 31"/>
          <p:cNvSpPr>
            <a:spLocks noChangeShapeType="1"/>
          </p:cNvSpPr>
          <p:nvPr/>
        </p:nvSpPr>
        <p:spPr bwMode="auto">
          <a:xfrm>
            <a:off x="1879600" y="6553200"/>
            <a:ext cx="876300" cy="0"/>
          </a:xfrm>
          <a:prstGeom prst="line">
            <a:avLst/>
          </a:prstGeom>
          <a:noFill/>
          <a:ln w="254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36" name="Line 32"/>
          <p:cNvSpPr>
            <a:spLocks noChangeShapeType="1"/>
          </p:cNvSpPr>
          <p:nvPr/>
        </p:nvSpPr>
        <p:spPr bwMode="auto">
          <a:xfrm>
            <a:off x="3067050" y="4127500"/>
            <a:ext cx="876300" cy="0"/>
          </a:xfrm>
          <a:prstGeom prst="line">
            <a:avLst/>
          </a:prstGeom>
          <a:noFill/>
          <a:ln w="254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3540" name="Text Box 36"/>
          <p:cNvSpPr txBox="1">
            <a:spLocks noChangeArrowheads="1"/>
          </p:cNvSpPr>
          <p:nvPr/>
        </p:nvSpPr>
        <p:spPr bwMode="auto">
          <a:xfrm>
            <a:off x="177800" y="1651000"/>
            <a:ext cx="3048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functional groups</a:t>
            </a:r>
            <a:endParaRPr lang="en-US" altLang="en-US">
              <a:effectLst>
                <a:outerShdw blurRad="38100" dist="38100" dir="2700000" algn="tl">
                  <a:srgbClr val="000000"/>
                </a:outerShdw>
              </a:effectLst>
            </a:endParaRPr>
          </a:p>
        </p:txBody>
      </p:sp>
      <p:sp>
        <p:nvSpPr>
          <p:cNvPr id="533541" name="Text Box 37"/>
          <p:cNvSpPr txBox="1">
            <a:spLocks noChangeArrowheads="1"/>
          </p:cNvSpPr>
          <p:nvPr/>
        </p:nvSpPr>
        <p:spPr bwMode="auto">
          <a:xfrm>
            <a:off x="76200" y="3022600"/>
            <a:ext cx="27336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effectLst>
                  <a:outerShdw blurRad="38100" dist="38100" dir="2700000" algn="tl">
                    <a:srgbClr val="000000"/>
                  </a:outerShdw>
                </a:effectLst>
              </a:rPr>
              <a:t> Line notation:</a:t>
            </a:r>
          </a:p>
        </p:txBody>
      </p:sp>
      <p:sp>
        <p:nvSpPr>
          <p:cNvPr id="533543" name="Text Box 39"/>
          <p:cNvSpPr txBox="1">
            <a:spLocks noChangeArrowheads="1"/>
          </p:cNvSpPr>
          <p:nvPr/>
        </p:nvSpPr>
        <p:spPr bwMode="auto">
          <a:xfrm>
            <a:off x="6904038" y="872490"/>
            <a:ext cx="16843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solidFill>
                  <a:srgbClr val="FF9900"/>
                </a:solidFill>
                <a:effectLst>
                  <a:outerShdw blurRad="38100" dist="38100" dir="2700000" algn="tl">
                    <a:srgbClr val="000000"/>
                  </a:outerShdw>
                </a:effectLst>
              </a:rPr>
              <a:t>1 Å = 10</a:t>
            </a:r>
            <a:r>
              <a:rPr lang="en-US" altLang="en-US" sz="2000" baseline="30000" dirty="0">
                <a:solidFill>
                  <a:srgbClr val="FF9900"/>
                </a:solidFill>
                <a:effectLst>
                  <a:outerShdw blurRad="38100" dist="38100" dir="2700000" algn="tl">
                    <a:srgbClr val="000000"/>
                  </a:outerShdw>
                </a:effectLst>
              </a:rPr>
              <a:t>-8</a:t>
            </a:r>
            <a:r>
              <a:rPr lang="en-US" altLang="en-US" sz="2000" dirty="0">
                <a:solidFill>
                  <a:srgbClr val="FF9900"/>
                </a:solidFill>
                <a:effectLst>
                  <a:outerShdw blurRad="38100" dist="38100" dir="2700000" algn="tl">
                    <a:srgbClr val="000000"/>
                  </a:outerShdw>
                </a:effectLst>
              </a:rPr>
              <a:t> cm</a:t>
            </a:r>
          </a:p>
        </p:txBody>
      </p:sp>
      <p:cxnSp>
        <p:nvCxnSpPr>
          <p:cNvPr id="37" name="Straight Connector 36"/>
          <p:cNvCxnSpPr/>
          <p:nvPr/>
        </p:nvCxnSpPr>
        <p:spPr bwMode="auto">
          <a:xfrm flipV="1">
            <a:off x="143608" y="708660"/>
            <a:ext cx="8856785"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Picture 1"/>
          <p:cNvPicPr>
            <a:picLocks noChangeAspect="1"/>
          </p:cNvPicPr>
          <p:nvPr/>
        </p:nvPicPr>
        <p:blipFill>
          <a:blip r:embed="rId2"/>
          <a:stretch>
            <a:fillRect/>
          </a:stretch>
        </p:blipFill>
        <p:spPr>
          <a:xfrm>
            <a:off x="6530976" y="1232576"/>
            <a:ext cx="2530598" cy="559109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1" name="Rectangle 3"/>
          <p:cNvSpPr>
            <a:spLocks noChangeArrowheads="1"/>
          </p:cNvSpPr>
          <p:nvPr/>
        </p:nvSpPr>
        <p:spPr bwMode="auto">
          <a:xfrm>
            <a:off x="473075" y="1349375"/>
            <a:ext cx="8134350"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00"/>
                </a:solidFill>
                <a:effectLst>
                  <a:outerShdw blurRad="38100" dist="38100" dir="2700000" algn="tl">
                    <a:srgbClr val="000000"/>
                  </a:outerShdw>
                </a:effectLst>
              </a:rPr>
              <a:t>Same</a:t>
            </a:r>
            <a:r>
              <a:rPr lang="en-US" altLang="en-US">
                <a:effectLst>
                  <a:outerShdw blurRad="38100" dist="38100" dir="2700000" algn="tl">
                    <a:srgbClr val="000000"/>
                  </a:outerShdw>
                </a:effectLst>
              </a:rPr>
              <a:t> </a:t>
            </a:r>
            <a:r>
              <a:rPr lang="en-US" altLang="en-US">
                <a:solidFill>
                  <a:srgbClr val="FFFF00"/>
                </a:solidFill>
                <a:effectLst>
                  <a:outerShdw blurRad="38100" dist="38100" dir="2700000" algn="tl">
                    <a:srgbClr val="000000"/>
                  </a:outerShdw>
                </a:effectLst>
              </a:rPr>
              <a:t>molecular formula</a:t>
            </a:r>
            <a:r>
              <a:rPr lang="en-US" altLang="en-US">
                <a:effectLst>
                  <a:outerShdw blurRad="38100" dist="38100" dir="2700000" algn="tl">
                    <a:srgbClr val="000000"/>
                  </a:outerShdw>
                </a:effectLst>
              </a:rPr>
              <a:t>, </a:t>
            </a:r>
            <a:r>
              <a:rPr lang="en-US" altLang="en-US">
                <a:solidFill>
                  <a:srgbClr val="FF0000"/>
                </a:solidFill>
                <a:effectLst>
                  <a:outerShdw blurRad="38100" dist="38100" dir="2700000" algn="tl">
                    <a:srgbClr val="000000"/>
                  </a:outerShdw>
                </a:effectLst>
              </a:rPr>
              <a:t>different</a:t>
            </a:r>
            <a:r>
              <a:rPr lang="en-US" altLang="en-US">
                <a:effectLst>
                  <a:outerShdw blurRad="38100" dist="38100" dir="2700000" algn="tl">
                    <a:srgbClr val="000000"/>
                  </a:outerShdw>
                </a:effectLst>
              </a:rPr>
              <a:t> </a:t>
            </a:r>
            <a:r>
              <a:rPr lang="en-US" altLang="en-US">
                <a:solidFill>
                  <a:srgbClr val="FFFF00"/>
                </a:solidFill>
                <a:effectLst>
                  <a:outerShdw blurRad="38100" dist="38100" dir="2700000" algn="tl">
                    <a:srgbClr val="000000"/>
                  </a:outerShdw>
                </a:effectLst>
              </a:rPr>
              <a:t>connectivity</a:t>
            </a:r>
            <a:endParaRPr lang="en-US" altLang="en-US">
              <a:effectLst>
                <a:outerShdw blurRad="38100" dist="38100" dir="2700000" algn="tl">
                  <a:srgbClr val="000000"/>
                </a:outerShdw>
              </a:effectLst>
            </a:endParaRPr>
          </a:p>
        </p:txBody>
      </p:sp>
      <p:sp>
        <p:nvSpPr>
          <p:cNvPr id="534532" name="Text Box 4"/>
          <p:cNvSpPr txBox="1">
            <a:spLocks noChangeArrowheads="1"/>
          </p:cNvSpPr>
          <p:nvPr/>
        </p:nvSpPr>
        <p:spPr bwMode="auto">
          <a:xfrm>
            <a:off x="203200" y="2633663"/>
            <a:ext cx="2212975"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Cyclic:</a:t>
            </a:r>
          </a:p>
        </p:txBody>
      </p:sp>
      <p:sp>
        <p:nvSpPr>
          <p:cNvPr id="534533" name="Text Box 5"/>
          <p:cNvSpPr txBox="1">
            <a:spLocks noChangeArrowheads="1"/>
          </p:cNvSpPr>
          <p:nvPr/>
        </p:nvSpPr>
        <p:spPr bwMode="auto">
          <a:xfrm>
            <a:off x="203200" y="4311650"/>
            <a:ext cx="2212975"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Bicyclic:</a:t>
            </a:r>
          </a:p>
        </p:txBody>
      </p:sp>
      <p:sp>
        <p:nvSpPr>
          <p:cNvPr id="534534" name="Text Box 6"/>
          <p:cNvSpPr txBox="1">
            <a:spLocks noChangeArrowheads="1"/>
          </p:cNvSpPr>
          <p:nvPr/>
        </p:nvSpPr>
        <p:spPr bwMode="auto">
          <a:xfrm>
            <a:off x="203200" y="5856288"/>
            <a:ext cx="2949575"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Polycyclic . . . . . . </a:t>
            </a:r>
          </a:p>
        </p:txBody>
      </p:sp>
      <p:sp>
        <p:nvSpPr>
          <p:cNvPr id="534535" name="AutoShape 7"/>
          <p:cNvSpPr>
            <a:spLocks noChangeArrowheads="1"/>
          </p:cNvSpPr>
          <p:nvPr/>
        </p:nvSpPr>
        <p:spPr bwMode="auto">
          <a:xfrm rot="16200000">
            <a:off x="1600200" y="2473325"/>
            <a:ext cx="930275" cy="841375"/>
          </a:xfrm>
          <a:prstGeom prst="hexagon">
            <a:avLst>
              <a:gd name="adj" fmla="val 27642"/>
              <a:gd name="vf" fmla="val 115470"/>
            </a:avLst>
          </a:prstGeom>
          <a:noFill/>
          <a:ln w="38100">
            <a:solidFill>
              <a:schemeClr val="tx1"/>
            </a:solidFill>
            <a:miter lim="800000"/>
            <a:headEnd/>
            <a:tailEnd type="none" w="sm" len="sm"/>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4537" name="Line 9"/>
          <p:cNvSpPr>
            <a:spLocks noChangeShapeType="1"/>
          </p:cNvSpPr>
          <p:nvPr/>
        </p:nvSpPr>
        <p:spPr bwMode="auto">
          <a:xfrm flipH="1">
            <a:off x="1712913" y="4668838"/>
            <a:ext cx="176212" cy="3984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38" name="Line 10"/>
          <p:cNvSpPr>
            <a:spLocks noChangeShapeType="1"/>
          </p:cNvSpPr>
          <p:nvPr/>
        </p:nvSpPr>
        <p:spPr bwMode="auto">
          <a:xfrm flipV="1">
            <a:off x="1706563" y="4879975"/>
            <a:ext cx="631825" cy="176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39" name="Line 11"/>
          <p:cNvSpPr>
            <a:spLocks noChangeShapeType="1"/>
          </p:cNvSpPr>
          <p:nvPr/>
        </p:nvSpPr>
        <p:spPr bwMode="auto">
          <a:xfrm flipV="1">
            <a:off x="1876425" y="4573588"/>
            <a:ext cx="338138" cy="1079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0" name="Line 12"/>
          <p:cNvSpPr>
            <a:spLocks noChangeShapeType="1"/>
          </p:cNvSpPr>
          <p:nvPr/>
        </p:nvSpPr>
        <p:spPr bwMode="auto">
          <a:xfrm>
            <a:off x="2546350" y="4502150"/>
            <a:ext cx="511175" cy="1905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1" name="Line 13"/>
          <p:cNvSpPr>
            <a:spLocks noChangeShapeType="1"/>
          </p:cNvSpPr>
          <p:nvPr/>
        </p:nvSpPr>
        <p:spPr bwMode="auto">
          <a:xfrm flipV="1">
            <a:off x="2892425" y="4676775"/>
            <a:ext cx="163513" cy="3540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2" name="Line 14"/>
          <p:cNvSpPr>
            <a:spLocks noChangeShapeType="1"/>
          </p:cNvSpPr>
          <p:nvPr/>
        </p:nvSpPr>
        <p:spPr bwMode="auto">
          <a:xfrm>
            <a:off x="2308225" y="4872038"/>
            <a:ext cx="588963"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3" name="Line 15"/>
          <p:cNvSpPr>
            <a:spLocks noChangeShapeType="1"/>
          </p:cNvSpPr>
          <p:nvPr/>
        </p:nvSpPr>
        <p:spPr bwMode="auto">
          <a:xfrm flipH="1" flipV="1">
            <a:off x="2263775" y="4271963"/>
            <a:ext cx="63500" cy="6127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4" name="Line 16"/>
          <p:cNvSpPr>
            <a:spLocks noChangeShapeType="1"/>
          </p:cNvSpPr>
          <p:nvPr/>
        </p:nvSpPr>
        <p:spPr bwMode="auto">
          <a:xfrm flipV="1">
            <a:off x="2246313" y="4111625"/>
            <a:ext cx="261937" cy="1682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5" name="Line 17"/>
          <p:cNvSpPr>
            <a:spLocks noChangeShapeType="1"/>
          </p:cNvSpPr>
          <p:nvPr/>
        </p:nvSpPr>
        <p:spPr bwMode="auto">
          <a:xfrm>
            <a:off x="2495550" y="4094163"/>
            <a:ext cx="41275" cy="4095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46" name="Text Box 18"/>
          <p:cNvSpPr txBox="1">
            <a:spLocks noChangeArrowheads="1"/>
          </p:cNvSpPr>
          <p:nvPr/>
        </p:nvSpPr>
        <p:spPr bwMode="auto">
          <a:xfrm>
            <a:off x="2392363" y="3327400"/>
            <a:ext cx="3729037"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Cyclohexane </a:t>
            </a:r>
            <a:r>
              <a:rPr lang="en-US" altLang="en-US" sz="3200">
                <a:solidFill>
                  <a:schemeClr val="folHlink"/>
                </a:solidFill>
                <a:effectLst>
                  <a:outerShdw blurRad="38100" dist="38100" dir="2700000" algn="tl">
                    <a:srgbClr val="000000"/>
                  </a:outerShdw>
                </a:effectLst>
              </a:rPr>
              <a:t>C</a:t>
            </a:r>
            <a:r>
              <a:rPr lang="en-US" altLang="en-US" sz="3200" baseline="-25000">
                <a:solidFill>
                  <a:srgbClr val="B2B2B2"/>
                </a:solidFill>
                <a:effectLst>
                  <a:outerShdw blurRad="38100" dist="38100" dir="2700000" algn="tl">
                    <a:srgbClr val="000000"/>
                  </a:outerShdw>
                </a:effectLst>
              </a:rPr>
              <a:t>6</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12</a:t>
            </a:r>
          </a:p>
        </p:txBody>
      </p:sp>
      <p:sp>
        <p:nvSpPr>
          <p:cNvPr id="534547" name="Text Box 19"/>
          <p:cNvSpPr txBox="1">
            <a:spLocks noChangeArrowheads="1"/>
          </p:cNvSpPr>
          <p:nvPr/>
        </p:nvSpPr>
        <p:spPr bwMode="auto">
          <a:xfrm>
            <a:off x="2392363" y="5030788"/>
            <a:ext cx="544195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dirty="0">
                <a:effectLst>
                  <a:outerShdw blurRad="38100" dist="38100" dir="2700000" algn="tl">
                    <a:srgbClr val="000000"/>
                  </a:outerShdw>
                </a:effectLst>
              </a:rPr>
              <a:t>Bicyclo</a:t>
            </a:r>
            <a:r>
              <a:rPr lang="en-US" altLang="en-US" sz="3200">
                <a:effectLst>
                  <a:outerShdw blurRad="38100" dist="38100" dir="2700000" algn="tl">
                    <a:srgbClr val="000000"/>
                  </a:outerShdw>
                </a:effectLst>
              </a:rPr>
              <a:t>[2.2.2]</a:t>
            </a:r>
            <a:r>
              <a:rPr lang="en-US" altLang="en-US" sz="3200" dirty="0">
                <a:effectLst>
                  <a:outerShdw blurRad="38100" dist="38100" dir="2700000" algn="tl">
                    <a:srgbClr val="000000"/>
                  </a:outerShdw>
                </a:effectLst>
              </a:rPr>
              <a:t>octane </a:t>
            </a:r>
            <a:r>
              <a:rPr lang="en-US" altLang="en-US" sz="3200" dirty="0">
                <a:solidFill>
                  <a:schemeClr val="folHlink"/>
                </a:solidFill>
                <a:effectLst>
                  <a:outerShdw blurRad="38100" dist="38100" dir="2700000" algn="tl">
                    <a:srgbClr val="000000"/>
                  </a:outerShdw>
                </a:effectLst>
              </a:rPr>
              <a:t>C</a:t>
            </a:r>
            <a:r>
              <a:rPr lang="en-US" altLang="en-US" sz="3200" baseline="-25000" dirty="0">
                <a:solidFill>
                  <a:srgbClr val="B2B2B2"/>
                </a:solidFill>
                <a:effectLst>
                  <a:outerShdw blurRad="38100" dist="38100" dir="2700000" algn="tl">
                    <a:srgbClr val="000000"/>
                  </a:outerShdw>
                </a:effectLst>
              </a:rPr>
              <a:t>8</a:t>
            </a:r>
            <a:r>
              <a:rPr lang="en-US" altLang="en-US" sz="3200" dirty="0">
                <a:solidFill>
                  <a:srgbClr val="FFFFFF"/>
                </a:solidFill>
                <a:effectLst>
                  <a:outerShdw blurRad="38100" dist="38100" dir="2700000" algn="tl">
                    <a:srgbClr val="000000"/>
                  </a:outerShdw>
                </a:effectLst>
              </a:rPr>
              <a:t>H</a:t>
            </a:r>
            <a:r>
              <a:rPr lang="en-US" altLang="en-US" sz="3200" baseline="-25000" dirty="0">
                <a:solidFill>
                  <a:srgbClr val="FFFFFF"/>
                </a:solidFill>
                <a:effectLst>
                  <a:outerShdw blurRad="38100" dist="38100" dir="2700000" algn="tl">
                    <a:srgbClr val="000000"/>
                  </a:outerShdw>
                </a:effectLst>
              </a:rPr>
              <a:t>14</a:t>
            </a:r>
          </a:p>
        </p:txBody>
      </p:sp>
      <p:grpSp>
        <p:nvGrpSpPr>
          <p:cNvPr id="534549" name="Group 21"/>
          <p:cNvGrpSpPr>
            <a:grpSpLocks/>
          </p:cNvGrpSpPr>
          <p:nvPr/>
        </p:nvGrpSpPr>
        <p:grpSpPr bwMode="auto">
          <a:xfrm>
            <a:off x="730250" y="692150"/>
            <a:ext cx="1176338" cy="357188"/>
            <a:chOff x="441" y="2262"/>
            <a:chExt cx="741" cy="225"/>
          </a:xfrm>
        </p:grpSpPr>
        <p:sp>
          <p:nvSpPr>
            <p:cNvPr id="534550" name="Line 22"/>
            <p:cNvSpPr>
              <a:spLocks noChangeShapeType="1"/>
            </p:cNvSpPr>
            <p:nvPr/>
          </p:nvSpPr>
          <p:spPr bwMode="auto">
            <a:xfrm flipV="1">
              <a:off x="441" y="2262"/>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51" name="Line 23"/>
            <p:cNvSpPr>
              <a:spLocks noChangeShapeType="1"/>
            </p:cNvSpPr>
            <p:nvPr/>
          </p:nvSpPr>
          <p:spPr bwMode="auto">
            <a:xfrm>
              <a:off x="689" y="2271"/>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52" name="Line 24"/>
            <p:cNvSpPr>
              <a:spLocks noChangeShapeType="1"/>
            </p:cNvSpPr>
            <p:nvPr/>
          </p:nvSpPr>
          <p:spPr bwMode="auto">
            <a:xfrm flipV="1">
              <a:off x="933" y="2274"/>
              <a:ext cx="249" cy="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34553" name="Group 25"/>
          <p:cNvGrpSpPr>
            <a:grpSpLocks/>
          </p:cNvGrpSpPr>
          <p:nvPr/>
        </p:nvGrpSpPr>
        <p:grpSpPr bwMode="auto">
          <a:xfrm>
            <a:off x="3022600" y="257175"/>
            <a:ext cx="914400" cy="773113"/>
            <a:chOff x="3317" y="2889"/>
            <a:chExt cx="576" cy="487"/>
          </a:xfrm>
        </p:grpSpPr>
        <p:sp>
          <p:nvSpPr>
            <p:cNvPr id="534554" name="Line 26"/>
            <p:cNvSpPr>
              <a:spLocks noChangeShapeType="1"/>
            </p:cNvSpPr>
            <p:nvPr/>
          </p:nvSpPr>
          <p:spPr bwMode="auto">
            <a:xfrm>
              <a:off x="3596" y="2889"/>
              <a:ext cx="0" cy="31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55" name="Line 27"/>
            <p:cNvSpPr>
              <a:spLocks noChangeShapeType="1"/>
            </p:cNvSpPr>
            <p:nvPr/>
          </p:nvSpPr>
          <p:spPr bwMode="auto">
            <a:xfrm>
              <a:off x="3596" y="3205"/>
              <a:ext cx="297" cy="17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4556" name="Line 28"/>
            <p:cNvSpPr>
              <a:spLocks noChangeShapeType="1"/>
            </p:cNvSpPr>
            <p:nvPr/>
          </p:nvSpPr>
          <p:spPr bwMode="auto">
            <a:xfrm flipH="1">
              <a:off x="3317" y="3196"/>
              <a:ext cx="288" cy="16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34557" name="Text Box 29"/>
          <p:cNvSpPr txBox="1">
            <a:spLocks noChangeArrowheads="1"/>
          </p:cNvSpPr>
          <p:nvPr/>
        </p:nvSpPr>
        <p:spPr bwMode="auto">
          <a:xfrm>
            <a:off x="2109788" y="595313"/>
            <a:ext cx="762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and</a:t>
            </a:r>
          </a:p>
        </p:txBody>
      </p:sp>
      <p:sp>
        <p:nvSpPr>
          <p:cNvPr id="534558" name="Text Box 30"/>
          <p:cNvSpPr txBox="1">
            <a:spLocks noChangeArrowheads="1"/>
          </p:cNvSpPr>
          <p:nvPr/>
        </p:nvSpPr>
        <p:spPr bwMode="auto">
          <a:xfrm>
            <a:off x="3865563" y="530225"/>
            <a:ext cx="4924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a:effectLst>
                  <a:outerShdw blurRad="38100" dist="38100" dir="2700000" algn="tl">
                    <a:srgbClr val="000000"/>
                  </a:outerShdw>
                </a:effectLst>
              </a:rPr>
              <a:t> are </a:t>
            </a:r>
            <a:r>
              <a:rPr lang="en-US" altLang="en-US" b="1">
                <a:solidFill>
                  <a:srgbClr val="FF9900"/>
                </a:solidFill>
                <a:effectLst>
                  <a:outerShdw blurRad="38100" dist="38100" dir="2700000" algn="tl">
                    <a:srgbClr val="000000"/>
                  </a:outerShdw>
                </a:effectLst>
              </a:rPr>
              <a:t>constitutional isomers.</a:t>
            </a:r>
            <a:r>
              <a:rPr lang="en-US" altLang="en-US">
                <a:effectLst>
                  <a:outerShdw blurRad="38100" dist="38100" dir="2700000" algn="tl">
                    <a:srgbClr val="000000"/>
                  </a:outerShdw>
                </a:effectLst>
              </a:rPr>
              <a:t> </a:t>
            </a:r>
          </a:p>
        </p:txBody>
      </p:sp>
      <p:sp>
        <p:nvSpPr>
          <p:cNvPr id="534559" name="Line 31"/>
          <p:cNvSpPr>
            <a:spLocks noChangeShapeType="1"/>
          </p:cNvSpPr>
          <p:nvPr/>
        </p:nvSpPr>
        <p:spPr bwMode="auto">
          <a:xfrm flipV="1">
            <a:off x="2360613" y="4494213"/>
            <a:ext cx="219075" cy="428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5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3388" y="381000"/>
            <a:ext cx="3243262" cy="6097588"/>
          </a:xfrm>
          <a:prstGeom prst="rect">
            <a:avLst/>
          </a:prstGeom>
          <a:noFill/>
          <a:extLst>
            <a:ext uri="{909E8E84-426E-40DD-AFC4-6F175D3DCCD1}">
              <a14:hiddenFill xmlns:a14="http://schemas.microsoft.com/office/drawing/2010/main">
                <a:solidFill>
                  <a:srgbClr val="FFFFFF"/>
                </a:solidFill>
              </a14:hiddenFill>
            </a:ext>
          </a:extLst>
        </p:spPr>
      </p:pic>
      <p:sp>
        <p:nvSpPr>
          <p:cNvPr id="535555" name="Text Box 3"/>
          <p:cNvSpPr txBox="1">
            <a:spLocks noChangeArrowheads="1"/>
          </p:cNvSpPr>
          <p:nvPr/>
        </p:nvSpPr>
        <p:spPr bwMode="auto">
          <a:xfrm>
            <a:off x="365125" y="95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endParaRPr lang="en-US" altLang="en-US" sz="2400" b="1">
              <a:effectLst/>
              <a:latin typeface="Times New Roman" panose="02020603050405020304" pitchFamily="18" charset="0"/>
            </a:endParaRPr>
          </a:p>
        </p:txBody>
      </p:sp>
      <p:sp>
        <p:nvSpPr>
          <p:cNvPr id="535556" name="Text Box 4"/>
          <p:cNvSpPr txBox="1">
            <a:spLocks noChangeArrowheads="1"/>
          </p:cNvSpPr>
          <p:nvPr/>
        </p:nvSpPr>
        <p:spPr bwMode="auto">
          <a:xfrm>
            <a:off x="152400" y="1393825"/>
            <a:ext cx="5359400" cy="479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sz="3200">
                <a:solidFill>
                  <a:srgbClr val="0000FF"/>
                </a:solidFill>
                <a:effectLst>
                  <a:outerShdw blurRad="38100" dist="38100" dir="2700000" algn="tl">
                    <a:srgbClr val="000000"/>
                  </a:outerShdw>
                </a:effectLst>
              </a:rPr>
              <a:t> </a:t>
            </a:r>
            <a:r>
              <a:rPr lang="en-US" altLang="en-US" sz="3200">
                <a:effectLst>
                  <a:outerShdw blurRad="38100" dist="38100" dir="2700000" algn="tl">
                    <a:srgbClr val="000000"/>
                  </a:outerShdw>
                </a:effectLst>
              </a:rPr>
              <a:t>Insert</a:t>
            </a:r>
            <a:r>
              <a:rPr lang="en-US" altLang="en-US" sz="3200">
                <a:solidFill>
                  <a:srgbClr val="FF0000"/>
                </a:solidFill>
                <a:effectLst>
                  <a:outerShdw blurRad="38100" dist="38100" dir="2700000" algn="tl">
                    <a:srgbClr val="000000"/>
                  </a:outerShdw>
                </a:effectLst>
              </a:rPr>
              <a:t>-CH</a:t>
            </a:r>
            <a:r>
              <a:rPr lang="en-US" altLang="en-US" sz="3200" baseline="-25000">
                <a:solidFill>
                  <a:srgbClr val="FF0000"/>
                </a:solidFill>
                <a:effectLst>
                  <a:outerShdw blurRad="38100" dist="38100" dir="2700000" algn="tl">
                    <a:srgbClr val="000000"/>
                  </a:outerShdw>
                </a:effectLst>
              </a:rPr>
              <a:t>2</a:t>
            </a:r>
            <a:r>
              <a:rPr lang="en-US" altLang="en-US" sz="3200">
                <a:solidFill>
                  <a:srgbClr val="FF0000"/>
                </a:solidFill>
                <a:effectLst>
                  <a:outerShdw blurRad="38100" dist="38100" dir="2700000" algn="tl">
                    <a:srgbClr val="000000"/>
                  </a:outerShdw>
                </a:effectLst>
              </a:rPr>
              <a:t>- </a:t>
            </a:r>
            <a:r>
              <a:rPr lang="en-US" altLang="en-US" sz="3200">
                <a:effectLst>
                  <a:outerShdw blurRad="38100" dist="38100" dir="2700000" algn="tl">
                    <a:srgbClr val="000000"/>
                  </a:outerShdw>
                </a:effectLst>
              </a:rPr>
              <a:t>groups into </a:t>
            </a:r>
            <a:r>
              <a:rPr lang="en-US" altLang="en-US" sz="3200">
                <a:solidFill>
                  <a:schemeClr val="folHlink"/>
                </a:solidFill>
                <a:effectLst>
                  <a:outerShdw blurRad="38100" dist="38100" dir="2700000" algn="tl">
                    <a:srgbClr val="000000"/>
                  </a:outerShdw>
                </a:effectLst>
              </a:rPr>
              <a:t>C</a:t>
            </a:r>
            <a:r>
              <a:rPr lang="en-US" altLang="en-US" sz="3200">
                <a:effectLst>
                  <a:outerShdw blurRad="38100" dist="38100" dir="2700000" algn="tl">
                    <a:srgbClr val="000000"/>
                  </a:outerShdw>
                </a:effectLst>
              </a:rPr>
              <a:t>-</a:t>
            </a:r>
            <a:r>
              <a:rPr lang="en-US" altLang="en-US" sz="3200">
                <a:solidFill>
                  <a:schemeClr val="folHlink"/>
                </a:solidFill>
                <a:effectLst>
                  <a:outerShdw blurRad="38100" dist="38100" dir="2700000" algn="tl">
                    <a:srgbClr val="000000"/>
                  </a:outerShdw>
                </a:effectLst>
              </a:rPr>
              <a:t>C</a:t>
            </a:r>
            <a:r>
              <a:rPr lang="en-US" altLang="en-US" sz="3200">
                <a:effectLst>
                  <a:outerShdw blurRad="38100" dist="38100" dir="2700000" algn="tl">
                    <a:srgbClr val="000000"/>
                  </a:outerShdw>
                </a:effectLst>
              </a:rPr>
              <a:t> bonds.</a:t>
            </a:r>
          </a:p>
          <a:p>
            <a:pPr algn="l" eaLnBrk="0" hangingPunct="0"/>
            <a:endParaRPr lang="en-US" altLang="en-US" sz="3200">
              <a:effectLst>
                <a:outerShdw blurRad="38100" dist="38100" dir="2700000" algn="tl">
                  <a:srgbClr val="000000"/>
                </a:outerShdw>
              </a:effectLst>
            </a:endParaRPr>
          </a:p>
          <a:p>
            <a:pPr algn="l" eaLnBrk="0" hangingPunct="0"/>
            <a:r>
              <a:rPr lang="en-US" altLang="en-US" sz="3200">
                <a:effectLst>
                  <a:outerShdw blurRad="38100" dist="38100" dir="2700000" algn="tl">
                    <a:srgbClr val="000000"/>
                  </a:outerShdw>
                </a:effectLst>
              </a:rPr>
              <a:t>Straight chain </a:t>
            </a: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r>
              <a:rPr lang="en-US" altLang="en-US" sz="3200">
                <a:effectLst>
                  <a:outerShdw blurRad="38100" dist="38100" dir="2700000" algn="tl">
                    <a:srgbClr val="000000"/>
                  </a:outerShdw>
                </a:effectLst>
              </a:rPr>
              <a:t>(</a:t>
            </a: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effectLst>
                  <a:outerShdw blurRad="38100" dist="38100" dir="2700000" algn="tl">
                    <a:srgbClr val="000000"/>
                  </a:outerShdw>
                </a:effectLst>
              </a:rPr>
              <a:t>)</a:t>
            </a:r>
            <a:r>
              <a:rPr lang="en-US" altLang="en-US" sz="3200" baseline="-25000">
                <a:effectLst>
                  <a:outerShdw blurRad="38100" dist="38100" dir="2700000" algn="tl">
                    <a:srgbClr val="000000"/>
                  </a:outerShdw>
                </a:effectLst>
              </a:rPr>
              <a:t>x</a:t>
            </a: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a:p>
            <a:pPr algn="l" eaLnBrk="0" hangingPunct="0"/>
            <a:endParaRPr lang="en-US" altLang="en-US" sz="3200" baseline="-25000">
              <a:effectLst>
                <a:outerShdw blurRad="38100" dist="38100" dir="2700000" algn="tl">
                  <a:srgbClr val="000000"/>
                </a:outerShdw>
              </a:effectLst>
            </a:endParaRPr>
          </a:p>
          <a:p>
            <a:pPr algn="l" eaLnBrk="0" hangingPunct="0"/>
            <a:r>
              <a:rPr lang="en-US" altLang="en-US" sz="3200">
                <a:effectLst>
                  <a:outerShdw blurRad="38100" dist="38100" dir="2700000" algn="tl">
                    <a:srgbClr val="000000"/>
                  </a:outerShdw>
                </a:effectLst>
              </a:rPr>
              <a:t>General molecular formula</a:t>
            </a:r>
          </a:p>
          <a:p>
            <a:pPr algn="l" eaLnBrk="0" hangingPunct="0"/>
            <a:r>
              <a:rPr lang="en-US" altLang="en-US" sz="3200">
                <a:effectLst>
                  <a:outerShdw blurRad="38100" dist="38100" dir="2700000" algn="tl">
                    <a:srgbClr val="000000"/>
                  </a:outerShdw>
                </a:effectLst>
              </a:rPr>
              <a:t>for acyclic systems.</a:t>
            </a:r>
          </a:p>
          <a:p>
            <a:pPr algn="l" eaLnBrk="0" hangingPunct="0"/>
            <a:endParaRPr lang="en-US" altLang="en-US" sz="3200">
              <a:effectLst>
                <a:outerShdw blurRad="38100" dist="38100" dir="2700000" algn="tl">
                  <a:srgbClr val="000000"/>
                </a:outerShdw>
              </a:effectLst>
            </a:endParaRPr>
          </a:p>
          <a:p>
            <a:pPr algn="l" eaLnBrk="0" hangingPunct="0"/>
            <a:r>
              <a:rPr lang="en-US" altLang="en-US" sz="3200">
                <a:effectLst>
                  <a:outerShdw blurRad="38100" dist="38100" dir="2700000" algn="tl">
                    <a:srgbClr val="000000"/>
                  </a:outerShdw>
                </a:effectLst>
              </a:rPr>
              <a:t>Cyclic alkanes:   </a:t>
            </a:r>
            <a:r>
              <a:rPr lang="en-US" altLang="en-US" sz="3200">
                <a:solidFill>
                  <a:schemeClr val="folHlink"/>
                </a:solidFill>
                <a:effectLst>
                  <a:outerShdw blurRad="38100" dist="38100" dir="2700000" algn="tl">
                    <a:srgbClr val="000000"/>
                  </a:outerShdw>
                </a:effectLst>
              </a:rPr>
              <a:t>C</a:t>
            </a:r>
            <a:r>
              <a:rPr lang="en-US" altLang="en-US" sz="3200" i="1" baseline="-25000">
                <a:solidFill>
                  <a:srgbClr val="B2B2B2"/>
                </a:solidFill>
                <a:effectLst>
                  <a:outerShdw blurRad="38100" dist="38100" dir="2700000" algn="tl">
                    <a:srgbClr val="000000"/>
                  </a:outerShdw>
                </a:effectLst>
              </a:rPr>
              <a:t>n</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i="1" baseline="-25000">
                <a:solidFill>
                  <a:srgbClr val="FFFFFF"/>
                </a:solidFill>
                <a:effectLst>
                  <a:outerShdw blurRad="38100" dist="38100" dir="2700000" algn="tl">
                    <a:srgbClr val="000000"/>
                  </a:outerShdw>
                </a:effectLst>
              </a:rPr>
              <a:t>n</a:t>
            </a:r>
          </a:p>
        </p:txBody>
      </p:sp>
      <p:sp>
        <p:nvSpPr>
          <p:cNvPr id="535557" name="Line 5"/>
          <p:cNvSpPr>
            <a:spLocks noChangeShapeType="1"/>
          </p:cNvSpPr>
          <p:nvPr/>
        </p:nvSpPr>
        <p:spPr bwMode="auto">
          <a:xfrm rot="21128738" flipV="1">
            <a:off x="4318000" y="2295525"/>
            <a:ext cx="3509963" cy="1690688"/>
          </a:xfrm>
          <a:prstGeom prst="line">
            <a:avLst/>
          </a:prstGeom>
          <a:noFill/>
          <a:ln w="38100">
            <a:solidFill>
              <a:srgbClr val="66CC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5558" name="Rectangle 6"/>
          <p:cNvSpPr>
            <a:spLocks noGrp="1" noChangeArrowheads="1"/>
          </p:cNvSpPr>
          <p:nvPr>
            <p:ph type="title"/>
          </p:nvPr>
        </p:nvSpPr>
        <p:spPr>
          <a:xfrm>
            <a:off x="25400" y="107950"/>
            <a:ext cx="5400675" cy="1182688"/>
          </a:xfrm>
        </p:spPr>
        <p:txBody>
          <a:bodyPr/>
          <a:lstStyle/>
          <a:p>
            <a:r>
              <a:rPr lang="en-US" altLang="en-US" sz="4000"/>
              <a:t>Homologous Series</a:t>
            </a:r>
          </a:p>
        </p:txBody>
      </p:sp>
      <p:cxnSp>
        <p:nvCxnSpPr>
          <p:cNvPr id="7" name="Straight Connector 6"/>
          <p:cNvCxnSpPr/>
          <p:nvPr/>
        </p:nvCxnSpPr>
        <p:spPr bwMode="auto">
          <a:xfrm flipV="1">
            <a:off x="152400" y="1101970"/>
            <a:ext cx="4943231" cy="293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6579" name="Picture 3" descr="Sharpl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23" y="1652187"/>
            <a:ext cx="8904317" cy="48189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40961" y="79578"/>
            <a:ext cx="7062079" cy="830997"/>
          </a:xfrm>
          <a:prstGeom prst="rect">
            <a:avLst/>
          </a:prstGeom>
          <a:noFill/>
        </p:spPr>
        <p:txBody>
          <a:bodyPr wrap="square" rtlCol="0">
            <a:spAutoFit/>
          </a:bodyPr>
          <a:lstStyle/>
          <a:p>
            <a:r>
              <a:rPr lang="en-US" sz="2400" dirty="0"/>
              <a:t>2015  Chemical </a:t>
            </a:r>
            <a:r>
              <a:rPr lang="en-US" sz="2400"/>
              <a:t>Abstracts listings cross the </a:t>
            </a:r>
            <a:r>
              <a:rPr lang="en-US" sz="2400" dirty="0">
                <a:solidFill>
                  <a:srgbClr val="FFC000"/>
                </a:solidFill>
              </a:rPr>
              <a:t>100 million </a:t>
            </a:r>
            <a:r>
              <a:rPr lang="en-US" sz="2400">
                <a:solidFill>
                  <a:srgbClr val="FFC000"/>
                </a:solidFill>
              </a:rPr>
              <a:t>mark (10</a:t>
            </a:r>
            <a:r>
              <a:rPr lang="en-US" sz="2400" baseline="30000">
                <a:solidFill>
                  <a:srgbClr val="FFC000"/>
                </a:solidFill>
              </a:rPr>
              <a:t>8</a:t>
            </a:r>
            <a:r>
              <a:rPr lang="en-US" sz="2400">
                <a:solidFill>
                  <a:srgbClr val="FFC000"/>
                </a:solidFill>
              </a:rPr>
              <a:t>) </a:t>
            </a:r>
            <a:r>
              <a:rPr lang="en-US" sz="2400"/>
              <a:t>for </a:t>
            </a:r>
            <a:r>
              <a:rPr lang="en-US" sz="2400" dirty="0"/>
              <a:t>chemical substances </a:t>
            </a:r>
          </a:p>
        </p:txBody>
      </p:sp>
      <p:sp>
        <p:nvSpPr>
          <p:cNvPr id="4" name="Rectangle 3"/>
          <p:cNvSpPr/>
          <p:nvPr/>
        </p:nvSpPr>
        <p:spPr>
          <a:xfrm>
            <a:off x="1146222" y="1190737"/>
            <a:ext cx="6851556" cy="400110"/>
          </a:xfrm>
          <a:prstGeom prst="rect">
            <a:avLst/>
          </a:prstGeom>
        </p:spPr>
        <p:txBody>
          <a:bodyPr wrap="none">
            <a:spAutoFit/>
          </a:bodyPr>
          <a:lstStyle/>
          <a:p>
            <a:pPr algn="l"/>
            <a:r>
              <a:rPr lang="en-US" altLang="en-US" sz="2000" b="1" dirty="0">
                <a:solidFill>
                  <a:srgbClr val="EBD189"/>
                </a:solidFill>
                <a:effectLst>
                  <a:outerShdw blurRad="38100" dist="38100" dir="2700000" algn="tl">
                    <a:srgbClr val="000000"/>
                  </a:outerShdw>
                </a:effectLst>
                <a:latin typeface="Comic Sans MS"/>
                <a:ea typeface="+mj-ea"/>
                <a:cs typeface="+mj-cs"/>
              </a:rPr>
              <a:t>Barry </a:t>
            </a:r>
            <a:r>
              <a:rPr lang="en-US" altLang="en-US" sz="2000" b="1" dirty="0" err="1">
                <a:solidFill>
                  <a:srgbClr val="EBD189"/>
                </a:solidFill>
                <a:effectLst>
                  <a:outerShdw blurRad="38100" dist="38100" dir="2700000" algn="tl">
                    <a:srgbClr val="000000"/>
                  </a:outerShdw>
                </a:effectLst>
                <a:latin typeface="Comic Sans MS"/>
                <a:ea typeface="+mj-ea"/>
                <a:cs typeface="+mj-cs"/>
              </a:rPr>
              <a:t>Sharpless</a:t>
            </a:r>
            <a:r>
              <a:rPr lang="en-US" altLang="en-US" sz="2000" b="1" dirty="0">
                <a:solidFill>
                  <a:srgbClr val="EBD189"/>
                </a:solidFill>
                <a:effectLst>
                  <a:outerShdw blurRad="38100" dist="38100" dir="2700000" algn="tl">
                    <a:srgbClr val="000000"/>
                  </a:outerShdw>
                </a:effectLst>
                <a:latin typeface="Comic Sans MS"/>
                <a:ea typeface="+mj-ea"/>
                <a:cs typeface="+mj-cs"/>
              </a:rPr>
              <a:t> (Scripps) </a:t>
            </a:r>
            <a:r>
              <a:rPr lang="en-US" altLang="en-US" sz="2000" b="1">
                <a:solidFill>
                  <a:srgbClr val="EBD189"/>
                </a:solidFill>
                <a:effectLst>
                  <a:outerShdw blurRad="38100" dist="38100" dir="2700000" algn="tl">
                    <a:srgbClr val="000000"/>
                  </a:outerShdw>
                </a:effectLst>
                <a:latin typeface="Comic Sans MS"/>
                <a:ea typeface="+mj-ea"/>
                <a:cs typeface="+mj-cs"/>
              </a:rPr>
              <a:t>NP 2001: chemical “space”</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3" name="Rectangle 3"/>
          <p:cNvSpPr>
            <a:spLocks noGrp="1" noChangeArrowheads="1"/>
          </p:cNvSpPr>
          <p:nvPr>
            <p:ph type="title"/>
          </p:nvPr>
        </p:nvSpPr>
        <p:spPr>
          <a:xfrm>
            <a:off x="0" y="109538"/>
            <a:ext cx="9144000" cy="1143000"/>
          </a:xfrm>
        </p:spPr>
        <p:txBody>
          <a:bodyPr/>
          <a:lstStyle/>
          <a:p>
            <a:r>
              <a:rPr lang="en-US" altLang="en-US" sz="3600"/>
              <a:t>The Names Of Alkanes Are Based On The IUPAC Rules</a:t>
            </a:r>
          </a:p>
        </p:txBody>
      </p:sp>
      <p:pic>
        <p:nvPicPr>
          <p:cNvPr id="2" name="Picture 1"/>
          <p:cNvPicPr>
            <a:picLocks noChangeAspect="1"/>
          </p:cNvPicPr>
          <p:nvPr/>
        </p:nvPicPr>
        <p:blipFill>
          <a:blip r:embed="rId2"/>
          <a:stretch>
            <a:fillRect/>
          </a:stretch>
        </p:blipFill>
        <p:spPr>
          <a:xfrm>
            <a:off x="1028474" y="1270716"/>
            <a:ext cx="7087052" cy="5506506"/>
          </a:xfrm>
          <a:prstGeom prst="rect">
            <a:avLst/>
          </a:prstGeom>
        </p:spPr>
      </p:pic>
      <p:cxnSp>
        <p:nvCxnSpPr>
          <p:cNvPr id="4" name="Straight Connector 3"/>
          <p:cNvCxnSpPr/>
          <p:nvPr/>
        </p:nvCxnSpPr>
        <p:spPr bwMode="auto">
          <a:xfrm flipV="1">
            <a:off x="142240" y="1195765"/>
            <a:ext cx="8859520" cy="448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Text Box 2"/>
          <p:cNvSpPr txBox="1">
            <a:spLocks noChangeArrowheads="1"/>
          </p:cNvSpPr>
          <p:nvPr/>
        </p:nvSpPr>
        <p:spPr bwMode="auto">
          <a:xfrm>
            <a:off x="819150" y="1058863"/>
            <a:ext cx="7277100" cy="2043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Change ending </a:t>
            </a:r>
            <a:r>
              <a:rPr lang="en-US" altLang="en-US" sz="3200">
                <a:solidFill>
                  <a:srgbClr val="FF0000"/>
                </a:solidFill>
                <a:effectLst>
                  <a:outerShdw blurRad="38100" dist="38100" dir="2700000" algn="tl">
                    <a:srgbClr val="000000"/>
                  </a:outerShdw>
                </a:effectLst>
              </a:rPr>
              <a:t>–ane</a:t>
            </a:r>
            <a:r>
              <a:rPr lang="en-US" altLang="en-US" sz="3200">
                <a:effectLst>
                  <a:outerShdw blurRad="38100" dist="38100" dir="2700000" algn="tl">
                    <a:srgbClr val="000000"/>
                  </a:outerShdw>
                </a:effectLst>
              </a:rPr>
              <a:t> to </a:t>
            </a:r>
            <a:r>
              <a:rPr lang="en-US" altLang="en-US" sz="3200">
                <a:solidFill>
                  <a:srgbClr val="FF0000"/>
                </a:solidFill>
                <a:effectLst>
                  <a:outerShdw blurRad="38100" dist="38100" dir="2700000" algn="tl">
                    <a:srgbClr val="000000"/>
                  </a:outerShdw>
                </a:effectLst>
              </a:rPr>
              <a:t>–yl</a:t>
            </a:r>
            <a:r>
              <a:rPr lang="en-US" altLang="en-US" sz="3200">
                <a:effectLst>
                  <a:outerShdw blurRad="38100" dist="38100" dir="2700000" algn="tl">
                    <a:srgbClr val="000000"/>
                  </a:outerShdw>
                </a:effectLst>
              </a:rPr>
              <a:t>, as in </a:t>
            </a:r>
          </a:p>
          <a:p>
            <a:pPr algn="l">
              <a:spcBef>
                <a:spcPct val="50000"/>
              </a:spcBef>
            </a:pPr>
            <a:r>
              <a:rPr lang="en-US" altLang="en-US" sz="3200">
                <a:effectLst>
                  <a:outerShdw blurRad="38100" dist="38100" dir="2700000" algn="tl">
                    <a:srgbClr val="000000"/>
                  </a:outerShdw>
                </a:effectLst>
              </a:rPr>
              <a:t>meth</a:t>
            </a:r>
            <a:r>
              <a:rPr lang="en-US" altLang="en-US" sz="3200">
                <a:solidFill>
                  <a:srgbClr val="FF0000"/>
                </a:solidFill>
                <a:effectLst>
                  <a:outerShdw blurRad="38100" dist="38100" dir="2700000" algn="tl">
                    <a:srgbClr val="000000"/>
                  </a:outerShdw>
                </a:effectLst>
              </a:rPr>
              <a:t>ane</a:t>
            </a:r>
            <a:r>
              <a:rPr lang="en-US" altLang="en-US" sz="3200">
                <a:effectLst>
                  <a:outerShdw blurRad="38100" dist="38100" dir="2700000" algn="tl">
                    <a:srgbClr val="000000"/>
                  </a:outerShdw>
                </a:effectLst>
              </a:rPr>
              <a:t> / meth</a:t>
            </a:r>
            <a:r>
              <a:rPr lang="en-US" altLang="en-US" sz="3200">
                <a:solidFill>
                  <a:srgbClr val="FF0000"/>
                </a:solidFill>
                <a:effectLst>
                  <a:outerShdw blurRad="38100" dist="38100" dir="2700000" algn="tl">
                    <a:srgbClr val="000000"/>
                  </a:outerShdw>
                </a:effectLst>
              </a:rPr>
              <a:t>yl</a:t>
            </a:r>
            <a:r>
              <a:rPr lang="en-US" altLang="en-US" sz="3200">
                <a:effectLst>
                  <a:outerShdw blurRad="38100" dist="38100" dir="2700000" algn="tl">
                    <a:srgbClr val="000000"/>
                  </a:outerShdw>
                </a:effectLst>
              </a:rPr>
              <a:t>, hex</a:t>
            </a:r>
            <a:r>
              <a:rPr lang="en-US" altLang="en-US" sz="3200">
                <a:solidFill>
                  <a:srgbClr val="FF0000"/>
                </a:solidFill>
                <a:effectLst>
                  <a:outerShdw blurRad="38100" dist="38100" dir="2700000" algn="tl">
                    <a:srgbClr val="000000"/>
                  </a:outerShdw>
                </a:effectLst>
              </a:rPr>
              <a:t>ane</a:t>
            </a:r>
            <a:r>
              <a:rPr lang="en-US" altLang="en-US" sz="3200">
                <a:effectLst>
                  <a:outerShdw blurRad="38100" dist="38100" dir="2700000" algn="tl">
                    <a:srgbClr val="000000"/>
                  </a:outerShdw>
                </a:effectLst>
              </a:rPr>
              <a:t> / hex</a:t>
            </a:r>
            <a:r>
              <a:rPr lang="en-US" altLang="en-US" sz="3200">
                <a:solidFill>
                  <a:srgbClr val="FF0000"/>
                </a:solidFill>
                <a:effectLst>
                  <a:outerShdw blurRad="38100" dist="38100" dir="2700000" algn="tl">
                    <a:srgbClr val="000000"/>
                  </a:outerShdw>
                </a:effectLst>
              </a:rPr>
              <a:t>yl</a:t>
            </a:r>
          </a:p>
          <a:p>
            <a:pPr algn="l">
              <a:spcBef>
                <a:spcPct val="50000"/>
              </a:spcBef>
            </a:pPr>
            <a:r>
              <a:rPr lang="en-US" altLang="en-US" sz="3200">
                <a:effectLst>
                  <a:outerShdw blurRad="38100" dist="38100" dir="2700000" algn="tl">
                    <a:srgbClr val="000000"/>
                  </a:outerShdw>
                </a:effectLst>
              </a:rPr>
              <a:t>Short notation: Alkane </a:t>
            </a:r>
            <a:r>
              <a:rPr lang="en-US" altLang="en-US" sz="3200">
                <a:solidFill>
                  <a:srgbClr val="FF0000"/>
                </a:solidFill>
                <a:effectLst>
                  <a:outerShdw blurRad="38100" dist="38100" dir="2700000" algn="tl">
                    <a:srgbClr val="000000"/>
                  </a:outerShdw>
                </a:effectLst>
              </a:rPr>
              <a:t>R-H</a:t>
            </a:r>
            <a:r>
              <a:rPr lang="en-US" altLang="en-US" sz="3200">
                <a:effectLst>
                  <a:outerShdw blurRad="38100" dist="38100" dir="2700000" algn="tl">
                    <a:srgbClr val="000000"/>
                  </a:outerShdw>
                </a:effectLst>
              </a:rPr>
              <a:t> / alkyl </a:t>
            </a:r>
            <a:r>
              <a:rPr lang="en-US" altLang="en-US" sz="3200">
                <a:solidFill>
                  <a:srgbClr val="FF0000"/>
                </a:solidFill>
                <a:effectLst>
                  <a:outerShdw blurRad="38100" dist="38100" dir="2700000" algn="tl">
                    <a:srgbClr val="000000"/>
                  </a:outerShdw>
                </a:effectLst>
              </a:rPr>
              <a:t>R-</a:t>
            </a:r>
          </a:p>
        </p:txBody>
      </p:sp>
      <p:sp>
        <p:nvSpPr>
          <p:cNvPr id="538627" name="Text Box 3"/>
          <p:cNvSpPr txBox="1">
            <a:spLocks noChangeArrowheads="1"/>
          </p:cNvSpPr>
          <p:nvPr/>
        </p:nvSpPr>
        <p:spPr bwMode="auto">
          <a:xfrm>
            <a:off x="857250" y="3333750"/>
            <a:ext cx="76073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“Lingo”:                      R</a:t>
            </a:r>
            <a:r>
              <a:rPr lang="en-US" altLang="en-US" sz="3200">
                <a:solidFill>
                  <a:srgbClr val="B2B2B2"/>
                </a:solidFill>
                <a:effectLst>
                  <a:outerShdw blurRad="38100" dist="38100" dir="2700000" algn="tl">
                    <a:srgbClr val="000000"/>
                  </a:outerShdw>
                </a:effectLst>
              </a:rPr>
              <a:t>C</a:t>
            </a:r>
            <a:r>
              <a:rPr lang="en-US" altLang="en-US" sz="3200">
                <a:solidFill>
                  <a:srgbClr val="66CCFF"/>
                </a:solidFill>
                <a:effectLst>
                  <a:outerShdw blurRad="38100" dist="38100" dir="2700000" algn="tl">
                    <a:srgbClr val="000000"/>
                  </a:outerShdw>
                </a:effectLst>
              </a:rPr>
              <a:t>H</a:t>
            </a:r>
            <a:r>
              <a:rPr lang="en-US" altLang="en-US" sz="3200" baseline="-25000">
                <a:solidFill>
                  <a:srgbClr val="66CCFF"/>
                </a:solidFill>
                <a:effectLst>
                  <a:outerShdw blurRad="38100" dist="38100" dir="2700000" algn="tl">
                    <a:srgbClr val="000000"/>
                  </a:outerShdw>
                </a:effectLst>
              </a:rPr>
              <a:t>2</a:t>
            </a:r>
            <a:r>
              <a:rPr lang="en-US" altLang="en-US" sz="3200" baseline="-25000">
                <a:effectLst>
                  <a:outerShdw blurRad="38100" dist="38100" dir="2700000" algn="tl">
                    <a:srgbClr val="000000"/>
                  </a:outerShdw>
                </a:effectLst>
              </a:rPr>
              <a:t>  </a:t>
            </a:r>
            <a:r>
              <a:rPr lang="en-US" altLang="en-US" sz="3200">
                <a:effectLst>
                  <a:outerShdw blurRad="38100" dist="38100" dir="2700000" algn="tl">
                    <a:srgbClr val="000000"/>
                  </a:outerShdw>
                </a:effectLst>
              </a:rPr>
              <a:t>   “</a:t>
            </a:r>
            <a:r>
              <a:rPr lang="en-US" altLang="en-US" sz="3200">
                <a:solidFill>
                  <a:srgbClr val="66CCFF"/>
                </a:solidFill>
                <a:effectLst>
                  <a:outerShdw blurRad="38100" dist="38100" dir="2700000" algn="tl">
                    <a:srgbClr val="000000"/>
                  </a:outerShdw>
                </a:effectLst>
              </a:rPr>
              <a:t>primary</a:t>
            </a:r>
            <a:r>
              <a:rPr lang="en-US" altLang="en-US" sz="3200">
                <a:effectLst>
                  <a:outerShdw blurRad="38100" dist="38100" dir="2700000" algn="tl">
                    <a:srgbClr val="000000"/>
                  </a:outerShdw>
                </a:effectLst>
              </a:rPr>
              <a:t>” </a:t>
            </a:r>
            <a:endParaRPr lang="en-US" altLang="en-US" sz="3200" baseline="-25000">
              <a:effectLst>
                <a:outerShdw blurRad="38100" dist="38100" dir="2700000" algn="tl">
                  <a:srgbClr val="000000"/>
                </a:outerShdw>
              </a:effectLst>
            </a:endParaRPr>
          </a:p>
        </p:txBody>
      </p:sp>
      <p:sp>
        <p:nvSpPr>
          <p:cNvPr id="538628" name="Rectangle 4"/>
          <p:cNvSpPr>
            <a:spLocks noGrp="1" noChangeArrowheads="1"/>
          </p:cNvSpPr>
          <p:nvPr>
            <p:ph type="title"/>
          </p:nvPr>
        </p:nvSpPr>
        <p:spPr>
          <a:xfrm>
            <a:off x="655638" y="190500"/>
            <a:ext cx="7772400" cy="671513"/>
          </a:xfrm>
        </p:spPr>
        <p:txBody>
          <a:bodyPr/>
          <a:lstStyle/>
          <a:p>
            <a:r>
              <a:rPr lang="en-US" altLang="en-US"/>
              <a:t>Naming Alkyl Substituents</a:t>
            </a:r>
          </a:p>
        </p:txBody>
      </p:sp>
      <p:sp>
        <p:nvSpPr>
          <p:cNvPr id="538629" name="Text Box 5"/>
          <p:cNvSpPr txBox="1">
            <a:spLocks noChangeArrowheads="1"/>
          </p:cNvSpPr>
          <p:nvPr/>
        </p:nvSpPr>
        <p:spPr bwMode="auto">
          <a:xfrm>
            <a:off x="5618163" y="4995863"/>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chemeClr val="folHlink"/>
                </a:solidFill>
                <a:effectLst>
                  <a:outerShdw blurRad="38100" dist="38100" dir="2700000" algn="tl">
                    <a:srgbClr val="000000"/>
                  </a:outerShdw>
                </a:effectLst>
              </a:rPr>
              <a:t>C</a:t>
            </a:r>
          </a:p>
        </p:txBody>
      </p:sp>
      <p:sp>
        <p:nvSpPr>
          <p:cNvPr id="538630" name="Text Box 6"/>
          <p:cNvSpPr txBox="1">
            <a:spLocks noChangeArrowheads="1"/>
          </p:cNvSpPr>
          <p:nvPr/>
        </p:nvSpPr>
        <p:spPr bwMode="auto">
          <a:xfrm>
            <a:off x="5653088" y="5670550"/>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R</a:t>
            </a:r>
          </a:p>
        </p:txBody>
      </p:sp>
      <p:sp>
        <p:nvSpPr>
          <p:cNvPr id="538631" name="Text Box 7"/>
          <p:cNvSpPr txBox="1">
            <a:spLocks noChangeArrowheads="1"/>
          </p:cNvSpPr>
          <p:nvPr/>
        </p:nvSpPr>
        <p:spPr bwMode="auto">
          <a:xfrm>
            <a:off x="5024438" y="4975225"/>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R</a:t>
            </a:r>
          </a:p>
        </p:txBody>
      </p:sp>
      <p:sp>
        <p:nvSpPr>
          <p:cNvPr id="538632" name="Text Box 8"/>
          <p:cNvSpPr txBox="1">
            <a:spLocks noChangeArrowheads="1"/>
          </p:cNvSpPr>
          <p:nvPr/>
        </p:nvSpPr>
        <p:spPr bwMode="auto">
          <a:xfrm>
            <a:off x="5641975" y="4298950"/>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R</a:t>
            </a:r>
          </a:p>
        </p:txBody>
      </p:sp>
      <p:sp>
        <p:nvSpPr>
          <p:cNvPr id="538633" name="Text Box 9"/>
          <p:cNvSpPr txBox="1">
            <a:spLocks noChangeArrowheads="1"/>
          </p:cNvSpPr>
          <p:nvPr/>
        </p:nvSpPr>
        <p:spPr bwMode="auto">
          <a:xfrm>
            <a:off x="6883522" y="4975225"/>
            <a:ext cx="2289175"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t>
            </a:r>
            <a:r>
              <a:rPr lang="en-US" altLang="en-US" sz="3200">
                <a:solidFill>
                  <a:srgbClr val="66CCFF"/>
                </a:solidFill>
                <a:effectLst>
                  <a:outerShdw blurRad="38100" dist="38100" dir="2700000" algn="tl">
                    <a:srgbClr val="000000"/>
                  </a:outerShdw>
                </a:effectLst>
              </a:rPr>
              <a:t>tertiary</a:t>
            </a:r>
            <a:r>
              <a:rPr lang="en-US" altLang="en-US" sz="3200">
                <a:effectLst>
                  <a:outerShdw blurRad="38100" dist="38100" dir="2700000" algn="tl">
                    <a:srgbClr val="000000"/>
                  </a:outerShdw>
                </a:effectLst>
              </a:rPr>
              <a:t>”</a:t>
            </a:r>
            <a:endParaRPr lang="en-US" altLang="en-US" sz="3200">
              <a:solidFill>
                <a:srgbClr val="66CCFF"/>
              </a:solidFill>
              <a:effectLst>
                <a:outerShdw blurRad="38100" dist="38100" dir="2700000" algn="tl">
                  <a:srgbClr val="000000"/>
                </a:outerShdw>
              </a:effectLst>
            </a:endParaRPr>
          </a:p>
        </p:txBody>
      </p:sp>
      <p:sp>
        <p:nvSpPr>
          <p:cNvPr id="538634" name="Line 10"/>
          <p:cNvSpPr>
            <a:spLocks noChangeShapeType="1"/>
          </p:cNvSpPr>
          <p:nvPr/>
        </p:nvSpPr>
        <p:spPr bwMode="auto">
          <a:xfrm>
            <a:off x="6026150" y="5302250"/>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35" name="Text Box 11"/>
          <p:cNvSpPr txBox="1">
            <a:spLocks noChangeArrowheads="1"/>
          </p:cNvSpPr>
          <p:nvPr/>
        </p:nvSpPr>
        <p:spPr bwMode="auto">
          <a:xfrm>
            <a:off x="222250" y="2201863"/>
            <a:ext cx="7242175"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n-US" altLang="en-US" sz="3600">
              <a:effectLst>
                <a:outerShdw blurRad="38100" dist="38100" dir="2700000" algn="tl">
                  <a:srgbClr val="000000"/>
                </a:outerShdw>
              </a:effectLst>
            </a:endParaRPr>
          </a:p>
        </p:txBody>
      </p:sp>
      <p:sp>
        <p:nvSpPr>
          <p:cNvPr id="538636" name="Text Box 12"/>
          <p:cNvSpPr txBox="1">
            <a:spLocks noChangeArrowheads="1"/>
          </p:cNvSpPr>
          <p:nvPr/>
        </p:nvSpPr>
        <p:spPr bwMode="auto">
          <a:xfrm>
            <a:off x="1592263" y="4973638"/>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chemeClr val="folHlink"/>
                </a:solidFill>
                <a:effectLst>
                  <a:outerShdw blurRad="38100" dist="38100" dir="2700000" algn="tl">
                    <a:srgbClr val="000000"/>
                  </a:outerShdw>
                </a:effectLst>
              </a:rPr>
              <a:t>C</a:t>
            </a:r>
          </a:p>
        </p:txBody>
      </p:sp>
      <p:sp>
        <p:nvSpPr>
          <p:cNvPr id="538637" name="Text Box 13"/>
          <p:cNvSpPr txBox="1">
            <a:spLocks noChangeArrowheads="1"/>
          </p:cNvSpPr>
          <p:nvPr/>
        </p:nvSpPr>
        <p:spPr bwMode="auto">
          <a:xfrm>
            <a:off x="1547813" y="5668963"/>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rgbClr val="66CCFF"/>
                </a:solidFill>
                <a:effectLst>
                  <a:outerShdw blurRad="38100" dist="38100" dir="2700000" algn="tl">
                    <a:srgbClr val="000000"/>
                  </a:outerShdw>
                </a:effectLst>
              </a:rPr>
              <a:t>H</a:t>
            </a:r>
          </a:p>
        </p:txBody>
      </p:sp>
      <p:sp>
        <p:nvSpPr>
          <p:cNvPr id="538638" name="Text Box 14"/>
          <p:cNvSpPr txBox="1">
            <a:spLocks noChangeArrowheads="1"/>
          </p:cNvSpPr>
          <p:nvPr/>
        </p:nvSpPr>
        <p:spPr bwMode="auto">
          <a:xfrm>
            <a:off x="969963" y="4973638"/>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R</a:t>
            </a:r>
          </a:p>
        </p:txBody>
      </p:sp>
      <p:sp>
        <p:nvSpPr>
          <p:cNvPr id="538639" name="Text Box 15"/>
          <p:cNvSpPr txBox="1">
            <a:spLocks noChangeArrowheads="1"/>
          </p:cNvSpPr>
          <p:nvPr/>
        </p:nvSpPr>
        <p:spPr bwMode="auto">
          <a:xfrm>
            <a:off x="1587500" y="4310063"/>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effectLst>
                  <a:outerShdw blurRad="38100" dist="38100" dir="2700000" algn="tl">
                    <a:srgbClr val="000000"/>
                  </a:outerShdw>
                </a:effectLst>
              </a:rPr>
              <a:t>R</a:t>
            </a:r>
          </a:p>
        </p:txBody>
      </p:sp>
      <p:sp>
        <p:nvSpPr>
          <p:cNvPr id="538640" name="Text Box 16"/>
          <p:cNvSpPr txBox="1">
            <a:spLocks noChangeArrowheads="1"/>
          </p:cNvSpPr>
          <p:nvPr/>
        </p:nvSpPr>
        <p:spPr bwMode="auto">
          <a:xfrm>
            <a:off x="2328863" y="4973638"/>
            <a:ext cx="2500312"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t>
            </a:r>
            <a:r>
              <a:rPr lang="en-US" altLang="en-US" sz="3200">
                <a:solidFill>
                  <a:srgbClr val="66CCFF"/>
                </a:solidFill>
                <a:effectLst>
                  <a:outerShdw blurRad="38100" dist="38100" dir="2700000" algn="tl">
                    <a:srgbClr val="000000"/>
                  </a:outerShdw>
                </a:effectLst>
              </a:rPr>
              <a:t>secondary</a:t>
            </a:r>
            <a:r>
              <a:rPr lang="en-US" altLang="en-US" sz="3200">
                <a:effectLst>
                  <a:outerShdw blurRad="38100" dist="38100" dir="2700000" algn="tl">
                    <a:srgbClr val="000000"/>
                  </a:outerShdw>
                </a:effectLst>
              </a:rPr>
              <a:t>”</a:t>
            </a:r>
            <a:endParaRPr lang="en-US" altLang="en-US" sz="3200">
              <a:solidFill>
                <a:srgbClr val="66CCFF"/>
              </a:solidFill>
              <a:effectLst>
                <a:outerShdw blurRad="38100" dist="38100" dir="2700000" algn="tl">
                  <a:srgbClr val="000000"/>
                </a:outerShdw>
              </a:effectLst>
            </a:endParaRPr>
          </a:p>
        </p:txBody>
      </p:sp>
      <p:sp>
        <p:nvSpPr>
          <p:cNvPr id="538641" name="Line 17"/>
          <p:cNvSpPr>
            <a:spLocks noChangeShapeType="1"/>
          </p:cNvSpPr>
          <p:nvPr/>
        </p:nvSpPr>
        <p:spPr bwMode="auto">
          <a:xfrm>
            <a:off x="1946275" y="5305425"/>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2" name="Line 18"/>
          <p:cNvSpPr>
            <a:spLocks noChangeShapeType="1"/>
          </p:cNvSpPr>
          <p:nvPr/>
        </p:nvSpPr>
        <p:spPr bwMode="auto">
          <a:xfrm>
            <a:off x="1397000" y="5305425"/>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3" name="Line 19"/>
          <p:cNvSpPr>
            <a:spLocks noChangeShapeType="1"/>
          </p:cNvSpPr>
          <p:nvPr/>
        </p:nvSpPr>
        <p:spPr bwMode="auto">
          <a:xfrm rot="5400000">
            <a:off x="1704975" y="5618163"/>
            <a:ext cx="234950" cy="0"/>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4" name="Line 20"/>
          <p:cNvSpPr>
            <a:spLocks noChangeShapeType="1"/>
          </p:cNvSpPr>
          <p:nvPr/>
        </p:nvSpPr>
        <p:spPr bwMode="auto">
          <a:xfrm rot="5400000">
            <a:off x="1706563" y="4948238"/>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5" name="Line 21"/>
          <p:cNvSpPr>
            <a:spLocks noChangeShapeType="1"/>
          </p:cNvSpPr>
          <p:nvPr/>
        </p:nvSpPr>
        <p:spPr bwMode="auto">
          <a:xfrm rot="5400000">
            <a:off x="5759450" y="4984750"/>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6" name="Line 22"/>
          <p:cNvSpPr>
            <a:spLocks noChangeShapeType="1"/>
          </p:cNvSpPr>
          <p:nvPr/>
        </p:nvSpPr>
        <p:spPr bwMode="auto">
          <a:xfrm rot="5400000">
            <a:off x="5757863" y="5607050"/>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7" name="Line 23"/>
          <p:cNvSpPr>
            <a:spLocks noChangeShapeType="1"/>
          </p:cNvSpPr>
          <p:nvPr/>
        </p:nvSpPr>
        <p:spPr bwMode="auto">
          <a:xfrm>
            <a:off x="5451475" y="5302250"/>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8648" name="Line 24"/>
          <p:cNvSpPr>
            <a:spLocks noChangeShapeType="1"/>
          </p:cNvSpPr>
          <p:nvPr/>
        </p:nvSpPr>
        <p:spPr bwMode="auto">
          <a:xfrm>
            <a:off x="5994400" y="3600450"/>
            <a:ext cx="234950" cy="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Text Box 13"/>
          <p:cNvSpPr txBox="1">
            <a:spLocks noChangeArrowheads="1"/>
          </p:cNvSpPr>
          <p:nvPr/>
        </p:nvSpPr>
        <p:spPr bwMode="auto">
          <a:xfrm>
            <a:off x="6163160" y="4977673"/>
            <a:ext cx="603250" cy="6413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600">
                <a:solidFill>
                  <a:srgbClr val="66CCFF"/>
                </a:solidFill>
                <a:effectLst>
                  <a:outerShdw blurRad="38100" dist="38100" dir="2700000" algn="tl">
                    <a:srgbClr val="000000"/>
                  </a:outerShdw>
                </a:effectLst>
              </a:rPr>
              <a:t>H</a:t>
            </a:r>
          </a:p>
        </p:txBody>
      </p:sp>
      <p:cxnSp>
        <p:nvCxnSpPr>
          <p:cNvPr id="26" name="Straight Connector 25"/>
          <p:cNvCxnSpPr/>
          <p:nvPr/>
        </p:nvCxnSpPr>
        <p:spPr bwMode="auto">
          <a:xfrm flipV="1">
            <a:off x="142240" y="945675"/>
            <a:ext cx="8859520" cy="448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2"/>
          <p:cNvSpPr>
            <a:spLocks noGrp="1" noChangeArrowheads="1"/>
          </p:cNvSpPr>
          <p:nvPr>
            <p:ph type="title"/>
          </p:nvPr>
        </p:nvSpPr>
        <p:spPr>
          <a:xfrm>
            <a:off x="685800" y="0"/>
            <a:ext cx="7772400" cy="863600"/>
          </a:xfrm>
        </p:spPr>
        <p:txBody>
          <a:bodyPr/>
          <a:lstStyle/>
          <a:p>
            <a:r>
              <a:rPr lang="en-US" altLang="en-US">
                <a:solidFill>
                  <a:srgbClr val="00FF00"/>
                </a:solidFill>
                <a:latin typeface="+mn-lt"/>
              </a:rPr>
              <a:t>IUPAC Rules</a:t>
            </a:r>
          </a:p>
        </p:txBody>
      </p:sp>
      <p:sp>
        <p:nvSpPr>
          <p:cNvPr id="539651" name="Rectangle 3"/>
          <p:cNvSpPr>
            <a:spLocks noChangeArrowheads="1"/>
          </p:cNvSpPr>
          <p:nvPr/>
        </p:nvSpPr>
        <p:spPr bwMode="auto">
          <a:xfrm>
            <a:off x="304800" y="903288"/>
            <a:ext cx="8432800"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marL="0" indent="0">
              <a:spcBef>
                <a:spcPct val="50000"/>
              </a:spcBef>
            </a:pPr>
            <a:r>
              <a:rPr lang="en-US" altLang="en-US" sz="2800">
                <a:solidFill>
                  <a:srgbClr val="FF00FF"/>
                </a:solidFill>
                <a:effectLst>
                  <a:outerShdw blurRad="38100" dist="38100" dir="2700000" algn="tl">
                    <a:srgbClr val="000000"/>
                  </a:outerShdw>
                </a:effectLst>
                <a:latin typeface="Comic Sans MS" panose="030F0702030302020204" pitchFamily="66" charset="0"/>
              </a:rPr>
              <a:t>1.</a:t>
            </a:r>
            <a:r>
              <a:rPr lang="en-US" altLang="en-US" sz="2800">
                <a:effectLst>
                  <a:outerShdw blurRad="38100" dist="38100" dir="2700000" algn="tl">
                    <a:srgbClr val="000000"/>
                  </a:outerShdw>
                </a:effectLst>
                <a:latin typeface="Comic Sans MS" panose="030F0702030302020204" pitchFamily="66" charset="0"/>
              </a:rPr>
              <a:t> Find the </a:t>
            </a:r>
            <a:r>
              <a:rPr lang="en-US" altLang="en-US" sz="2800">
                <a:solidFill>
                  <a:srgbClr val="FF0000"/>
                </a:solidFill>
                <a:effectLst>
                  <a:outerShdw blurRad="38100" dist="38100" dir="2700000" algn="tl">
                    <a:srgbClr val="000000"/>
                  </a:outerShdw>
                </a:effectLst>
                <a:latin typeface="Comic Sans MS" panose="030F0702030302020204" pitchFamily="66" charset="0"/>
              </a:rPr>
              <a:t>longest chain</a:t>
            </a:r>
            <a:r>
              <a:rPr lang="en-US" altLang="en-US" sz="2800">
                <a:effectLst>
                  <a:outerShdw blurRad="38100" dist="38100" dir="2700000" algn="tl">
                    <a:srgbClr val="000000"/>
                  </a:outerShdw>
                </a:effectLst>
                <a:latin typeface="Comic Sans MS" panose="030F0702030302020204" pitchFamily="66" charset="0"/>
              </a:rPr>
              <a:t> and name it (Table 2-5)</a:t>
            </a:r>
          </a:p>
        </p:txBody>
      </p:sp>
      <p:sp>
        <p:nvSpPr>
          <p:cNvPr id="539652" name="Text Box 4"/>
          <p:cNvSpPr txBox="1">
            <a:spLocks noChangeArrowheads="1"/>
          </p:cNvSpPr>
          <p:nvPr/>
        </p:nvSpPr>
        <p:spPr bwMode="auto">
          <a:xfrm>
            <a:off x="0" y="1525588"/>
            <a:ext cx="3525838"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FF0000"/>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r>
              <a:rPr lang="en-US" altLang="en-US" sz="3200">
                <a:solidFill>
                  <a:srgbClr val="FF0000"/>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a:solidFill>
                  <a:srgbClr val="FF0000"/>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2</a:t>
            </a:r>
            <a:r>
              <a:rPr lang="en-US" altLang="en-US" sz="3200">
                <a:solidFill>
                  <a:srgbClr val="FF0000"/>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p:txBody>
      </p:sp>
      <p:sp>
        <p:nvSpPr>
          <p:cNvPr id="539653" name="Text Box 5"/>
          <p:cNvSpPr txBox="1">
            <a:spLocks noChangeArrowheads="1"/>
          </p:cNvSpPr>
          <p:nvPr/>
        </p:nvSpPr>
        <p:spPr bwMode="auto">
          <a:xfrm>
            <a:off x="703263" y="2203450"/>
            <a:ext cx="1312862"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chemeClr val="folHlink"/>
                </a:solidFill>
                <a:effectLst>
                  <a:outerShdw blurRad="38100" dist="38100" dir="2700000" algn="tl">
                    <a:srgbClr val="000000"/>
                  </a:outerShdw>
                </a:effectLst>
              </a:rPr>
              <a:t>C</a:t>
            </a:r>
            <a:r>
              <a:rPr lang="en-US" altLang="en-US" sz="3200">
                <a:solidFill>
                  <a:srgbClr val="FFFFFF"/>
                </a:solidFill>
                <a:effectLst>
                  <a:outerShdw blurRad="38100" dist="38100" dir="2700000" algn="tl">
                    <a:srgbClr val="000000"/>
                  </a:outerShdw>
                </a:effectLst>
              </a:rPr>
              <a:t>H</a:t>
            </a:r>
            <a:r>
              <a:rPr lang="en-US" altLang="en-US" sz="3200" baseline="-25000">
                <a:solidFill>
                  <a:srgbClr val="FFFFFF"/>
                </a:solidFill>
                <a:effectLst>
                  <a:outerShdw blurRad="38100" dist="38100" dir="2700000" algn="tl">
                    <a:srgbClr val="000000"/>
                  </a:outerShdw>
                </a:effectLst>
              </a:rPr>
              <a:t>3</a:t>
            </a:r>
          </a:p>
        </p:txBody>
      </p:sp>
      <p:sp>
        <p:nvSpPr>
          <p:cNvPr id="539654" name="Line 6"/>
          <p:cNvSpPr>
            <a:spLocks noChangeShapeType="1"/>
          </p:cNvSpPr>
          <p:nvPr/>
        </p:nvSpPr>
        <p:spPr bwMode="auto">
          <a:xfrm>
            <a:off x="954088" y="2039938"/>
            <a:ext cx="0" cy="2301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55" name="Line 7"/>
          <p:cNvSpPr>
            <a:spLocks noChangeShapeType="1"/>
          </p:cNvSpPr>
          <p:nvPr/>
        </p:nvSpPr>
        <p:spPr bwMode="auto">
          <a:xfrm>
            <a:off x="4514850" y="1658938"/>
            <a:ext cx="0" cy="341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56" name="Line 8"/>
          <p:cNvSpPr>
            <a:spLocks noChangeShapeType="1"/>
          </p:cNvSpPr>
          <p:nvPr/>
        </p:nvSpPr>
        <p:spPr bwMode="auto">
          <a:xfrm flipV="1">
            <a:off x="4205288" y="1985963"/>
            <a:ext cx="304800" cy="176212"/>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57" name="Line 9"/>
          <p:cNvSpPr>
            <a:spLocks noChangeShapeType="1"/>
          </p:cNvSpPr>
          <p:nvPr/>
        </p:nvSpPr>
        <p:spPr bwMode="auto">
          <a:xfrm>
            <a:off x="4514850" y="2000250"/>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58" name="Line 10"/>
          <p:cNvSpPr>
            <a:spLocks noChangeShapeType="1"/>
          </p:cNvSpPr>
          <p:nvPr/>
        </p:nvSpPr>
        <p:spPr bwMode="auto">
          <a:xfrm flipV="1">
            <a:off x="4840288" y="2030413"/>
            <a:ext cx="254000" cy="147637"/>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59" name="Text Box 11"/>
          <p:cNvSpPr txBox="1">
            <a:spLocks noChangeArrowheads="1"/>
          </p:cNvSpPr>
          <p:nvPr/>
        </p:nvSpPr>
        <p:spPr bwMode="auto">
          <a:xfrm>
            <a:off x="2281238" y="2349500"/>
            <a:ext cx="6121400"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 (methyl substituted) </a:t>
            </a:r>
            <a:r>
              <a:rPr lang="en-US" altLang="en-US" sz="3200">
                <a:solidFill>
                  <a:srgbClr val="FF0000"/>
                </a:solidFill>
                <a:effectLst>
                  <a:outerShdw blurRad="38100" dist="38100" dir="2700000" algn="tl">
                    <a:srgbClr val="000000"/>
                  </a:outerShdw>
                </a:effectLst>
              </a:rPr>
              <a:t>butane</a:t>
            </a:r>
          </a:p>
        </p:txBody>
      </p:sp>
      <p:sp>
        <p:nvSpPr>
          <p:cNvPr id="539660" name="Line 12"/>
          <p:cNvSpPr>
            <a:spLocks noChangeShapeType="1"/>
          </p:cNvSpPr>
          <p:nvPr/>
        </p:nvSpPr>
        <p:spPr bwMode="auto">
          <a:xfrm>
            <a:off x="1031875" y="3111500"/>
            <a:ext cx="0" cy="3413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1" name="Line 13"/>
          <p:cNvSpPr>
            <a:spLocks noChangeShapeType="1"/>
          </p:cNvSpPr>
          <p:nvPr/>
        </p:nvSpPr>
        <p:spPr bwMode="auto">
          <a:xfrm flipV="1">
            <a:off x="736600" y="3438525"/>
            <a:ext cx="304800" cy="176213"/>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2" name="Line 14"/>
          <p:cNvSpPr>
            <a:spLocks noChangeShapeType="1"/>
          </p:cNvSpPr>
          <p:nvPr/>
        </p:nvSpPr>
        <p:spPr bwMode="auto">
          <a:xfrm>
            <a:off x="1027113" y="3440113"/>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3" name="Line 15"/>
          <p:cNvSpPr>
            <a:spLocks noChangeShapeType="1"/>
          </p:cNvSpPr>
          <p:nvPr/>
        </p:nvSpPr>
        <p:spPr bwMode="auto">
          <a:xfrm flipV="1">
            <a:off x="1768475" y="3622675"/>
            <a:ext cx="169863" cy="2952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4" name="Line 16"/>
          <p:cNvSpPr>
            <a:spLocks noChangeShapeType="1"/>
          </p:cNvSpPr>
          <p:nvPr/>
        </p:nvSpPr>
        <p:spPr bwMode="auto">
          <a:xfrm>
            <a:off x="1939925" y="3621088"/>
            <a:ext cx="171450" cy="2952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5" name="Text Box 17"/>
          <p:cNvSpPr txBox="1">
            <a:spLocks noChangeArrowheads="1"/>
          </p:cNvSpPr>
          <p:nvPr/>
        </p:nvSpPr>
        <p:spPr bwMode="auto">
          <a:xfrm>
            <a:off x="2670175" y="3063875"/>
            <a:ext cx="6473825"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An </a:t>
            </a:r>
            <a:r>
              <a:rPr lang="en-US" altLang="en-US" sz="3200">
                <a:solidFill>
                  <a:srgbClr val="FF0000"/>
                </a:solidFill>
                <a:effectLst>
                  <a:outerShdw blurRad="38100" dist="38100" dir="2700000" algn="tl">
                    <a:srgbClr val="000000"/>
                  </a:outerShdw>
                </a:effectLst>
              </a:rPr>
              <a:t>octane</a:t>
            </a:r>
            <a:r>
              <a:rPr lang="en-US" altLang="en-US" sz="3200">
                <a:effectLst>
                  <a:outerShdw blurRad="38100" dist="38100" dir="2700000" algn="tl">
                    <a:srgbClr val="000000"/>
                  </a:outerShdw>
                </a:effectLst>
              </a:rPr>
              <a:t> (substituted by ethyl, two methyls)</a:t>
            </a:r>
          </a:p>
        </p:txBody>
      </p:sp>
      <p:sp>
        <p:nvSpPr>
          <p:cNvPr id="539666" name="Text Box 18"/>
          <p:cNvSpPr txBox="1">
            <a:spLocks noChangeArrowheads="1"/>
          </p:cNvSpPr>
          <p:nvPr/>
        </p:nvSpPr>
        <p:spPr bwMode="auto">
          <a:xfrm>
            <a:off x="266700" y="4244975"/>
            <a:ext cx="8183563"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When there are two </a:t>
            </a:r>
            <a:r>
              <a:rPr lang="en-US" altLang="en-US" sz="3200" u="sng">
                <a:solidFill>
                  <a:srgbClr val="FF0000"/>
                </a:solidFill>
                <a:effectLst>
                  <a:outerShdw blurRad="38100" dist="38100" dir="2700000" algn="tl">
                    <a:srgbClr val="000000"/>
                  </a:outerShdw>
                </a:effectLst>
              </a:rPr>
              <a:t>equal longest</a:t>
            </a:r>
            <a:r>
              <a:rPr lang="en-US" altLang="en-US" sz="3200">
                <a:effectLst>
                  <a:outerShdw blurRad="38100" dist="38100" dir="2700000" algn="tl">
                    <a:srgbClr val="000000"/>
                  </a:outerShdw>
                </a:effectLst>
              </a:rPr>
              <a:t> chains, choose the one with </a:t>
            </a:r>
            <a:r>
              <a:rPr lang="en-US" altLang="en-US" sz="3200" u="sng">
                <a:solidFill>
                  <a:srgbClr val="FF0000"/>
                </a:solidFill>
                <a:effectLst>
                  <a:outerShdw blurRad="38100" dist="38100" dir="2700000" algn="tl">
                    <a:srgbClr val="000000"/>
                  </a:outerShdw>
                </a:effectLst>
              </a:rPr>
              <a:t>more substituents</a:t>
            </a:r>
          </a:p>
        </p:txBody>
      </p:sp>
      <p:sp>
        <p:nvSpPr>
          <p:cNvPr id="539667" name="Line 19"/>
          <p:cNvSpPr>
            <a:spLocks noChangeShapeType="1"/>
          </p:cNvSpPr>
          <p:nvPr/>
        </p:nvSpPr>
        <p:spPr bwMode="auto">
          <a:xfrm>
            <a:off x="1168400" y="5524500"/>
            <a:ext cx="0" cy="3413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8" name="Line 20"/>
          <p:cNvSpPr>
            <a:spLocks noChangeShapeType="1"/>
          </p:cNvSpPr>
          <p:nvPr/>
        </p:nvSpPr>
        <p:spPr bwMode="auto">
          <a:xfrm flipH="1" flipV="1">
            <a:off x="630238" y="5888038"/>
            <a:ext cx="250825" cy="144462"/>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69" name="Line 21"/>
          <p:cNvSpPr>
            <a:spLocks noChangeShapeType="1"/>
          </p:cNvSpPr>
          <p:nvPr/>
        </p:nvSpPr>
        <p:spPr bwMode="auto">
          <a:xfrm flipV="1">
            <a:off x="871538" y="5861050"/>
            <a:ext cx="304800" cy="176213"/>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0" name="Line 22"/>
          <p:cNvSpPr>
            <a:spLocks noChangeShapeType="1"/>
          </p:cNvSpPr>
          <p:nvPr/>
        </p:nvSpPr>
        <p:spPr bwMode="auto">
          <a:xfrm>
            <a:off x="1155700" y="5859463"/>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1" name="Line 23"/>
          <p:cNvSpPr>
            <a:spLocks noChangeShapeType="1"/>
          </p:cNvSpPr>
          <p:nvPr/>
        </p:nvSpPr>
        <p:spPr bwMode="auto">
          <a:xfrm flipV="1">
            <a:off x="1474788" y="5905500"/>
            <a:ext cx="254000" cy="147638"/>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2" name="Line 24"/>
          <p:cNvSpPr>
            <a:spLocks noChangeShapeType="1"/>
          </p:cNvSpPr>
          <p:nvPr/>
        </p:nvSpPr>
        <p:spPr bwMode="auto">
          <a:xfrm flipH="1">
            <a:off x="369888" y="5899150"/>
            <a:ext cx="274637" cy="158750"/>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3" name="Line 25"/>
          <p:cNvSpPr>
            <a:spLocks noChangeShapeType="1"/>
          </p:cNvSpPr>
          <p:nvPr/>
        </p:nvSpPr>
        <p:spPr bwMode="auto">
          <a:xfrm flipV="1">
            <a:off x="642938" y="5529263"/>
            <a:ext cx="0" cy="3683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4" name="Line 26"/>
          <p:cNvSpPr>
            <a:spLocks noChangeShapeType="1"/>
          </p:cNvSpPr>
          <p:nvPr/>
        </p:nvSpPr>
        <p:spPr bwMode="auto">
          <a:xfrm>
            <a:off x="877888" y="6040438"/>
            <a:ext cx="0" cy="2651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5" name="Line 27"/>
          <p:cNvSpPr>
            <a:spLocks noChangeShapeType="1"/>
          </p:cNvSpPr>
          <p:nvPr/>
        </p:nvSpPr>
        <p:spPr bwMode="auto">
          <a:xfrm>
            <a:off x="868363" y="6289675"/>
            <a:ext cx="206375" cy="1190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6" name="Line 28"/>
          <p:cNvSpPr>
            <a:spLocks noChangeShapeType="1"/>
          </p:cNvSpPr>
          <p:nvPr/>
        </p:nvSpPr>
        <p:spPr bwMode="auto">
          <a:xfrm>
            <a:off x="1482725" y="6049963"/>
            <a:ext cx="0" cy="2651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77" name="Text Box 29"/>
          <p:cNvSpPr txBox="1">
            <a:spLocks noChangeArrowheads="1"/>
          </p:cNvSpPr>
          <p:nvPr/>
        </p:nvSpPr>
        <p:spPr bwMode="auto">
          <a:xfrm>
            <a:off x="2066925" y="6208713"/>
            <a:ext cx="2308225"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FF0000"/>
                </a:solidFill>
                <a:effectLst>
                  <a:outerShdw blurRad="38100" dist="38100" dir="2700000" algn="tl">
                    <a:srgbClr val="000000"/>
                  </a:outerShdw>
                </a:effectLst>
              </a:rPr>
              <a:t>4 substituents</a:t>
            </a:r>
          </a:p>
        </p:txBody>
      </p:sp>
      <p:sp>
        <p:nvSpPr>
          <p:cNvPr id="539678" name="Text Box 30"/>
          <p:cNvSpPr txBox="1">
            <a:spLocks noChangeArrowheads="1"/>
          </p:cNvSpPr>
          <p:nvPr/>
        </p:nvSpPr>
        <p:spPr bwMode="auto">
          <a:xfrm>
            <a:off x="6075363" y="6191250"/>
            <a:ext cx="2678112"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FF9900"/>
                </a:solidFill>
                <a:effectLst>
                  <a:outerShdw blurRad="38100" dist="38100" dir="2700000" algn="tl">
                    <a:srgbClr val="000000"/>
                  </a:outerShdw>
                </a:effectLst>
              </a:rPr>
              <a:t>3 substituents</a:t>
            </a:r>
          </a:p>
        </p:txBody>
      </p:sp>
      <p:sp>
        <p:nvSpPr>
          <p:cNvPr id="539679" name="Line 31"/>
          <p:cNvSpPr>
            <a:spLocks noChangeShapeType="1"/>
          </p:cNvSpPr>
          <p:nvPr/>
        </p:nvSpPr>
        <p:spPr bwMode="auto">
          <a:xfrm flipH="1" flipV="1">
            <a:off x="5651500" y="6038850"/>
            <a:ext cx="423863" cy="360363"/>
          </a:xfrm>
          <a:prstGeom prst="line">
            <a:avLst/>
          </a:prstGeom>
          <a:noFill/>
          <a:ln w="38100">
            <a:solidFill>
              <a:srgbClr val="FF99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1" name="Line 33"/>
          <p:cNvSpPr>
            <a:spLocks noChangeShapeType="1"/>
          </p:cNvSpPr>
          <p:nvPr/>
        </p:nvSpPr>
        <p:spPr bwMode="auto">
          <a:xfrm flipH="1" flipV="1">
            <a:off x="1773238" y="6005513"/>
            <a:ext cx="374650" cy="336550"/>
          </a:xfrm>
          <a:prstGeom prst="line">
            <a:avLst/>
          </a:prstGeom>
          <a:noFill/>
          <a:ln w="381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2" name="Line 34"/>
          <p:cNvSpPr>
            <a:spLocks noChangeShapeType="1"/>
          </p:cNvSpPr>
          <p:nvPr/>
        </p:nvSpPr>
        <p:spPr bwMode="auto">
          <a:xfrm>
            <a:off x="428625" y="3422650"/>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3" name="Line 35"/>
          <p:cNvSpPr>
            <a:spLocks noChangeShapeType="1"/>
          </p:cNvSpPr>
          <p:nvPr/>
        </p:nvSpPr>
        <p:spPr bwMode="auto">
          <a:xfrm>
            <a:off x="1627188" y="3417888"/>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4" name="Line 36"/>
          <p:cNvSpPr>
            <a:spLocks noChangeShapeType="1"/>
          </p:cNvSpPr>
          <p:nvPr/>
        </p:nvSpPr>
        <p:spPr bwMode="auto">
          <a:xfrm rot="6900000">
            <a:off x="1327151" y="3425825"/>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5" name="Line 37"/>
          <p:cNvSpPr>
            <a:spLocks noChangeShapeType="1"/>
          </p:cNvSpPr>
          <p:nvPr/>
        </p:nvSpPr>
        <p:spPr bwMode="auto">
          <a:xfrm rot="6900000">
            <a:off x="1927226" y="3398837"/>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6" name="Line 38"/>
          <p:cNvSpPr>
            <a:spLocks noChangeShapeType="1"/>
          </p:cNvSpPr>
          <p:nvPr/>
        </p:nvSpPr>
        <p:spPr bwMode="auto">
          <a:xfrm rot="6900000">
            <a:off x="123826" y="3440112"/>
            <a:ext cx="323850" cy="187325"/>
          </a:xfrm>
          <a:prstGeom prst="line">
            <a:avLst/>
          </a:prstGeom>
          <a:noFill/>
          <a:ln w="38100">
            <a:solidFill>
              <a:srgbClr val="FF00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7" name="Line 39"/>
          <p:cNvSpPr>
            <a:spLocks noChangeShapeType="1"/>
          </p:cNvSpPr>
          <p:nvPr/>
        </p:nvSpPr>
        <p:spPr bwMode="auto">
          <a:xfrm rot="6900000">
            <a:off x="1009651" y="2917825"/>
            <a:ext cx="323850" cy="187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8" name="Line 40"/>
          <p:cNvSpPr>
            <a:spLocks noChangeShapeType="1"/>
          </p:cNvSpPr>
          <p:nvPr/>
        </p:nvSpPr>
        <p:spPr bwMode="auto">
          <a:xfrm>
            <a:off x="5154613" y="5557838"/>
            <a:ext cx="0" cy="341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89" name="Line 41"/>
          <p:cNvSpPr>
            <a:spLocks noChangeShapeType="1"/>
          </p:cNvSpPr>
          <p:nvPr/>
        </p:nvSpPr>
        <p:spPr bwMode="auto">
          <a:xfrm flipH="1" flipV="1">
            <a:off x="4616450" y="5911850"/>
            <a:ext cx="250825" cy="1444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0" name="Line 42"/>
          <p:cNvSpPr>
            <a:spLocks noChangeShapeType="1"/>
          </p:cNvSpPr>
          <p:nvPr/>
        </p:nvSpPr>
        <p:spPr bwMode="auto">
          <a:xfrm flipV="1">
            <a:off x="4857750" y="5884863"/>
            <a:ext cx="304800" cy="176212"/>
          </a:xfrm>
          <a:prstGeom prst="line">
            <a:avLst/>
          </a:prstGeom>
          <a:noFill/>
          <a:ln w="38100">
            <a:solidFill>
              <a:srgbClr val="FF99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1" name="Line 43"/>
          <p:cNvSpPr>
            <a:spLocks noChangeShapeType="1"/>
          </p:cNvSpPr>
          <p:nvPr/>
        </p:nvSpPr>
        <p:spPr bwMode="auto">
          <a:xfrm>
            <a:off x="5141913" y="5883275"/>
            <a:ext cx="323850" cy="187325"/>
          </a:xfrm>
          <a:prstGeom prst="line">
            <a:avLst/>
          </a:prstGeom>
          <a:noFill/>
          <a:ln w="38100">
            <a:solidFill>
              <a:srgbClr val="FF99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2" name="Line 44"/>
          <p:cNvSpPr>
            <a:spLocks noChangeShapeType="1"/>
          </p:cNvSpPr>
          <p:nvPr/>
        </p:nvSpPr>
        <p:spPr bwMode="auto">
          <a:xfrm flipV="1">
            <a:off x="5461000" y="5929313"/>
            <a:ext cx="254000" cy="147637"/>
          </a:xfrm>
          <a:prstGeom prst="line">
            <a:avLst/>
          </a:prstGeom>
          <a:noFill/>
          <a:ln w="38100">
            <a:solidFill>
              <a:srgbClr val="FF99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3" name="Line 45"/>
          <p:cNvSpPr>
            <a:spLocks noChangeShapeType="1"/>
          </p:cNvSpPr>
          <p:nvPr/>
        </p:nvSpPr>
        <p:spPr bwMode="auto">
          <a:xfrm flipH="1">
            <a:off x="4356100" y="5922963"/>
            <a:ext cx="274638" cy="1587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4" name="Line 46"/>
          <p:cNvSpPr>
            <a:spLocks noChangeShapeType="1"/>
          </p:cNvSpPr>
          <p:nvPr/>
        </p:nvSpPr>
        <p:spPr bwMode="auto">
          <a:xfrm flipV="1">
            <a:off x="4629150" y="5562600"/>
            <a:ext cx="0" cy="3683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5" name="Line 47"/>
          <p:cNvSpPr>
            <a:spLocks noChangeShapeType="1"/>
          </p:cNvSpPr>
          <p:nvPr/>
        </p:nvSpPr>
        <p:spPr bwMode="auto">
          <a:xfrm>
            <a:off x="4864100" y="6064250"/>
            <a:ext cx="0" cy="265113"/>
          </a:xfrm>
          <a:prstGeom prst="line">
            <a:avLst/>
          </a:prstGeom>
          <a:noFill/>
          <a:ln w="38100">
            <a:solidFill>
              <a:srgbClr val="FF99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6" name="Line 48"/>
          <p:cNvSpPr>
            <a:spLocks noChangeShapeType="1"/>
          </p:cNvSpPr>
          <p:nvPr/>
        </p:nvSpPr>
        <p:spPr bwMode="auto">
          <a:xfrm>
            <a:off x="4854575" y="6313488"/>
            <a:ext cx="206375" cy="119062"/>
          </a:xfrm>
          <a:prstGeom prst="line">
            <a:avLst/>
          </a:prstGeom>
          <a:noFill/>
          <a:ln w="38100">
            <a:solidFill>
              <a:srgbClr val="FF9900"/>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9697" name="Line 49"/>
          <p:cNvSpPr>
            <a:spLocks noChangeShapeType="1"/>
          </p:cNvSpPr>
          <p:nvPr/>
        </p:nvSpPr>
        <p:spPr bwMode="auto">
          <a:xfrm>
            <a:off x="5468938" y="6064250"/>
            <a:ext cx="0" cy="2651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49" name="Straight Connector 48"/>
          <p:cNvCxnSpPr/>
          <p:nvPr/>
        </p:nvCxnSpPr>
        <p:spPr bwMode="auto">
          <a:xfrm flipV="1">
            <a:off x="120923" y="787798"/>
            <a:ext cx="8902154" cy="12302"/>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9" name="Text Box 3"/>
          <p:cNvSpPr txBox="1">
            <a:spLocks noChangeArrowheads="1"/>
          </p:cNvSpPr>
          <p:nvPr/>
        </p:nvSpPr>
        <p:spPr bwMode="auto">
          <a:xfrm>
            <a:off x="0" y="309563"/>
            <a:ext cx="9144000" cy="579437"/>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FF00FF"/>
                </a:solidFill>
                <a:effectLst>
                  <a:outerShdw blurRad="38100" dist="38100" dir="2700000" algn="tl">
                    <a:srgbClr val="000000"/>
                  </a:outerShdw>
                </a:effectLst>
              </a:rPr>
              <a:t>2.</a:t>
            </a:r>
            <a:r>
              <a:rPr lang="en-US" altLang="en-US" sz="3200">
                <a:effectLst>
                  <a:outerShdw blurRad="38100" dist="38100" dir="2700000" algn="tl">
                    <a:srgbClr val="000000"/>
                  </a:outerShdw>
                </a:effectLst>
              </a:rPr>
              <a:t> </a:t>
            </a:r>
            <a:r>
              <a:rPr lang="en-US" altLang="en-US" sz="3200">
                <a:solidFill>
                  <a:srgbClr val="FF0000"/>
                </a:solidFill>
                <a:effectLst>
                  <a:outerShdw blurRad="38100" dist="38100" dir="2700000" algn="tl">
                    <a:srgbClr val="000000"/>
                  </a:outerShdw>
                </a:effectLst>
              </a:rPr>
              <a:t>Name substituents </a:t>
            </a:r>
            <a:r>
              <a:rPr lang="en-US" altLang="en-US" sz="3200">
                <a:effectLst>
                  <a:outerShdw blurRad="38100" dist="38100" dir="2700000" algn="tl">
                    <a:srgbClr val="000000"/>
                  </a:outerShdw>
                </a:effectLst>
              </a:rPr>
              <a:t>(as alkyl or </a:t>
            </a:r>
            <a:r>
              <a:rPr lang="en-US" altLang="en-US" sz="3200">
                <a:solidFill>
                  <a:srgbClr val="66CCFF"/>
                </a:solidFill>
                <a:effectLst>
                  <a:outerShdw blurRad="38100" dist="38100" dir="2700000" algn="tl">
                    <a:srgbClr val="000000"/>
                  </a:outerShdw>
                </a:effectLst>
              </a:rPr>
              <a:t>halo</a:t>
            </a:r>
            <a:r>
              <a:rPr lang="en-US" altLang="en-US" sz="3200">
                <a:effectLst>
                  <a:outerShdw blurRad="38100" dist="38100" dir="2700000" algn="tl">
                    <a:srgbClr val="000000"/>
                  </a:outerShdw>
                </a:effectLst>
              </a:rPr>
              <a:t>)</a:t>
            </a:r>
          </a:p>
        </p:txBody>
      </p:sp>
      <p:sp>
        <p:nvSpPr>
          <p:cNvPr id="541700" name="Text Box 4"/>
          <p:cNvSpPr txBox="1">
            <a:spLocks noChangeArrowheads="1"/>
          </p:cNvSpPr>
          <p:nvPr/>
        </p:nvSpPr>
        <p:spPr bwMode="auto">
          <a:xfrm>
            <a:off x="-1" y="1987550"/>
            <a:ext cx="9159631" cy="52322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a:solidFill>
                  <a:srgbClr val="00FF00"/>
                </a:solidFill>
                <a:effectLst>
                  <a:outerShdw blurRad="38100" dist="38100" dir="2700000" algn="tl">
                    <a:srgbClr val="000000"/>
                  </a:outerShdw>
                </a:effectLst>
              </a:rPr>
              <a:t>a.</a:t>
            </a:r>
            <a:r>
              <a:rPr lang="en-US" altLang="en-US">
                <a:effectLst>
                  <a:outerShdw blurRad="38100" dist="38100" dir="2700000" algn="tl">
                    <a:srgbClr val="000000"/>
                  </a:outerShdw>
                </a:effectLst>
              </a:rPr>
              <a:t> For straight chain R: methyl, ethyl, propyl, etc.</a:t>
            </a:r>
          </a:p>
        </p:txBody>
      </p:sp>
      <p:sp>
        <p:nvSpPr>
          <p:cNvPr id="541701" name="Text Box 5"/>
          <p:cNvSpPr txBox="1">
            <a:spLocks noChangeArrowheads="1"/>
          </p:cNvSpPr>
          <p:nvPr/>
        </p:nvSpPr>
        <p:spPr bwMode="auto">
          <a:xfrm>
            <a:off x="0" y="2526564"/>
            <a:ext cx="9144000" cy="2246769"/>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marL="0" indent="0">
              <a:spcBef>
                <a:spcPct val="50000"/>
              </a:spcBef>
            </a:pPr>
            <a:r>
              <a:rPr lang="en-US" altLang="en-US" sz="2800">
                <a:solidFill>
                  <a:srgbClr val="00FF00"/>
                </a:solidFill>
                <a:effectLst>
                  <a:outerShdw blurRad="38100" dist="38100" dir="2700000" algn="tl">
                    <a:srgbClr val="000000"/>
                  </a:outerShdw>
                </a:effectLst>
                <a:latin typeface="Comic Sans MS" panose="030F0702030302020204" pitchFamily="66" charset="0"/>
              </a:rPr>
              <a:t>b.</a:t>
            </a:r>
            <a:r>
              <a:rPr lang="en-US" altLang="en-US" sz="2800">
                <a:effectLst>
                  <a:outerShdw blurRad="38100" dist="38100" dir="2700000" algn="tl">
                    <a:srgbClr val="000000"/>
                  </a:outerShdw>
                </a:effectLst>
                <a:latin typeface="Comic Sans MS" panose="030F0702030302020204" pitchFamily="66" charset="0"/>
              </a:rPr>
              <a:t> For branched chain R: </a:t>
            </a:r>
          </a:p>
          <a:p>
            <a:pPr>
              <a:spcBef>
                <a:spcPct val="50000"/>
              </a:spcBef>
            </a:pPr>
            <a:r>
              <a:rPr lang="en-US" altLang="en-US" sz="2800">
                <a:solidFill>
                  <a:srgbClr val="66CCFF"/>
                </a:solidFill>
                <a:effectLst>
                  <a:outerShdw blurRad="38100" dist="38100" dir="2700000" algn="tl">
                    <a:srgbClr val="000000"/>
                  </a:outerShdw>
                </a:effectLst>
                <a:latin typeface="Comic Sans MS" panose="030F0702030302020204" pitchFamily="66" charset="0"/>
              </a:rPr>
              <a:t>   	</a:t>
            </a:r>
            <a:r>
              <a:rPr lang="el-GR" altLang="en-US" sz="2800">
                <a:solidFill>
                  <a:srgbClr val="66CCFF"/>
                </a:solidFill>
                <a:effectLst>
                  <a:outerShdw blurRad="38100" dist="38100" dir="2700000" algn="tl">
                    <a:srgbClr val="000000"/>
                  </a:outerShdw>
                </a:effectLst>
                <a:latin typeface="Comic Sans MS" panose="030F0702030302020204" pitchFamily="66" charset="0"/>
              </a:rPr>
              <a:t>α</a:t>
            </a:r>
            <a:r>
              <a:rPr lang="en-US" altLang="en-US" sz="2800">
                <a:effectLst>
                  <a:outerShdw blurRad="38100" dist="38100" dir="2700000" algn="tl">
                    <a:srgbClr val="000000"/>
                  </a:outerShdw>
                </a:effectLst>
                <a:latin typeface="Comic Sans MS" panose="030F0702030302020204" pitchFamily="66" charset="0"/>
              </a:rPr>
              <a:t>. Find longest chain (starting from point of attachment) </a:t>
            </a:r>
          </a:p>
          <a:p>
            <a:pPr>
              <a:spcBef>
                <a:spcPct val="50000"/>
              </a:spcBef>
            </a:pPr>
            <a:r>
              <a:rPr lang="en-US" altLang="en-US" sz="2800">
                <a:solidFill>
                  <a:srgbClr val="66CCFF"/>
                </a:solidFill>
                <a:effectLst>
                  <a:outerShdw blurRad="38100" dist="38100" dir="2700000" algn="tl">
                    <a:srgbClr val="000000"/>
                  </a:outerShdw>
                </a:effectLst>
                <a:latin typeface="Comic Sans MS" panose="030F0702030302020204" pitchFamily="66" charset="0"/>
              </a:rPr>
              <a:t>	</a:t>
            </a:r>
            <a:r>
              <a:rPr lang="el-GR" altLang="en-US" sz="2800">
                <a:solidFill>
                  <a:srgbClr val="66CCFF"/>
                </a:solidFill>
                <a:effectLst>
                  <a:outerShdw blurRad="38100" dist="38100" dir="2700000" algn="tl">
                    <a:srgbClr val="000000"/>
                  </a:outerShdw>
                </a:effectLst>
                <a:latin typeface="Comic Sans MS" panose="030F0702030302020204" pitchFamily="66" charset="0"/>
              </a:rPr>
              <a:t>β</a:t>
            </a:r>
            <a:r>
              <a:rPr lang="en-US" altLang="en-US" sz="2800">
                <a:effectLst>
                  <a:outerShdw blurRad="38100" dist="38100" dir="2700000" algn="tl">
                    <a:srgbClr val="000000"/>
                  </a:outerShdw>
                </a:effectLst>
                <a:latin typeface="Comic Sans MS" panose="030F0702030302020204" pitchFamily="66" charset="0"/>
              </a:rPr>
              <a:t>. Name substituents </a:t>
            </a:r>
          </a:p>
        </p:txBody>
      </p:sp>
      <p:sp>
        <p:nvSpPr>
          <p:cNvPr id="541702" name="Text Box 6"/>
          <p:cNvSpPr txBox="1">
            <a:spLocks noChangeArrowheads="1"/>
          </p:cNvSpPr>
          <p:nvPr/>
        </p:nvSpPr>
        <p:spPr bwMode="auto">
          <a:xfrm>
            <a:off x="484188" y="5373688"/>
            <a:ext cx="1482725" cy="4572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00FF00"/>
                </a:solidFill>
                <a:effectLst>
                  <a:outerShdw blurRad="38100" dist="38100" dir="2700000" algn="tl">
                    <a:srgbClr val="000000"/>
                  </a:outerShdw>
                </a:effectLst>
              </a:rPr>
              <a:t>Example:</a:t>
            </a:r>
          </a:p>
        </p:txBody>
      </p:sp>
      <p:sp>
        <p:nvSpPr>
          <p:cNvPr id="541703" name="Line 7"/>
          <p:cNvSpPr>
            <a:spLocks noChangeShapeType="1"/>
          </p:cNvSpPr>
          <p:nvPr/>
        </p:nvSpPr>
        <p:spPr bwMode="auto">
          <a:xfrm flipV="1">
            <a:off x="3160713" y="5532438"/>
            <a:ext cx="304800" cy="1762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04" name="Line 8"/>
          <p:cNvSpPr>
            <a:spLocks noChangeShapeType="1"/>
          </p:cNvSpPr>
          <p:nvPr/>
        </p:nvSpPr>
        <p:spPr bwMode="auto">
          <a:xfrm rot="28571874">
            <a:off x="3925094" y="5945982"/>
            <a:ext cx="0" cy="341312"/>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05" name="Line 9"/>
          <p:cNvSpPr>
            <a:spLocks noChangeShapeType="1"/>
          </p:cNvSpPr>
          <p:nvPr/>
        </p:nvSpPr>
        <p:spPr bwMode="auto">
          <a:xfrm rot="6971874" flipV="1">
            <a:off x="3959225" y="6246813"/>
            <a:ext cx="231775" cy="133350"/>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06" name="Line 10"/>
          <p:cNvSpPr>
            <a:spLocks noChangeShapeType="1"/>
          </p:cNvSpPr>
          <p:nvPr/>
        </p:nvSpPr>
        <p:spPr bwMode="auto">
          <a:xfrm rot="-10925655">
            <a:off x="3771900" y="5705475"/>
            <a:ext cx="0" cy="341313"/>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07" name="Line 11"/>
          <p:cNvSpPr>
            <a:spLocks noChangeShapeType="1"/>
          </p:cNvSpPr>
          <p:nvPr/>
        </p:nvSpPr>
        <p:spPr bwMode="auto">
          <a:xfrm rot="10674345" flipV="1">
            <a:off x="3548063" y="6038850"/>
            <a:ext cx="231775" cy="133350"/>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08" name="Text Box 12"/>
          <p:cNvSpPr txBox="1">
            <a:spLocks noChangeArrowheads="1"/>
          </p:cNvSpPr>
          <p:nvPr/>
        </p:nvSpPr>
        <p:spPr bwMode="auto">
          <a:xfrm>
            <a:off x="5351463" y="5949950"/>
            <a:ext cx="3228975"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(Methylpropyl)</a:t>
            </a:r>
          </a:p>
        </p:txBody>
      </p:sp>
      <p:sp>
        <p:nvSpPr>
          <p:cNvPr id="541710" name="Line 14"/>
          <p:cNvSpPr>
            <a:spLocks noChangeShapeType="1"/>
          </p:cNvSpPr>
          <p:nvPr/>
        </p:nvSpPr>
        <p:spPr bwMode="auto">
          <a:xfrm flipH="1" flipV="1">
            <a:off x="4027488" y="6035675"/>
            <a:ext cx="1365250" cy="185738"/>
          </a:xfrm>
          <a:prstGeom prst="line">
            <a:avLst/>
          </a:prstGeom>
          <a:noFill/>
          <a:ln w="38100">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11" name="Text Box 15"/>
          <p:cNvSpPr txBox="1">
            <a:spLocks noChangeArrowheads="1"/>
          </p:cNvSpPr>
          <p:nvPr/>
        </p:nvSpPr>
        <p:spPr bwMode="auto">
          <a:xfrm>
            <a:off x="452438" y="1082675"/>
            <a:ext cx="7272337" cy="5794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66CCFF"/>
                </a:solidFill>
                <a:effectLst>
                  <a:outerShdw blurRad="38100" dist="38100" dir="2700000" algn="tl">
                    <a:srgbClr val="000000"/>
                  </a:outerShdw>
                </a:effectLst>
              </a:rPr>
              <a:t>Halo: bromo, fluoro, chloro, iodo</a:t>
            </a:r>
          </a:p>
        </p:txBody>
      </p:sp>
      <p:sp>
        <p:nvSpPr>
          <p:cNvPr id="541717" name="Line 21"/>
          <p:cNvSpPr>
            <a:spLocks noChangeShapeType="1"/>
          </p:cNvSpPr>
          <p:nvPr/>
        </p:nvSpPr>
        <p:spPr bwMode="auto">
          <a:xfrm rot="3600000" flipV="1">
            <a:off x="4643437" y="5538788"/>
            <a:ext cx="309563" cy="1793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18" name="Line 22"/>
          <p:cNvSpPr>
            <a:spLocks noChangeShapeType="1"/>
          </p:cNvSpPr>
          <p:nvPr/>
        </p:nvSpPr>
        <p:spPr bwMode="auto">
          <a:xfrm>
            <a:off x="4051300" y="5534025"/>
            <a:ext cx="309563" cy="1793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19" name="Line 23"/>
          <p:cNvSpPr>
            <a:spLocks noChangeShapeType="1"/>
          </p:cNvSpPr>
          <p:nvPr/>
        </p:nvSpPr>
        <p:spPr bwMode="auto">
          <a:xfrm flipV="1">
            <a:off x="4346575" y="5530850"/>
            <a:ext cx="309563" cy="1793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20" name="Line 24"/>
          <p:cNvSpPr>
            <a:spLocks noChangeShapeType="1"/>
          </p:cNvSpPr>
          <p:nvPr/>
        </p:nvSpPr>
        <p:spPr bwMode="auto">
          <a:xfrm flipV="1">
            <a:off x="3756025" y="5538788"/>
            <a:ext cx="309563" cy="1793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21" name="Line 25"/>
          <p:cNvSpPr>
            <a:spLocks noChangeShapeType="1"/>
          </p:cNvSpPr>
          <p:nvPr/>
        </p:nvSpPr>
        <p:spPr bwMode="auto">
          <a:xfrm rot="3600000" flipV="1">
            <a:off x="2867025" y="5532438"/>
            <a:ext cx="309563" cy="1793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22" name="Line 26"/>
          <p:cNvSpPr>
            <a:spLocks noChangeShapeType="1"/>
          </p:cNvSpPr>
          <p:nvPr/>
        </p:nvSpPr>
        <p:spPr bwMode="auto">
          <a:xfrm flipV="1">
            <a:off x="2571750" y="5530850"/>
            <a:ext cx="309563" cy="1793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26" name="Line 30"/>
          <p:cNvSpPr>
            <a:spLocks noChangeShapeType="1"/>
          </p:cNvSpPr>
          <p:nvPr/>
        </p:nvSpPr>
        <p:spPr bwMode="auto">
          <a:xfrm flipV="1">
            <a:off x="4941888" y="5540375"/>
            <a:ext cx="309562" cy="1793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1727" name="Line 31"/>
          <p:cNvSpPr>
            <a:spLocks noChangeShapeType="1"/>
          </p:cNvSpPr>
          <p:nvPr/>
        </p:nvSpPr>
        <p:spPr bwMode="auto">
          <a:xfrm>
            <a:off x="3449638" y="5530850"/>
            <a:ext cx="323850" cy="187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0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3" y="1073150"/>
            <a:ext cx="8535987" cy="5464175"/>
          </a:xfrm>
          <a:prstGeom prst="rect">
            <a:avLst/>
          </a:prstGeom>
          <a:noFill/>
          <a:extLst>
            <a:ext uri="{909E8E84-426E-40DD-AFC4-6F175D3DCCD1}">
              <a14:hiddenFill xmlns:a14="http://schemas.microsoft.com/office/drawing/2010/main">
                <a:solidFill>
                  <a:srgbClr val="FFFFFF"/>
                </a:solidFill>
              </a14:hiddenFill>
            </a:ext>
          </a:extLst>
        </p:spPr>
      </p:pic>
      <p:sp>
        <p:nvSpPr>
          <p:cNvPr id="540678" name="Rectangle 6"/>
          <p:cNvSpPr>
            <a:spLocks noGrp="1" noChangeArrowheads="1"/>
          </p:cNvSpPr>
          <p:nvPr>
            <p:ph type="title"/>
          </p:nvPr>
        </p:nvSpPr>
        <p:spPr>
          <a:xfrm>
            <a:off x="627063" y="-50800"/>
            <a:ext cx="7772400" cy="1143000"/>
          </a:xfrm>
        </p:spPr>
        <p:txBody>
          <a:bodyPr/>
          <a:lstStyle/>
          <a:p>
            <a:r>
              <a:rPr lang="en-US" altLang="en-US"/>
              <a:t>Branched Alkyl Groups</a:t>
            </a:r>
          </a:p>
        </p:txBody>
      </p:sp>
      <p:sp>
        <p:nvSpPr>
          <p:cNvPr id="540679" name="Rectangle 7"/>
          <p:cNvSpPr>
            <a:spLocks noChangeArrowheads="1"/>
          </p:cNvSpPr>
          <p:nvPr/>
        </p:nvSpPr>
        <p:spPr bwMode="auto">
          <a:xfrm>
            <a:off x="6132513" y="1589088"/>
            <a:ext cx="1487487" cy="4627562"/>
          </a:xfrm>
          <a:prstGeom prst="rect">
            <a:avLst/>
          </a:prstGeom>
          <a:noFill/>
          <a:ln w="38100" algn="ctr">
            <a:solidFill>
              <a:srgbClr val="FF0000"/>
            </a:solidFill>
            <a:miter lim="800000"/>
            <a:headEn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0680" name="Rectangle 8"/>
          <p:cNvSpPr>
            <a:spLocks noChangeArrowheads="1"/>
          </p:cNvSpPr>
          <p:nvPr/>
        </p:nvSpPr>
        <p:spPr bwMode="auto">
          <a:xfrm>
            <a:off x="396875" y="1579563"/>
            <a:ext cx="1450975" cy="4811712"/>
          </a:xfrm>
          <a:prstGeom prst="rect">
            <a:avLst/>
          </a:prstGeom>
          <a:noFill/>
          <a:ln w="38100" algn="ctr">
            <a:solidFill>
              <a:srgbClr val="FF0000"/>
            </a:solidFill>
            <a:miter lim="800000"/>
            <a:headEn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 name="TextBox 1"/>
          <p:cNvSpPr txBox="1"/>
          <p:nvPr/>
        </p:nvSpPr>
        <p:spPr>
          <a:xfrm>
            <a:off x="6320024" y="1219200"/>
            <a:ext cx="950901" cy="400110"/>
          </a:xfrm>
          <a:prstGeom prst="rect">
            <a:avLst/>
          </a:prstGeom>
          <a:noFill/>
        </p:spPr>
        <p:txBody>
          <a:bodyPr wrap="none" rtlCol="0">
            <a:spAutoFit/>
          </a:bodyPr>
          <a:lstStyle/>
          <a:p>
            <a:r>
              <a:rPr lang="en-US" sz="2000">
                <a:solidFill>
                  <a:srgbClr val="FF0000"/>
                </a:solidFill>
              </a:rPr>
              <a:t>Exams</a:t>
            </a:r>
          </a:p>
        </p:txBody>
      </p:sp>
      <p:cxnSp>
        <p:nvCxnSpPr>
          <p:cNvPr id="7" name="Straight Connector 6"/>
          <p:cNvCxnSpPr/>
          <p:nvPr/>
        </p:nvCxnSpPr>
        <p:spPr bwMode="auto">
          <a:xfrm>
            <a:off x="132862" y="914400"/>
            <a:ext cx="8878277" cy="6252"/>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20" name="Text Box 4"/>
          <p:cNvSpPr txBox="1">
            <a:spLocks noChangeArrowheads="1"/>
          </p:cNvSpPr>
          <p:nvPr/>
        </p:nvSpPr>
        <p:spPr bwMode="auto">
          <a:xfrm>
            <a:off x="-9525" y="298450"/>
            <a:ext cx="9144000" cy="17986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00FF00"/>
                </a:solidFill>
                <a:effectLst>
                  <a:outerShdw blurRad="38100" dist="38100" dir="2700000" algn="tl">
                    <a:srgbClr val="000000"/>
                  </a:outerShdw>
                </a:effectLst>
              </a:rPr>
              <a:t>c.</a:t>
            </a:r>
            <a:r>
              <a:rPr lang="en-US" altLang="en-US" sz="3200">
                <a:effectLst>
                  <a:outerShdw blurRad="38100" dist="38100" dir="2700000" algn="tl">
                    <a:srgbClr val="000000"/>
                  </a:outerShdw>
                </a:effectLst>
              </a:rPr>
              <a:t> Multiple same substituents: </a:t>
            </a:r>
          </a:p>
          <a:p>
            <a:pPr algn="l">
              <a:spcBef>
                <a:spcPct val="50000"/>
              </a:spcBef>
            </a:pPr>
            <a:r>
              <a:rPr lang="en-US" altLang="en-US" sz="3200">
                <a:effectLst>
                  <a:outerShdw blurRad="38100" dist="38100" dir="2700000" algn="tl">
                    <a:srgbClr val="000000"/>
                  </a:outerShdw>
                </a:effectLst>
              </a:rPr>
              <a:t>For </a:t>
            </a:r>
            <a:r>
              <a:rPr lang="en-US" altLang="en-US" sz="3200">
                <a:solidFill>
                  <a:srgbClr val="FF9900"/>
                </a:solidFill>
                <a:effectLst>
                  <a:outerShdw blurRad="38100" dist="38100" dir="2700000" algn="tl">
                    <a:srgbClr val="000000"/>
                  </a:outerShdw>
                </a:effectLst>
              </a:rPr>
              <a:t>R = straight</a:t>
            </a:r>
            <a:r>
              <a:rPr lang="en-US" altLang="en-US" sz="3200">
                <a:effectLst>
                  <a:outerShdw blurRad="38100" dist="38100" dir="2700000" algn="tl">
                    <a:srgbClr val="000000"/>
                  </a:outerShdw>
                </a:effectLst>
              </a:rPr>
              <a:t>, use prefix di-, tri-, tetra-, penta-, etc.: </a:t>
            </a:r>
          </a:p>
        </p:txBody>
      </p:sp>
      <p:sp>
        <p:nvSpPr>
          <p:cNvPr id="572421" name="Line 5"/>
          <p:cNvSpPr>
            <a:spLocks noChangeShapeType="1"/>
          </p:cNvSpPr>
          <p:nvPr/>
        </p:nvSpPr>
        <p:spPr bwMode="auto">
          <a:xfrm flipV="1">
            <a:off x="3162300" y="2665413"/>
            <a:ext cx="215900" cy="1476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2" name="Line 6"/>
          <p:cNvSpPr>
            <a:spLocks noChangeShapeType="1"/>
          </p:cNvSpPr>
          <p:nvPr/>
        </p:nvSpPr>
        <p:spPr bwMode="auto">
          <a:xfrm flipH="1">
            <a:off x="2241550" y="2659063"/>
            <a:ext cx="233363" cy="1587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3" name="Line 7"/>
          <p:cNvSpPr>
            <a:spLocks noChangeShapeType="1"/>
          </p:cNvSpPr>
          <p:nvPr/>
        </p:nvSpPr>
        <p:spPr bwMode="auto">
          <a:xfrm flipV="1">
            <a:off x="2916238" y="2343150"/>
            <a:ext cx="0" cy="293688"/>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4" name="Line 8"/>
          <p:cNvSpPr>
            <a:spLocks noChangeShapeType="1"/>
          </p:cNvSpPr>
          <p:nvPr/>
        </p:nvSpPr>
        <p:spPr bwMode="auto">
          <a:xfrm>
            <a:off x="2665413" y="2795588"/>
            <a:ext cx="0" cy="265112"/>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5" name="Text Box 9"/>
          <p:cNvSpPr txBox="1">
            <a:spLocks noChangeArrowheads="1"/>
          </p:cNvSpPr>
          <p:nvPr/>
        </p:nvSpPr>
        <p:spPr bwMode="auto">
          <a:xfrm>
            <a:off x="3890963" y="2471738"/>
            <a:ext cx="3040062" cy="5191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Dimethyl</a:t>
            </a:r>
            <a:r>
              <a:rPr lang="en-US" altLang="en-US">
                <a:effectLst>
                  <a:outerShdw blurRad="38100" dist="38100" dir="2700000" algn="tl">
                    <a:srgbClr val="000000"/>
                  </a:outerShdw>
                </a:effectLst>
              </a:rPr>
              <a:t>hexane</a:t>
            </a:r>
          </a:p>
        </p:txBody>
      </p:sp>
      <p:sp>
        <p:nvSpPr>
          <p:cNvPr id="572426" name="Line 10"/>
          <p:cNvSpPr>
            <a:spLocks noChangeShapeType="1"/>
          </p:cNvSpPr>
          <p:nvPr/>
        </p:nvSpPr>
        <p:spPr bwMode="auto">
          <a:xfrm flipV="1">
            <a:off x="2654300" y="2635250"/>
            <a:ext cx="260350" cy="176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7" name="Line 11"/>
          <p:cNvSpPr>
            <a:spLocks noChangeShapeType="1"/>
          </p:cNvSpPr>
          <p:nvPr/>
        </p:nvSpPr>
        <p:spPr bwMode="auto">
          <a:xfrm>
            <a:off x="2903538" y="2630488"/>
            <a:ext cx="276225" cy="187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8" name="Line 12"/>
          <p:cNvSpPr>
            <a:spLocks noChangeShapeType="1"/>
          </p:cNvSpPr>
          <p:nvPr/>
        </p:nvSpPr>
        <p:spPr bwMode="auto">
          <a:xfrm flipH="1" flipV="1">
            <a:off x="2459038" y="2662238"/>
            <a:ext cx="212725" cy="1444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29" name="Text Box 13"/>
          <p:cNvSpPr txBox="1">
            <a:spLocks noChangeArrowheads="1"/>
          </p:cNvSpPr>
          <p:nvPr/>
        </p:nvSpPr>
        <p:spPr bwMode="auto">
          <a:xfrm>
            <a:off x="38100" y="3354388"/>
            <a:ext cx="9144000"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For </a:t>
            </a:r>
            <a:r>
              <a:rPr lang="en-US" altLang="en-US" sz="3200">
                <a:solidFill>
                  <a:srgbClr val="FF9900"/>
                </a:solidFill>
                <a:effectLst>
                  <a:outerShdw blurRad="38100" dist="38100" dir="2700000" algn="tl">
                    <a:srgbClr val="000000"/>
                  </a:outerShdw>
                </a:effectLst>
              </a:rPr>
              <a:t>R = branched</a:t>
            </a:r>
            <a:r>
              <a:rPr lang="en-US" altLang="en-US" sz="3200">
                <a:effectLst>
                  <a:outerShdw blurRad="38100" dist="38100" dir="2700000" algn="tl">
                    <a:srgbClr val="000000"/>
                  </a:outerShdw>
                </a:effectLst>
              </a:rPr>
              <a:t>,</a:t>
            </a:r>
            <a:r>
              <a:rPr lang="en-US" altLang="en-US" sz="3200">
                <a:solidFill>
                  <a:srgbClr val="FF9900"/>
                </a:solidFill>
                <a:effectLst>
                  <a:outerShdw blurRad="38100" dist="38100" dir="2700000" algn="tl">
                    <a:srgbClr val="000000"/>
                  </a:outerShdw>
                </a:effectLst>
              </a:rPr>
              <a:t> </a:t>
            </a:r>
            <a:r>
              <a:rPr lang="en-US" altLang="en-US" sz="3200">
                <a:effectLst>
                  <a:outerShdw blurRad="38100" dist="38100" dir="2700000" algn="tl">
                    <a:srgbClr val="000000"/>
                  </a:outerShdw>
                </a:effectLst>
              </a:rPr>
              <a:t>use: bis-, tris-, tetrakis-, etc., and alkyl name in parentheses: </a:t>
            </a:r>
          </a:p>
        </p:txBody>
      </p:sp>
      <p:sp>
        <p:nvSpPr>
          <p:cNvPr id="572430" name="Text Box 14"/>
          <p:cNvSpPr txBox="1">
            <a:spLocks noChangeArrowheads="1"/>
          </p:cNvSpPr>
          <p:nvPr/>
        </p:nvSpPr>
        <p:spPr bwMode="auto">
          <a:xfrm>
            <a:off x="3938588" y="5022850"/>
            <a:ext cx="3117850"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66CCFF"/>
                </a:solidFill>
                <a:effectLst>
                  <a:outerShdw blurRad="38100" dist="38100" dir="2700000" algn="tl">
                    <a:srgbClr val="000000"/>
                  </a:outerShdw>
                </a:effectLst>
              </a:rPr>
              <a:t>Bis(methylpropyl)</a:t>
            </a:r>
          </a:p>
        </p:txBody>
      </p:sp>
      <p:sp>
        <p:nvSpPr>
          <p:cNvPr id="572431" name="Line 15"/>
          <p:cNvSpPr>
            <a:spLocks noChangeShapeType="1"/>
          </p:cNvSpPr>
          <p:nvPr/>
        </p:nvSpPr>
        <p:spPr bwMode="auto">
          <a:xfrm rot="21013103" flipV="1">
            <a:off x="2208213" y="5018088"/>
            <a:ext cx="193675" cy="109537"/>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32" name="Line 16"/>
          <p:cNvSpPr>
            <a:spLocks noChangeShapeType="1"/>
          </p:cNvSpPr>
          <p:nvPr/>
        </p:nvSpPr>
        <p:spPr bwMode="auto">
          <a:xfrm rot="6971874" flipV="1">
            <a:off x="2640807" y="5920581"/>
            <a:ext cx="192088" cy="111125"/>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2433" name="Group 17"/>
          <p:cNvGrpSpPr>
            <a:grpSpLocks/>
          </p:cNvGrpSpPr>
          <p:nvPr/>
        </p:nvGrpSpPr>
        <p:grpSpPr bwMode="auto">
          <a:xfrm rot="-10925655">
            <a:off x="2346325" y="5524500"/>
            <a:ext cx="193675" cy="369888"/>
            <a:chOff x="2006" y="2748"/>
            <a:chExt cx="146" cy="282"/>
          </a:xfrm>
        </p:grpSpPr>
        <p:sp>
          <p:nvSpPr>
            <p:cNvPr id="572434" name="Line 18"/>
            <p:cNvSpPr>
              <a:spLocks noChangeShapeType="1"/>
            </p:cNvSpPr>
            <p:nvPr/>
          </p:nvSpPr>
          <p:spPr bwMode="auto">
            <a:xfrm>
              <a:off x="2009" y="2815"/>
              <a:ext cx="0" cy="215"/>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35" name="Line 19"/>
            <p:cNvSpPr>
              <a:spLocks noChangeShapeType="1"/>
            </p:cNvSpPr>
            <p:nvPr/>
          </p:nvSpPr>
          <p:spPr bwMode="auto">
            <a:xfrm flipV="1">
              <a:off x="2006" y="2748"/>
              <a:ext cx="146" cy="84"/>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72436" name="Line 20"/>
          <p:cNvSpPr>
            <a:spLocks noChangeShapeType="1"/>
          </p:cNvSpPr>
          <p:nvPr/>
        </p:nvSpPr>
        <p:spPr bwMode="auto">
          <a:xfrm rot="38910634">
            <a:off x="2113757" y="4952206"/>
            <a:ext cx="0" cy="284163"/>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37" name="Line 21"/>
          <p:cNvSpPr>
            <a:spLocks noChangeShapeType="1"/>
          </p:cNvSpPr>
          <p:nvPr/>
        </p:nvSpPr>
        <p:spPr bwMode="auto">
          <a:xfrm rot="17310634" flipV="1">
            <a:off x="2285206" y="4874419"/>
            <a:ext cx="193675" cy="71438"/>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38" name="Line 22"/>
          <p:cNvSpPr>
            <a:spLocks noChangeShapeType="1"/>
          </p:cNvSpPr>
          <p:nvPr/>
        </p:nvSpPr>
        <p:spPr bwMode="auto">
          <a:xfrm rot="-586897">
            <a:off x="2246313" y="5118100"/>
            <a:ext cx="0" cy="282575"/>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39" name="Line 23"/>
          <p:cNvSpPr>
            <a:spLocks noChangeShapeType="1"/>
          </p:cNvSpPr>
          <p:nvPr/>
        </p:nvSpPr>
        <p:spPr bwMode="auto">
          <a:xfrm flipV="1">
            <a:off x="2517775" y="5370513"/>
            <a:ext cx="258763"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0" name="Line 24"/>
          <p:cNvSpPr>
            <a:spLocks noChangeShapeType="1"/>
          </p:cNvSpPr>
          <p:nvPr/>
        </p:nvSpPr>
        <p:spPr bwMode="auto">
          <a:xfrm flipV="1">
            <a:off x="2017713" y="5394325"/>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1" name="Line 25"/>
          <p:cNvSpPr>
            <a:spLocks noChangeShapeType="1"/>
          </p:cNvSpPr>
          <p:nvPr/>
        </p:nvSpPr>
        <p:spPr bwMode="auto">
          <a:xfrm flipV="1">
            <a:off x="1516063" y="5422900"/>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2" name="Line 26"/>
          <p:cNvSpPr>
            <a:spLocks noChangeShapeType="1"/>
          </p:cNvSpPr>
          <p:nvPr/>
        </p:nvSpPr>
        <p:spPr bwMode="auto">
          <a:xfrm rot="14032481" flipV="1">
            <a:off x="1766094" y="5407819"/>
            <a:ext cx="258763"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3" name="Line 27"/>
          <p:cNvSpPr>
            <a:spLocks noChangeShapeType="1"/>
          </p:cNvSpPr>
          <p:nvPr/>
        </p:nvSpPr>
        <p:spPr bwMode="auto">
          <a:xfrm rot="14032481" flipV="1">
            <a:off x="2266157" y="5380831"/>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4" name="Line 28"/>
          <p:cNvSpPr>
            <a:spLocks noChangeShapeType="1"/>
          </p:cNvSpPr>
          <p:nvPr/>
        </p:nvSpPr>
        <p:spPr bwMode="auto">
          <a:xfrm rot="14032481" flipV="1">
            <a:off x="2767807" y="5355431"/>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5" name="Line 29"/>
          <p:cNvSpPr>
            <a:spLocks noChangeShapeType="1"/>
          </p:cNvSpPr>
          <p:nvPr/>
        </p:nvSpPr>
        <p:spPr bwMode="auto">
          <a:xfrm rot="14032481" flipV="1">
            <a:off x="3271045" y="5330031"/>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6" name="Line 30"/>
          <p:cNvSpPr>
            <a:spLocks noChangeShapeType="1"/>
          </p:cNvSpPr>
          <p:nvPr/>
        </p:nvSpPr>
        <p:spPr bwMode="auto">
          <a:xfrm flipV="1">
            <a:off x="3019425" y="5343525"/>
            <a:ext cx="258763"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7" name="Line 31"/>
          <p:cNvSpPr>
            <a:spLocks noChangeShapeType="1"/>
          </p:cNvSpPr>
          <p:nvPr/>
        </p:nvSpPr>
        <p:spPr bwMode="auto">
          <a:xfrm rot="3197761" flipV="1">
            <a:off x="2540794" y="5776119"/>
            <a:ext cx="193675" cy="109537"/>
          </a:xfrm>
          <a:prstGeom prst="line">
            <a:avLst/>
          </a:prstGeom>
          <a:noFill/>
          <a:ln w="38100">
            <a:solidFill>
              <a:srgbClr val="66CCFF"/>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2448" name="Line 32"/>
          <p:cNvSpPr>
            <a:spLocks noChangeShapeType="1"/>
          </p:cNvSpPr>
          <p:nvPr/>
        </p:nvSpPr>
        <p:spPr bwMode="auto">
          <a:xfrm rot="14032481" flipV="1">
            <a:off x="1262857" y="5431631"/>
            <a:ext cx="2587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6" name="Text Box 6"/>
          <p:cNvSpPr txBox="1">
            <a:spLocks noChangeArrowheads="1"/>
          </p:cNvSpPr>
          <p:nvPr/>
        </p:nvSpPr>
        <p:spPr bwMode="auto">
          <a:xfrm>
            <a:off x="177800" y="307975"/>
            <a:ext cx="9442450"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00FF00"/>
                </a:solidFill>
                <a:effectLst>
                  <a:outerShdw blurRad="38100" dist="38100" dir="2700000" algn="tl">
                    <a:srgbClr val="000000"/>
                  </a:outerShdw>
                </a:effectLst>
              </a:rPr>
              <a:t>d</a:t>
            </a:r>
            <a:r>
              <a:rPr lang="en-US" altLang="en-US" sz="3200">
                <a:effectLst>
                  <a:outerShdw blurRad="38100" dist="38100" dir="2700000" algn="tl">
                    <a:srgbClr val="000000"/>
                  </a:outerShdw>
                </a:effectLst>
              </a:rPr>
              <a:t>.</a:t>
            </a:r>
            <a:r>
              <a:rPr lang="en-US" altLang="en-US" sz="3200" b="1">
                <a:solidFill>
                  <a:srgbClr val="EBD189"/>
                </a:solidFill>
                <a:effectLst>
                  <a:outerShdw blurRad="38100" dist="38100" dir="2700000" algn="tl">
                    <a:srgbClr val="000000"/>
                  </a:outerShdw>
                </a:effectLst>
              </a:rPr>
              <a:t> </a:t>
            </a:r>
            <a:r>
              <a:rPr lang="en-US" altLang="en-US" sz="3200">
                <a:effectLst>
                  <a:outerShdw blurRad="38100" dist="38100" dir="2700000" algn="tl">
                    <a:srgbClr val="000000"/>
                  </a:outerShdw>
                </a:effectLst>
              </a:rPr>
              <a:t>Common names: we will use colloquially    isopropyl, </a:t>
            </a:r>
            <a:r>
              <a:rPr lang="en-US" altLang="en-US" sz="3200" i="1">
                <a:effectLst>
                  <a:outerShdw blurRad="38100" dist="38100" dir="2700000" algn="tl">
                    <a:srgbClr val="000000"/>
                  </a:outerShdw>
                </a:effectLst>
              </a:rPr>
              <a:t>tert</a:t>
            </a:r>
            <a:r>
              <a:rPr lang="en-US" altLang="en-US" sz="3200">
                <a:effectLst>
                  <a:outerShdw blurRad="38100" dist="38100" dir="2700000" algn="tl">
                    <a:srgbClr val="000000"/>
                  </a:outerShdw>
                </a:effectLst>
              </a:rPr>
              <a:t>-butyl, neopentyl</a:t>
            </a:r>
          </a:p>
        </p:txBody>
      </p:sp>
      <p:pic>
        <p:nvPicPr>
          <p:cNvPr id="542793" name="Picture 7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63" y="1539875"/>
            <a:ext cx="7894637" cy="5053013"/>
          </a:xfrm>
          <a:prstGeom prst="rect">
            <a:avLst/>
          </a:prstGeom>
          <a:noFill/>
          <a:extLst>
            <a:ext uri="{909E8E84-426E-40DD-AFC4-6F175D3DCCD1}">
              <a14:hiddenFill xmlns:a14="http://schemas.microsoft.com/office/drawing/2010/main">
                <a:solidFill>
                  <a:srgbClr val="FFFFFF"/>
                </a:solidFill>
              </a14:hiddenFill>
            </a:ext>
          </a:extLst>
        </p:spPr>
      </p:pic>
      <p:sp>
        <p:nvSpPr>
          <p:cNvPr id="542794" name="AutoShape 74"/>
          <p:cNvSpPr>
            <a:spLocks noChangeArrowheads="1"/>
          </p:cNvSpPr>
          <p:nvPr/>
        </p:nvSpPr>
        <p:spPr bwMode="auto">
          <a:xfrm>
            <a:off x="1552575" y="2452688"/>
            <a:ext cx="309563" cy="303212"/>
          </a:xfrm>
          <a:prstGeom prst="star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5" name="AutoShape 75"/>
          <p:cNvSpPr>
            <a:spLocks noChangeArrowheads="1"/>
          </p:cNvSpPr>
          <p:nvPr/>
        </p:nvSpPr>
        <p:spPr bwMode="auto">
          <a:xfrm>
            <a:off x="1524000" y="4902200"/>
            <a:ext cx="319088" cy="263525"/>
          </a:xfrm>
          <a:prstGeom prst="star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6" name="AutoShape 76"/>
          <p:cNvSpPr>
            <a:spLocks noChangeArrowheads="1"/>
          </p:cNvSpPr>
          <p:nvPr/>
        </p:nvSpPr>
        <p:spPr bwMode="auto">
          <a:xfrm>
            <a:off x="1562100" y="5597525"/>
            <a:ext cx="309563" cy="301625"/>
          </a:xfrm>
          <a:prstGeom prst="star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7" name="Rectangle 77"/>
          <p:cNvSpPr>
            <a:spLocks noChangeArrowheads="1"/>
          </p:cNvSpPr>
          <p:nvPr/>
        </p:nvSpPr>
        <p:spPr bwMode="auto">
          <a:xfrm>
            <a:off x="2097088" y="1985963"/>
            <a:ext cx="1025525" cy="4378325"/>
          </a:xfrm>
          <a:prstGeom prst="rect">
            <a:avLst/>
          </a:prstGeom>
          <a:noFill/>
          <a:ln w="38100" algn="ctr">
            <a:solidFill>
              <a:srgbClr val="FF0000"/>
            </a:solidFill>
            <a:miter lim="800000"/>
            <a:headEn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4" name="Text Box 4"/>
          <p:cNvSpPr txBox="1">
            <a:spLocks noChangeArrowheads="1"/>
          </p:cNvSpPr>
          <p:nvPr/>
        </p:nvSpPr>
        <p:spPr bwMode="auto">
          <a:xfrm>
            <a:off x="177800" y="280988"/>
            <a:ext cx="8042275"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solidFill>
                  <a:srgbClr val="FF00FF"/>
                </a:solidFill>
                <a:effectLst>
                  <a:outerShdw blurRad="38100" dist="38100" dir="2700000" algn="tl">
                    <a:srgbClr val="000000"/>
                  </a:outerShdw>
                </a:effectLst>
              </a:rPr>
              <a:t>3. </a:t>
            </a:r>
            <a:r>
              <a:rPr lang="en-US" altLang="en-US" sz="3200">
                <a:effectLst>
                  <a:outerShdw blurRad="38100" dist="38100" dir="2700000" algn="tl">
                    <a:srgbClr val="000000"/>
                  </a:outerShdw>
                </a:effectLst>
              </a:rPr>
              <a:t>Number stem, starting from the end      closest to a substituent:</a:t>
            </a:r>
          </a:p>
        </p:txBody>
      </p:sp>
      <p:sp>
        <p:nvSpPr>
          <p:cNvPr id="573445" name="Text Box 5"/>
          <p:cNvSpPr txBox="1">
            <a:spLocks noChangeArrowheads="1"/>
          </p:cNvSpPr>
          <p:nvPr/>
        </p:nvSpPr>
        <p:spPr bwMode="auto">
          <a:xfrm>
            <a:off x="53975" y="4273550"/>
            <a:ext cx="9144000" cy="106680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3200">
                <a:effectLst>
                  <a:outerShdw blurRad="38100" dist="38100" dir="2700000" algn="tl">
                    <a:srgbClr val="000000"/>
                  </a:outerShdw>
                </a:effectLst>
              </a:rPr>
              <a:t>Branched substituents: Number from carbon of </a:t>
            </a:r>
            <a:r>
              <a:rPr lang="en-US" altLang="en-US" sz="3200">
                <a:solidFill>
                  <a:srgbClr val="FF9900"/>
                </a:solidFill>
                <a:effectLst>
                  <a:outerShdw blurRad="38100" dist="38100" dir="2700000" algn="tl">
                    <a:srgbClr val="000000"/>
                  </a:outerShdw>
                </a:effectLst>
              </a:rPr>
              <a:t>attachment</a:t>
            </a:r>
            <a:r>
              <a:rPr lang="en-US" altLang="en-US" sz="3200">
                <a:effectLst>
                  <a:outerShdw blurRad="38100" dist="38100" dir="2700000" algn="tl">
                    <a:srgbClr val="000000"/>
                  </a:outerShdw>
                </a:effectLst>
              </a:rPr>
              <a:t> (C</a:t>
            </a:r>
            <a:r>
              <a:rPr lang="en-US" altLang="en-US" sz="3200">
                <a:solidFill>
                  <a:srgbClr val="FF0000"/>
                </a:solidFill>
                <a:effectLst>
                  <a:outerShdw blurRad="38100" dist="38100" dir="2700000" algn="tl">
                    <a:srgbClr val="000000"/>
                  </a:outerShdw>
                </a:effectLst>
              </a:rPr>
              <a:t>1</a:t>
            </a:r>
            <a:r>
              <a:rPr lang="en-US" altLang="en-US" sz="3200">
                <a:effectLst>
                  <a:outerShdw blurRad="38100" dist="38100" dir="2700000" algn="tl">
                    <a:srgbClr val="000000"/>
                  </a:outerShdw>
                </a:effectLst>
              </a:rPr>
              <a:t>)</a:t>
            </a:r>
          </a:p>
        </p:txBody>
      </p:sp>
      <p:sp>
        <p:nvSpPr>
          <p:cNvPr id="573446" name="Line 6"/>
          <p:cNvSpPr>
            <a:spLocks noChangeShapeType="1"/>
          </p:cNvSpPr>
          <p:nvPr/>
        </p:nvSpPr>
        <p:spPr bwMode="auto">
          <a:xfrm flipV="1">
            <a:off x="5762625" y="5407025"/>
            <a:ext cx="304800" cy="1762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47" name="Line 7"/>
          <p:cNvSpPr>
            <a:spLocks noChangeShapeType="1"/>
          </p:cNvSpPr>
          <p:nvPr/>
        </p:nvSpPr>
        <p:spPr bwMode="auto">
          <a:xfrm>
            <a:off x="6043613" y="5407025"/>
            <a:ext cx="323850" cy="187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48" name="Line 8"/>
          <p:cNvSpPr>
            <a:spLocks noChangeShapeType="1"/>
          </p:cNvSpPr>
          <p:nvPr/>
        </p:nvSpPr>
        <p:spPr bwMode="auto">
          <a:xfrm flipV="1">
            <a:off x="6354763" y="5437188"/>
            <a:ext cx="254000" cy="1476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49" name="Line 9"/>
          <p:cNvSpPr>
            <a:spLocks noChangeShapeType="1"/>
          </p:cNvSpPr>
          <p:nvPr/>
        </p:nvSpPr>
        <p:spPr bwMode="auto">
          <a:xfrm flipH="1" flipV="1">
            <a:off x="5521325" y="5434013"/>
            <a:ext cx="250825" cy="1444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0" name="Line 10"/>
          <p:cNvSpPr>
            <a:spLocks noChangeShapeType="1"/>
          </p:cNvSpPr>
          <p:nvPr/>
        </p:nvSpPr>
        <p:spPr bwMode="auto">
          <a:xfrm>
            <a:off x="6599238" y="5446713"/>
            <a:ext cx="309562" cy="1793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1" name="Line 11"/>
          <p:cNvSpPr>
            <a:spLocks noChangeShapeType="1"/>
          </p:cNvSpPr>
          <p:nvPr/>
        </p:nvSpPr>
        <p:spPr bwMode="auto">
          <a:xfrm flipV="1">
            <a:off x="6894513" y="5443538"/>
            <a:ext cx="309562" cy="1793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2" name="Line 12"/>
          <p:cNvSpPr>
            <a:spLocks noChangeShapeType="1"/>
          </p:cNvSpPr>
          <p:nvPr/>
        </p:nvSpPr>
        <p:spPr bwMode="auto">
          <a:xfrm flipV="1">
            <a:off x="5260975" y="5443538"/>
            <a:ext cx="271463" cy="2063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3" name="Line 13"/>
          <p:cNvSpPr>
            <a:spLocks noChangeShapeType="1"/>
          </p:cNvSpPr>
          <p:nvPr/>
        </p:nvSpPr>
        <p:spPr bwMode="auto">
          <a:xfrm>
            <a:off x="7189788" y="5459413"/>
            <a:ext cx="319087" cy="2079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4" name="Line 14"/>
          <p:cNvSpPr>
            <a:spLocks noChangeShapeType="1"/>
          </p:cNvSpPr>
          <p:nvPr/>
        </p:nvSpPr>
        <p:spPr bwMode="auto">
          <a:xfrm rot="28571874">
            <a:off x="6527007" y="5801518"/>
            <a:ext cx="0" cy="3413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5" name="Line 15"/>
          <p:cNvSpPr>
            <a:spLocks noChangeShapeType="1"/>
          </p:cNvSpPr>
          <p:nvPr/>
        </p:nvSpPr>
        <p:spPr bwMode="auto">
          <a:xfrm rot="-10925655">
            <a:off x="6373813" y="5561013"/>
            <a:ext cx="0" cy="341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6" name="Line 16"/>
          <p:cNvSpPr>
            <a:spLocks noChangeShapeType="1"/>
          </p:cNvSpPr>
          <p:nvPr/>
        </p:nvSpPr>
        <p:spPr bwMode="auto">
          <a:xfrm flipV="1">
            <a:off x="2767013" y="1946275"/>
            <a:ext cx="255587" cy="1397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7" name="Line 17"/>
          <p:cNvSpPr>
            <a:spLocks noChangeShapeType="1"/>
          </p:cNvSpPr>
          <p:nvPr/>
        </p:nvSpPr>
        <p:spPr bwMode="auto">
          <a:xfrm>
            <a:off x="3013075" y="1949450"/>
            <a:ext cx="271463"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8" name="Line 18"/>
          <p:cNvSpPr>
            <a:spLocks noChangeShapeType="1"/>
          </p:cNvSpPr>
          <p:nvPr/>
        </p:nvSpPr>
        <p:spPr bwMode="auto">
          <a:xfrm flipV="1">
            <a:off x="3275013" y="1973263"/>
            <a:ext cx="212725" cy="1174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59" name="Line 19"/>
          <p:cNvSpPr>
            <a:spLocks noChangeShapeType="1"/>
          </p:cNvSpPr>
          <p:nvPr/>
        </p:nvSpPr>
        <p:spPr bwMode="auto">
          <a:xfrm flipH="1" flipV="1">
            <a:off x="2573338" y="1970088"/>
            <a:ext cx="211137" cy="11588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0" name="Line 20"/>
          <p:cNvSpPr>
            <a:spLocks noChangeShapeType="1"/>
          </p:cNvSpPr>
          <p:nvPr/>
        </p:nvSpPr>
        <p:spPr bwMode="auto">
          <a:xfrm flipH="1">
            <a:off x="2357438" y="1973263"/>
            <a:ext cx="231775" cy="1254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1" name="Line 21"/>
          <p:cNvSpPr>
            <a:spLocks noChangeShapeType="1"/>
          </p:cNvSpPr>
          <p:nvPr/>
        </p:nvSpPr>
        <p:spPr bwMode="auto">
          <a:xfrm>
            <a:off x="3470275" y="1976438"/>
            <a:ext cx="260350" cy="14446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2" name="Line 22"/>
          <p:cNvSpPr>
            <a:spLocks noChangeShapeType="1"/>
          </p:cNvSpPr>
          <p:nvPr/>
        </p:nvSpPr>
        <p:spPr bwMode="auto">
          <a:xfrm flipV="1">
            <a:off x="3713163" y="1978025"/>
            <a:ext cx="260350" cy="1428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3" name="Line 23"/>
          <p:cNvSpPr>
            <a:spLocks noChangeShapeType="1"/>
          </p:cNvSpPr>
          <p:nvPr/>
        </p:nvSpPr>
        <p:spPr bwMode="auto">
          <a:xfrm>
            <a:off x="3960813" y="1981200"/>
            <a:ext cx="268287" cy="1651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4" name="Line 24"/>
          <p:cNvSpPr>
            <a:spLocks noChangeShapeType="1"/>
          </p:cNvSpPr>
          <p:nvPr/>
        </p:nvSpPr>
        <p:spPr bwMode="auto">
          <a:xfrm rot="17310634" flipV="1">
            <a:off x="2915444" y="1804194"/>
            <a:ext cx="185737"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5" name="Line 25"/>
          <p:cNvSpPr>
            <a:spLocks noChangeShapeType="1"/>
          </p:cNvSpPr>
          <p:nvPr/>
        </p:nvSpPr>
        <p:spPr bwMode="auto">
          <a:xfrm>
            <a:off x="979488" y="1722438"/>
            <a:ext cx="0" cy="341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6" name="Line 26"/>
          <p:cNvSpPr>
            <a:spLocks noChangeShapeType="1"/>
          </p:cNvSpPr>
          <p:nvPr/>
        </p:nvSpPr>
        <p:spPr bwMode="auto">
          <a:xfrm flipV="1">
            <a:off x="669925" y="2049463"/>
            <a:ext cx="304800" cy="1762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7" name="Line 27"/>
          <p:cNvSpPr>
            <a:spLocks noChangeShapeType="1"/>
          </p:cNvSpPr>
          <p:nvPr/>
        </p:nvSpPr>
        <p:spPr bwMode="auto">
          <a:xfrm>
            <a:off x="976313" y="2051050"/>
            <a:ext cx="323850" cy="187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8" name="Line 28"/>
          <p:cNvSpPr>
            <a:spLocks noChangeShapeType="1"/>
          </p:cNvSpPr>
          <p:nvPr/>
        </p:nvSpPr>
        <p:spPr bwMode="auto">
          <a:xfrm flipV="1">
            <a:off x="1282700" y="2090738"/>
            <a:ext cx="254000" cy="1476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69" name="Line 29"/>
          <p:cNvSpPr>
            <a:spLocks noChangeShapeType="1"/>
          </p:cNvSpPr>
          <p:nvPr/>
        </p:nvSpPr>
        <p:spPr bwMode="auto">
          <a:xfrm rot="17310634" flipV="1">
            <a:off x="3188494" y="2148681"/>
            <a:ext cx="185738"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70" name="Text Box 30"/>
          <p:cNvSpPr txBox="1">
            <a:spLocks noChangeArrowheads="1"/>
          </p:cNvSpPr>
          <p:nvPr/>
        </p:nvSpPr>
        <p:spPr bwMode="auto">
          <a:xfrm>
            <a:off x="482600" y="2103438"/>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1</a:t>
            </a:r>
          </a:p>
        </p:txBody>
      </p:sp>
      <p:sp>
        <p:nvSpPr>
          <p:cNvPr id="573471" name="Text Box 31"/>
          <p:cNvSpPr txBox="1">
            <a:spLocks noChangeArrowheads="1"/>
          </p:cNvSpPr>
          <p:nvPr/>
        </p:nvSpPr>
        <p:spPr bwMode="auto">
          <a:xfrm>
            <a:off x="828675" y="2065338"/>
            <a:ext cx="2159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2</a:t>
            </a:r>
          </a:p>
        </p:txBody>
      </p:sp>
      <p:sp>
        <p:nvSpPr>
          <p:cNvPr id="573472" name="Text Box 32"/>
          <p:cNvSpPr txBox="1">
            <a:spLocks noChangeArrowheads="1"/>
          </p:cNvSpPr>
          <p:nvPr/>
        </p:nvSpPr>
        <p:spPr bwMode="auto">
          <a:xfrm>
            <a:off x="1146175" y="2192338"/>
            <a:ext cx="2159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3</a:t>
            </a:r>
          </a:p>
        </p:txBody>
      </p:sp>
      <p:sp>
        <p:nvSpPr>
          <p:cNvPr id="573473" name="Text Box 33"/>
          <p:cNvSpPr txBox="1">
            <a:spLocks noChangeArrowheads="1"/>
          </p:cNvSpPr>
          <p:nvPr/>
        </p:nvSpPr>
        <p:spPr bwMode="auto">
          <a:xfrm>
            <a:off x="1501775" y="1951038"/>
            <a:ext cx="2159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4</a:t>
            </a:r>
          </a:p>
        </p:txBody>
      </p:sp>
      <p:sp>
        <p:nvSpPr>
          <p:cNvPr id="573474" name="Text Box 34"/>
          <p:cNvSpPr txBox="1">
            <a:spLocks noChangeArrowheads="1"/>
          </p:cNvSpPr>
          <p:nvPr/>
        </p:nvSpPr>
        <p:spPr bwMode="auto">
          <a:xfrm>
            <a:off x="3605213" y="178911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7</a:t>
            </a:r>
          </a:p>
        </p:txBody>
      </p:sp>
      <p:sp>
        <p:nvSpPr>
          <p:cNvPr id="573475" name="Text Box 35"/>
          <p:cNvSpPr txBox="1">
            <a:spLocks noChangeArrowheads="1"/>
          </p:cNvSpPr>
          <p:nvPr/>
        </p:nvSpPr>
        <p:spPr bwMode="auto">
          <a:xfrm>
            <a:off x="3357563" y="1982788"/>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6</a:t>
            </a:r>
          </a:p>
        </p:txBody>
      </p:sp>
      <p:sp>
        <p:nvSpPr>
          <p:cNvPr id="573476" name="Text Box 36"/>
          <p:cNvSpPr txBox="1">
            <a:spLocks noChangeArrowheads="1"/>
          </p:cNvSpPr>
          <p:nvPr/>
        </p:nvSpPr>
        <p:spPr bwMode="auto">
          <a:xfrm>
            <a:off x="3133725" y="175736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5</a:t>
            </a:r>
          </a:p>
        </p:txBody>
      </p:sp>
      <p:sp>
        <p:nvSpPr>
          <p:cNvPr id="573477" name="Text Box 37"/>
          <p:cNvSpPr txBox="1">
            <a:spLocks noChangeArrowheads="1"/>
          </p:cNvSpPr>
          <p:nvPr/>
        </p:nvSpPr>
        <p:spPr bwMode="auto">
          <a:xfrm>
            <a:off x="2616200" y="206851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3</a:t>
            </a:r>
          </a:p>
        </p:txBody>
      </p:sp>
      <p:sp>
        <p:nvSpPr>
          <p:cNvPr id="573478" name="Text Box 38"/>
          <p:cNvSpPr txBox="1">
            <a:spLocks noChangeArrowheads="1"/>
          </p:cNvSpPr>
          <p:nvPr/>
        </p:nvSpPr>
        <p:spPr bwMode="auto">
          <a:xfrm>
            <a:off x="2432050" y="168116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2</a:t>
            </a:r>
          </a:p>
        </p:txBody>
      </p:sp>
      <p:sp>
        <p:nvSpPr>
          <p:cNvPr id="573479" name="Text Box 39"/>
          <p:cNvSpPr txBox="1">
            <a:spLocks noChangeArrowheads="1"/>
          </p:cNvSpPr>
          <p:nvPr/>
        </p:nvSpPr>
        <p:spPr bwMode="auto">
          <a:xfrm>
            <a:off x="2160588" y="2078038"/>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1</a:t>
            </a:r>
          </a:p>
        </p:txBody>
      </p:sp>
      <p:sp>
        <p:nvSpPr>
          <p:cNvPr id="573480" name="Text Box 40"/>
          <p:cNvSpPr txBox="1">
            <a:spLocks noChangeArrowheads="1"/>
          </p:cNvSpPr>
          <p:nvPr/>
        </p:nvSpPr>
        <p:spPr bwMode="auto">
          <a:xfrm>
            <a:off x="3821113" y="199231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8</a:t>
            </a:r>
          </a:p>
        </p:txBody>
      </p:sp>
      <p:sp>
        <p:nvSpPr>
          <p:cNvPr id="573481" name="Text Box 41"/>
          <p:cNvSpPr txBox="1">
            <a:spLocks noChangeArrowheads="1"/>
          </p:cNvSpPr>
          <p:nvPr/>
        </p:nvSpPr>
        <p:spPr bwMode="auto">
          <a:xfrm>
            <a:off x="4189413" y="200501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9</a:t>
            </a:r>
          </a:p>
        </p:txBody>
      </p:sp>
      <p:sp>
        <p:nvSpPr>
          <p:cNvPr id="573482" name="Text Box 42"/>
          <p:cNvSpPr txBox="1">
            <a:spLocks noChangeArrowheads="1"/>
          </p:cNvSpPr>
          <p:nvPr/>
        </p:nvSpPr>
        <p:spPr bwMode="auto">
          <a:xfrm>
            <a:off x="2854325" y="1947863"/>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4</a:t>
            </a:r>
          </a:p>
        </p:txBody>
      </p:sp>
      <p:sp>
        <p:nvSpPr>
          <p:cNvPr id="573483" name="Line 43"/>
          <p:cNvSpPr>
            <a:spLocks noChangeShapeType="1"/>
          </p:cNvSpPr>
          <p:nvPr/>
        </p:nvSpPr>
        <p:spPr bwMode="auto">
          <a:xfrm rot="7620000" flipV="1">
            <a:off x="6531769" y="6103144"/>
            <a:ext cx="271463" cy="2063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84" name="Line 44"/>
          <p:cNvSpPr>
            <a:spLocks noChangeShapeType="1"/>
          </p:cNvSpPr>
          <p:nvPr/>
        </p:nvSpPr>
        <p:spPr bwMode="auto">
          <a:xfrm rot="600000" flipV="1">
            <a:off x="6086475" y="5875338"/>
            <a:ext cx="271463" cy="2063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85" name="Text Box 45"/>
          <p:cNvSpPr txBox="1">
            <a:spLocks noChangeArrowheads="1"/>
          </p:cNvSpPr>
          <p:nvPr/>
        </p:nvSpPr>
        <p:spPr bwMode="auto">
          <a:xfrm>
            <a:off x="6232525" y="5899150"/>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1</a:t>
            </a:r>
          </a:p>
        </p:txBody>
      </p:sp>
      <p:sp>
        <p:nvSpPr>
          <p:cNvPr id="573486" name="Text Box 46"/>
          <p:cNvSpPr txBox="1">
            <a:spLocks noChangeArrowheads="1"/>
          </p:cNvSpPr>
          <p:nvPr/>
        </p:nvSpPr>
        <p:spPr bwMode="auto">
          <a:xfrm>
            <a:off x="6630988" y="5878513"/>
            <a:ext cx="2159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2</a:t>
            </a:r>
          </a:p>
        </p:txBody>
      </p:sp>
      <p:sp>
        <p:nvSpPr>
          <p:cNvPr id="573487" name="Text Box 47"/>
          <p:cNvSpPr txBox="1">
            <a:spLocks noChangeArrowheads="1"/>
          </p:cNvSpPr>
          <p:nvPr/>
        </p:nvSpPr>
        <p:spPr bwMode="auto">
          <a:xfrm>
            <a:off x="6629400" y="6156325"/>
            <a:ext cx="2159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3</a:t>
            </a:r>
          </a:p>
        </p:txBody>
      </p:sp>
      <p:sp>
        <p:nvSpPr>
          <p:cNvPr id="573488" name="Text Box 48"/>
          <p:cNvSpPr txBox="1">
            <a:spLocks noChangeArrowheads="1"/>
          </p:cNvSpPr>
          <p:nvPr/>
        </p:nvSpPr>
        <p:spPr bwMode="auto">
          <a:xfrm>
            <a:off x="1282700" y="5856288"/>
            <a:ext cx="2355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rgbClr val="66CCFF"/>
                </a:solidFill>
                <a:effectLst>
                  <a:outerShdw blurRad="38100" dist="38100" dir="2700000" algn="tl">
                    <a:srgbClr val="000000"/>
                  </a:outerShdw>
                </a:effectLst>
              </a:rPr>
              <a:t>Defined as 1</a:t>
            </a:r>
          </a:p>
        </p:txBody>
      </p:sp>
      <p:sp>
        <p:nvSpPr>
          <p:cNvPr id="573489" name="Line 49"/>
          <p:cNvSpPr>
            <a:spLocks noChangeShapeType="1"/>
          </p:cNvSpPr>
          <p:nvPr/>
        </p:nvSpPr>
        <p:spPr bwMode="auto">
          <a:xfrm flipH="1">
            <a:off x="2730500" y="5319713"/>
            <a:ext cx="587375" cy="495300"/>
          </a:xfrm>
          <a:prstGeom prst="line">
            <a:avLst/>
          </a:prstGeom>
          <a:noFill/>
          <a:ln w="38100">
            <a:solidFill>
              <a:srgbClr val="66CCFF"/>
            </a:solidFill>
            <a:round/>
            <a:headEnd type="arrow" w="lg" len="med"/>
            <a:tailEnd type="non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573490" name="Text Box 50"/>
          <p:cNvSpPr txBox="1">
            <a:spLocks noChangeArrowheads="1"/>
          </p:cNvSpPr>
          <p:nvPr/>
        </p:nvSpPr>
        <p:spPr bwMode="auto">
          <a:xfrm>
            <a:off x="177800" y="2768600"/>
            <a:ext cx="89027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solidFill>
                  <a:srgbClr val="EBD189"/>
                </a:solidFill>
                <a:effectLst>
                  <a:outerShdw blurRad="38100" dist="38100" dir="2700000" algn="tl">
                    <a:srgbClr val="000000"/>
                  </a:outerShdw>
                </a:effectLst>
              </a:rPr>
              <a:t>If both ends equidistant to the first substituent, proceed until the first point of difference:</a:t>
            </a:r>
          </a:p>
        </p:txBody>
      </p:sp>
      <p:sp>
        <p:nvSpPr>
          <p:cNvPr id="573491" name="Line 51"/>
          <p:cNvSpPr>
            <a:spLocks noChangeShapeType="1"/>
          </p:cNvSpPr>
          <p:nvPr/>
        </p:nvSpPr>
        <p:spPr bwMode="auto">
          <a:xfrm flipV="1">
            <a:off x="6223000" y="3633788"/>
            <a:ext cx="255588" cy="1397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2" name="Line 52"/>
          <p:cNvSpPr>
            <a:spLocks noChangeShapeType="1"/>
          </p:cNvSpPr>
          <p:nvPr/>
        </p:nvSpPr>
        <p:spPr bwMode="auto">
          <a:xfrm>
            <a:off x="6469063" y="3636963"/>
            <a:ext cx="271462" cy="1492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3" name="Line 53"/>
          <p:cNvSpPr>
            <a:spLocks noChangeShapeType="1"/>
          </p:cNvSpPr>
          <p:nvPr/>
        </p:nvSpPr>
        <p:spPr bwMode="auto">
          <a:xfrm flipV="1">
            <a:off x="6731000" y="3660775"/>
            <a:ext cx="212725" cy="1174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4" name="Line 54"/>
          <p:cNvSpPr>
            <a:spLocks noChangeShapeType="1"/>
          </p:cNvSpPr>
          <p:nvPr/>
        </p:nvSpPr>
        <p:spPr bwMode="auto">
          <a:xfrm flipH="1" flipV="1">
            <a:off x="6029325" y="3657600"/>
            <a:ext cx="211138" cy="1158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5" name="Line 55"/>
          <p:cNvSpPr>
            <a:spLocks noChangeShapeType="1"/>
          </p:cNvSpPr>
          <p:nvPr/>
        </p:nvSpPr>
        <p:spPr bwMode="auto">
          <a:xfrm flipH="1">
            <a:off x="5813425" y="3660775"/>
            <a:ext cx="231775" cy="12541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6" name="Line 56"/>
          <p:cNvSpPr>
            <a:spLocks noChangeShapeType="1"/>
          </p:cNvSpPr>
          <p:nvPr/>
        </p:nvSpPr>
        <p:spPr bwMode="auto">
          <a:xfrm>
            <a:off x="6926263" y="3663950"/>
            <a:ext cx="260350" cy="14446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7" name="Line 57"/>
          <p:cNvSpPr>
            <a:spLocks noChangeShapeType="1"/>
          </p:cNvSpPr>
          <p:nvPr/>
        </p:nvSpPr>
        <p:spPr bwMode="auto">
          <a:xfrm flipV="1">
            <a:off x="7169150" y="3665538"/>
            <a:ext cx="260350" cy="1428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8" name="Line 58"/>
          <p:cNvSpPr>
            <a:spLocks noChangeShapeType="1"/>
          </p:cNvSpPr>
          <p:nvPr/>
        </p:nvSpPr>
        <p:spPr bwMode="auto">
          <a:xfrm>
            <a:off x="7416800" y="3668713"/>
            <a:ext cx="268288" cy="1651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99" name="Line 59"/>
          <p:cNvSpPr>
            <a:spLocks noChangeShapeType="1"/>
          </p:cNvSpPr>
          <p:nvPr/>
        </p:nvSpPr>
        <p:spPr bwMode="auto">
          <a:xfrm rot="17310634" flipV="1">
            <a:off x="6371432" y="3491706"/>
            <a:ext cx="185738"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00" name="Line 60"/>
          <p:cNvSpPr>
            <a:spLocks noChangeShapeType="1"/>
          </p:cNvSpPr>
          <p:nvPr/>
        </p:nvSpPr>
        <p:spPr bwMode="auto">
          <a:xfrm rot="17310634" flipV="1">
            <a:off x="6644482" y="3836194"/>
            <a:ext cx="185737"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01" name="Text Box 61"/>
          <p:cNvSpPr txBox="1">
            <a:spLocks noChangeArrowheads="1"/>
          </p:cNvSpPr>
          <p:nvPr/>
        </p:nvSpPr>
        <p:spPr bwMode="auto">
          <a:xfrm>
            <a:off x="7061200" y="347662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7</a:t>
            </a:r>
          </a:p>
        </p:txBody>
      </p:sp>
      <p:sp>
        <p:nvSpPr>
          <p:cNvPr id="573502" name="Text Box 62"/>
          <p:cNvSpPr txBox="1">
            <a:spLocks noChangeArrowheads="1"/>
          </p:cNvSpPr>
          <p:nvPr/>
        </p:nvSpPr>
        <p:spPr bwMode="auto">
          <a:xfrm>
            <a:off x="6813550" y="3670300"/>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6</a:t>
            </a:r>
          </a:p>
        </p:txBody>
      </p:sp>
      <p:sp>
        <p:nvSpPr>
          <p:cNvPr id="573503" name="Text Box 63"/>
          <p:cNvSpPr txBox="1">
            <a:spLocks noChangeArrowheads="1"/>
          </p:cNvSpPr>
          <p:nvPr/>
        </p:nvSpPr>
        <p:spPr bwMode="auto">
          <a:xfrm>
            <a:off x="6589713" y="344487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5</a:t>
            </a:r>
          </a:p>
        </p:txBody>
      </p:sp>
      <p:sp>
        <p:nvSpPr>
          <p:cNvPr id="573504" name="Text Box 64"/>
          <p:cNvSpPr txBox="1">
            <a:spLocks noChangeArrowheads="1"/>
          </p:cNvSpPr>
          <p:nvPr/>
        </p:nvSpPr>
        <p:spPr bwMode="auto">
          <a:xfrm>
            <a:off x="6072188" y="375602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3</a:t>
            </a:r>
          </a:p>
        </p:txBody>
      </p:sp>
      <p:sp>
        <p:nvSpPr>
          <p:cNvPr id="573505" name="Text Box 65"/>
          <p:cNvSpPr txBox="1">
            <a:spLocks noChangeArrowheads="1"/>
          </p:cNvSpPr>
          <p:nvPr/>
        </p:nvSpPr>
        <p:spPr bwMode="auto">
          <a:xfrm>
            <a:off x="5888038" y="365442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2</a:t>
            </a:r>
          </a:p>
        </p:txBody>
      </p:sp>
      <p:sp>
        <p:nvSpPr>
          <p:cNvPr id="573506" name="Text Box 66"/>
          <p:cNvSpPr txBox="1">
            <a:spLocks noChangeArrowheads="1"/>
          </p:cNvSpPr>
          <p:nvPr/>
        </p:nvSpPr>
        <p:spPr bwMode="auto">
          <a:xfrm>
            <a:off x="5616575" y="3765550"/>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1</a:t>
            </a:r>
          </a:p>
        </p:txBody>
      </p:sp>
      <p:sp>
        <p:nvSpPr>
          <p:cNvPr id="573507" name="Text Box 67"/>
          <p:cNvSpPr txBox="1">
            <a:spLocks noChangeArrowheads="1"/>
          </p:cNvSpPr>
          <p:nvPr/>
        </p:nvSpPr>
        <p:spPr bwMode="auto">
          <a:xfrm>
            <a:off x="7277100" y="367982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8</a:t>
            </a:r>
          </a:p>
        </p:txBody>
      </p:sp>
      <p:sp>
        <p:nvSpPr>
          <p:cNvPr id="573508" name="Text Box 68"/>
          <p:cNvSpPr txBox="1">
            <a:spLocks noChangeArrowheads="1"/>
          </p:cNvSpPr>
          <p:nvPr/>
        </p:nvSpPr>
        <p:spPr bwMode="auto">
          <a:xfrm>
            <a:off x="7645400" y="369252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9</a:t>
            </a:r>
          </a:p>
        </p:txBody>
      </p:sp>
      <p:sp>
        <p:nvSpPr>
          <p:cNvPr id="573509" name="Text Box 69"/>
          <p:cNvSpPr txBox="1">
            <a:spLocks noChangeArrowheads="1"/>
          </p:cNvSpPr>
          <p:nvPr/>
        </p:nvSpPr>
        <p:spPr bwMode="auto">
          <a:xfrm>
            <a:off x="6310313" y="3635375"/>
            <a:ext cx="269875"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a:solidFill>
                  <a:srgbClr val="FF0000"/>
                </a:solidFill>
                <a:effectLst>
                  <a:outerShdw blurRad="38100" dist="38100" dir="2700000" algn="tl">
                    <a:srgbClr val="000000"/>
                  </a:outerShdw>
                </a:effectLst>
              </a:rPr>
              <a:t>4</a:t>
            </a:r>
          </a:p>
        </p:txBody>
      </p:sp>
      <p:sp>
        <p:nvSpPr>
          <p:cNvPr id="573510" name="Line 70"/>
          <p:cNvSpPr>
            <a:spLocks noChangeShapeType="1"/>
          </p:cNvSpPr>
          <p:nvPr/>
        </p:nvSpPr>
        <p:spPr bwMode="auto">
          <a:xfrm rot="17310634" flipV="1">
            <a:off x="5942807" y="3510756"/>
            <a:ext cx="185738"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11" name="Line 71"/>
          <p:cNvSpPr>
            <a:spLocks noChangeShapeType="1"/>
          </p:cNvSpPr>
          <p:nvPr/>
        </p:nvSpPr>
        <p:spPr bwMode="auto">
          <a:xfrm rot="17310634" flipV="1">
            <a:off x="7323932" y="3520281"/>
            <a:ext cx="185738" cy="730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5" name="Line 3"/>
          <p:cNvSpPr>
            <a:spLocks noChangeShapeType="1"/>
          </p:cNvSpPr>
          <p:nvPr/>
        </p:nvSpPr>
        <p:spPr bwMode="auto">
          <a:xfrm>
            <a:off x="2035175" y="1358900"/>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796" name="Line 4"/>
          <p:cNvSpPr>
            <a:spLocks noChangeShapeType="1"/>
          </p:cNvSpPr>
          <p:nvPr/>
        </p:nvSpPr>
        <p:spPr bwMode="auto">
          <a:xfrm rot="-7137730">
            <a:off x="1924844" y="1562894"/>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797" name="Line 5"/>
          <p:cNvSpPr>
            <a:spLocks noChangeShapeType="1"/>
          </p:cNvSpPr>
          <p:nvPr/>
        </p:nvSpPr>
        <p:spPr bwMode="auto">
          <a:xfrm rot="-7511599">
            <a:off x="2372519" y="1548606"/>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798" name="Line 6"/>
          <p:cNvSpPr>
            <a:spLocks noChangeShapeType="1"/>
          </p:cNvSpPr>
          <p:nvPr/>
        </p:nvSpPr>
        <p:spPr bwMode="auto">
          <a:xfrm rot="-3342864">
            <a:off x="2153444" y="1562894"/>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799" name="Text Box 7"/>
          <p:cNvSpPr txBox="1">
            <a:spLocks noChangeArrowheads="1"/>
          </p:cNvSpPr>
          <p:nvPr/>
        </p:nvSpPr>
        <p:spPr bwMode="auto">
          <a:xfrm>
            <a:off x="-62520" y="0"/>
            <a:ext cx="9407525" cy="137318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solidFill>
                  <a:srgbClr val="FF00FF"/>
                </a:solidFill>
                <a:effectLst>
                  <a:outerShdw blurRad="38100" dist="38100" dir="2700000" algn="tl">
                    <a:srgbClr val="000000"/>
                  </a:outerShdw>
                </a:effectLst>
              </a:rPr>
              <a:t>4.</a:t>
            </a:r>
            <a:r>
              <a:rPr lang="en-US" altLang="en-US">
                <a:effectLst>
                  <a:outerShdw blurRad="38100" dist="38100" dir="2700000" algn="tl">
                    <a:srgbClr val="000000"/>
                  </a:outerShdw>
                </a:effectLst>
              </a:rPr>
              <a:t> </a:t>
            </a:r>
            <a:r>
              <a:rPr lang="en-US" altLang="en-US">
                <a:solidFill>
                  <a:srgbClr val="FF0000"/>
                </a:solidFill>
                <a:effectLst>
                  <a:outerShdw blurRad="38100" dist="38100" dir="2700000" algn="tl">
                    <a:srgbClr val="000000"/>
                  </a:outerShdw>
                </a:effectLst>
              </a:rPr>
              <a:t>Name</a:t>
            </a:r>
            <a:r>
              <a:rPr lang="en-US" altLang="en-US">
                <a:effectLst>
                  <a:outerShdw blurRad="38100" dist="38100" dir="2700000" algn="tl">
                    <a:srgbClr val="000000"/>
                  </a:outerShdw>
                </a:effectLst>
              </a:rPr>
              <a:t> the alkane in </a:t>
            </a:r>
            <a:r>
              <a:rPr lang="en-US" altLang="en-US">
                <a:solidFill>
                  <a:srgbClr val="66CCFF"/>
                </a:solidFill>
                <a:effectLst>
                  <a:outerShdw blurRad="38100" dist="38100" dir="2700000" algn="tl">
                    <a:srgbClr val="000000"/>
                  </a:outerShdw>
                </a:effectLst>
              </a:rPr>
              <a:t>alphabetical</a:t>
            </a:r>
            <a:r>
              <a:rPr lang="en-US" altLang="en-US">
                <a:effectLst>
                  <a:outerShdw blurRad="38100" dist="38100" dir="2700000" algn="tl">
                    <a:srgbClr val="000000"/>
                  </a:outerShdw>
                </a:effectLst>
              </a:rPr>
              <a:t> (not </a:t>
            </a:r>
            <a:r>
              <a:rPr lang="en-US" altLang="en-US">
                <a:solidFill>
                  <a:srgbClr val="FFFF00"/>
                </a:solidFill>
                <a:effectLst>
                  <a:outerShdw blurRad="38100" dist="38100" dir="2700000" algn="tl">
                    <a:srgbClr val="000000"/>
                  </a:outerShdw>
                </a:effectLst>
              </a:rPr>
              <a:t>numerical</a:t>
            </a:r>
            <a:r>
              <a:rPr lang="en-US" altLang="en-US">
                <a:effectLst>
                  <a:outerShdw blurRad="38100" dist="38100" dir="2700000" algn="tl">
                    <a:srgbClr val="000000"/>
                  </a:outerShdw>
                </a:effectLst>
              </a:rPr>
              <a:t>) order of substituents, </a:t>
            </a:r>
            <a:r>
              <a:rPr lang="en-US" altLang="en-US">
                <a:solidFill>
                  <a:srgbClr val="66CCFF"/>
                </a:solidFill>
                <a:effectLst>
                  <a:outerShdw blurRad="38100" dist="38100" dir="2700000" algn="tl">
                    <a:srgbClr val="000000"/>
                  </a:outerShdw>
                </a:effectLst>
              </a:rPr>
              <a:t>location </a:t>
            </a:r>
            <a:r>
              <a:rPr lang="en-US" altLang="en-US">
                <a:effectLst>
                  <a:outerShdw blurRad="38100" dist="38100" dir="2700000" algn="tl">
                    <a:srgbClr val="000000"/>
                  </a:outerShdw>
                </a:effectLst>
              </a:rPr>
              <a:t>given by number prefix.</a:t>
            </a:r>
            <a:br>
              <a:rPr lang="en-US" altLang="en-US">
                <a:effectLst>
                  <a:outerShdw blurRad="38100" dist="38100" dir="2700000" algn="tl">
                    <a:srgbClr val="000000"/>
                  </a:outerShdw>
                </a:effectLst>
              </a:rPr>
            </a:br>
            <a:endParaRPr lang="en-US" altLang="en-US">
              <a:effectLst>
                <a:outerShdw blurRad="38100" dist="38100" dir="2700000" algn="tl">
                  <a:srgbClr val="000000"/>
                </a:outerShdw>
              </a:effectLst>
            </a:endParaRPr>
          </a:p>
        </p:txBody>
      </p:sp>
      <p:sp>
        <p:nvSpPr>
          <p:cNvPr id="545800" name="Text Box 8"/>
          <p:cNvSpPr txBox="1">
            <a:spLocks noChangeArrowheads="1"/>
          </p:cNvSpPr>
          <p:nvPr/>
        </p:nvSpPr>
        <p:spPr bwMode="auto">
          <a:xfrm>
            <a:off x="6230938" y="1358900"/>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45801" name="Text Box 9"/>
          <p:cNvSpPr txBox="1">
            <a:spLocks noChangeArrowheads="1"/>
          </p:cNvSpPr>
          <p:nvPr/>
        </p:nvSpPr>
        <p:spPr bwMode="auto">
          <a:xfrm>
            <a:off x="7461250" y="1339850"/>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45802" name="Text Box 10"/>
          <p:cNvSpPr txBox="1">
            <a:spLocks noChangeArrowheads="1"/>
          </p:cNvSpPr>
          <p:nvPr/>
        </p:nvSpPr>
        <p:spPr bwMode="auto">
          <a:xfrm>
            <a:off x="6889750" y="1196975"/>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45803" name="Line 11"/>
          <p:cNvSpPr>
            <a:spLocks noChangeShapeType="1"/>
          </p:cNvSpPr>
          <p:nvPr/>
        </p:nvSpPr>
        <p:spPr bwMode="auto">
          <a:xfrm rot="-7511599">
            <a:off x="6703219" y="1048544"/>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4" name="Line 12"/>
          <p:cNvSpPr>
            <a:spLocks noChangeShapeType="1"/>
          </p:cNvSpPr>
          <p:nvPr/>
        </p:nvSpPr>
        <p:spPr bwMode="auto">
          <a:xfrm rot="10800000">
            <a:off x="7304088" y="1687513"/>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5" name="Line 13"/>
          <p:cNvSpPr>
            <a:spLocks noChangeShapeType="1"/>
          </p:cNvSpPr>
          <p:nvPr/>
        </p:nvSpPr>
        <p:spPr bwMode="auto">
          <a:xfrm rot="-7511599">
            <a:off x="7412832" y="1462881"/>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6" name="Line 14"/>
          <p:cNvSpPr>
            <a:spLocks noChangeShapeType="1"/>
          </p:cNvSpPr>
          <p:nvPr/>
        </p:nvSpPr>
        <p:spPr bwMode="auto">
          <a:xfrm rot="-7511599">
            <a:off x="6958807" y="147716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7" name="Line 15"/>
          <p:cNvSpPr>
            <a:spLocks noChangeShapeType="1"/>
          </p:cNvSpPr>
          <p:nvPr/>
        </p:nvSpPr>
        <p:spPr bwMode="auto">
          <a:xfrm rot="-7511599">
            <a:off x="6066632" y="1513681"/>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8" name="Line 16"/>
          <p:cNvSpPr>
            <a:spLocks noChangeShapeType="1"/>
          </p:cNvSpPr>
          <p:nvPr/>
        </p:nvSpPr>
        <p:spPr bwMode="auto">
          <a:xfrm rot="-3342864">
            <a:off x="7177882" y="147081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09" name="Line 17"/>
          <p:cNvSpPr>
            <a:spLocks noChangeShapeType="1"/>
          </p:cNvSpPr>
          <p:nvPr/>
        </p:nvSpPr>
        <p:spPr bwMode="auto">
          <a:xfrm rot="-3342864">
            <a:off x="6739732" y="1494631"/>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10" name="Line 18"/>
          <p:cNvSpPr>
            <a:spLocks noChangeShapeType="1"/>
          </p:cNvSpPr>
          <p:nvPr/>
        </p:nvSpPr>
        <p:spPr bwMode="auto">
          <a:xfrm rot="-3342864">
            <a:off x="6285707" y="1497806"/>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11" name="Line 19"/>
          <p:cNvSpPr>
            <a:spLocks noChangeShapeType="1"/>
          </p:cNvSpPr>
          <p:nvPr/>
        </p:nvSpPr>
        <p:spPr bwMode="auto">
          <a:xfrm rot="10800000">
            <a:off x="6602413" y="1266825"/>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12" name="Text Box 20"/>
          <p:cNvSpPr txBox="1">
            <a:spLocks noChangeArrowheads="1"/>
          </p:cNvSpPr>
          <p:nvPr/>
        </p:nvSpPr>
        <p:spPr bwMode="auto">
          <a:xfrm>
            <a:off x="6662738" y="1344613"/>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sp>
        <p:nvSpPr>
          <p:cNvPr id="545813" name="Text Box 21"/>
          <p:cNvSpPr txBox="1">
            <a:spLocks noChangeArrowheads="1"/>
          </p:cNvSpPr>
          <p:nvPr/>
        </p:nvSpPr>
        <p:spPr bwMode="auto">
          <a:xfrm>
            <a:off x="6442075" y="1595438"/>
            <a:ext cx="400050"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45814" name="Text Box 22"/>
          <p:cNvSpPr txBox="1">
            <a:spLocks noChangeArrowheads="1"/>
          </p:cNvSpPr>
          <p:nvPr/>
        </p:nvSpPr>
        <p:spPr bwMode="auto">
          <a:xfrm>
            <a:off x="7145338" y="1287463"/>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45815" name="Text Box 23"/>
          <p:cNvSpPr txBox="1">
            <a:spLocks noChangeArrowheads="1"/>
          </p:cNvSpPr>
          <p:nvPr/>
        </p:nvSpPr>
        <p:spPr bwMode="auto">
          <a:xfrm>
            <a:off x="6034088" y="1239838"/>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45816" name="Text Box 24"/>
          <p:cNvSpPr txBox="1">
            <a:spLocks noChangeArrowheads="1"/>
          </p:cNvSpPr>
          <p:nvPr/>
        </p:nvSpPr>
        <p:spPr bwMode="auto">
          <a:xfrm>
            <a:off x="5710238" y="1577975"/>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sp>
        <p:nvSpPr>
          <p:cNvPr id="545817" name="Text Box 25"/>
          <p:cNvSpPr txBox="1">
            <a:spLocks noChangeArrowheads="1"/>
          </p:cNvSpPr>
          <p:nvPr/>
        </p:nvSpPr>
        <p:spPr bwMode="auto">
          <a:xfrm>
            <a:off x="5156200" y="1993900"/>
            <a:ext cx="3859213" cy="9461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5-</a:t>
            </a:r>
            <a:r>
              <a:rPr lang="en-US" altLang="en-US" u="sng">
                <a:solidFill>
                  <a:srgbClr val="FF0000"/>
                </a:solidFill>
                <a:effectLst>
                  <a:outerShdw blurRad="38100" dist="38100" dir="2700000" algn="tl">
                    <a:srgbClr val="000000"/>
                  </a:outerShdw>
                </a:effectLst>
              </a:rPr>
              <a:t>E</a:t>
            </a:r>
            <a:r>
              <a:rPr lang="en-US" altLang="en-US">
                <a:effectLst>
                  <a:outerShdw blurRad="38100" dist="38100" dir="2700000" algn="tl">
                    <a:srgbClr val="000000"/>
                  </a:outerShdw>
                </a:effectLst>
              </a:rPr>
              <a:t>thyl-2-</a:t>
            </a:r>
            <a:r>
              <a:rPr lang="en-US" altLang="en-US" u="sng">
                <a:solidFill>
                  <a:srgbClr val="FF0000"/>
                </a:solidFill>
                <a:effectLst>
                  <a:outerShdw blurRad="38100" dist="38100" dir="2700000" algn="tl">
                    <a:srgbClr val="000000"/>
                  </a:outerShdw>
                </a:effectLst>
              </a:rPr>
              <a:t>m</a:t>
            </a:r>
            <a:r>
              <a:rPr lang="en-US" altLang="en-US">
                <a:effectLst>
                  <a:outerShdw blurRad="38100" dist="38100" dir="2700000" algn="tl">
                    <a:srgbClr val="000000"/>
                  </a:outerShdw>
                </a:effectLst>
              </a:rPr>
              <a:t>ethyl-octane</a:t>
            </a:r>
          </a:p>
        </p:txBody>
      </p:sp>
      <p:sp>
        <p:nvSpPr>
          <p:cNvPr id="545818" name="Text Box 26"/>
          <p:cNvSpPr txBox="1">
            <a:spLocks noChangeArrowheads="1"/>
          </p:cNvSpPr>
          <p:nvPr/>
        </p:nvSpPr>
        <p:spPr bwMode="auto">
          <a:xfrm>
            <a:off x="800100" y="2206625"/>
            <a:ext cx="3859213"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2-Methylbutane</a:t>
            </a:r>
          </a:p>
        </p:txBody>
      </p:sp>
      <p:sp>
        <p:nvSpPr>
          <p:cNvPr id="545819" name="Text Box 27"/>
          <p:cNvSpPr txBox="1">
            <a:spLocks noChangeArrowheads="1"/>
          </p:cNvSpPr>
          <p:nvPr/>
        </p:nvSpPr>
        <p:spPr bwMode="auto">
          <a:xfrm>
            <a:off x="-214313" y="2936875"/>
            <a:ext cx="9358313" cy="116046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effectLst>
                  <a:outerShdw blurRad="38100" dist="38100" dir="2700000" algn="tl">
                    <a:srgbClr val="000000"/>
                  </a:outerShdw>
                </a:effectLst>
              </a:rPr>
              <a:t>Alphabet:</a:t>
            </a:r>
            <a:r>
              <a:rPr lang="en-US" altLang="en-US" u="sng">
                <a:solidFill>
                  <a:srgbClr val="FF0000"/>
                </a:solidFill>
                <a:effectLst>
                  <a:outerShdw blurRad="38100" dist="38100" dir="2700000" algn="tl">
                    <a:srgbClr val="000000"/>
                  </a:outerShdw>
                </a:effectLst>
              </a:rPr>
              <a:t> D</a:t>
            </a:r>
            <a:r>
              <a:rPr lang="en-US" altLang="en-US">
                <a:effectLst>
                  <a:outerShdw blurRad="38100" dist="38100" dir="2700000" algn="tl">
                    <a:srgbClr val="000000"/>
                  </a:outerShdw>
                </a:effectLst>
              </a:rPr>
              <a:t>i-, </a:t>
            </a:r>
            <a:r>
              <a:rPr lang="en-US" altLang="en-US" u="sng">
                <a:solidFill>
                  <a:srgbClr val="FF0000"/>
                </a:solidFill>
                <a:effectLst>
                  <a:outerShdw blurRad="38100" dist="38100" dir="2700000" algn="tl">
                    <a:srgbClr val="000000"/>
                  </a:outerShdw>
                </a:effectLst>
              </a:rPr>
              <a:t>t</a:t>
            </a:r>
            <a:r>
              <a:rPr lang="en-US" altLang="en-US">
                <a:effectLst>
                  <a:outerShdw blurRad="38100" dist="38100" dir="2700000" algn="tl">
                    <a:srgbClr val="000000"/>
                  </a:outerShdw>
                </a:effectLst>
              </a:rPr>
              <a:t>ri-, etc. </a:t>
            </a:r>
            <a:r>
              <a:rPr lang="en-US" altLang="en-US">
                <a:solidFill>
                  <a:srgbClr val="66CCFF"/>
                </a:solidFill>
                <a:effectLst>
                  <a:outerShdw blurRad="38100" dist="38100" dir="2700000" algn="tl">
                    <a:srgbClr val="000000"/>
                  </a:outerShdw>
                </a:effectLst>
              </a:rPr>
              <a:t>not counted</a:t>
            </a:r>
            <a:r>
              <a:rPr lang="en-US" altLang="en-US">
                <a:effectLst>
                  <a:outerShdw blurRad="38100" dist="38100" dir="2700000" algn="tl">
                    <a:srgbClr val="000000"/>
                  </a:outerShdw>
                </a:effectLst>
              </a:rPr>
              <a:t> for main stem R. </a:t>
            </a:r>
          </a:p>
          <a:p>
            <a:pPr>
              <a:spcBef>
                <a:spcPct val="50000"/>
              </a:spcBef>
            </a:pPr>
            <a:r>
              <a:rPr lang="en-US" altLang="en-US">
                <a:solidFill>
                  <a:srgbClr val="FF0000"/>
                </a:solidFill>
                <a:effectLst>
                  <a:outerShdw blurRad="38100" dist="38100" dir="2700000" algn="tl">
                    <a:srgbClr val="000000"/>
                  </a:outerShdw>
                </a:effectLst>
              </a:rPr>
              <a:t>But</a:t>
            </a:r>
            <a:r>
              <a:rPr lang="en-US" altLang="en-US">
                <a:effectLst>
                  <a:outerShdw blurRad="38100" dist="38100" dir="2700000" algn="tl">
                    <a:srgbClr val="000000"/>
                  </a:outerShdw>
                </a:effectLst>
              </a:rPr>
              <a:t>: </a:t>
            </a:r>
            <a:r>
              <a:rPr lang="en-US" altLang="en-US">
                <a:solidFill>
                  <a:srgbClr val="66CCFF"/>
                </a:solidFill>
                <a:effectLst>
                  <a:outerShdw blurRad="38100" dist="38100" dir="2700000" algn="tl">
                    <a:srgbClr val="000000"/>
                  </a:outerShdw>
                </a:effectLst>
              </a:rPr>
              <a:t>Counted</a:t>
            </a:r>
            <a:r>
              <a:rPr lang="en-US" altLang="en-US">
                <a:effectLst>
                  <a:outerShdw blurRad="38100" dist="38100" dir="2700000" algn="tl">
                    <a:srgbClr val="000000"/>
                  </a:outerShdw>
                </a:effectLst>
              </a:rPr>
              <a:t> when in branched R</a:t>
            </a:r>
          </a:p>
        </p:txBody>
      </p:sp>
      <p:grpSp>
        <p:nvGrpSpPr>
          <p:cNvPr id="545820" name="Group 28"/>
          <p:cNvGrpSpPr>
            <a:grpSpLocks/>
          </p:cNvGrpSpPr>
          <p:nvPr/>
        </p:nvGrpSpPr>
        <p:grpSpPr bwMode="auto">
          <a:xfrm>
            <a:off x="1058863" y="4351338"/>
            <a:ext cx="1963737" cy="790575"/>
            <a:chOff x="953" y="1892"/>
            <a:chExt cx="1237" cy="498"/>
          </a:xfrm>
        </p:grpSpPr>
        <p:sp>
          <p:nvSpPr>
            <p:cNvPr id="545821" name="Text Box 29"/>
            <p:cNvSpPr txBox="1">
              <a:spLocks noChangeArrowheads="1"/>
            </p:cNvSpPr>
            <p:nvPr/>
          </p:nvSpPr>
          <p:spPr bwMode="auto">
            <a:xfrm>
              <a:off x="1281" y="2010"/>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45822" name="Text Box 30"/>
            <p:cNvSpPr txBox="1">
              <a:spLocks noChangeArrowheads="1"/>
            </p:cNvSpPr>
            <p:nvPr/>
          </p:nvSpPr>
          <p:spPr bwMode="auto">
            <a:xfrm>
              <a:off x="1553" y="2001"/>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grpSp>
          <p:nvGrpSpPr>
            <p:cNvPr id="545823" name="Group 31"/>
            <p:cNvGrpSpPr>
              <a:grpSpLocks/>
            </p:cNvGrpSpPr>
            <p:nvPr/>
          </p:nvGrpSpPr>
          <p:grpSpPr bwMode="auto">
            <a:xfrm>
              <a:off x="953" y="1892"/>
              <a:ext cx="1237" cy="498"/>
              <a:chOff x="953" y="1892"/>
              <a:chExt cx="1237" cy="498"/>
            </a:xfrm>
          </p:grpSpPr>
          <p:sp>
            <p:nvSpPr>
              <p:cNvPr id="545824" name="Text Box 32"/>
              <p:cNvSpPr txBox="1">
                <a:spLocks noChangeArrowheads="1"/>
              </p:cNvSpPr>
              <p:nvPr/>
            </p:nvSpPr>
            <p:spPr bwMode="auto">
              <a:xfrm>
                <a:off x="2056" y="1998"/>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45825" name="Text Box 33"/>
              <p:cNvSpPr txBox="1">
                <a:spLocks noChangeArrowheads="1"/>
              </p:cNvSpPr>
              <p:nvPr/>
            </p:nvSpPr>
            <p:spPr bwMode="auto">
              <a:xfrm>
                <a:off x="1696" y="1908"/>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45826" name="Text Box 34"/>
              <p:cNvSpPr txBox="1">
                <a:spLocks noChangeArrowheads="1"/>
              </p:cNvSpPr>
              <p:nvPr/>
            </p:nvSpPr>
            <p:spPr bwMode="auto">
              <a:xfrm>
                <a:off x="1414" y="2159"/>
                <a:ext cx="252"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45827" name="Text Box 35"/>
              <p:cNvSpPr txBox="1">
                <a:spLocks noChangeArrowheads="1"/>
              </p:cNvSpPr>
              <p:nvPr/>
            </p:nvSpPr>
            <p:spPr bwMode="auto">
              <a:xfrm>
                <a:off x="1857" y="196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45828" name="Text Box 36"/>
              <p:cNvSpPr txBox="1">
                <a:spLocks noChangeArrowheads="1"/>
              </p:cNvSpPr>
              <p:nvPr/>
            </p:nvSpPr>
            <p:spPr bwMode="auto">
              <a:xfrm>
                <a:off x="1157" y="193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45829" name="Text Box 37"/>
              <p:cNvSpPr txBox="1">
                <a:spLocks noChangeArrowheads="1"/>
              </p:cNvSpPr>
              <p:nvPr/>
            </p:nvSpPr>
            <p:spPr bwMode="auto">
              <a:xfrm>
                <a:off x="953" y="2148"/>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grpSp>
            <p:nvGrpSpPr>
              <p:cNvPr id="545830" name="Group 38"/>
              <p:cNvGrpSpPr>
                <a:grpSpLocks/>
              </p:cNvGrpSpPr>
              <p:nvPr/>
            </p:nvGrpSpPr>
            <p:grpSpPr bwMode="auto">
              <a:xfrm>
                <a:off x="1082" y="1892"/>
                <a:ext cx="1038" cy="498"/>
                <a:chOff x="1082" y="1892"/>
                <a:chExt cx="1038" cy="498"/>
              </a:xfrm>
            </p:grpSpPr>
            <p:sp>
              <p:nvSpPr>
                <p:cNvPr id="545831" name="Line 39"/>
                <p:cNvSpPr>
                  <a:spLocks noChangeShapeType="1"/>
                </p:cNvSpPr>
                <p:nvPr/>
              </p:nvSpPr>
              <p:spPr bwMode="auto">
                <a:xfrm rot="-7511599">
                  <a:off x="1573" y="1805"/>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2" name="Line 40"/>
                <p:cNvSpPr>
                  <a:spLocks noChangeShapeType="1"/>
                </p:cNvSpPr>
                <p:nvPr/>
              </p:nvSpPr>
              <p:spPr bwMode="auto">
                <a:xfrm rot="13055034">
                  <a:off x="1899" y="2209"/>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3" name="Line 41"/>
                <p:cNvSpPr>
                  <a:spLocks noChangeShapeType="1"/>
                </p:cNvSpPr>
                <p:nvPr/>
              </p:nvSpPr>
              <p:spPr bwMode="auto">
                <a:xfrm rot="-7511599">
                  <a:off x="2026" y="2075"/>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4" name="Line 42"/>
                <p:cNvSpPr>
                  <a:spLocks noChangeShapeType="1"/>
                </p:cNvSpPr>
                <p:nvPr/>
              </p:nvSpPr>
              <p:spPr bwMode="auto">
                <a:xfrm rot="-7511599">
                  <a:off x="1743" y="2084"/>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5" name="Line 43"/>
                <p:cNvSpPr>
                  <a:spLocks noChangeShapeType="1"/>
                </p:cNvSpPr>
                <p:nvPr/>
              </p:nvSpPr>
              <p:spPr bwMode="auto">
                <a:xfrm rot="-7511599">
                  <a:off x="1460" y="2094"/>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6" name="Line 44"/>
                <p:cNvSpPr>
                  <a:spLocks noChangeShapeType="1"/>
                </p:cNvSpPr>
                <p:nvPr/>
              </p:nvSpPr>
              <p:spPr bwMode="auto">
                <a:xfrm rot="-7511599">
                  <a:off x="1169" y="2104"/>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7" name="Line 45"/>
                <p:cNvSpPr>
                  <a:spLocks noChangeShapeType="1"/>
                </p:cNvSpPr>
                <p:nvPr/>
              </p:nvSpPr>
              <p:spPr bwMode="auto">
                <a:xfrm rot="-3342864">
                  <a:off x="1878" y="2080"/>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8" name="Line 46"/>
                <p:cNvSpPr>
                  <a:spLocks noChangeShapeType="1"/>
                </p:cNvSpPr>
                <p:nvPr/>
              </p:nvSpPr>
              <p:spPr bwMode="auto">
                <a:xfrm rot="-3342864">
                  <a:off x="1596" y="2098"/>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39" name="Line 47"/>
                <p:cNvSpPr>
                  <a:spLocks noChangeShapeType="1"/>
                </p:cNvSpPr>
                <p:nvPr/>
              </p:nvSpPr>
              <p:spPr bwMode="auto">
                <a:xfrm rot="-3342864">
                  <a:off x="1313" y="2100"/>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0" name="Line 48"/>
                <p:cNvSpPr>
                  <a:spLocks noChangeShapeType="1"/>
                </p:cNvSpPr>
                <p:nvPr/>
              </p:nvSpPr>
              <p:spPr bwMode="auto">
                <a:xfrm rot="10800000">
                  <a:off x="1509" y="1949"/>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1" name="Line 49"/>
                <p:cNvSpPr>
                  <a:spLocks noChangeShapeType="1"/>
                </p:cNvSpPr>
                <p:nvPr/>
              </p:nvSpPr>
              <p:spPr bwMode="auto">
                <a:xfrm rot="8005351">
                  <a:off x="2025" y="2201"/>
                  <a:ext cx="8" cy="18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grpSp>
      <p:sp>
        <p:nvSpPr>
          <p:cNvPr id="545842" name="Text Box 50"/>
          <p:cNvSpPr txBox="1">
            <a:spLocks noChangeArrowheads="1"/>
          </p:cNvSpPr>
          <p:nvPr/>
        </p:nvSpPr>
        <p:spPr bwMode="auto">
          <a:xfrm>
            <a:off x="6397625" y="4981575"/>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45843" name="Text Box 51"/>
          <p:cNvSpPr txBox="1">
            <a:spLocks noChangeArrowheads="1"/>
          </p:cNvSpPr>
          <p:nvPr/>
        </p:nvSpPr>
        <p:spPr bwMode="auto">
          <a:xfrm>
            <a:off x="7627938" y="4962525"/>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45844" name="Text Box 52"/>
          <p:cNvSpPr txBox="1">
            <a:spLocks noChangeArrowheads="1"/>
          </p:cNvSpPr>
          <p:nvPr/>
        </p:nvSpPr>
        <p:spPr bwMode="auto">
          <a:xfrm>
            <a:off x="7065963" y="5191125"/>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45845" name="Line 53"/>
          <p:cNvSpPr>
            <a:spLocks noChangeShapeType="1"/>
          </p:cNvSpPr>
          <p:nvPr/>
        </p:nvSpPr>
        <p:spPr bwMode="auto">
          <a:xfrm rot="-7511599">
            <a:off x="6869907" y="467121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6" name="Line 54"/>
          <p:cNvSpPr>
            <a:spLocks noChangeShapeType="1"/>
          </p:cNvSpPr>
          <p:nvPr/>
        </p:nvSpPr>
        <p:spPr bwMode="auto">
          <a:xfrm rot="10800000">
            <a:off x="7223125" y="4876800"/>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7" name="Line 55"/>
          <p:cNvSpPr>
            <a:spLocks noChangeShapeType="1"/>
          </p:cNvSpPr>
          <p:nvPr/>
        </p:nvSpPr>
        <p:spPr bwMode="auto">
          <a:xfrm rot="-7511599">
            <a:off x="7565232" y="5085556"/>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8" name="Line 56"/>
          <p:cNvSpPr>
            <a:spLocks noChangeShapeType="1"/>
          </p:cNvSpPr>
          <p:nvPr/>
        </p:nvSpPr>
        <p:spPr bwMode="auto">
          <a:xfrm rot="-7511599">
            <a:off x="7111207" y="510936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49" name="Line 57"/>
          <p:cNvSpPr>
            <a:spLocks noChangeShapeType="1"/>
          </p:cNvSpPr>
          <p:nvPr/>
        </p:nvSpPr>
        <p:spPr bwMode="auto">
          <a:xfrm rot="-7511599">
            <a:off x="6666707" y="511571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0" name="Line 58"/>
          <p:cNvSpPr>
            <a:spLocks noChangeShapeType="1"/>
          </p:cNvSpPr>
          <p:nvPr/>
        </p:nvSpPr>
        <p:spPr bwMode="auto">
          <a:xfrm rot="-7511599">
            <a:off x="6228557" y="514111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1" name="Line 59"/>
          <p:cNvSpPr>
            <a:spLocks noChangeShapeType="1"/>
          </p:cNvSpPr>
          <p:nvPr/>
        </p:nvSpPr>
        <p:spPr bwMode="auto">
          <a:xfrm rot="-3342864">
            <a:off x="7330282" y="5093494"/>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2" name="Line 60"/>
          <p:cNvSpPr>
            <a:spLocks noChangeShapeType="1"/>
          </p:cNvSpPr>
          <p:nvPr/>
        </p:nvSpPr>
        <p:spPr bwMode="auto">
          <a:xfrm rot="-3342864">
            <a:off x="6896894" y="5122069"/>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3" name="Line 61"/>
          <p:cNvSpPr>
            <a:spLocks noChangeShapeType="1"/>
          </p:cNvSpPr>
          <p:nvPr/>
        </p:nvSpPr>
        <p:spPr bwMode="auto">
          <a:xfrm rot="-3342864">
            <a:off x="6447632" y="5125244"/>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4" name="Line 62"/>
          <p:cNvSpPr>
            <a:spLocks noChangeShapeType="1"/>
          </p:cNvSpPr>
          <p:nvPr/>
        </p:nvSpPr>
        <p:spPr bwMode="auto">
          <a:xfrm rot="10800000">
            <a:off x="6764338" y="4899025"/>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55" name="Text Box 63"/>
          <p:cNvSpPr txBox="1">
            <a:spLocks noChangeArrowheads="1"/>
          </p:cNvSpPr>
          <p:nvPr/>
        </p:nvSpPr>
        <p:spPr bwMode="auto">
          <a:xfrm>
            <a:off x="6829425" y="4967288"/>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sp>
        <p:nvSpPr>
          <p:cNvPr id="545856" name="Text Box 64"/>
          <p:cNvSpPr txBox="1">
            <a:spLocks noChangeArrowheads="1"/>
          </p:cNvSpPr>
          <p:nvPr/>
        </p:nvSpPr>
        <p:spPr bwMode="auto">
          <a:xfrm>
            <a:off x="6608763" y="5218113"/>
            <a:ext cx="400050"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45857" name="Text Box 65"/>
          <p:cNvSpPr txBox="1">
            <a:spLocks noChangeArrowheads="1"/>
          </p:cNvSpPr>
          <p:nvPr/>
        </p:nvSpPr>
        <p:spPr bwMode="auto">
          <a:xfrm>
            <a:off x="7312025" y="4910138"/>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45858" name="Text Box 66"/>
          <p:cNvSpPr txBox="1">
            <a:spLocks noChangeArrowheads="1"/>
          </p:cNvSpPr>
          <p:nvPr/>
        </p:nvSpPr>
        <p:spPr bwMode="auto">
          <a:xfrm>
            <a:off x="6200775" y="4862513"/>
            <a:ext cx="212725" cy="366712"/>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45859" name="Text Box 67"/>
          <p:cNvSpPr txBox="1">
            <a:spLocks noChangeArrowheads="1"/>
          </p:cNvSpPr>
          <p:nvPr/>
        </p:nvSpPr>
        <p:spPr bwMode="auto">
          <a:xfrm>
            <a:off x="5876925" y="5200650"/>
            <a:ext cx="212725" cy="3667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sp>
        <p:nvSpPr>
          <p:cNvPr id="545860" name="Line 68"/>
          <p:cNvSpPr>
            <a:spLocks noChangeShapeType="1"/>
          </p:cNvSpPr>
          <p:nvPr/>
        </p:nvSpPr>
        <p:spPr bwMode="auto">
          <a:xfrm rot="10995098">
            <a:off x="6759575" y="4594225"/>
            <a:ext cx="12700" cy="2873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1" name="Line 69"/>
          <p:cNvSpPr>
            <a:spLocks noChangeShapeType="1"/>
          </p:cNvSpPr>
          <p:nvPr/>
        </p:nvSpPr>
        <p:spPr bwMode="auto">
          <a:xfrm rot="8005351">
            <a:off x="6647657" y="4666456"/>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2" name="Text Box 70"/>
          <p:cNvSpPr txBox="1">
            <a:spLocks noChangeArrowheads="1"/>
          </p:cNvSpPr>
          <p:nvPr/>
        </p:nvSpPr>
        <p:spPr bwMode="auto">
          <a:xfrm>
            <a:off x="128588" y="5476875"/>
            <a:ext cx="4459287" cy="9461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5-</a:t>
            </a:r>
            <a:r>
              <a:rPr lang="en-US" altLang="en-US" u="sng">
                <a:solidFill>
                  <a:srgbClr val="FF0000"/>
                </a:solidFill>
                <a:effectLst>
                  <a:outerShdw blurRad="38100" dist="38100" dir="2700000" algn="tl">
                    <a:srgbClr val="000000"/>
                  </a:outerShdw>
                </a:effectLst>
              </a:rPr>
              <a:t>E</a:t>
            </a:r>
            <a:r>
              <a:rPr lang="en-US" altLang="en-US">
                <a:effectLst>
                  <a:outerShdw blurRad="38100" dist="38100" dir="2700000" algn="tl">
                    <a:srgbClr val="000000"/>
                  </a:outerShdw>
                </a:effectLst>
              </a:rPr>
              <a:t>thyl-2,2-di-</a:t>
            </a:r>
            <a:r>
              <a:rPr lang="en-US" altLang="en-US" u="sng">
                <a:solidFill>
                  <a:srgbClr val="FF0000"/>
                </a:solidFill>
                <a:effectLst>
                  <a:outerShdw blurRad="38100" dist="38100" dir="2700000" algn="tl">
                    <a:srgbClr val="000000"/>
                  </a:outerShdw>
                </a:effectLst>
              </a:rPr>
              <a:t>m</a:t>
            </a:r>
            <a:r>
              <a:rPr lang="en-US" altLang="en-US">
                <a:effectLst>
                  <a:outerShdw blurRad="38100" dist="38100" dir="2700000" algn="tl">
                    <a:srgbClr val="000000"/>
                  </a:outerShdw>
                </a:effectLst>
              </a:rPr>
              <a:t>ethyloctane</a:t>
            </a:r>
          </a:p>
        </p:txBody>
      </p:sp>
      <p:sp>
        <p:nvSpPr>
          <p:cNvPr id="545863" name="Text Box 71"/>
          <p:cNvSpPr txBox="1">
            <a:spLocks noChangeArrowheads="1"/>
          </p:cNvSpPr>
          <p:nvPr/>
        </p:nvSpPr>
        <p:spPr bwMode="auto">
          <a:xfrm>
            <a:off x="5284788" y="5597525"/>
            <a:ext cx="3859212" cy="946150"/>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5-(1,1-</a:t>
            </a:r>
            <a:r>
              <a:rPr lang="en-US" altLang="en-US" u="sng">
                <a:solidFill>
                  <a:srgbClr val="FF0000"/>
                </a:solidFill>
                <a:effectLst>
                  <a:outerShdw blurRad="38100" dist="38100" dir="2700000" algn="tl">
                    <a:srgbClr val="000000"/>
                  </a:outerShdw>
                </a:effectLst>
              </a:rPr>
              <a:t>D</a:t>
            </a:r>
            <a:r>
              <a:rPr lang="en-US" altLang="en-US">
                <a:effectLst>
                  <a:outerShdw blurRad="38100" dist="38100" dir="2700000" algn="tl">
                    <a:srgbClr val="000000"/>
                  </a:outerShdw>
                </a:effectLst>
              </a:rPr>
              <a:t>imethylethyl)-3-</a:t>
            </a:r>
            <a:r>
              <a:rPr lang="en-US" altLang="en-US" u="sng">
                <a:solidFill>
                  <a:srgbClr val="FF0000"/>
                </a:solidFill>
                <a:effectLst>
                  <a:outerShdw blurRad="38100" dist="38100" dir="2700000" algn="tl">
                    <a:srgbClr val="000000"/>
                  </a:outerShdw>
                </a:effectLst>
              </a:rPr>
              <a:t>e</a:t>
            </a:r>
            <a:r>
              <a:rPr lang="en-US" altLang="en-US">
                <a:effectLst>
                  <a:outerShdw blurRad="38100" dist="38100" dir="2700000" algn="tl">
                    <a:srgbClr val="000000"/>
                  </a:outerShdw>
                </a:effectLst>
              </a:rPr>
              <a:t>thyloctane</a:t>
            </a:r>
          </a:p>
        </p:txBody>
      </p:sp>
      <p:sp>
        <p:nvSpPr>
          <p:cNvPr id="545864" name="Text Box 72"/>
          <p:cNvSpPr txBox="1">
            <a:spLocks noChangeArrowheads="1"/>
          </p:cNvSpPr>
          <p:nvPr/>
        </p:nvSpPr>
        <p:spPr bwMode="auto">
          <a:xfrm>
            <a:off x="3355975" y="5360988"/>
            <a:ext cx="1427163" cy="701675"/>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solidFill>
                  <a:srgbClr val="66CCFF"/>
                </a:solidFill>
                <a:effectLst>
                  <a:outerShdw blurRad="38100" dist="38100" dir="2700000" algn="tl">
                    <a:srgbClr val="000000"/>
                  </a:outerShdw>
                </a:effectLst>
              </a:rPr>
              <a:t>Not counted</a:t>
            </a:r>
          </a:p>
        </p:txBody>
      </p:sp>
      <p:sp>
        <p:nvSpPr>
          <p:cNvPr id="545865" name="Freeform 73"/>
          <p:cNvSpPr>
            <a:spLocks/>
          </p:cNvSpPr>
          <p:nvPr/>
        </p:nvSpPr>
        <p:spPr bwMode="auto">
          <a:xfrm>
            <a:off x="2454275" y="5753100"/>
            <a:ext cx="942975" cy="460375"/>
          </a:xfrm>
          <a:custGeom>
            <a:avLst/>
            <a:gdLst>
              <a:gd name="T0" fmla="*/ 474 w 474"/>
              <a:gd name="T1" fmla="*/ 0 h 226"/>
              <a:gd name="T2" fmla="*/ 182 w 474"/>
              <a:gd name="T3" fmla="*/ 213 h 226"/>
              <a:gd name="T4" fmla="*/ 0 w 474"/>
              <a:gd name="T5" fmla="*/ 78 h 226"/>
            </a:gdLst>
            <a:ahLst/>
            <a:cxnLst>
              <a:cxn ang="0">
                <a:pos x="T0" y="T1"/>
              </a:cxn>
              <a:cxn ang="0">
                <a:pos x="T2" y="T3"/>
              </a:cxn>
              <a:cxn ang="0">
                <a:pos x="T4" y="T5"/>
              </a:cxn>
            </a:cxnLst>
            <a:rect l="0" t="0" r="r" b="b"/>
            <a:pathLst>
              <a:path w="474" h="226">
                <a:moveTo>
                  <a:pt x="474" y="0"/>
                </a:moveTo>
                <a:cubicBezTo>
                  <a:pt x="426" y="35"/>
                  <a:pt x="261" y="200"/>
                  <a:pt x="182" y="213"/>
                </a:cubicBezTo>
                <a:cubicBezTo>
                  <a:pt x="103" y="226"/>
                  <a:pt x="38" y="106"/>
                  <a:pt x="0" y="78"/>
                </a:cubicBezTo>
              </a:path>
            </a:pathLst>
          </a:custGeom>
          <a:noFill/>
          <a:ln w="38100" cap="flat" cmpd="sng">
            <a:solidFill>
              <a:srgbClr val="66CCFF"/>
            </a:solidFill>
            <a:prstDash val="solid"/>
            <a:round/>
            <a:headEnd type="none" w="med" len="med"/>
            <a:tailEnd type="arrow" w="med" len="med"/>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6" name="Freeform 74"/>
          <p:cNvSpPr>
            <a:spLocks/>
          </p:cNvSpPr>
          <p:nvPr/>
        </p:nvSpPr>
        <p:spPr bwMode="auto">
          <a:xfrm>
            <a:off x="2266950" y="5100638"/>
            <a:ext cx="527050" cy="473075"/>
          </a:xfrm>
          <a:custGeom>
            <a:avLst/>
            <a:gdLst>
              <a:gd name="T0" fmla="*/ 0 w 332"/>
              <a:gd name="T1" fmla="*/ 252 h 252"/>
              <a:gd name="T2" fmla="*/ 253 w 332"/>
              <a:gd name="T3" fmla="*/ 181 h 252"/>
              <a:gd name="T4" fmla="*/ 332 w 332"/>
              <a:gd name="T5" fmla="*/ 0 h 252"/>
            </a:gdLst>
            <a:ahLst/>
            <a:cxnLst>
              <a:cxn ang="0">
                <a:pos x="T0" y="T1"/>
              </a:cxn>
              <a:cxn ang="0">
                <a:pos x="T2" y="T3"/>
              </a:cxn>
              <a:cxn ang="0">
                <a:pos x="T4" y="T5"/>
              </a:cxn>
            </a:cxnLst>
            <a:rect l="0" t="0" r="r" b="b"/>
            <a:pathLst>
              <a:path w="332" h="252">
                <a:moveTo>
                  <a:pt x="0" y="252"/>
                </a:moveTo>
                <a:cubicBezTo>
                  <a:pt x="42" y="241"/>
                  <a:pt x="198" y="223"/>
                  <a:pt x="253" y="181"/>
                </a:cubicBezTo>
                <a:cubicBezTo>
                  <a:pt x="308" y="139"/>
                  <a:pt x="326" y="73"/>
                  <a:pt x="332" y="0"/>
                </a:cubicBezTo>
              </a:path>
            </a:pathLst>
          </a:custGeom>
          <a:noFill/>
          <a:ln w="38100" cap="flat" cmpd="sng">
            <a:solidFill>
              <a:srgbClr val="66CCFF"/>
            </a:solidFill>
            <a:prstDash val="solid"/>
            <a:round/>
            <a:headEnd type="none" w="med" len="med"/>
            <a:tailEnd type="arrow" w="med" len="med"/>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7" name="Freeform 75"/>
          <p:cNvSpPr>
            <a:spLocks/>
          </p:cNvSpPr>
          <p:nvPr/>
        </p:nvSpPr>
        <p:spPr bwMode="auto">
          <a:xfrm>
            <a:off x="1866900" y="5110163"/>
            <a:ext cx="550863" cy="414337"/>
          </a:xfrm>
          <a:custGeom>
            <a:avLst/>
            <a:gdLst>
              <a:gd name="T0" fmla="*/ 0 w 347"/>
              <a:gd name="T1" fmla="*/ 261 h 261"/>
              <a:gd name="T2" fmla="*/ 71 w 347"/>
              <a:gd name="T3" fmla="*/ 95 h 261"/>
              <a:gd name="T4" fmla="*/ 347 w 347"/>
              <a:gd name="T5" fmla="*/ 0 h 261"/>
            </a:gdLst>
            <a:ahLst/>
            <a:cxnLst>
              <a:cxn ang="0">
                <a:pos x="T0" y="T1"/>
              </a:cxn>
              <a:cxn ang="0">
                <a:pos x="T2" y="T3"/>
              </a:cxn>
              <a:cxn ang="0">
                <a:pos x="T4" y="T5"/>
              </a:cxn>
            </a:cxnLst>
            <a:rect l="0" t="0" r="r" b="b"/>
            <a:pathLst>
              <a:path w="347" h="261">
                <a:moveTo>
                  <a:pt x="0" y="261"/>
                </a:moveTo>
                <a:cubicBezTo>
                  <a:pt x="6" y="199"/>
                  <a:pt x="13" y="138"/>
                  <a:pt x="71" y="95"/>
                </a:cubicBezTo>
                <a:cubicBezTo>
                  <a:pt x="129" y="52"/>
                  <a:pt x="238" y="26"/>
                  <a:pt x="347" y="0"/>
                </a:cubicBezTo>
              </a:path>
            </a:pathLst>
          </a:custGeom>
          <a:noFill/>
          <a:ln w="38100" cap="flat" cmpd="sng">
            <a:solidFill>
              <a:srgbClr val="66CCFF"/>
            </a:solidFill>
            <a:prstDash val="solid"/>
            <a:round/>
            <a:headEnd type="none" w="med" len="med"/>
            <a:tailEnd type="arrow" w="med" len="med"/>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8" name="Freeform 76"/>
          <p:cNvSpPr>
            <a:spLocks/>
          </p:cNvSpPr>
          <p:nvPr/>
        </p:nvSpPr>
        <p:spPr bwMode="auto">
          <a:xfrm>
            <a:off x="5819775" y="4324350"/>
            <a:ext cx="857250" cy="1174750"/>
          </a:xfrm>
          <a:custGeom>
            <a:avLst/>
            <a:gdLst>
              <a:gd name="T0" fmla="*/ 74 w 540"/>
              <a:gd name="T1" fmla="*/ 740 h 740"/>
              <a:gd name="T2" fmla="*/ 14 w 540"/>
              <a:gd name="T3" fmla="*/ 356 h 740"/>
              <a:gd name="T4" fmla="*/ 158 w 540"/>
              <a:gd name="T5" fmla="*/ 52 h 740"/>
              <a:gd name="T6" fmla="*/ 398 w 540"/>
              <a:gd name="T7" fmla="*/ 44 h 740"/>
              <a:gd name="T8" fmla="*/ 540 w 540"/>
              <a:gd name="T9" fmla="*/ 227 h 740"/>
            </a:gdLst>
            <a:ahLst/>
            <a:cxnLst>
              <a:cxn ang="0">
                <a:pos x="T0" y="T1"/>
              </a:cxn>
              <a:cxn ang="0">
                <a:pos x="T2" y="T3"/>
              </a:cxn>
              <a:cxn ang="0">
                <a:pos x="T4" y="T5"/>
              </a:cxn>
              <a:cxn ang="0">
                <a:pos x="T6" y="T7"/>
              </a:cxn>
              <a:cxn ang="0">
                <a:pos x="T8" y="T9"/>
              </a:cxn>
            </a:cxnLst>
            <a:rect l="0" t="0" r="r" b="b"/>
            <a:pathLst>
              <a:path w="540" h="740">
                <a:moveTo>
                  <a:pt x="74" y="740"/>
                </a:moveTo>
                <a:cubicBezTo>
                  <a:pt x="64" y="676"/>
                  <a:pt x="0" y="471"/>
                  <a:pt x="14" y="356"/>
                </a:cubicBezTo>
                <a:cubicBezTo>
                  <a:pt x="28" y="241"/>
                  <a:pt x="94" y="104"/>
                  <a:pt x="158" y="52"/>
                </a:cubicBezTo>
                <a:cubicBezTo>
                  <a:pt x="222" y="0"/>
                  <a:pt x="334" y="15"/>
                  <a:pt x="398" y="44"/>
                </a:cubicBezTo>
                <a:cubicBezTo>
                  <a:pt x="462" y="73"/>
                  <a:pt x="510" y="189"/>
                  <a:pt x="540" y="227"/>
                </a:cubicBezTo>
              </a:path>
            </a:pathLst>
          </a:custGeom>
          <a:noFill/>
          <a:ln w="38100" cap="flat" cmpd="sng">
            <a:solidFill>
              <a:srgbClr val="66CCFF"/>
            </a:solidFill>
            <a:prstDash val="solid"/>
            <a:round/>
            <a:headEnd type="none" w="med" len="med"/>
            <a:tailEnd type="arrow" w="med" len="med"/>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69" name="Text Box 77"/>
          <p:cNvSpPr txBox="1">
            <a:spLocks noChangeArrowheads="1"/>
          </p:cNvSpPr>
          <p:nvPr/>
        </p:nvSpPr>
        <p:spPr bwMode="auto">
          <a:xfrm rot="5400000">
            <a:off x="5931694" y="5328444"/>
            <a:ext cx="314325" cy="519113"/>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a:solidFill>
                  <a:srgbClr val="66CCFF"/>
                </a:solidFill>
                <a:effectLst>
                  <a:outerShdw blurRad="38100" dist="38100" dir="2700000" algn="tl">
                    <a:srgbClr val="000000"/>
                  </a:outerShdw>
                </a:effectLst>
              </a:rPr>
              <a:t>{</a:t>
            </a:r>
          </a:p>
        </p:txBody>
      </p:sp>
      <p:sp>
        <p:nvSpPr>
          <p:cNvPr id="545870" name="Line 78"/>
          <p:cNvSpPr>
            <a:spLocks noChangeShapeType="1"/>
          </p:cNvSpPr>
          <p:nvPr/>
        </p:nvSpPr>
        <p:spPr bwMode="auto">
          <a:xfrm rot="-7511599">
            <a:off x="6504782" y="1489869"/>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71" name="Line 79"/>
          <p:cNvSpPr>
            <a:spLocks noChangeShapeType="1"/>
          </p:cNvSpPr>
          <p:nvPr/>
        </p:nvSpPr>
        <p:spPr bwMode="auto">
          <a:xfrm rot="-7511599">
            <a:off x="7336632" y="4666456"/>
            <a:ext cx="12700" cy="28733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73" name="Freeform 81"/>
          <p:cNvSpPr>
            <a:spLocks/>
          </p:cNvSpPr>
          <p:nvPr/>
        </p:nvSpPr>
        <p:spPr bwMode="auto">
          <a:xfrm rot="301698">
            <a:off x="4725988" y="6030913"/>
            <a:ext cx="1589087" cy="287337"/>
          </a:xfrm>
          <a:custGeom>
            <a:avLst/>
            <a:gdLst>
              <a:gd name="T0" fmla="*/ 0 w 1001"/>
              <a:gd name="T1" fmla="*/ 181 h 181"/>
              <a:gd name="T2" fmla="*/ 93 w 1001"/>
              <a:gd name="T3" fmla="*/ 88 h 181"/>
              <a:gd name="T4" fmla="*/ 233 w 1001"/>
              <a:gd name="T5" fmla="*/ 41 h 181"/>
              <a:gd name="T6" fmla="*/ 372 w 1001"/>
              <a:gd name="T7" fmla="*/ 24 h 181"/>
              <a:gd name="T8" fmla="*/ 471 w 1001"/>
              <a:gd name="T9" fmla="*/ 29 h 181"/>
              <a:gd name="T10" fmla="*/ 599 w 1001"/>
              <a:gd name="T11" fmla="*/ 41 h 181"/>
              <a:gd name="T12" fmla="*/ 739 w 1001"/>
              <a:gd name="T13" fmla="*/ 41 h 181"/>
              <a:gd name="T14" fmla="*/ 849 w 1001"/>
              <a:gd name="T15" fmla="*/ 53 h 181"/>
              <a:gd name="T16" fmla="*/ 972 w 1001"/>
              <a:gd name="T17" fmla="*/ 35 h 181"/>
              <a:gd name="T18" fmla="*/ 1001 w 1001"/>
              <a:gd name="T1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1" h="181">
                <a:moveTo>
                  <a:pt x="0" y="181"/>
                </a:moveTo>
                <a:cubicBezTo>
                  <a:pt x="27" y="146"/>
                  <a:pt x="54" y="111"/>
                  <a:pt x="93" y="88"/>
                </a:cubicBezTo>
                <a:cubicBezTo>
                  <a:pt x="132" y="65"/>
                  <a:pt x="187" y="52"/>
                  <a:pt x="233" y="41"/>
                </a:cubicBezTo>
                <a:cubicBezTo>
                  <a:pt x="279" y="30"/>
                  <a:pt x="332" y="26"/>
                  <a:pt x="372" y="24"/>
                </a:cubicBezTo>
                <a:cubicBezTo>
                  <a:pt x="412" y="22"/>
                  <a:pt x="433" y="26"/>
                  <a:pt x="471" y="29"/>
                </a:cubicBezTo>
                <a:cubicBezTo>
                  <a:pt x="509" y="32"/>
                  <a:pt x="554" y="39"/>
                  <a:pt x="599" y="41"/>
                </a:cubicBezTo>
                <a:cubicBezTo>
                  <a:pt x="644" y="43"/>
                  <a:pt x="697" y="39"/>
                  <a:pt x="739" y="41"/>
                </a:cubicBezTo>
                <a:cubicBezTo>
                  <a:pt x="781" y="43"/>
                  <a:pt x="810" y="54"/>
                  <a:pt x="849" y="53"/>
                </a:cubicBezTo>
                <a:cubicBezTo>
                  <a:pt x="888" y="52"/>
                  <a:pt x="947" y="44"/>
                  <a:pt x="972" y="35"/>
                </a:cubicBezTo>
                <a:cubicBezTo>
                  <a:pt x="997" y="26"/>
                  <a:pt x="997" y="3"/>
                  <a:pt x="1001" y="0"/>
                </a:cubicBezTo>
              </a:path>
            </a:pathLst>
          </a:custGeom>
          <a:noFill/>
          <a:ln w="38100" cap="flat" cmpd="sng">
            <a:solidFill>
              <a:srgbClr val="66CCFF"/>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75" name="Line 83"/>
          <p:cNvSpPr>
            <a:spLocks noChangeShapeType="1"/>
          </p:cNvSpPr>
          <p:nvPr/>
        </p:nvSpPr>
        <p:spPr bwMode="auto">
          <a:xfrm flipH="1">
            <a:off x="6305550" y="5995988"/>
            <a:ext cx="196850" cy="139700"/>
          </a:xfrm>
          <a:prstGeom prst="line">
            <a:avLst/>
          </a:prstGeom>
          <a:noFill/>
          <a:ln w="38100">
            <a:solidFill>
              <a:srgbClr val="66CCFF"/>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5877" name="Rectangle 85"/>
          <p:cNvSpPr>
            <a:spLocks noChangeArrowheads="1"/>
          </p:cNvSpPr>
          <p:nvPr/>
        </p:nvSpPr>
        <p:spPr bwMode="auto">
          <a:xfrm>
            <a:off x="4006850" y="6200775"/>
            <a:ext cx="1143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66CCFF"/>
                </a:solidFill>
                <a:effectLst>
                  <a:outerShdw blurRad="38100" dist="38100" dir="2700000" algn="tl">
                    <a:srgbClr val="000000"/>
                  </a:outerShdw>
                </a:effectLst>
              </a:rPr>
              <a:t>Counted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84" name="Text Box 48"/>
          <p:cNvSpPr txBox="1">
            <a:spLocks noChangeArrowheads="1"/>
          </p:cNvSpPr>
          <p:nvPr/>
        </p:nvSpPr>
        <p:spPr bwMode="auto">
          <a:xfrm>
            <a:off x="755650" y="674688"/>
            <a:ext cx="16144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rgbClr val="FF9900"/>
                </a:solidFill>
                <a:effectLst>
                  <a:outerShdw blurRad="38100" dist="38100" dir="2700000" algn="tl">
                    <a:srgbClr val="000000"/>
                  </a:outerShdw>
                </a:effectLst>
              </a:rPr>
              <a:t>Problem:</a:t>
            </a:r>
          </a:p>
        </p:txBody>
      </p:sp>
      <p:sp>
        <p:nvSpPr>
          <p:cNvPr id="577573" name="Line 37"/>
          <p:cNvSpPr>
            <a:spLocks noChangeShapeType="1"/>
          </p:cNvSpPr>
          <p:nvPr/>
        </p:nvSpPr>
        <p:spPr bwMode="auto">
          <a:xfrm rot="-2111599">
            <a:off x="4954588" y="2713038"/>
            <a:ext cx="87312" cy="4095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4" name="Line 38"/>
          <p:cNvSpPr>
            <a:spLocks noChangeShapeType="1"/>
          </p:cNvSpPr>
          <p:nvPr/>
        </p:nvSpPr>
        <p:spPr bwMode="auto">
          <a:xfrm rot="18455034">
            <a:off x="3987007" y="3518694"/>
            <a:ext cx="17462" cy="4953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5" name="Line 39"/>
          <p:cNvSpPr>
            <a:spLocks noChangeShapeType="1"/>
          </p:cNvSpPr>
          <p:nvPr/>
        </p:nvSpPr>
        <p:spPr bwMode="auto">
          <a:xfrm rot="-2111599">
            <a:off x="4327525" y="3843338"/>
            <a:ext cx="22225" cy="441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6" name="Line 40"/>
          <p:cNvSpPr>
            <a:spLocks noChangeShapeType="1"/>
          </p:cNvSpPr>
          <p:nvPr/>
        </p:nvSpPr>
        <p:spPr bwMode="auto">
          <a:xfrm rot="-2111599">
            <a:off x="4313238" y="3136900"/>
            <a:ext cx="20637" cy="441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7" name="Line 41"/>
          <p:cNvSpPr>
            <a:spLocks noChangeShapeType="1"/>
          </p:cNvSpPr>
          <p:nvPr/>
        </p:nvSpPr>
        <p:spPr bwMode="auto">
          <a:xfrm rot="-2111599">
            <a:off x="4273550" y="2447925"/>
            <a:ext cx="28575" cy="40798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8" name="Line 42"/>
          <p:cNvSpPr>
            <a:spLocks noChangeShapeType="1"/>
          </p:cNvSpPr>
          <p:nvPr/>
        </p:nvSpPr>
        <p:spPr bwMode="auto">
          <a:xfrm rot="-2111599">
            <a:off x="4254500" y="1738313"/>
            <a:ext cx="22225" cy="4381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79" name="Line 43"/>
          <p:cNvSpPr>
            <a:spLocks noChangeShapeType="1"/>
          </p:cNvSpPr>
          <p:nvPr/>
        </p:nvSpPr>
        <p:spPr bwMode="auto">
          <a:xfrm rot="2057136">
            <a:off x="4310063" y="3462338"/>
            <a:ext cx="26987" cy="4810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0" name="Line 44"/>
          <p:cNvSpPr>
            <a:spLocks noChangeShapeType="1"/>
          </p:cNvSpPr>
          <p:nvPr/>
        </p:nvSpPr>
        <p:spPr bwMode="auto">
          <a:xfrm rot="2057136">
            <a:off x="4273550" y="2778125"/>
            <a:ext cx="22225" cy="43815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1" name="Line 45"/>
          <p:cNvSpPr>
            <a:spLocks noChangeShapeType="1"/>
          </p:cNvSpPr>
          <p:nvPr/>
        </p:nvSpPr>
        <p:spPr bwMode="auto">
          <a:xfrm rot="2057136">
            <a:off x="4268788" y="2103438"/>
            <a:ext cx="22225" cy="44132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2" name="Line 46"/>
          <p:cNvSpPr>
            <a:spLocks noChangeShapeType="1"/>
          </p:cNvSpPr>
          <p:nvPr/>
        </p:nvSpPr>
        <p:spPr bwMode="auto">
          <a:xfrm rot="16200000">
            <a:off x="4614069" y="2582069"/>
            <a:ext cx="19050" cy="4302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3" name="Line 47"/>
          <p:cNvSpPr>
            <a:spLocks noChangeShapeType="1"/>
          </p:cNvSpPr>
          <p:nvPr/>
        </p:nvSpPr>
        <p:spPr bwMode="auto">
          <a:xfrm rot="13405351">
            <a:off x="4030663" y="3860800"/>
            <a:ext cx="20637" cy="43973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5" name="Line 49"/>
          <p:cNvSpPr>
            <a:spLocks noChangeShapeType="1"/>
          </p:cNvSpPr>
          <p:nvPr/>
        </p:nvSpPr>
        <p:spPr bwMode="auto">
          <a:xfrm rot="19488401" flipV="1">
            <a:off x="3968750" y="4213225"/>
            <a:ext cx="34925" cy="3460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6" name="Text Box 50"/>
          <p:cNvSpPr txBox="1">
            <a:spLocks noChangeArrowheads="1"/>
          </p:cNvSpPr>
          <p:nvPr/>
        </p:nvSpPr>
        <p:spPr bwMode="auto">
          <a:xfrm>
            <a:off x="3957638" y="4470400"/>
            <a:ext cx="466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Br</a:t>
            </a:r>
          </a:p>
        </p:txBody>
      </p:sp>
      <p:sp>
        <p:nvSpPr>
          <p:cNvPr id="577587" name="Line 51"/>
          <p:cNvSpPr>
            <a:spLocks noChangeShapeType="1"/>
          </p:cNvSpPr>
          <p:nvPr/>
        </p:nvSpPr>
        <p:spPr bwMode="auto">
          <a:xfrm rot="16200000">
            <a:off x="4560887" y="1952626"/>
            <a:ext cx="9525" cy="330200"/>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88" name="Line 52"/>
          <p:cNvSpPr>
            <a:spLocks noChangeShapeType="1"/>
          </p:cNvSpPr>
          <p:nvPr/>
        </p:nvSpPr>
        <p:spPr bwMode="auto">
          <a:xfrm rot="16200000">
            <a:off x="4887913" y="2478087"/>
            <a:ext cx="279400" cy="320675"/>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7590" name="Rectangle 54"/>
          <p:cNvSpPr>
            <a:spLocks noChangeArrowheads="1"/>
          </p:cNvSpPr>
          <p:nvPr/>
        </p:nvSpPr>
        <p:spPr bwMode="auto">
          <a:xfrm>
            <a:off x="5068888" y="2930525"/>
            <a:ext cx="406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Cl</a:t>
            </a:r>
          </a:p>
        </p:txBody>
      </p:sp>
      <p:sp>
        <p:nvSpPr>
          <p:cNvPr id="577594" name="Rectangle 58"/>
          <p:cNvSpPr>
            <a:spLocks noChangeArrowheads="1"/>
          </p:cNvSpPr>
          <p:nvPr/>
        </p:nvSpPr>
        <p:spPr bwMode="auto">
          <a:xfrm>
            <a:off x="4675188" y="1901825"/>
            <a:ext cx="322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I</a:t>
            </a:r>
          </a:p>
        </p:txBody>
      </p:sp>
      <p:sp>
        <p:nvSpPr>
          <p:cNvPr id="577595" name="Text Box 59"/>
          <p:cNvSpPr txBox="1">
            <a:spLocks noChangeArrowheads="1"/>
          </p:cNvSpPr>
          <p:nvPr/>
        </p:nvSpPr>
        <p:spPr bwMode="auto">
          <a:xfrm>
            <a:off x="3473450" y="5499100"/>
            <a:ext cx="2625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Longest chain?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8590" name="Group 30"/>
          <p:cNvGrpSpPr>
            <a:grpSpLocks/>
          </p:cNvGrpSpPr>
          <p:nvPr/>
        </p:nvGrpSpPr>
        <p:grpSpPr bwMode="auto">
          <a:xfrm>
            <a:off x="3609975" y="1560513"/>
            <a:ext cx="1865313" cy="3306762"/>
            <a:chOff x="2274" y="983"/>
            <a:chExt cx="1175" cy="2083"/>
          </a:xfrm>
        </p:grpSpPr>
        <p:sp>
          <p:nvSpPr>
            <p:cNvPr id="578564" name="Text Box 4"/>
            <p:cNvSpPr txBox="1">
              <a:spLocks noChangeArrowheads="1"/>
            </p:cNvSpPr>
            <p:nvPr/>
          </p:nvSpPr>
          <p:spPr bwMode="auto">
            <a:xfrm>
              <a:off x="2591" y="2112"/>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78565" name="Text Box 5"/>
            <p:cNvSpPr txBox="1">
              <a:spLocks noChangeArrowheads="1"/>
            </p:cNvSpPr>
            <p:nvPr/>
          </p:nvSpPr>
          <p:spPr bwMode="auto">
            <a:xfrm>
              <a:off x="2558" y="165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78566" name="Text Box 6"/>
            <p:cNvSpPr txBox="1">
              <a:spLocks noChangeArrowheads="1"/>
            </p:cNvSpPr>
            <p:nvPr/>
          </p:nvSpPr>
          <p:spPr bwMode="auto">
            <a:xfrm>
              <a:off x="2453" y="98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sp>
          <p:nvSpPr>
            <p:cNvPr id="578567" name="Text Box 7"/>
            <p:cNvSpPr txBox="1">
              <a:spLocks noChangeArrowheads="1"/>
            </p:cNvSpPr>
            <p:nvPr/>
          </p:nvSpPr>
          <p:spPr bwMode="auto">
            <a:xfrm>
              <a:off x="2471" y="147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78568" name="Text Box 8"/>
            <p:cNvSpPr txBox="1">
              <a:spLocks noChangeArrowheads="1"/>
            </p:cNvSpPr>
            <p:nvPr/>
          </p:nvSpPr>
          <p:spPr bwMode="auto">
            <a:xfrm>
              <a:off x="2452" y="1883"/>
              <a:ext cx="252"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sp>
          <p:nvSpPr>
            <p:cNvPr id="578569" name="Text Box 9"/>
            <p:cNvSpPr txBox="1">
              <a:spLocks noChangeArrowheads="1"/>
            </p:cNvSpPr>
            <p:nvPr/>
          </p:nvSpPr>
          <p:spPr bwMode="auto">
            <a:xfrm>
              <a:off x="2556" y="123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78570" name="Text Box 10"/>
            <p:cNvSpPr txBox="1">
              <a:spLocks noChangeArrowheads="1"/>
            </p:cNvSpPr>
            <p:nvPr/>
          </p:nvSpPr>
          <p:spPr bwMode="auto">
            <a:xfrm>
              <a:off x="2409" y="236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78571" name="Text Box 11"/>
            <p:cNvSpPr txBox="1">
              <a:spLocks noChangeArrowheads="1"/>
            </p:cNvSpPr>
            <p:nvPr/>
          </p:nvSpPr>
          <p:spPr bwMode="auto">
            <a:xfrm>
              <a:off x="2274" y="255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78572" name="Line 12"/>
            <p:cNvSpPr>
              <a:spLocks noChangeShapeType="1"/>
            </p:cNvSpPr>
            <p:nvPr/>
          </p:nvSpPr>
          <p:spPr bwMode="auto">
            <a:xfrm rot="-2111599">
              <a:off x="3121" y="1709"/>
              <a:ext cx="55" cy="25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3" name="Line 13"/>
            <p:cNvSpPr>
              <a:spLocks noChangeShapeType="1"/>
            </p:cNvSpPr>
            <p:nvPr/>
          </p:nvSpPr>
          <p:spPr bwMode="auto">
            <a:xfrm rot="18455034">
              <a:off x="2511" y="2217"/>
              <a:ext cx="11" cy="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4" name="Line 14"/>
            <p:cNvSpPr>
              <a:spLocks noChangeShapeType="1"/>
            </p:cNvSpPr>
            <p:nvPr/>
          </p:nvSpPr>
          <p:spPr bwMode="auto">
            <a:xfrm rot="-2111599">
              <a:off x="2726" y="2421"/>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5" name="Line 15"/>
            <p:cNvSpPr>
              <a:spLocks noChangeShapeType="1"/>
            </p:cNvSpPr>
            <p:nvPr/>
          </p:nvSpPr>
          <p:spPr bwMode="auto">
            <a:xfrm rot="-2111599">
              <a:off x="2717" y="1976"/>
              <a:ext cx="13"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6" name="Line 16"/>
            <p:cNvSpPr>
              <a:spLocks noChangeShapeType="1"/>
            </p:cNvSpPr>
            <p:nvPr/>
          </p:nvSpPr>
          <p:spPr bwMode="auto">
            <a:xfrm rot="-2111599">
              <a:off x="2692" y="1542"/>
              <a:ext cx="18" cy="25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7" name="Line 17"/>
            <p:cNvSpPr>
              <a:spLocks noChangeShapeType="1"/>
            </p:cNvSpPr>
            <p:nvPr/>
          </p:nvSpPr>
          <p:spPr bwMode="auto">
            <a:xfrm rot="-2111599">
              <a:off x="2680" y="1095"/>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8" name="Line 18"/>
            <p:cNvSpPr>
              <a:spLocks noChangeShapeType="1"/>
            </p:cNvSpPr>
            <p:nvPr/>
          </p:nvSpPr>
          <p:spPr bwMode="auto">
            <a:xfrm rot="2057136">
              <a:off x="2715" y="2181"/>
              <a:ext cx="17" cy="30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79" name="Line 19"/>
            <p:cNvSpPr>
              <a:spLocks noChangeShapeType="1"/>
            </p:cNvSpPr>
            <p:nvPr/>
          </p:nvSpPr>
          <p:spPr bwMode="auto">
            <a:xfrm rot="2057136">
              <a:off x="2692" y="1750"/>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0" name="Line 20"/>
            <p:cNvSpPr>
              <a:spLocks noChangeShapeType="1"/>
            </p:cNvSpPr>
            <p:nvPr/>
          </p:nvSpPr>
          <p:spPr bwMode="auto">
            <a:xfrm rot="2057136">
              <a:off x="2689" y="1325"/>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1" name="Line 21"/>
            <p:cNvSpPr>
              <a:spLocks noChangeShapeType="1"/>
            </p:cNvSpPr>
            <p:nvPr/>
          </p:nvSpPr>
          <p:spPr bwMode="auto">
            <a:xfrm rot="16200000">
              <a:off x="2907" y="1626"/>
              <a:ext cx="12" cy="27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2" name="Line 22"/>
            <p:cNvSpPr>
              <a:spLocks noChangeShapeType="1"/>
            </p:cNvSpPr>
            <p:nvPr/>
          </p:nvSpPr>
          <p:spPr bwMode="auto">
            <a:xfrm rot="13405351">
              <a:off x="2539" y="2432"/>
              <a:ext cx="13" cy="27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3" name="Line 23"/>
            <p:cNvSpPr>
              <a:spLocks noChangeShapeType="1"/>
            </p:cNvSpPr>
            <p:nvPr/>
          </p:nvSpPr>
          <p:spPr bwMode="auto">
            <a:xfrm rot="19488401" flipV="1">
              <a:off x="2500" y="2654"/>
              <a:ext cx="22" cy="21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4" name="Text Box 24"/>
            <p:cNvSpPr txBox="1">
              <a:spLocks noChangeArrowheads="1"/>
            </p:cNvSpPr>
            <p:nvPr/>
          </p:nvSpPr>
          <p:spPr bwMode="auto">
            <a:xfrm>
              <a:off x="2493" y="2816"/>
              <a:ext cx="29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Br</a:t>
              </a:r>
            </a:p>
          </p:txBody>
        </p:sp>
        <p:sp>
          <p:nvSpPr>
            <p:cNvPr id="578586" name="Line 26"/>
            <p:cNvSpPr>
              <a:spLocks noChangeShapeType="1"/>
            </p:cNvSpPr>
            <p:nvPr/>
          </p:nvSpPr>
          <p:spPr bwMode="auto">
            <a:xfrm rot="16200000">
              <a:off x="3079" y="1561"/>
              <a:ext cx="176" cy="20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7" name="Rectangle 27"/>
            <p:cNvSpPr>
              <a:spLocks noChangeArrowheads="1"/>
            </p:cNvSpPr>
            <p:nvPr/>
          </p:nvSpPr>
          <p:spPr bwMode="auto">
            <a:xfrm>
              <a:off x="3193" y="1846"/>
              <a:ext cx="25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Cl</a:t>
              </a:r>
            </a:p>
          </p:txBody>
        </p:sp>
        <p:sp>
          <p:nvSpPr>
            <p:cNvPr id="578588" name="Line 28"/>
            <p:cNvSpPr>
              <a:spLocks noChangeShapeType="1"/>
            </p:cNvSpPr>
            <p:nvPr/>
          </p:nvSpPr>
          <p:spPr bwMode="auto">
            <a:xfrm rot="16200000">
              <a:off x="2873" y="1230"/>
              <a:ext cx="6" cy="20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8589" name="Rectangle 29"/>
            <p:cNvSpPr>
              <a:spLocks noChangeArrowheads="1"/>
            </p:cNvSpPr>
            <p:nvPr/>
          </p:nvSpPr>
          <p:spPr bwMode="auto">
            <a:xfrm>
              <a:off x="2945" y="119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I</a:t>
              </a:r>
            </a:p>
          </p:txBody>
        </p:sp>
      </p:grpSp>
      <p:sp>
        <p:nvSpPr>
          <p:cNvPr id="578591" name="Text Box 31"/>
          <p:cNvSpPr txBox="1">
            <a:spLocks noChangeArrowheads="1"/>
          </p:cNvSpPr>
          <p:nvPr/>
        </p:nvSpPr>
        <p:spPr bwMode="auto">
          <a:xfrm>
            <a:off x="3527425" y="5499100"/>
            <a:ext cx="2527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Substituents?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612" name="Line 28"/>
          <p:cNvSpPr>
            <a:spLocks noChangeShapeType="1"/>
          </p:cNvSpPr>
          <p:nvPr/>
        </p:nvSpPr>
        <p:spPr bwMode="auto">
          <a:xfrm flipH="1">
            <a:off x="4886325" y="1635125"/>
            <a:ext cx="396875" cy="350838"/>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13" name="Line 29"/>
          <p:cNvSpPr>
            <a:spLocks noChangeShapeType="1"/>
          </p:cNvSpPr>
          <p:nvPr/>
        </p:nvSpPr>
        <p:spPr bwMode="auto">
          <a:xfrm flipH="1">
            <a:off x="5237163" y="2513013"/>
            <a:ext cx="534987" cy="193675"/>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14" name="Line 30"/>
          <p:cNvSpPr>
            <a:spLocks noChangeShapeType="1"/>
          </p:cNvSpPr>
          <p:nvPr/>
        </p:nvSpPr>
        <p:spPr bwMode="auto">
          <a:xfrm flipH="1">
            <a:off x="4535488" y="3887788"/>
            <a:ext cx="747712" cy="222250"/>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15" name="Line 31"/>
          <p:cNvSpPr>
            <a:spLocks noChangeShapeType="1"/>
          </p:cNvSpPr>
          <p:nvPr/>
        </p:nvSpPr>
        <p:spPr bwMode="auto">
          <a:xfrm flipH="1" flipV="1">
            <a:off x="4090988" y="3713163"/>
            <a:ext cx="1127125" cy="55562"/>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16" name="Line 32"/>
          <p:cNvSpPr>
            <a:spLocks noChangeShapeType="1"/>
          </p:cNvSpPr>
          <p:nvPr/>
        </p:nvSpPr>
        <p:spPr bwMode="auto">
          <a:xfrm flipH="1" flipV="1">
            <a:off x="4405313" y="4700588"/>
            <a:ext cx="665162" cy="139700"/>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17" name="Text Box 33"/>
          <p:cNvSpPr txBox="1">
            <a:spLocks noChangeArrowheads="1"/>
          </p:cNvSpPr>
          <p:nvPr/>
        </p:nvSpPr>
        <p:spPr bwMode="auto">
          <a:xfrm>
            <a:off x="5272088" y="1365250"/>
            <a:ext cx="7381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Iodo</a:t>
            </a:r>
          </a:p>
        </p:txBody>
      </p:sp>
      <p:sp>
        <p:nvSpPr>
          <p:cNvPr id="579619" name="Rectangle 35"/>
          <p:cNvSpPr>
            <a:spLocks noChangeArrowheads="1"/>
          </p:cNvSpPr>
          <p:nvPr/>
        </p:nvSpPr>
        <p:spPr bwMode="auto">
          <a:xfrm>
            <a:off x="5703888" y="2287588"/>
            <a:ext cx="17684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1-Chloroethyl</a:t>
            </a:r>
          </a:p>
        </p:txBody>
      </p:sp>
      <p:sp>
        <p:nvSpPr>
          <p:cNvPr id="579621" name="Rectangle 37"/>
          <p:cNvSpPr>
            <a:spLocks noChangeArrowheads="1"/>
          </p:cNvSpPr>
          <p:nvPr/>
        </p:nvSpPr>
        <p:spPr bwMode="auto">
          <a:xfrm>
            <a:off x="5245100" y="3581400"/>
            <a:ext cx="1241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Dimethyl</a:t>
            </a:r>
          </a:p>
        </p:txBody>
      </p:sp>
      <p:sp>
        <p:nvSpPr>
          <p:cNvPr id="579623" name="Rectangle 39"/>
          <p:cNvSpPr>
            <a:spLocks noChangeArrowheads="1"/>
          </p:cNvSpPr>
          <p:nvPr/>
        </p:nvSpPr>
        <p:spPr bwMode="auto">
          <a:xfrm>
            <a:off x="5048250" y="4652963"/>
            <a:ext cx="930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Bromo</a:t>
            </a:r>
          </a:p>
        </p:txBody>
      </p:sp>
      <p:grpSp>
        <p:nvGrpSpPr>
          <p:cNvPr id="579624" name="Group 40"/>
          <p:cNvGrpSpPr>
            <a:grpSpLocks/>
          </p:cNvGrpSpPr>
          <p:nvPr/>
        </p:nvGrpSpPr>
        <p:grpSpPr bwMode="auto">
          <a:xfrm>
            <a:off x="3609975" y="1560513"/>
            <a:ext cx="1865313" cy="3306762"/>
            <a:chOff x="2274" y="983"/>
            <a:chExt cx="1175" cy="2083"/>
          </a:xfrm>
        </p:grpSpPr>
        <p:sp>
          <p:nvSpPr>
            <p:cNvPr id="579625" name="Text Box 41"/>
            <p:cNvSpPr txBox="1">
              <a:spLocks noChangeArrowheads="1"/>
            </p:cNvSpPr>
            <p:nvPr/>
          </p:nvSpPr>
          <p:spPr bwMode="auto">
            <a:xfrm>
              <a:off x="2591" y="2112"/>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79626" name="Text Box 42"/>
            <p:cNvSpPr txBox="1">
              <a:spLocks noChangeArrowheads="1"/>
            </p:cNvSpPr>
            <p:nvPr/>
          </p:nvSpPr>
          <p:spPr bwMode="auto">
            <a:xfrm>
              <a:off x="2558" y="165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79627" name="Text Box 43"/>
            <p:cNvSpPr txBox="1">
              <a:spLocks noChangeArrowheads="1"/>
            </p:cNvSpPr>
            <p:nvPr/>
          </p:nvSpPr>
          <p:spPr bwMode="auto">
            <a:xfrm>
              <a:off x="2453" y="98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sp>
          <p:nvSpPr>
            <p:cNvPr id="579628" name="Text Box 44"/>
            <p:cNvSpPr txBox="1">
              <a:spLocks noChangeArrowheads="1"/>
            </p:cNvSpPr>
            <p:nvPr/>
          </p:nvSpPr>
          <p:spPr bwMode="auto">
            <a:xfrm>
              <a:off x="2471" y="147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79629" name="Text Box 45"/>
            <p:cNvSpPr txBox="1">
              <a:spLocks noChangeArrowheads="1"/>
            </p:cNvSpPr>
            <p:nvPr/>
          </p:nvSpPr>
          <p:spPr bwMode="auto">
            <a:xfrm>
              <a:off x="2452" y="1883"/>
              <a:ext cx="252"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sp>
          <p:nvSpPr>
            <p:cNvPr id="579630" name="Text Box 46"/>
            <p:cNvSpPr txBox="1">
              <a:spLocks noChangeArrowheads="1"/>
            </p:cNvSpPr>
            <p:nvPr/>
          </p:nvSpPr>
          <p:spPr bwMode="auto">
            <a:xfrm>
              <a:off x="2556" y="123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79631" name="Text Box 47"/>
            <p:cNvSpPr txBox="1">
              <a:spLocks noChangeArrowheads="1"/>
            </p:cNvSpPr>
            <p:nvPr/>
          </p:nvSpPr>
          <p:spPr bwMode="auto">
            <a:xfrm>
              <a:off x="2409" y="236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79632" name="Text Box 48"/>
            <p:cNvSpPr txBox="1">
              <a:spLocks noChangeArrowheads="1"/>
            </p:cNvSpPr>
            <p:nvPr/>
          </p:nvSpPr>
          <p:spPr bwMode="auto">
            <a:xfrm>
              <a:off x="2274" y="255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79633" name="Line 49"/>
            <p:cNvSpPr>
              <a:spLocks noChangeShapeType="1"/>
            </p:cNvSpPr>
            <p:nvPr/>
          </p:nvSpPr>
          <p:spPr bwMode="auto">
            <a:xfrm rot="-2111599">
              <a:off x="3121" y="1709"/>
              <a:ext cx="55" cy="25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4" name="Line 50"/>
            <p:cNvSpPr>
              <a:spLocks noChangeShapeType="1"/>
            </p:cNvSpPr>
            <p:nvPr/>
          </p:nvSpPr>
          <p:spPr bwMode="auto">
            <a:xfrm rot="18455034">
              <a:off x="2511" y="2217"/>
              <a:ext cx="11" cy="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5" name="Line 51"/>
            <p:cNvSpPr>
              <a:spLocks noChangeShapeType="1"/>
            </p:cNvSpPr>
            <p:nvPr/>
          </p:nvSpPr>
          <p:spPr bwMode="auto">
            <a:xfrm rot="-2111599">
              <a:off x="2726" y="2421"/>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6" name="Line 52"/>
            <p:cNvSpPr>
              <a:spLocks noChangeShapeType="1"/>
            </p:cNvSpPr>
            <p:nvPr/>
          </p:nvSpPr>
          <p:spPr bwMode="auto">
            <a:xfrm rot="-2111599">
              <a:off x="2717" y="1976"/>
              <a:ext cx="13"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7" name="Line 53"/>
            <p:cNvSpPr>
              <a:spLocks noChangeShapeType="1"/>
            </p:cNvSpPr>
            <p:nvPr/>
          </p:nvSpPr>
          <p:spPr bwMode="auto">
            <a:xfrm rot="-2111599">
              <a:off x="2692" y="1542"/>
              <a:ext cx="18" cy="25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8" name="Line 54"/>
            <p:cNvSpPr>
              <a:spLocks noChangeShapeType="1"/>
            </p:cNvSpPr>
            <p:nvPr/>
          </p:nvSpPr>
          <p:spPr bwMode="auto">
            <a:xfrm rot="-2111599">
              <a:off x="2680" y="1095"/>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39" name="Line 55"/>
            <p:cNvSpPr>
              <a:spLocks noChangeShapeType="1"/>
            </p:cNvSpPr>
            <p:nvPr/>
          </p:nvSpPr>
          <p:spPr bwMode="auto">
            <a:xfrm rot="2057136">
              <a:off x="2715" y="2181"/>
              <a:ext cx="17" cy="30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0" name="Line 56"/>
            <p:cNvSpPr>
              <a:spLocks noChangeShapeType="1"/>
            </p:cNvSpPr>
            <p:nvPr/>
          </p:nvSpPr>
          <p:spPr bwMode="auto">
            <a:xfrm rot="2057136">
              <a:off x="2692" y="1750"/>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1" name="Line 57"/>
            <p:cNvSpPr>
              <a:spLocks noChangeShapeType="1"/>
            </p:cNvSpPr>
            <p:nvPr/>
          </p:nvSpPr>
          <p:spPr bwMode="auto">
            <a:xfrm rot="2057136">
              <a:off x="2689" y="1325"/>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2" name="Line 58"/>
            <p:cNvSpPr>
              <a:spLocks noChangeShapeType="1"/>
            </p:cNvSpPr>
            <p:nvPr/>
          </p:nvSpPr>
          <p:spPr bwMode="auto">
            <a:xfrm rot="16200000">
              <a:off x="2907" y="1626"/>
              <a:ext cx="12" cy="27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3" name="Line 59"/>
            <p:cNvSpPr>
              <a:spLocks noChangeShapeType="1"/>
            </p:cNvSpPr>
            <p:nvPr/>
          </p:nvSpPr>
          <p:spPr bwMode="auto">
            <a:xfrm rot="13405351">
              <a:off x="2539" y="2432"/>
              <a:ext cx="13" cy="27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4" name="Line 60"/>
            <p:cNvSpPr>
              <a:spLocks noChangeShapeType="1"/>
            </p:cNvSpPr>
            <p:nvPr/>
          </p:nvSpPr>
          <p:spPr bwMode="auto">
            <a:xfrm rot="19488401" flipV="1">
              <a:off x="2500" y="2654"/>
              <a:ext cx="22" cy="21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5" name="Text Box 61"/>
            <p:cNvSpPr txBox="1">
              <a:spLocks noChangeArrowheads="1"/>
            </p:cNvSpPr>
            <p:nvPr/>
          </p:nvSpPr>
          <p:spPr bwMode="auto">
            <a:xfrm>
              <a:off x="2493" y="2816"/>
              <a:ext cx="29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Br</a:t>
              </a:r>
            </a:p>
          </p:txBody>
        </p:sp>
        <p:sp>
          <p:nvSpPr>
            <p:cNvPr id="579646" name="Line 62"/>
            <p:cNvSpPr>
              <a:spLocks noChangeShapeType="1"/>
            </p:cNvSpPr>
            <p:nvPr/>
          </p:nvSpPr>
          <p:spPr bwMode="auto">
            <a:xfrm rot="16200000">
              <a:off x="3079" y="1561"/>
              <a:ext cx="176" cy="20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7" name="Rectangle 63"/>
            <p:cNvSpPr>
              <a:spLocks noChangeArrowheads="1"/>
            </p:cNvSpPr>
            <p:nvPr/>
          </p:nvSpPr>
          <p:spPr bwMode="auto">
            <a:xfrm>
              <a:off x="3193" y="1846"/>
              <a:ext cx="25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Cl</a:t>
              </a:r>
            </a:p>
          </p:txBody>
        </p:sp>
        <p:sp>
          <p:nvSpPr>
            <p:cNvPr id="579648" name="Line 64"/>
            <p:cNvSpPr>
              <a:spLocks noChangeShapeType="1"/>
            </p:cNvSpPr>
            <p:nvPr/>
          </p:nvSpPr>
          <p:spPr bwMode="auto">
            <a:xfrm rot="16200000">
              <a:off x="2873" y="1230"/>
              <a:ext cx="6" cy="20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9649" name="Rectangle 65"/>
            <p:cNvSpPr>
              <a:spLocks noChangeArrowheads="1"/>
            </p:cNvSpPr>
            <p:nvPr/>
          </p:nvSpPr>
          <p:spPr bwMode="auto">
            <a:xfrm>
              <a:off x="2945" y="119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I</a:t>
              </a:r>
            </a:p>
          </p:txBody>
        </p:sp>
      </p:grpSp>
      <p:sp>
        <p:nvSpPr>
          <p:cNvPr id="579650" name="Text Box 66"/>
          <p:cNvSpPr txBox="1">
            <a:spLocks noChangeArrowheads="1"/>
          </p:cNvSpPr>
          <p:nvPr/>
        </p:nvSpPr>
        <p:spPr bwMode="auto">
          <a:xfrm>
            <a:off x="3744913" y="5499100"/>
            <a:ext cx="20970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effectLst>
                  <a:outerShdw blurRad="38100" dist="38100" dir="2700000" algn="tl">
                    <a:srgbClr val="000000"/>
                  </a:outerShdw>
                </a:effectLst>
              </a:rPr>
              <a:t>Final name?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612" name="Line 4"/>
          <p:cNvSpPr>
            <a:spLocks noChangeShapeType="1"/>
          </p:cNvSpPr>
          <p:nvPr/>
        </p:nvSpPr>
        <p:spPr bwMode="auto">
          <a:xfrm flipH="1">
            <a:off x="4886325" y="1635125"/>
            <a:ext cx="396875" cy="350838"/>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13" name="Line 5"/>
          <p:cNvSpPr>
            <a:spLocks noChangeShapeType="1"/>
          </p:cNvSpPr>
          <p:nvPr/>
        </p:nvSpPr>
        <p:spPr bwMode="auto">
          <a:xfrm flipH="1">
            <a:off x="5237163" y="2513013"/>
            <a:ext cx="534987" cy="193675"/>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14" name="Line 6"/>
          <p:cNvSpPr>
            <a:spLocks noChangeShapeType="1"/>
          </p:cNvSpPr>
          <p:nvPr/>
        </p:nvSpPr>
        <p:spPr bwMode="auto">
          <a:xfrm flipH="1">
            <a:off x="4535488" y="3887788"/>
            <a:ext cx="747712" cy="222250"/>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15" name="Line 7"/>
          <p:cNvSpPr>
            <a:spLocks noChangeShapeType="1"/>
          </p:cNvSpPr>
          <p:nvPr/>
        </p:nvSpPr>
        <p:spPr bwMode="auto">
          <a:xfrm flipH="1" flipV="1">
            <a:off x="4090988" y="3713163"/>
            <a:ext cx="1127125" cy="55562"/>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16" name="Line 8"/>
          <p:cNvSpPr>
            <a:spLocks noChangeShapeType="1"/>
          </p:cNvSpPr>
          <p:nvPr/>
        </p:nvSpPr>
        <p:spPr bwMode="auto">
          <a:xfrm flipH="1" flipV="1">
            <a:off x="4405313" y="4700588"/>
            <a:ext cx="665162" cy="139700"/>
          </a:xfrm>
          <a:prstGeom prst="line">
            <a:avLst/>
          </a:prstGeom>
          <a:noFill/>
          <a:ln w="38100">
            <a:solidFill>
              <a:srgbClr val="FFFF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17" name="Text Box 9"/>
          <p:cNvSpPr txBox="1">
            <a:spLocks noChangeArrowheads="1"/>
          </p:cNvSpPr>
          <p:nvPr/>
        </p:nvSpPr>
        <p:spPr bwMode="auto">
          <a:xfrm>
            <a:off x="5272088" y="1365250"/>
            <a:ext cx="7381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Iodo</a:t>
            </a:r>
          </a:p>
        </p:txBody>
      </p:sp>
      <p:sp>
        <p:nvSpPr>
          <p:cNvPr id="580618" name="Rectangle 10"/>
          <p:cNvSpPr>
            <a:spLocks noChangeArrowheads="1"/>
          </p:cNvSpPr>
          <p:nvPr/>
        </p:nvSpPr>
        <p:spPr bwMode="auto">
          <a:xfrm>
            <a:off x="5703888" y="2287588"/>
            <a:ext cx="17684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1-Chloroethyl</a:t>
            </a:r>
          </a:p>
        </p:txBody>
      </p:sp>
      <p:sp>
        <p:nvSpPr>
          <p:cNvPr id="580619" name="Rectangle 11"/>
          <p:cNvSpPr>
            <a:spLocks noChangeArrowheads="1"/>
          </p:cNvSpPr>
          <p:nvPr/>
        </p:nvSpPr>
        <p:spPr bwMode="auto">
          <a:xfrm>
            <a:off x="5245100" y="3581400"/>
            <a:ext cx="1241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Dimethyl</a:t>
            </a:r>
          </a:p>
        </p:txBody>
      </p:sp>
      <p:sp>
        <p:nvSpPr>
          <p:cNvPr id="580620" name="Rectangle 12"/>
          <p:cNvSpPr>
            <a:spLocks noChangeArrowheads="1"/>
          </p:cNvSpPr>
          <p:nvPr/>
        </p:nvSpPr>
        <p:spPr bwMode="auto">
          <a:xfrm>
            <a:off x="5048250" y="4652963"/>
            <a:ext cx="930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FF00"/>
                </a:solidFill>
                <a:effectLst>
                  <a:outerShdw blurRad="38100" dist="38100" dir="2700000" algn="tl">
                    <a:srgbClr val="000000"/>
                  </a:outerShdw>
                </a:effectLst>
              </a:rPr>
              <a:t>Bromo</a:t>
            </a:r>
          </a:p>
        </p:txBody>
      </p:sp>
      <p:grpSp>
        <p:nvGrpSpPr>
          <p:cNvPr id="580621" name="Group 13"/>
          <p:cNvGrpSpPr>
            <a:grpSpLocks/>
          </p:cNvGrpSpPr>
          <p:nvPr/>
        </p:nvGrpSpPr>
        <p:grpSpPr bwMode="auto">
          <a:xfrm>
            <a:off x="3609975" y="1560513"/>
            <a:ext cx="1865313" cy="3306762"/>
            <a:chOff x="2274" y="983"/>
            <a:chExt cx="1175" cy="2083"/>
          </a:xfrm>
        </p:grpSpPr>
        <p:sp>
          <p:nvSpPr>
            <p:cNvPr id="580622" name="Text Box 14"/>
            <p:cNvSpPr txBox="1">
              <a:spLocks noChangeArrowheads="1"/>
            </p:cNvSpPr>
            <p:nvPr/>
          </p:nvSpPr>
          <p:spPr bwMode="auto">
            <a:xfrm>
              <a:off x="2591" y="2112"/>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3</a:t>
              </a:r>
            </a:p>
          </p:txBody>
        </p:sp>
        <p:sp>
          <p:nvSpPr>
            <p:cNvPr id="580623" name="Text Box 15"/>
            <p:cNvSpPr txBox="1">
              <a:spLocks noChangeArrowheads="1"/>
            </p:cNvSpPr>
            <p:nvPr/>
          </p:nvSpPr>
          <p:spPr bwMode="auto">
            <a:xfrm>
              <a:off x="2558" y="165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5</a:t>
              </a:r>
            </a:p>
          </p:txBody>
        </p:sp>
        <p:sp>
          <p:nvSpPr>
            <p:cNvPr id="580624" name="Text Box 16"/>
            <p:cNvSpPr txBox="1">
              <a:spLocks noChangeArrowheads="1"/>
            </p:cNvSpPr>
            <p:nvPr/>
          </p:nvSpPr>
          <p:spPr bwMode="auto">
            <a:xfrm>
              <a:off x="2453" y="98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8</a:t>
              </a:r>
            </a:p>
          </p:txBody>
        </p:sp>
        <p:sp>
          <p:nvSpPr>
            <p:cNvPr id="580625" name="Text Box 17"/>
            <p:cNvSpPr txBox="1">
              <a:spLocks noChangeArrowheads="1"/>
            </p:cNvSpPr>
            <p:nvPr/>
          </p:nvSpPr>
          <p:spPr bwMode="auto">
            <a:xfrm>
              <a:off x="2471" y="147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6</a:t>
              </a:r>
            </a:p>
          </p:txBody>
        </p:sp>
        <p:sp>
          <p:nvSpPr>
            <p:cNvPr id="580626" name="Text Box 18"/>
            <p:cNvSpPr txBox="1">
              <a:spLocks noChangeArrowheads="1"/>
            </p:cNvSpPr>
            <p:nvPr/>
          </p:nvSpPr>
          <p:spPr bwMode="auto">
            <a:xfrm>
              <a:off x="2452" y="1883"/>
              <a:ext cx="252"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4</a:t>
              </a:r>
            </a:p>
          </p:txBody>
        </p:sp>
        <p:sp>
          <p:nvSpPr>
            <p:cNvPr id="580627" name="Text Box 19"/>
            <p:cNvSpPr txBox="1">
              <a:spLocks noChangeArrowheads="1"/>
            </p:cNvSpPr>
            <p:nvPr/>
          </p:nvSpPr>
          <p:spPr bwMode="auto">
            <a:xfrm>
              <a:off x="2556" y="1235"/>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7</a:t>
              </a:r>
            </a:p>
          </p:txBody>
        </p:sp>
        <p:sp>
          <p:nvSpPr>
            <p:cNvPr id="580628" name="Text Box 20"/>
            <p:cNvSpPr txBox="1">
              <a:spLocks noChangeArrowheads="1"/>
            </p:cNvSpPr>
            <p:nvPr/>
          </p:nvSpPr>
          <p:spPr bwMode="auto">
            <a:xfrm>
              <a:off x="2409" y="2369"/>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2</a:t>
              </a:r>
            </a:p>
          </p:txBody>
        </p:sp>
        <p:sp>
          <p:nvSpPr>
            <p:cNvPr id="580629" name="Text Box 21"/>
            <p:cNvSpPr txBox="1">
              <a:spLocks noChangeArrowheads="1"/>
            </p:cNvSpPr>
            <p:nvPr/>
          </p:nvSpPr>
          <p:spPr bwMode="auto">
            <a:xfrm>
              <a:off x="2274" y="2553"/>
              <a:ext cx="134" cy="231"/>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a:solidFill>
                    <a:srgbClr val="FF0000"/>
                  </a:solidFill>
                  <a:effectLst>
                    <a:outerShdw blurRad="38100" dist="38100" dir="2700000" algn="tl">
                      <a:srgbClr val="000000"/>
                    </a:outerShdw>
                  </a:effectLst>
                </a:rPr>
                <a:t>1</a:t>
              </a:r>
            </a:p>
          </p:txBody>
        </p:sp>
        <p:sp>
          <p:nvSpPr>
            <p:cNvPr id="580630" name="Line 22"/>
            <p:cNvSpPr>
              <a:spLocks noChangeShapeType="1"/>
            </p:cNvSpPr>
            <p:nvPr/>
          </p:nvSpPr>
          <p:spPr bwMode="auto">
            <a:xfrm rot="-2111599">
              <a:off x="3121" y="1709"/>
              <a:ext cx="55" cy="25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1" name="Line 23"/>
            <p:cNvSpPr>
              <a:spLocks noChangeShapeType="1"/>
            </p:cNvSpPr>
            <p:nvPr/>
          </p:nvSpPr>
          <p:spPr bwMode="auto">
            <a:xfrm rot="18455034">
              <a:off x="2511" y="2217"/>
              <a:ext cx="11" cy="31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2" name="Line 24"/>
            <p:cNvSpPr>
              <a:spLocks noChangeShapeType="1"/>
            </p:cNvSpPr>
            <p:nvPr/>
          </p:nvSpPr>
          <p:spPr bwMode="auto">
            <a:xfrm rot="-2111599">
              <a:off x="2726" y="2421"/>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3" name="Line 25"/>
            <p:cNvSpPr>
              <a:spLocks noChangeShapeType="1"/>
            </p:cNvSpPr>
            <p:nvPr/>
          </p:nvSpPr>
          <p:spPr bwMode="auto">
            <a:xfrm rot="-2111599">
              <a:off x="2717" y="1976"/>
              <a:ext cx="13"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4" name="Line 26"/>
            <p:cNvSpPr>
              <a:spLocks noChangeShapeType="1"/>
            </p:cNvSpPr>
            <p:nvPr/>
          </p:nvSpPr>
          <p:spPr bwMode="auto">
            <a:xfrm rot="-2111599">
              <a:off x="2692" y="1542"/>
              <a:ext cx="18" cy="25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5" name="Line 27"/>
            <p:cNvSpPr>
              <a:spLocks noChangeShapeType="1"/>
            </p:cNvSpPr>
            <p:nvPr/>
          </p:nvSpPr>
          <p:spPr bwMode="auto">
            <a:xfrm rot="-2111599">
              <a:off x="2680" y="1095"/>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6" name="Line 28"/>
            <p:cNvSpPr>
              <a:spLocks noChangeShapeType="1"/>
            </p:cNvSpPr>
            <p:nvPr/>
          </p:nvSpPr>
          <p:spPr bwMode="auto">
            <a:xfrm rot="2057136">
              <a:off x="2715" y="2181"/>
              <a:ext cx="17" cy="303"/>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7" name="Line 29"/>
            <p:cNvSpPr>
              <a:spLocks noChangeShapeType="1"/>
            </p:cNvSpPr>
            <p:nvPr/>
          </p:nvSpPr>
          <p:spPr bwMode="auto">
            <a:xfrm rot="2057136">
              <a:off x="2692" y="1750"/>
              <a:ext cx="14" cy="276"/>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8" name="Line 30"/>
            <p:cNvSpPr>
              <a:spLocks noChangeShapeType="1"/>
            </p:cNvSpPr>
            <p:nvPr/>
          </p:nvSpPr>
          <p:spPr bwMode="auto">
            <a:xfrm rot="2057136">
              <a:off x="2689" y="1325"/>
              <a:ext cx="14" cy="27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39" name="Line 31"/>
            <p:cNvSpPr>
              <a:spLocks noChangeShapeType="1"/>
            </p:cNvSpPr>
            <p:nvPr/>
          </p:nvSpPr>
          <p:spPr bwMode="auto">
            <a:xfrm rot="16200000">
              <a:off x="2907" y="1626"/>
              <a:ext cx="12" cy="271"/>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40" name="Line 32"/>
            <p:cNvSpPr>
              <a:spLocks noChangeShapeType="1"/>
            </p:cNvSpPr>
            <p:nvPr/>
          </p:nvSpPr>
          <p:spPr bwMode="auto">
            <a:xfrm rot="13405351">
              <a:off x="2539" y="2432"/>
              <a:ext cx="13" cy="277"/>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41" name="Line 33"/>
            <p:cNvSpPr>
              <a:spLocks noChangeShapeType="1"/>
            </p:cNvSpPr>
            <p:nvPr/>
          </p:nvSpPr>
          <p:spPr bwMode="auto">
            <a:xfrm rot="19488401" flipV="1">
              <a:off x="2500" y="2654"/>
              <a:ext cx="22" cy="21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42" name="Text Box 34"/>
            <p:cNvSpPr txBox="1">
              <a:spLocks noChangeArrowheads="1"/>
            </p:cNvSpPr>
            <p:nvPr/>
          </p:nvSpPr>
          <p:spPr bwMode="auto">
            <a:xfrm>
              <a:off x="2493" y="2816"/>
              <a:ext cx="29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Br</a:t>
              </a:r>
            </a:p>
          </p:txBody>
        </p:sp>
        <p:sp>
          <p:nvSpPr>
            <p:cNvPr id="580643" name="Line 35"/>
            <p:cNvSpPr>
              <a:spLocks noChangeShapeType="1"/>
            </p:cNvSpPr>
            <p:nvPr/>
          </p:nvSpPr>
          <p:spPr bwMode="auto">
            <a:xfrm rot="16200000">
              <a:off x="3079" y="1561"/>
              <a:ext cx="176" cy="202"/>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44" name="Rectangle 36"/>
            <p:cNvSpPr>
              <a:spLocks noChangeArrowheads="1"/>
            </p:cNvSpPr>
            <p:nvPr/>
          </p:nvSpPr>
          <p:spPr bwMode="auto">
            <a:xfrm>
              <a:off x="3193" y="1846"/>
              <a:ext cx="25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Cl</a:t>
              </a:r>
            </a:p>
          </p:txBody>
        </p:sp>
        <p:sp>
          <p:nvSpPr>
            <p:cNvPr id="580645" name="Line 37"/>
            <p:cNvSpPr>
              <a:spLocks noChangeShapeType="1"/>
            </p:cNvSpPr>
            <p:nvPr/>
          </p:nvSpPr>
          <p:spPr bwMode="auto">
            <a:xfrm rot="16200000">
              <a:off x="2873" y="1230"/>
              <a:ext cx="6" cy="208"/>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0646" name="Rectangle 38"/>
            <p:cNvSpPr>
              <a:spLocks noChangeArrowheads="1"/>
            </p:cNvSpPr>
            <p:nvPr/>
          </p:nvSpPr>
          <p:spPr bwMode="auto">
            <a:xfrm>
              <a:off x="2945" y="119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effectLst>
                    <a:outerShdw blurRad="38100" dist="38100" dir="2700000" algn="tl">
                      <a:srgbClr val="000000"/>
                    </a:outerShdw>
                  </a:effectLst>
                </a:rPr>
                <a:t>I</a:t>
              </a:r>
            </a:p>
          </p:txBody>
        </p:sp>
      </p:grpSp>
      <p:sp>
        <p:nvSpPr>
          <p:cNvPr id="580647" name="Text Box 39"/>
          <p:cNvSpPr txBox="1">
            <a:spLocks noChangeArrowheads="1"/>
          </p:cNvSpPr>
          <p:nvPr/>
        </p:nvSpPr>
        <p:spPr bwMode="auto">
          <a:xfrm>
            <a:off x="712788" y="5486400"/>
            <a:ext cx="782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400">
                <a:effectLst>
                  <a:outerShdw blurRad="38100" dist="38100" dir="2700000" algn="tl">
                    <a:srgbClr val="000000"/>
                  </a:outerShdw>
                </a:effectLst>
              </a:rPr>
              <a:t>1-Bromo-5-(1-chloroethyl)-7-iodo-2,2-dimethyloctane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6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492250"/>
            <a:ext cx="8535988" cy="5138738"/>
          </a:xfrm>
          <a:prstGeom prst="rect">
            <a:avLst/>
          </a:prstGeom>
          <a:noFill/>
          <a:extLst>
            <a:ext uri="{909E8E84-426E-40DD-AFC4-6F175D3DCCD1}">
              <a14:hiddenFill xmlns:a14="http://schemas.microsoft.com/office/drawing/2010/main">
                <a:solidFill>
                  <a:srgbClr val="FFFFFF"/>
                </a:solidFill>
              </a14:hiddenFill>
            </a:ext>
          </a:extLst>
        </p:spPr>
      </p:pic>
      <p:sp>
        <p:nvSpPr>
          <p:cNvPr id="546819" name="Rectangle 3"/>
          <p:cNvSpPr>
            <a:spLocks noGrp="1" noChangeArrowheads="1"/>
          </p:cNvSpPr>
          <p:nvPr>
            <p:ph type="title"/>
          </p:nvPr>
        </p:nvSpPr>
        <p:spPr>
          <a:xfrm>
            <a:off x="0" y="12700"/>
            <a:ext cx="9323388" cy="1441450"/>
          </a:xfrm>
        </p:spPr>
        <p:txBody>
          <a:bodyPr/>
          <a:lstStyle/>
          <a:p>
            <a:r>
              <a:rPr lang="en-US" altLang="en-US"/>
              <a:t>Physical Properties Of Alkanes</a:t>
            </a:r>
            <a:br>
              <a:rPr lang="en-US" altLang="en-US" sz="3200">
                <a:solidFill>
                  <a:schemeClr val="tx1"/>
                </a:solidFill>
              </a:rPr>
            </a:br>
            <a:r>
              <a:rPr lang="en-US" altLang="en-US" sz="2400">
                <a:solidFill>
                  <a:schemeClr val="tx1"/>
                </a:solidFill>
              </a:rPr>
              <a:t>Intermolecular Forces Increase With Size</a:t>
            </a:r>
          </a:p>
        </p:txBody>
      </p:sp>
      <p:cxnSp>
        <p:nvCxnSpPr>
          <p:cNvPr id="4" name="Straight Connector 3"/>
          <p:cNvCxnSpPr/>
          <p:nvPr/>
        </p:nvCxnSpPr>
        <p:spPr bwMode="auto">
          <a:xfrm>
            <a:off x="140677" y="1295400"/>
            <a:ext cx="8862647" cy="1602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3" name="Text Box 3"/>
          <p:cNvSpPr txBox="1">
            <a:spLocks noChangeArrowheads="1"/>
          </p:cNvSpPr>
          <p:nvPr/>
        </p:nvSpPr>
        <p:spPr bwMode="auto">
          <a:xfrm>
            <a:off x="921239" y="5434501"/>
            <a:ext cx="93326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FF9900"/>
                </a:solidFill>
                <a:effectLst>
                  <a:outerShdw blurRad="38100" dist="38100" dir="2700000" algn="tl">
                    <a:srgbClr val="000000"/>
                  </a:outerShdw>
                </a:effectLst>
              </a:rPr>
              <a:t>Salts</a:t>
            </a:r>
          </a:p>
        </p:txBody>
      </p:sp>
      <p:sp>
        <p:nvSpPr>
          <p:cNvPr id="547844" name="Text Box 4"/>
          <p:cNvSpPr txBox="1">
            <a:spLocks noChangeArrowheads="1"/>
          </p:cNvSpPr>
          <p:nvPr/>
        </p:nvSpPr>
        <p:spPr bwMode="auto">
          <a:xfrm>
            <a:off x="3349871" y="5434500"/>
            <a:ext cx="236314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FF9900"/>
                </a:solidFill>
                <a:effectLst>
                  <a:outerShdw blurRad="38100" dist="38100" dir="2700000" algn="tl">
                    <a:srgbClr val="000000"/>
                  </a:outerShdw>
                </a:effectLst>
              </a:rPr>
              <a:t>Polar molecules</a:t>
            </a:r>
          </a:p>
        </p:txBody>
      </p:sp>
      <p:sp>
        <p:nvSpPr>
          <p:cNvPr id="547845" name="Rectangle 5"/>
          <p:cNvSpPr>
            <a:spLocks noGrp="1" noChangeArrowheads="1"/>
          </p:cNvSpPr>
          <p:nvPr>
            <p:ph type="title"/>
          </p:nvPr>
        </p:nvSpPr>
        <p:spPr>
          <a:xfrm>
            <a:off x="685800" y="228600"/>
            <a:ext cx="7772400" cy="933351"/>
          </a:xfrm>
        </p:spPr>
        <p:txBody>
          <a:bodyPr/>
          <a:lstStyle/>
          <a:p>
            <a:r>
              <a:rPr lang="en-US" altLang="en-US"/>
              <a:t>Intermolecular Forces </a:t>
            </a:r>
          </a:p>
        </p:txBody>
      </p:sp>
      <p:pic>
        <p:nvPicPr>
          <p:cNvPr id="2" name="Picture 1"/>
          <p:cNvPicPr>
            <a:picLocks noChangeAspect="1"/>
          </p:cNvPicPr>
          <p:nvPr/>
        </p:nvPicPr>
        <p:blipFill>
          <a:blip r:embed="rId2"/>
          <a:stretch>
            <a:fillRect/>
          </a:stretch>
        </p:blipFill>
        <p:spPr>
          <a:xfrm>
            <a:off x="125178" y="1496640"/>
            <a:ext cx="8893644" cy="3790350"/>
          </a:xfrm>
          <a:prstGeom prst="rect">
            <a:avLst/>
          </a:prstGeom>
        </p:spPr>
      </p:pic>
      <p:sp>
        <p:nvSpPr>
          <p:cNvPr id="7" name="Text Box 3"/>
          <p:cNvSpPr txBox="1">
            <a:spLocks noChangeArrowheads="1"/>
          </p:cNvSpPr>
          <p:nvPr/>
        </p:nvSpPr>
        <p:spPr bwMode="auto">
          <a:xfrm>
            <a:off x="6302131" y="5434500"/>
            <a:ext cx="241604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FF9900"/>
                </a:solidFill>
                <a:effectLst>
                  <a:outerShdw blurRad="38100" dist="38100" dir="2700000" algn="tl">
                    <a:srgbClr val="000000"/>
                  </a:outerShdw>
                </a:effectLst>
              </a:rPr>
              <a:t>Alkanes (alkyls)</a:t>
            </a:r>
          </a:p>
        </p:txBody>
      </p:sp>
      <p:cxnSp>
        <p:nvCxnSpPr>
          <p:cNvPr id="8" name="Straight Connector 7"/>
          <p:cNvCxnSpPr/>
          <p:nvPr/>
        </p:nvCxnSpPr>
        <p:spPr bwMode="auto">
          <a:xfrm flipV="1">
            <a:off x="117297" y="1123851"/>
            <a:ext cx="8909407" cy="19149"/>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1" name="Rectangle 3"/>
          <p:cNvSpPr>
            <a:spLocks noGrp="1" noChangeArrowheads="1"/>
          </p:cNvSpPr>
          <p:nvPr>
            <p:ph type="title"/>
          </p:nvPr>
        </p:nvSpPr>
        <p:spPr>
          <a:xfrm>
            <a:off x="685800" y="228600"/>
            <a:ext cx="7772400" cy="1143000"/>
          </a:xfrm>
        </p:spPr>
        <p:txBody>
          <a:bodyPr/>
          <a:lstStyle/>
          <a:p>
            <a:r>
              <a:rPr lang="en-US" altLang="en-US"/>
              <a:t>Dynamics: The Rotamers Of Ethane</a:t>
            </a:r>
          </a:p>
        </p:txBody>
      </p:sp>
      <p:sp>
        <p:nvSpPr>
          <p:cNvPr id="549892" name="Text Box 4"/>
          <p:cNvSpPr txBox="1">
            <a:spLocks noChangeArrowheads="1"/>
          </p:cNvSpPr>
          <p:nvPr/>
        </p:nvSpPr>
        <p:spPr bwMode="auto">
          <a:xfrm>
            <a:off x="455247" y="5767010"/>
            <a:ext cx="193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a:solidFill>
                  <a:srgbClr val="66CCFF"/>
                </a:solidFill>
                <a:effectLst>
                  <a:outerShdw blurRad="38100" dist="38100" dir="2700000" algn="tl">
                    <a:srgbClr val="000000"/>
                  </a:outerShdw>
                </a:effectLst>
              </a:rPr>
              <a:t>Staggered</a:t>
            </a:r>
          </a:p>
        </p:txBody>
      </p:sp>
      <p:sp>
        <p:nvSpPr>
          <p:cNvPr id="549893" name="Text Box 5"/>
          <p:cNvSpPr txBox="1">
            <a:spLocks noChangeArrowheads="1"/>
          </p:cNvSpPr>
          <p:nvPr/>
        </p:nvSpPr>
        <p:spPr bwMode="auto">
          <a:xfrm>
            <a:off x="3819525" y="5767010"/>
            <a:ext cx="1554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a:solidFill>
                  <a:srgbClr val="66CCFF"/>
                </a:solidFill>
                <a:effectLst>
                  <a:outerShdw blurRad="38100" dist="38100" dir="2700000" algn="tl">
                    <a:srgbClr val="000000"/>
                  </a:outerShdw>
                </a:effectLst>
              </a:rPr>
              <a:t>Eclipsed</a:t>
            </a:r>
          </a:p>
        </p:txBody>
      </p:sp>
      <p:sp>
        <p:nvSpPr>
          <p:cNvPr id="549894" name="Text Box 6"/>
          <p:cNvSpPr txBox="1">
            <a:spLocks noChangeArrowheads="1"/>
          </p:cNvSpPr>
          <p:nvPr/>
        </p:nvSpPr>
        <p:spPr bwMode="auto">
          <a:xfrm>
            <a:off x="6848353" y="5809873"/>
            <a:ext cx="1955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en-US" altLang="en-US">
                <a:solidFill>
                  <a:srgbClr val="66CCFF"/>
                </a:solidFill>
                <a:effectLst>
                  <a:outerShdw blurRad="38100" dist="38100" dir="2700000" algn="tl">
                    <a:srgbClr val="000000"/>
                  </a:outerShdw>
                </a:effectLst>
              </a:rPr>
              <a:t>Staggered</a:t>
            </a:r>
          </a:p>
        </p:txBody>
      </p:sp>
      <p:pic>
        <p:nvPicPr>
          <p:cNvPr id="2" name="Picture 1"/>
          <p:cNvPicPr>
            <a:picLocks noChangeAspect="1"/>
          </p:cNvPicPr>
          <p:nvPr/>
        </p:nvPicPr>
        <p:blipFill>
          <a:blip r:embed="rId2"/>
          <a:stretch>
            <a:fillRect/>
          </a:stretch>
        </p:blipFill>
        <p:spPr>
          <a:xfrm>
            <a:off x="78147" y="2103014"/>
            <a:ext cx="8987707" cy="3406832"/>
          </a:xfrm>
          <a:prstGeom prst="rect">
            <a:avLst/>
          </a:prstGeom>
        </p:spPr>
      </p:pic>
      <p:cxnSp>
        <p:nvCxnSpPr>
          <p:cNvPr id="8" name="Straight Connector 7"/>
          <p:cNvCxnSpPr/>
          <p:nvPr/>
        </p:nvCxnSpPr>
        <p:spPr bwMode="auto">
          <a:xfrm>
            <a:off x="152400" y="1409700"/>
            <a:ext cx="8839200" cy="11135"/>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Rectangle 2"/>
          <p:cNvSpPr>
            <a:spLocks noGrp="1" noChangeArrowheads="1"/>
          </p:cNvSpPr>
          <p:nvPr>
            <p:ph type="title"/>
          </p:nvPr>
        </p:nvSpPr>
        <p:spPr>
          <a:xfrm>
            <a:off x="609600" y="-78153"/>
            <a:ext cx="7772400" cy="1143000"/>
          </a:xfrm>
        </p:spPr>
        <p:txBody>
          <a:bodyPr/>
          <a:lstStyle/>
          <a:p>
            <a:r>
              <a:rPr lang="en-US" altLang="en-US"/>
              <a:t>Newman</a:t>
            </a:r>
            <a:r>
              <a:rPr lang="en-US" altLang="en-US">
                <a:solidFill>
                  <a:schemeClr val="tx1"/>
                </a:solidFill>
              </a:rPr>
              <a:t> </a:t>
            </a:r>
            <a:r>
              <a:rPr lang="en-US" altLang="en-US"/>
              <a:t>Projections</a:t>
            </a:r>
          </a:p>
        </p:txBody>
      </p:sp>
      <p:pic>
        <p:nvPicPr>
          <p:cNvPr id="550916" name="Picture 4" descr="wpe362.gif (1632 by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6975" y="6134710"/>
            <a:ext cx="606425" cy="582613"/>
          </a:xfrm>
          <a:prstGeom prst="rect">
            <a:avLst/>
          </a:prstGeom>
          <a:noFill/>
          <a:extLst>
            <a:ext uri="{909E8E84-426E-40DD-AFC4-6F175D3DCCD1}">
              <a14:hiddenFill xmlns:a14="http://schemas.microsoft.com/office/drawing/2010/main">
                <a:solidFill>
                  <a:srgbClr val="FFFFFF"/>
                </a:solidFill>
              </a14:hiddenFill>
            </a:ext>
          </a:extLst>
        </p:spPr>
      </p:pic>
      <p:sp>
        <p:nvSpPr>
          <p:cNvPr id="550917" name="Text Box 5"/>
          <p:cNvSpPr txBox="1">
            <a:spLocks noChangeArrowheads="1"/>
          </p:cNvSpPr>
          <p:nvPr/>
        </p:nvSpPr>
        <p:spPr bwMode="auto">
          <a:xfrm>
            <a:off x="767026" y="5495924"/>
            <a:ext cx="760994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0000"/>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a:solidFill>
                  <a:srgbClr val="FF9900"/>
                </a:solidFill>
                <a:effectLst>
                  <a:outerShdw blurRad="38100" dist="38100" dir="2700000" algn="tl">
                    <a:srgbClr val="000000"/>
                  </a:outerShdw>
                </a:effectLst>
              </a:rPr>
              <a:t>Note: Any one Newman projection occurs along only one bond. Everything else is a substituent.</a:t>
            </a:r>
          </a:p>
        </p:txBody>
      </p:sp>
      <p:pic>
        <p:nvPicPr>
          <p:cNvPr id="2" name="Picture 1"/>
          <p:cNvPicPr>
            <a:picLocks noChangeAspect="1"/>
          </p:cNvPicPr>
          <p:nvPr/>
        </p:nvPicPr>
        <p:blipFill>
          <a:blip r:embed="rId4"/>
          <a:stretch>
            <a:fillRect/>
          </a:stretch>
        </p:blipFill>
        <p:spPr>
          <a:xfrm>
            <a:off x="88205" y="1379537"/>
            <a:ext cx="8967591" cy="4038600"/>
          </a:xfrm>
          <a:prstGeom prst="rect">
            <a:avLst/>
          </a:prstGeom>
        </p:spPr>
      </p:pic>
      <p:cxnSp>
        <p:nvCxnSpPr>
          <p:cNvPr id="7" name="Straight Connector 6"/>
          <p:cNvCxnSpPr/>
          <p:nvPr/>
        </p:nvCxnSpPr>
        <p:spPr bwMode="auto">
          <a:xfrm flipV="1">
            <a:off x="140677" y="975360"/>
            <a:ext cx="8862647" cy="15240"/>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9" name="Rectangle 3"/>
          <p:cNvSpPr>
            <a:spLocks noGrp="1" noChangeArrowheads="1"/>
          </p:cNvSpPr>
          <p:nvPr>
            <p:ph type="title"/>
          </p:nvPr>
        </p:nvSpPr>
        <p:spPr>
          <a:xfrm>
            <a:off x="609600" y="223838"/>
            <a:ext cx="7772400" cy="1143000"/>
          </a:xfrm>
        </p:spPr>
        <p:txBody>
          <a:bodyPr/>
          <a:lstStyle/>
          <a:p>
            <a:r>
              <a:rPr lang="en-US" altLang="en-US"/>
              <a:t>Rotation With Newman Projections</a:t>
            </a:r>
          </a:p>
        </p:txBody>
      </p:sp>
      <p:pic>
        <p:nvPicPr>
          <p:cNvPr id="2" name="Picture 1"/>
          <p:cNvPicPr>
            <a:picLocks noChangeAspect="1"/>
          </p:cNvPicPr>
          <p:nvPr/>
        </p:nvPicPr>
        <p:blipFill>
          <a:blip r:embed="rId2"/>
          <a:stretch>
            <a:fillRect/>
          </a:stretch>
        </p:blipFill>
        <p:spPr>
          <a:xfrm>
            <a:off x="62521" y="2141414"/>
            <a:ext cx="7671532" cy="4683119"/>
          </a:xfrm>
          <a:prstGeom prst="rect">
            <a:avLst/>
          </a:prstGeom>
        </p:spPr>
      </p:pic>
      <p:cxnSp>
        <p:nvCxnSpPr>
          <p:cNvPr id="5" name="Straight Connector 4"/>
          <p:cNvCxnSpPr/>
          <p:nvPr/>
        </p:nvCxnSpPr>
        <p:spPr bwMode="auto">
          <a:xfrm flipV="1">
            <a:off x="144585" y="1514621"/>
            <a:ext cx="8854831" cy="9379"/>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Picture 3"/>
          <p:cNvPicPr>
            <a:picLocks noChangeAspect="1"/>
          </p:cNvPicPr>
          <p:nvPr/>
        </p:nvPicPr>
        <p:blipFill>
          <a:blip r:embed="rId3"/>
          <a:stretch>
            <a:fillRect/>
          </a:stretch>
        </p:blipFill>
        <p:spPr>
          <a:xfrm>
            <a:off x="7793753" y="4423503"/>
            <a:ext cx="1295542" cy="1698747"/>
          </a:xfrm>
          <a:prstGeom prst="rect">
            <a:avLst/>
          </a:prstGeom>
        </p:spPr>
      </p:pic>
      <p:sp>
        <p:nvSpPr>
          <p:cNvPr id="6" name="Rectangle 5"/>
          <p:cNvSpPr/>
          <p:nvPr/>
        </p:nvSpPr>
        <p:spPr>
          <a:xfrm>
            <a:off x="7831017" y="6122250"/>
            <a:ext cx="1258278" cy="738664"/>
          </a:xfrm>
          <a:prstGeom prst="rect">
            <a:avLst/>
          </a:prstGeom>
        </p:spPr>
        <p:txBody>
          <a:bodyPr wrap="square">
            <a:spAutoFit/>
          </a:bodyPr>
          <a:lstStyle/>
          <a:p>
            <a:r>
              <a:rPr lang="en-US" sz="1400">
                <a:latin typeface="+mn-lt"/>
              </a:rPr>
              <a:t>Melvin S. Newman (1908–1993)</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ChangeArrowheads="1"/>
          </p:cNvSpPr>
          <p:nvPr>
            <p:ph type="title"/>
          </p:nvPr>
        </p:nvSpPr>
        <p:spPr>
          <a:xfrm>
            <a:off x="685800" y="0"/>
            <a:ext cx="8048625" cy="1322388"/>
          </a:xfrm>
        </p:spPr>
        <p:txBody>
          <a:bodyPr/>
          <a:lstStyle/>
          <a:p>
            <a:r>
              <a:rPr lang="en-US" altLang="en-US" sz="3600"/>
              <a:t>Rotation Around Bonds Is Not “Free”: Barriers To Rotation</a:t>
            </a:r>
          </a:p>
        </p:txBody>
      </p:sp>
      <p:pic>
        <p:nvPicPr>
          <p:cNvPr id="552963" name="Picture 3" descr="EthaneRotation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909" y="3004741"/>
            <a:ext cx="2514600" cy="1722437"/>
          </a:xfrm>
          <a:prstGeom prst="rect">
            <a:avLst/>
          </a:prstGeom>
          <a:noFill/>
          <a:extLst>
            <a:ext uri="{909E8E84-426E-40DD-AFC4-6F175D3DCCD1}">
              <a14:hiddenFill xmlns:a14="http://schemas.microsoft.com/office/drawing/2010/main">
                <a:solidFill>
                  <a:srgbClr val="FFFFFF"/>
                </a:solidFill>
              </a14:hiddenFill>
            </a:ext>
          </a:extLst>
        </p:spPr>
      </p:pic>
      <p:sp>
        <p:nvSpPr>
          <p:cNvPr id="552964" name="Text Box 4"/>
          <p:cNvSpPr txBox="1">
            <a:spLocks noChangeArrowheads="1"/>
          </p:cNvSpPr>
          <p:nvPr/>
        </p:nvSpPr>
        <p:spPr bwMode="auto">
          <a:xfrm>
            <a:off x="6409836" y="4804569"/>
            <a:ext cx="1797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solidFill>
                  <a:srgbClr val="FF0000"/>
                </a:solidFill>
                <a:effectLst>
                  <a:outerShdw blurRad="38100" dist="38100" dir="2700000" algn="tl">
                    <a:srgbClr val="000000"/>
                  </a:outerShdw>
                </a:effectLst>
              </a:rPr>
              <a:t>e-Repulsion</a:t>
            </a:r>
          </a:p>
        </p:txBody>
      </p:sp>
      <p:sp>
        <p:nvSpPr>
          <p:cNvPr id="552966" name="Text Box 6"/>
          <p:cNvSpPr txBox="1">
            <a:spLocks noChangeArrowheads="1"/>
          </p:cNvSpPr>
          <p:nvPr/>
        </p:nvSpPr>
        <p:spPr bwMode="auto">
          <a:xfrm>
            <a:off x="2586129" y="5076217"/>
            <a:ext cx="3657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en-US" sz="2400">
                <a:solidFill>
                  <a:srgbClr val="FFFF00"/>
                </a:solidFill>
                <a:effectLst>
                  <a:outerShdw blurRad="38100" dist="38100" dir="2700000" algn="tl">
                    <a:srgbClr val="000000"/>
                  </a:outerShdw>
                </a:effectLst>
              </a:rPr>
              <a:t>Least stable </a:t>
            </a:r>
            <a:r>
              <a:rPr lang="en-US" altLang="en-US" sz="2400">
                <a:effectLst>
                  <a:outerShdw blurRad="38100" dist="38100" dir="2700000" algn="tl">
                    <a:srgbClr val="000000"/>
                  </a:outerShdw>
                </a:effectLst>
              </a:rPr>
              <a:t>rotamer is the transition state of rotation and </a:t>
            </a:r>
            <a:r>
              <a:rPr lang="en-US" altLang="en-US" sz="2400">
                <a:solidFill>
                  <a:srgbClr val="FF9900"/>
                </a:solidFill>
                <a:effectLst>
                  <a:outerShdw blurRad="38100" dist="38100" dir="2700000" algn="tl">
                    <a:srgbClr val="000000"/>
                  </a:outerShdw>
                </a:effectLst>
              </a:rPr>
              <a:t>eclipsed</a:t>
            </a:r>
          </a:p>
        </p:txBody>
      </p:sp>
      <p:sp>
        <p:nvSpPr>
          <p:cNvPr id="552967" name="Text Box 7"/>
          <p:cNvSpPr txBox="1">
            <a:spLocks noChangeArrowheads="1"/>
          </p:cNvSpPr>
          <p:nvPr/>
        </p:nvSpPr>
        <p:spPr bwMode="auto">
          <a:xfrm>
            <a:off x="464344" y="5076031"/>
            <a:ext cx="18732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altLang="en-US" sz="2400">
                <a:effectLst>
                  <a:outerShdw blurRad="38100" dist="38100" dir="2700000" algn="tl">
                    <a:srgbClr val="000000"/>
                  </a:outerShdw>
                </a:effectLst>
              </a:rPr>
              <a:t>Most </a:t>
            </a:r>
            <a:r>
              <a:rPr lang="en-US" altLang="en-US" sz="2400">
                <a:solidFill>
                  <a:srgbClr val="FFFF00"/>
                </a:solidFill>
                <a:effectLst>
                  <a:outerShdw blurRad="38100" dist="38100" dir="2700000" algn="tl">
                    <a:srgbClr val="000000"/>
                  </a:outerShdw>
                </a:effectLst>
              </a:rPr>
              <a:t>stable</a:t>
            </a:r>
          </a:p>
          <a:p>
            <a:pPr algn="l" eaLnBrk="0" hangingPunct="0"/>
            <a:r>
              <a:rPr lang="en-US" altLang="en-US" sz="2400">
                <a:effectLst>
                  <a:outerShdw blurRad="38100" dist="38100" dir="2700000" algn="tl">
                    <a:srgbClr val="000000"/>
                  </a:outerShdw>
                </a:effectLst>
              </a:rPr>
              <a:t>rotamer is</a:t>
            </a:r>
          </a:p>
          <a:p>
            <a:pPr algn="l" eaLnBrk="0" hangingPunct="0"/>
            <a:r>
              <a:rPr lang="en-US" altLang="en-US" sz="2400">
                <a:solidFill>
                  <a:srgbClr val="FF9900"/>
                </a:solidFill>
                <a:effectLst>
                  <a:outerShdw blurRad="38100" dist="38100" dir="2700000" algn="tl">
                    <a:srgbClr val="000000"/>
                  </a:outerShdw>
                </a:effectLst>
              </a:rPr>
              <a:t>staggered</a:t>
            </a:r>
          </a:p>
        </p:txBody>
      </p:sp>
      <p:sp>
        <p:nvSpPr>
          <p:cNvPr id="552970" name="Text Box 10"/>
          <p:cNvSpPr txBox="1">
            <a:spLocks noChangeArrowheads="1"/>
          </p:cNvSpPr>
          <p:nvPr/>
        </p:nvSpPr>
        <p:spPr bwMode="auto">
          <a:xfrm>
            <a:off x="3413125" y="4079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endParaRPr lang="en-US" altLang="en-US" sz="2400" b="1">
              <a:effectLst/>
              <a:latin typeface="Times New Roman" panose="02020603050405020304" pitchFamily="18" charset="0"/>
            </a:endParaRPr>
          </a:p>
        </p:txBody>
      </p:sp>
      <p:sp>
        <p:nvSpPr>
          <p:cNvPr id="552971" name="Text Box 11"/>
          <p:cNvSpPr txBox="1">
            <a:spLocks noChangeArrowheads="1"/>
          </p:cNvSpPr>
          <p:nvPr/>
        </p:nvSpPr>
        <p:spPr bwMode="auto">
          <a:xfrm>
            <a:off x="600075" y="1276350"/>
            <a:ext cx="7978775" cy="1379538"/>
          </a:xfrm>
          <a:prstGeom prst="rect">
            <a:avLst/>
          </a:prstGeom>
          <a:noFill/>
          <a:ln>
            <a:noFill/>
          </a:ln>
          <a:effectLst/>
          <a:extLst>
            <a:ext uri="{909E8E84-426E-40DD-AFC4-6F175D3DCCD1}">
              <a14:hiddenFill xmlns:a14="http://schemas.microsoft.com/office/drawing/2010/main">
                <a:solidFill>
                  <a:srgbClr val="66CCFF"/>
                </a:solidFill>
              </a14:hiddenFill>
            </a:ext>
            <a:ext uri="{91240B29-F687-4F45-9708-019B960494DF}">
              <a14:hiddenLine xmlns:a14="http://schemas.microsoft.com/office/drawing/2010/main" w="38100">
                <a:solidFill>
                  <a:schemeClr val="tx1"/>
                </a:solidFill>
                <a:miter lim="800000"/>
                <a:headEnd/>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a:effectLst>
                  <a:outerShdw blurRad="38100" dist="38100" dir="2700000" algn="tl">
                    <a:srgbClr val="000000"/>
                  </a:outerShdw>
                </a:effectLst>
              </a:rPr>
              <a:t>Ethane has barrier to rotation of ~3 kcal mol</a:t>
            </a:r>
            <a:r>
              <a:rPr lang="en-US" altLang="en-US" baseline="30000">
                <a:effectLst>
                  <a:outerShdw blurRad="38100" dist="38100" dir="2700000" algn="tl">
                    <a:srgbClr val="000000"/>
                  </a:outerShdw>
                </a:effectLst>
              </a:rPr>
              <a:t>-1</a:t>
            </a:r>
            <a:r>
              <a:rPr lang="en-US" altLang="en-US">
                <a:effectLst>
                  <a:outerShdw blurRad="38100" dist="38100" dir="2700000" algn="tl">
                    <a:srgbClr val="000000"/>
                  </a:outerShdw>
                </a:effectLst>
              </a:rPr>
              <a:t>. Barrier due to steric and electronic effects.</a:t>
            </a:r>
          </a:p>
          <a:p>
            <a:pPr algn="l">
              <a:spcBef>
                <a:spcPct val="50000"/>
              </a:spcBef>
            </a:pPr>
            <a:endParaRPr lang="en-US" altLang="en-US" baseline="30000">
              <a:effectLst>
                <a:outerShdw blurRad="38100" dist="38100" dir="2700000" algn="tl">
                  <a:srgbClr val="000000"/>
                </a:outerShdw>
              </a:effectLst>
            </a:endParaRPr>
          </a:p>
        </p:txBody>
      </p:sp>
      <p:grpSp>
        <p:nvGrpSpPr>
          <p:cNvPr id="552972" name="Group 12"/>
          <p:cNvGrpSpPr>
            <a:grpSpLocks/>
          </p:cNvGrpSpPr>
          <p:nvPr/>
        </p:nvGrpSpPr>
        <p:grpSpPr bwMode="auto">
          <a:xfrm>
            <a:off x="454025" y="3054350"/>
            <a:ext cx="1584325" cy="1741488"/>
            <a:chOff x="342" y="2912"/>
            <a:chExt cx="998" cy="1097"/>
          </a:xfrm>
        </p:grpSpPr>
        <p:grpSp>
          <p:nvGrpSpPr>
            <p:cNvPr id="552973" name="Group 13"/>
            <p:cNvGrpSpPr>
              <a:grpSpLocks/>
            </p:cNvGrpSpPr>
            <p:nvPr/>
          </p:nvGrpSpPr>
          <p:grpSpPr bwMode="auto">
            <a:xfrm rot="10800000">
              <a:off x="342" y="3295"/>
              <a:ext cx="965" cy="714"/>
              <a:chOff x="359" y="2920"/>
              <a:chExt cx="965" cy="714"/>
            </a:xfrm>
          </p:grpSpPr>
          <p:sp>
            <p:nvSpPr>
              <p:cNvPr id="552974" name="Line 14"/>
              <p:cNvSpPr>
                <a:spLocks noChangeShapeType="1"/>
              </p:cNvSpPr>
              <p:nvPr/>
            </p:nvSpPr>
            <p:spPr bwMode="auto">
              <a:xfrm flipV="1">
                <a:off x="828" y="2920"/>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75" name="Line 15"/>
              <p:cNvSpPr>
                <a:spLocks noChangeShapeType="1"/>
              </p:cNvSpPr>
              <p:nvPr/>
            </p:nvSpPr>
            <p:spPr bwMode="auto">
              <a:xfrm rot="13809326" flipV="1">
                <a:off x="630" y="3362"/>
                <a:ext cx="1"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76" name="Line 16"/>
              <p:cNvSpPr>
                <a:spLocks noChangeShapeType="1"/>
              </p:cNvSpPr>
              <p:nvPr/>
            </p:nvSpPr>
            <p:spPr bwMode="auto">
              <a:xfrm rot="18318122" flipV="1">
                <a:off x="1052" y="3352"/>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52977" name="Oval 17"/>
            <p:cNvSpPr>
              <a:spLocks noChangeArrowheads="1"/>
            </p:cNvSpPr>
            <p:nvPr/>
          </p:nvSpPr>
          <p:spPr bwMode="auto">
            <a:xfrm>
              <a:off x="544" y="3148"/>
              <a:ext cx="608" cy="624"/>
            </a:xfrm>
            <a:prstGeom prst="ellipse">
              <a:avLst/>
            </a:prstGeom>
            <a:solidFill>
              <a:schemeClr val="bg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2978" name="Group 18"/>
            <p:cNvGrpSpPr>
              <a:grpSpLocks/>
            </p:cNvGrpSpPr>
            <p:nvPr/>
          </p:nvGrpSpPr>
          <p:grpSpPr bwMode="auto">
            <a:xfrm>
              <a:off x="375" y="2912"/>
              <a:ext cx="965" cy="714"/>
              <a:chOff x="359" y="2920"/>
              <a:chExt cx="965" cy="714"/>
            </a:xfrm>
          </p:grpSpPr>
          <p:sp>
            <p:nvSpPr>
              <p:cNvPr id="552979" name="Line 19"/>
              <p:cNvSpPr>
                <a:spLocks noChangeShapeType="1"/>
              </p:cNvSpPr>
              <p:nvPr/>
            </p:nvSpPr>
            <p:spPr bwMode="auto">
              <a:xfrm flipV="1">
                <a:off x="828" y="2920"/>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80" name="Line 20"/>
              <p:cNvSpPr>
                <a:spLocks noChangeShapeType="1"/>
              </p:cNvSpPr>
              <p:nvPr/>
            </p:nvSpPr>
            <p:spPr bwMode="auto">
              <a:xfrm rot="13809326" flipV="1">
                <a:off x="630" y="3362"/>
                <a:ext cx="1"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81" name="Line 21"/>
              <p:cNvSpPr>
                <a:spLocks noChangeShapeType="1"/>
              </p:cNvSpPr>
              <p:nvPr/>
            </p:nvSpPr>
            <p:spPr bwMode="auto">
              <a:xfrm rot="18318122" flipV="1">
                <a:off x="1052" y="3352"/>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grpSp>
        <p:nvGrpSpPr>
          <p:cNvPr id="552983" name="Group 23"/>
          <p:cNvGrpSpPr>
            <a:grpSpLocks/>
          </p:cNvGrpSpPr>
          <p:nvPr/>
        </p:nvGrpSpPr>
        <p:grpSpPr bwMode="auto">
          <a:xfrm>
            <a:off x="3531671" y="3191455"/>
            <a:ext cx="1570037" cy="1352550"/>
            <a:chOff x="3777" y="3008"/>
            <a:chExt cx="989" cy="852"/>
          </a:xfrm>
        </p:grpSpPr>
        <p:grpSp>
          <p:nvGrpSpPr>
            <p:cNvPr id="552984" name="Group 24"/>
            <p:cNvGrpSpPr>
              <a:grpSpLocks/>
            </p:cNvGrpSpPr>
            <p:nvPr/>
          </p:nvGrpSpPr>
          <p:grpSpPr bwMode="auto">
            <a:xfrm>
              <a:off x="3777" y="3008"/>
              <a:ext cx="965" cy="852"/>
              <a:chOff x="3753" y="3016"/>
              <a:chExt cx="965" cy="852"/>
            </a:xfrm>
          </p:grpSpPr>
          <p:grpSp>
            <p:nvGrpSpPr>
              <p:cNvPr id="552985" name="Group 25"/>
              <p:cNvGrpSpPr>
                <a:grpSpLocks/>
              </p:cNvGrpSpPr>
              <p:nvPr/>
            </p:nvGrpSpPr>
            <p:grpSpPr bwMode="auto">
              <a:xfrm rot="-678406">
                <a:off x="3753" y="3016"/>
                <a:ext cx="965" cy="714"/>
                <a:chOff x="359" y="2920"/>
                <a:chExt cx="965" cy="714"/>
              </a:xfrm>
            </p:grpSpPr>
            <p:sp>
              <p:nvSpPr>
                <p:cNvPr id="552986" name="Line 26"/>
                <p:cNvSpPr>
                  <a:spLocks noChangeShapeType="1"/>
                </p:cNvSpPr>
                <p:nvPr/>
              </p:nvSpPr>
              <p:spPr bwMode="auto">
                <a:xfrm flipV="1">
                  <a:off x="828" y="2920"/>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87" name="Line 27"/>
                <p:cNvSpPr>
                  <a:spLocks noChangeShapeType="1"/>
                </p:cNvSpPr>
                <p:nvPr/>
              </p:nvSpPr>
              <p:spPr bwMode="auto">
                <a:xfrm rot="13809326" flipV="1">
                  <a:off x="630" y="3362"/>
                  <a:ext cx="1"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88" name="Line 28"/>
                <p:cNvSpPr>
                  <a:spLocks noChangeShapeType="1"/>
                </p:cNvSpPr>
                <p:nvPr/>
              </p:nvSpPr>
              <p:spPr bwMode="auto">
                <a:xfrm rot="18318122" flipV="1">
                  <a:off x="1052" y="3352"/>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52989" name="Oval 29"/>
              <p:cNvSpPr>
                <a:spLocks noChangeArrowheads="1"/>
              </p:cNvSpPr>
              <p:nvPr/>
            </p:nvSpPr>
            <p:spPr bwMode="auto">
              <a:xfrm>
                <a:off x="3952" y="3244"/>
                <a:ext cx="608" cy="624"/>
              </a:xfrm>
              <a:prstGeom prst="ellipse">
                <a:avLst/>
              </a:prstGeom>
              <a:solidFill>
                <a:schemeClr val="bg1"/>
              </a:solidFill>
              <a:ln w="38100">
                <a:solidFill>
                  <a:schemeClr val="tx1"/>
                </a:solidFill>
                <a:round/>
                <a:headEnd/>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52990" name="Group 30"/>
            <p:cNvGrpSpPr>
              <a:grpSpLocks/>
            </p:cNvGrpSpPr>
            <p:nvPr/>
          </p:nvGrpSpPr>
          <p:grpSpPr bwMode="auto">
            <a:xfrm>
              <a:off x="3801" y="3008"/>
              <a:ext cx="965" cy="714"/>
              <a:chOff x="359" y="2920"/>
              <a:chExt cx="965" cy="714"/>
            </a:xfrm>
          </p:grpSpPr>
          <p:sp>
            <p:nvSpPr>
              <p:cNvPr id="552991" name="Line 31"/>
              <p:cNvSpPr>
                <a:spLocks noChangeShapeType="1"/>
              </p:cNvSpPr>
              <p:nvPr/>
            </p:nvSpPr>
            <p:spPr bwMode="auto">
              <a:xfrm flipV="1">
                <a:off x="828" y="2920"/>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92" name="Line 32"/>
              <p:cNvSpPr>
                <a:spLocks noChangeShapeType="1"/>
              </p:cNvSpPr>
              <p:nvPr/>
            </p:nvSpPr>
            <p:spPr bwMode="auto">
              <a:xfrm rot="13809326" flipV="1">
                <a:off x="630" y="3362"/>
                <a:ext cx="1"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2993" name="Line 33"/>
              <p:cNvSpPr>
                <a:spLocks noChangeShapeType="1"/>
              </p:cNvSpPr>
              <p:nvPr/>
            </p:nvSpPr>
            <p:spPr bwMode="auto">
              <a:xfrm rot="18318122" flipV="1">
                <a:off x="1052" y="3352"/>
                <a:ext cx="0" cy="544"/>
              </a:xfrm>
              <a:prstGeom prst="line">
                <a:avLst/>
              </a:prstGeom>
              <a:noFill/>
              <a:ln w="38100">
                <a:solidFill>
                  <a:schemeClr val="tx1"/>
                </a:solidFill>
                <a:round/>
                <a:headEn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
        <p:nvSpPr>
          <p:cNvPr id="552995" name="Freeform 35"/>
          <p:cNvSpPr>
            <a:spLocks/>
          </p:cNvSpPr>
          <p:nvPr/>
        </p:nvSpPr>
        <p:spPr bwMode="auto">
          <a:xfrm>
            <a:off x="4463109" y="3206655"/>
            <a:ext cx="1586000" cy="346749"/>
          </a:xfrm>
          <a:custGeom>
            <a:avLst/>
            <a:gdLst>
              <a:gd name="T0" fmla="*/ 0 w 672"/>
              <a:gd name="T1" fmla="*/ 316 h 820"/>
              <a:gd name="T2" fmla="*/ 336 w 672"/>
              <a:gd name="T3" fmla="*/ 84 h 820"/>
              <a:gd name="T4" fmla="*/ 672 w 672"/>
              <a:gd name="T5" fmla="*/ 820 h 820"/>
            </a:gdLst>
            <a:ahLst/>
            <a:cxnLst>
              <a:cxn ang="0">
                <a:pos x="T0" y="T1"/>
              </a:cxn>
              <a:cxn ang="0">
                <a:pos x="T2" y="T3"/>
              </a:cxn>
              <a:cxn ang="0">
                <a:pos x="T4" y="T5"/>
              </a:cxn>
            </a:cxnLst>
            <a:rect l="0" t="0" r="r" b="b"/>
            <a:pathLst>
              <a:path w="672" h="820">
                <a:moveTo>
                  <a:pt x="0" y="316"/>
                </a:moveTo>
                <a:cubicBezTo>
                  <a:pt x="55" y="277"/>
                  <a:pt x="224" y="0"/>
                  <a:pt x="336" y="84"/>
                </a:cubicBezTo>
                <a:cubicBezTo>
                  <a:pt x="448" y="168"/>
                  <a:pt x="602" y="667"/>
                  <a:pt x="672" y="820"/>
                </a:cubicBezTo>
              </a:path>
            </a:pathLst>
          </a:custGeom>
          <a:noFill/>
          <a:ln w="38100" cap="flat" cmpd="sng">
            <a:solidFill>
              <a:srgbClr val="66CCFF"/>
            </a:solidFill>
            <a:prstDash val="solid"/>
            <a:round/>
            <a:headEnd type="none" w="med" len="med"/>
            <a:tailEnd type="arrow" w="med" len="med"/>
          </a:ln>
          <a:effectLst/>
          <a:extLst>
            <a:ext uri="{909E8E84-426E-40DD-AFC4-6F175D3DCCD1}">
              <a14:hiddenFill xmlns:a14="http://schemas.microsoft.com/office/drawing/2010/main">
                <a:solidFill>
                  <a:srgbClr val="66CC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36" name="Straight Connector 35"/>
          <p:cNvCxnSpPr/>
          <p:nvPr/>
        </p:nvCxnSpPr>
        <p:spPr bwMode="auto">
          <a:xfrm flipV="1">
            <a:off x="144585" y="1202012"/>
            <a:ext cx="8854831" cy="17188"/>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662" y="1338870"/>
            <a:ext cx="9014676" cy="4764942"/>
          </a:xfrm>
          <a:prstGeom prst="rect">
            <a:avLst/>
          </a:prstGeom>
        </p:spPr>
      </p:pic>
      <p:sp>
        <p:nvSpPr>
          <p:cNvPr id="553987" name="Rectangle 3"/>
          <p:cNvSpPr>
            <a:spLocks noGrp="1" noChangeArrowheads="1"/>
          </p:cNvSpPr>
          <p:nvPr>
            <p:ph type="title"/>
          </p:nvPr>
        </p:nvSpPr>
        <p:spPr>
          <a:xfrm>
            <a:off x="609600" y="133350"/>
            <a:ext cx="7772400" cy="1143000"/>
          </a:xfrm>
        </p:spPr>
        <p:txBody>
          <a:bodyPr/>
          <a:lstStyle/>
          <a:p>
            <a:r>
              <a:rPr lang="en-US" altLang="en-US"/>
              <a:t>Potential Energy Diagrams</a:t>
            </a:r>
            <a:br>
              <a:rPr lang="en-US" altLang="en-US" sz="3600" b="0">
                <a:solidFill>
                  <a:schemeClr val="tx1"/>
                </a:solidFill>
                <a:latin typeface="Arial" panose="020B0604020202020204" pitchFamily="34" charset="0"/>
              </a:rPr>
            </a:br>
            <a:endParaRPr lang="en-US" altLang="en-US" sz="2000" b="0">
              <a:solidFill>
                <a:schemeClr val="tx1"/>
              </a:solidFill>
              <a:latin typeface="Comic Sans MS" panose="030F0702030302020204" pitchFamily="66" charset="0"/>
            </a:endParaRPr>
          </a:p>
        </p:txBody>
      </p:sp>
      <p:cxnSp>
        <p:nvCxnSpPr>
          <p:cNvPr id="8" name="Straight Connector 7"/>
          <p:cNvCxnSpPr/>
          <p:nvPr/>
        </p:nvCxnSpPr>
        <p:spPr bwMode="auto">
          <a:xfrm>
            <a:off x="144585" y="990600"/>
            <a:ext cx="8854831" cy="396"/>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1" name="Rectangle 3"/>
          <p:cNvSpPr>
            <a:spLocks noGrp="1" noChangeArrowheads="1"/>
          </p:cNvSpPr>
          <p:nvPr>
            <p:ph type="title"/>
          </p:nvPr>
        </p:nvSpPr>
        <p:spPr>
          <a:xfrm>
            <a:off x="157956" y="189283"/>
            <a:ext cx="8828088" cy="909638"/>
          </a:xfrm>
        </p:spPr>
        <p:txBody>
          <a:bodyPr/>
          <a:lstStyle/>
          <a:p>
            <a:r>
              <a:rPr lang="en-US" altLang="en-US" sz="4000"/>
              <a:t>Propane: Methyl Increases Barrier</a:t>
            </a:r>
          </a:p>
        </p:txBody>
      </p:sp>
      <p:pic>
        <p:nvPicPr>
          <p:cNvPr id="2" name="Picture 1"/>
          <p:cNvPicPr>
            <a:picLocks noChangeAspect="1"/>
          </p:cNvPicPr>
          <p:nvPr/>
        </p:nvPicPr>
        <p:blipFill>
          <a:blip r:embed="rId2"/>
          <a:stretch>
            <a:fillRect/>
          </a:stretch>
        </p:blipFill>
        <p:spPr>
          <a:xfrm>
            <a:off x="185346" y="1447912"/>
            <a:ext cx="8773308" cy="5242060"/>
          </a:xfrm>
          <a:prstGeom prst="rect">
            <a:avLst/>
          </a:prstGeom>
        </p:spPr>
      </p:pic>
      <p:cxnSp>
        <p:nvCxnSpPr>
          <p:cNvPr id="5" name="Straight Connector 4"/>
          <p:cNvCxnSpPr/>
          <p:nvPr/>
        </p:nvCxnSpPr>
        <p:spPr bwMode="auto">
          <a:xfrm>
            <a:off x="147381" y="1028700"/>
            <a:ext cx="8849239" cy="1379"/>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182" y="1684026"/>
            <a:ext cx="8947637" cy="5005941"/>
          </a:xfrm>
          <a:prstGeom prst="rect">
            <a:avLst/>
          </a:prstGeom>
        </p:spPr>
      </p:pic>
      <p:sp>
        <p:nvSpPr>
          <p:cNvPr id="9" name="Rectangle 3"/>
          <p:cNvSpPr>
            <a:spLocks noGrp="1" noChangeArrowheads="1"/>
          </p:cNvSpPr>
          <p:nvPr>
            <p:ph type="title"/>
          </p:nvPr>
        </p:nvSpPr>
        <p:spPr>
          <a:xfrm>
            <a:off x="685800" y="257911"/>
            <a:ext cx="7772400" cy="1143000"/>
          </a:xfrm>
        </p:spPr>
        <p:txBody>
          <a:bodyPr/>
          <a:lstStyle/>
          <a:p>
            <a:r>
              <a:rPr lang="en-US" altLang="en-US" sz="3600"/>
              <a:t>Butane: Staggered And Eclipsed Isomeric Rotamers</a:t>
            </a:r>
          </a:p>
        </p:txBody>
      </p:sp>
      <p:cxnSp>
        <p:nvCxnSpPr>
          <p:cNvPr id="4" name="Straight Connector 3"/>
          <p:cNvCxnSpPr/>
          <p:nvPr/>
        </p:nvCxnSpPr>
        <p:spPr bwMode="auto">
          <a:xfrm flipV="1">
            <a:off x="148492" y="1388788"/>
            <a:ext cx="8847016" cy="12123"/>
          </a:xfrm>
          <a:prstGeom prst="line">
            <a:avLst/>
          </a:prstGeom>
          <a:noFill/>
          <a:ln w="38100" cap="flat" cmpd="sng" algn="ctr">
            <a:solidFill>
              <a:schemeClr val="accent2">
                <a:lumMod val="40000"/>
                <a:lumOff val="60000"/>
              </a:scheme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4093" y="303568"/>
            <a:ext cx="9015815" cy="6250865"/>
          </a:xfrm>
          <a:prstGeom prst="rect">
            <a:avLst/>
          </a:prstGeom>
        </p:spPr>
      </p:pic>
      <p:sp>
        <p:nvSpPr>
          <p:cNvPr id="4" name="TextBox 3">
            <a:hlinkClick r:id="rId3" action="ppaction://hlinkfile"/>
          </p:cNvPr>
          <p:cNvSpPr txBox="1"/>
          <p:nvPr/>
        </p:nvSpPr>
        <p:spPr>
          <a:xfrm>
            <a:off x="8509921" y="6564919"/>
            <a:ext cx="635110" cy="276999"/>
          </a:xfrm>
          <a:prstGeom prst="rect">
            <a:avLst/>
          </a:prstGeom>
          <a:solidFill>
            <a:schemeClr val="bg1">
              <a:lumMod val="75000"/>
            </a:schemeClr>
          </a:solidFill>
        </p:spPr>
        <p:txBody>
          <a:bodyPr wrap="none" rtlCol="0">
            <a:spAutoFit/>
          </a:bodyPr>
          <a:lstStyle/>
          <a:p>
            <a:r>
              <a:rPr lang="en-US" sz="1200">
                <a:solidFill>
                  <a:schemeClr val="bg1">
                    <a:lumMod val="60000"/>
                    <a:lumOff val="40000"/>
                  </a:schemeClr>
                </a:solidFill>
              </a:rPr>
              <a:t>Walba</a:t>
            </a:r>
          </a:p>
        </p:txBody>
      </p:sp>
      <p:sp>
        <p:nvSpPr>
          <p:cNvPr id="5" name="TextBox 4">
            <a:hlinkClick r:id="rId4" action="ppaction://hlinkfile"/>
          </p:cNvPr>
          <p:cNvSpPr txBox="1"/>
          <p:nvPr/>
        </p:nvSpPr>
        <p:spPr>
          <a:xfrm>
            <a:off x="7905268" y="6554433"/>
            <a:ext cx="604653" cy="276999"/>
          </a:xfrm>
          <a:prstGeom prst="rect">
            <a:avLst/>
          </a:prstGeom>
          <a:solidFill>
            <a:schemeClr val="bg1">
              <a:lumMod val="75000"/>
            </a:schemeClr>
          </a:solidFill>
        </p:spPr>
        <p:txBody>
          <a:bodyPr wrap="none" rtlCol="0">
            <a:spAutoFit/>
          </a:bodyPr>
          <a:lstStyle/>
          <a:p>
            <a:r>
              <a:rPr lang="en-US" sz="1200">
                <a:solidFill>
                  <a:schemeClr val="bg1">
                    <a:lumMod val="60000"/>
                    <a:lumOff val="40000"/>
                  </a:schemeClr>
                </a:solidFill>
              </a:rPr>
              <a:t>Doors</a:t>
            </a:r>
          </a:p>
        </p:txBody>
      </p:sp>
    </p:spTree>
  </p:cSld>
  <p:clrMapOvr>
    <a:masterClrMapping/>
  </p:clrMapOvr>
</p:sld>
</file>

<file path=ppt/theme/theme1.xml><?xml version="1.0" encoding="utf-8"?>
<a:theme xmlns:a="http://schemas.openxmlformats.org/drawingml/2006/main" name="Default Design">
  <a:themeElements>
    <a:clrScheme name="Default Design 8">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CCCCFF"/>
      </a:hlink>
      <a:folHlink>
        <a:srgbClr val="B2B2B2"/>
      </a:folHlink>
    </a:clrScheme>
    <a:fontScheme name="Default Design">
      <a:majorFont>
        <a:latin typeface="Arial Rounded MT Bold"/>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w="38100" cap="flat" cmpd="sng" algn="ctr">
          <a:solidFill>
            <a:srgbClr val="FF00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noFill/>
        <a:ln w="38100" cap="flat" cmpd="sng" algn="ctr">
          <a:solidFill>
            <a:srgbClr val="FF0000"/>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CCCCFF"/>
        </a:hlink>
        <a:folHlink>
          <a:srgbClr val="B2B2B2"/>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22878</TotalTime>
  <Words>2420</Words>
  <Application>Microsoft Office PowerPoint</Application>
  <PresentationFormat>On-screen Show (4:3)</PresentationFormat>
  <Paragraphs>563</Paragraphs>
  <Slides>50</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Arial Rounded MT Bold</vt:lpstr>
      <vt:lpstr>Comic Sans MS</vt:lpstr>
      <vt:lpstr>Times</vt:lpstr>
      <vt:lpstr>Times New Roman</vt:lpstr>
      <vt:lpstr>Default Design</vt:lpstr>
      <vt:lpstr>Petroleum!!</vt:lpstr>
      <vt:lpstr>All Reactions Are Equilibria</vt:lpstr>
      <vt:lpstr>Chemical Thermodynamics And Kinetics</vt:lpstr>
      <vt:lpstr>PowerPoint Presentation</vt:lpstr>
      <vt:lpstr>Gibbs Free Energy ∆G° The “° ” refers to molecules in their standard states, 1 atm, 25 °C (298 kelvin), 1 M (concentration). </vt:lpstr>
      <vt:lpstr>Equilibria And Free Energy</vt:lpstr>
      <vt:lpstr>Enthalpy ∆H° And Entropy ∆S°</vt:lpstr>
      <vt:lpstr>PowerPoint Presentation</vt:lpstr>
      <vt:lpstr>PowerPoint Presentation</vt:lpstr>
      <vt:lpstr>Rates</vt:lpstr>
      <vt:lpstr>PowerPoint Presentation</vt:lpstr>
      <vt:lpstr>PowerPoint Presentation</vt:lpstr>
      <vt:lpstr>PowerPoint Presentation</vt:lpstr>
      <vt:lpstr>Potential Energy Diagrams</vt:lpstr>
      <vt:lpstr>Rate Determining Transition State</vt:lpstr>
      <vt:lpstr>PowerPoint Presentation</vt:lpstr>
      <vt:lpstr>Acid-Base Equilibria</vt:lpstr>
      <vt:lpstr>Acid-Base: Electron “Pushing” And Electrostatics</vt:lpstr>
      <vt:lpstr>PowerPoint Presentation</vt:lpstr>
      <vt:lpstr>Acidity</vt:lpstr>
      <vt:lpstr>Relative Acid Strengths</vt:lpstr>
      <vt:lpstr>Lewis Acids And Bases</vt:lpstr>
      <vt:lpstr>Lewis Acid-Base Electrostatics</vt:lpstr>
      <vt:lpstr>Alkanes</vt:lpstr>
      <vt:lpstr>PowerPoint Presentation</vt:lpstr>
      <vt:lpstr>Homologous Series</vt:lpstr>
      <vt:lpstr>PowerPoint Presentation</vt:lpstr>
      <vt:lpstr>The Names Of Alkanes Are Based On The IUPAC Rules</vt:lpstr>
      <vt:lpstr>Naming Alkyl Substituents</vt:lpstr>
      <vt:lpstr>IUPAC Rules</vt:lpstr>
      <vt:lpstr>PowerPoint Presentation</vt:lpstr>
      <vt:lpstr>Branched Alkyl Groups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Physical Properties Of Alkanes Intermolecular Forces Increase With Size</vt:lpstr>
      <vt:lpstr>Intermolecular Forces </vt:lpstr>
      <vt:lpstr>Dynamics: The Rotamers Of Ethane</vt:lpstr>
      <vt:lpstr>Newman Projections</vt:lpstr>
      <vt:lpstr>Rotation With Newman Projections</vt:lpstr>
      <vt:lpstr>Rotation Around Bonds Is Not “Free”: Barriers To Rotation</vt:lpstr>
      <vt:lpstr>Potential Energy Diagrams </vt:lpstr>
      <vt:lpstr>Propane: Methyl Increases Barrier</vt:lpstr>
      <vt:lpstr>Butane: Staggered And Eclipsed Isomeric Rotamers</vt:lpstr>
      <vt:lpstr>PowerPoint Presentation</vt:lpstr>
    </vt:vector>
  </TitlesOfParts>
  <Manager/>
  <Company>UCB Chemisrty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F2005</dc:title>
  <dc:subject>Chemistry 3A</dc:subject>
  <dc:creator>P. Vollhardt</dc:creator>
  <cp:keywords/>
  <cp:lastModifiedBy>Walker, Kevin</cp:lastModifiedBy>
  <cp:revision>583</cp:revision>
  <dcterms:created xsi:type="dcterms:W3CDTF">2000-03-16T20:35:38Z</dcterms:created>
  <dcterms:modified xsi:type="dcterms:W3CDTF">2023-09-11T17:25:32Z</dcterms:modified>
  <cp:category>Chemistry</cp:category>
</cp:coreProperties>
</file>