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2" r:id="rId2"/>
  </p:sldMasterIdLst>
  <p:notesMasterIdLst>
    <p:notesMasterId r:id="rId9"/>
  </p:notesMasterIdLst>
  <p:handoutMasterIdLst>
    <p:handoutMasterId r:id="rId10"/>
  </p:handoutMasterIdLst>
  <p:sldIdLst>
    <p:sldId id="684" r:id="rId3"/>
    <p:sldId id="685" r:id="rId4"/>
    <p:sldId id="689" r:id="rId5"/>
    <p:sldId id="686" r:id="rId6"/>
    <p:sldId id="690" r:id="rId7"/>
    <p:sldId id="691" r:id="rId8"/>
  </p:sldIdLst>
  <p:sldSz cx="9144000" cy="6858000" type="screen4x3"/>
  <p:notesSz cx="6400800" cy="86868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4400" kern="1200">
        <a:solidFill>
          <a:srgbClr val="EBD189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anose="030F0702030302020204" pitchFamily="66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4400" kern="1200">
        <a:solidFill>
          <a:srgbClr val="EBD189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anose="030F0702030302020204" pitchFamily="66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4400" kern="1200">
        <a:solidFill>
          <a:srgbClr val="EBD189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anose="030F0702030302020204" pitchFamily="66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4400" kern="1200">
        <a:solidFill>
          <a:srgbClr val="EBD189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anose="030F0702030302020204" pitchFamily="66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4400" kern="1200">
        <a:solidFill>
          <a:srgbClr val="EBD189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4400" kern="1200">
        <a:solidFill>
          <a:srgbClr val="EBD189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anose="030F0702030302020204" pitchFamily="66" charset="0"/>
        <a:ea typeface="+mn-ea"/>
        <a:cs typeface="+mn-cs"/>
      </a:defRPr>
    </a:lvl6pPr>
    <a:lvl7pPr marL="2743200" algn="l" defTabSz="914400" rtl="0" eaLnBrk="1" latinLnBrk="0" hangingPunct="1">
      <a:defRPr sz="4400" kern="1200">
        <a:solidFill>
          <a:srgbClr val="EBD189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anose="030F0702030302020204" pitchFamily="66" charset="0"/>
        <a:ea typeface="+mn-ea"/>
        <a:cs typeface="+mn-cs"/>
      </a:defRPr>
    </a:lvl7pPr>
    <a:lvl8pPr marL="3200400" algn="l" defTabSz="914400" rtl="0" eaLnBrk="1" latinLnBrk="0" hangingPunct="1">
      <a:defRPr sz="4400" kern="1200">
        <a:solidFill>
          <a:srgbClr val="EBD189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anose="030F0702030302020204" pitchFamily="66" charset="0"/>
        <a:ea typeface="+mn-ea"/>
        <a:cs typeface="+mn-cs"/>
      </a:defRPr>
    </a:lvl8pPr>
    <a:lvl9pPr marL="3657600" algn="l" defTabSz="914400" rtl="0" eaLnBrk="1" latinLnBrk="0" hangingPunct="1">
      <a:defRPr sz="4400" kern="1200">
        <a:solidFill>
          <a:srgbClr val="EBD189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anose="030F0702030302020204" pitchFamily="66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32" userDrawn="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736">
          <p15:clr>
            <a:srgbClr val="A4A3A4"/>
          </p15:clr>
        </p15:guide>
        <p15:guide id="2" pos="2016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FF33"/>
    <a:srgbClr val="000099"/>
    <a:srgbClr val="FFFF00"/>
    <a:srgbClr val="EBD189"/>
    <a:srgbClr val="FF00FF"/>
    <a:srgbClr val="CC00CC"/>
    <a:srgbClr val="000000"/>
    <a:srgbClr val="FF9900"/>
    <a:srgbClr val="00CC99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591" autoAdjust="0"/>
    <p:restoredTop sz="95992" autoAdjust="0"/>
  </p:normalViewPr>
  <p:slideViewPr>
    <p:cSldViewPr snapToGrid="0">
      <p:cViewPr varScale="1">
        <p:scale>
          <a:sx n="153" d="100"/>
          <a:sy n="153" d="100"/>
        </p:scale>
        <p:origin x="1080" y="88"/>
      </p:cViewPr>
      <p:guideLst>
        <p:guide orient="horz" pos="1032"/>
        <p:guide pos="2880"/>
      </p:guideLst>
    </p:cSldViewPr>
  </p:slideViewPr>
  <p:outlineViewPr>
    <p:cViewPr>
      <p:scale>
        <a:sx n="20" d="100"/>
        <a:sy n="20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66" d="100"/>
        <a:sy n="66" d="100"/>
      </p:scale>
      <p:origin x="0" y="6468"/>
    </p:cViewPr>
  </p:sorterViewPr>
  <p:notesViewPr>
    <p:cSldViewPr snapToGrid="0">
      <p:cViewPr varScale="1">
        <p:scale>
          <a:sx n="81" d="100"/>
          <a:sy n="81" d="100"/>
        </p:scale>
        <p:origin x="2928" y="77"/>
      </p:cViewPr>
      <p:guideLst>
        <p:guide orient="horz" pos="2736"/>
        <p:guide pos="2016"/>
      </p:guideLst>
    </p:cSldViewPr>
  </p:notesViewPr>
  <p:gridSpacing cx="75895" cy="7589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2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13484957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773363" cy="433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6202" tIns="43102" rIns="86202" bIns="43102" numCol="1" anchor="t" anchorCtr="0" compatLnSpc="1">
            <a:prstTxWarp prst="textNoShape">
              <a:avLst/>
            </a:prstTxWarp>
          </a:bodyPr>
          <a:lstStyle>
            <a:lvl1pPr defTabSz="862013">
              <a:defRPr sz="1200">
                <a:solidFill>
                  <a:schemeClr val="tx1"/>
                </a:solidFill>
                <a:effectLst/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627438" y="0"/>
            <a:ext cx="2773362" cy="433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6202" tIns="43102" rIns="86202" bIns="43102" numCol="1" anchor="t" anchorCtr="0" compatLnSpc="1">
            <a:prstTxWarp prst="textNoShape">
              <a:avLst/>
            </a:prstTxWarp>
          </a:bodyPr>
          <a:lstStyle>
            <a:lvl1pPr algn="r" defTabSz="862013">
              <a:defRPr sz="1200">
                <a:solidFill>
                  <a:schemeClr val="tx1"/>
                </a:solidFill>
                <a:effectLst/>
                <a:latin typeface="Times New Roman" panose="02020603050405020304" pitchFamily="18" charset="0"/>
              </a:defRPr>
            </a:lvl1pPr>
          </a:lstStyle>
          <a:p>
            <a:fld id="{D4C46ED0-62ED-44DA-B3C0-46C8F62A63FB}" type="datetime1">
              <a:rPr lang="en-US" altLang="en-US" smtClean="0"/>
              <a:t>8/27/2025</a:t>
            </a:fld>
            <a:endParaRPr lang="en-US" altLang="en-US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28700" y="652463"/>
            <a:ext cx="4343400" cy="32575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52488" y="4125913"/>
            <a:ext cx="4695825" cy="3908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6202" tIns="43102" rIns="86202" bIns="4310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253413"/>
            <a:ext cx="2773363" cy="433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6202" tIns="43102" rIns="86202" bIns="43102" numCol="1" anchor="b" anchorCtr="0" compatLnSpc="1">
            <a:prstTxWarp prst="textNoShape">
              <a:avLst/>
            </a:prstTxWarp>
          </a:bodyPr>
          <a:lstStyle>
            <a:lvl1pPr defTabSz="862013">
              <a:defRPr sz="1200">
                <a:solidFill>
                  <a:schemeClr val="tx1"/>
                </a:solidFill>
                <a:effectLst/>
                <a:latin typeface="Times New Roman" panose="02020603050405020304" pitchFamily="18" charset="0"/>
              </a:defRPr>
            </a:lvl1pPr>
          </a:lstStyle>
          <a:p>
            <a:r>
              <a:rPr lang="en-US" altLang="en-US"/>
              <a:t>© Univesity of California</a:t>
            </a:r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627438" y="8253413"/>
            <a:ext cx="2773362" cy="433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6202" tIns="43102" rIns="86202" bIns="43102" numCol="1" anchor="b" anchorCtr="0" compatLnSpc="1">
            <a:prstTxWarp prst="textNoShape">
              <a:avLst/>
            </a:prstTxWarp>
          </a:bodyPr>
          <a:lstStyle>
            <a:lvl1pPr algn="r" defTabSz="862013">
              <a:defRPr sz="1200">
                <a:solidFill>
                  <a:schemeClr val="tx1"/>
                </a:solidFill>
                <a:effectLst/>
                <a:latin typeface="Times New Roman" panose="02020603050405020304" pitchFamily="18" charset="0"/>
              </a:defRPr>
            </a:lvl1pPr>
          </a:lstStyle>
          <a:p>
            <a:fld id="{C99D926C-0CC4-4387-9BA1-DA1C32E186F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23053782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02214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82A440-038F-A1E2-1DBE-5AF3242FE9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AA471E1-27BF-85DD-698F-28551874CA5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A96B0EB-A91F-41F8-D2DA-E455DF3A36F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03265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528354-C5FE-B5AE-7D99-6E387E2075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72AC907-8AD3-7A24-F8CF-6FD4114D4CF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1713B14-0B06-6E97-D51B-2F09B04AFC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220906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1BED2A-AB03-7067-136E-E22F68F962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E7D26FD-64F8-65B6-BD33-3C1733B5EB2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1C6AB20-EAEC-5F9B-B54B-B7FD4564521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83697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>
          <a:xfrm>
            <a:off x="0" y="6400800"/>
            <a:ext cx="1905000" cy="457200"/>
          </a:xfrm>
        </p:spPr>
        <p:txBody>
          <a:bodyPr/>
          <a:lstStyle>
            <a:lvl1pPr algn="l">
              <a:defRPr/>
            </a:lvl1pPr>
          </a:lstStyle>
          <a:p>
            <a:fld id="{608E8BA5-2D14-4DB0-8A62-08EDE8761BE5}" type="slidenum">
              <a:rPr lang="en-US" altLang="en-US" smtClean="0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5126488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>
          <a:xfrm>
            <a:off x="0" y="6400800"/>
            <a:ext cx="1905000" cy="457200"/>
          </a:xfrm>
        </p:spPr>
        <p:txBody>
          <a:bodyPr/>
          <a:lstStyle>
            <a:lvl1pPr algn="l">
              <a:defRPr/>
            </a:lvl1pPr>
          </a:lstStyle>
          <a:p>
            <a:fld id="{7FF4F9F1-D29D-45AE-AAD6-907463DA31F1}" type="slidenum">
              <a:rPr lang="en-US" altLang="en-US" smtClean="0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769751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Slide Number Placeholder 4"/>
          <p:cNvSpPr txBox="1">
            <a:spLocks/>
          </p:cNvSpPr>
          <p:nvPr userDrawn="1"/>
        </p:nvSpPr>
        <p:spPr bwMode="auto">
          <a:xfrm>
            <a:off x="0" y="64008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rgbClr val="EBD18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rgbClr val="EBD18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rgbClr val="EBD18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rgbClr val="EBD18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4400" kern="1200">
                <a:solidFill>
                  <a:srgbClr val="EBD18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4400" kern="1200">
                <a:solidFill>
                  <a:srgbClr val="EBD18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4400" kern="1200">
                <a:solidFill>
                  <a:srgbClr val="EBD18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4400" kern="1200">
                <a:solidFill>
                  <a:srgbClr val="EBD18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+mn-ea"/>
                <a:cs typeface="+mn-cs"/>
              </a:defRPr>
            </a:lvl9pPr>
          </a:lstStyle>
          <a:p>
            <a:fld id="{7FF4F9F1-D29D-45AE-AAD6-907463DA31F1}" type="slidenum">
              <a:rPr lang="en-US" altLang="en-US" smtClean="0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5411028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Slide Number Placeholder 4"/>
          <p:cNvSpPr txBox="1">
            <a:spLocks/>
          </p:cNvSpPr>
          <p:nvPr userDrawn="1"/>
        </p:nvSpPr>
        <p:spPr bwMode="auto">
          <a:xfrm>
            <a:off x="0" y="64008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rgbClr val="EBD18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rgbClr val="EBD18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rgbClr val="EBD18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rgbClr val="EBD18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4400" kern="1200">
                <a:solidFill>
                  <a:srgbClr val="EBD18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4400" kern="1200">
                <a:solidFill>
                  <a:srgbClr val="EBD18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4400" kern="1200">
                <a:solidFill>
                  <a:srgbClr val="EBD18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4400" kern="1200">
                <a:solidFill>
                  <a:srgbClr val="EBD18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+mn-ea"/>
                <a:cs typeface="+mn-cs"/>
              </a:defRPr>
            </a:lvl9pPr>
          </a:lstStyle>
          <a:p>
            <a:fld id="{7FF4F9F1-D29D-45AE-AAD6-907463DA31F1}" type="slidenum">
              <a:rPr lang="en-US" altLang="en-US" smtClean="0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4363508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Slide Number Placeholder 4"/>
          <p:cNvSpPr txBox="1">
            <a:spLocks/>
          </p:cNvSpPr>
          <p:nvPr userDrawn="1"/>
        </p:nvSpPr>
        <p:spPr bwMode="auto">
          <a:xfrm>
            <a:off x="0" y="64008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400" kern="1200"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rgbClr val="EBD18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rgbClr val="EBD18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rgbClr val="EBD18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rgbClr val="EBD18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4400" kern="1200">
                <a:solidFill>
                  <a:srgbClr val="EBD18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4400" kern="1200">
                <a:solidFill>
                  <a:srgbClr val="EBD18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4400" kern="1200">
                <a:solidFill>
                  <a:srgbClr val="EBD18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4400" kern="1200">
                <a:solidFill>
                  <a:srgbClr val="EBD18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+mn-ea"/>
                <a:cs typeface="+mn-cs"/>
              </a:defRPr>
            </a:lvl9pPr>
          </a:lstStyle>
          <a:p>
            <a:fld id="{7FF4F9F1-D29D-45AE-AAD6-907463DA31F1}" type="slidenum">
              <a:rPr lang="en-US" altLang="en-US" smtClean="0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7302998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66FF33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2604497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>
          <a:xfrm>
            <a:off x="0" y="6400800"/>
            <a:ext cx="710293" cy="457200"/>
          </a:xfrm>
        </p:spPr>
        <p:txBody>
          <a:bodyPr/>
          <a:lstStyle>
            <a:lvl1pPr>
              <a:defRPr/>
            </a:lvl1pPr>
          </a:lstStyle>
          <a:p>
            <a:pPr algn="l"/>
            <a:fld id="{357EC104-7421-44F5-A1D9-5D861196B4E1}" type="slidenum">
              <a:rPr lang="en-US" altLang="en-US" smtClean="0"/>
              <a:pPr algn="l"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36513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>
          <a:xfrm>
            <a:off x="0" y="6400800"/>
            <a:ext cx="832757" cy="457200"/>
          </a:xfrm>
        </p:spPr>
        <p:txBody>
          <a:bodyPr/>
          <a:lstStyle>
            <a:lvl1pPr algn="l">
              <a:defRPr/>
            </a:lvl1pPr>
          </a:lstStyle>
          <a:p>
            <a:fld id="{F96D7CC9-C3FF-4BE1-B9CC-8718F967650C}" type="slidenum">
              <a:rPr lang="en-US" altLang="en-US" smtClean="0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4524230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>
          <a:xfrm>
            <a:off x="0" y="6550025"/>
            <a:ext cx="2895600" cy="3079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en-US"/>
              <a:t>L07-</a:t>
            </a:r>
            <a:fld id="{EAD414C9-E0EA-4D5B-861B-1D50423F929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502322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0" y="6550025"/>
            <a:ext cx="2895600" cy="3079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en-US"/>
              <a:t>L07-</a:t>
            </a:r>
            <a:fld id="{283CAF70-13A6-4E95-9740-2650CFA1DBC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359579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0" y="6550025"/>
            <a:ext cx="2895600" cy="3079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en-US"/>
              <a:t>L07-</a:t>
            </a:r>
            <a:fld id="{12DCDC05-4D2F-4E5A-8B3F-B5DB13E0C7D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126045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685800" y="609600"/>
            <a:ext cx="7772400" cy="54864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>
          <a:xfrm>
            <a:off x="0" y="6550025"/>
            <a:ext cx="2895600" cy="3079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7239000" y="64008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en-US"/>
              <a:t>L07-</a:t>
            </a:r>
            <a:fld id="{7A37302F-AFBF-4FC2-AE2B-F95485EB6FB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4644356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85800" y="1981200"/>
            <a:ext cx="3810000" cy="1981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981200"/>
            <a:ext cx="3810000" cy="1981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685800" y="4114800"/>
            <a:ext cx="3810000" cy="1981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8200" y="4114800"/>
            <a:ext cx="3810000" cy="1981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0"/>
          </p:nvPr>
        </p:nvSpPr>
        <p:spPr>
          <a:xfrm>
            <a:off x="0" y="6550025"/>
            <a:ext cx="2895600" cy="3079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>
          <a:xfrm>
            <a:off x="7239000" y="64008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en-US"/>
              <a:t>L07-</a:t>
            </a:r>
            <a:fld id="{AFF3B985-F7F2-4555-A102-14904FF300B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9497017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Slide Number Placeholder 6"/>
          <p:cNvSpPr txBox="1">
            <a:spLocks/>
          </p:cNvSpPr>
          <p:nvPr userDrawn="1"/>
        </p:nvSpPr>
        <p:spPr>
          <a:xfrm>
            <a:off x="0" y="6435173"/>
            <a:ext cx="2324275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2200" kern="1200">
                <a:solidFill>
                  <a:srgbClr val="66FF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rgbClr val="EBD18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rgbClr val="EBD18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rgbClr val="EBD18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rgbClr val="EBD18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4400" kern="1200">
                <a:solidFill>
                  <a:srgbClr val="EBD18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4400" kern="1200">
                <a:solidFill>
                  <a:srgbClr val="EBD18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4400" kern="1200">
                <a:solidFill>
                  <a:srgbClr val="EBD18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4400" kern="1200">
                <a:solidFill>
                  <a:srgbClr val="EBD18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+mn-ea"/>
                <a:cs typeface="+mn-cs"/>
              </a:defRPr>
            </a:lvl9pPr>
          </a:lstStyle>
          <a:p>
            <a:pPr algn="l"/>
            <a:fld id="{A2C952A5-9C6C-D843-ABE6-91C8FE848B72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779265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Slide Number Placeholder 6"/>
          <p:cNvSpPr txBox="1">
            <a:spLocks/>
          </p:cNvSpPr>
          <p:nvPr userDrawn="1"/>
        </p:nvSpPr>
        <p:spPr>
          <a:xfrm>
            <a:off x="0" y="6435173"/>
            <a:ext cx="2324275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2200" kern="1200">
                <a:solidFill>
                  <a:srgbClr val="66FF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rgbClr val="EBD18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rgbClr val="EBD18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rgbClr val="EBD18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rgbClr val="EBD18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4400" kern="1200">
                <a:solidFill>
                  <a:srgbClr val="EBD18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4400" kern="1200">
                <a:solidFill>
                  <a:srgbClr val="EBD18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4400" kern="1200">
                <a:solidFill>
                  <a:srgbClr val="EBD18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4400" kern="1200">
                <a:solidFill>
                  <a:srgbClr val="EBD18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+mn-ea"/>
                <a:cs typeface="+mn-cs"/>
              </a:defRPr>
            </a:lvl9pPr>
          </a:lstStyle>
          <a:p>
            <a:pPr algn="l"/>
            <a:fld id="{A2C952A5-9C6C-D843-ABE6-91C8FE848B72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171920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2128242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84414138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Slide Number Placeholder 6"/>
          <p:cNvSpPr txBox="1">
            <a:spLocks/>
          </p:cNvSpPr>
          <p:nvPr userDrawn="1"/>
        </p:nvSpPr>
        <p:spPr>
          <a:xfrm>
            <a:off x="0" y="6435173"/>
            <a:ext cx="2324275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2200" kern="1200">
                <a:solidFill>
                  <a:srgbClr val="66FF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rgbClr val="EBD18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rgbClr val="EBD18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rgbClr val="EBD18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rgbClr val="EBD18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4400" kern="1200">
                <a:solidFill>
                  <a:srgbClr val="EBD18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4400" kern="1200">
                <a:solidFill>
                  <a:srgbClr val="EBD18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4400" kern="1200">
                <a:solidFill>
                  <a:srgbClr val="EBD18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4400" kern="1200">
                <a:solidFill>
                  <a:srgbClr val="EBD18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+mn-ea"/>
                <a:cs typeface="+mn-cs"/>
              </a:defRPr>
            </a:lvl9pPr>
          </a:lstStyle>
          <a:p>
            <a:pPr algn="l"/>
            <a:fld id="{A2C952A5-9C6C-D843-ABE6-91C8FE848B72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730090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Slide Number Placeholder 6"/>
          <p:cNvSpPr txBox="1">
            <a:spLocks/>
          </p:cNvSpPr>
          <p:nvPr userDrawn="1"/>
        </p:nvSpPr>
        <p:spPr>
          <a:xfrm>
            <a:off x="0" y="6435173"/>
            <a:ext cx="2324275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2200" kern="1200">
                <a:solidFill>
                  <a:srgbClr val="66FF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rgbClr val="EBD18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rgbClr val="EBD18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rgbClr val="EBD18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rgbClr val="EBD18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4400" kern="1200">
                <a:solidFill>
                  <a:srgbClr val="EBD18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4400" kern="1200">
                <a:solidFill>
                  <a:srgbClr val="EBD18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4400" kern="1200">
                <a:solidFill>
                  <a:srgbClr val="EBD18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4400" kern="1200">
                <a:solidFill>
                  <a:srgbClr val="EBD18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+mn-ea"/>
                <a:cs typeface="+mn-cs"/>
              </a:defRPr>
            </a:lvl9pPr>
          </a:lstStyle>
          <a:p>
            <a:pPr algn="l"/>
            <a:fld id="{A2C952A5-9C6C-D843-ABE6-91C8FE848B72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912680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6"/>
          <p:cNvSpPr txBox="1">
            <a:spLocks/>
          </p:cNvSpPr>
          <p:nvPr userDrawn="1"/>
        </p:nvSpPr>
        <p:spPr>
          <a:xfrm>
            <a:off x="0" y="6435173"/>
            <a:ext cx="2324275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2200" kern="1200">
                <a:solidFill>
                  <a:srgbClr val="66FF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rgbClr val="EBD18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rgbClr val="EBD18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rgbClr val="EBD18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rgbClr val="EBD18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4400" kern="1200">
                <a:solidFill>
                  <a:srgbClr val="EBD18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4400" kern="1200">
                <a:solidFill>
                  <a:srgbClr val="EBD18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4400" kern="1200">
                <a:solidFill>
                  <a:srgbClr val="EBD18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4400" kern="1200">
                <a:solidFill>
                  <a:srgbClr val="EBD18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+mn-ea"/>
                <a:cs typeface="+mn-cs"/>
              </a:defRPr>
            </a:lvl9pPr>
          </a:lstStyle>
          <a:p>
            <a:pPr algn="l"/>
            <a:fld id="{A2C952A5-9C6C-D843-ABE6-91C8FE848B72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461296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Slide Number Placeholder 6"/>
          <p:cNvSpPr txBox="1">
            <a:spLocks/>
          </p:cNvSpPr>
          <p:nvPr userDrawn="1"/>
        </p:nvSpPr>
        <p:spPr>
          <a:xfrm>
            <a:off x="0" y="6435173"/>
            <a:ext cx="2324275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2200" kern="1200">
                <a:solidFill>
                  <a:srgbClr val="66FF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rgbClr val="EBD18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rgbClr val="EBD18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rgbClr val="EBD18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rgbClr val="EBD18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4400" kern="1200">
                <a:solidFill>
                  <a:srgbClr val="EBD18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4400" kern="1200">
                <a:solidFill>
                  <a:srgbClr val="EBD18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4400" kern="1200">
                <a:solidFill>
                  <a:srgbClr val="EBD18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4400" kern="1200">
                <a:solidFill>
                  <a:srgbClr val="EBD18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+mn-ea"/>
                <a:cs typeface="+mn-cs"/>
              </a:defRPr>
            </a:lvl9pPr>
          </a:lstStyle>
          <a:p>
            <a:pPr algn="l"/>
            <a:fld id="{A2C952A5-9C6C-D843-ABE6-91C8FE848B72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066036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Slide Number Placeholder 6"/>
          <p:cNvSpPr txBox="1">
            <a:spLocks/>
          </p:cNvSpPr>
          <p:nvPr userDrawn="1"/>
        </p:nvSpPr>
        <p:spPr>
          <a:xfrm>
            <a:off x="0" y="6435173"/>
            <a:ext cx="2324275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2200" kern="1200">
                <a:solidFill>
                  <a:srgbClr val="66FF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rgbClr val="EBD18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rgbClr val="EBD18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rgbClr val="EBD18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rgbClr val="EBD18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4400" kern="1200">
                <a:solidFill>
                  <a:srgbClr val="EBD18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4400" kern="1200">
                <a:solidFill>
                  <a:srgbClr val="EBD18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4400" kern="1200">
                <a:solidFill>
                  <a:srgbClr val="EBD18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4400" kern="1200">
                <a:solidFill>
                  <a:srgbClr val="EBD18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+mn-ea"/>
                <a:cs typeface="+mn-cs"/>
              </a:defRPr>
            </a:lvl9pPr>
          </a:lstStyle>
          <a:p>
            <a:pPr algn="l"/>
            <a:fld id="{A2C952A5-9C6C-D843-ABE6-91C8FE848B72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205325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Slide Number Placeholder 6"/>
          <p:cNvSpPr txBox="1">
            <a:spLocks/>
          </p:cNvSpPr>
          <p:nvPr userDrawn="1"/>
        </p:nvSpPr>
        <p:spPr>
          <a:xfrm>
            <a:off x="0" y="6435173"/>
            <a:ext cx="2324275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2200" kern="1200">
                <a:solidFill>
                  <a:srgbClr val="66FF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rgbClr val="EBD18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rgbClr val="EBD18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rgbClr val="EBD18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rgbClr val="EBD18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4400" kern="1200">
                <a:solidFill>
                  <a:srgbClr val="EBD18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4400" kern="1200">
                <a:solidFill>
                  <a:srgbClr val="EBD18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4400" kern="1200">
                <a:solidFill>
                  <a:srgbClr val="EBD18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4400" kern="1200">
                <a:solidFill>
                  <a:srgbClr val="EBD18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+mn-ea"/>
                <a:cs typeface="+mn-cs"/>
              </a:defRPr>
            </a:lvl9pPr>
          </a:lstStyle>
          <a:p>
            <a:pPr algn="l"/>
            <a:fld id="{A2C952A5-9C6C-D843-ABE6-91C8FE848B72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81764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Slide Number Placeholder 6"/>
          <p:cNvSpPr txBox="1">
            <a:spLocks/>
          </p:cNvSpPr>
          <p:nvPr userDrawn="1"/>
        </p:nvSpPr>
        <p:spPr>
          <a:xfrm>
            <a:off x="0" y="6435173"/>
            <a:ext cx="2324275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2200" kern="1200">
                <a:solidFill>
                  <a:srgbClr val="66FF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rgbClr val="EBD18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rgbClr val="EBD18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rgbClr val="EBD18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rgbClr val="EBD18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4400" kern="1200">
                <a:solidFill>
                  <a:srgbClr val="EBD18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4400" kern="1200">
                <a:solidFill>
                  <a:srgbClr val="EBD18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4400" kern="1200">
                <a:solidFill>
                  <a:srgbClr val="EBD18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4400" kern="1200">
                <a:solidFill>
                  <a:srgbClr val="EBD18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+mn-ea"/>
                <a:cs typeface="+mn-cs"/>
              </a:defRPr>
            </a:lvl9pPr>
          </a:lstStyle>
          <a:p>
            <a:pPr algn="l"/>
            <a:fld id="{A2C952A5-9C6C-D843-ABE6-91C8FE848B72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25647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239000" y="64008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chemeClr val="tx1"/>
                </a:solidFill>
                <a:effectLst/>
              </a:defRPr>
            </a:lvl1pPr>
          </a:lstStyle>
          <a:p>
            <a:fld id="{025636A7-5EFE-4E13-80C5-F0B23B6044AB}" type="slidenum">
              <a:rPr lang="en-US" altLang="en-US" smtClean="0"/>
              <a:pPr/>
              <a:t>‹#›</a:t>
            </a:fld>
            <a:endParaRPr lang="en-US" altLang="en-US" dirty="0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4400" b="1" kern="1200">
          <a:solidFill>
            <a:srgbClr val="EBD189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 b="1">
          <a:solidFill>
            <a:srgbClr val="EBD189"/>
          </a:solidFill>
          <a:effectLst>
            <a:outerShdw blurRad="38100" dist="38100" dir="2700000" algn="tl">
              <a:srgbClr val="000000"/>
            </a:outerShdw>
          </a:effectLst>
          <a:latin typeface="Arial Rounded MT Bold" panose="020F070403050403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 b="1">
          <a:solidFill>
            <a:srgbClr val="EBD189"/>
          </a:solidFill>
          <a:effectLst>
            <a:outerShdw blurRad="38100" dist="38100" dir="2700000" algn="tl">
              <a:srgbClr val="000000"/>
            </a:outerShdw>
          </a:effectLst>
          <a:latin typeface="Arial Rounded MT Bold" panose="020F070403050403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 b="1">
          <a:solidFill>
            <a:srgbClr val="EBD189"/>
          </a:solidFill>
          <a:effectLst>
            <a:outerShdw blurRad="38100" dist="38100" dir="2700000" algn="tl">
              <a:srgbClr val="000000"/>
            </a:outerShdw>
          </a:effectLst>
          <a:latin typeface="Arial Rounded MT Bold" panose="020F070403050403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 b="1">
          <a:solidFill>
            <a:srgbClr val="EBD189"/>
          </a:solidFill>
          <a:effectLst>
            <a:outerShdw blurRad="38100" dist="38100" dir="2700000" algn="tl">
              <a:srgbClr val="000000"/>
            </a:outerShdw>
          </a:effectLst>
          <a:latin typeface="Arial Rounded MT Bold" panose="020F07040305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rgbClr val="EBD189"/>
          </a:solidFill>
          <a:effectLst>
            <a:outerShdw blurRad="38100" dist="38100" dir="2700000" algn="tl">
              <a:srgbClr val="000000"/>
            </a:outerShdw>
          </a:effectLst>
          <a:latin typeface="Arial Rounded MT Bold" panose="020F07040305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rgbClr val="EBD189"/>
          </a:solidFill>
          <a:effectLst>
            <a:outerShdw blurRad="38100" dist="38100" dir="2700000" algn="tl">
              <a:srgbClr val="000000"/>
            </a:outerShdw>
          </a:effectLst>
          <a:latin typeface="Arial Rounded MT Bold" panose="020F07040305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rgbClr val="EBD189"/>
          </a:solidFill>
          <a:effectLst>
            <a:outerShdw blurRad="38100" dist="38100" dir="2700000" algn="tl">
              <a:srgbClr val="000000"/>
            </a:outerShdw>
          </a:effectLst>
          <a:latin typeface="Arial Rounded MT Bold" panose="020F07040305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rgbClr val="EBD189"/>
          </a:solidFill>
          <a:effectLst>
            <a:outerShdw blurRad="38100" dist="38100" dir="2700000" algn="tl">
              <a:srgbClr val="000000"/>
            </a:outerShdw>
          </a:effectLst>
          <a:latin typeface="Arial Rounded MT Bold" panose="020F070403050403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600" kern="1200">
          <a:solidFill>
            <a:srgbClr val="FFF2B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rgbClr val="FFFFFF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Slide Number Placeholder 6"/>
          <p:cNvSpPr txBox="1">
            <a:spLocks/>
          </p:cNvSpPr>
          <p:nvPr userDrawn="1"/>
        </p:nvSpPr>
        <p:spPr>
          <a:xfrm>
            <a:off x="0" y="6435173"/>
            <a:ext cx="2324275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2200" kern="1200">
                <a:solidFill>
                  <a:srgbClr val="66FF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rgbClr val="EBD18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rgbClr val="EBD18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rgbClr val="EBD18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rgbClr val="EBD18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4400" kern="1200">
                <a:solidFill>
                  <a:srgbClr val="EBD18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4400" kern="1200">
                <a:solidFill>
                  <a:srgbClr val="EBD18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4400" kern="1200">
                <a:solidFill>
                  <a:srgbClr val="EBD18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4400" kern="1200">
                <a:solidFill>
                  <a:srgbClr val="EBD18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ea typeface="+mn-ea"/>
                <a:cs typeface="+mn-cs"/>
              </a:defRPr>
            </a:lvl9pPr>
          </a:lstStyle>
          <a:p>
            <a:pPr algn="l"/>
            <a:fld id="{A2C952A5-9C6C-D843-ABE6-91C8FE848B72}" type="slidenum">
              <a:rPr lang="en-US" smtClean="0"/>
              <a:pPr algn="l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97743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2974975" y="815975"/>
            <a:ext cx="18415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rgbClr val="FFFF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en-US" altLang="en-US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6" name="Rectangle 5"/>
          <p:cNvSpPr txBox="1">
            <a:spLocks noChangeArrowheads="1"/>
          </p:cNvSpPr>
          <p:nvPr/>
        </p:nvSpPr>
        <p:spPr>
          <a:xfrm>
            <a:off x="685800" y="373111"/>
            <a:ext cx="7772400" cy="1143000"/>
          </a:xfrm>
          <a:prstGeom prst="rect">
            <a:avLst/>
          </a:prstGeom>
        </p:spPr>
        <p:txBody>
          <a:bodyPr/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b="1" kern="1200">
                <a:solidFill>
                  <a:srgbClr val="EBD18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EBD18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EBD18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EBD18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EBD18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EBD18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EBD18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EBD18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EBD18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defRPr>
            </a:lvl9pPr>
          </a:lstStyle>
          <a:p>
            <a:r>
              <a:rPr lang="en-US" altLang="en-US" sz="4000" dirty="0">
                <a:solidFill>
                  <a:srgbClr val="66FF33"/>
                </a:solidFill>
                <a:latin typeface="+mn-lt"/>
              </a:rPr>
              <a:t>Why “Know” the Periodic Table?</a:t>
            </a:r>
          </a:p>
        </p:txBody>
      </p:sp>
      <p:cxnSp>
        <p:nvCxnSpPr>
          <p:cNvPr id="9" name="Straight Connector 8"/>
          <p:cNvCxnSpPr/>
          <p:nvPr/>
        </p:nvCxnSpPr>
        <p:spPr bwMode="auto">
          <a:xfrm flipV="1">
            <a:off x="148492" y="1701402"/>
            <a:ext cx="8847016" cy="12123"/>
          </a:xfrm>
          <a:prstGeom prst="line">
            <a:avLst/>
          </a:prstGeom>
          <a:noFill/>
          <a:ln w="38100" cap="flat" cmpd="sng" algn="ctr">
            <a:solidFill>
              <a:srgbClr val="777777">
                <a:lumMod val="40000"/>
                <a:lumOff val="60000"/>
              </a:srgbClr>
            </a:solidFill>
            <a:prstDash val="solid"/>
            <a:round/>
            <a:headEnd type="none" w="med" len="med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l"/>
            <a:fld id="{357EC104-7421-44F5-A1D9-5D861196B4E1}" type="slidenum">
              <a:rPr lang="en-US" altLang="en-US" smtClean="0"/>
              <a:pPr algn="l"/>
              <a:t>1</a:t>
            </a:fld>
            <a:endParaRPr lang="en-US" alt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34B7E53-B3A1-8E1D-134D-E35D1EB683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1065" y="2156969"/>
            <a:ext cx="7207135" cy="4194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67861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21074E-0C38-F20D-0972-0A9661A1CE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>
            <a:extLst>
              <a:ext uri="{FF2B5EF4-FFF2-40B4-BE49-F238E27FC236}">
                <a16:creationId xmlns:a16="http://schemas.microsoft.com/office/drawing/2014/main" id="{36640953-7361-87E3-D25D-9EBDA2FF01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74975" y="815975"/>
            <a:ext cx="18415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rgbClr val="FFFF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en-US" altLang="en-US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EB6846C-1100-0F42-BB5E-518D5C759FA0}"/>
              </a:ext>
            </a:extLst>
          </p:cNvPr>
          <p:cNvSpPr txBox="1">
            <a:spLocks noChangeArrowheads="1"/>
          </p:cNvSpPr>
          <p:nvPr/>
        </p:nvSpPr>
        <p:spPr>
          <a:xfrm>
            <a:off x="685800" y="373111"/>
            <a:ext cx="7772400" cy="1143000"/>
          </a:xfrm>
          <a:prstGeom prst="rect">
            <a:avLst/>
          </a:prstGeom>
        </p:spPr>
        <p:txBody>
          <a:bodyPr/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b="1" kern="1200">
                <a:solidFill>
                  <a:srgbClr val="EBD18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EBD18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EBD18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EBD18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EBD18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EBD18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EBD18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EBD18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EBD18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defRPr>
            </a:lvl9pPr>
          </a:lstStyle>
          <a:p>
            <a:r>
              <a:rPr lang="en-US" altLang="en-US" sz="4000" dirty="0">
                <a:solidFill>
                  <a:srgbClr val="66FF33"/>
                </a:solidFill>
                <a:latin typeface="+mn-lt"/>
              </a:rPr>
              <a:t>Why “Know” the Periodic Table? </a:t>
            </a:r>
            <a:r>
              <a:rPr lang="en-US" b="0" dirty="0">
                <a:effectLst/>
              </a:rPr>
              <a:t>Gadolinium (Gd)</a:t>
            </a:r>
            <a:endParaRPr lang="en-US" altLang="en-US" sz="4000" dirty="0">
              <a:solidFill>
                <a:srgbClr val="66FF33"/>
              </a:solidFill>
              <a:latin typeface="+mn-lt"/>
            </a:endParaRP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7531A542-A031-CC39-5F73-784B70550A97}"/>
              </a:ext>
            </a:extLst>
          </p:cNvPr>
          <p:cNvCxnSpPr/>
          <p:nvPr/>
        </p:nvCxnSpPr>
        <p:spPr bwMode="auto">
          <a:xfrm flipV="1">
            <a:off x="148492" y="1701402"/>
            <a:ext cx="8847016" cy="12123"/>
          </a:xfrm>
          <a:prstGeom prst="line">
            <a:avLst/>
          </a:prstGeom>
          <a:noFill/>
          <a:ln w="38100" cap="flat" cmpd="sng" algn="ctr">
            <a:solidFill>
              <a:srgbClr val="777777">
                <a:lumMod val="40000"/>
                <a:lumOff val="60000"/>
              </a:srgbClr>
            </a:solidFill>
            <a:prstDash val="solid"/>
            <a:round/>
            <a:headEnd type="none" w="med" len="med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75CE82DD-BD5E-59F3-551B-78D48416D9A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l"/>
            <a:fld id="{357EC104-7421-44F5-A1D9-5D861196B4E1}" type="slidenum">
              <a:rPr lang="en-US" altLang="en-US" smtClean="0"/>
              <a:pPr algn="l"/>
              <a:t>2</a:t>
            </a:fld>
            <a:endParaRPr lang="en-US" alt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A529A22-CEA6-68C4-837A-8330664507A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57176"/>
          <a:stretch>
            <a:fillRect/>
          </a:stretch>
        </p:blipFill>
        <p:spPr>
          <a:xfrm>
            <a:off x="1201187" y="4957847"/>
            <a:ext cx="7207135" cy="179640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22DF564-CE8F-5528-381C-0FA0274FDFE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42010" y="1763266"/>
            <a:ext cx="6525491" cy="3115228"/>
          </a:xfrm>
          <a:prstGeom prst="rect">
            <a:avLst/>
          </a:prstGeom>
        </p:spPr>
      </p:pic>
      <p:sp>
        <p:nvSpPr>
          <p:cNvPr id="8" name="Oval 7">
            <a:extLst>
              <a:ext uri="{FF2B5EF4-FFF2-40B4-BE49-F238E27FC236}">
                <a16:creationId xmlns:a16="http://schemas.microsoft.com/office/drawing/2014/main" id="{EBDA0D68-04DE-8C10-4696-1D77EC4C2B07}"/>
              </a:ext>
            </a:extLst>
          </p:cNvPr>
          <p:cNvSpPr/>
          <p:nvPr/>
        </p:nvSpPr>
        <p:spPr bwMode="auto">
          <a:xfrm>
            <a:off x="5698375" y="2913612"/>
            <a:ext cx="407323" cy="365760"/>
          </a:xfrm>
          <a:prstGeom prst="ellipse">
            <a:avLst/>
          </a:prstGeom>
          <a:noFill/>
          <a:ln w="38100" cap="flat" cmpd="sng" algn="ctr">
            <a:solidFill>
              <a:srgbClr val="000099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4400" b="0" i="0" u="none" strike="noStrike" cap="none" normalizeH="0" baseline="0">
              <a:ln>
                <a:noFill/>
              </a:ln>
              <a:solidFill>
                <a:srgbClr val="EBD18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5F33193C-776A-7913-DCEA-1090CC84B0D8}"/>
              </a:ext>
            </a:extLst>
          </p:cNvPr>
          <p:cNvCxnSpPr/>
          <p:nvPr/>
        </p:nvCxnSpPr>
        <p:spPr bwMode="auto">
          <a:xfrm flipH="1">
            <a:off x="5590309" y="3320880"/>
            <a:ext cx="311727" cy="2707960"/>
          </a:xfrm>
          <a:prstGeom prst="straightConnector1">
            <a:avLst/>
          </a:prstGeom>
          <a:noFill/>
          <a:ln w="38100" cap="flat" cmpd="sng" algn="ctr">
            <a:solidFill>
              <a:srgbClr val="66FF33"/>
            </a:solidFill>
            <a:prstDash val="solid"/>
            <a:round/>
            <a:headEnd type="none" w="med" len="med"/>
            <a:tailEnd type="triangle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  <p:extLst>
      <p:ext uri="{BB962C8B-B14F-4D97-AF65-F5344CB8AC3E}">
        <p14:creationId xmlns:p14="http://schemas.microsoft.com/office/powerpoint/2010/main" val="25982063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14DD1E-7BE5-09D9-63EB-A131224A36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>
            <a:extLst>
              <a:ext uri="{FF2B5EF4-FFF2-40B4-BE49-F238E27FC236}">
                <a16:creationId xmlns:a16="http://schemas.microsoft.com/office/drawing/2014/main" id="{F5E5E0F6-2CEB-3E9D-609C-42C42E4E34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74975" y="815975"/>
            <a:ext cx="18415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rgbClr val="FFFF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en-US" altLang="en-US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9A88F69-7319-9A2C-70F6-EEF86A590556}"/>
              </a:ext>
            </a:extLst>
          </p:cNvPr>
          <p:cNvSpPr txBox="1">
            <a:spLocks noChangeArrowheads="1"/>
          </p:cNvSpPr>
          <p:nvPr/>
        </p:nvSpPr>
        <p:spPr>
          <a:xfrm>
            <a:off x="685800" y="373111"/>
            <a:ext cx="7772400" cy="1143000"/>
          </a:xfrm>
          <a:prstGeom prst="rect">
            <a:avLst/>
          </a:prstGeom>
        </p:spPr>
        <p:txBody>
          <a:bodyPr/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b="1" kern="1200">
                <a:solidFill>
                  <a:srgbClr val="EBD18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EBD18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EBD18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EBD18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EBD18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EBD18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EBD18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EBD18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EBD18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defRPr>
            </a:lvl9pPr>
          </a:lstStyle>
          <a:p>
            <a:r>
              <a:rPr lang="en-US" altLang="en-US" sz="4000" dirty="0">
                <a:solidFill>
                  <a:srgbClr val="66FF33"/>
                </a:solidFill>
                <a:latin typeface="+mn-lt"/>
              </a:rPr>
              <a:t>Why “Know” the Periodic Table? </a:t>
            </a:r>
            <a:r>
              <a:rPr lang="en-US" b="0" dirty="0">
                <a:effectLst/>
              </a:rPr>
              <a:t>Thulium (Tm)</a:t>
            </a:r>
            <a:endParaRPr lang="en-US" altLang="en-US" sz="4000" dirty="0">
              <a:solidFill>
                <a:srgbClr val="66FF33"/>
              </a:solidFill>
              <a:latin typeface="+mn-lt"/>
            </a:endParaRP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EFC16634-61A7-42DC-6089-8E3C02B7B748}"/>
              </a:ext>
            </a:extLst>
          </p:cNvPr>
          <p:cNvCxnSpPr/>
          <p:nvPr/>
        </p:nvCxnSpPr>
        <p:spPr bwMode="auto">
          <a:xfrm flipV="1">
            <a:off x="148492" y="1701402"/>
            <a:ext cx="8847016" cy="12123"/>
          </a:xfrm>
          <a:prstGeom prst="line">
            <a:avLst/>
          </a:prstGeom>
          <a:noFill/>
          <a:ln w="38100" cap="flat" cmpd="sng" algn="ctr">
            <a:solidFill>
              <a:srgbClr val="777777">
                <a:lumMod val="40000"/>
                <a:lumOff val="60000"/>
              </a:srgbClr>
            </a:solidFill>
            <a:prstDash val="solid"/>
            <a:round/>
            <a:headEnd type="none" w="med" len="med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3636CA1F-9E9E-2397-F8E3-D0AC52BCC84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l"/>
            <a:fld id="{357EC104-7421-44F5-A1D9-5D861196B4E1}" type="slidenum">
              <a:rPr lang="en-US" altLang="en-US" smtClean="0"/>
              <a:pPr algn="l"/>
              <a:t>3</a:t>
            </a:fld>
            <a:endParaRPr lang="en-US" alt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47F0F0-F887-8E1C-EB4F-C041D4C16C8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57176"/>
          <a:stretch>
            <a:fillRect/>
          </a:stretch>
        </p:blipFill>
        <p:spPr>
          <a:xfrm>
            <a:off x="1201187" y="4957847"/>
            <a:ext cx="7207135" cy="179640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8D881CF-695C-4EF9-CF9B-359D798D6E8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42010" y="1763266"/>
            <a:ext cx="6525491" cy="3115228"/>
          </a:xfrm>
          <a:prstGeom prst="rect">
            <a:avLst/>
          </a:prstGeom>
        </p:spPr>
      </p:pic>
      <p:sp>
        <p:nvSpPr>
          <p:cNvPr id="12" name="Oval 11">
            <a:extLst>
              <a:ext uri="{FF2B5EF4-FFF2-40B4-BE49-F238E27FC236}">
                <a16:creationId xmlns:a16="http://schemas.microsoft.com/office/drawing/2014/main" id="{26D39329-83E1-FF82-38E8-17368C2C7EBA}"/>
              </a:ext>
            </a:extLst>
          </p:cNvPr>
          <p:cNvSpPr/>
          <p:nvPr/>
        </p:nvSpPr>
        <p:spPr bwMode="auto">
          <a:xfrm>
            <a:off x="7194665" y="2643665"/>
            <a:ext cx="407323" cy="365760"/>
          </a:xfrm>
          <a:prstGeom prst="ellipse">
            <a:avLst/>
          </a:prstGeom>
          <a:noFill/>
          <a:ln w="38100" cap="flat" cmpd="sng" algn="ctr">
            <a:solidFill>
              <a:srgbClr val="000099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4400" b="0" i="0" u="none" strike="noStrike" cap="none" normalizeH="0" baseline="0">
              <a:ln>
                <a:noFill/>
              </a:ln>
              <a:solidFill>
                <a:srgbClr val="EBD18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B4F5632E-4C37-1CE7-B86E-6298D2766E65}"/>
              </a:ext>
            </a:extLst>
          </p:cNvPr>
          <p:cNvCxnSpPr/>
          <p:nvPr/>
        </p:nvCxnSpPr>
        <p:spPr bwMode="auto">
          <a:xfrm flipH="1">
            <a:off x="7236229" y="3088778"/>
            <a:ext cx="224444" cy="2940062"/>
          </a:xfrm>
          <a:prstGeom prst="straightConnector1">
            <a:avLst/>
          </a:prstGeom>
          <a:noFill/>
          <a:ln w="38100" cap="flat" cmpd="sng" algn="ctr">
            <a:solidFill>
              <a:srgbClr val="66FF33"/>
            </a:solidFill>
            <a:prstDash val="solid"/>
            <a:round/>
            <a:headEnd type="none" w="med" len="med"/>
            <a:tailEnd type="triangle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  <p:extLst>
      <p:ext uri="{BB962C8B-B14F-4D97-AF65-F5344CB8AC3E}">
        <p14:creationId xmlns:p14="http://schemas.microsoft.com/office/powerpoint/2010/main" val="18950703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4AB1BF-01E6-7902-2D25-C4EA29234F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>
            <a:extLst>
              <a:ext uri="{FF2B5EF4-FFF2-40B4-BE49-F238E27FC236}">
                <a16:creationId xmlns:a16="http://schemas.microsoft.com/office/drawing/2014/main" id="{2D64B419-2DB5-9BF4-C71B-39E4DDCFBF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74975" y="815975"/>
            <a:ext cx="18415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rgbClr val="FFFF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en-US" altLang="en-US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9621B5B-1B1B-54DA-0F13-089FD789B2D5}"/>
              </a:ext>
            </a:extLst>
          </p:cNvPr>
          <p:cNvSpPr txBox="1">
            <a:spLocks noChangeArrowheads="1"/>
          </p:cNvSpPr>
          <p:nvPr/>
        </p:nvSpPr>
        <p:spPr>
          <a:xfrm>
            <a:off x="685800" y="373111"/>
            <a:ext cx="7772400" cy="1143000"/>
          </a:xfrm>
          <a:prstGeom prst="rect">
            <a:avLst/>
          </a:prstGeom>
        </p:spPr>
        <p:txBody>
          <a:bodyPr/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b="1" kern="1200">
                <a:solidFill>
                  <a:srgbClr val="EBD18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EBD18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EBD18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EBD18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EBD18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EBD18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EBD18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EBD18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EBD18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defRPr>
            </a:lvl9pPr>
          </a:lstStyle>
          <a:p>
            <a:r>
              <a:rPr lang="en-US" altLang="en-US" sz="4000" dirty="0">
                <a:solidFill>
                  <a:srgbClr val="66FF33"/>
                </a:solidFill>
                <a:latin typeface="+mn-lt"/>
              </a:rPr>
              <a:t>Why “Know” the Periodic Table? </a:t>
            </a:r>
            <a:r>
              <a:rPr lang="en-US" b="0" dirty="0">
                <a:effectLst/>
              </a:rPr>
              <a:t>Lutetium (Lu)</a:t>
            </a:r>
            <a:endParaRPr lang="en-US" altLang="en-US" sz="4000" dirty="0">
              <a:solidFill>
                <a:srgbClr val="66FF33"/>
              </a:solidFill>
              <a:latin typeface="+mn-lt"/>
            </a:endParaRP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5E702DF0-B5C0-E43E-5E77-7B5E186B4C4B}"/>
              </a:ext>
            </a:extLst>
          </p:cNvPr>
          <p:cNvCxnSpPr/>
          <p:nvPr/>
        </p:nvCxnSpPr>
        <p:spPr bwMode="auto">
          <a:xfrm flipV="1">
            <a:off x="148492" y="1701402"/>
            <a:ext cx="8847016" cy="12123"/>
          </a:xfrm>
          <a:prstGeom prst="line">
            <a:avLst/>
          </a:prstGeom>
          <a:noFill/>
          <a:ln w="38100" cap="flat" cmpd="sng" algn="ctr">
            <a:solidFill>
              <a:srgbClr val="777777">
                <a:lumMod val="40000"/>
                <a:lumOff val="60000"/>
              </a:srgbClr>
            </a:solidFill>
            <a:prstDash val="solid"/>
            <a:round/>
            <a:headEnd type="none" w="med" len="med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8047CC0E-E517-E5AC-7F60-85672D09C45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l"/>
            <a:fld id="{357EC104-7421-44F5-A1D9-5D861196B4E1}" type="slidenum">
              <a:rPr lang="en-US" altLang="en-US" smtClean="0"/>
              <a:pPr algn="l"/>
              <a:t>4</a:t>
            </a:fld>
            <a:endParaRPr lang="en-US" alt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76E13F0-5758-CB4B-330B-5155EFFCA44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57176"/>
          <a:stretch>
            <a:fillRect/>
          </a:stretch>
        </p:blipFill>
        <p:spPr>
          <a:xfrm>
            <a:off x="1201187" y="4957847"/>
            <a:ext cx="7207135" cy="179640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FAA3BCB-CEDA-13E9-6F2A-CA8446AB2CA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42010" y="1763266"/>
            <a:ext cx="6525491" cy="3115228"/>
          </a:xfrm>
          <a:prstGeom prst="rect">
            <a:avLst/>
          </a:prstGeom>
        </p:spPr>
      </p:pic>
      <p:sp>
        <p:nvSpPr>
          <p:cNvPr id="11" name="Oval 10">
            <a:extLst>
              <a:ext uri="{FF2B5EF4-FFF2-40B4-BE49-F238E27FC236}">
                <a16:creationId xmlns:a16="http://schemas.microsoft.com/office/drawing/2014/main" id="{01FB73D0-B157-309A-70CB-CB9233417455}"/>
              </a:ext>
            </a:extLst>
          </p:cNvPr>
          <p:cNvSpPr/>
          <p:nvPr/>
        </p:nvSpPr>
        <p:spPr bwMode="auto">
          <a:xfrm>
            <a:off x="6446520" y="2772512"/>
            <a:ext cx="407323" cy="365760"/>
          </a:xfrm>
          <a:prstGeom prst="ellipse">
            <a:avLst/>
          </a:prstGeom>
          <a:noFill/>
          <a:ln w="38100" cap="flat" cmpd="sng" algn="ctr">
            <a:solidFill>
              <a:srgbClr val="000099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4400" b="0" i="0" u="none" strike="noStrike" cap="none" normalizeH="0" baseline="0">
              <a:ln>
                <a:noFill/>
              </a:ln>
              <a:solidFill>
                <a:srgbClr val="EBD18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35629332-D199-E24D-9B92-9726C550AE2A}"/>
              </a:ext>
            </a:extLst>
          </p:cNvPr>
          <p:cNvCxnSpPr/>
          <p:nvPr/>
        </p:nvCxnSpPr>
        <p:spPr bwMode="auto">
          <a:xfrm flipH="1">
            <a:off x="3445626" y="3196244"/>
            <a:ext cx="3092334" cy="1820487"/>
          </a:xfrm>
          <a:prstGeom prst="straightConnector1">
            <a:avLst/>
          </a:prstGeom>
          <a:noFill/>
          <a:ln w="38100" cap="flat" cmpd="sng" algn="ctr">
            <a:solidFill>
              <a:srgbClr val="66FF33"/>
            </a:solidFill>
            <a:prstDash val="solid"/>
            <a:round/>
            <a:headEnd type="none" w="med" len="med"/>
            <a:tailEnd type="triangle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  <p:extLst>
      <p:ext uri="{BB962C8B-B14F-4D97-AF65-F5344CB8AC3E}">
        <p14:creationId xmlns:p14="http://schemas.microsoft.com/office/powerpoint/2010/main" val="33128626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B5A3276-89BC-D9CA-82EA-77EA910EA0F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l"/>
            <a:fld id="{357EC104-7421-44F5-A1D9-5D861196B4E1}" type="slidenum">
              <a:rPr lang="en-US" altLang="en-US" smtClean="0"/>
              <a:pPr algn="l"/>
              <a:t>5</a:t>
            </a:fld>
            <a:endParaRPr lang="en-US" alt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17388C8-056E-5D66-38C6-EBF2278DA6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65940"/>
            <a:ext cx="9144000" cy="247822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C147A0D-4AA7-D9BB-68DD-D707302E9B6A}"/>
              </a:ext>
            </a:extLst>
          </p:cNvPr>
          <p:cNvSpPr txBox="1"/>
          <p:nvPr/>
        </p:nvSpPr>
        <p:spPr>
          <a:xfrm>
            <a:off x="910244" y="120467"/>
            <a:ext cx="7182196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en-US" sz="4400" dirty="0">
                <a:solidFill>
                  <a:srgbClr val="66FF33"/>
                </a:solidFill>
                <a:latin typeface="+mn-lt"/>
              </a:rPr>
              <a:t>Why “Know” the Periodic Table?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22CB36D-7B54-96C4-2519-B9A30BB8B916}"/>
              </a:ext>
            </a:extLst>
          </p:cNvPr>
          <p:cNvSpPr txBox="1"/>
          <p:nvPr/>
        </p:nvSpPr>
        <p:spPr>
          <a:xfrm>
            <a:off x="315884" y="4774284"/>
            <a:ext cx="8616142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dirty="0">
                <a:solidFill>
                  <a:schemeClr val="tx2"/>
                </a:solidFill>
                <a:effectLst/>
                <a:latin typeface="Roboto" panose="02000000000000000000" pitchFamily="2" charset="0"/>
              </a:rPr>
              <a:t>The </a:t>
            </a:r>
            <a:r>
              <a:rPr lang="en-US" sz="1800" b="1" i="0" dirty="0">
                <a:solidFill>
                  <a:schemeClr val="tx2"/>
                </a:solidFill>
                <a:effectLst/>
                <a:latin typeface="Roboto" panose="02000000000000000000" pitchFamily="2" charset="0"/>
              </a:rPr>
              <a:t>Ln</a:t>
            </a:r>
            <a:r>
              <a:rPr lang="en-US" sz="1800" b="1" i="0" baseline="-25000" dirty="0">
                <a:solidFill>
                  <a:schemeClr val="tx2"/>
                </a:solidFill>
                <a:effectLst/>
                <a:latin typeface="Roboto" panose="02000000000000000000" pitchFamily="2" charset="0"/>
              </a:rPr>
              <a:t>4</a:t>
            </a:r>
            <a:r>
              <a:rPr lang="en-US" sz="1800" b="1" i="0" dirty="0">
                <a:solidFill>
                  <a:schemeClr val="tx2"/>
                </a:solidFill>
                <a:effectLst/>
                <a:latin typeface="Roboto" panose="02000000000000000000" pitchFamily="2" charset="0"/>
              </a:rPr>
              <a:t>-MOFs</a:t>
            </a:r>
            <a:r>
              <a:rPr lang="en-US" sz="1800" b="0" i="0" dirty="0">
                <a:solidFill>
                  <a:schemeClr val="tx2"/>
                </a:solidFill>
                <a:effectLst/>
                <a:latin typeface="Roboto" panose="02000000000000000000" pitchFamily="2" charset="0"/>
              </a:rPr>
              <a:t> show remarkable structural stability</a:t>
            </a:r>
            <a:endParaRPr lang="en-US" sz="1800" dirty="0">
              <a:solidFill>
                <a:schemeClr val="tx2"/>
              </a:solidFill>
              <a:effectLst/>
              <a:latin typeface="Roboto" panose="020000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dirty="0">
                <a:solidFill>
                  <a:schemeClr val="tx2"/>
                </a:solidFill>
                <a:effectLst/>
                <a:latin typeface="Roboto" panose="02000000000000000000" pitchFamily="2" charset="0"/>
              </a:rPr>
              <a:t>Stable conductivity pH (1–12)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chemeClr val="tx2"/>
                </a:solidFill>
                <a:effectLst/>
                <a:latin typeface="Roboto" panose="02000000000000000000" pitchFamily="2" charset="0"/>
              </a:rPr>
              <a:t>T</a:t>
            </a:r>
            <a:r>
              <a:rPr lang="en-US" sz="1800" b="0" i="0" dirty="0">
                <a:solidFill>
                  <a:schemeClr val="tx2"/>
                </a:solidFill>
                <a:effectLst/>
                <a:latin typeface="Roboto" panose="02000000000000000000" pitchFamily="2" charset="0"/>
              </a:rPr>
              <a:t>emperature stability (373 K ~90 °C)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chemeClr val="tx2"/>
                </a:solidFill>
                <a:effectLst/>
                <a:latin typeface="Roboto" panose="02000000000000000000" pitchFamily="2" charset="0"/>
              </a:rPr>
              <a:t>E</a:t>
            </a:r>
            <a:r>
              <a:rPr lang="en-US" sz="1800" b="0" i="0" dirty="0">
                <a:solidFill>
                  <a:schemeClr val="tx2"/>
                </a:solidFill>
                <a:effectLst/>
                <a:latin typeface="Roboto" panose="02000000000000000000" pitchFamily="2" charset="0"/>
              </a:rPr>
              <a:t>lectric field as high as 800 000 V/m.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dirty="0">
                <a:solidFill>
                  <a:schemeClr val="tx2"/>
                </a:solidFill>
                <a:effectLst/>
                <a:latin typeface="Roboto" panose="02000000000000000000" pitchFamily="2" charset="0"/>
              </a:rPr>
              <a:t>Strong coordination bonds between high-valent Ln(III) ions and rigid carboxylic linkers and hydrogen bonds that enhance electron transport</a:t>
            </a:r>
            <a:endParaRPr lang="en-US" sz="18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9655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70609A-0784-2CAF-D6AB-848EDF5852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8173210-A12D-15DA-3195-46E9A21FE91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l"/>
            <a:fld id="{357EC104-7421-44F5-A1D9-5D861196B4E1}" type="slidenum">
              <a:rPr lang="en-US" altLang="en-US" smtClean="0"/>
              <a:pPr algn="l"/>
              <a:t>6</a:t>
            </a:fld>
            <a:endParaRPr lang="en-US" alt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735E920-8EAE-BB95-3AA1-AF072C1F9A62}"/>
              </a:ext>
            </a:extLst>
          </p:cNvPr>
          <p:cNvSpPr txBox="1"/>
          <p:nvPr/>
        </p:nvSpPr>
        <p:spPr>
          <a:xfrm>
            <a:off x="910244" y="120467"/>
            <a:ext cx="7182196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en-US" sz="4400" dirty="0">
                <a:solidFill>
                  <a:srgbClr val="66FF33"/>
                </a:solidFill>
                <a:latin typeface="+mn-lt"/>
              </a:rPr>
              <a:t>Why “Know” the Periodic Table?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F7D610C-908A-DB90-7E31-068E41F38B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486145"/>
            <a:ext cx="9144000" cy="112588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9A08106-4B3D-AA58-43CA-4FF83688838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6658" y="2715828"/>
            <a:ext cx="4580313" cy="3927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5961354"/>
      </p:ext>
    </p:extLst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FF"/>
      </a:dk2>
      <a:lt2>
        <a:srgbClr val="FFFF00"/>
      </a:lt2>
      <a:accent1>
        <a:srgbClr val="FF9900"/>
      </a:accent1>
      <a:accent2>
        <a:srgbClr val="00FFFF"/>
      </a:accent2>
      <a:accent3>
        <a:srgbClr val="AAAAFF"/>
      </a:accent3>
      <a:accent4>
        <a:srgbClr val="DADADA"/>
      </a:accent4>
      <a:accent5>
        <a:srgbClr val="FFCAAA"/>
      </a:accent5>
      <a:accent6>
        <a:srgbClr val="00E7E7"/>
      </a:accent6>
      <a:hlink>
        <a:srgbClr val="FF0000"/>
      </a:hlink>
      <a:folHlink>
        <a:srgbClr val="969696"/>
      </a:folHlink>
    </a:clrScheme>
    <a:fontScheme name="Default Design">
      <a:majorFont>
        <a:latin typeface="Arial Rounded MT Bold"/>
        <a:ea typeface=""/>
        <a:cs typeface=""/>
      </a:majorFont>
      <a:minorFont>
        <a:latin typeface="Comic Sans M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38100" cap="flat" cmpd="sng" algn="ctr">
          <a:solidFill>
            <a:srgbClr val="FFFF00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ctr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4400" b="0" i="0" u="none" strike="noStrike" cap="none" normalizeH="0" baseline="0" smtClean="0">
            <a:ln>
              <a:noFill/>
            </a:ln>
            <a:solidFill>
              <a:srgbClr val="EBD189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omic Sans MS" panose="030F0702030302020204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38100" cap="flat" cmpd="sng" algn="ctr">
          <a:solidFill>
            <a:srgbClr val="FFFF00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ctr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4400" b="0" i="0" u="none" strike="noStrike" cap="none" normalizeH="0" baseline="0" smtClean="0">
            <a:ln>
              <a:noFill/>
            </a:ln>
            <a:solidFill>
              <a:srgbClr val="EBD189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omic Sans MS" panose="030F0702030302020204" pitchFamily="66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777777"/>
        </a:dk1>
        <a:lt1>
          <a:srgbClr val="EBD189"/>
        </a:lt1>
        <a:dk2>
          <a:srgbClr val="00007A"/>
        </a:dk2>
        <a:lt2>
          <a:srgbClr val="EBD189"/>
        </a:lt2>
        <a:accent1>
          <a:srgbClr val="0099CC"/>
        </a:accent1>
        <a:accent2>
          <a:srgbClr val="777777"/>
        </a:accent2>
        <a:accent3>
          <a:srgbClr val="AAAABE"/>
        </a:accent3>
        <a:accent4>
          <a:srgbClr val="C9B274"/>
        </a:accent4>
        <a:accent5>
          <a:srgbClr val="AACAE2"/>
        </a:accent5>
        <a:accent6>
          <a:srgbClr val="6B6B6B"/>
        </a:accent6>
        <a:hlink>
          <a:srgbClr val="CCCCFF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777777"/>
        </a:dk1>
        <a:lt1>
          <a:srgbClr val="EBD189"/>
        </a:lt1>
        <a:dk2>
          <a:srgbClr val="00007A"/>
        </a:dk2>
        <a:lt2>
          <a:srgbClr val="EBD189"/>
        </a:lt2>
        <a:accent1>
          <a:srgbClr val="0099CC"/>
        </a:accent1>
        <a:accent2>
          <a:srgbClr val="777777"/>
        </a:accent2>
        <a:accent3>
          <a:srgbClr val="AAAABE"/>
        </a:accent3>
        <a:accent4>
          <a:srgbClr val="C9B274"/>
        </a:accent4>
        <a:accent5>
          <a:srgbClr val="AACAE2"/>
        </a:accent5>
        <a:accent6>
          <a:srgbClr val="6B6B6B"/>
        </a:accent6>
        <a:hlink>
          <a:srgbClr val="FF0000"/>
        </a:hlink>
        <a:folHlink>
          <a:srgbClr val="FF00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13974</TotalTime>
  <Words>119</Words>
  <Application>Microsoft Office PowerPoint</Application>
  <PresentationFormat>On-screen Show (4:3)</PresentationFormat>
  <Paragraphs>17</Paragraphs>
  <Slides>6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6</vt:i4>
      </vt:variant>
    </vt:vector>
  </HeadingPairs>
  <TitlesOfParts>
    <vt:vector size="15" baseType="lpstr">
      <vt:lpstr>Arial</vt:lpstr>
      <vt:lpstr>Arial Rounded MT Bold</vt:lpstr>
      <vt:lpstr>Calibri</vt:lpstr>
      <vt:lpstr>Calibri Light</vt:lpstr>
      <vt:lpstr>Comic Sans MS</vt:lpstr>
      <vt:lpstr>Roboto</vt:lpstr>
      <vt:lpstr>Times New Roman</vt:lpstr>
      <vt:lpstr>Default Design</vt:lpstr>
      <vt:lpstr>Custom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Manager/>
  <Company>UCB Chemistry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F2005</dc:title>
  <dc:subject>Chemistry3A</dc:subject>
  <dc:creator>P. Vollhardt</dc:creator>
  <cp:keywords/>
  <cp:lastModifiedBy>Walker, Kevin</cp:lastModifiedBy>
  <cp:revision>667</cp:revision>
  <dcterms:created xsi:type="dcterms:W3CDTF">2000-03-16T20:35:38Z</dcterms:created>
  <dcterms:modified xsi:type="dcterms:W3CDTF">2025-08-27T15:48:18Z</dcterms:modified>
  <cp:category>Chemistry</cp:category>
</cp:coreProperties>
</file>