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 id="2147483686" r:id="rId3"/>
  </p:sldMasterIdLst>
  <p:notesMasterIdLst>
    <p:notesMasterId r:id="rId37"/>
  </p:notesMasterIdLst>
  <p:handoutMasterIdLst>
    <p:handoutMasterId r:id="rId38"/>
  </p:handoutMasterIdLst>
  <p:sldIdLst>
    <p:sldId id="684" r:id="rId4"/>
    <p:sldId id="685" r:id="rId5"/>
    <p:sldId id="688" r:id="rId6"/>
    <p:sldId id="689" r:id="rId7"/>
    <p:sldId id="690" r:id="rId8"/>
    <p:sldId id="691" r:id="rId9"/>
    <p:sldId id="692" r:id="rId10"/>
    <p:sldId id="693" r:id="rId11"/>
    <p:sldId id="694" r:id="rId12"/>
    <p:sldId id="695" r:id="rId13"/>
    <p:sldId id="698" r:id="rId14"/>
    <p:sldId id="699" r:id="rId15"/>
    <p:sldId id="700" r:id="rId16"/>
    <p:sldId id="702" r:id="rId17"/>
    <p:sldId id="703" r:id="rId18"/>
    <p:sldId id="704" r:id="rId19"/>
    <p:sldId id="779" r:id="rId20"/>
    <p:sldId id="780" r:id="rId21"/>
    <p:sldId id="709" r:id="rId22"/>
    <p:sldId id="706" r:id="rId23"/>
    <p:sldId id="583" r:id="rId24"/>
    <p:sldId id="586" r:id="rId25"/>
    <p:sldId id="585" r:id="rId26"/>
    <p:sldId id="710" r:id="rId27"/>
    <p:sldId id="587" r:id="rId28"/>
    <p:sldId id="588" r:id="rId29"/>
    <p:sldId id="781" r:id="rId30"/>
    <p:sldId id="782" r:id="rId31"/>
    <p:sldId id="783" r:id="rId32"/>
    <p:sldId id="784" r:id="rId33"/>
    <p:sldId id="785" r:id="rId34"/>
    <p:sldId id="786" r:id="rId35"/>
    <p:sldId id="711" r:id="rId36"/>
  </p:sldIdLst>
  <p:sldSz cx="9144000" cy="6858000" type="screen4x3"/>
  <p:notesSz cx="6400800" cy="8686800"/>
  <p:defaultTex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p:defaultTextStyle>
  <p:extLst>
    <p:ext uri="{EFAFB233-063F-42B5-8137-9DF3F51BA10A}">
      <p15:sldGuideLst xmlns:p15="http://schemas.microsoft.com/office/powerpoint/2012/main">
        <p15:guide id="1" orient="horz" pos="1032" userDrawn="1">
          <p15:clr>
            <a:srgbClr val="A4A3A4"/>
          </p15:clr>
        </p15:guide>
        <p15:guide id="2" pos="2880">
          <p15:clr>
            <a:srgbClr val="A4A3A4"/>
          </p15:clr>
        </p15:guide>
      </p15:sldGuideLst>
    </p:ext>
    <p:ext uri="{2D200454-40CA-4A62-9FC3-DE9A4176ACB9}">
      <p15:notesGuideLst xmlns:p15="http://schemas.microsoft.com/office/powerpoint/2012/main">
        <p15:guide id="1" orient="horz" pos="2736">
          <p15:clr>
            <a:srgbClr val="A4A3A4"/>
          </p15:clr>
        </p15:guide>
        <p15:guide id="2" pos="201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33"/>
    <a:srgbClr val="FFFF00"/>
    <a:srgbClr val="EBD189"/>
    <a:srgbClr val="FF00FF"/>
    <a:srgbClr val="000099"/>
    <a:srgbClr val="CC00CC"/>
    <a:srgbClr val="000000"/>
    <a:srgbClr val="FF9900"/>
    <a:srgbClr val="00CC99"/>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216" autoAdjust="0"/>
    <p:restoredTop sz="95992" autoAdjust="0"/>
  </p:normalViewPr>
  <p:slideViewPr>
    <p:cSldViewPr snapToGrid="0">
      <p:cViewPr varScale="1">
        <p:scale>
          <a:sx n="111" d="100"/>
          <a:sy n="111" d="100"/>
        </p:scale>
        <p:origin x="1686" y="114"/>
      </p:cViewPr>
      <p:guideLst>
        <p:guide orient="horz" pos="1032"/>
        <p:guide pos="2880"/>
      </p:guideLst>
    </p:cSldViewPr>
  </p:slideViewPr>
  <p:outlineViewPr>
    <p:cViewPr>
      <p:scale>
        <a:sx n="20" d="100"/>
        <a:sy n="20" d="100"/>
      </p:scale>
      <p:origin x="0" y="0"/>
    </p:cViewPr>
  </p:outlineViewPr>
  <p:notesTextViewPr>
    <p:cViewPr>
      <p:scale>
        <a:sx n="3" d="2"/>
        <a:sy n="3" d="2"/>
      </p:scale>
      <p:origin x="0" y="0"/>
    </p:cViewPr>
  </p:notesTextViewPr>
  <p:sorterViewPr>
    <p:cViewPr>
      <p:scale>
        <a:sx n="66" d="100"/>
        <a:sy n="66" d="100"/>
      </p:scale>
      <p:origin x="0" y="6468"/>
    </p:cViewPr>
  </p:sorterViewPr>
  <p:notesViewPr>
    <p:cSldViewPr snapToGrid="0">
      <p:cViewPr varScale="1">
        <p:scale>
          <a:sx n="81" d="100"/>
          <a:sy n="81" d="100"/>
        </p:scale>
        <p:origin x="2928" y="77"/>
      </p:cViewPr>
      <p:guideLst>
        <p:guide orient="horz" pos="2736"/>
        <p:guide pos="2016"/>
      </p:guideLst>
    </p:cSldViewPr>
  </p:notesViewPr>
  <p:gridSpacing cx="75895" cy="75895"/>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3484957"/>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773363" cy="43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t" anchorCtr="0" compatLnSpc="1">
            <a:prstTxWarp prst="textNoShape">
              <a:avLst/>
            </a:prstTxWarp>
          </a:bodyPr>
          <a:lstStyle>
            <a:lvl1pPr defTabSz="862013">
              <a:defRPr sz="1200">
                <a:solidFill>
                  <a:schemeClr val="tx1"/>
                </a:solidFill>
                <a:effectLst/>
                <a:latin typeface="Times New Roman" panose="02020603050405020304" pitchFamily="18" charset="0"/>
              </a:defRPr>
            </a:lvl1pPr>
          </a:lstStyle>
          <a:p>
            <a:endParaRPr lang="en-US" altLang="en-US"/>
          </a:p>
        </p:txBody>
      </p:sp>
      <p:sp>
        <p:nvSpPr>
          <p:cNvPr id="4099" name="Rectangle 3"/>
          <p:cNvSpPr>
            <a:spLocks noGrp="1" noChangeArrowheads="1"/>
          </p:cNvSpPr>
          <p:nvPr>
            <p:ph type="dt" idx="1"/>
          </p:nvPr>
        </p:nvSpPr>
        <p:spPr bwMode="auto">
          <a:xfrm>
            <a:off x="3627438" y="0"/>
            <a:ext cx="2773362" cy="43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t" anchorCtr="0" compatLnSpc="1">
            <a:prstTxWarp prst="textNoShape">
              <a:avLst/>
            </a:prstTxWarp>
          </a:bodyPr>
          <a:lstStyle>
            <a:lvl1pPr algn="r" defTabSz="862013">
              <a:defRPr sz="1200">
                <a:solidFill>
                  <a:schemeClr val="tx1"/>
                </a:solidFill>
                <a:effectLst/>
                <a:latin typeface="Times New Roman" panose="02020603050405020304" pitchFamily="18" charset="0"/>
              </a:defRPr>
            </a:lvl1pPr>
          </a:lstStyle>
          <a:p>
            <a:fld id="{D4C46ED0-62ED-44DA-B3C0-46C8F62A63FB}" type="datetime1">
              <a:rPr lang="en-US" altLang="en-US" smtClean="0"/>
              <a:t>8/31/2026</a:t>
            </a:fld>
            <a:endParaRPr lang="en-US" altLang="en-US"/>
          </a:p>
        </p:txBody>
      </p:sp>
      <p:sp>
        <p:nvSpPr>
          <p:cNvPr id="4100" name="Rectangle 4"/>
          <p:cNvSpPr>
            <a:spLocks noGrp="1" noRot="1" noChangeAspect="1" noChangeArrowheads="1" noTextEdit="1"/>
          </p:cNvSpPr>
          <p:nvPr>
            <p:ph type="sldImg" idx="2"/>
          </p:nvPr>
        </p:nvSpPr>
        <p:spPr bwMode="auto">
          <a:xfrm>
            <a:off x="1028700" y="652463"/>
            <a:ext cx="4343400" cy="325755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852488" y="4125913"/>
            <a:ext cx="4695825" cy="390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102" name="Rectangle 6"/>
          <p:cNvSpPr>
            <a:spLocks noGrp="1" noChangeArrowheads="1"/>
          </p:cNvSpPr>
          <p:nvPr>
            <p:ph type="ftr" sz="quarter" idx="4"/>
          </p:nvPr>
        </p:nvSpPr>
        <p:spPr bwMode="auto">
          <a:xfrm>
            <a:off x="0" y="8253413"/>
            <a:ext cx="2773363"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b" anchorCtr="0" compatLnSpc="1">
            <a:prstTxWarp prst="textNoShape">
              <a:avLst/>
            </a:prstTxWarp>
          </a:bodyPr>
          <a:lstStyle>
            <a:lvl1pPr defTabSz="862013">
              <a:defRPr sz="1200">
                <a:solidFill>
                  <a:schemeClr val="tx1"/>
                </a:solidFill>
                <a:effectLst/>
                <a:latin typeface="Times New Roman" panose="02020603050405020304" pitchFamily="18" charset="0"/>
              </a:defRPr>
            </a:lvl1pPr>
          </a:lstStyle>
          <a:p>
            <a:r>
              <a:rPr lang="en-US" altLang="en-US"/>
              <a:t>© Univesity of California</a:t>
            </a:r>
          </a:p>
        </p:txBody>
      </p:sp>
      <p:sp>
        <p:nvSpPr>
          <p:cNvPr id="4103" name="Rectangle 7"/>
          <p:cNvSpPr>
            <a:spLocks noGrp="1" noChangeArrowheads="1"/>
          </p:cNvSpPr>
          <p:nvPr>
            <p:ph type="sldNum" sz="quarter" idx="5"/>
          </p:nvPr>
        </p:nvSpPr>
        <p:spPr bwMode="auto">
          <a:xfrm>
            <a:off x="3627438" y="8253413"/>
            <a:ext cx="2773362"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b" anchorCtr="0" compatLnSpc="1">
            <a:prstTxWarp prst="textNoShape">
              <a:avLst/>
            </a:prstTxWarp>
          </a:bodyPr>
          <a:lstStyle>
            <a:lvl1pPr algn="r" defTabSz="862013">
              <a:defRPr sz="1200">
                <a:solidFill>
                  <a:schemeClr val="tx1"/>
                </a:solidFill>
                <a:effectLst/>
                <a:latin typeface="Times New Roman" panose="02020603050405020304" pitchFamily="18" charset="0"/>
              </a:defRPr>
            </a:lvl1pPr>
          </a:lstStyle>
          <a:p>
            <a:fld id="{C99D926C-0CC4-4387-9BA1-DA1C32E186F9}" type="slidenum">
              <a:rPr lang="en-US" altLang="en-US"/>
              <a:pPr/>
              <a:t>‹#›</a:t>
            </a:fld>
            <a:endParaRPr lang="en-US" altLang="en-US"/>
          </a:p>
        </p:txBody>
      </p:sp>
    </p:spTree>
    <p:extLst>
      <p:ext uri="{BB962C8B-B14F-4D97-AF65-F5344CB8AC3E}">
        <p14:creationId xmlns:p14="http://schemas.microsoft.com/office/powerpoint/2010/main" val="2723053782"/>
      </p:ext>
    </p:extLst>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en.wikipedia.org/wiki/1789"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en.wikipedia.org/wiki/1799"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540221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8094960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a:solidFill>
                  <a:schemeClr val="tx1"/>
                </a:solidFill>
                <a:effectLst/>
                <a:latin typeface="Times New Roman" panose="02020603050405020304" pitchFamily="18" charset="0"/>
                <a:ea typeface="+mn-ea"/>
                <a:cs typeface="+mn-cs"/>
              </a:rPr>
              <a:t>CHEMICAL HIGHLIGHT 25-5</a:t>
            </a:r>
            <a:endParaRPr lang="en-US" sz="1200" kern="1200">
              <a:solidFill>
                <a:schemeClr val="tx1"/>
              </a:solidFill>
              <a:effectLst/>
              <a:latin typeface="Times New Roman" panose="02020603050405020304" pitchFamily="18" charset="0"/>
              <a:ea typeface="+mn-ea"/>
              <a:cs typeface="+mn-cs"/>
            </a:endParaRPr>
          </a:p>
          <a:p>
            <a:r>
              <a:rPr lang="en-US" sz="1200" b="1" kern="1200">
                <a:solidFill>
                  <a:schemeClr val="tx1"/>
                </a:solidFill>
                <a:effectLst/>
                <a:latin typeface="Times New Roman" panose="02020603050405020304" pitchFamily="18" charset="0"/>
                <a:ea typeface="+mn-ea"/>
                <a:cs typeface="+mn-cs"/>
              </a:rPr>
              <a:t>Nature Is Not Always Green: Natural Pesticides</a:t>
            </a:r>
            <a:endParaRPr lang="en-US" sz="1200" kern="1200">
              <a:solidFill>
                <a:schemeClr val="tx1"/>
              </a:solidFill>
              <a:effectLst/>
              <a:latin typeface="Times New Roman" panose="02020603050405020304" pitchFamily="18" charset="0"/>
              <a:ea typeface="+mn-ea"/>
              <a:cs typeface="+mn-cs"/>
            </a:endParaRPr>
          </a:p>
          <a:p>
            <a:r>
              <a:rPr lang="en-US" sz="1200" b="1" kern="1200">
                <a:solidFill>
                  <a:schemeClr val="tx1"/>
                </a:solidFill>
                <a:effectLst/>
                <a:latin typeface="Times New Roman" panose="02020603050405020304" pitchFamily="18" charset="0"/>
                <a:ea typeface="+mn-ea"/>
                <a:cs typeface="+mn-cs"/>
              </a:rPr>
              <a:t>M</a:t>
            </a:r>
            <a:r>
              <a:rPr lang="en-US" sz="1200" kern="1200">
                <a:solidFill>
                  <a:schemeClr val="tx1"/>
                </a:solidFill>
                <a:effectLst/>
                <a:latin typeface="Times New Roman" panose="02020603050405020304" pitchFamily="18" charset="0"/>
                <a:ea typeface="+mn-ea"/>
                <a:cs typeface="+mn-cs"/>
              </a:rPr>
              <a:t>any people believe that everything synthetic is somehow suspect and “bad,” and that all of nature’s chemicals are benign. As pointed out by Ames* and others, this is a misconception. While we have seen that, indeed, many manufactured chemicals have problems with toxicity and adverse effects on the environment, nature’s chemicals are not any different from synthetic ones. Nature has its own highly productive laboratory, which puts out compounds by the millions, many of which are highly toxic, such as quite a few of the alkaloids found in plants. Consequently, there are numerous (sometimes lethal) cases of poisoning (especially of children) due to the accidental ingestion of plant material, the eating of green potatoes (exposed to sunlight, which increases their toxin level), the drinking of herbal teas, the consumption of “poison” mushrooms, and so forth. Abraham Lincoln’s mother died from drinking milk from a cow that had grazed on the toxic snakeroot plant.</a:t>
            </a:r>
          </a:p>
          <a:p>
            <a:r>
              <a:rPr lang="en-US" sz="1200" kern="1200">
                <a:solidFill>
                  <a:schemeClr val="tx1"/>
                </a:solidFill>
                <a:effectLst/>
                <a:latin typeface="Times New Roman" panose="02020603050405020304" pitchFamily="18" charset="0"/>
                <a:ea typeface="+mn-ea"/>
                <a:cs typeface="+mn-cs"/>
              </a:rPr>
              <a:t>Green potatoes are toxic because of the presence of the alkaloid solanine.</a:t>
            </a:r>
          </a:p>
          <a:p>
            <a:r>
              <a:rPr lang="en-US" sz="1200" kern="1200">
                <a:solidFill>
                  <a:schemeClr val="tx1"/>
                </a:solidFill>
                <a:effectLst/>
                <a:latin typeface="Times New Roman" panose="02020603050405020304" pitchFamily="18" charset="0"/>
                <a:ea typeface="+mn-ea"/>
                <a:cs typeface="+mn-cs"/>
              </a:rPr>
              <a:t>What is the purpose of these compounds in plant life? Plants cannot run away from predators and invading organisms, such as fungi, insects, animals, and humans, and they have no organs with which to defend themselves. Instead, they have developed an array of chemical weapons, “natural pesticides,” with which to mount an effective defense strategy. Tens of thousands of these chemicals are now known. They are either already present in the existing plant or generated in a primitive “immune response” to external damage, such as by caterpillars or herbivorous insects. For example, in the tomato plant, a small polypeptide (Section 26-4) containing eighteen amino acids, systemin, is the chemical alarm signal for external attack. The molecule travels rapidly through the plant, initiating a cascade of reactions that produce chemical poisons. The effect is either to fend off attackers completely or to slow them down sufficiently so that other predators will consume them. Interestingly, one of these compounds is salicylic acid, the core of aspirin (Chemical Highlight 22-3), which prevents the point of damage (much like a wound) from being infected. Plants in distress have learned to use chemicals as alarm pheromones (Section 12-17), activating the chemical weapons complex of (as yet) undamaged neighbors by air- or waterborne molecular signals. They may also develop resistance (immunity) by chemical pathways.</a:t>
            </a:r>
          </a:p>
          <a:p>
            <a:r>
              <a:rPr lang="en-US" sz="1200" kern="1200">
                <a:solidFill>
                  <a:schemeClr val="tx1"/>
                </a:solidFill>
                <a:effectLst/>
                <a:latin typeface="Times New Roman" panose="02020603050405020304" pitchFamily="18" charset="0"/>
                <a:ea typeface="+mn-ea"/>
                <a:cs typeface="+mn-cs"/>
              </a:rPr>
              <a:t>Americans consume about 1.5 g of natural pesticides per person per day, in the form of vegetables, fruit, tea, coffee, and so forth—10,000 times more than their intake of synthetic pesticide residues. The concentration of these natural compounds ranges in the parts per million (ppm), orders of magnitude above the levels at which water pollutants (e.g., chlorinated hydrocarbons) and other synthetic pollutants (e.g., dioxin, Chemical Highlight 22-1) are usually measured (parts per billion, or ppb). Few of these plant toxins have been tested for carcinogenicity but, of those tested (in rodents), roughly half are carcinogenic, the same proportion as that of synthetic chemicals. Many have proven toxicity. The table gives examples of some (potentially) toxic pesticides in common foods.</a:t>
            </a:r>
          </a:p>
          <a:p>
            <a:r>
              <a:rPr lang="en-US" sz="1200" kern="1200">
                <a:solidFill>
                  <a:schemeClr val="tx1"/>
                </a:solidFill>
                <a:effectLst/>
                <a:latin typeface="Times New Roman" panose="02020603050405020304" pitchFamily="18" charset="0"/>
                <a:ea typeface="+mn-ea"/>
                <a:cs typeface="+mn-cs"/>
              </a:rPr>
              <a:t>Why, then, have we all not been exterminated by these poisons? One reason is that the level of our exposure to any one of these natural pesticides is very small. More important, we, like plants, have evolved to defend ourselves against this barrage of chemical projectiles. Thus, for starters, our first line of defense, the surface layers of the mouth, esophagus, stomach, intestine, skin, and lungs, is discarded once every few days as “cannon fodder.” In addition, we have multiple detoxifying mechanisms, rendering ingested poisons nontoxic; we excrete a lot of material before it does any harm; our DNA has many ways of repairing damage; and, finally, our ability to smell and taste “repugnant” substances (such as the “bitter” alkaloids, rotten food, milk that is “off,” eggs that smell of “sulfur”) serves as an advance warning signal. In the final analysis, we each must judge what we put into our bodies, but the age-old wisdoms still hold: Avoid anything in excess and maintain variety in your diet.</a:t>
            </a:r>
          </a:p>
          <a:p>
            <a:r>
              <a:rPr lang="en-US" sz="1200" kern="1200">
                <a:solidFill>
                  <a:schemeClr val="tx1"/>
                </a:solidFill>
                <a:effectLst/>
                <a:latin typeface="Times New Roman" panose="02020603050405020304" pitchFamily="18" charset="0"/>
                <a:ea typeface="+mn-ea"/>
                <a:cs typeface="+mn-cs"/>
              </a:rPr>
              <a:t>*Professor Bruce N. Ames (b. 1928), University of California at Berkeley.</a:t>
            </a:r>
          </a:p>
        </p:txBody>
      </p:sp>
    </p:spTree>
    <p:extLst>
      <p:ext uri="{BB962C8B-B14F-4D97-AF65-F5344CB8AC3E}">
        <p14:creationId xmlns:p14="http://schemas.microsoft.com/office/powerpoint/2010/main" val="4152059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2852432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a:solidFill>
                  <a:schemeClr val="tx1"/>
                </a:solidFill>
                <a:latin typeface="Times New Roman" panose="02020603050405020304" pitchFamily="18" charset="0"/>
                <a:ea typeface="+mn-ea"/>
                <a:cs typeface="+mn-cs"/>
              </a:rPr>
              <a:t>Cyclooxygenase mediates the production of prostaglandins</a:t>
            </a:r>
          </a:p>
          <a:p>
            <a:r>
              <a:rPr lang="en-US" sz="1200" b="0" i="0" u="none" strike="noStrike" kern="1200" baseline="0">
                <a:solidFill>
                  <a:schemeClr val="tx1"/>
                </a:solidFill>
                <a:latin typeface="Times New Roman" panose="02020603050405020304" pitchFamily="18" charset="0"/>
                <a:ea typeface="+mn-ea"/>
                <a:cs typeface="+mn-cs"/>
              </a:rPr>
              <a:t>(see Real Life 11-1 and Section 19-13), molecules that in</a:t>
            </a:r>
          </a:p>
          <a:p>
            <a:r>
              <a:rPr lang="en-US" sz="1200" b="0" i="0" u="none" strike="noStrike" kern="1200" baseline="0">
                <a:solidFill>
                  <a:schemeClr val="tx1"/>
                </a:solidFill>
                <a:latin typeface="Times New Roman" panose="02020603050405020304" pitchFamily="18" charset="0"/>
                <a:ea typeface="+mn-ea"/>
                <a:cs typeface="+mn-cs"/>
              </a:rPr>
              <a:t>turn are infl ammatory and pain producing. In addition, one</a:t>
            </a:r>
          </a:p>
          <a:p>
            <a:r>
              <a:rPr lang="en-US" sz="1200" b="0" i="0" u="none" strike="noStrike" kern="1200" baseline="0">
                <a:solidFill>
                  <a:schemeClr val="tx1"/>
                </a:solidFill>
                <a:latin typeface="Times New Roman" panose="02020603050405020304" pitchFamily="18" charset="0"/>
                <a:ea typeface="+mn-ea"/>
                <a:cs typeface="+mn-cs"/>
              </a:rPr>
              <a:t>of them, thromboxane A2, aggregates blood platelets,</a:t>
            </a:r>
          </a:p>
          <a:p>
            <a:r>
              <a:rPr lang="en-US" sz="1200" b="0" i="0" u="none" strike="noStrike" kern="1200" baseline="0">
                <a:solidFill>
                  <a:schemeClr val="tx1"/>
                </a:solidFill>
                <a:latin typeface="Times New Roman" panose="02020603050405020304" pitchFamily="18" charset="0"/>
                <a:ea typeface="+mn-ea"/>
                <a:cs typeface="+mn-cs"/>
              </a:rPr>
              <a:t>necessary for the clotting of blood when injury occurs. This</a:t>
            </a:r>
          </a:p>
          <a:p>
            <a:r>
              <a:rPr lang="en-US" sz="1200" b="0" i="0" u="none" strike="noStrike" kern="1200" baseline="0">
                <a:solidFill>
                  <a:schemeClr val="tx1"/>
                </a:solidFill>
                <a:latin typeface="Times New Roman" panose="02020603050405020304" pitchFamily="18" charset="0"/>
                <a:ea typeface="+mn-ea"/>
                <a:cs typeface="+mn-cs"/>
              </a:rPr>
              <a:t>same process is, however, undesirable inside arteries, causing</a:t>
            </a:r>
          </a:p>
          <a:p>
            <a:r>
              <a:rPr lang="en-US" sz="1200" b="0" i="0" u="none" strike="noStrike" kern="1200" baseline="0">
                <a:solidFill>
                  <a:schemeClr val="tx1"/>
                </a:solidFill>
                <a:latin typeface="Times New Roman" panose="02020603050405020304" pitchFamily="18" charset="0"/>
                <a:ea typeface="+mn-ea"/>
                <a:cs typeface="+mn-cs"/>
              </a:rPr>
              <a:t>heart attacks or brain strokes, depending on the location of</a:t>
            </a:r>
          </a:p>
          <a:p>
            <a:r>
              <a:rPr lang="en-US" sz="1200" b="0" i="0" u="none" strike="noStrike" kern="1200" baseline="0">
                <a:solidFill>
                  <a:schemeClr val="tx1"/>
                </a:solidFill>
                <a:latin typeface="Times New Roman" panose="02020603050405020304" pitchFamily="18" charset="0"/>
                <a:ea typeface="+mn-ea"/>
                <a:cs typeface="+mn-cs"/>
              </a:rPr>
              <a:t>the clot. Indeed, a large study conducted in the 1980s</a:t>
            </a:r>
          </a:p>
          <a:p>
            <a:r>
              <a:rPr lang="en-US" sz="1200" b="0" i="0" u="none" strike="noStrike" kern="1200" baseline="0">
                <a:solidFill>
                  <a:schemeClr val="tx1"/>
                </a:solidFill>
                <a:latin typeface="Times New Roman" panose="02020603050405020304" pitchFamily="18" charset="0"/>
                <a:ea typeface="+mn-ea"/>
                <a:cs typeface="+mn-cs"/>
              </a:rPr>
              <a:t>showed that aspirin lowered the risk of heart attacks in men</a:t>
            </a:r>
          </a:p>
          <a:p>
            <a:r>
              <a:rPr lang="en-US" sz="1200" b="0" i="0" u="none" strike="noStrike" kern="1200" baseline="0">
                <a:solidFill>
                  <a:schemeClr val="tx1"/>
                </a:solidFill>
                <a:latin typeface="Times New Roman" panose="02020603050405020304" pitchFamily="18" charset="0"/>
                <a:ea typeface="+mn-ea"/>
                <a:cs typeface="+mn-cs"/>
              </a:rPr>
              <a:t>by almost 50% and reduced the mortality rate during an</a:t>
            </a:r>
          </a:p>
          <a:p>
            <a:r>
              <a:rPr lang="en-US" sz="1200" b="0" i="0" u="none" strike="noStrike" kern="1200" baseline="0">
                <a:solidFill>
                  <a:schemeClr val="tx1"/>
                </a:solidFill>
                <a:latin typeface="Times New Roman" panose="02020603050405020304" pitchFamily="18" charset="0"/>
                <a:ea typeface="+mn-ea"/>
                <a:cs typeface="+mn-cs"/>
              </a:rPr>
              <a:t>actual attack by 23%.</a:t>
            </a:r>
          </a:p>
          <a:p>
            <a:r>
              <a:rPr lang="en-US" sz="1200" b="0" i="0" u="none" strike="noStrike" kern="1200" baseline="0">
                <a:solidFill>
                  <a:schemeClr val="tx1"/>
                </a:solidFill>
                <a:latin typeface="Times New Roman" panose="02020603050405020304" pitchFamily="18" charset="0"/>
                <a:ea typeface="+mn-ea"/>
                <a:cs typeface="+mn-cs"/>
              </a:rPr>
              <a:t>Many other potential applications of aspirin are under</a:t>
            </a:r>
          </a:p>
          <a:p>
            <a:r>
              <a:rPr lang="en-US" sz="1200" b="0" i="0" u="none" strike="noStrike" kern="1200" baseline="0">
                <a:solidFill>
                  <a:schemeClr val="tx1"/>
                </a:solidFill>
                <a:latin typeface="Times New Roman" panose="02020603050405020304" pitchFamily="18" charset="0"/>
                <a:ea typeface="+mn-ea"/>
                <a:cs typeface="+mn-cs"/>
              </a:rPr>
              <a:t>investigation, such as in the treatment of pregnancy-related</a:t>
            </a:r>
          </a:p>
          <a:p>
            <a:r>
              <a:rPr lang="en-US" sz="1200" b="0" i="0" u="none" strike="noStrike" kern="1200" baseline="0">
                <a:solidFill>
                  <a:schemeClr val="tx1"/>
                </a:solidFill>
                <a:latin typeface="Times New Roman" panose="02020603050405020304" pitchFamily="18" charset="0"/>
                <a:ea typeface="+mn-ea"/>
                <a:cs typeface="+mn-cs"/>
              </a:rPr>
              <a:t>complications, viral infl ammation in AIDS patients,</a:t>
            </a:r>
          </a:p>
          <a:p>
            <a:r>
              <a:rPr lang="en-US" sz="1200" b="0" i="0" u="none" strike="noStrike" kern="1200" baseline="0">
                <a:solidFill>
                  <a:schemeClr val="tx1"/>
                </a:solidFill>
                <a:latin typeface="Times New Roman" panose="02020603050405020304" pitchFamily="18" charset="0"/>
                <a:ea typeface="+mn-ea"/>
                <a:cs typeface="+mn-cs"/>
              </a:rPr>
              <a:t>dementia, Alzheimer’s disease, and cancer.</a:t>
            </a:r>
            <a:endParaRPr lang="en-US"/>
          </a:p>
        </p:txBody>
      </p:sp>
    </p:spTree>
    <p:extLst>
      <p:ext uri="{BB962C8B-B14F-4D97-AF65-F5344CB8AC3E}">
        <p14:creationId xmlns:p14="http://schemas.microsoft.com/office/powerpoint/2010/main" val="28584109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42" name="Rectangle 2"/>
          <p:cNvSpPr>
            <a:spLocks noGrp="1" noRot="1" noChangeAspect="1" noChangeArrowheads="1" noTextEdit="1"/>
          </p:cNvSpPr>
          <p:nvPr>
            <p:ph type="sldImg"/>
          </p:nvPr>
        </p:nvSpPr>
        <p:spPr>
          <a:ln/>
        </p:spPr>
      </p:sp>
      <p:sp>
        <p:nvSpPr>
          <p:cNvPr id="727043" name="Rectangle 3"/>
          <p:cNvSpPr>
            <a:spLocks noGrp="1" noChangeArrowheads="1"/>
          </p:cNvSpPr>
          <p:nvPr>
            <p:ph type="body" idx="1"/>
          </p:nvPr>
        </p:nvSpPr>
        <p:spPr/>
        <p:txBody>
          <a:bodyPr/>
          <a:lstStyle/>
          <a:p>
            <a:r>
              <a:rPr lang="en-US" altLang="en-US" b="1"/>
              <a:t>French Revolution</a:t>
            </a:r>
            <a:r>
              <a:rPr lang="en-US" altLang="en-US"/>
              <a:t> (</a:t>
            </a:r>
            <a:r>
              <a:rPr lang="en-US" altLang="en-US">
                <a:hlinkClick r:id="rId3" tooltip="1789"/>
              </a:rPr>
              <a:t>1789</a:t>
            </a:r>
            <a:r>
              <a:rPr lang="en-US" altLang="en-US"/>
              <a:t>–</a:t>
            </a:r>
            <a:r>
              <a:rPr lang="en-US" altLang="en-US">
                <a:hlinkClick r:id="rId4" tooltip="1799"/>
              </a:rPr>
              <a:t>1799</a:t>
            </a:r>
            <a:r>
              <a:rPr lang="en-US" altLang="en-US"/>
              <a:t>) </a:t>
            </a:r>
          </a:p>
          <a:p>
            <a:r>
              <a:rPr lang="en-US" altLang="en-US" b="1"/>
              <a:t>Charles Augustin de Coulomb</a:t>
            </a:r>
          </a:p>
          <a:p>
            <a:endParaRPr lang="en-US" altLang="en-US"/>
          </a:p>
        </p:txBody>
      </p:sp>
    </p:spTree>
    <p:extLst>
      <p:ext uri="{BB962C8B-B14F-4D97-AF65-F5344CB8AC3E}">
        <p14:creationId xmlns:p14="http://schemas.microsoft.com/office/powerpoint/2010/main" val="11960405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bwMode="auto">
          <a:noFill/>
          <a:ln>
            <a:solidFill>
              <a:srgbClr val="000000"/>
            </a:solidFill>
            <a:miter lim="800000"/>
            <a:headEnd/>
            <a:tailEnd/>
          </a:ln>
        </p:spPr>
      </p:sp>
      <p:sp>
        <p:nvSpPr>
          <p:cNvPr id="993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42373951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bwMode="auto">
          <a:noFill/>
          <a:ln>
            <a:solidFill>
              <a:srgbClr val="000000"/>
            </a:solidFill>
            <a:miter lim="800000"/>
            <a:headEnd/>
            <a:tailEnd/>
          </a:ln>
        </p:spPr>
      </p:sp>
      <p:sp>
        <p:nvSpPr>
          <p:cNvPr id="10137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1894160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Slide Number Placeholder 4"/>
          <p:cNvSpPr>
            <a:spLocks noGrp="1"/>
          </p:cNvSpPr>
          <p:nvPr>
            <p:ph type="sldNum" sz="quarter" idx="11"/>
          </p:nvPr>
        </p:nvSpPr>
        <p:spPr>
          <a:xfrm>
            <a:off x="0" y="6400800"/>
            <a:ext cx="1905000" cy="457200"/>
          </a:xfrm>
        </p:spPr>
        <p:txBody>
          <a:bodyPr/>
          <a:lstStyle>
            <a:lvl1pPr algn="l">
              <a:defRPr/>
            </a:lvl1pPr>
          </a:lstStyle>
          <a:p>
            <a:fld id="{608E8BA5-2D14-4DB0-8A62-08EDE8761BE5}" type="slidenum">
              <a:rPr lang="en-US" altLang="en-US" smtClean="0"/>
              <a:pPr/>
              <a:t>‹#›</a:t>
            </a:fld>
            <a:endParaRPr lang="en-US" altLang="en-US" dirty="0"/>
          </a:p>
        </p:txBody>
      </p:sp>
    </p:spTree>
    <p:extLst>
      <p:ext uri="{BB962C8B-B14F-4D97-AF65-F5344CB8AC3E}">
        <p14:creationId xmlns:p14="http://schemas.microsoft.com/office/powerpoint/2010/main" val="1512648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1"/>
          </p:nvPr>
        </p:nvSpPr>
        <p:spPr>
          <a:xfrm>
            <a:off x="0" y="6400800"/>
            <a:ext cx="1905000" cy="457200"/>
          </a:xfrm>
        </p:spPr>
        <p:txBody>
          <a:bodyPr/>
          <a:lstStyle>
            <a:lvl1pPr algn="l">
              <a:defRPr/>
            </a:lvl1pPr>
          </a:lstStyle>
          <a:p>
            <a:fld id="{7FF4F9F1-D29D-45AE-AAD6-907463DA31F1}" type="slidenum">
              <a:rPr lang="en-US" altLang="en-US" smtClean="0"/>
              <a:pPr/>
              <a:t>‹#›</a:t>
            </a:fld>
            <a:endParaRPr lang="en-US" altLang="en-US" dirty="0"/>
          </a:p>
        </p:txBody>
      </p:sp>
    </p:spTree>
    <p:extLst>
      <p:ext uri="{BB962C8B-B14F-4D97-AF65-F5344CB8AC3E}">
        <p14:creationId xmlns:p14="http://schemas.microsoft.com/office/powerpoint/2010/main" val="1769751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6" name="Slide Number Placeholder 4"/>
          <p:cNvSpPr txBox="1">
            <a:spLocks/>
          </p:cNvSpPr>
          <p:nvPr userDrawn="1"/>
        </p:nvSpPr>
        <p:spPr bwMode="auto">
          <a:xfrm>
            <a:off x="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algn="l" rtl="0" fontAlgn="base">
              <a:spcBef>
                <a:spcPct val="0"/>
              </a:spcBef>
              <a:spcAft>
                <a:spcPct val="0"/>
              </a:spcAft>
              <a:defRPr sz="1400" kern="1200">
                <a:solidFill>
                  <a:schemeClr val="tx1"/>
                </a:solidFill>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mtClean="0"/>
              <a:pPr/>
              <a:t>‹#›</a:t>
            </a:fld>
            <a:endParaRPr lang="en-US" altLang="en-US" dirty="0"/>
          </a:p>
        </p:txBody>
      </p:sp>
    </p:spTree>
    <p:extLst>
      <p:ext uri="{BB962C8B-B14F-4D97-AF65-F5344CB8AC3E}">
        <p14:creationId xmlns:p14="http://schemas.microsoft.com/office/powerpoint/2010/main" val="541102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4"/>
          <p:cNvSpPr txBox="1">
            <a:spLocks/>
          </p:cNvSpPr>
          <p:nvPr userDrawn="1"/>
        </p:nvSpPr>
        <p:spPr bwMode="auto">
          <a:xfrm>
            <a:off x="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algn="l" rtl="0" fontAlgn="base">
              <a:spcBef>
                <a:spcPct val="0"/>
              </a:spcBef>
              <a:spcAft>
                <a:spcPct val="0"/>
              </a:spcAft>
              <a:defRPr sz="1400" kern="1200">
                <a:solidFill>
                  <a:schemeClr val="tx1"/>
                </a:solidFill>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mtClean="0"/>
              <a:pPr/>
              <a:t>‹#›</a:t>
            </a:fld>
            <a:endParaRPr lang="en-US" altLang="en-US" dirty="0"/>
          </a:p>
        </p:txBody>
      </p:sp>
    </p:spTree>
    <p:extLst>
      <p:ext uri="{BB962C8B-B14F-4D97-AF65-F5344CB8AC3E}">
        <p14:creationId xmlns:p14="http://schemas.microsoft.com/office/powerpoint/2010/main" val="2436350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4"/>
          <p:cNvSpPr txBox="1">
            <a:spLocks/>
          </p:cNvSpPr>
          <p:nvPr userDrawn="1"/>
        </p:nvSpPr>
        <p:spPr bwMode="auto">
          <a:xfrm>
            <a:off x="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algn="l" rtl="0" fontAlgn="base">
              <a:spcBef>
                <a:spcPct val="0"/>
              </a:spcBef>
              <a:spcAft>
                <a:spcPct val="0"/>
              </a:spcAft>
              <a:defRPr sz="1400" kern="1200">
                <a:solidFill>
                  <a:schemeClr val="tx1"/>
                </a:solidFill>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mtClean="0"/>
              <a:pPr/>
              <a:t>‹#›</a:t>
            </a:fld>
            <a:endParaRPr lang="en-US" altLang="en-US" dirty="0"/>
          </a:p>
        </p:txBody>
      </p:sp>
    </p:spTree>
    <p:extLst>
      <p:ext uri="{BB962C8B-B14F-4D97-AF65-F5344CB8AC3E}">
        <p14:creationId xmlns:p14="http://schemas.microsoft.com/office/powerpoint/2010/main" val="2730299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66FF33"/>
                </a:solidFill>
                <a:latin typeface="+mn-lt"/>
              </a:defRPr>
            </a:lvl1pPr>
          </a:lstStyle>
          <a:p>
            <a:r>
              <a:rPr lang="en-US"/>
              <a:t>Click to edit Master title style</a:t>
            </a:r>
          </a:p>
        </p:txBody>
      </p:sp>
    </p:spTree>
    <p:extLst>
      <p:ext uri="{BB962C8B-B14F-4D97-AF65-F5344CB8AC3E}">
        <p14:creationId xmlns:p14="http://schemas.microsoft.com/office/powerpoint/2010/main" val="2260449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0" y="6400800"/>
            <a:ext cx="710293" cy="457200"/>
          </a:xfrm>
        </p:spPr>
        <p:txBody>
          <a:bodyPr/>
          <a:lstStyle>
            <a:lvl1pPr>
              <a:defRPr/>
            </a:lvl1pPr>
          </a:lstStyle>
          <a:p>
            <a:pPr algn="l"/>
            <a:fld id="{357EC104-7421-44F5-A1D9-5D861196B4E1}" type="slidenum">
              <a:rPr lang="en-US" altLang="en-US" smtClean="0"/>
              <a:pPr algn="l"/>
              <a:t>‹#›</a:t>
            </a:fld>
            <a:endParaRPr lang="en-US" altLang="en-US" dirty="0"/>
          </a:p>
        </p:txBody>
      </p:sp>
    </p:spTree>
    <p:extLst>
      <p:ext uri="{BB962C8B-B14F-4D97-AF65-F5344CB8AC3E}">
        <p14:creationId xmlns:p14="http://schemas.microsoft.com/office/powerpoint/2010/main" val="33651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Slide Number Placeholder 5"/>
          <p:cNvSpPr>
            <a:spLocks noGrp="1"/>
          </p:cNvSpPr>
          <p:nvPr>
            <p:ph type="sldNum" sz="quarter" idx="11"/>
          </p:nvPr>
        </p:nvSpPr>
        <p:spPr>
          <a:xfrm>
            <a:off x="0" y="6400800"/>
            <a:ext cx="832757" cy="457200"/>
          </a:xfrm>
        </p:spPr>
        <p:txBody>
          <a:bodyPr/>
          <a:lstStyle>
            <a:lvl1pPr algn="l">
              <a:defRPr/>
            </a:lvl1pPr>
          </a:lstStyle>
          <a:p>
            <a:fld id="{F96D7CC9-C3FF-4BE1-B9CC-8718F967650C}" type="slidenum">
              <a:rPr lang="en-US" altLang="en-US" smtClean="0"/>
              <a:pPr/>
              <a:t>‹#›</a:t>
            </a:fld>
            <a:endParaRPr lang="en-US" altLang="en-US" dirty="0"/>
          </a:p>
        </p:txBody>
      </p:sp>
    </p:spTree>
    <p:extLst>
      <p:ext uri="{BB962C8B-B14F-4D97-AF65-F5344CB8AC3E}">
        <p14:creationId xmlns:p14="http://schemas.microsoft.com/office/powerpoint/2010/main" val="3452423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Footer Placeholder 4"/>
          <p:cNvSpPr>
            <a:spLocks noGrp="1"/>
          </p:cNvSpPr>
          <p:nvPr>
            <p:ph type="ftr" sz="quarter" idx="10"/>
          </p:nvPr>
        </p:nvSpPr>
        <p:spPr>
          <a:xfrm>
            <a:off x="0" y="6550025"/>
            <a:ext cx="2895600" cy="307975"/>
          </a:xfrm>
          <a:prstGeom prst="rect">
            <a:avLst/>
          </a:prstGeom>
        </p:spPr>
        <p:txBody>
          <a:bodyPr/>
          <a:lstStyle>
            <a:lvl1pPr>
              <a:defRPr/>
            </a:lvl1pPr>
          </a:lstStyle>
          <a:p>
            <a:endParaRPr lang="en-US" altLang="en-US"/>
          </a:p>
        </p:txBody>
      </p:sp>
      <p:sp>
        <p:nvSpPr>
          <p:cNvPr id="6" name="Slide Number Placeholder 5"/>
          <p:cNvSpPr>
            <a:spLocks noGrp="1"/>
          </p:cNvSpPr>
          <p:nvPr>
            <p:ph type="sldNum" sz="quarter" idx="11"/>
          </p:nvPr>
        </p:nvSpPr>
        <p:spPr/>
        <p:txBody>
          <a:bodyPr/>
          <a:lstStyle>
            <a:lvl1pPr>
              <a:defRPr/>
            </a:lvl1pPr>
          </a:lstStyle>
          <a:p>
            <a:r>
              <a:rPr lang="en-US" altLang="en-US"/>
              <a:t>L07-</a:t>
            </a:r>
            <a:fld id="{EAD414C9-E0EA-4D5B-861B-1D50423F9297}" type="slidenum">
              <a:rPr lang="en-US" altLang="en-US"/>
              <a:pPr/>
              <a:t>‹#›</a:t>
            </a:fld>
            <a:endParaRPr lang="en-US" altLang="en-US"/>
          </a:p>
        </p:txBody>
      </p:sp>
    </p:spTree>
    <p:extLst>
      <p:ext uri="{BB962C8B-B14F-4D97-AF65-F5344CB8AC3E}">
        <p14:creationId xmlns:p14="http://schemas.microsoft.com/office/powerpoint/2010/main" val="34502322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a:xfrm>
            <a:off x="0" y="6550025"/>
            <a:ext cx="2895600" cy="307975"/>
          </a:xfrm>
          <a:prstGeom prst="rect">
            <a:avLst/>
          </a:prstGeom>
        </p:spPr>
        <p:txBody>
          <a:bodyPr/>
          <a:lstStyle>
            <a:lvl1pPr>
              <a:defRPr/>
            </a:lvl1pPr>
          </a:lstStyle>
          <a:p>
            <a:endParaRPr lang="en-US" altLang="en-US"/>
          </a:p>
        </p:txBody>
      </p:sp>
      <p:sp>
        <p:nvSpPr>
          <p:cNvPr id="5" name="Slide Number Placeholder 4"/>
          <p:cNvSpPr>
            <a:spLocks noGrp="1"/>
          </p:cNvSpPr>
          <p:nvPr>
            <p:ph type="sldNum" sz="quarter" idx="11"/>
          </p:nvPr>
        </p:nvSpPr>
        <p:spPr/>
        <p:txBody>
          <a:bodyPr/>
          <a:lstStyle>
            <a:lvl1pPr>
              <a:defRPr/>
            </a:lvl1pPr>
          </a:lstStyle>
          <a:p>
            <a:r>
              <a:rPr lang="en-US" altLang="en-US"/>
              <a:t>L07-</a:t>
            </a:r>
            <a:fld id="{283CAF70-13A6-4E95-9740-2650CFA1DBCD}" type="slidenum">
              <a:rPr lang="en-US" altLang="en-US"/>
              <a:pPr/>
              <a:t>‹#›</a:t>
            </a:fld>
            <a:endParaRPr lang="en-US" altLang="en-US"/>
          </a:p>
        </p:txBody>
      </p:sp>
    </p:spTree>
    <p:extLst>
      <p:ext uri="{BB962C8B-B14F-4D97-AF65-F5344CB8AC3E}">
        <p14:creationId xmlns:p14="http://schemas.microsoft.com/office/powerpoint/2010/main" val="2435957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a:xfrm>
            <a:off x="0" y="6550025"/>
            <a:ext cx="2895600" cy="307975"/>
          </a:xfrm>
          <a:prstGeom prst="rect">
            <a:avLst/>
          </a:prstGeom>
        </p:spPr>
        <p:txBody>
          <a:bodyPr/>
          <a:lstStyle>
            <a:lvl1pPr>
              <a:defRPr/>
            </a:lvl1pPr>
          </a:lstStyle>
          <a:p>
            <a:endParaRPr lang="en-US" altLang="en-US"/>
          </a:p>
        </p:txBody>
      </p:sp>
      <p:sp>
        <p:nvSpPr>
          <p:cNvPr id="5" name="Slide Number Placeholder 4"/>
          <p:cNvSpPr>
            <a:spLocks noGrp="1"/>
          </p:cNvSpPr>
          <p:nvPr>
            <p:ph type="sldNum" sz="quarter" idx="11"/>
          </p:nvPr>
        </p:nvSpPr>
        <p:spPr/>
        <p:txBody>
          <a:bodyPr/>
          <a:lstStyle>
            <a:lvl1pPr>
              <a:defRPr/>
            </a:lvl1pPr>
          </a:lstStyle>
          <a:p>
            <a:r>
              <a:rPr lang="en-US" altLang="en-US"/>
              <a:t>L07-</a:t>
            </a:r>
            <a:fld id="{12DCDC05-4D2F-4E5A-8B3F-B5DB13E0C7D3}" type="slidenum">
              <a:rPr lang="en-US" altLang="en-US"/>
              <a:pPr/>
              <a:t>‹#›</a:t>
            </a:fld>
            <a:endParaRPr lang="en-US" altLang="en-US"/>
          </a:p>
        </p:txBody>
      </p:sp>
    </p:spTree>
    <p:extLst>
      <p:ext uri="{BB962C8B-B14F-4D97-AF65-F5344CB8AC3E}">
        <p14:creationId xmlns:p14="http://schemas.microsoft.com/office/powerpoint/2010/main" val="26126045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609600"/>
            <a:ext cx="77724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2"/>
          <p:cNvSpPr>
            <a:spLocks noGrp="1"/>
          </p:cNvSpPr>
          <p:nvPr>
            <p:ph type="ftr" sz="quarter" idx="10"/>
          </p:nvPr>
        </p:nvSpPr>
        <p:spPr>
          <a:xfrm>
            <a:off x="0" y="6550025"/>
            <a:ext cx="2895600" cy="307975"/>
          </a:xfrm>
          <a:prstGeom prst="rect">
            <a:avLst/>
          </a:prstGeom>
        </p:spPr>
        <p:txBody>
          <a:bodyPr/>
          <a:lstStyle>
            <a:lvl1pPr>
              <a:defRPr/>
            </a:lvl1pPr>
          </a:lstStyle>
          <a:p>
            <a:endParaRPr lang="en-US" altLang="en-US"/>
          </a:p>
        </p:txBody>
      </p:sp>
      <p:sp>
        <p:nvSpPr>
          <p:cNvPr id="4" name="Slide Number Placeholder 3"/>
          <p:cNvSpPr>
            <a:spLocks noGrp="1"/>
          </p:cNvSpPr>
          <p:nvPr>
            <p:ph type="sldNum" sz="quarter" idx="11"/>
          </p:nvPr>
        </p:nvSpPr>
        <p:spPr>
          <a:xfrm>
            <a:off x="7239000" y="6400800"/>
            <a:ext cx="1905000" cy="457200"/>
          </a:xfrm>
        </p:spPr>
        <p:txBody>
          <a:bodyPr/>
          <a:lstStyle>
            <a:lvl1pPr>
              <a:defRPr/>
            </a:lvl1pPr>
          </a:lstStyle>
          <a:p>
            <a:r>
              <a:rPr lang="en-US" altLang="en-US"/>
              <a:t>L07-</a:t>
            </a:r>
            <a:fld id="{7A37302F-AFBF-4FC2-AE2B-F95485EB6FBE}" type="slidenum">
              <a:rPr lang="en-US" altLang="en-US"/>
              <a:pPr/>
              <a:t>‹#›</a:t>
            </a:fld>
            <a:endParaRPr lang="en-US" altLang="en-US"/>
          </a:p>
        </p:txBody>
      </p:sp>
    </p:spTree>
    <p:extLst>
      <p:ext uri="{BB962C8B-B14F-4D97-AF65-F5344CB8AC3E}">
        <p14:creationId xmlns:p14="http://schemas.microsoft.com/office/powerpoint/2010/main" val="26464435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85800" y="609600"/>
            <a:ext cx="7772400" cy="1143000"/>
          </a:xfrm>
        </p:spPr>
        <p:txBody>
          <a:bodyPr/>
          <a:lstStyle/>
          <a:p>
            <a:r>
              <a:rPr lang="en-US"/>
              <a:t>Click to edit Master title style</a:t>
            </a:r>
          </a:p>
        </p:txBody>
      </p:sp>
      <p:sp>
        <p:nvSpPr>
          <p:cNvPr id="3" name="Content Placeholder 2"/>
          <p:cNvSpPr>
            <a:spLocks noGrp="1"/>
          </p:cNvSpPr>
          <p:nvPr>
            <p:ph sz="quarter" idx="1"/>
          </p:nvPr>
        </p:nvSpPr>
        <p:spPr>
          <a:xfrm>
            <a:off x="685800" y="19812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9812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85800" y="41148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8200" y="41148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6"/>
          <p:cNvSpPr>
            <a:spLocks noGrp="1"/>
          </p:cNvSpPr>
          <p:nvPr>
            <p:ph type="ftr" sz="quarter" idx="10"/>
          </p:nvPr>
        </p:nvSpPr>
        <p:spPr>
          <a:xfrm>
            <a:off x="0" y="6550025"/>
            <a:ext cx="2895600" cy="307975"/>
          </a:xfrm>
          <a:prstGeom prst="rect">
            <a:avLst/>
          </a:prstGeom>
        </p:spPr>
        <p:txBody>
          <a:bodyPr/>
          <a:lstStyle>
            <a:lvl1pPr>
              <a:defRPr/>
            </a:lvl1pPr>
          </a:lstStyle>
          <a:p>
            <a:endParaRPr lang="en-US" altLang="en-US"/>
          </a:p>
        </p:txBody>
      </p:sp>
      <p:sp>
        <p:nvSpPr>
          <p:cNvPr id="8" name="Slide Number Placeholder 7"/>
          <p:cNvSpPr>
            <a:spLocks noGrp="1"/>
          </p:cNvSpPr>
          <p:nvPr>
            <p:ph type="sldNum" sz="quarter" idx="11"/>
          </p:nvPr>
        </p:nvSpPr>
        <p:spPr>
          <a:xfrm>
            <a:off x="7239000" y="6400800"/>
            <a:ext cx="1905000" cy="457200"/>
          </a:xfrm>
        </p:spPr>
        <p:txBody>
          <a:bodyPr/>
          <a:lstStyle>
            <a:lvl1pPr>
              <a:defRPr/>
            </a:lvl1pPr>
          </a:lstStyle>
          <a:p>
            <a:r>
              <a:rPr lang="en-US" altLang="en-US"/>
              <a:t>L07-</a:t>
            </a:r>
            <a:fld id="{AFF3B985-F7F2-4555-A102-14904FF300B5}" type="slidenum">
              <a:rPr lang="en-US" altLang="en-US"/>
              <a:pPr/>
              <a:t>‹#›</a:t>
            </a:fld>
            <a:endParaRPr lang="en-US" altLang="en-US"/>
          </a:p>
        </p:txBody>
      </p:sp>
    </p:spTree>
    <p:extLst>
      <p:ext uri="{BB962C8B-B14F-4D97-AF65-F5344CB8AC3E}">
        <p14:creationId xmlns:p14="http://schemas.microsoft.com/office/powerpoint/2010/main" val="15949701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2427792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18017192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321282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441413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11573009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36091268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22746129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9506603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42720532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1988176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38225647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153314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800" b="1"/>
            </a:lvl1pPr>
          </a:lstStyle>
          <a:p>
            <a:r>
              <a:rPr lang="en-US" dirty="0"/>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6794118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5" name="Slide Number Placeholder 6"/>
          <p:cNvSpPr>
            <a:spLocks noGrp="1"/>
          </p:cNvSpPr>
          <p:nvPr>
            <p:ph type="sldNum" sz="quarter" idx="4"/>
          </p:nvPr>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lvl1pPr algn="ctr">
              <a:defRPr sz="2200">
                <a:solidFill>
                  <a:srgbClr val="66FF33"/>
                </a:solidFill>
              </a:defRPr>
            </a:lvl1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15899962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Content with Caption">
    <p:spTree>
      <p:nvGrpSpPr>
        <p:cNvPr id="1" name=""/>
        <p:cNvGrpSpPr/>
        <p:nvPr/>
      </p:nvGrpSpPr>
      <p:grpSpPr>
        <a:xfrm>
          <a:off x="0" y="0"/>
          <a:ext cx="0" cy="0"/>
          <a:chOff x="0" y="0"/>
          <a:chExt cx="0" cy="0"/>
        </a:xfrm>
      </p:grpSpPr>
      <p:sp>
        <p:nvSpPr>
          <p:cNvPr id="4" name="Slide Number Placeholder 6"/>
          <p:cNvSpPr>
            <a:spLocks noGrp="1"/>
          </p:cNvSpPr>
          <p:nvPr>
            <p:ph type="sldNum" sz="quarter" idx="4"/>
          </p:nvPr>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lvl1pPr algn="ctr">
              <a:defRPr sz="2200">
                <a:solidFill>
                  <a:srgbClr val="66FF33"/>
                </a:solidFill>
              </a:defRPr>
            </a:lvl1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34348224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5" Type="http://schemas.openxmlformats.org/officeDocument/2006/relationships/theme" Target="../theme/theme3.xml"/><Relationship Id="rId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30" name="Rectangle 6"/>
          <p:cNvSpPr>
            <a:spLocks noGrp="1" noChangeArrowheads="1"/>
          </p:cNvSpPr>
          <p:nvPr>
            <p:ph type="sldNum" sz="quarter" idx="4"/>
          </p:nvPr>
        </p:nvSpPr>
        <p:spPr bwMode="auto">
          <a:xfrm>
            <a:off x="723900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chemeClr val="tx1"/>
                </a:solidFill>
                <a:effectLst/>
              </a:defRPr>
            </a:lvl1pPr>
          </a:lstStyle>
          <a:p>
            <a:fld id="{025636A7-5EFE-4E13-80C5-F0B23B6044AB}" type="slidenum">
              <a:rPr lang="en-US" altLang="en-US" smtClean="0"/>
              <a:pPr/>
              <a:t>‹#›</a:t>
            </a:fld>
            <a:endParaRPr lang="en-US" altLang="en-US" dirty="0"/>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ctr" rtl="0" fontAlgn="base">
        <a:spcBef>
          <a:spcPct val="0"/>
        </a:spcBef>
        <a:spcAft>
          <a:spcPct val="0"/>
        </a:spcAft>
        <a:defRPr sz="4400" b="1" kern="1200">
          <a:solidFill>
            <a:srgbClr val="EBD189"/>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p:titleStyle>
    <p:bodyStyle>
      <a:lvl1pPr marL="342900" indent="-342900" algn="l" rtl="0" fontAlgn="base">
        <a:spcBef>
          <a:spcPct val="20000"/>
        </a:spcBef>
        <a:spcAft>
          <a:spcPct val="0"/>
        </a:spcAft>
        <a:buChar char="•"/>
        <a:defRPr sz="3600" kern="1200">
          <a:solidFill>
            <a:srgbClr val="FFF2B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har char="–"/>
        <a:defRPr sz="2800" kern="1200">
          <a:solidFill>
            <a:srgbClr val="FFFFFF"/>
          </a:solidFill>
          <a:effectLst>
            <a:outerShdw blurRad="38100" dist="38100" dir="2700000" algn="tl">
              <a:srgbClr val="000000"/>
            </a:outerShdw>
          </a:effectLst>
          <a:latin typeface="+mn-lt"/>
          <a:ea typeface="+mn-ea"/>
          <a:cs typeface="+mn-cs"/>
        </a:defRPr>
      </a:lvl2pPr>
      <a:lvl3pPr marL="1143000" indent="-228600" algn="l" rtl="0" fontAlgn="base">
        <a:spcBef>
          <a:spcPct val="20000"/>
        </a:spcBef>
        <a:spcAft>
          <a:spcPct val="0"/>
        </a:spcAft>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fontAlgn="base">
        <a:spcBef>
          <a:spcPct val="20000"/>
        </a:spcBef>
        <a:spcAft>
          <a:spcPct val="0"/>
        </a:spcAft>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fontAlgn="base">
        <a:spcBef>
          <a:spcPct val="20000"/>
        </a:spcBef>
        <a:spcAft>
          <a:spcPct val="0"/>
        </a:spcAft>
        <a:buChar char="»"/>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2909774375"/>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099"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1342808516"/>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Lst>
  <p:hf hdr="0" ftr="0" dt="0"/>
  <p:txStyles>
    <p:titleStyle>
      <a:lvl1pPr algn="ctr" defTabSz="457200" rtl="0" eaLnBrk="0" fontAlgn="base" hangingPunct="0">
        <a:spcBef>
          <a:spcPct val="0"/>
        </a:spcBef>
        <a:spcAft>
          <a:spcPct val="0"/>
        </a:spcAft>
        <a:defRPr sz="4400" kern="1200">
          <a:solidFill>
            <a:srgbClr val="504C4C"/>
          </a:solidFill>
          <a:latin typeface="+mj-lt"/>
          <a:ea typeface="+mj-ea"/>
          <a:cs typeface="+mj-cs"/>
        </a:defRPr>
      </a:lvl1pPr>
      <a:lvl2pPr algn="ctr" defTabSz="457200" rtl="0" eaLnBrk="0" fontAlgn="base" hangingPunct="0">
        <a:spcBef>
          <a:spcPct val="0"/>
        </a:spcBef>
        <a:spcAft>
          <a:spcPct val="0"/>
        </a:spcAft>
        <a:defRPr sz="4400">
          <a:solidFill>
            <a:srgbClr val="504C4C"/>
          </a:solidFill>
          <a:latin typeface="Calibri" pitchFamily="34" charset="0"/>
        </a:defRPr>
      </a:lvl2pPr>
      <a:lvl3pPr algn="ctr" defTabSz="457200" rtl="0" eaLnBrk="0" fontAlgn="base" hangingPunct="0">
        <a:spcBef>
          <a:spcPct val="0"/>
        </a:spcBef>
        <a:spcAft>
          <a:spcPct val="0"/>
        </a:spcAft>
        <a:defRPr sz="4400">
          <a:solidFill>
            <a:srgbClr val="504C4C"/>
          </a:solidFill>
          <a:latin typeface="Calibri" pitchFamily="34" charset="0"/>
        </a:defRPr>
      </a:lvl3pPr>
      <a:lvl4pPr algn="ctr" defTabSz="457200" rtl="0" eaLnBrk="0" fontAlgn="base" hangingPunct="0">
        <a:spcBef>
          <a:spcPct val="0"/>
        </a:spcBef>
        <a:spcAft>
          <a:spcPct val="0"/>
        </a:spcAft>
        <a:defRPr sz="4400">
          <a:solidFill>
            <a:srgbClr val="504C4C"/>
          </a:solidFill>
          <a:latin typeface="Calibri" pitchFamily="34" charset="0"/>
        </a:defRPr>
      </a:lvl4pPr>
      <a:lvl5pPr algn="ctr" defTabSz="457200" rtl="0" eaLnBrk="0" fontAlgn="base" hangingPunct="0">
        <a:spcBef>
          <a:spcPct val="0"/>
        </a:spcBef>
        <a:spcAft>
          <a:spcPct val="0"/>
        </a:spcAft>
        <a:defRPr sz="4400">
          <a:solidFill>
            <a:srgbClr val="504C4C"/>
          </a:solidFill>
          <a:latin typeface="Calibri" pitchFamily="34" charset="0"/>
        </a:defRPr>
      </a:lvl5pPr>
      <a:lvl6pPr marL="457200" algn="ctr" defTabSz="457200" rtl="0" fontAlgn="base">
        <a:spcBef>
          <a:spcPct val="0"/>
        </a:spcBef>
        <a:spcAft>
          <a:spcPct val="0"/>
        </a:spcAft>
        <a:defRPr sz="4400">
          <a:solidFill>
            <a:srgbClr val="504C4C"/>
          </a:solidFill>
          <a:latin typeface="Calibri" pitchFamily="34" charset="0"/>
        </a:defRPr>
      </a:lvl6pPr>
      <a:lvl7pPr marL="914400" algn="ctr" defTabSz="457200" rtl="0" fontAlgn="base">
        <a:spcBef>
          <a:spcPct val="0"/>
        </a:spcBef>
        <a:spcAft>
          <a:spcPct val="0"/>
        </a:spcAft>
        <a:defRPr sz="4400">
          <a:solidFill>
            <a:srgbClr val="504C4C"/>
          </a:solidFill>
          <a:latin typeface="Calibri" pitchFamily="34" charset="0"/>
        </a:defRPr>
      </a:lvl7pPr>
      <a:lvl8pPr marL="1371600" algn="ctr" defTabSz="457200" rtl="0" fontAlgn="base">
        <a:spcBef>
          <a:spcPct val="0"/>
        </a:spcBef>
        <a:spcAft>
          <a:spcPct val="0"/>
        </a:spcAft>
        <a:defRPr sz="4400">
          <a:solidFill>
            <a:srgbClr val="504C4C"/>
          </a:solidFill>
          <a:latin typeface="Calibri" pitchFamily="34" charset="0"/>
        </a:defRPr>
      </a:lvl8pPr>
      <a:lvl9pPr marL="1828800" algn="ctr" defTabSz="457200" rtl="0" fontAlgn="base">
        <a:spcBef>
          <a:spcPct val="0"/>
        </a:spcBef>
        <a:spcAft>
          <a:spcPct val="0"/>
        </a:spcAft>
        <a:defRPr sz="4400">
          <a:solidFill>
            <a:srgbClr val="504C4C"/>
          </a:solidFill>
          <a:latin typeface="Calibri" pitchFamily="34" charset="0"/>
        </a:defRPr>
      </a:lvl9pPr>
    </p:titleStyle>
    <p:bodyStyle>
      <a:lvl1pPr marL="342900" indent="-342900" algn="l" defTabSz="457200" rtl="0" eaLnBrk="0" fontAlgn="base" hangingPunct="0">
        <a:spcBef>
          <a:spcPct val="20000"/>
        </a:spcBef>
        <a:spcAft>
          <a:spcPct val="0"/>
        </a:spcAft>
        <a:buClr>
          <a:srgbClr val="1F9FAF"/>
        </a:buClr>
        <a:buFont typeface="Arial" charset="0"/>
        <a:buChar char="•"/>
        <a:defRPr sz="3200" kern="1200">
          <a:solidFill>
            <a:srgbClr val="504C4C"/>
          </a:solidFill>
          <a:latin typeface="+mn-lt"/>
          <a:ea typeface="+mn-ea"/>
          <a:cs typeface="+mn-cs"/>
        </a:defRPr>
      </a:lvl1pPr>
      <a:lvl2pPr marL="742950" indent="-285750" algn="l" defTabSz="457200" rtl="0" eaLnBrk="0" fontAlgn="base" hangingPunct="0">
        <a:spcBef>
          <a:spcPct val="20000"/>
        </a:spcBef>
        <a:spcAft>
          <a:spcPct val="0"/>
        </a:spcAft>
        <a:buClr>
          <a:schemeClr val="accent2"/>
        </a:buClr>
        <a:buFont typeface="Arial" charset="0"/>
        <a:buChar char="–"/>
        <a:defRPr sz="2800" kern="1200">
          <a:solidFill>
            <a:srgbClr val="504C4C"/>
          </a:solidFill>
          <a:latin typeface="+mn-lt"/>
          <a:ea typeface="ＭＳ Ｐゴシック" charset="-128"/>
          <a:cs typeface="+mn-cs"/>
        </a:defRPr>
      </a:lvl2pPr>
      <a:lvl3pPr marL="1143000" indent="-228600" algn="l" defTabSz="457200" rtl="0" eaLnBrk="0" fontAlgn="base" hangingPunct="0">
        <a:spcBef>
          <a:spcPct val="20000"/>
        </a:spcBef>
        <a:spcAft>
          <a:spcPct val="0"/>
        </a:spcAft>
        <a:buClr>
          <a:schemeClr val="accent1"/>
        </a:buClr>
        <a:buFont typeface="Arial" charset="0"/>
        <a:buChar char="•"/>
        <a:defRPr sz="2400" kern="1200">
          <a:solidFill>
            <a:srgbClr val="504C4C"/>
          </a:solidFill>
          <a:latin typeface="+mn-lt"/>
          <a:ea typeface="ＭＳ Ｐゴシック" charset="-128"/>
          <a:cs typeface="+mn-cs"/>
        </a:defRPr>
      </a:lvl3pPr>
      <a:lvl4pPr marL="1600200" indent="-228600" algn="l" defTabSz="457200" rtl="0" eaLnBrk="0" fontAlgn="base" hangingPunct="0">
        <a:spcBef>
          <a:spcPct val="20000"/>
        </a:spcBef>
        <a:spcAft>
          <a:spcPct val="0"/>
        </a:spcAft>
        <a:buClr>
          <a:srgbClr val="9A0A54"/>
        </a:buClr>
        <a:buFont typeface="Arial" charset="0"/>
        <a:buChar char="–"/>
        <a:defRPr sz="2000" kern="1200">
          <a:solidFill>
            <a:srgbClr val="504C4C"/>
          </a:solidFill>
          <a:latin typeface="+mn-lt"/>
          <a:ea typeface="ＭＳ Ｐゴシック" charset="-128"/>
          <a:cs typeface="+mn-cs"/>
        </a:defRPr>
      </a:lvl4pPr>
      <a:lvl5pPr marL="2057400" indent="-228600" algn="l" defTabSz="457200" rtl="0" eaLnBrk="0" fontAlgn="base" hangingPunct="0">
        <a:spcBef>
          <a:spcPct val="20000"/>
        </a:spcBef>
        <a:spcAft>
          <a:spcPct val="0"/>
        </a:spcAft>
        <a:buClr>
          <a:srgbClr val="16602D"/>
        </a:buClr>
        <a:buFont typeface="Arial" charset="0"/>
        <a:buChar char="»"/>
        <a:defRPr sz="2000" kern="1200">
          <a:solidFill>
            <a:srgbClr val="504C4C"/>
          </a:solidFill>
          <a:latin typeface="+mn-lt"/>
          <a:ea typeface="ＭＳ Ｐゴシック"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usic/David%20Helfgott/Rachmaninov-%20Piano%20Concerto%20-3,%20Four%20Preludes/01%20-%20Rachmaninov-%20Piano%20Concerto%20-3%20In%20D%20Minor,%20Op.%2030%20-%201.%20Allegro%20Ma%20Non%20Tanto.ra"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hyperlink" Target="http://www.fabfoodpix.com/frames.asp?display=full&amp;code=F000136" TargetMode="External"/><Relationship Id="rId3" Type="http://schemas.openxmlformats.org/officeDocument/2006/relationships/hyperlink" Target="http://www.fabfoodpix.com/frames.asp?display=full&amp;code=F000192" TargetMode="External"/><Relationship Id="rId7" Type="http://schemas.openxmlformats.org/officeDocument/2006/relationships/hyperlink" Target="http://www.fabfoodpix.com/frames.asp?display=full&amp;code=F000139" TargetMode="External"/><Relationship Id="rId12"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hyperlink" Target="http://www.fabfoodpix.com/frames.asp?display=full&amp;code=F000135" TargetMode="External"/><Relationship Id="rId5" Type="http://schemas.openxmlformats.org/officeDocument/2006/relationships/hyperlink" Target="http://www.fabfoodpix.com/frames.asp?display=full&amp;code=F000706" TargetMode="External"/><Relationship Id="rId15" Type="http://schemas.openxmlformats.org/officeDocument/2006/relationships/image" Target="../media/image10.jpeg"/><Relationship Id="rId10" Type="http://schemas.openxmlformats.org/officeDocument/2006/relationships/image" Target="../media/image7.jpeg"/><Relationship Id="rId4" Type="http://schemas.openxmlformats.org/officeDocument/2006/relationships/image" Target="../media/image4.jpeg"/><Relationship Id="rId9" Type="http://schemas.openxmlformats.org/officeDocument/2006/relationships/hyperlink" Target="http://www.fabfoodpix.com/frames.asp?display=full&amp;code=F000201" TargetMode="External"/><Relationship Id="rId1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21.jpeg"/><Relationship Id="rId1" Type="http://schemas.openxmlformats.org/officeDocument/2006/relationships/slideLayout" Target="../slideLayouts/slideLayout6.xml"/><Relationship Id="rId4" Type="http://schemas.openxmlformats.org/officeDocument/2006/relationships/image" Target="../media/image22.wmf"/></Relationships>
</file>

<file path=ppt/slides/_rels/slide10.xml.rels><?xml version="1.0" encoding="UTF-8" standalone="yes"?>
<Relationships xmlns="http://schemas.openxmlformats.org/package/2006/relationships"><Relationship Id="rId3" Type="http://schemas.openxmlformats.org/officeDocument/2006/relationships/hyperlink" Target="Bombardier%20Beetle.mp4" TargetMode="External"/><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24.emf"/><Relationship Id="rId1" Type="http://schemas.openxmlformats.org/officeDocument/2006/relationships/slideLayout" Target="../slideLayouts/slideLayout6.xml"/><Relationship Id="rId5" Type="http://schemas.openxmlformats.org/officeDocument/2006/relationships/image" Target="../media/image27.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8.emf"/><Relationship Id="rId1" Type="http://schemas.openxmlformats.org/officeDocument/2006/relationships/slideLayout" Target="../slideLayouts/slideLayout6.xml"/><Relationship Id="rId4" Type="http://schemas.openxmlformats.org/officeDocument/2006/relationships/image" Target="../media/image30.emf"/></Relationships>
</file>

<file path=ppt/slides/_rels/slide13.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31.jpeg"/><Relationship Id="rId1" Type="http://schemas.openxmlformats.org/officeDocument/2006/relationships/slideLayout" Target="../slideLayouts/slideLayout6.xml"/><Relationship Id="rId5" Type="http://schemas.openxmlformats.org/officeDocument/2006/relationships/image" Target="../media/image33.emf"/><Relationship Id="rId4" Type="http://schemas.openxmlformats.org/officeDocument/2006/relationships/oleObject" Target="../embeddings/oleObject2.bin"/></Relationships>
</file>

<file path=ppt/slides/_rels/slide1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6.xml"/><Relationship Id="rId4" Type="http://schemas.openxmlformats.org/officeDocument/2006/relationships/image" Target="../media/image36.png"/></Relationships>
</file>

<file path=ppt/slides/_rels/slide1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image" Target="../media/image39.png"/><Relationship Id="rId1" Type="http://schemas.openxmlformats.org/officeDocument/2006/relationships/slideLayout" Target="../slideLayouts/slideLayout6.xml"/><Relationship Id="rId4" Type="http://schemas.openxmlformats.org/officeDocument/2006/relationships/image" Target="../media/image40.wmf"/></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6.xml"/><Relationship Id="rId4" Type="http://schemas.openxmlformats.org/officeDocument/2006/relationships/image" Target="../media/image43.png"/></Relationships>
</file>

<file path=ppt/slides/_rels/slide1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6.xml"/><Relationship Id="rId4" Type="http://schemas.openxmlformats.org/officeDocument/2006/relationships/image" Target="../media/image46.png"/></Relationships>
</file>

<file path=ppt/slides/_rels/slide19.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hyperlink" Target="https://en.wikipedia.org/wiki/Schizophrenia" TargetMode="External"/><Relationship Id="rId7" Type="http://schemas.openxmlformats.org/officeDocument/2006/relationships/image" Target="../media/image48.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47.png"/><Relationship Id="rId5" Type="http://schemas.openxmlformats.org/officeDocument/2006/relationships/hyperlink" Target="https://en.wikipedia.org/wiki/Proton-pump_inhibitor" TargetMode="External"/><Relationship Id="rId4" Type="http://schemas.openxmlformats.org/officeDocument/2006/relationships/hyperlink" Target="https://en.wikipedia.org/wiki/Bipolar_disorder" TargetMode="External"/><Relationship Id="rId9" Type="http://schemas.openxmlformats.org/officeDocument/2006/relationships/hyperlink" Target="https://en.wikipedia.org/wiki/Hypercholesterolemia"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52.emf"/><Relationship Id="rId5" Type="http://schemas.openxmlformats.org/officeDocument/2006/relationships/oleObject" Target="../embeddings/oleObject4.bin"/><Relationship Id="rId4" Type="http://schemas.openxmlformats.org/officeDocument/2006/relationships/image" Target="../media/image51.jpeg"/></Relationships>
</file>

<file path=ppt/slides/_rels/slide2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4.emf"/></Relationships>
</file>

<file path=ppt/slides/_rels/slide22.xml.rels><?xml version="1.0" encoding="UTF-8" standalone="yes"?>
<Relationships xmlns="http://schemas.openxmlformats.org/package/2006/relationships"><Relationship Id="rId2" Type="http://schemas.openxmlformats.org/officeDocument/2006/relationships/image" Target="../media/image55.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6.emf"/><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7.xml"/><Relationship Id="rId1" Type="http://schemas.openxmlformats.org/officeDocument/2006/relationships/slideLayout" Target="../slideLayouts/slideLayout25.xml"/><Relationship Id="rId5" Type="http://schemas.openxmlformats.org/officeDocument/2006/relationships/image" Target="../media/image59.jpeg"/><Relationship Id="rId4" Type="http://schemas.openxmlformats.org/officeDocument/2006/relationships/image" Target="../media/image58.jpeg"/></Relationships>
</file>

<file path=ppt/slides/_rels/slide2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emf"/><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2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7.xml"/><Relationship Id="rId4" Type="http://schemas.openxmlformats.org/officeDocument/2006/relationships/image" Target="../media/image6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8.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hlinkClick r:id="rId3" action="ppaction://hlinkfile"/>
          </p:cNvPr>
          <p:cNvSpPr txBox="1"/>
          <p:nvPr/>
        </p:nvSpPr>
        <p:spPr>
          <a:xfrm>
            <a:off x="7977147" y="6549197"/>
            <a:ext cx="1143000" cy="276999"/>
          </a:xfrm>
          <a:prstGeom prst="rect">
            <a:avLst/>
          </a:prstGeom>
          <a:solidFill>
            <a:srgbClr val="000099"/>
          </a:solidFill>
        </p:spPr>
        <p:txBody>
          <a:bodyPr wrap="square" rtlCol="0">
            <a:spAutoFit/>
          </a:bodyPr>
          <a:lstStyle/>
          <a:p>
            <a:r>
              <a:rPr lang="en-US" sz="1200">
                <a:solidFill>
                  <a:srgbClr val="7030A0"/>
                </a:solidFill>
                <a:latin typeface="+mn-lt"/>
              </a:rPr>
              <a:t>Rachmaninov</a:t>
            </a:r>
          </a:p>
        </p:txBody>
      </p:sp>
      <p:sp>
        <p:nvSpPr>
          <p:cNvPr id="4" name="Text Box 4"/>
          <p:cNvSpPr txBox="1">
            <a:spLocks noChangeArrowheads="1"/>
          </p:cNvSpPr>
          <p:nvPr/>
        </p:nvSpPr>
        <p:spPr bwMode="auto">
          <a:xfrm>
            <a:off x="2974975" y="815975"/>
            <a:ext cx="1841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a:effectLst>
                <a:outerShdw blurRad="38100" dist="38100" dir="2700000" algn="tl">
                  <a:srgbClr val="000000"/>
                </a:outerShdw>
              </a:effectLst>
            </a:endParaRPr>
          </a:p>
        </p:txBody>
      </p:sp>
      <p:sp>
        <p:nvSpPr>
          <p:cNvPr id="6" name="Rectangle 5"/>
          <p:cNvSpPr txBox="1">
            <a:spLocks noChangeArrowheads="1"/>
          </p:cNvSpPr>
          <p:nvPr/>
        </p:nvSpPr>
        <p:spPr>
          <a:xfrm>
            <a:off x="685800" y="373111"/>
            <a:ext cx="7772400" cy="1143000"/>
          </a:xfrm>
          <a:prstGeom prst="rect">
            <a:avLst/>
          </a:prstGeom>
        </p:spPr>
        <p:txBody>
          <a:bodyPr/>
          <a:lstStyle>
            <a:lvl1pPr algn="ctr" rtl="0" fontAlgn="base">
              <a:spcBef>
                <a:spcPct val="0"/>
              </a:spcBef>
              <a:spcAft>
                <a:spcPct val="0"/>
              </a:spcAft>
              <a:defRPr sz="4400" b="1" kern="1200">
                <a:solidFill>
                  <a:srgbClr val="EBD189"/>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4000">
                <a:solidFill>
                  <a:srgbClr val="66FF33"/>
                </a:solidFill>
                <a:latin typeface="+mn-lt"/>
              </a:rPr>
              <a:t>Organic Chemistry:</a:t>
            </a:r>
            <a:br>
              <a:rPr lang="en-US" altLang="en-US" sz="4000">
                <a:solidFill>
                  <a:srgbClr val="66FF33"/>
                </a:solidFill>
                <a:latin typeface="+mn-lt"/>
              </a:rPr>
            </a:br>
            <a:r>
              <a:rPr lang="en-US" altLang="en-US" sz="4000">
                <a:solidFill>
                  <a:srgbClr val="66FF33"/>
                </a:solidFill>
                <a:latin typeface="+mn-lt"/>
              </a:rPr>
              <a:t>The Chemistry Of Carbon</a:t>
            </a:r>
          </a:p>
        </p:txBody>
      </p:sp>
      <p:pic>
        <p:nvPicPr>
          <p:cNvPr id="7" name="Picture 7" descr="CO1-Aurora_673620004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63717" y="2091866"/>
            <a:ext cx="6416566" cy="4155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bwMode="auto">
          <a:xfrm flipV="1">
            <a:off x="148492" y="1701402"/>
            <a:ext cx="8847016" cy="12123"/>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Slide Number Placeholder 9"/>
          <p:cNvSpPr>
            <a:spLocks noGrp="1"/>
          </p:cNvSpPr>
          <p:nvPr>
            <p:ph type="sldNum" sz="quarter" idx="11"/>
          </p:nvPr>
        </p:nvSpPr>
        <p:spPr/>
        <p:txBody>
          <a:bodyPr/>
          <a:lstStyle/>
          <a:p>
            <a:pPr algn="l"/>
            <a:fld id="{357EC104-7421-44F5-A1D9-5D861196B4E1}" type="slidenum">
              <a:rPr lang="en-US" altLang="en-US" smtClean="0"/>
              <a:pPr algn="l"/>
              <a:t>1</a:t>
            </a:fld>
            <a:endParaRPr lang="en-US" altLang="en-US" dirty="0"/>
          </a:p>
        </p:txBody>
      </p:sp>
    </p:spTree>
    <p:extLst>
      <p:ext uri="{BB962C8B-B14F-4D97-AF65-F5344CB8AC3E}">
        <p14:creationId xmlns:p14="http://schemas.microsoft.com/office/powerpoint/2010/main" val="37467861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WordArt 4"/>
          <p:cNvSpPr>
            <a:spLocks noChangeArrowheads="1" noChangeShapeType="1" noTextEdit="1"/>
          </p:cNvSpPr>
          <p:nvPr/>
        </p:nvSpPr>
        <p:spPr bwMode="auto">
          <a:xfrm>
            <a:off x="2566988" y="266700"/>
            <a:ext cx="3946525" cy="2212975"/>
          </a:xfrm>
          <a:prstGeom prst="rect">
            <a:avLst/>
          </a:prstGeom>
        </p:spPr>
        <p:txBody>
          <a:bodyPr wrap="none" fromWordArt="1">
            <a:prstTxWarp prst="textCascadeUp">
              <a:avLst>
                <a:gd name="adj" fmla="val 44444"/>
              </a:avLst>
            </a:prstTxWarp>
            <a:scene3d>
              <a:camera prst="legacyPerspectiveFront">
                <a:rot lat="20519992" lon="1080000" rev="0"/>
              </a:camera>
              <a:lightRig rig="legacyHarsh2" dir="b"/>
            </a:scene3d>
            <a:sp3d extrusionH="430200" prstMaterial="legacyMatte">
              <a:extrusionClr>
                <a:srgbClr val="FF6600"/>
              </a:extrusionClr>
            </a:sp3d>
          </a:bodyPr>
          <a:lstStyle/>
          <a:p>
            <a:pPr algn="ctr" eaLnBrk="1" hangingPunct="1"/>
            <a:r>
              <a:rPr lang="en-US" sz="3600" b="1" kern="10" dirty="0">
                <a:ln w="9525">
                  <a:round/>
                  <a:headEnd/>
                  <a:tailEnd/>
                </a:ln>
                <a:gradFill rotWithShape="1">
                  <a:gsLst>
                    <a:gs pos="0">
                      <a:srgbClr val="FFE701"/>
                    </a:gs>
                    <a:gs pos="100000">
                      <a:srgbClr val="FE3E02"/>
                    </a:gs>
                  </a:gsLst>
                  <a:lin ang="5400000" scaled="1"/>
                </a:gradFill>
                <a:effectLst>
                  <a:outerShdw blurRad="38100" dist="38100" dir="2700000" algn="tl" rotWithShape="0">
                    <a:srgbClr val="000000">
                      <a:alpha val="43137"/>
                    </a:srgbClr>
                  </a:outerShdw>
                </a:effectLst>
                <a:latin typeface="Garamond"/>
              </a:rPr>
              <a:t>CEM</a:t>
            </a:r>
            <a:r>
              <a:rPr lang="en-US" sz="3600" kern="10" dirty="0">
                <a:ln w="9525">
                  <a:round/>
                  <a:headEnd/>
                  <a:tailEnd/>
                </a:ln>
                <a:gradFill rotWithShape="1">
                  <a:gsLst>
                    <a:gs pos="0">
                      <a:srgbClr val="FFE701"/>
                    </a:gs>
                    <a:gs pos="100000">
                      <a:srgbClr val="FE3E02"/>
                    </a:gs>
                  </a:gsLst>
                  <a:lin ang="5400000" scaled="1"/>
                </a:gradFill>
                <a:effectLst>
                  <a:outerShdw blurRad="38100" dist="38100" dir="2700000" algn="tl" rotWithShape="0">
                    <a:srgbClr val="000000">
                      <a:alpha val="43137"/>
                    </a:srgbClr>
                  </a:outerShdw>
                </a:effectLst>
                <a:latin typeface="Garamond"/>
              </a:rPr>
              <a:t> 351</a:t>
            </a:r>
          </a:p>
        </p:txBody>
      </p:sp>
      <p:sp>
        <p:nvSpPr>
          <p:cNvPr id="6" name="Slide Number Placeholder 5"/>
          <p:cNvSpPr>
            <a:spLocks noGrp="1"/>
          </p:cNvSpPr>
          <p:nvPr>
            <p:ph type="sldNum" sz="quarter" idx="11"/>
          </p:nvPr>
        </p:nvSpPr>
        <p:spPr/>
        <p:txBody>
          <a:bodyPr/>
          <a:lstStyle/>
          <a:p>
            <a:pPr algn="l"/>
            <a:fld id="{357EC104-7421-44F5-A1D9-5D861196B4E1}" type="slidenum">
              <a:rPr lang="en-US" altLang="en-US" smtClean="0"/>
              <a:pPr algn="l"/>
              <a:t>2</a:t>
            </a:fld>
            <a:endParaRPr lang="en-US" altLang="en-US" dirty="0"/>
          </a:p>
        </p:txBody>
      </p:sp>
    </p:spTree>
    <p:extLst>
      <p:ext uri="{BB962C8B-B14F-4D97-AF65-F5344CB8AC3E}">
        <p14:creationId xmlns:p14="http://schemas.microsoft.com/office/powerpoint/2010/main" val="3597252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972621"/>
            <a:ext cx="9144000" cy="5885380"/>
          </a:xfrm>
          <a:prstGeom prst="rect">
            <a:avLst/>
          </a:prstGeom>
        </p:spPr>
      </p:pic>
      <p:sp>
        <p:nvSpPr>
          <p:cNvPr id="3076" name="Rectangle 4"/>
          <p:cNvSpPr>
            <a:spLocks noGrp="1" noChangeArrowheads="1"/>
          </p:cNvSpPr>
          <p:nvPr>
            <p:ph type="title" idx="4294967295"/>
          </p:nvPr>
        </p:nvSpPr>
        <p:spPr>
          <a:xfrm>
            <a:off x="571500" y="457200"/>
            <a:ext cx="8001000" cy="609600"/>
          </a:xfrm>
        </p:spPr>
        <p:txBody>
          <a:bodyPr/>
          <a:lstStyle/>
          <a:p>
            <a:r>
              <a:rPr lang="en-US" altLang="en-US" b="1">
                <a:solidFill>
                  <a:srgbClr val="66FF66"/>
                </a:solidFill>
                <a:latin typeface="Comic Sans MS" panose="030F0702030302020204" pitchFamily="66" charset="0"/>
              </a:rPr>
              <a:t>Organic Chemicals</a:t>
            </a:r>
            <a:br>
              <a:rPr lang="en-US" altLang="en-US" b="1">
                <a:solidFill>
                  <a:srgbClr val="66FF66"/>
                </a:solidFill>
                <a:latin typeface="Comic Sans MS" panose="030F0702030302020204" pitchFamily="66" charset="0"/>
              </a:rPr>
            </a:br>
            <a:endParaRPr lang="en-US" altLang="en-US" b="1">
              <a:solidFill>
                <a:srgbClr val="66FF66"/>
              </a:solidFill>
              <a:latin typeface="Comic Sans MS" panose="030F0702030302020204" pitchFamily="66" charset="0"/>
            </a:endParaRPr>
          </a:p>
        </p:txBody>
      </p:sp>
      <p:cxnSp>
        <p:nvCxnSpPr>
          <p:cNvPr id="5" name="Straight Connector 4"/>
          <p:cNvCxnSpPr/>
          <p:nvPr/>
        </p:nvCxnSpPr>
        <p:spPr bwMode="auto">
          <a:xfrm flipV="1">
            <a:off x="148492" y="826074"/>
            <a:ext cx="8847016" cy="12123"/>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Slide Number Placeholder 5"/>
          <p:cNvSpPr>
            <a:spLocks noGrp="1"/>
          </p:cNvSpPr>
          <p:nvPr>
            <p:ph type="sldNum" sz="quarter" idx="11"/>
          </p:nvPr>
        </p:nvSpPr>
        <p:spPr/>
        <p:txBody>
          <a:bodyPr/>
          <a:lstStyle/>
          <a:p>
            <a:pPr algn="l"/>
            <a:fld id="{357EC104-7421-44F5-A1D9-5D861196B4E1}" type="slidenum">
              <a:rPr lang="en-US" altLang="en-US" smtClean="0"/>
              <a:pPr algn="l"/>
              <a:t>3</a:t>
            </a:fld>
            <a:endParaRPr lang="en-US"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7014048p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457200"/>
            <a:ext cx="1630363" cy="19050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Stir fry on blu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2743200"/>
            <a:ext cx="1604963" cy="2057400"/>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7" descr="Pizza">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29000" y="4419600"/>
            <a:ext cx="2209800" cy="220980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Meat">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500" y="723900"/>
            <a:ext cx="1866900" cy="1866900"/>
          </a:xfrm>
          <a:prstGeom prst="rect">
            <a:avLst/>
          </a:prstGeom>
          <a:noFill/>
          <a:extLst>
            <a:ext uri="{909E8E84-426E-40DD-AFC4-6F175D3DCCD1}">
              <a14:hiddenFill xmlns:a14="http://schemas.microsoft.com/office/drawing/2010/main">
                <a:solidFill>
                  <a:srgbClr val="FFFFFF"/>
                </a:solidFill>
              </a14:hiddenFill>
            </a:ext>
          </a:extLst>
        </p:spPr>
      </p:pic>
      <p:pic>
        <p:nvPicPr>
          <p:cNvPr id="4105" name="Picture 9" descr="Turkey">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4800" y="5105400"/>
            <a:ext cx="1524000" cy="1524000"/>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Orata Pugliese">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162800" y="4495800"/>
            <a:ext cx="1582738" cy="2057400"/>
          </a:xfrm>
          <a:prstGeom prst="rect">
            <a:avLst/>
          </a:prstGeom>
          <a:noFill/>
          <a:extLst>
            <a:ext uri="{909E8E84-426E-40DD-AFC4-6F175D3DCCD1}">
              <a14:hiddenFill xmlns:a14="http://schemas.microsoft.com/office/drawing/2010/main">
                <a:solidFill>
                  <a:srgbClr val="FFFFFF"/>
                </a:solidFill>
              </a14:hiddenFill>
            </a:ext>
          </a:extLst>
        </p:spPr>
      </p:pic>
      <p:pic>
        <p:nvPicPr>
          <p:cNvPr id="4107" name="Picture 11" descr="Pashka">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239000" y="2590800"/>
            <a:ext cx="1281113" cy="1752600"/>
          </a:xfrm>
          <a:prstGeom prst="rect">
            <a:avLst/>
          </a:prstGeom>
          <a:noFill/>
          <a:extLst>
            <a:ext uri="{909E8E84-426E-40DD-AFC4-6F175D3DCCD1}">
              <a14:hiddenFill xmlns:a14="http://schemas.microsoft.com/office/drawing/2010/main">
                <a:solidFill>
                  <a:srgbClr val="FFFFFF"/>
                </a:solidFill>
              </a14:hiddenFill>
            </a:ext>
          </a:extLst>
        </p:spPr>
      </p:pic>
      <p:sp>
        <p:nvSpPr>
          <p:cNvPr id="4109" name="Rectangle 13"/>
          <p:cNvSpPr>
            <a:spLocks noGrp="1" noChangeArrowheads="1"/>
          </p:cNvSpPr>
          <p:nvPr>
            <p:ph type="title"/>
          </p:nvPr>
        </p:nvSpPr>
        <p:spPr>
          <a:xfrm>
            <a:off x="685800" y="228600"/>
            <a:ext cx="7772400" cy="1143000"/>
          </a:xfrm>
        </p:spPr>
        <p:txBody>
          <a:bodyPr/>
          <a:lstStyle/>
          <a:p>
            <a:r>
              <a:rPr lang="en-US" altLang="en-US" b="1">
                <a:solidFill>
                  <a:srgbClr val="66FF66"/>
                </a:solidFill>
                <a:latin typeface="Comic Sans MS" panose="030F0702030302020204" pitchFamily="66" charset="0"/>
              </a:rPr>
              <a:t>More Chemicals</a:t>
            </a:r>
            <a:br>
              <a:rPr lang="en-US" altLang="en-US" b="1">
                <a:solidFill>
                  <a:srgbClr val="66FF66"/>
                </a:solidFill>
                <a:latin typeface="Comic Sans MS" panose="030F0702030302020204" pitchFamily="66" charset="0"/>
              </a:rPr>
            </a:br>
            <a:endParaRPr lang="en-US" altLang="en-US" b="1">
              <a:solidFill>
                <a:srgbClr val="66FF66"/>
              </a:solidFill>
              <a:latin typeface="Comic Sans MS" panose="030F0702030302020204" pitchFamily="66" charset="0"/>
            </a:endParaRPr>
          </a:p>
        </p:txBody>
      </p:sp>
      <p:pic>
        <p:nvPicPr>
          <p:cNvPr id="4111" name="Picture 15" descr="945_O"/>
          <p:cNvPicPr>
            <a:picLocks noGrp="1" noChangeAspect="1" noChangeArrowheads="1"/>
          </p:cNvPicPr>
          <p:nvPr>
            <p:ph idx="1"/>
          </p:nvPr>
        </p:nvPicPr>
        <p:blipFill>
          <a:blip r:embed="rId15">
            <a:extLst>
              <a:ext uri="{28A0092B-C50C-407E-A947-70E740481C1C}">
                <a14:useLocalDpi xmlns:a14="http://schemas.microsoft.com/office/drawing/2010/main" val="0"/>
              </a:ext>
            </a:extLst>
          </a:blip>
          <a:srcRect/>
          <a:stretch>
            <a:fillRect/>
          </a:stretch>
        </p:blipFill>
        <p:spPr>
          <a:xfrm>
            <a:off x="2514600" y="1371600"/>
            <a:ext cx="4114800" cy="274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cxnSp>
        <p:nvCxnSpPr>
          <p:cNvPr id="14" name="Straight Connector 13"/>
          <p:cNvCxnSpPr/>
          <p:nvPr/>
        </p:nvCxnSpPr>
        <p:spPr bwMode="auto">
          <a:xfrm>
            <a:off x="2326482" y="794041"/>
            <a:ext cx="4491037" cy="6059"/>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Slide Number Placeholder 3"/>
          <p:cNvSpPr>
            <a:spLocks noGrp="1"/>
          </p:cNvSpPr>
          <p:nvPr>
            <p:ph type="sldNum" sz="quarter" idx="11"/>
          </p:nvPr>
        </p:nvSpPr>
        <p:spPr/>
        <p:txBody>
          <a:bodyPr/>
          <a:lstStyle/>
          <a:p>
            <a:fld id="{7FF4F9F1-D29D-45AE-AAD6-907463DA31F1}" type="slidenum">
              <a:rPr lang="en-US" altLang="en-US" smtClean="0"/>
              <a:pPr/>
              <a:t>4</a:t>
            </a:fld>
            <a:endParaRPr lang="en-US"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09600" y="-152400"/>
            <a:ext cx="7772400" cy="1143000"/>
          </a:xfrm>
        </p:spPr>
        <p:txBody>
          <a:bodyPr/>
          <a:lstStyle/>
          <a:p>
            <a:r>
              <a:rPr lang="en-US" altLang="en-US" sz="4000" b="1" dirty="0">
                <a:solidFill>
                  <a:srgbClr val="66FF66"/>
                </a:solidFill>
                <a:latin typeface="Comic Sans MS" panose="030F0702030302020204" pitchFamily="66" charset="0"/>
              </a:rPr>
              <a:t>...and Chocolate!</a:t>
            </a:r>
          </a:p>
        </p:txBody>
      </p:sp>
      <p:pic>
        <p:nvPicPr>
          <p:cNvPr id="6153" name="Picture 9" descr="http://stogiepress.com/blog/wp-content/uploads/2014/12/Chocolate-truff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70857"/>
            <a:ext cx="9144000" cy="5987143"/>
          </a:xfrm>
          <a:prstGeom prst="rect">
            <a:avLst/>
          </a:prstGeom>
          <a:noFill/>
          <a:extLst>
            <a:ext uri="{909E8E84-426E-40DD-AFC4-6F175D3DCCD1}">
              <a14:hiddenFill xmlns:a14="http://schemas.microsoft.com/office/drawing/2010/main">
                <a:solidFill>
                  <a:srgbClr val="FFFFFF"/>
                </a:solidFill>
              </a14:hiddenFill>
            </a:ext>
          </a:extLst>
        </p:spPr>
      </p:pic>
      <p:cxnSp>
        <p:nvCxnSpPr>
          <p:cNvPr id="4" name="Straight Connector 3"/>
          <p:cNvCxnSpPr/>
          <p:nvPr/>
        </p:nvCxnSpPr>
        <p:spPr bwMode="auto">
          <a:xfrm flipV="1">
            <a:off x="148492" y="716659"/>
            <a:ext cx="8847016" cy="12123"/>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5</a:t>
            </a:fld>
            <a:endParaRPr lang="en-US" altLang="en-US" sz="2200" dirty="0">
              <a:solidFill>
                <a:srgbClr val="66FF33"/>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Group 2"/>
          <p:cNvGrpSpPr>
            <a:grpSpLocks/>
          </p:cNvGrpSpPr>
          <p:nvPr/>
        </p:nvGrpSpPr>
        <p:grpSpPr bwMode="auto">
          <a:xfrm>
            <a:off x="0" y="-2509838"/>
            <a:ext cx="9525" cy="9525"/>
            <a:chOff x="-3" y="4317"/>
            <a:chExt cx="6" cy="6"/>
          </a:xfrm>
        </p:grpSpPr>
        <p:grpSp>
          <p:nvGrpSpPr>
            <p:cNvPr id="17411" name="Group 3"/>
            <p:cNvGrpSpPr>
              <a:grpSpLocks/>
            </p:cNvGrpSpPr>
            <p:nvPr/>
          </p:nvGrpSpPr>
          <p:grpSpPr bwMode="auto">
            <a:xfrm>
              <a:off x="0" y="4320"/>
              <a:ext cx="0" cy="0"/>
              <a:chOff x="0" y="4320"/>
              <a:chExt cx="0" cy="0"/>
            </a:xfrm>
          </p:grpSpPr>
          <p:grpSp>
            <p:nvGrpSpPr>
              <p:cNvPr id="17412" name="Group 4"/>
              <p:cNvGrpSpPr>
                <a:grpSpLocks/>
              </p:cNvGrpSpPr>
              <p:nvPr/>
            </p:nvGrpSpPr>
            <p:grpSpPr bwMode="auto">
              <a:xfrm>
                <a:off x="0" y="4320"/>
                <a:ext cx="0" cy="0"/>
                <a:chOff x="0" y="4320"/>
                <a:chExt cx="0" cy="0"/>
              </a:xfrm>
            </p:grpSpPr>
            <p:sp>
              <p:nvSpPr>
                <p:cNvPr id="17413" name="Rectangle 5"/>
                <p:cNvSpPr>
                  <a:spLocks noChangeArrowheads="1"/>
                </p:cNvSpPr>
                <p:nvPr/>
              </p:nvSpPr>
              <p:spPr bwMode="auto">
                <a:xfrm>
                  <a:off x="0" y="4320"/>
                  <a:ext cx="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grpSp>
              <p:nvGrpSpPr>
                <p:cNvPr id="17414" name="Group 6"/>
                <p:cNvGrpSpPr>
                  <a:grpSpLocks/>
                </p:cNvGrpSpPr>
                <p:nvPr/>
              </p:nvGrpSpPr>
              <p:grpSpPr bwMode="auto">
                <a:xfrm>
                  <a:off x="0" y="4320"/>
                  <a:ext cx="0" cy="0"/>
                  <a:chOff x="0" y="4320"/>
                  <a:chExt cx="0" cy="0"/>
                </a:xfrm>
              </p:grpSpPr>
              <p:sp>
                <p:nvSpPr>
                  <p:cNvPr id="17415" name="Rectangle 7"/>
                  <p:cNvSpPr>
                    <a:spLocks noChangeArrowheads="1"/>
                  </p:cNvSpPr>
                  <p:nvPr/>
                </p:nvSpPr>
                <p:spPr bwMode="auto">
                  <a:xfrm>
                    <a:off x="0" y="4320"/>
                    <a:ext cx="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17416" name="Rectangle 8"/>
                  <p:cNvSpPr>
                    <a:spLocks noChangeArrowheads="1"/>
                  </p:cNvSpPr>
                  <p:nvPr/>
                </p:nvSpPr>
                <p:spPr bwMode="auto">
                  <a:xfrm>
                    <a:off x="0" y="4320"/>
                    <a:ext cx="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4436" tIns="44436" rIns="44436" bIns="44436">
                    <a:spAutoFit/>
                  </a:bodyPr>
                  <a:lstStyle/>
                  <a:p>
                    <a:endParaRPr lang="en-US"/>
                  </a:p>
                </p:txBody>
              </p:sp>
            </p:grpSp>
          </p:grpSp>
          <p:sp>
            <p:nvSpPr>
              <p:cNvPr id="17417" name="Rectangle 9"/>
              <p:cNvSpPr>
                <a:spLocks noChangeArrowheads="1"/>
              </p:cNvSpPr>
              <p:nvPr/>
            </p:nvSpPr>
            <p:spPr bwMode="auto">
              <a:xfrm>
                <a:off x="0" y="4320"/>
                <a:ext cx="0" cy="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grpSp>
        <p:sp>
          <p:nvSpPr>
            <p:cNvPr id="17418" name="Rectangle 10"/>
            <p:cNvSpPr>
              <a:spLocks noChangeArrowheads="1"/>
            </p:cNvSpPr>
            <p:nvPr/>
          </p:nvSpPr>
          <p:spPr bwMode="auto">
            <a:xfrm>
              <a:off x="-3" y="4317"/>
              <a:ext cx="6" cy="6"/>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grpSp>
      <p:sp>
        <p:nvSpPr>
          <p:cNvPr id="17420" name="Rectangle 12"/>
          <p:cNvSpPr>
            <a:spLocks noGrp="1" noChangeArrowheads="1"/>
          </p:cNvSpPr>
          <p:nvPr>
            <p:ph type="title"/>
          </p:nvPr>
        </p:nvSpPr>
        <p:spPr>
          <a:xfrm>
            <a:off x="685800" y="77759"/>
            <a:ext cx="7772400" cy="1143000"/>
          </a:xfrm>
        </p:spPr>
        <p:txBody>
          <a:bodyPr/>
          <a:lstStyle/>
          <a:p>
            <a:r>
              <a:rPr lang="en-US" altLang="en-US" sz="4000" b="1">
                <a:solidFill>
                  <a:srgbClr val="66FF66"/>
                </a:solidFill>
                <a:latin typeface="Comic Sans MS" panose="030F0702030302020204" pitchFamily="66" charset="0"/>
              </a:rPr>
              <a:t>Public Fear Of Chemistry</a:t>
            </a:r>
            <a:br>
              <a:rPr lang="en-US" altLang="en-US" sz="4000" b="1">
                <a:solidFill>
                  <a:srgbClr val="66FF66"/>
                </a:solidFill>
                <a:latin typeface="Comic Sans MS" panose="030F0702030302020204" pitchFamily="66" charset="0"/>
              </a:rPr>
            </a:br>
            <a:endParaRPr lang="en-US" altLang="en-US" sz="4000" b="1" i="1">
              <a:solidFill>
                <a:srgbClr val="FF00FF"/>
              </a:solidFill>
              <a:latin typeface="Comic Sans MS" panose="030F0702030302020204" pitchFamily="66" charset="0"/>
            </a:endParaRPr>
          </a:p>
        </p:txBody>
      </p:sp>
      <p:grpSp>
        <p:nvGrpSpPr>
          <p:cNvPr id="2" name="Group 1"/>
          <p:cNvGrpSpPr/>
          <p:nvPr/>
        </p:nvGrpSpPr>
        <p:grpSpPr>
          <a:xfrm>
            <a:off x="228600" y="838200"/>
            <a:ext cx="8686800" cy="5943600"/>
            <a:chOff x="533400" y="1222318"/>
            <a:chExt cx="8077200" cy="5483282"/>
          </a:xfrm>
        </p:grpSpPr>
        <p:pic>
          <p:nvPicPr>
            <p:cNvPr id="15" name="Picture 2" descr="ZonaRo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222318"/>
              <a:ext cx="8077200" cy="5483282"/>
            </a:xfrm>
            <a:prstGeom prst="rect">
              <a:avLst/>
            </a:prstGeom>
            <a:noFill/>
            <a:extLst>
              <a:ext uri="{909E8E84-426E-40DD-AFC4-6F175D3DCCD1}">
                <a14:hiddenFill xmlns:a14="http://schemas.microsoft.com/office/drawing/2010/main">
                  <a:solidFill>
                    <a:srgbClr val="FFFFFF"/>
                  </a:solidFill>
                </a14:hiddenFill>
              </a:ext>
            </a:extLst>
          </p:spPr>
        </p:pic>
        <p:sp>
          <p:nvSpPr>
            <p:cNvPr id="16" name="Line 3"/>
            <p:cNvSpPr>
              <a:spLocks noChangeShapeType="1"/>
            </p:cNvSpPr>
            <p:nvPr/>
          </p:nvSpPr>
          <p:spPr bwMode="auto">
            <a:xfrm>
              <a:off x="922283" y="3003333"/>
              <a:ext cx="381000" cy="990600"/>
            </a:xfrm>
            <a:prstGeom prst="line">
              <a:avLst/>
            </a:prstGeom>
            <a:noFill/>
            <a:ln w="76200">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 name="Line 3"/>
            <p:cNvSpPr>
              <a:spLocks noChangeShapeType="1"/>
            </p:cNvSpPr>
            <p:nvPr/>
          </p:nvSpPr>
          <p:spPr bwMode="auto">
            <a:xfrm>
              <a:off x="1171902" y="2795751"/>
              <a:ext cx="381000" cy="990600"/>
            </a:xfrm>
            <a:prstGeom prst="line">
              <a:avLst/>
            </a:prstGeom>
            <a:noFill/>
            <a:ln w="76200">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 name="Line 3"/>
            <p:cNvSpPr>
              <a:spLocks noChangeShapeType="1"/>
            </p:cNvSpPr>
            <p:nvPr/>
          </p:nvSpPr>
          <p:spPr bwMode="auto">
            <a:xfrm>
              <a:off x="1363717" y="2682766"/>
              <a:ext cx="381000" cy="990600"/>
            </a:xfrm>
            <a:prstGeom prst="line">
              <a:avLst/>
            </a:prstGeom>
            <a:noFill/>
            <a:ln w="76200">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cxnSp>
        <p:nvCxnSpPr>
          <p:cNvPr id="17" name="Straight Connector 16"/>
          <p:cNvCxnSpPr/>
          <p:nvPr/>
        </p:nvCxnSpPr>
        <p:spPr bwMode="auto">
          <a:xfrm flipV="1">
            <a:off x="148492" y="716660"/>
            <a:ext cx="8847016" cy="12123"/>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6</a:t>
            </a:fld>
            <a:endParaRPr lang="en-US" altLang="en-US" sz="2200" dirty="0">
              <a:solidFill>
                <a:srgbClr val="66FF33"/>
              </a:solidFill>
            </a:endParaRPr>
          </a:p>
        </p:txBody>
      </p:sp>
    </p:spTree>
    <p:extLst>
      <p:ext uri="{BB962C8B-B14F-4D97-AF65-F5344CB8AC3E}">
        <p14:creationId xmlns:p14="http://schemas.microsoft.com/office/powerpoint/2010/main" val="40166374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152400"/>
            <a:ext cx="8001000" cy="1143000"/>
          </a:xfrm>
        </p:spPr>
        <p:txBody>
          <a:bodyPr/>
          <a:lstStyle/>
          <a:p>
            <a:r>
              <a:rPr lang="en-US" b="1" dirty="0">
                <a:solidFill>
                  <a:srgbClr val="66FF66"/>
                </a:solidFill>
                <a:latin typeface="Comic Sans MS" panose="030F0702030302020204" pitchFamily="66" charset="0"/>
              </a:rPr>
              <a:t>The O</a:t>
            </a:r>
            <a:r>
              <a:rPr lang="en-US" b="1" dirty="0">
                <a:solidFill>
                  <a:srgbClr val="66FF33"/>
                </a:solidFill>
                <a:latin typeface="Comic Sans MS" panose="030F0702030302020204" pitchFamily="66" charset="0"/>
              </a:rPr>
              <a:t>bs</a:t>
            </a:r>
            <a:r>
              <a:rPr lang="en-US" b="1" dirty="0">
                <a:solidFill>
                  <a:srgbClr val="66FF66"/>
                </a:solidFill>
                <a:latin typeface="Comic Sans MS" panose="030F0702030302020204" pitchFamily="66" charset="0"/>
              </a:rPr>
              <a:t>ession With “Natural/Organic”</a:t>
            </a:r>
          </a:p>
        </p:txBody>
      </p:sp>
      <p:pic>
        <p:nvPicPr>
          <p:cNvPr id="185346" name="Picture 2" descr="Image result for organic foo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050" y="1476374"/>
            <a:ext cx="2143125" cy="213360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2895600" y="5038725"/>
            <a:ext cx="2619375" cy="1743075"/>
          </a:xfrm>
          <a:prstGeom prst="rect">
            <a:avLst/>
          </a:prstGeom>
        </p:spPr>
      </p:pic>
      <p:pic>
        <p:nvPicPr>
          <p:cNvPr id="5" name="Picture 4"/>
          <p:cNvPicPr>
            <a:picLocks noChangeAspect="1"/>
          </p:cNvPicPr>
          <p:nvPr/>
        </p:nvPicPr>
        <p:blipFill>
          <a:blip r:embed="rId4"/>
          <a:stretch>
            <a:fillRect/>
          </a:stretch>
        </p:blipFill>
        <p:spPr>
          <a:xfrm>
            <a:off x="2743200" y="3733800"/>
            <a:ext cx="2914650" cy="1571625"/>
          </a:xfrm>
          <a:prstGeom prst="rect">
            <a:avLst/>
          </a:prstGeom>
        </p:spPr>
      </p:pic>
      <p:pic>
        <p:nvPicPr>
          <p:cNvPr id="6" name="Picture 5"/>
          <p:cNvPicPr>
            <a:picLocks noChangeAspect="1"/>
          </p:cNvPicPr>
          <p:nvPr/>
        </p:nvPicPr>
        <p:blipFill>
          <a:blip r:embed="rId5"/>
          <a:stretch>
            <a:fillRect/>
          </a:stretch>
        </p:blipFill>
        <p:spPr>
          <a:xfrm>
            <a:off x="2819400" y="1527858"/>
            <a:ext cx="2819400" cy="2111829"/>
          </a:xfrm>
          <a:prstGeom prst="rect">
            <a:avLst/>
          </a:prstGeom>
        </p:spPr>
      </p:pic>
      <p:pic>
        <p:nvPicPr>
          <p:cNvPr id="7" name="Picture 6"/>
          <p:cNvPicPr>
            <a:picLocks noChangeAspect="1"/>
          </p:cNvPicPr>
          <p:nvPr/>
        </p:nvPicPr>
        <p:blipFill>
          <a:blip r:embed="rId6"/>
          <a:stretch>
            <a:fillRect/>
          </a:stretch>
        </p:blipFill>
        <p:spPr>
          <a:xfrm>
            <a:off x="6326899" y="4114800"/>
            <a:ext cx="2664701" cy="2664701"/>
          </a:xfrm>
          <a:prstGeom prst="rect">
            <a:avLst/>
          </a:prstGeom>
        </p:spPr>
      </p:pic>
      <p:pic>
        <p:nvPicPr>
          <p:cNvPr id="8" name="Picture 7"/>
          <p:cNvPicPr>
            <a:picLocks noChangeAspect="1"/>
          </p:cNvPicPr>
          <p:nvPr/>
        </p:nvPicPr>
        <p:blipFill>
          <a:blip r:embed="rId7"/>
          <a:stretch>
            <a:fillRect/>
          </a:stretch>
        </p:blipFill>
        <p:spPr>
          <a:xfrm>
            <a:off x="6238710" y="1457160"/>
            <a:ext cx="2333790" cy="2333790"/>
          </a:xfrm>
          <a:prstGeom prst="rect">
            <a:avLst/>
          </a:prstGeom>
        </p:spPr>
      </p:pic>
      <p:pic>
        <p:nvPicPr>
          <p:cNvPr id="9" name="Picture 8"/>
          <p:cNvPicPr>
            <a:picLocks noChangeAspect="1"/>
          </p:cNvPicPr>
          <p:nvPr/>
        </p:nvPicPr>
        <p:blipFill>
          <a:blip r:embed="rId8"/>
          <a:stretch>
            <a:fillRect/>
          </a:stretch>
        </p:blipFill>
        <p:spPr>
          <a:xfrm>
            <a:off x="152400" y="4141076"/>
            <a:ext cx="2488324" cy="2488324"/>
          </a:xfrm>
          <a:prstGeom prst="rect">
            <a:avLst/>
          </a:prstGeom>
        </p:spPr>
      </p:pic>
      <p:cxnSp>
        <p:nvCxnSpPr>
          <p:cNvPr id="10" name="Straight Connector 9"/>
          <p:cNvCxnSpPr/>
          <p:nvPr/>
        </p:nvCxnSpPr>
        <p:spPr bwMode="auto">
          <a:xfrm flipV="1">
            <a:off x="148492" y="1334067"/>
            <a:ext cx="8847016" cy="12123"/>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7</a:t>
            </a:fld>
            <a:endParaRPr lang="en-US" altLang="en-US" sz="2200" dirty="0">
              <a:solidFill>
                <a:srgbClr val="66FF33"/>
              </a:solidFill>
            </a:endParaRPr>
          </a:p>
        </p:txBody>
      </p:sp>
    </p:spTree>
    <p:extLst>
      <p:ext uri="{BB962C8B-B14F-4D97-AF65-F5344CB8AC3E}">
        <p14:creationId xmlns:p14="http://schemas.microsoft.com/office/powerpoint/2010/main" val="15103723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85800" y="152400"/>
            <a:ext cx="7772400" cy="762000"/>
          </a:xfrm>
        </p:spPr>
        <p:txBody>
          <a:bodyPr/>
          <a:lstStyle/>
          <a:p>
            <a:r>
              <a:rPr lang="en-US" altLang="en-US" sz="3600" b="1" dirty="0">
                <a:solidFill>
                  <a:srgbClr val="66FF33"/>
                </a:solidFill>
                <a:latin typeface="Comic Sans MS" panose="030F0702030302020204" pitchFamily="66" charset="0"/>
              </a:rPr>
              <a:t>Well...Nature Is Vicious…</a:t>
            </a:r>
          </a:p>
        </p:txBody>
      </p:sp>
      <p:pic>
        <p:nvPicPr>
          <p:cNvPr id="2" name="Picture 1"/>
          <p:cNvPicPr>
            <a:picLocks noChangeAspect="1"/>
          </p:cNvPicPr>
          <p:nvPr/>
        </p:nvPicPr>
        <p:blipFill>
          <a:blip r:embed="rId3"/>
          <a:stretch>
            <a:fillRect/>
          </a:stretch>
        </p:blipFill>
        <p:spPr>
          <a:xfrm>
            <a:off x="330508" y="1358464"/>
            <a:ext cx="8482984" cy="4585138"/>
          </a:xfrm>
          <a:prstGeom prst="rect">
            <a:avLst/>
          </a:prstGeom>
        </p:spPr>
      </p:pic>
      <p:cxnSp>
        <p:nvCxnSpPr>
          <p:cNvPr id="4" name="Straight Connector 3"/>
          <p:cNvCxnSpPr/>
          <p:nvPr/>
        </p:nvCxnSpPr>
        <p:spPr bwMode="auto">
          <a:xfrm>
            <a:off x="152400" y="886068"/>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8</a:t>
            </a:fld>
            <a:endParaRPr lang="en-US" altLang="en-US" sz="2200" dirty="0">
              <a:solidFill>
                <a:srgbClr val="66FF33"/>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85800" y="76200"/>
            <a:ext cx="7772400" cy="838200"/>
          </a:xfrm>
        </p:spPr>
        <p:txBody>
          <a:bodyPr/>
          <a:lstStyle/>
          <a:p>
            <a:r>
              <a:rPr lang="en-US" altLang="en-US" sz="3600" b="1">
                <a:solidFill>
                  <a:srgbClr val="66FF66"/>
                </a:solidFill>
                <a:latin typeface="Comic Sans MS" panose="030F0702030302020204" pitchFamily="66" charset="0"/>
              </a:rPr>
              <a:t>Chemical Protection In Nature</a:t>
            </a:r>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25415"/>
            <a:ext cx="5715000" cy="42656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198" name="Object 6"/>
          <p:cNvGraphicFramePr>
            <a:graphicFrameLocks noChangeAspect="1"/>
          </p:cNvGraphicFramePr>
          <p:nvPr>
            <p:extLst>
              <p:ext uri="{D42A27DB-BD31-4B8C-83A1-F6EECF244321}">
                <p14:modId xmlns:p14="http://schemas.microsoft.com/office/powerpoint/2010/main" val="3730591404"/>
              </p:ext>
            </p:extLst>
          </p:nvPr>
        </p:nvGraphicFramePr>
        <p:xfrm>
          <a:off x="457200" y="838200"/>
          <a:ext cx="3352800" cy="1587500"/>
        </p:xfrm>
        <a:graphic>
          <a:graphicData uri="http://schemas.openxmlformats.org/presentationml/2006/ole">
            <mc:AlternateContent xmlns:mc="http://schemas.openxmlformats.org/markup-compatibility/2006">
              <mc:Choice xmlns:v="urn:schemas-microsoft-com:vml" Requires="v">
                <p:oleObj name="CS ChemDraw Drawing" r:id="rId3" imgW="4330440" imgH="2049480" progId="ChemDraw.Document.6.0">
                  <p:embed/>
                </p:oleObj>
              </mc:Choice>
              <mc:Fallback>
                <p:oleObj name="CS ChemDraw Drawing" r:id="rId3" imgW="4330440" imgH="2049480" progId="ChemDraw.Document.6.0">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838200"/>
                        <a:ext cx="3352800" cy="1587500"/>
                      </a:xfrm>
                      <a:prstGeom prst="rect">
                        <a:avLst/>
                      </a:prstGeom>
                      <a:solidFill>
                        <a:srgbClr val="66FF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199" name="Text Box 7"/>
          <p:cNvSpPr txBox="1">
            <a:spLocks noChangeArrowheads="1"/>
          </p:cNvSpPr>
          <p:nvPr/>
        </p:nvSpPr>
        <p:spPr bwMode="auto">
          <a:xfrm>
            <a:off x="4098925" y="1489075"/>
            <a:ext cx="139814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rgbClr val="CC3399"/>
                </a:solidFill>
                <a:latin typeface="Comic Sans MS" panose="030F0702030302020204" pitchFamily="66" charset="0"/>
              </a:rPr>
              <a:t>Solanine</a:t>
            </a:r>
          </a:p>
        </p:txBody>
      </p:sp>
      <p:sp>
        <p:nvSpPr>
          <p:cNvPr id="3" name="Rectangle 2"/>
          <p:cNvSpPr/>
          <p:nvPr/>
        </p:nvSpPr>
        <p:spPr>
          <a:xfrm>
            <a:off x="5791200" y="3858161"/>
            <a:ext cx="3505200" cy="1323439"/>
          </a:xfrm>
          <a:prstGeom prst="rect">
            <a:avLst/>
          </a:prstGeom>
        </p:spPr>
        <p:txBody>
          <a:bodyPr wrap="square">
            <a:spAutoFit/>
          </a:bodyPr>
          <a:lstStyle/>
          <a:p>
            <a:r>
              <a:rPr lang="en-US" sz="2000">
                <a:solidFill>
                  <a:srgbClr val="FFFF00"/>
                </a:solidFill>
                <a:latin typeface="Comic Sans MS" panose="030F0702030302020204" pitchFamily="66" charset="0"/>
              </a:rPr>
              <a:t>Nausea, diarrhea, vomiting, cardiac dysrhythmia, hallucinations, paralysis, hypothermia, and death</a:t>
            </a:r>
          </a:p>
        </p:txBody>
      </p:sp>
      <p:cxnSp>
        <p:nvCxnSpPr>
          <p:cNvPr id="7" name="Straight Connector 6"/>
          <p:cNvCxnSpPr/>
          <p:nvPr/>
        </p:nvCxnSpPr>
        <p:spPr bwMode="auto">
          <a:xfrm>
            <a:off x="152400" y="784470"/>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9</a:t>
            </a:fld>
            <a:endParaRPr lang="en-US" altLang="en-US" sz="2200" dirty="0">
              <a:solidFill>
                <a:srgbClr val="66FF33"/>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200" y="1617663"/>
            <a:ext cx="6561138" cy="5240337"/>
          </a:xfrm>
          <a:prstGeom prst="rect">
            <a:avLst/>
          </a:prstGeom>
          <a:noFill/>
          <a:extLst>
            <a:ext uri="{909E8E84-426E-40DD-AFC4-6F175D3DCCD1}">
              <a14:hiddenFill xmlns:a14="http://schemas.microsoft.com/office/drawing/2010/main">
                <a:solidFill>
                  <a:srgbClr val="FFFFFF"/>
                </a:solidFill>
              </a14:hiddenFill>
            </a:ext>
          </a:extLst>
        </p:spPr>
      </p:pic>
      <p:sp>
        <p:nvSpPr>
          <p:cNvPr id="7171" name="Rectangle 3"/>
          <p:cNvSpPr>
            <a:spLocks noGrp="1" noChangeArrowheads="1"/>
          </p:cNvSpPr>
          <p:nvPr>
            <p:ph type="title"/>
          </p:nvPr>
        </p:nvSpPr>
        <p:spPr>
          <a:xfrm>
            <a:off x="685800" y="152400"/>
            <a:ext cx="7772400" cy="1143000"/>
          </a:xfrm>
        </p:spPr>
        <p:txBody>
          <a:bodyPr/>
          <a:lstStyle/>
          <a:p>
            <a:r>
              <a:rPr lang="en-US" altLang="en-US" sz="3600" b="1">
                <a:solidFill>
                  <a:srgbClr val="66FF66"/>
                </a:solidFill>
                <a:latin typeface="Comic Sans MS" panose="030F0702030302020204" pitchFamily="66" charset="0"/>
              </a:rPr>
              <a:t>Chemical Warfare In Nature</a:t>
            </a:r>
            <a:br>
              <a:rPr lang="en-US" altLang="en-US" sz="3600" b="1">
                <a:solidFill>
                  <a:srgbClr val="66FF66"/>
                </a:solidFill>
                <a:latin typeface="Comic Sans MS" panose="030F0702030302020204" pitchFamily="66" charset="0"/>
              </a:rPr>
            </a:br>
            <a:r>
              <a:rPr lang="en-US" altLang="en-US" sz="2800" b="1">
                <a:solidFill>
                  <a:srgbClr val="66FF66"/>
                </a:solidFill>
                <a:latin typeface="Comic Sans MS" panose="030F0702030302020204" pitchFamily="66" charset="0"/>
              </a:rPr>
              <a:t>The Bombardier Beetle</a:t>
            </a:r>
            <a:endParaRPr lang="en-US" altLang="en-US" sz="3600" b="1">
              <a:solidFill>
                <a:srgbClr val="66FF66"/>
              </a:solidFill>
              <a:latin typeface="Comic Sans MS" panose="030F0702030302020204" pitchFamily="66" charset="0"/>
            </a:endParaRPr>
          </a:p>
        </p:txBody>
      </p:sp>
      <p:sp>
        <p:nvSpPr>
          <p:cNvPr id="7172" name="Text Box 4"/>
          <p:cNvSpPr txBox="1">
            <a:spLocks noChangeArrowheads="1"/>
          </p:cNvSpPr>
          <p:nvPr/>
        </p:nvSpPr>
        <p:spPr bwMode="auto">
          <a:xfrm>
            <a:off x="-101600" y="4191000"/>
            <a:ext cx="24638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en-US" sz="2400" b="1">
                <a:solidFill>
                  <a:srgbClr val="FFC000"/>
                </a:solidFill>
              </a:rPr>
              <a:t>Benzoquinone,</a:t>
            </a:r>
          </a:p>
          <a:p>
            <a:pPr algn="ctr"/>
            <a:r>
              <a:rPr lang="en-US" altLang="en-US" sz="2400" b="1">
                <a:solidFill>
                  <a:srgbClr val="FFC000"/>
                </a:solidFill>
              </a:rPr>
              <a:t>hydrogen peroxide, 100ºC</a:t>
            </a:r>
          </a:p>
        </p:txBody>
      </p:sp>
      <p:sp>
        <p:nvSpPr>
          <p:cNvPr id="7173" name="AutoShape 5"/>
          <p:cNvSpPr>
            <a:spLocks noChangeArrowheads="1"/>
          </p:cNvSpPr>
          <p:nvPr/>
        </p:nvSpPr>
        <p:spPr bwMode="auto">
          <a:xfrm>
            <a:off x="381000" y="2667000"/>
            <a:ext cx="1676400" cy="1447800"/>
          </a:xfrm>
          <a:prstGeom prst="irregularSeal2">
            <a:avLst/>
          </a:prstGeom>
          <a:solidFill>
            <a:srgbClr val="CC3399"/>
          </a:solidFill>
          <a:ln w="9525">
            <a:solidFill>
              <a:schemeClr val="tx1"/>
            </a:solidFill>
            <a:miter lim="800000"/>
            <a:headEnd/>
            <a:tailEnd/>
          </a:ln>
          <a:effectLst/>
        </p:spPr>
        <p:txBody>
          <a:bodyPr wrap="none" anchor="ctr"/>
          <a:lstStyle/>
          <a:p>
            <a:endParaRPr lang="en-US">
              <a:solidFill>
                <a:srgbClr val="FF0000"/>
              </a:solidFill>
            </a:endParaRPr>
          </a:p>
        </p:txBody>
      </p:sp>
      <p:cxnSp>
        <p:nvCxnSpPr>
          <p:cNvPr id="7" name="Straight Connector 6"/>
          <p:cNvCxnSpPr/>
          <p:nvPr/>
        </p:nvCxnSpPr>
        <p:spPr bwMode="auto">
          <a:xfrm>
            <a:off x="152400" y="1284654"/>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 name="TextBox 2">
            <a:hlinkClick r:id="rId3" action="ppaction://hlinkfile"/>
          </p:cNvPr>
          <p:cNvSpPr txBox="1"/>
          <p:nvPr/>
        </p:nvSpPr>
        <p:spPr>
          <a:xfrm>
            <a:off x="1809575" y="6494581"/>
            <a:ext cx="495649" cy="276999"/>
          </a:xfrm>
          <a:prstGeom prst="rect">
            <a:avLst/>
          </a:prstGeom>
          <a:solidFill>
            <a:srgbClr val="002060"/>
          </a:solidFill>
        </p:spPr>
        <p:txBody>
          <a:bodyPr wrap="none" rtlCol="0">
            <a:spAutoFit/>
          </a:bodyPr>
          <a:lstStyle/>
          <a:p>
            <a:r>
              <a:rPr lang="en-US" sz="1200">
                <a:solidFill>
                  <a:schemeClr val="accent3">
                    <a:lumMod val="25000"/>
                  </a:schemeClr>
                </a:solidFill>
              </a:rPr>
              <a:t>MP4</a:t>
            </a:r>
          </a:p>
        </p:txBody>
      </p:sp>
      <p:sp>
        <p:nvSpPr>
          <p:cNvPr id="8"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10</a:t>
            </a:fld>
            <a:endParaRPr lang="en-US" altLang="en-US" sz="2200" dirty="0">
              <a:solidFill>
                <a:srgbClr val="66FF33"/>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685800" y="0"/>
            <a:ext cx="7772400" cy="1143000"/>
          </a:xfrm>
        </p:spPr>
        <p:txBody>
          <a:bodyPr/>
          <a:lstStyle/>
          <a:p>
            <a:r>
              <a:rPr lang="en-US" altLang="en-US" sz="3600" b="1">
                <a:solidFill>
                  <a:srgbClr val="66FF66"/>
                </a:solidFill>
                <a:latin typeface="Comic Sans MS" panose="030F0702030302020204" pitchFamily="66" charset="0"/>
              </a:rPr>
              <a:t>Thiols (And Sulfides) Stink….</a:t>
            </a:r>
          </a:p>
        </p:txBody>
      </p:sp>
      <p:sp>
        <p:nvSpPr>
          <p:cNvPr id="101379" name="Text Box 3"/>
          <p:cNvSpPr txBox="1">
            <a:spLocks noChangeArrowheads="1"/>
          </p:cNvSpPr>
          <p:nvPr/>
        </p:nvSpPr>
        <p:spPr bwMode="auto">
          <a:xfrm>
            <a:off x="409643" y="1143000"/>
            <a:ext cx="832471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rgbClr val="FFC000"/>
                </a:solidFill>
                <a:latin typeface="Comic Sans MS" panose="030F0702030302020204" pitchFamily="66" charset="0"/>
              </a:rPr>
              <a:t>Decomposing food, passing gas, power plants, natural </a:t>
            </a:r>
          </a:p>
          <a:p>
            <a:r>
              <a:rPr lang="en-US" altLang="en-US" sz="2400" b="1">
                <a:solidFill>
                  <a:srgbClr val="FFC000"/>
                </a:solidFill>
                <a:latin typeface="Comic Sans MS" panose="030F0702030302020204" pitchFamily="66" charset="0"/>
              </a:rPr>
              <a:t>gas additive methanethiol, stink bombs, waste water,</a:t>
            </a:r>
          </a:p>
          <a:p>
            <a:r>
              <a:rPr lang="en-US" altLang="en-US" sz="2400" b="1">
                <a:solidFill>
                  <a:srgbClr val="FFC000"/>
                </a:solidFill>
                <a:latin typeface="Comic Sans MS" panose="030F0702030302020204" pitchFamily="66" charset="0"/>
              </a:rPr>
              <a:t>feces, some chemistry departments……..</a:t>
            </a:r>
          </a:p>
        </p:txBody>
      </p:sp>
      <p:sp>
        <p:nvSpPr>
          <p:cNvPr id="101381" name="Text Box 5"/>
          <p:cNvSpPr txBox="1">
            <a:spLocks noChangeArrowheads="1"/>
          </p:cNvSpPr>
          <p:nvPr/>
        </p:nvSpPr>
        <p:spPr bwMode="auto">
          <a:xfrm>
            <a:off x="533400" y="2627312"/>
            <a:ext cx="386516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rgbClr val="FF00FF"/>
                </a:solidFill>
                <a:latin typeface="Comic Sans MS" panose="030F0702030302020204" pitchFamily="66" charset="0"/>
              </a:rPr>
              <a:t>Skunk chemical defense:</a:t>
            </a:r>
          </a:p>
        </p:txBody>
      </p:sp>
      <p:pic>
        <p:nvPicPr>
          <p:cNvPr id="2" name="Picture 1"/>
          <p:cNvPicPr>
            <a:picLocks noChangeAspect="1"/>
          </p:cNvPicPr>
          <p:nvPr/>
        </p:nvPicPr>
        <p:blipFill>
          <a:blip r:embed="rId2"/>
          <a:stretch>
            <a:fillRect/>
          </a:stretch>
        </p:blipFill>
        <p:spPr>
          <a:xfrm>
            <a:off x="2588386" y="3326859"/>
            <a:ext cx="6517974" cy="1605741"/>
          </a:xfrm>
          <a:prstGeom prst="rect">
            <a:avLst/>
          </a:prstGeom>
        </p:spPr>
      </p:pic>
      <p:sp>
        <p:nvSpPr>
          <p:cNvPr id="9" name="Text Box 5"/>
          <p:cNvSpPr txBox="1">
            <a:spLocks noChangeArrowheads="1"/>
          </p:cNvSpPr>
          <p:nvPr/>
        </p:nvSpPr>
        <p:spPr bwMode="auto">
          <a:xfrm>
            <a:off x="533400" y="5405735"/>
            <a:ext cx="197041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rgbClr val="FF00FF"/>
                </a:solidFill>
                <a:latin typeface="Comic Sans MS" panose="030F0702030302020204" pitchFamily="66" charset="0"/>
              </a:rPr>
              <a:t>Body odour:</a:t>
            </a:r>
          </a:p>
        </p:txBody>
      </p:sp>
      <p:pic>
        <p:nvPicPr>
          <p:cNvPr id="3" name="Picture 2"/>
          <p:cNvPicPr>
            <a:picLocks noChangeAspect="1"/>
          </p:cNvPicPr>
          <p:nvPr/>
        </p:nvPicPr>
        <p:blipFill>
          <a:blip r:embed="rId3"/>
          <a:stretch>
            <a:fillRect/>
          </a:stretch>
        </p:blipFill>
        <p:spPr>
          <a:xfrm>
            <a:off x="3124200" y="5181600"/>
            <a:ext cx="2258476" cy="1135545"/>
          </a:xfrm>
          <a:prstGeom prst="rect">
            <a:avLst/>
          </a:prstGeom>
        </p:spPr>
      </p:pic>
      <p:pic>
        <p:nvPicPr>
          <p:cNvPr id="4" name="Picture 3"/>
          <p:cNvPicPr>
            <a:picLocks noChangeAspect="1"/>
          </p:cNvPicPr>
          <p:nvPr/>
        </p:nvPicPr>
        <p:blipFill>
          <a:blip r:embed="rId4"/>
          <a:stretch>
            <a:fillRect/>
          </a:stretch>
        </p:blipFill>
        <p:spPr>
          <a:xfrm>
            <a:off x="228600" y="3194859"/>
            <a:ext cx="2189555" cy="1737742"/>
          </a:xfrm>
          <a:prstGeom prst="rect">
            <a:avLst/>
          </a:prstGeom>
        </p:spPr>
      </p:pic>
      <p:pic>
        <p:nvPicPr>
          <p:cNvPr id="5" name="Picture 4"/>
          <p:cNvPicPr>
            <a:picLocks noChangeAspect="1"/>
          </p:cNvPicPr>
          <p:nvPr/>
        </p:nvPicPr>
        <p:blipFill>
          <a:blip r:embed="rId5"/>
          <a:stretch>
            <a:fillRect/>
          </a:stretch>
        </p:blipFill>
        <p:spPr>
          <a:xfrm>
            <a:off x="6156072" y="5054058"/>
            <a:ext cx="1919287" cy="1626683"/>
          </a:xfrm>
          <a:prstGeom prst="rect">
            <a:avLst/>
          </a:prstGeom>
        </p:spPr>
      </p:pic>
      <p:cxnSp>
        <p:nvCxnSpPr>
          <p:cNvPr id="10" name="Straight Connector 9"/>
          <p:cNvCxnSpPr/>
          <p:nvPr/>
        </p:nvCxnSpPr>
        <p:spPr bwMode="auto">
          <a:xfrm>
            <a:off x="152400" y="878253"/>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11</a:t>
            </a:fld>
            <a:endParaRPr lang="en-US" altLang="en-US" sz="2200" dirty="0">
              <a:solidFill>
                <a:srgbClr val="66FF33"/>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a:xfrm>
            <a:off x="685800" y="23446"/>
            <a:ext cx="7772400" cy="1143000"/>
          </a:xfrm>
        </p:spPr>
        <p:txBody>
          <a:bodyPr/>
          <a:lstStyle/>
          <a:p>
            <a:r>
              <a:rPr lang="en-US" altLang="en-US" sz="3600" b="1">
                <a:solidFill>
                  <a:srgbClr val="66FF66"/>
                </a:solidFill>
                <a:latin typeface="Comic Sans MS" panose="030F0702030302020204" pitchFamily="66" charset="0"/>
              </a:rPr>
              <a:t>…But May Be Very Pleasant In</a:t>
            </a:r>
            <a:br>
              <a:rPr lang="en-US" altLang="en-US" sz="3600" b="1">
                <a:solidFill>
                  <a:srgbClr val="66FF66"/>
                </a:solidFill>
                <a:latin typeface="Comic Sans MS" panose="030F0702030302020204" pitchFamily="66" charset="0"/>
              </a:rPr>
            </a:br>
            <a:r>
              <a:rPr lang="en-US" altLang="en-US" sz="3600" b="1">
                <a:solidFill>
                  <a:srgbClr val="66FF66"/>
                </a:solidFill>
                <a:latin typeface="Comic Sans MS" panose="030F0702030302020204" pitchFamily="66" charset="0"/>
              </a:rPr>
              <a:t>Low Concentrations</a:t>
            </a:r>
          </a:p>
        </p:txBody>
      </p:sp>
      <p:sp>
        <p:nvSpPr>
          <p:cNvPr id="102403" name="Text Box 3"/>
          <p:cNvSpPr txBox="1">
            <a:spLocks noChangeArrowheads="1"/>
          </p:cNvSpPr>
          <p:nvPr/>
        </p:nvSpPr>
        <p:spPr bwMode="auto">
          <a:xfrm>
            <a:off x="7239000" y="2358446"/>
            <a:ext cx="174599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rgbClr val="FFC000"/>
                </a:solidFill>
                <a:latin typeface="Comic Sans MS" panose="030F0702030302020204" pitchFamily="66" charset="0"/>
              </a:rPr>
              <a:t>Grapefruit</a:t>
            </a:r>
          </a:p>
        </p:txBody>
      </p:sp>
      <p:sp>
        <p:nvSpPr>
          <p:cNvPr id="102405" name="Text Box 5"/>
          <p:cNvSpPr txBox="1">
            <a:spLocks noChangeArrowheads="1"/>
          </p:cNvSpPr>
          <p:nvPr/>
        </p:nvSpPr>
        <p:spPr bwMode="auto">
          <a:xfrm>
            <a:off x="4191000" y="4864231"/>
            <a:ext cx="2819400" cy="1415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altLang="en-US" sz="2400" b="1">
                <a:solidFill>
                  <a:srgbClr val="FF00FF"/>
                </a:solidFill>
                <a:latin typeface="Comic Sans MS" panose="030F0702030302020204" pitchFamily="66" charset="0"/>
              </a:rPr>
              <a:t>Can be</a:t>
            </a:r>
            <a:r>
              <a:rPr lang="en-US" altLang="en-US" sz="2400">
                <a:solidFill>
                  <a:srgbClr val="FF00FF"/>
                </a:solidFill>
                <a:latin typeface="Comic Sans MS" panose="030F0702030302020204" pitchFamily="66" charset="0"/>
              </a:rPr>
              <a:t> </a:t>
            </a:r>
            <a:r>
              <a:rPr lang="en-US" altLang="en-US" sz="2400" b="1">
                <a:solidFill>
                  <a:srgbClr val="FF00FF"/>
                </a:solidFill>
                <a:latin typeface="Comic Sans MS" panose="030F0702030302020204" pitchFamily="66" charset="0"/>
              </a:rPr>
              <a:t>tasted at the 10</a:t>
            </a:r>
            <a:r>
              <a:rPr lang="en-US" altLang="en-US" sz="2400" b="1" baseline="30000">
                <a:solidFill>
                  <a:srgbClr val="FF00FF"/>
                </a:solidFill>
                <a:latin typeface="Comic Sans MS" panose="030F0702030302020204" pitchFamily="66" charset="0"/>
              </a:rPr>
              <a:t>-5</a:t>
            </a:r>
            <a:r>
              <a:rPr lang="en-US" altLang="en-US" sz="2400" b="1">
                <a:solidFill>
                  <a:srgbClr val="FF00FF"/>
                </a:solidFill>
                <a:latin typeface="Comic Sans MS" panose="030F0702030302020204" pitchFamily="66" charset="0"/>
              </a:rPr>
              <a:t> ppb level!!</a:t>
            </a:r>
          </a:p>
          <a:p>
            <a:pPr algn="ctr"/>
            <a:r>
              <a:rPr lang="en-US" altLang="en-US" sz="1400" b="1">
                <a:solidFill>
                  <a:srgbClr val="FF00FF"/>
                </a:solidFill>
                <a:latin typeface="Comic Sans MS" panose="030F0702030302020204" pitchFamily="66" charset="0"/>
              </a:rPr>
              <a:t>1 mg in 10 million liters</a:t>
            </a:r>
          </a:p>
        </p:txBody>
      </p:sp>
      <p:sp>
        <p:nvSpPr>
          <p:cNvPr id="4" name="Rectangle 3"/>
          <p:cNvSpPr/>
          <p:nvPr/>
        </p:nvSpPr>
        <p:spPr>
          <a:xfrm>
            <a:off x="228600" y="5638800"/>
            <a:ext cx="2738250" cy="461665"/>
          </a:xfrm>
          <a:prstGeom prst="rect">
            <a:avLst/>
          </a:prstGeom>
        </p:spPr>
        <p:txBody>
          <a:bodyPr wrap="none">
            <a:spAutoFit/>
          </a:bodyPr>
          <a:lstStyle/>
          <a:p>
            <a:pPr lvl="0"/>
            <a:r>
              <a:rPr lang="en-US" altLang="en-US" sz="2400" b="1">
                <a:solidFill>
                  <a:srgbClr val="FFC000"/>
                </a:solidFill>
                <a:latin typeface="Comic Sans MS" panose="030F0702030302020204" pitchFamily="66" charset="0"/>
              </a:rPr>
              <a:t>  Roasted coffee</a:t>
            </a:r>
          </a:p>
        </p:txBody>
      </p:sp>
      <p:pic>
        <p:nvPicPr>
          <p:cNvPr id="5" name="Picture 4"/>
          <p:cNvPicPr>
            <a:picLocks noChangeAspect="1"/>
          </p:cNvPicPr>
          <p:nvPr/>
        </p:nvPicPr>
        <p:blipFill>
          <a:blip r:embed="rId2"/>
          <a:stretch>
            <a:fillRect/>
          </a:stretch>
        </p:blipFill>
        <p:spPr>
          <a:xfrm>
            <a:off x="838200" y="2133600"/>
            <a:ext cx="1167525" cy="971261"/>
          </a:xfrm>
          <a:prstGeom prst="rect">
            <a:avLst/>
          </a:prstGeom>
        </p:spPr>
      </p:pic>
      <p:pic>
        <p:nvPicPr>
          <p:cNvPr id="8" name="Picture 7"/>
          <p:cNvPicPr>
            <a:picLocks noChangeAspect="1"/>
          </p:cNvPicPr>
          <p:nvPr/>
        </p:nvPicPr>
        <p:blipFill>
          <a:blip r:embed="rId3"/>
          <a:stretch>
            <a:fillRect/>
          </a:stretch>
        </p:blipFill>
        <p:spPr>
          <a:xfrm>
            <a:off x="533400" y="3886200"/>
            <a:ext cx="2451542" cy="1603243"/>
          </a:xfrm>
          <a:prstGeom prst="rect">
            <a:avLst/>
          </a:prstGeom>
        </p:spPr>
      </p:pic>
      <p:sp>
        <p:nvSpPr>
          <p:cNvPr id="13" name="Rectangle 12"/>
          <p:cNvSpPr/>
          <p:nvPr/>
        </p:nvSpPr>
        <p:spPr>
          <a:xfrm>
            <a:off x="1828800" y="2362200"/>
            <a:ext cx="1846980" cy="461665"/>
          </a:xfrm>
          <a:prstGeom prst="rect">
            <a:avLst/>
          </a:prstGeom>
        </p:spPr>
        <p:txBody>
          <a:bodyPr wrap="none">
            <a:spAutoFit/>
          </a:bodyPr>
          <a:lstStyle/>
          <a:p>
            <a:pPr lvl="0"/>
            <a:r>
              <a:rPr lang="en-US" altLang="en-US" sz="2400" b="1">
                <a:solidFill>
                  <a:srgbClr val="FFC000"/>
                </a:solidFill>
                <a:latin typeface="Comic Sans MS" panose="030F0702030302020204" pitchFamily="66" charset="0"/>
              </a:rPr>
              <a:t>  Black tea</a:t>
            </a:r>
          </a:p>
        </p:txBody>
      </p:sp>
      <p:cxnSp>
        <p:nvCxnSpPr>
          <p:cNvPr id="10" name="Straight Connector 9"/>
          <p:cNvCxnSpPr/>
          <p:nvPr/>
        </p:nvCxnSpPr>
        <p:spPr bwMode="auto">
          <a:xfrm>
            <a:off x="152400" y="1214315"/>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 name="Picture 1"/>
          <p:cNvPicPr>
            <a:picLocks noChangeAspect="1"/>
          </p:cNvPicPr>
          <p:nvPr/>
        </p:nvPicPr>
        <p:blipFill>
          <a:blip r:embed="rId4"/>
          <a:stretch>
            <a:fillRect/>
          </a:stretch>
        </p:blipFill>
        <p:spPr>
          <a:xfrm>
            <a:off x="4114241" y="2013239"/>
            <a:ext cx="2909408" cy="2718199"/>
          </a:xfrm>
          <a:prstGeom prst="rect">
            <a:avLst/>
          </a:prstGeom>
        </p:spPr>
      </p:pic>
      <p:sp>
        <p:nvSpPr>
          <p:cNvPr id="11"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12</a:t>
            </a:fld>
            <a:endParaRPr lang="en-US" altLang="en-US" sz="2200" dirty="0">
              <a:solidFill>
                <a:srgbClr val="66FF33"/>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92" name="Picture 32" descr="http://www.reuters.com/resources/r/?m=02&amp;d=20080819&amp;t=2&amp;i=5659712&amp;w=&amp;r=2008-08-19T162231Z_01_N19282797_RTRUKOP_0_PICTURE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894083"/>
            <a:ext cx="4286250" cy="287655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5306941" y="1143000"/>
            <a:ext cx="3684659" cy="5638800"/>
          </a:xfrm>
          <a:prstGeom prst="rect">
            <a:avLst/>
          </a:prstGeom>
        </p:spPr>
      </p:pic>
      <p:sp>
        <p:nvSpPr>
          <p:cNvPr id="2" name="Rectangle 1"/>
          <p:cNvSpPr/>
          <p:nvPr/>
        </p:nvSpPr>
        <p:spPr>
          <a:xfrm>
            <a:off x="367264" y="2743200"/>
            <a:ext cx="4724400" cy="1015663"/>
          </a:xfrm>
          <a:prstGeom prst="rect">
            <a:avLst/>
          </a:prstGeom>
        </p:spPr>
        <p:txBody>
          <a:bodyPr wrap="square">
            <a:spAutoFit/>
          </a:bodyPr>
          <a:lstStyle/>
          <a:p>
            <a:pPr algn="ctr"/>
            <a:r>
              <a:rPr lang="en-US" sz="2000" b="0" i="0" u="none" strike="noStrike" baseline="0">
                <a:solidFill>
                  <a:srgbClr val="FF00FF"/>
                </a:solidFill>
                <a:latin typeface="TimesLTStd-Roman"/>
              </a:rPr>
              <a:t>Sex pheromone of the spruce budworm, the most destructive pest to the spruce and fir forests of North America</a:t>
            </a:r>
            <a:endParaRPr lang="en-US" sz="2000">
              <a:solidFill>
                <a:srgbClr val="FF00FF"/>
              </a:solidFill>
            </a:endParaRPr>
          </a:p>
        </p:txBody>
      </p:sp>
      <p:sp>
        <p:nvSpPr>
          <p:cNvPr id="3" name="Title 2"/>
          <p:cNvSpPr>
            <a:spLocks noGrp="1"/>
          </p:cNvSpPr>
          <p:nvPr>
            <p:ph type="title"/>
          </p:nvPr>
        </p:nvSpPr>
        <p:spPr>
          <a:xfrm>
            <a:off x="152400" y="-76200"/>
            <a:ext cx="8839200" cy="1143000"/>
          </a:xfrm>
        </p:spPr>
        <p:txBody>
          <a:bodyPr/>
          <a:lstStyle/>
          <a:p>
            <a:r>
              <a:rPr lang="en-US" sz="3600" b="1">
                <a:solidFill>
                  <a:srgbClr val="66FF66"/>
                </a:solidFill>
                <a:latin typeface="Comic Sans MS" panose="030F0702030302020204" pitchFamily="66" charset="0"/>
              </a:rPr>
              <a:t>Pheromones: Chemical Communication</a:t>
            </a:r>
          </a:p>
        </p:txBody>
      </p:sp>
      <p:graphicFrame>
        <p:nvGraphicFramePr>
          <p:cNvPr id="7" name="Object 6"/>
          <p:cNvGraphicFramePr>
            <a:graphicFrameLocks noChangeAspect="1"/>
          </p:cNvGraphicFramePr>
          <p:nvPr>
            <p:extLst>
              <p:ext uri="{D42A27DB-BD31-4B8C-83A1-F6EECF244321}">
                <p14:modId xmlns:p14="http://schemas.microsoft.com/office/powerpoint/2010/main" val="1872936814"/>
              </p:ext>
            </p:extLst>
          </p:nvPr>
        </p:nvGraphicFramePr>
        <p:xfrm>
          <a:off x="234452" y="1066800"/>
          <a:ext cx="4865095" cy="890752"/>
        </p:xfrm>
        <a:graphic>
          <a:graphicData uri="http://schemas.openxmlformats.org/presentationml/2006/ole">
            <mc:AlternateContent xmlns:mc="http://schemas.openxmlformats.org/markup-compatibility/2006">
              <mc:Choice xmlns:v="urn:schemas-microsoft-com:vml" Requires="v">
                <p:oleObj name="CS ChemDraw Drawing" r:id="rId4" imgW="2721859" imgH="498489" progId="ChemDraw.Document.6.0">
                  <p:embed/>
                </p:oleObj>
              </mc:Choice>
              <mc:Fallback>
                <p:oleObj name="CS ChemDraw Drawing" r:id="rId4" imgW="2721859" imgH="498489" progId="ChemDraw.Document.6.0">
                  <p:embed/>
                  <p:pic>
                    <p:nvPicPr>
                      <p:cNvPr id="0" name=""/>
                      <p:cNvPicPr/>
                      <p:nvPr/>
                    </p:nvPicPr>
                    <p:blipFill>
                      <a:blip r:embed="rId5"/>
                      <a:stretch>
                        <a:fillRect/>
                      </a:stretch>
                    </p:blipFill>
                    <p:spPr>
                      <a:xfrm>
                        <a:off x="234452" y="1066800"/>
                        <a:ext cx="4865095" cy="890752"/>
                      </a:xfrm>
                      <a:prstGeom prst="rect">
                        <a:avLst/>
                      </a:prstGeom>
                    </p:spPr>
                  </p:pic>
                </p:oleObj>
              </mc:Fallback>
            </mc:AlternateContent>
          </a:graphicData>
        </a:graphic>
      </p:graphicFrame>
      <p:sp>
        <p:nvSpPr>
          <p:cNvPr id="8" name="Rectangle 7"/>
          <p:cNvSpPr/>
          <p:nvPr/>
        </p:nvSpPr>
        <p:spPr>
          <a:xfrm>
            <a:off x="1303484" y="2201201"/>
            <a:ext cx="2727029" cy="400110"/>
          </a:xfrm>
          <a:prstGeom prst="rect">
            <a:avLst/>
          </a:prstGeom>
        </p:spPr>
        <p:txBody>
          <a:bodyPr wrap="none">
            <a:spAutoFit/>
          </a:bodyPr>
          <a:lstStyle/>
          <a:p>
            <a:r>
              <a:rPr lang="en-US" sz="2000" b="1">
                <a:solidFill>
                  <a:srgbClr val="FFC000"/>
                </a:solidFill>
                <a:latin typeface="Comic Sans MS" panose="030F0702030302020204" pitchFamily="66" charset="0"/>
              </a:rPr>
              <a:t>(</a:t>
            </a:r>
            <a:r>
              <a:rPr lang="en-US" sz="2000" b="1" i="1">
                <a:solidFill>
                  <a:srgbClr val="FFC000"/>
                </a:solidFill>
                <a:latin typeface="Comic Sans MS" panose="030F0702030302020204" pitchFamily="66" charset="0"/>
              </a:rPr>
              <a:t>E</a:t>
            </a:r>
            <a:r>
              <a:rPr lang="en-US" sz="2000" b="1">
                <a:solidFill>
                  <a:srgbClr val="FFC000"/>
                </a:solidFill>
                <a:latin typeface="Comic Sans MS" panose="030F0702030302020204" pitchFamily="66" charset="0"/>
              </a:rPr>
              <a:t>)-11-tetradecenal</a:t>
            </a:r>
          </a:p>
        </p:txBody>
      </p:sp>
      <p:cxnSp>
        <p:nvCxnSpPr>
          <p:cNvPr id="9" name="Straight Connector 8"/>
          <p:cNvCxnSpPr/>
          <p:nvPr/>
        </p:nvCxnSpPr>
        <p:spPr bwMode="auto">
          <a:xfrm>
            <a:off x="152400" y="810847"/>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13</a:t>
            </a:fld>
            <a:endParaRPr lang="en-US" altLang="en-US" sz="2200" dirty="0">
              <a:solidFill>
                <a:srgbClr val="66FF33"/>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347042"/>
            <a:ext cx="5791200" cy="2017713"/>
          </a:xfrm>
          <a:prstGeom prst="rect">
            <a:avLst/>
          </a:prstGeom>
          <a:noFill/>
          <a:extLst>
            <a:ext uri="{909E8E84-426E-40DD-AFC4-6F175D3DCCD1}">
              <a14:hiddenFill xmlns:a14="http://schemas.microsoft.com/office/drawing/2010/main">
                <a:solidFill>
                  <a:srgbClr val="FFFFFF"/>
                </a:solidFill>
              </a14:hiddenFill>
            </a:ext>
          </a:extLst>
        </p:spPr>
      </p:pic>
      <p:sp>
        <p:nvSpPr>
          <p:cNvPr id="126979" name="Rectangle 3"/>
          <p:cNvSpPr>
            <a:spLocks noGrp="1" noChangeArrowheads="1"/>
          </p:cNvSpPr>
          <p:nvPr>
            <p:ph type="title"/>
          </p:nvPr>
        </p:nvSpPr>
        <p:spPr>
          <a:xfrm>
            <a:off x="609600" y="304800"/>
            <a:ext cx="7772400" cy="914400"/>
          </a:xfrm>
        </p:spPr>
        <p:txBody>
          <a:bodyPr/>
          <a:lstStyle/>
          <a:p>
            <a:r>
              <a:rPr lang="en-US" altLang="en-US" b="1">
                <a:solidFill>
                  <a:srgbClr val="66FF66"/>
                </a:solidFill>
                <a:latin typeface="Comic Sans MS" panose="030F0702030302020204" pitchFamily="66" charset="0"/>
              </a:rPr>
              <a:t>Polymers</a:t>
            </a:r>
          </a:p>
        </p:txBody>
      </p:sp>
      <p:pic>
        <p:nvPicPr>
          <p:cNvPr id="12698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5025" y="2133600"/>
            <a:ext cx="3228975" cy="4724400"/>
          </a:xfrm>
          <a:prstGeom prst="rect">
            <a:avLst/>
          </a:prstGeom>
          <a:noFill/>
          <a:extLst>
            <a:ext uri="{909E8E84-426E-40DD-AFC4-6F175D3DCCD1}">
              <a14:hiddenFill xmlns:a14="http://schemas.microsoft.com/office/drawing/2010/main">
                <a:solidFill>
                  <a:srgbClr val="FFFFFF"/>
                </a:solidFill>
              </a14:hiddenFill>
            </a:ext>
          </a:extLst>
        </p:spPr>
      </p:pic>
      <p:sp>
        <p:nvSpPr>
          <p:cNvPr id="126981" name="Rectangle 5"/>
          <p:cNvSpPr>
            <a:spLocks noChangeArrowheads="1"/>
          </p:cNvSpPr>
          <p:nvPr/>
        </p:nvSpPr>
        <p:spPr bwMode="auto">
          <a:xfrm>
            <a:off x="2506582" y="5675293"/>
            <a:ext cx="322556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dirty="0">
                <a:solidFill>
                  <a:srgbClr val="FFC000"/>
                </a:solidFill>
                <a:latin typeface="Comic Sans MS" panose="030F0702030302020204" pitchFamily="66" charset="0"/>
                <a:ea typeface="Segoe UI" panose="020B0502040204020203" pitchFamily="34" charset="0"/>
                <a:cs typeface="Segoe UI" panose="020B0502040204020203" pitchFamily="34" charset="0"/>
              </a:rPr>
              <a:t>Latex: precursor</a:t>
            </a:r>
          </a:p>
          <a:p>
            <a:r>
              <a:rPr lang="en-US" altLang="en-US" sz="2800" b="1" dirty="0">
                <a:solidFill>
                  <a:srgbClr val="FFC000"/>
                </a:solidFill>
                <a:latin typeface="Comic Sans MS" panose="030F0702030302020204" pitchFamily="66" charset="0"/>
                <a:ea typeface="Segoe UI" panose="020B0502040204020203" pitchFamily="34" charset="0"/>
                <a:cs typeface="Segoe UI" panose="020B0502040204020203" pitchFamily="34" charset="0"/>
              </a:rPr>
              <a:t>to natural rubber</a:t>
            </a:r>
            <a:endParaRPr lang="en-US" altLang="en-US" sz="3200" b="1" dirty="0">
              <a:solidFill>
                <a:srgbClr val="FFC000"/>
              </a:solidFill>
              <a:latin typeface="Comic Sans MS" panose="030F0702030302020204" pitchFamily="66" charset="0"/>
              <a:ea typeface="Segoe UI" panose="020B0502040204020203" pitchFamily="34" charset="0"/>
              <a:cs typeface="Segoe UI" panose="020B0502040204020203" pitchFamily="34" charset="0"/>
            </a:endParaRPr>
          </a:p>
        </p:txBody>
      </p:sp>
      <p:cxnSp>
        <p:nvCxnSpPr>
          <p:cNvPr id="6" name="Straight Connector 5"/>
          <p:cNvCxnSpPr/>
          <p:nvPr/>
        </p:nvCxnSpPr>
        <p:spPr bwMode="auto">
          <a:xfrm>
            <a:off x="195385" y="1190875"/>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14</a:t>
            </a:fld>
            <a:endParaRPr lang="en-US" altLang="en-US" sz="2200" dirty="0">
              <a:solidFill>
                <a:srgbClr val="66FF33"/>
              </a:solidFill>
            </a:endParaRPr>
          </a:p>
        </p:txBody>
      </p:sp>
      <p:pic>
        <p:nvPicPr>
          <p:cNvPr id="3" name="Picture 2">
            <a:extLst>
              <a:ext uri="{FF2B5EF4-FFF2-40B4-BE49-F238E27FC236}">
                <a16:creationId xmlns:a16="http://schemas.microsoft.com/office/drawing/2014/main" id="{D1E1E8DB-F4DC-0DDF-74A8-781A606DA678}"/>
              </a:ext>
            </a:extLst>
          </p:cNvPr>
          <p:cNvPicPr>
            <a:picLocks noChangeAspect="1"/>
          </p:cNvPicPr>
          <p:nvPr/>
        </p:nvPicPr>
        <p:blipFill>
          <a:blip r:embed="rId4"/>
          <a:stretch>
            <a:fillRect/>
          </a:stretch>
        </p:blipFill>
        <p:spPr>
          <a:xfrm>
            <a:off x="527772" y="3597822"/>
            <a:ext cx="4343487" cy="1913136"/>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09600" y="152400"/>
            <a:ext cx="7924800" cy="762000"/>
          </a:xfrm>
        </p:spPr>
        <p:txBody>
          <a:bodyPr/>
          <a:lstStyle/>
          <a:p>
            <a:r>
              <a:rPr lang="en-US" altLang="en-US" sz="3600" b="1">
                <a:solidFill>
                  <a:srgbClr val="66FF66"/>
                </a:solidFill>
                <a:latin typeface="Comic Sans MS" panose="030F0702030302020204" pitchFamily="66" charset="0"/>
              </a:rPr>
              <a:t>Polyacetylene: Organic Conductors</a:t>
            </a:r>
          </a:p>
        </p:txBody>
      </p:sp>
      <p:pic>
        <p:nvPicPr>
          <p:cNvPr id="10243"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38400" y="990600"/>
            <a:ext cx="4267200" cy="1354138"/>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2438400"/>
            <a:ext cx="6553200" cy="4025900"/>
          </a:xfrm>
          <a:prstGeom prst="rect">
            <a:avLst/>
          </a:prstGeom>
          <a:noFill/>
          <a:extLst>
            <a:ext uri="{909E8E84-426E-40DD-AFC4-6F175D3DCCD1}">
              <a14:hiddenFill xmlns:a14="http://schemas.microsoft.com/office/drawing/2010/main">
                <a:solidFill>
                  <a:srgbClr val="FFFFFF"/>
                </a:solidFill>
              </a14:hiddenFill>
            </a:ext>
          </a:extLst>
        </p:spPr>
      </p:pic>
      <p:sp>
        <p:nvSpPr>
          <p:cNvPr id="10245" name="Text Box 5"/>
          <p:cNvSpPr txBox="1">
            <a:spLocks noChangeArrowheads="1"/>
          </p:cNvSpPr>
          <p:nvPr/>
        </p:nvSpPr>
        <p:spPr bwMode="auto">
          <a:xfrm>
            <a:off x="1587048" y="6491288"/>
            <a:ext cx="596990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b="1">
                <a:solidFill>
                  <a:srgbClr val="FFC000"/>
                </a:solidFill>
                <a:latin typeface="Comic Sans MS" panose="030F0702030302020204" pitchFamily="66" charset="0"/>
              </a:rPr>
              <a:t>Heeger, MacDiarmid, Shirakawa, Nobel prize 2000</a:t>
            </a:r>
          </a:p>
        </p:txBody>
      </p:sp>
      <p:cxnSp>
        <p:nvCxnSpPr>
          <p:cNvPr id="6" name="Straight Connector 5"/>
          <p:cNvCxnSpPr/>
          <p:nvPr/>
        </p:nvCxnSpPr>
        <p:spPr bwMode="auto">
          <a:xfrm>
            <a:off x="195385" y="886065"/>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15</a:t>
            </a:fld>
            <a:endParaRPr lang="en-US" altLang="en-US" sz="2200" dirty="0">
              <a:solidFill>
                <a:srgbClr val="66FF33"/>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6300" y="1136268"/>
            <a:ext cx="7391400" cy="1835531"/>
          </a:xfrm>
          <a:prstGeom prst="rect">
            <a:avLst/>
          </a:prstGeom>
        </p:spPr>
      </p:pic>
      <p:graphicFrame>
        <p:nvGraphicFramePr>
          <p:cNvPr id="11266" name="Object 2"/>
          <p:cNvGraphicFramePr>
            <a:graphicFrameLocks noChangeAspect="1"/>
          </p:cNvGraphicFramePr>
          <p:nvPr>
            <p:extLst>
              <p:ext uri="{D42A27DB-BD31-4B8C-83A1-F6EECF244321}">
                <p14:modId xmlns:p14="http://schemas.microsoft.com/office/powerpoint/2010/main" val="1667861199"/>
              </p:ext>
            </p:extLst>
          </p:nvPr>
        </p:nvGraphicFramePr>
        <p:xfrm>
          <a:off x="4495800" y="3372205"/>
          <a:ext cx="4572000" cy="3429000"/>
        </p:xfrm>
        <a:graphic>
          <a:graphicData uri="http://schemas.openxmlformats.org/presentationml/2006/ole">
            <mc:AlternateContent xmlns:mc="http://schemas.openxmlformats.org/markup-compatibility/2006">
              <mc:Choice xmlns:v="urn:schemas-microsoft-com:vml" Requires="v">
                <p:oleObj name="Slide" r:id="rId3" imgW="4572000" imgH="3429000" progId="PowerPoint.Slide.8">
                  <p:embed/>
                </p:oleObj>
              </mc:Choice>
              <mc:Fallback>
                <p:oleObj name="Slide" r:id="rId3" imgW="4572000" imgH="3429000" progId="PowerPoint.Slide.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3372205"/>
                        <a:ext cx="4572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268" name="Text Box 4"/>
          <p:cNvSpPr txBox="1">
            <a:spLocks noChangeArrowheads="1"/>
          </p:cNvSpPr>
          <p:nvPr/>
        </p:nvSpPr>
        <p:spPr bwMode="auto">
          <a:xfrm>
            <a:off x="838200" y="2932837"/>
            <a:ext cx="3505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b="1">
                <a:solidFill>
                  <a:srgbClr val="FFC000"/>
                </a:solidFill>
                <a:latin typeface="Comic Sans MS" panose="030F0702030302020204" pitchFamily="66" charset="0"/>
              </a:rPr>
              <a:t>The polyamide Kevlar</a:t>
            </a:r>
          </a:p>
        </p:txBody>
      </p:sp>
      <p:sp>
        <p:nvSpPr>
          <p:cNvPr id="11269" name="Text Box 5"/>
          <p:cNvSpPr txBox="1">
            <a:spLocks noChangeArrowheads="1"/>
          </p:cNvSpPr>
          <p:nvPr/>
        </p:nvSpPr>
        <p:spPr bwMode="auto">
          <a:xfrm>
            <a:off x="2301811" y="4648200"/>
            <a:ext cx="189186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400" b="1">
                <a:solidFill>
                  <a:srgbClr val="FF00FF"/>
                </a:solidFill>
                <a:latin typeface="Comic Sans MS" panose="030F0702030302020204" pitchFamily="66" charset="0"/>
              </a:rPr>
              <a:t>Bulletproof!</a:t>
            </a:r>
          </a:p>
        </p:txBody>
      </p:sp>
      <p:sp>
        <p:nvSpPr>
          <p:cNvPr id="11270" name="Rectangle 6"/>
          <p:cNvSpPr>
            <a:spLocks noGrp="1" noChangeArrowheads="1"/>
          </p:cNvSpPr>
          <p:nvPr>
            <p:ph type="title"/>
          </p:nvPr>
        </p:nvSpPr>
        <p:spPr>
          <a:xfrm>
            <a:off x="152400" y="-76200"/>
            <a:ext cx="8839200" cy="1143000"/>
          </a:xfrm>
        </p:spPr>
        <p:txBody>
          <a:bodyPr/>
          <a:lstStyle/>
          <a:p>
            <a:r>
              <a:rPr lang="en-US" altLang="en-US" sz="3600" b="1">
                <a:solidFill>
                  <a:srgbClr val="66FF66"/>
                </a:solidFill>
                <a:latin typeface="Comic Sans MS" panose="030F0702030302020204" pitchFamily="66" charset="0"/>
              </a:rPr>
              <a:t>Organic Polymers Harder Than Metal</a:t>
            </a:r>
          </a:p>
        </p:txBody>
      </p:sp>
      <p:cxnSp>
        <p:nvCxnSpPr>
          <p:cNvPr id="7" name="Straight Connector 6"/>
          <p:cNvCxnSpPr/>
          <p:nvPr/>
        </p:nvCxnSpPr>
        <p:spPr bwMode="auto">
          <a:xfrm>
            <a:off x="195385" y="839175"/>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16</a:t>
            </a:fld>
            <a:endParaRPr lang="en-US" altLang="en-US" sz="2200" dirty="0">
              <a:solidFill>
                <a:srgbClr val="66FF33"/>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5487C-8AC8-0B91-C870-88E5BDCBCD5C}"/>
              </a:ext>
            </a:extLst>
          </p:cNvPr>
          <p:cNvSpPr>
            <a:spLocks noGrp="1"/>
          </p:cNvSpPr>
          <p:nvPr>
            <p:ph type="title"/>
          </p:nvPr>
        </p:nvSpPr>
        <p:spPr>
          <a:xfrm>
            <a:off x="162098" y="609600"/>
            <a:ext cx="8840586" cy="1143000"/>
          </a:xfrm>
        </p:spPr>
        <p:txBody>
          <a:bodyPr/>
          <a:lstStyle/>
          <a:p>
            <a:r>
              <a:rPr lang="en-US" dirty="0"/>
              <a:t>Polyamine (Nylon)</a:t>
            </a:r>
            <a:br>
              <a:rPr lang="en-US" dirty="0"/>
            </a:br>
            <a:r>
              <a:rPr lang="en-US" dirty="0"/>
              <a:t>3D Filament for FDM Printing</a:t>
            </a:r>
          </a:p>
        </p:txBody>
      </p:sp>
      <p:pic>
        <p:nvPicPr>
          <p:cNvPr id="4" name="Picture 3">
            <a:extLst>
              <a:ext uri="{FF2B5EF4-FFF2-40B4-BE49-F238E27FC236}">
                <a16:creationId xmlns:a16="http://schemas.microsoft.com/office/drawing/2014/main" id="{92FD3D5C-D240-25FF-43A8-EB872C52EE96}"/>
              </a:ext>
            </a:extLst>
          </p:cNvPr>
          <p:cNvPicPr>
            <a:picLocks noChangeAspect="1"/>
          </p:cNvPicPr>
          <p:nvPr/>
        </p:nvPicPr>
        <p:blipFill>
          <a:blip r:embed="rId2"/>
          <a:stretch>
            <a:fillRect/>
          </a:stretch>
        </p:blipFill>
        <p:spPr>
          <a:xfrm>
            <a:off x="3190316" y="1894346"/>
            <a:ext cx="2578945" cy="1922044"/>
          </a:xfrm>
          <a:prstGeom prst="rect">
            <a:avLst/>
          </a:prstGeom>
        </p:spPr>
      </p:pic>
      <p:pic>
        <p:nvPicPr>
          <p:cNvPr id="6" name="Picture 5">
            <a:extLst>
              <a:ext uri="{FF2B5EF4-FFF2-40B4-BE49-F238E27FC236}">
                <a16:creationId xmlns:a16="http://schemas.microsoft.com/office/drawing/2014/main" id="{7D971994-3387-02FE-B8A0-8A7899FF0215}"/>
              </a:ext>
            </a:extLst>
          </p:cNvPr>
          <p:cNvPicPr>
            <a:picLocks noChangeAspect="1"/>
          </p:cNvPicPr>
          <p:nvPr/>
        </p:nvPicPr>
        <p:blipFill>
          <a:blip r:embed="rId3"/>
          <a:stretch>
            <a:fillRect/>
          </a:stretch>
        </p:blipFill>
        <p:spPr>
          <a:xfrm>
            <a:off x="288648" y="3882736"/>
            <a:ext cx="2721744" cy="2821477"/>
          </a:xfrm>
          <a:prstGeom prst="rect">
            <a:avLst/>
          </a:prstGeom>
        </p:spPr>
      </p:pic>
      <p:pic>
        <p:nvPicPr>
          <p:cNvPr id="8" name="Picture 7">
            <a:extLst>
              <a:ext uri="{FF2B5EF4-FFF2-40B4-BE49-F238E27FC236}">
                <a16:creationId xmlns:a16="http://schemas.microsoft.com/office/drawing/2014/main" id="{3822F18D-3312-9512-DE06-E75ACDEC8515}"/>
              </a:ext>
            </a:extLst>
          </p:cNvPr>
          <p:cNvPicPr>
            <a:picLocks noChangeAspect="1"/>
          </p:cNvPicPr>
          <p:nvPr/>
        </p:nvPicPr>
        <p:blipFill>
          <a:blip r:embed="rId4"/>
          <a:stretch>
            <a:fillRect/>
          </a:stretch>
        </p:blipFill>
        <p:spPr>
          <a:xfrm>
            <a:off x="6133609" y="3958137"/>
            <a:ext cx="2676624" cy="2670676"/>
          </a:xfrm>
          <a:prstGeom prst="rect">
            <a:avLst/>
          </a:prstGeom>
        </p:spPr>
      </p:pic>
    </p:spTree>
    <p:extLst>
      <p:ext uri="{BB962C8B-B14F-4D97-AF65-F5344CB8AC3E}">
        <p14:creationId xmlns:p14="http://schemas.microsoft.com/office/powerpoint/2010/main" val="5282672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826C3F-FD9A-B176-0BB9-34A40BF055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9BDCD0-9BB4-0DE9-1565-DF35D9CD1D93}"/>
              </a:ext>
            </a:extLst>
          </p:cNvPr>
          <p:cNvSpPr>
            <a:spLocks noGrp="1"/>
          </p:cNvSpPr>
          <p:nvPr>
            <p:ph type="title"/>
          </p:nvPr>
        </p:nvSpPr>
        <p:spPr>
          <a:xfrm>
            <a:off x="99753" y="609600"/>
            <a:ext cx="8919555" cy="1143000"/>
          </a:xfrm>
        </p:spPr>
        <p:txBody>
          <a:bodyPr/>
          <a:lstStyle/>
          <a:p>
            <a:r>
              <a:rPr lang="en-US" dirty="0"/>
              <a:t>(ASA) Acrylonitrile, Styrene, Butylacrylate</a:t>
            </a:r>
            <a:br>
              <a:rPr lang="en-US" dirty="0"/>
            </a:br>
            <a:r>
              <a:rPr lang="en-US" dirty="0"/>
              <a:t>3D Filament for FDM Printing</a:t>
            </a:r>
          </a:p>
        </p:txBody>
      </p:sp>
      <p:pic>
        <p:nvPicPr>
          <p:cNvPr id="5" name="Picture 4">
            <a:extLst>
              <a:ext uri="{FF2B5EF4-FFF2-40B4-BE49-F238E27FC236}">
                <a16:creationId xmlns:a16="http://schemas.microsoft.com/office/drawing/2014/main" id="{4ED4C345-9EE0-1DBE-C071-A45FBC09D7AB}"/>
              </a:ext>
            </a:extLst>
          </p:cNvPr>
          <p:cNvPicPr>
            <a:picLocks noChangeAspect="1"/>
          </p:cNvPicPr>
          <p:nvPr/>
        </p:nvPicPr>
        <p:blipFill>
          <a:blip r:embed="rId2"/>
          <a:stretch>
            <a:fillRect/>
          </a:stretch>
        </p:blipFill>
        <p:spPr>
          <a:xfrm>
            <a:off x="3054479" y="2310628"/>
            <a:ext cx="2800741" cy="1962424"/>
          </a:xfrm>
          <a:prstGeom prst="rect">
            <a:avLst/>
          </a:prstGeom>
        </p:spPr>
      </p:pic>
      <p:pic>
        <p:nvPicPr>
          <p:cNvPr id="9" name="Picture 8">
            <a:extLst>
              <a:ext uri="{FF2B5EF4-FFF2-40B4-BE49-F238E27FC236}">
                <a16:creationId xmlns:a16="http://schemas.microsoft.com/office/drawing/2014/main" id="{2B6C19FA-13D8-789D-8060-66303D5A1294}"/>
              </a:ext>
            </a:extLst>
          </p:cNvPr>
          <p:cNvPicPr>
            <a:picLocks noChangeAspect="1"/>
          </p:cNvPicPr>
          <p:nvPr/>
        </p:nvPicPr>
        <p:blipFill>
          <a:blip r:embed="rId3"/>
          <a:stretch>
            <a:fillRect/>
          </a:stretch>
        </p:blipFill>
        <p:spPr>
          <a:xfrm>
            <a:off x="162098" y="4060481"/>
            <a:ext cx="2707320" cy="2668083"/>
          </a:xfrm>
          <a:prstGeom prst="rect">
            <a:avLst/>
          </a:prstGeom>
        </p:spPr>
      </p:pic>
      <p:pic>
        <p:nvPicPr>
          <p:cNvPr id="11" name="Picture 10">
            <a:extLst>
              <a:ext uri="{FF2B5EF4-FFF2-40B4-BE49-F238E27FC236}">
                <a16:creationId xmlns:a16="http://schemas.microsoft.com/office/drawing/2014/main" id="{F07A55EE-96C5-3D0C-5826-A5B8BB96425D}"/>
              </a:ext>
            </a:extLst>
          </p:cNvPr>
          <p:cNvPicPr>
            <a:picLocks noChangeAspect="1"/>
          </p:cNvPicPr>
          <p:nvPr/>
        </p:nvPicPr>
        <p:blipFill>
          <a:blip r:embed="rId4"/>
          <a:stretch>
            <a:fillRect/>
          </a:stretch>
        </p:blipFill>
        <p:spPr>
          <a:xfrm>
            <a:off x="6449964" y="4107717"/>
            <a:ext cx="2216054" cy="2496366"/>
          </a:xfrm>
          <a:prstGeom prst="rect">
            <a:avLst/>
          </a:prstGeom>
        </p:spPr>
      </p:pic>
    </p:spTree>
    <p:extLst>
      <p:ext uri="{BB962C8B-B14F-4D97-AF65-F5344CB8AC3E}">
        <p14:creationId xmlns:p14="http://schemas.microsoft.com/office/powerpoint/2010/main" val="32902588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Rectangle 5"/>
          <p:cNvSpPr>
            <a:spLocks noGrp="1" noChangeArrowheads="1"/>
          </p:cNvSpPr>
          <p:nvPr>
            <p:ph type="title"/>
          </p:nvPr>
        </p:nvSpPr>
        <p:spPr>
          <a:xfrm>
            <a:off x="685800" y="152400"/>
            <a:ext cx="7772400" cy="990600"/>
          </a:xfrm>
        </p:spPr>
        <p:txBody>
          <a:bodyPr/>
          <a:lstStyle/>
          <a:p>
            <a:r>
              <a:rPr lang="en-US" altLang="en-US" sz="3600" b="1">
                <a:solidFill>
                  <a:srgbClr val="66FF66"/>
                </a:solidFill>
                <a:latin typeface="Comic Sans MS" panose="030F0702030302020204" pitchFamily="66" charset="0"/>
              </a:rPr>
              <a:t>Medicines</a:t>
            </a:r>
          </a:p>
        </p:txBody>
      </p:sp>
      <p:sp>
        <p:nvSpPr>
          <p:cNvPr id="3" name="TextBox 2"/>
          <p:cNvSpPr txBox="1"/>
          <p:nvPr/>
        </p:nvSpPr>
        <p:spPr>
          <a:xfrm>
            <a:off x="1361854" y="1003452"/>
            <a:ext cx="6853158" cy="461665"/>
          </a:xfrm>
          <a:prstGeom prst="rect">
            <a:avLst/>
          </a:prstGeom>
          <a:noFill/>
        </p:spPr>
        <p:txBody>
          <a:bodyPr wrap="none" rtlCol="0">
            <a:spAutoFit/>
          </a:bodyPr>
          <a:lstStyle/>
          <a:p>
            <a:r>
              <a:rPr lang="en-US" sz="2400" dirty="0">
                <a:solidFill>
                  <a:srgbClr val="FF00FF"/>
                </a:solidFill>
                <a:latin typeface="Comic Sans MS" panose="030F0702030302020204" pitchFamily="66" charset="0"/>
              </a:rPr>
              <a:t>Among the Top 10 Drugs Worldwide (by Sales)</a:t>
            </a:r>
          </a:p>
        </p:txBody>
      </p:sp>
      <p:sp>
        <p:nvSpPr>
          <p:cNvPr id="8" name="Rectangle 7"/>
          <p:cNvSpPr/>
          <p:nvPr/>
        </p:nvSpPr>
        <p:spPr>
          <a:xfrm>
            <a:off x="-58860" y="3113708"/>
            <a:ext cx="4269117" cy="307777"/>
          </a:xfrm>
          <a:prstGeom prst="rect">
            <a:avLst/>
          </a:prstGeom>
        </p:spPr>
        <p:txBody>
          <a:bodyPr wrap="none">
            <a:spAutoFit/>
          </a:bodyPr>
          <a:lstStyle/>
          <a:p>
            <a:r>
              <a:rPr lang="en-US" sz="1400" dirty="0">
                <a:effectLst/>
              </a:rPr>
              <a:t>treatment of </a:t>
            </a:r>
            <a:r>
              <a:rPr lang="en-US" sz="1400" dirty="0">
                <a:effectLst/>
                <a:hlinkClick r:id="rId3" tooltip="Schizophrenia"/>
              </a:rPr>
              <a:t>schizophrenia</a:t>
            </a:r>
            <a:r>
              <a:rPr lang="en-US" sz="1400" dirty="0">
                <a:effectLst/>
              </a:rPr>
              <a:t> and </a:t>
            </a:r>
            <a:r>
              <a:rPr lang="en-US" sz="1400" dirty="0">
                <a:effectLst/>
                <a:hlinkClick r:id="rId4" tooltip="Bipolar disorder"/>
              </a:rPr>
              <a:t>bipolar disorder</a:t>
            </a:r>
            <a:r>
              <a:rPr lang="en-US" sz="1400" dirty="0">
                <a:effectLst/>
              </a:rPr>
              <a:t>.</a:t>
            </a:r>
            <a:endParaRPr lang="en-US" sz="1400" dirty="0">
              <a:solidFill>
                <a:srgbClr val="FFC000"/>
              </a:solidFill>
              <a:ea typeface="Segoe UI" panose="020B0502040204020203" pitchFamily="34" charset="0"/>
              <a:cs typeface="Segoe UI" panose="020B0502040204020203" pitchFamily="34" charset="0"/>
            </a:endParaRPr>
          </a:p>
        </p:txBody>
      </p:sp>
      <p:sp>
        <p:nvSpPr>
          <p:cNvPr id="12" name="Rectangle 11"/>
          <p:cNvSpPr/>
          <p:nvPr/>
        </p:nvSpPr>
        <p:spPr>
          <a:xfrm>
            <a:off x="5735605" y="4085327"/>
            <a:ext cx="2589170" cy="307777"/>
          </a:xfrm>
          <a:prstGeom prst="rect">
            <a:avLst/>
          </a:prstGeom>
        </p:spPr>
        <p:txBody>
          <a:bodyPr wrap="none">
            <a:spAutoFit/>
          </a:bodyPr>
          <a:lstStyle/>
          <a:p>
            <a:r>
              <a:rPr lang="en-US" sz="1400">
                <a:effectLst/>
                <a:hlinkClick r:id="rId5" tooltip="Proton-pump inhibitor"/>
              </a:rPr>
              <a:t>proton-pump inhibitor</a:t>
            </a:r>
            <a:r>
              <a:rPr lang="en-US" sz="1400">
                <a:effectLst/>
              </a:rPr>
              <a:t> which </a:t>
            </a:r>
            <a:endParaRPr lang="en-US" sz="1400" dirty="0">
              <a:solidFill>
                <a:srgbClr val="FFC000"/>
              </a:solidFill>
              <a:ea typeface="Segoe UI" panose="020B0502040204020203" pitchFamily="34" charset="0"/>
              <a:cs typeface="Segoe UI" panose="020B0502040204020203" pitchFamily="34" charset="0"/>
            </a:endParaRPr>
          </a:p>
        </p:txBody>
      </p:sp>
      <p:sp>
        <p:nvSpPr>
          <p:cNvPr id="13" name="Rectangle 12"/>
          <p:cNvSpPr/>
          <p:nvPr/>
        </p:nvSpPr>
        <p:spPr>
          <a:xfrm>
            <a:off x="6529091" y="2497685"/>
            <a:ext cx="1002197" cy="369332"/>
          </a:xfrm>
          <a:prstGeom prst="rect">
            <a:avLst/>
          </a:prstGeom>
        </p:spPr>
        <p:txBody>
          <a:bodyPr wrap="none">
            <a:spAutoFit/>
          </a:bodyPr>
          <a:lstStyle/>
          <a:p>
            <a:r>
              <a:rPr lang="en-US" sz="1800" b="1" dirty="0">
                <a:effectLst/>
              </a:rPr>
              <a:t>Nexium</a:t>
            </a:r>
            <a:endParaRPr lang="en-US" sz="1800" dirty="0">
              <a:ea typeface="Segoe UI" panose="020B0502040204020203" pitchFamily="34" charset="0"/>
              <a:cs typeface="Segoe UI" panose="020B0502040204020203" pitchFamily="34" charset="0"/>
            </a:endParaRPr>
          </a:p>
        </p:txBody>
      </p:sp>
      <p:sp>
        <p:nvSpPr>
          <p:cNvPr id="14" name="Rectangle 13"/>
          <p:cNvSpPr/>
          <p:nvPr/>
        </p:nvSpPr>
        <p:spPr>
          <a:xfrm>
            <a:off x="1221178" y="2004960"/>
            <a:ext cx="1502334" cy="369332"/>
          </a:xfrm>
          <a:prstGeom prst="rect">
            <a:avLst/>
          </a:prstGeom>
        </p:spPr>
        <p:txBody>
          <a:bodyPr wrap="none">
            <a:spAutoFit/>
          </a:bodyPr>
          <a:lstStyle/>
          <a:p>
            <a:r>
              <a:rPr lang="en-US" sz="1800" b="1" dirty="0">
                <a:effectLst/>
              </a:rPr>
              <a:t>Aripiprazole</a:t>
            </a:r>
            <a:endParaRPr lang="en-US" sz="1800" b="1" dirty="0">
              <a:ea typeface="Segoe UI" panose="020B0502040204020203" pitchFamily="34" charset="0"/>
              <a:cs typeface="Segoe UI" panose="020B0502040204020203" pitchFamily="34" charset="0"/>
            </a:endParaRPr>
          </a:p>
        </p:txBody>
      </p:sp>
      <p:sp>
        <p:nvSpPr>
          <p:cNvPr id="15" name="Rectangle 14"/>
          <p:cNvSpPr/>
          <p:nvPr/>
        </p:nvSpPr>
        <p:spPr>
          <a:xfrm>
            <a:off x="2612243" y="4209063"/>
            <a:ext cx="1547218" cy="369332"/>
          </a:xfrm>
          <a:prstGeom prst="rect">
            <a:avLst/>
          </a:prstGeom>
        </p:spPr>
        <p:txBody>
          <a:bodyPr wrap="none">
            <a:spAutoFit/>
          </a:bodyPr>
          <a:lstStyle/>
          <a:p>
            <a:r>
              <a:rPr lang="en-US" sz="1800" dirty="0" err="1">
                <a:effectLst/>
              </a:rPr>
              <a:t>Rosuvastatin</a:t>
            </a:r>
            <a:endParaRPr lang="en-US" sz="1800" dirty="0">
              <a:effectLst/>
            </a:endParaRPr>
          </a:p>
        </p:txBody>
      </p:sp>
      <p:cxnSp>
        <p:nvCxnSpPr>
          <p:cNvPr id="10" name="Straight Connector 9"/>
          <p:cNvCxnSpPr/>
          <p:nvPr/>
        </p:nvCxnSpPr>
        <p:spPr bwMode="auto">
          <a:xfrm>
            <a:off x="195385" y="979853"/>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728066" name="Picture 2" descr="Structural formula of aripiprazol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3753" y="2351708"/>
            <a:ext cx="2476500" cy="762000"/>
          </a:xfrm>
          <a:prstGeom prst="rect">
            <a:avLst/>
          </a:prstGeom>
          <a:solidFill>
            <a:schemeClr val="accent1"/>
          </a:solidFill>
        </p:spPr>
      </p:pic>
      <p:pic>
        <p:nvPicPr>
          <p:cNvPr id="728068" name="Picture 4" descr="Esomeprazole.sv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35605" y="2955854"/>
            <a:ext cx="2426627" cy="1094826"/>
          </a:xfrm>
          <a:prstGeom prst="rect">
            <a:avLst/>
          </a:prstGeom>
          <a:solidFill>
            <a:schemeClr val="tx2"/>
          </a:solidFill>
        </p:spPr>
      </p:pic>
      <p:pic>
        <p:nvPicPr>
          <p:cNvPr id="728070" name="Picture 6" descr="Rosuvastatin structure.sv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22760" y="4622776"/>
            <a:ext cx="3324397" cy="1538833"/>
          </a:xfrm>
          <a:prstGeom prst="rect">
            <a:avLst/>
          </a:prstGeom>
          <a:solidFill>
            <a:schemeClr val="accent6">
              <a:lumMod val="40000"/>
              <a:lumOff val="60000"/>
            </a:schemeClr>
          </a:solidFill>
        </p:spPr>
      </p:pic>
      <p:sp>
        <p:nvSpPr>
          <p:cNvPr id="16" name="Rectangle 15"/>
          <p:cNvSpPr/>
          <p:nvPr/>
        </p:nvSpPr>
        <p:spPr>
          <a:xfrm>
            <a:off x="2471567" y="6205990"/>
            <a:ext cx="2117887" cy="307777"/>
          </a:xfrm>
          <a:prstGeom prst="rect">
            <a:avLst/>
          </a:prstGeom>
        </p:spPr>
        <p:txBody>
          <a:bodyPr wrap="none">
            <a:spAutoFit/>
          </a:bodyPr>
          <a:lstStyle/>
          <a:p>
            <a:r>
              <a:rPr lang="en-US" sz="1400" dirty="0">
                <a:effectLst/>
              </a:rPr>
              <a:t>treats </a:t>
            </a:r>
            <a:r>
              <a:rPr lang="en-US" sz="1400" dirty="0">
                <a:effectLst/>
                <a:hlinkClick r:id="rId9" tooltip="Hypercholesterolemia"/>
              </a:rPr>
              <a:t>high cholesterol</a:t>
            </a:r>
            <a:endParaRPr lang="en-US" sz="1400" dirty="0">
              <a:effectLst/>
            </a:endParaRPr>
          </a:p>
        </p:txBody>
      </p:sp>
      <p:sp>
        <p:nvSpPr>
          <p:cNvPr id="1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19</a:t>
            </a:fld>
            <a:endParaRPr lang="en-US" altLang="en-US" sz="2200" dirty="0">
              <a:solidFill>
                <a:srgbClr val="66FF33"/>
              </a:solidFill>
            </a:endParaRPr>
          </a:p>
        </p:txBody>
      </p:sp>
    </p:spTree>
    <p:extLst>
      <p:ext uri="{BB962C8B-B14F-4D97-AF65-F5344CB8AC3E}">
        <p14:creationId xmlns:p14="http://schemas.microsoft.com/office/powerpoint/2010/main" val="25723086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733800" y="2286000"/>
            <a:ext cx="4168333" cy="3505200"/>
          </a:xfrm>
          <a:prstGeom prst="rect">
            <a:avLst/>
          </a:prstGeom>
        </p:spPr>
      </p:pic>
      <p:sp>
        <p:nvSpPr>
          <p:cNvPr id="139268" name="Rectangle 4"/>
          <p:cNvSpPr>
            <a:spLocks noGrp="1" noChangeArrowheads="1"/>
          </p:cNvSpPr>
          <p:nvPr>
            <p:ph type="title"/>
          </p:nvPr>
        </p:nvSpPr>
        <p:spPr>
          <a:xfrm>
            <a:off x="800100" y="152400"/>
            <a:ext cx="7543800" cy="1143000"/>
          </a:xfrm>
        </p:spPr>
        <p:txBody>
          <a:bodyPr/>
          <a:lstStyle/>
          <a:p>
            <a:r>
              <a:rPr lang="en-US" altLang="en-US" sz="3600" b="1">
                <a:solidFill>
                  <a:srgbClr val="66FF66"/>
                </a:solidFill>
                <a:latin typeface="Comic Sans MS" panose="030F0702030302020204" pitchFamily="66" charset="0"/>
              </a:rPr>
              <a:t>Aspirin: the Most Successful Drug of All Times</a:t>
            </a:r>
          </a:p>
        </p:txBody>
      </p:sp>
      <p:pic>
        <p:nvPicPr>
          <p:cNvPr id="13926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362" y="4242785"/>
            <a:ext cx="2126321" cy="1558925"/>
          </a:xfrm>
          <a:prstGeom prst="rect">
            <a:avLst/>
          </a:prstGeom>
          <a:noFill/>
          <a:extLst>
            <a:ext uri="{909E8E84-426E-40DD-AFC4-6F175D3DCCD1}">
              <a14:hiddenFill xmlns:a14="http://schemas.microsoft.com/office/drawing/2010/main">
                <a:solidFill>
                  <a:srgbClr val="FFFFFF"/>
                </a:solidFill>
              </a14:hiddenFill>
            </a:ext>
          </a:extLst>
        </p:spPr>
      </p:pic>
      <p:sp>
        <p:nvSpPr>
          <p:cNvPr id="139270" name="Text Box 6"/>
          <p:cNvSpPr txBox="1">
            <a:spLocks noChangeArrowheads="1"/>
          </p:cNvSpPr>
          <p:nvPr/>
        </p:nvSpPr>
        <p:spPr bwMode="auto">
          <a:xfrm>
            <a:off x="3372383" y="5791200"/>
            <a:ext cx="483978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400" b="1">
                <a:solidFill>
                  <a:srgbClr val="FFC000"/>
                </a:solidFill>
                <a:latin typeface="Comic Sans MS" panose="030F0702030302020204" pitchFamily="66" charset="0"/>
              </a:rPr>
              <a:t>Analgesic, antipyretic, </a:t>
            </a:r>
          </a:p>
          <a:p>
            <a:pPr algn="ctr"/>
            <a:r>
              <a:rPr lang="en-US" altLang="en-US" sz="2400" b="1">
                <a:solidFill>
                  <a:srgbClr val="FFC000"/>
                </a:solidFill>
                <a:latin typeface="Comic Sans MS" panose="030F0702030302020204" pitchFamily="66" charset="0"/>
              </a:rPr>
              <a:t>anti-inflammatory, antiplatelet</a:t>
            </a:r>
            <a:endParaRPr lang="en-US" altLang="en-US" sz="2400">
              <a:solidFill>
                <a:srgbClr val="FFC000"/>
              </a:solidFill>
              <a:latin typeface="Comic Sans MS" panose="030F0702030302020204" pitchFamily="66" charset="0"/>
            </a:endParaRPr>
          </a:p>
        </p:txBody>
      </p:sp>
      <p:sp>
        <p:nvSpPr>
          <p:cNvPr id="139271" name="Line 7"/>
          <p:cNvSpPr>
            <a:spLocks noChangeShapeType="1"/>
          </p:cNvSpPr>
          <p:nvPr/>
        </p:nvSpPr>
        <p:spPr bwMode="auto">
          <a:xfrm>
            <a:off x="5898932" y="2209800"/>
            <a:ext cx="457200" cy="1573768"/>
          </a:xfrm>
          <a:prstGeom prst="line">
            <a:avLst/>
          </a:prstGeom>
          <a:noFill/>
          <a:ln w="28575">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9272" name="Text Box 8"/>
          <p:cNvSpPr txBox="1">
            <a:spLocks noChangeArrowheads="1"/>
          </p:cNvSpPr>
          <p:nvPr/>
        </p:nvSpPr>
        <p:spPr bwMode="auto">
          <a:xfrm>
            <a:off x="5257800" y="1866900"/>
            <a:ext cx="128432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b="1">
                <a:solidFill>
                  <a:srgbClr val="FF00FF"/>
                </a:solidFill>
                <a:latin typeface="Comic Sans MS" panose="030F0702030302020204" pitchFamily="66" charset="0"/>
              </a:rPr>
              <a:t>Blood clot</a:t>
            </a:r>
          </a:p>
        </p:txBody>
      </p:sp>
      <p:graphicFrame>
        <p:nvGraphicFramePr>
          <p:cNvPr id="2" name="Object 1"/>
          <p:cNvGraphicFramePr>
            <a:graphicFrameLocks noChangeAspect="1"/>
          </p:cNvGraphicFramePr>
          <p:nvPr>
            <p:extLst>
              <p:ext uri="{D42A27DB-BD31-4B8C-83A1-F6EECF244321}">
                <p14:modId xmlns:p14="http://schemas.microsoft.com/office/powerpoint/2010/main" val="3452172159"/>
              </p:ext>
            </p:extLst>
          </p:nvPr>
        </p:nvGraphicFramePr>
        <p:xfrm>
          <a:off x="931830" y="2382384"/>
          <a:ext cx="2209800" cy="1808616"/>
        </p:xfrm>
        <a:graphic>
          <a:graphicData uri="http://schemas.openxmlformats.org/presentationml/2006/ole">
            <mc:AlternateContent xmlns:mc="http://schemas.openxmlformats.org/markup-compatibility/2006">
              <mc:Choice xmlns:v="urn:schemas-microsoft-com:vml" Requires="v">
                <p:oleObj name="CS ChemDraw Drawing" r:id="rId5" imgW="1066917" imgH="873328" progId="ChemDraw.Document.6.0">
                  <p:embed/>
                </p:oleObj>
              </mc:Choice>
              <mc:Fallback>
                <p:oleObj name="CS ChemDraw Drawing" r:id="rId5" imgW="1066917" imgH="873328" progId="ChemDraw.Document.6.0">
                  <p:embed/>
                  <p:pic>
                    <p:nvPicPr>
                      <p:cNvPr id="0" name=""/>
                      <p:cNvPicPr/>
                      <p:nvPr/>
                    </p:nvPicPr>
                    <p:blipFill>
                      <a:blip r:embed="rId6"/>
                      <a:stretch>
                        <a:fillRect/>
                      </a:stretch>
                    </p:blipFill>
                    <p:spPr>
                      <a:xfrm>
                        <a:off x="931830" y="2382384"/>
                        <a:ext cx="2209800" cy="1808616"/>
                      </a:xfrm>
                      <a:prstGeom prst="rect">
                        <a:avLst/>
                      </a:prstGeom>
                    </p:spPr>
                  </p:pic>
                </p:oleObj>
              </mc:Fallback>
            </mc:AlternateContent>
          </a:graphicData>
        </a:graphic>
      </p:graphicFrame>
      <p:cxnSp>
        <p:nvCxnSpPr>
          <p:cNvPr id="9" name="Straight Connector 8"/>
          <p:cNvCxnSpPr/>
          <p:nvPr/>
        </p:nvCxnSpPr>
        <p:spPr bwMode="auto">
          <a:xfrm>
            <a:off x="195385" y="1347174"/>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20</a:t>
            </a:fld>
            <a:endParaRPr lang="en-US" altLang="en-US" sz="2200" dirty="0">
              <a:solidFill>
                <a:srgbClr val="66FF33"/>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3"/>
          <p:cNvSpPr txBox="1">
            <a:spLocks noChangeArrowheads="1"/>
          </p:cNvSpPr>
          <p:nvPr/>
        </p:nvSpPr>
        <p:spPr bwMode="auto">
          <a:xfrm>
            <a:off x="179025" y="4042516"/>
            <a:ext cx="8686800" cy="2334837"/>
          </a:xfrm>
          <a:prstGeom prst="rect">
            <a:avLst/>
          </a:prstGeom>
          <a:noFill/>
          <a:ln w="28575">
            <a:solidFill>
              <a:srgbClr val="AAE2CA">
                <a:lumMod val="20000"/>
                <a:lumOff val="80000"/>
              </a:srgb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defTabSz="914400" rtl="0" eaLnBrk="0" fontAlgn="base" latinLnBrk="0" hangingPunct="0">
              <a:lnSpc>
                <a:spcPct val="90000"/>
              </a:lnSpc>
              <a:spcBef>
                <a:spcPct val="20000"/>
              </a:spcBef>
              <a:spcAft>
                <a:spcPct val="0"/>
              </a:spcAft>
              <a:buClrTx/>
              <a:buSzTx/>
              <a:buFontTx/>
              <a:buNone/>
              <a:tabLst/>
              <a:defRPr/>
            </a:pPr>
            <a:r>
              <a:rPr kumimoji="0" lang="en-US" altLang="en-US" sz="3200" b="1" i="0" u="none" strike="noStrike" kern="1200" cap="none" spc="0" normalizeH="0" baseline="0" noProof="0">
                <a:ln>
                  <a:noFill/>
                </a:ln>
                <a:solidFill>
                  <a:srgbClr val="FF00FF"/>
                </a:solidFill>
                <a:effectLst/>
                <a:uLnTx/>
                <a:uFillTx/>
                <a:latin typeface="Comic Sans MS" panose="030F0702030302020204" pitchFamily="66" charset="0"/>
                <a:ea typeface="+mn-ea"/>
                <a:cs typeface="+mn-cs"/>
              </a:rPr>
              <a:t>Atom 1</a:t>
            </a:r>
            <a:r>
              <a:rPr kumimoji="0" lang="en-US" altLang="en-US" sz="3200" b="1" i="0" u="none" strike="noStrike" kern="1200" cap="none" spc="0" normalizeH="0" baseline="0" noProof="0">
                <a:ln>
                  <a:noFill/>
                </a:ln>
                <a:solidFill>
                  <a:srgbClr val="66FF66"/>
                </a:solidFill>
                <a:effectLst/>
                <a:uLnTx/>
                <a:uFillTx/>
                <a:latin typeface="Comic Sans MS" panose="030F0702030302020204" pitchFamily="66" charset="0"/>
                <a:ea typeface="+mn-ea"/>
                <a:cs typeface="+mn-cs"/>
              </a:rPr>
              <a:t> + </a:t>
            </a:r>
            <a:r>
              <a:rPr kumimoji="0" lang="en-US" altLang="en-US" sz="3200" b="1" i="0" u="none" strike="noStrike" kern="1200" cap="none" spc="0" normalizeH="0" baseline="0" noProof="0">
                <a:ln>
                  <a:noFill/>
                </a:ln>
                <a:solidFill>
                  <a:srgbClr val="FFC000"/>
                </a:solidFill>
                <a:effectLst/>
                <a:uLnTx/>
                <a:uFillTx/>
                <a:latin typeface="Comic Sans MS" panose="030F0702030302020204" pitchFamily="66" charset="0"/>
                <a:ea typeface="+mn-ea"/>
                <a:cs typeface="+mn-cs"/>
              </a:rPr>
              <a:t>Atom 2</a:t>
            </a:r>
            <a:r>
              <a:rPr kumimoji="0" lang="en-US" altLang="en-US" sz="3200" b="1" i="0" u="none" strike="noStrike" kern="1200" cap="none" spc="0" normalizeH="0" baseline="0" noProof="0">
                <a:ln>
                  <a:noFill/>
                </a:ln>
                <a:solidFill>
                  <a:srgbClr val="66FF66"/>
                </a:solidFill>
                <a:effectLst/>
                <a:uLnTx/>
                <a:uFillTx/>
                <a:latin typeface="Comic Sans MS" panose="030F0702030302020204" pitchFamily="66" charset="0"/>
                <a:ea typeface="+mn-ea"/>
                <a:cs typeface="+mn-cs"/>
              </a:rPr>
              <a:t>       </a:t>
            </a:r>
            <a:r>
              <a:rPr kumimoji="0" lang="en-US" altLang="en-US" sz="3200" b="1" i="0" u="none" strike="noStrike" kern="1200" cap="none" spc="0" normalizeH="0" baseline="0" noProof="0">
                <a:ln>
                  <a:noFill/>
                </a:ln>
                <a:solidFill>
                  <a:srgbClr val="FF00FF"/>
                </a:solidFill>
                <a:effectLst/>
                <a:uLnTx/>
                <a:uFillTx/>
                <a:latin typeface="Comic Sans MS" panose="030F0702030302020204" pitchFamily="66" charset="0"/>
                <a:ea typeface="+mn-ea"/>
                <a:cs typeface="+mn-cs"/>
              </a:rPr>
              <a:t>A</a:t>
            </a:r>
            <a:r>
              <a:rPr kumimoji="0" lang="en-US" altLang="en-US" sz="3200" b="1" i="0" u="none" strike="noStrike" kern="1200" cap="none" spc="0" normalizeH="0" baseline="0" noProof="0">
                <a:ln>
                  <a:noFill/>
                </a:ln>
                <a:solidFill>
                  <a:srgbClr val="FF0000"/>
                </a:solidFill>
                <a:effectLst/>
                <a:uLnTx/>
                <a:uFillTx/>
                <a:latin typeface="Comic Sans MS" panose="030F0702030302020204" pitchFamily="66" charset="0"/>
                <a:ea typeface="+mn-ea"/>
                <a:cs typeface="+mn-cs"/>
              </a:rPr>
              <a:t>:</a:t>
            </a:r>
            <a:r>
              <a:rPr kumimoji="0" lang="en-US" altLang="en-US" sz="3200" b="1" i="0" u="none" strike="noStrike" kern="1200" cap="none" spc="0" normalizeH="0" baseline="0" noProof="0">
                <a:ln>
                  <a:noFill/>
                </a:ln>
                <a:solidFill>
                  <a:srgbClr val="FFC000"/>
                </a:solidFill>
                <a:effectLst/>
                <a:uLnTx/>
                <a:uFillTx/>
                <a:latin typeface="Comic Sans MS" panose="030F0702030302020204" pitchFamily="66" charset="0"/>
                <a:ea typeface="+mn-ea"/>
                <a:cs typeface="+mn-cs"/>
              </a:rPr>
              <a:t>A</a:t>
            </a:r>
            <a:r>
              <a:rPr kumimoji="0" lang="en-US" altLang="en-US" sz="3200" b="1" i="0" u="none" strike="noStrike" kern="1200" cap="none" spc="0" normalizeH="0" baseline="0" noProof="0">
                <a:ln>
                  <a:noFill/>
                </a:ln>
                <a:solidFill>
                  <a:srgbClr val="66FF66"/>
                </a:solidFill>
                <a:effectLst/>
                <a:uLnTx/>
                <a:uFillTx/>
                <a:latin typeface="Comic Sans MS" panose="030F0702030302020204" pitchFamily="66" charset="0"/>
                <a:ea typeface="+mn-ea"/>
                <a:cs typeface="+mn-cs"/>
              </a:rPr>
              <a:t> (</a:t>
            </a:r>
            <a:r>
              <a:rPr kumimoji="0" lang="en-US" altLang="en-US" sz="3200" b="1" i="0" u="none" strike="noStrike" kern="1200" cap="none" spc="0" normalizeH="0" baseline="0" noProof="0">
                <a:ln>
                  <a:noFill/>
                </a:ln>
                <a:solidFill>
                  <a:srgbClr val="FF00FF"/>
                </a:solidFill>
                <a:effectLst/>
                <a:uLnTx/>
                <a:uFillTx/>
                <a:latin typeface="Comic Sans MS" panose="030F0702030302020204" pitchFamily="66" charset="0"/>
                <a:ea typeface="+mn-ea"/>
                <a:cs typeface="+mn-cs"/>
              </a:rPr>
              <a:t>A</a:t>
            </a:r>
            <a:r>
              <a:rPr kumimoji="0" lang="en-US" altLang="en-US" sz="3200" b="1" i="0" u="none" strike="noStrike" kern="1200" cap="none" spc="0" normalizeH="0" baseline="0" noProof="0">
                <a:ln>
                  <a:noFill/>
                </a:ln>
                <a:solidFill>
                  <a:srgbClr val="66FF66"/>
                </a:solidFill>
                <a:effectLst/>
                <a:uLnTx/>
                <a:uFillTx/>
                <a:latin typeface="Comic Sans MS" panose="030F0702030302020204" pitchFamily="66" charset="0"/>
                <a:ea typeface="+mn-ea"/>
                <a:cs typeface="+mn-cs"/>
              </a:rPr>
              <a:t> </a:t>
            </a:r>
            <a:r>
              <a:rPr kumimoji="0" lang="en-US" altLang="en-US" sz="3200" b="1" i="0" u="none" strike="noStrike" kern="1200" cap="none" spc="0" normalizeH="0" baseline="0" noProof="0">
                <a:ln>
                  <a:noFill/>
                </a:ln>
                <a:solidFill>
                  <a:srgbClr val="FFC000"/>
                </a:solidFill>
                <a:effectLst/>
                <a:uLnTx/>
                <a:uFillTx/>
                <a:latin typeface="Comic Sans MS" panose="030F0702030302020204" pitchFamily="66" charset="0"/>
                <a:ea typeface="+mn-ea"/>
                <a:cs typeface="+mn-cs"/>
              </a:rPr>
              <a:t>A</a:t>
            </a:r>
            <a:r>
              <a:rPr kumimoji="0" lang="en-US" altLang="en-US" sz="3200" b="1" i="0" u="none" strike="noStrike" kern="1200" cap="none" spc="0" normalizeH="0" baseline="0" noProof="0">
                <a:ln>
                  <a:noFill/>
                </a:ln>
                <a:solidFill>
                  <a:srgbClr val="66FF66"/>
                </a:solidFill>
                <a:effectLst/>
                <a:uLnTx/>
                <a:uFillTx/>
                <a:latin typeface="Comic Sans MS" panose="030F0702030302020204" pitchFamily="66" charset="0"/>
                <a:ea typeface="+mn-ea"/>
                <a:cs typeface="+mn-cs"/>
              </a:rPr>
              <a:t>) or </a:t>
            </a:r>
            <a:r>
              <a:rPr kumimoji="0" lang="en-US" altLang="en-US" sz="3200" b="1" i="0" u="none" strike="noStrike" kern="1200" cap="none" spc="0" normalizeH="0" baseline="0" noProof="0">
                <a:ln>
                  <a:noFill/>
                </a:ln>
                <a:solidFill>
                  <a:srgbClr val="FF00FF"/>
                </a:solidFill>
                <a:effectLst/>
                <a:uLnTx/>
                <a:uFillTx/>
                <a:latin typeface="Comic Sans MS" panose="030F0702030302020204" pitchFamily="66" charset="0"/>
                <a:ea typeface="+mn-ea"/>
                <a:cs typeface="+mn-cs"/>
              </a:rPr>
              <a:t>A</a:t>
            </a:r>
            <a:r>
              <a:rPr kumimoji="0" lang="en-US" altLang="en-US" sz="3200" b="1" i="0" u="none" strike="noStrike" kern="1200" cap="none" spc="0" normalizeH="0" baseline="30000" noProof="0">
                <a:ln>
                  <a:noFill/>
                </a:ln>
                <a:solidFill>
                  <a:srgbClr val="33CCFF"/>
                </a:solidFill>
                <a:effectLst/>
                <a:uLnTx/>
                <a:uFillTx/>
                <a:latin typeface="Comic Sans MS" panose="030F0702030302020204" pitchFamily="66" charset="0"/>
                <a:ea typeface="+mn-ea"/>
                <a:cs typeface="+mn-cs"/>
              </a:rPr>
              <a:t>+</a:t>
            </a:r>
            <a:r>
              <a:rPr kumimoji="0" lang="en-US" altLang="en-US" sz="3200" b="1" i="0" u="none" strike="noStrike" kern="1200" cap="none" spc="0" normalizeH="0" baseline="0" noProof="0">
                <a:ln>
                  <a:noFill/>
                </a:ln>
                <a:solidFill>
                  <a:srgbClr val="FFC000"/>
                </a:solidFill>
                <a:effectLst/>
                <a:uLnTx/>
                <a:uFillTx/>
                <a:latin typeface="Comic Sans MS" panose="030F0702030302020204" pitchFamily="66" charset="0"/>
                <a:ea typeface="+mn-ea"/>
                <a:cs typeface="+mn-cs"/>
              </a:rPr>
              <a:t>A</a:t>
            </a:r>
            <a:r>
              <a:rPr kumimoji="0" lang="en-US" altLang="en-US" sz="3200" b="1" i="0" u="none" strike="noStrike" kern="1200" cap="none" spc="0" normalizeH="0" baseline="30000" noProof="0">
                <a:ln>
                  <a:noFill/>
                </a:ln>
                <a:solidFill>
                  <a:srgbClr val="FF0000"/>
                </a:solidFill>
                <a:effectLst/>
                <a:uLnTx/>
                <a:uFillTx/>
                <a:latin typeface="Comic Sans MS" panose="030F0702030302020204" pitchFamily="66" charset="0"/>
                <a:ea typeface="+mn-ea"/>
                <a:cs typeface="+mn-cs"/>
              </a:rPr>
              <a:t>−</a:t>
            </a:r>
            <a:endParaRPr kumimoji="0" lang="en-US" altLang="en-US" sz="2000" b="1" i="0" u="none" strike="noStrike" kern="1200" cap="none" spc="0" normalizeH="0" baseline="0" noProof="0">
              <a:ln>
                <a:noFill/>
              </a:ln>
              <a:solidFill>
                <a:srgbClr val="000000"/>
              </a:solidFill>
              <a:effectLst/>
              <a:uLnTx/>
              <a:uFillTx/>
              <a:latin typeface="Comic Sans MS" panose="030F0702030302020204" pitchFamily="66" charset="0"/>
              <a:ea typeface="+mn-ea"/>
              <a:cs typeface="+mn-cs"/>
            </a:endParaRPr>
          </a:p>
          <a:p>
            <a:pPr marL="342900" marR="0" lvl="0" indent="-342900" algn="l" defTabSz="914400" rtl="0" eaLnBrk="0" fontAlgn="base" latinLnBrk="0" hangingPunct="0">
              <a:lnSpc>
                <a:spcPct val="90000"/>
              </a:lnSpc>
              <a:spcBef>
                <a:spcPct val="2000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omic Sans MS" panose="030F0702030302020204" pitchFamily="66" charset="0"/>
                <a:ea typeface="+mn-ea"/>
                <a:cs typeface="+mn-cs"/>
              </a:rPr>
              <a:t>                               </a:t>
            </a:r>
            <a:r>
              <a:rPr kumimoji="0" lang="en-US" altLang="en-US" sz="2000" b="1" i="0" u="none" strike="noStrike" kern="1200" cap="none" spc="0" normalizeH="0" baseline="0" noProof="0">
                <a:ln>
                  <a:noFill/>
                </a:ln>
                <a:solidFill>
                  <a:srgbClr val="FFFF00"/>
                </a:solidFill>
                <a:effectLst/>
                <a:uLnTx/>
                <a:uFillTx/>
                <a:latin typeface="Comic Sans MS" panose="030F0702030302020204" pitchFamily="66" charset="0"/>
                <a:ea typeface="+mn-ea"/>
                <a:cs typeface="+mn-cs"/>
              </a:rPr>
              <a:t>“favorable” </a:t>
            </a:r>
          </a:p>
          <a:p>
            <a:pPr marL="342900" marR="0" lvl="0" indent="-342900" algn="l" defTabSz="914400" rtl="0" eaLnBrk="0" fontAlgn="base" latinLnBrk="0" hangingPunct="0">
              <a:lnSpc>
                <a:spcPct val="90000"/>
              </a:lnSpc>
              <a:spcBef>
                <a:spcPct val="20000"/>
              </a:spcBef>
              <a:spcAft>
                <a:spcPct val="0"/>
              </a:spcAft>
              <a:buClrTx/>
              <a:buSzTx/>
              <a:buFontTx/>
              <a:buNone/>
              <a:tabLst/>
              <a:defRPr/>
            </a:pPr>
            <a:r>
              <a:rPr kumimoji="0" lang="en-US" altLang="en-US" sz="2400" b="1" i="0" u="none" strike="noStrike" kern="1200" cap="none" spc="0" normalizeH="0" baseline="0" noProof="0">
                <a:ln>
                  <a:noFill/>
                </a:ln>
                <a:solidFill>
                  <a:srgbClr val="FFFFFF">
                    <a:lumMod val="95000"/>
                  </a:srgbClr>
                </a:solidFill>
                <a:effectLst/>
                <a:uLnTx/>
                <a:uFillTx/>
                <a:latin typeface="Comic Sans MS" panose="030F0702030302020204" pitchFamily="66" charset="0"/>
                <a:ea typeface="+mn-ea"/>
                <a:cs typeface="+mn-cs"/>
              </a:rPr>
              <a:t>“</a:t>
            </a:r>
            <a:r>
              <a:rPr kumimoji="0" lang="en-US" altLang="en-US" sz="2400" b="1" i="1" u="none" strike="noStrike" kern="1200" cap="none" spc="0" normalizeH="0" baseline="0" noProof="0">
                <a:ln>
                  <a:noFill/>
                </a:ln>
                <a:solidFill>
                  <a:srgbClr val="FFFFFF">
                    <a:lumMod val="95000"/>
                  </a:srgbClr>
                </a:solidFill>
                <a:effectLst/>
                <a:uLnTx/>
                <a:uFillTx/>
                <a:latin typeface="Comic Sans MS" panose="030F0702030302020204" pitchFamily="66" charset="0"/>
                <a:ea typeface="+mn-ea"/>
                <a:cs typeface="+mn-cs"/>
              </a:rPr>
              <a:t>Rules</a:t>
            </a:r>
            <a:r>
              <a:rPr kumimoji="0" lang="en-US" altLang="en-US" sz="2400" b="1" i="0" u="none" strike="noStrike" kern="1200" cap="none" spc="0" normalizeH="0" baseline="0" noProof="0">
                <a:ln>
                  <a:noFill/>
                </a:ln>
                <a:solidFill>
                  <a:srgbClr val="FFFFFF">
                    <a:lumMod val="95000"/>
                  </a:srgbClr>
                </a:solidFill>
                <a:effectLst/>
                <a:uLnTx/>
                <a:uFillTx/>
                <a:latin typeface="Comic Sans MS" panose="030F0702030302020204" pitchFamily="66" charset="0"/>
                <a:ea typeface="+mn-ea"/>
                <a:cs typeface="+mn-cs"/>
              </a:rPr>
              <a:t>”: </a:t>
            </a:r>
          </a:p>
          <a:p>
            <a:pPr marL="342900" marR="0" lvl="0" indent="-342900" algn="l" defTabSz="914400" rtl="0" eaLnBrk="0" fontAlgn="base" latinLnBrk="0" hangingPunct="0">
              <a:lnSpc>
                <a:spcPct val="90000"/>
              </a:lnSpc>
              <a:spcBef>
                <a:spcPct val="20000"/>
              </a:spcBef>
              <a:spcAft>
                <a:spcPct val="0"/>
              </a:spcAft>
              <a:buClrTx/>
              <a:buSzTx/>
              <a:buFontTx/>
              <a:buNone/>
              <a:tabLst/>
              <a:defRPr/>
            </a:pPr>
            <a:r>
              <a:rPr kumimoji="0" lang="en-US" altLang="en-US" sz="2400" b="1" i="0" u="none" strike="noStrike" kern="1200" cap="none" spc="0" normalizeH="0" baseline="0" noProof="0">
                <a:ln>
                  <a:noFill/>
                </a:ln>
                <a:solidFill>
                  <a:srgbClr val="000000"/>
                </a:solidFill>
                <a:effectLst/>
                <a:uLnTx/>
                <a:uFillTx/>
                <a:latin typeface="Comic Sans MS" panose="030F0702030302020204" pitchFamily="66" charset="0"/>
                <a:ea typeface="+mn-ea"/>
                <a:cs typeface="+mn-cs"/>
              </a:rPr>
              <a:t>       </a:t>
            </a:r>
            <a:r>
              <a:rPr kumimoji="0" lang="en-US" altLang="en-US" sz="2400" b="1" i="0" u="none" strike="noStrike" kern="1200" cap="none" spc="0" normalizeH="0" baseline="0" noProof="0">
                <a:ln>
                  <a:noFill/>
                </a:ln>
                <a:solidFill>
                  <a:srgbClr val="FF00FF"/>
                </a:solidFill>
                <a:effectLst/>
                <a:uLnTx/>
                <a:uFillTx/>
                <a:latin typeface="Comic Sans MS" panose="030F0702030302020204" pitchFamily="66" charset="0"/>
                <a:ea typeface="+mn-ea"/>
                <a:cs typeface="+mn-cs"/>
              </a:rPr>
              <a:t>1. Opposite charges attract each other (Coulomb)</a:t>
            </a:r>
          </a:p>
          <a:p>
            <a:pPr marL="342900" marR="0" lvl="0" indent="-342900" algn="l" defTabSz="914400" rtl="0" eaLnBrk="0" fontAlgn="base" latinLnBrk="0" hangingPunct="0">
              <a:lnSpc>
                <a:spcPct val="90000"/>
              </a:lnSpc>
              <a:spcBef>
                <a:spcPct val="20000"/>
              </a:spcBef>
              <a:spcAft>
                <a:spcPct val="0"/>
              </a:spcAft>
              <a:buClrTx/>
              <a:buSzTx/>
              <a:buFontTx/>
              <a:buNone/>
              <a:tabLst/>
              <a:defRPr/>
            </a:pPr>
            <a:r>
              <a:rPr kumimoji="0" lang="en-US" altLang="en-US" sz="2400" b="1" i="0" u="none" strike="noStrike" kern="1200" cap="none" spc="0" normalizeH="0" baseline="0" noProof="0">
                <a:ln>
                  <a:noFill/>
                </a:ln>
                <a:solidFill>
                  <a:srgbClr val="FF00FF"/>
                </a:solidFill>
                <a:effectLst/>
                <a:uLnTx/>
                <a:uFillTx/>
                <a:latin typeface="Comic Sans MS" panose="030F0702030302020204" pitchFamily="66" charset="0"/>
                <a:ea typeface="+mn-ea"/>
                <a:cs typeface="+mn-cs"/>
              </a:rPr>
              <a:t>       2. Electrons spread out in space (delocalization)</a:t>
            </a:r>
          </a:p>
          <a:p>
            <a:pPr marL="342900" marR="0" lvl="0" indent="-342900" algn="l" defTabSz="914400" rtl="0" eaLnBrk="0" fontAlgn="base" latinLnBrk="0" hangingPunct="0">
              <a:lnSpc>
                <a:spcPct val="90000"/>
              </a:lnSpc>
              <a:spcBef>
                <a:spcPct val="20000"/>
              </a:spcBef>
              <a:spcAft>
                <a:spcPct val="0"/>
              </a:spcAft>
              <a:buClrTx/>
              <a:buSzTx/>
              <a:buFontTx/>
              <a:buNone/>
              <a:tabLst/>
              <a:defRPr/>
            </a:pPr>
            <a:r>
              <a:rPr kumimoji="0" lang="en-US" altLang="en-US" sz="2400" b="1" i="0" u="none" strike="noStrike" kern="1200" cap="none" spc="0" normalizeH="0" baseline="0" noProof="0">
                <a:ln>
                  <a:noFill/>
                </a:ln>
                <a:solidFill>
                  <a:srgbClr val="000000"/>
                </a:solidFill>
                <a:effectLst/>
                <a:uLnTx/>
                <a:uFillTx/>
                <a:latin typeface="Comic Sans MS" panose="030F0702030302020204" pitchFamily="66" charset="0"/>
                <a:ea typeface="+mn-ea"/>
                <a:cs typeface="+mn-cs"/>
              </a:rPr>
              <a:t> </a:t>
            </a:r>
            <a:r>
              <a:rPr kumimoji="0" lang="en-US" altLang="en-US" sz="2400" b="1" i="0" u="none" strike="noStrike" kern="1200" cap="none" spc="0" normalizeH="0" baseline="0" noProof="0">
                <a:ln>
                  <a:noFill/>
                </a:ln>
                <a:solidFill>
                  <a:srgbClr val="FF0000"/>
                </a:solidFill>
                <a:effectLst/>
                <a:uLnTx/>
                <a:uFillTx/>
                <a:latin typeface="Comic Sans MS" panose="030F0702030302020204" pitchFamily="66" charset="0"/>
                <a:ea typeface="+mn-ea"/>
                <a:cs typeface="+mn-cs"/>
              </a:rPr>
              <a:t> </a:t>
            </a:r>
            <a:endParaRPr kumimoji="0" lang="en-US" altLang="en-US" sz="2400" b="1" i="0" u="none" strike="noStrike" kern="1200" cap="none" spc="0" normalizeH="0" baseline="0" noProof="0">
              <a:ln>
                <a:noFill/>
              </a:ln>
              <a:solidFill>
                <a:srgbClr val="000000"/>
              </a:solidFill>
              <a:effectLst/>
              <a:uLnTx/>
              <a:uFillTx/>
              <a:latin typeface="Comic Sans MS" panose="030F0702030302020204" pitchFamily="66" charset="0"/>
              <a:ea typeface="+mn-ea"/>
              <a:cs typeface="+mn-cs"/>
            </a:endParaRPr>
          </a:p>
        </p:txBody>
      </p:sp>
      <p:sp>
        <p:nvSpPr>
          <p:cNvPr id="23" name="Line 4"/>
          <p:cNvSpPr>
            <a:spLocks noChangeShapeType="1"/>
          </p:cNvSpPr>
          <p:nvPr/>
        </p:nvSpPr>
        <p:spPr bwMode="auto">
          <a:xfrm>
            <a:off x="6360445" y="4263293"/>
            <a:ext cx="228600" cy="0"/>
          </a:xfrm>
          <a:prstGeom prst="line">
            <a:avLst/>
          </a:prstGeom>
          <a:noFill/>
          <a:ln w="38100">
            <a:solidFill>
              <a:srgbClr val="FF0000"/>
            </a:solidFill>
            <a:prstDash val="lgDashDotDot"/>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pPr marL="0" marR="0" lvl="0" indent="0" defTabSz="914400" eaLnBrk="0" fontAlgn="auto" latinLnBrk="0" hangingPunct="0">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rgbClr val="000000"/>
              </a:solidFill>
              <a:effectLst/>
              <a:uLnTx/>
              <a:uFillTx/>
            </a:endParaRPr>
          </a:p>
        </p:txBody>
      </p:sp>
      <p:sp>
        <p:nvSpPr>
          <p:cNvPr id="24" name="Line 5"/>
          <p:cNvSpPr>
            <a:spLocks noChangeShapeType="1"/>
          </p:cNvSpPr>
          <p:nvPr/>
        </p:nvSpPr>
        <p:spPr bwMode="auto">
          <a:xfrm rot="60000" flipV="1">
            <a:off x="4081300" y="4315784"/>
            <a:ext cx="756745" cy="15766"/>
          </a:xfrm>
          <a:prstGeom prst="line">
            <a:avLst/>
          </a:prstGeom>
          <a:noFill/>
          <a:ln w="28575">
            <a:solidFill>
              <a:srgbClr val="FFFF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pPr marL="0" marR="0" lvl="0" indent="0" defTabSz="914400" eaLnBrk="0" fontAlgn="auto" latinLnBrk="0" hangingPunct="0">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rgbClr val="000000"/>
              </a:solidFill>
              <a:effectLst/>
              <a:uLnTx/>
              <a:uFillTx/>
            </a:endParaRPr>
          </a:p>
        </p:txBody>
      </p:sp>
      <p:sp>
        <p:nvSpPr>
          <p:cNvPr id="27" name="Text Box 8"/>
          <p:cNvSpPr txBox="1">
            <a:spLocks noChangeArrowheads="1"/>
          </p:cNvSpPr>
          <p:nvPr/>
        </p:nvSpPr>
        <p:spPr bwMode="auto">
          <a:xfrm>
            <a:off x="1876335" y="6288097"/>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endParaRPr kumimoji="0" lang="en-US" altLang="en-US" sz="2400" b="1" i="0" u="none" strike="noStrike" kern="0" cap="none" spc="0" normalizeH="0" baseline="0" noProof="0">
              <a:ln>
                <a:noFill/>
              </a:ln>
              <a:solidFill>
                <a:srgbClr val="000000"/>
              </a:solidFill>
              <a:effectLst/>
              <a:uLnTx/>
              <a:uFillTx/>
            </a:endParaRPr>
          </a:p>
        </p:txBody>
      </p:sp>
      <p:sp>
        <p:nvSpPr>
          <p:cNvPr id="609282" name="Rectangle 2"/>
          <p:cNvSpPr>
            <a:spLocks noGrp="1" noChangeArrowheads="1"/>
          </p:cNvSpPr>
          <p:nvPr>
            <p:ph type="title"/>
          </p:nvPr>
        </p:nvSpPr>
        <p:spPr>
          <a:xfrm>
            <a:off x="685800" y="150508"/>
            <a:ext cx="7772400" cy="762000"/>
          </a:xfrm>
        </p:spPr>
        <p:txBody>
          <a:bodyPr/>
          <a:lstStyle/>
          <a:p>
            <a:pPr algn="r"/>
            <a:r>
              <a:rPr lang="en-US" altLang="en-US" dirty="0">
                <a:solidFill>
                  <a:srgbClr val="66FF33"/>
                </a:solidFill>
                <a:latin typeface="+mn-lt"/>
              </a:rPr>
              <a:t>Chapter 1:Bonding</a:t>
            </a:r>
            <a:br>
              <a:rPr lang="en-US" altLang="en-US" dirty="0">
                <a:solidFill>
                  <a:srgbClr val="66FF33"/>
                </a:solidFill>
                <a:latin typeface="+mn-lt"/>
              </a:rPr>
            </a:br>
            <a:r>
              <a:rPr lang="en-US" altLang="en-US" sz="2000" dirty="0">
                <a:solidFill>
                  <a:schemeClr val="accent6">
                    <a:lumMod val="40000"/>
                    <a:lumOff val="60000"/>
                  </a:schemeClr>
                </a:solidFill>
                <a:latin typeface="+mn-lt"/>
              </a:rPr>
              <a:t>A Review Of CEM141</a:t>
            </a:r>
            <a:endParaRPr lang="en-US" altLang="en-US" dirty="0">
              <a:solidFill>
                <a:schemeClr val="accent6">
                  <a:lumMod val="40000"/>
                  <a:lumOff val="60000"/>
                </a:schemeClr>
              </a:solidFill>
              <a:latin typeface="+mn-lt"/>
            </a:endParaRPr>
          </a:p>
        </p:txBody>
      </p:sp>
      <p:pic>
        <p:nvPicPr>
          <p:cNvPr id="609296" name="Picture 16" descr="Coulomb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5310" y="1634264"/>
            <a:ext cx="1270612" cy="1545488"/>
          </a:xfrm>
          <a:prstGeom prst="rect">
            <a:avLst/>
          </a:prstGeom>
          <a:noFill/>
          <a:extLst>
            <a:ext uri="{909E8E84-426E-40DD-AFC4-6F175D3DCCD1}">
              <a14:hiddenFill xmlns:a14="http://schemas.microsoft.com/office/drawing/2010/main">
                <a:solidFill>
                  <a:srgbClr val="FFFFFF"/>
                </a:solidFill>
              </a14:hiddenFill>
            </a:ext>
          </a:extLst>
        </p:spPr>
      </p:pic>
      <p:sp>
        <p:nvSpPr>
          <p:cNvPr id="609299" name="Text Box 19"/>
          <p:cNvSpPr txBox="1">
            <a:spLocks noChangeArrowheads="1"/>
          </p:cNvSpPr>
          <p:nvPr/>
        </p:nvSpPr>
        <p:spPr bwMode="auto">
          <a:xfrm>
            <a:off x="7440915" y="3280877"/>
            <a:ext cx="1627989"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altLang="en-US" sz="1400">
                <a:effectLst>
                  <a:outerShdw blurRad="38100" dist="38100" dir="2700000" algn="tl">
                    <a:srgbClr val="000000"/>
                  </a:outerShdw>
                </a:effectLst>
              </a:rPr>
              <a:t>Charles Augustin de Coulomb</a:t>
            </a:r>
          </a:p>
          <a:p>
            <a:pPr algn="ctr"/>
            <a:r>
              <a:rPr lang="en-US" altLang="en-US" sz="1400">
                <a:effectLst>
                  <a:outerShdw blurRad="38100" dist="38100" dir="2700000" algn="tl">
                    <a:srgbClr val="000000"/>
                  </a:outerShdw>
                </a:effectLst>
              </a:rPr>
              <a:t>1736-1806</a:t>
            </a:r>
          </a:p>
        </p:txBody>
      </p:sp>
      <p:pic>
        <p:nvPicPr>
          <p:cNvPr id="4" name="Picture 3"/>
          <p:cNvPicPr>
            <a:picLocks noChangeAspect="1"/>
          </p:cNvPicPr>
          <p:nvPr/>
        </p:nvPicPr>
        <p:blipFill>
          <a:blip r:embed="rId4"/>
          <a:stretch>
            <a:fillRect/>
          </a:stretch>
        </p:blipFill>
        <p:spPr>
          <a:xfrm>
            <a:off x="163547" y="406400"/>
            <a:ext cx="2657807" cy="3358179"/>
          </a:xfrm>
          <a:prstGeom prst="rect">
            <a:avLst/>
          </a:prstGeom>
        </p:spPr>
      </p:pic>
      <p:sp>
        <p:nvSpPr>
          <p:cNvPr id="5" name="TextBox 4"/>
          <p:cNvSpPr txBox="1"/>
          <p:nvPr/>
        </p:nvSpPr>
        <p:spPr>
          <a:xfrm>
            <a:off x="2907325" y="1727200"/>
            <a:ext cx="3623108" cy="400110"/>
          </a:xfrm>
          <a:prstGeom prst="rect">
            <a:avLst/>
          </a:prstGeom>
          <a:noFill/>
        </p:spPr>
        <p:txBody>
          <a:bodyPr wrap="none" rtlCol="0">
            <a:spAutoFit/>
          </a:bodyPr>
          <a:lstStyle/>
          <a:p>
            <a:r>
              <a:rPr lang="en-US" sz="2000"/>
              <a:t>Classical view of atom (Bohr)</a:t>
            </a:r>
          </a:p>
        </p:txBody>
      </p:sp>
      <p:cxnSp>
        <p:nvCxnSpPr>
          <p:cNvPr id="11" name="Straight Connector 10"/>
          <p:cNvCxnSpPr/>
          <p:nvPr/>
        </p:nvCxnSpPr>
        <p:spPr bwMode="auto">
          <a:xfrm>
            <a:off x="3290277" y="1034556"/>
            <a:ext cx="5744308"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Slide Number Placeholder 5"/>
          <p:cNvSpPr>
            <a:spLocks noGrp="1"/>
          </p:cNvSpPr>
          <p:nvPr>
            <p:ph type="sldNum" sz="quarter" idx="11"/>
          </p:nvPr>
        </p:nvSpPr>
        <p:spPr/>
        <p:txBody>
          <a:bodyPr/>
          <a:lstStyle/>
          <a:p>
            <a:fld id="{7FF4F9F1-D29D-45AE-AAD6-907463DA31F1}" type="slidenum">
              <a:rPr lang="en-US" altLang="en-US" smtClean="0"/>
              <a:pPr/>
              <a:t>21</a:t>
            </a:fld>
            <a:endParaRPr lang="en-US"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560495" y="1103321"/>
            <a:ext cx="8023010" cy="5680454"/>
          </a:xfrm>
          <a:prstGeom prst="rect">
            <a:avLst/>
          </a:prstGeom>
        </p:spPr>
      </p:pic>
      <p:sp>
        <p:nvSpPr>
          <p:cNvPr id="612354" name="Rectangle 2"/>
          <p:cNvSpPr>
            <a:spLocks noGrp="1" noChangeArrowheads="1"/>
          </p:cNvSpPr>
          <p:nvPr>
            <p:ph type="title" idx="4294967295"/>
          </p:nvPr>
        </p:nvSpPr>
        <p:spPr>
          <a:xfrm>
            <a:off x="685800" y="195263"/>
            <a:ext cx="7772400" cy="806450"/>
          </a:xfrm>
        </p:spPr>
        <p:txBody>
          <a:bodyPr/>
          <a:lstStyle/>
          <a:p>
            <a:r>
              <a:rPr lang="en-US" altLang="en-US">
                <a:solidFill>
                  <a:srgbClr val="66FF33"/>
                </a:solidFill>
                <a:latin typeface="+mn-lt"/>
              </a:rPr>
              <a:t>Bond Strength And Length</a:t>
            </a:r>
          </a:p>
        </p:txBody>
      </p:sp>
      <p:cxnSp>
        <p:nvCxnSpPr>
          <p:cNvPr id="3" name="Straight Arrow Connector 2"/>
          <p:cNvCxnSpPr/>
          <p:nvPr/>
        </p:nvCxnSpPr>
        <p:spPr bwMode="auto">
          <a:xfrm flipV="1">
            <a:off x="1198180" y="5305097"/>
            <a:ext cx="39413" cy="986520"/>
          </a:xfrm>
          <a:prstGeom prst="straightConnector1">
            <a:avLst/>
          </a:prstGeom>
          <a:noFill/>
          <a:ln w="38100" cap="flat" cmpd="sng" algn="ctr">
            <a:solidFill>
              <a:srgbClr val="FF9900"/>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TextBox 3"/>
          <p:cNvSpPr txBox="1"/>
          <p:nvPr/>
        </p:nvSpPr>
        <p:spPr>
          <a:xfrm>
            <a:off x="625093" y="6306209"/>
            <a:ext cx="1754006" cy="369332"/>
          </a:xfrm>
          <a:prstGeom prst="rect">
            <a:avLst/>
          </a:prstGeom>
          <a:noFill/>
        </p:spPr>
        <p:txBody>
          <a:bodyPr wrap="none" rtlCol="0">
            <a:spAutoFit/>
          </a:bodyPr>
          <a:lstStyle/>
          <a:p>
            <a:r>
              <a:rPr lang="en-US" sz="1800" b="1">
                <a:solidFill>
                  <a:srgbClr val="FF9900"/>
                </a:solidFill>
                <a:effectLst/>
              </a:rPr>
              <a:t>Bond strength</a:t>
            </a:r>
          </a:p>
        </p:txBody>
      </p:sp>
      <p:cxnSp>
        <p:nvCxnSpPr>
          <p:cNvPr id="6" name="Straight Connector 5"/>
          <p:cNvCxnSpPr/>
          <p:nvPr/>
        </p:nvCxnSpPr>
        <p:spPr bwMode="auto">
          <a:xfrm>
            <a:off x="195385" y="1011115"/>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Slide Number Placeholder 7"/>
          <p:cNvSpPr>
            <a:spLocks noGrp="1"/>
          </p:cNvSpPr>
          <p:nvPr>
            <p:ph type="sldNum" sz="quarter" idx="11"/>
          </p:nvPr>
        </p:nvSpPr>
        <p:spPr/>
        <p:txBody>
          <a:bodyPr/>
          <a:lstStyle/>
          <a:p>
            <a:pPr algn="l"/>
            <a:fld id="{357EC104-7421-44F5-A1D9-5D861196B4E1}" type="slidenum">
              <a:rPr lang="en-US" altLang="en-US" smtClean="0"/>
              <a:pPr algn="l"/>
              <a:t>22</a:t>
            </a:fld>
            <a:endParaRPr lang="en-US" alt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1331" name="Rectangle 3"/>
          <p:cNvSpPr>
            <a:spLocks noGrp="1" noChangeArrowheads="1"/>
          </p:cNvSpPr>
          <p:nvPr>
            <p:ph type="title"/>
          </p:nvPr>
        </p:nvSpPr>
        <p:spPr>
          <a:xfrm>
            <a:off x="696913" y="396875"/>
            <a:ext cx="7772400" cy="1344613"/>
          </a:xfrm>
        </p:spPr>
        <p:txBody>
          <a:bodyPr/>
          <a:lstStyle/>
          <a:p>
            <a:r>
              <a:rPr lang="en-US" altLang="en-US"/>
              <a:t>Covalent Bonding: Sharing Electrons</a:t>
            </a:r>
          </a:p>
        </p:txBody>
      </p:sp>
      <p:sp>
        <p:nvSpPr>
          <p:cNvPr id="611332" name="Text Box 4"/>
          <p:cNvSpPr txBox="1">
            <a:spLocks noChangeArrowheads="1"/>
          </p:cNvSpPr>
          <p:nvPr/>
        </p:nvSpPr>
        <p:spPr bwMode="auto">
          <a:xfrm>
            <a:off x="298450" y="4757738"/>
            <a:ext cx="215423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effectLst>
                  <a:outerShdw blurRad="38100" dist="38100" dir="2700000" algn="tl">
                    <a:srgbClr val="000000"/>
                  </a:outerShdw>
                </a:effectLst>
              </a:rPr>
              <a:t>Dimensions:</a:t>
            </a:r>
          </a:p>
        </p:txBody>
      </p:sp>
      <p:sp>
        <p:nvSpPr>
          <p:cNvPr id="611333" name="Text Box 5"/>
          <p:cNvSpPr txBox="1">
            <a:spLocks noChangeArrowheads="1"/>
          </p:cNvSpPr>
          <p:nvPr/>
        </p:nvSpPr>
        <p:spPr bwMode="auto">
          <a:xfrm>
            <a:off x="2516298" y="4832350"/>
            <a:ext cx="6269037"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solidFill>
                  <a:srgbClr val="00FF00"/>
                </a:solidFill>
                <a:effectLst>
                  <a:outerShdw blurRad="38100" dist="38100" dir="2700000" algn="tl">
                    <a:srgbClr val="000000"/>
                  </a:outerShdw>
                </a:effectLst>
              </a:rPr>
              <a:t>Nuclear diameter ~ 10</a:t>
            </a:r>
            <a:r>
              <a:rPr lang="en-US" altLang="en-US" sz="2400" baseline="30000">
                <a:solidFill>
                  <a:srgbClr val="00FF00"/>
                </a:solidFill>
                <a:effectLst>
                  <a:outerShdw blurRad="38100" dist="38100" dir="2700000" algn="tl">
                    <a:srgbClr val="000000"/>
                  </a:outerShdw>
                </a:effectLst>
              </a:rPr>
              <a:t>-15</a:t>
            </a:r>
            <a:r>
              <a:rPr lang="en-US" altLang="en-US" sz="2400">
                <a:solidFill>
                  <a:srgbClr val="00FF00"/>
                </a:solidFill>
                <a:effectLst>
                  <a:outerShdw blurRad="38100" dist="38100" dir="2700000" algn="tl">
                    <a:srgbClr val="000000"/>
                  </a:outerShdw>
                </a:effectLst>
              </a:rPr>
              <a:t> m</a:t>
            </a:r>
          </a:p>
          <a:p>
            <a:pPr>
              <a:spcBef>
                <a:spcPct val="50000"/>
              </a:spcBef>
            </a:pPr>
            <a:r>
              <a:rPr lang="en-US" altLang="en-US" sz="2400">
                <a:solidFill>
                  <a:srgbClr val="FFFF00"/>
                </a:solidFill>
                <a:effectLst>
                  <a:outerShdw blurRad="38100" dist="38100" dir="2700000" algn="tl">
                    <a:srgbClr val="000000"/>
                  </a:outerShdw>
                </a:effectLst>
              </a:rPr>
              <a:t>Electronic orbit ~ 10</a:t>
            </a:r>
            <a:r>
              <a:rPr lang="en-US" altLang="en-US" sz="2400" baseline="30000">
                <a:solidFill>
                  <a:srgbClr val="FFFF00"/>
                </a:solidFill>
                <a:effectLst>
                  <a:outerShdw blurRad="38100" dist="38100" dir="2700000" algn="tl">
                    <a:srgbClr val="000000"/>
                  </a:outerShdw>
                </a:effectLst>
              </a:rPr>
              <a:t>-10</a:t>
            </a:r>
            <a:r>
              <a:rPr lang="en-US" altLang="en-US" sz="2400">
                <a:solidFill>
                  <a:srgbClr val="FFFF00"/>
                </a:solidFill>
                <a:effectLst>
                  <a:outerShdw blurRad="38100" dist="38100" dir="2700000" algn="tl">
                    <a:srgbClr val="000000"/>
                  </a:outerShdw>
                </a:effectLst>
              </a:rPr>
              <a:t> m</a:t>
            </a:r>
          </a:p>
          <a:p>
            <a:pPr>
              <a:spcBef>
                <a:spcPct val="50000"/>
              </a:spcBef>
            </a:pPr>
            <a:endParaRPr lang="en-US" altLang="en-US" sz="2400">
              <a:solidFill>
                <a:srgbClr val="FF9900"/>
              </a:solidFill>
              <a:effectLst>
                <a:outerShdw blurRad="38100" dist="38100" dir="2700000" algn="tl">
                  <a:srgbClr val="000000"/>
                </a:outerShdw>
              </a:effectLst>
            </a:endParaRPr>
          </a:p>
        </p:txBody>
      </p:sp>
      <p:sp>
        <p:nvSpPr>
          <p:cNvPr id="611334" name="AutoShape 6"/>
          <p:cNvSpPr>
            <a:spLocks/>
          </p:cNvSpPr>
          <p:nvPr/>
        </p:nvSpPr>
        <p:spPr bwMode="auto">
          <a:xfrm>
            <a:off x="6472238" y="4832350"/>
            <a:ext cx="165100" cy="1038225"/>
          </a:xfrm>
          <a:prstGeom prst="rightBrace">
            <a:avLst>
              <a:gd name="adj1" fmla="val 52404"/>
              <a:gd name="adj2" fmla="val 50000"/>
            </a:avLst>
          </a:prstGeom>
          <a:noFill/>
          <a:ln w="22225">
            <a:solidFill>
              <a:schemeClr val="tx1"/>
            </a:solidFill>
            <a:round/>
            <a:headEnd/>
            <a:tailEnd/>
          </a:ln>
          <a:effectLst/>
          <a:extLst>
            <a:ext uri="{909E8E84-426E-40DD-AFC4-6F175D3DCCD1}">
              <a14:hiddenFill xmlns:a14="http://schemas.microsoft.com/office/drawing/2010/main">
                <a:solidFill>
                  <a:schemeClr val="tx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11335" name="Text Box 7"/>
          <p:cNvSpPr txBox="1">
            <a:spLocks noChangeArrowheads="1"/>
          </p:cNvSpPr>
          <p:nvPr/>
        </p:nvSpPr>
        <p:spPr bwMode="auto">
          <a:xfrm>
            <a:off x="6732588" y="4764088"/>
            <a:ext cx="1716087"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effectLst>
                  <a:outerShdw blurRad="38100" dist="38100" dir="2700000" algn="tl">
                    <a:srgbClr val="000000"/>
                  </a:outerShdw>
                </a:effectLst>
              </a:rPr>
              <a:t>five orders of magnitude</a:t>
            </a:r>
          </a:p>
        </p:txBody>
      </p:sp>
      <p:sp>
        <p:nvSpPr>
          <p:cNvPr id="611336" name="Text Box 8"/>
          <p:cNvSpPr txBox="1">
            <a:spLocks noChangeArrowheads="1"/>
          </p:cNvSpPr>
          <p:nvPr/>
        </p:nvSpPr>
        <p:spPr bwMode="auto">
          <a:xfrm>
            <a:off x="2349500" y="6057900"/>
            <a:ext cx="5854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solidFill>
                  <a:srgbClr val="FF9900"/>
                </a:solidFill>
                <a:effectLst>
                  <a:outerShdw blurRad="38100" dist="38100" dir="2700000" algn="tl">
                    <a:srgbClr val="000000"/>
                  </a:outerShdw>
                </a:effectLst>
              </a:rPr>
              <a:t>Mass ratio proton : electron = ~ 1800</a:t>
            </a:r>
          </a:p>
        </p:txBody>
      </p:sp>
      <p:pic>
        <p:nvPicPr>
          <p:cNvPr id="2" name="Picture 1"/>
          <p:cNvPicPr>
            <a:picLocks noChangeAspect="1"/>
          </p:cNvPicPr>
          <p:nvPr/>
        </p:nvPicPr>
        <p:blipFill>
          <a:blip r:embed="rId2"/>
          <a:stretch>
            <a:fillRect/>
          </a:stretch>
        </p:blipFill>
        <p:spPr>
          <a:xfrm>
            <a:off x="581085" y="2125060"/>
            <a:ext cx="7981831" cy="2192832"/>
          </a:xfrm>
          <a:prstGeom prst="rect">
            <a:avLst/>
          </a:prstGeom>
        </p:spPr>
      </p:pic>
      <p:cxnSp>
        <p:nvCxnSpPr>
          <p:cNvPr id="9" name="Straight Connector 8"/>
          <p:cNvCxnSpPr/>
          <p:nvPr/>
        </p:nvCxnSpPr>
        <p:spPr bwMode="auto">
          <a:xfrm>
            <a:off x="195385" y="1730130"/>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23</a:t>
            </a:fld>
            <a:endParaRPr lang="en-US" altLang="en-US" sz="2200" dirty="0">
              <a:solidFill>
                <a:srgbClr val="66FF33"/>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Content Placeholder 2"/>
          <p:cNvSpPr>
            <a:spLocks noGrp="1"/>
          </p:cNvSpPr>
          <p:nvPr>
            <p:ph sz="half" idx="1"/>
          </p:nvPr>
        </p:nvSpPr>
        <p:spPr>
          <a:xfrm>
            <a:off x="193675" y="1177925"/>
            <a:ext cx="8493125" cy="5230813"/>
          </a:xfrm>
        </p:spPr>
        <p:txBody>
          <a:bodyPr/>
          <a:lstStyle/>
          <a:p>
            <a:pPr eaLnBrk="1" hangingPunct="1"/>
            <a:r>
              <a:rPr lang="en-US" dirty="0"/>
              <a:t>How do potential energy and stability relate?</a:t>
            </a:r>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r>
              <a:rPr lang="en-US" dirty="0"/>
              <a:t>What forces keep the bond at the optimal length?</a:t>
            </a:r>
          </a:p>
          <a:p>
            <a:pPr eaLnBrk="1" hangingPunct="1"/>
            <a:endParaRPr lang="en-US" dirty="0"/>
          </a:p>
        </p:txBody>
      </p:sp>
      <p:sp>
        <p:nvSpPr>
          <p:cNvPr id="12291" name="Title 1"/>
          <p:cNvSpPr>
            <a:spLocks noGrp="1"/>
          </p:cNvSpPr>
          <p:nvPr>
            <p:ph type="title"/>
          </p:nvPr>
        </p:nvSpPr>
        <p:spPr>
          <a:xfrm>
            <a:off x="457200" y="193675"/>
            <a:ext cx="8229600" cy="1143000"/>
          </a:xfrm>
        </p:spPr>
        <p:txBody>
          <a:bodyPr/>
          <a:lstStyle/>
          <a:p>
            <a:pPr eaLnBrk="1" hangingPunct="1"/>
            <a:r>
              <a:rPr lang="en-US" b="1" dirty="0">
                <a:solidFill>
                  <a:srgbClr val="66FF33"/>
                </a:solidFill>
                <a:effectLst>
                  <a:outerShdw blurRad="38100" dist="38100" dir="2700000" algn="tl">
                    <a:srgbClr val="000000"/>
                  </a:outerShdw>
                </a:effectLst>
                <a:latin typeface="Comic Sans MS" panose="030F0702030302020204" pitchFamily="66" charset="0"/>
              </a:rPr>
              <a:t>Covalent Bonding</a:t>
            </a:r>
          </a:p>
        </p:txBody>
      </p:sp>
      <p:pic>
        <p:nvPicPr>
          <p:cNvPr id="12296" name="Picture 6"/>
          <p:cNvPicPr>
            <a:picLocks noChangeAspect="1" noChangeArrowheads="1"/>
          </p:cNvPicPr>
          <p:nvPr/>
        </p:nvPicPr>
        <p:blipFill>
          <a:blip r:embed="rId3"/>
          <a:srcRect/>
          <a:stretch>
            <a:fillRect/>
          </a:stretch>
        </p:blipFill>
        <p:spPr bwMode="auto">
          <a:xfrm>
            <a:off x="4456113" y="1951038"/>
            <a:ext cx="3090862" cy="942975"/>
          </a:xfrm>
          <a:prstGeom prst="rect">
            <a:avLst/>
          </a:prstGeom>
          <a:noFill/>
          <a:ln w="9525">
            <a:noFill/>
            <a:miter lim="800000"/>
            <a:headEnd/>
            <a:tailEnd/>
          </a:ln>
        </p:spPr>
      </p:pic>
      <p:pic>
        <p:nvPicPr>
          <p:cNvPr id="12298" name="Picture 7"/>
          <p:cNvPicPr>
            <a:picLocks noChangeAspect="1" noChangeArrowheads="1"/>
          </p:cNvPicPr>
          <p:nvPr/>
        </p:nvPicPr>
        <p:blipFill>
          <a:blip r:embed="rId3"/>
          <a:srcRect/>
          <a:stretch>
            <a:fillRect/>
          </a:stretch>
        </p:blipFill>
        <p:spPr bwMode="auto">
          <a:xfrm>
            <a:off x="4456113" y="4298950"/>
            <a:ext cx="3001962" cy="976313"/>
          </a:xfrm>
          <a:prstGeom prst="rect">
            <a:avLst/>
          </a:prstGeom>
          <a:noFill/>
          <a:ln w="9525">
            <a:noFill/>
            <a:miter lim="800000"/>
            <a:headEnd/>
            <a:tailEnd/>
          </a:ln>
        </p:spPr>
      </p:pic>
      <p:pic>
        <p:nvPicPr>
          <p:cNvPr id="13" name="Picture 8"/>
          <p:cNvPicPr>
            <a:picLocks noChangeAspect="1" noChangeArrowheads="1"/>
          </p:cNvPicPr>
          <p:nvPr/>
        </p:nvPicPr>
        <p:blipFill>
          <a:blip r:embed="rId4"/>
          <a:stretch>
            <a:fillRect/>
          </a:stretch>
        </p:blipFill>
        <p:spPr bwMode="auto">
          <a:xfrm>
            <a:off x="312222" y="1766147"/>
            <a:ext cx="6424055" cy="3560762"/>
          </a:xfrm>
          <a:prstGeom prst="rect">
            <a:avLst/>
          </a:prstGeom>
          <a:noFill/>
          <a:ln w="9525">
            <a:noFill/>
            <a:miter lim="800000"/>
            <a:headEnd/>
            <a:tailEnd/>
          </a:ln>
        </p:spPr>
      </p:pic>
      <p:pic>
        <p:nvPicPr>
          <p:cNvPr id="14" name="Picture 5"/>
          <p:cNvPicPr>
            <a:picLocks noChangeAspect="1" noChangeArrowheads="1"/>
          </p:cNvPicPr>
          <p:nvPr/>
        </p:nvPicPr>
        <p:blipFill>
          <a:blip r:embed="rId5"/>
          <a:srcRect t="10227" r="31095"/>
          <a:stretch>
            <a:fillRect/>
          </a:stretch>
        </p:blipFill>
        <p:spPr bwMode="auto">
          <a:xfrm>
            <a:off x="4005142" y="2128398"/>
            <a:ext cx="4624727" cy="516456"/>
          </a:xfrm>
          <a:prstGeom prst="rect">
            <a:avLst/>
          </a:prstGeom>
          <a:noFill/>
          <a:ln w="9525">
            <a:noFill/>
            <a:miter lim="800000"/>
            <a:headEnd/>
            <a:tailEnd/>
          </a:ln>
        </p:spPr>
      </p:pic>
    </p:spTree>
    <p:extLst>
      <p:ext uri="{BB962C8B-B14F-4D97-AF65-F5344CB8AC3E}">
        <p14:creationId xmlns:p14="http://schemas.microsoft.com/office/powerpoint/2010/main" val="27259694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3379" name="Rectangle 3"/>
          <p:cNvSpPr>
            <a:spLocks noGrp="1" noChangeArrowheads="1"/>
          </p:cNvSpPr>
          <p:nvPr>
            <p:ph type="title"/>
          </p:nvPr>
        </p:nvSpPr>
        <p:spPr>
          <a:xfrm>
            <a:off x="762000" y="257175"/>
            <a:ext cx="7772400" cy="1143000"/>
          </a:xfrm>
        </p:spPr>
        <p:txBody>
          <a:bodyPr/>
          <a:lstStyle/>
          <a:p>
            <a:r>
              <a:rPr lang="en-US" altLang="en-US" dirty="0"/>
              <a:t>Ionic Bonding:</a:t>
            </a:r>
            <a:br>
              <a:rPr lang="en-US" altLang="en-US" dirty="0"/>
            </a:br>
            <a:r>
              <a:rPr lang="en-US" altLang="en-US" dirty="0"/>
              <a:t> “No” Sharing of Electrons </a:t>
            </a:r>
          </a:p>
        </p:txBody>
      </p:sp>
      <p:sp>
        <p:nvSpPr>
          <p:cNvPr id="613387" name="Text Box 11"/>
          <p:cNvSpPr txBox="1">
            <a:spLocks noChangeArrowheads="1"/>
          </p:cNvSpPr>
          <p:nvPr/>
        </p:nvSpPr>
        <p:spPr bwMode="auto">
          <a:xfrm>
            <a:off x="1528763" y="5768975"/>
            <a:ext cx="60864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3200">
                <a:effectLst>
                  <a:outerShdw blurRad="38100" dist="38100" dir="2700000" algn="tl">
                    <a:srgbClr val="000000"/>
                  </a:outerShdw>
                </a:effectLst>
              </a:rPr>
              <a:t>Who donates and who accepts?</a:t>
            </a:r>
          </a:p>
        </p:txBody>
      </p:sp>
      <p:pic>
        <p:nvPicPr>
          <p:cNvPr id="2" name="Picture 1"/>
          <p:cNvPicPr>
            <a:picLocks noChangeAspect="1"/>
          </p:cNvPicPr>
          <p:nvPr/>
        </p:nvPicPr>
        <p:blipFill>
          <a:blip r:embed="rId2"/>
          <a:stretch>
            <a:fillRect/>
          </a:stretch>
        </p:blipFill>
        <p:spPr>
          <a:xfrm>
            <a:off x="642015" y="2243212"/>
            <a:ext cx="7859971" cy="2668708"/>
          </a:xfrm>
          <a:prstGeom prst="rect">
            <a:avLst/>
          </a:prstGeom>
        </p:spPr>
      </p:pic>
      <p:sp>
        <p:nvSpPr>
          <p:cNvPr id="5"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25</a:t>
            </a:fld>
            <a:endParaRPr lang="en-US" altLang="en-US" sz="2200" dirty="0">
              <a:solidFill>
                <a:srgbClr val="66FF33"/>
              </a:solidFill>
            </a:endParaRPr>
          </a:p>
        </p:txBody>
      </p:sp>
      <p:pic>
        <p:nvPicPr>
          <p:cNvPr id="4" name="Picture 3">
            <a:extLst>
              <a:ext uri="{FF2B5EF4-FFF2-40B4-BE49-F238E27FC236}">
                <a16:creationId xmlns:a16="http://schemas.microsoft.com/office/drawing/2014/main" id="{83F7CF9F-F0CF-066C-C677-790A5E3DA5E3}"/>
              </a:ext>
            </a:extLst>
          </p:cNvPr>
          <p:cNvPicPr>
            <a:picLocks noChangeAspect="1"/>
          </p:cNvPicPr>
          <p:nvPr/>
        </p:nvPicPr>
        <p:blipFill>
          <a:blip r:embed="rId3"/>
          <a:stretch>
            <a:fillRect/>
          </a:stretch>
        </p:blipFill>
        <p:spPr>
          <a:xfrm>
            <a:off x="7472186" y="3289480"/>
            <a:ext cx="286104" cy="279039"/>
          </a:xfrm>
          <a:prstGeom prst="rect">
            <a:avLst/>
          </a:prstGeom>
        </p:spPr>
      </p:pic>
      <p:pic>
        <p:nvPicPr>
          <p:cNvPr id="7" name="Picture 6">
            <a:extLst>
              <a:ext uri="{FF2B5EF4-FFF2-40B4-BE49-F238E27FC236}">
                <a16:creationId xmlns:a16="http://schemas.microsoft.com/office/drawing/2014/main" id="{6AC50AC4-ACDD-6565-19DE-F0CFD87A2CC1}"/>
              </a:ext>
            </a:extLst>
          </p:cNvPr>
          <p:cNvPicPr>
            <a:picLocks noChangeAspect="1"/>
          </p:cNvPicPr>
          <p:nvPr/>
        </p:nvPicPr>
        <p:blipFill>
          <a:blip r:embed="rId3"/>
          <a:stretch>
            <a:fillRect/>
          </a:stretch>
        </p:blipFill>
        <p:spPr>
          <a:xfrm>
            <a:off x="3627945" y="3289479"/>
            <a:ext cx="286104" cy="279039"/>
          </a:xfrm>
          <a:prstGeom prst="rect">
            <a:avLst/>
          </a:prstGeom>
        </p:spPr>
      </p:pic>
      <p:pic>
        <p:nvPicPr>
          <p:cNvPr id="9" name="Picture 8">
            <a:extLst>
              <a:ext uri="{FF2B5EF4-FFF2-40B4-BE49-F238E27FC236}">
                <a16:creationId xmlns:a16="http://schemas.microsoft.com/office/drawing/2014/main" id="{3B815B87-E374-87C5-9A11-F7C586D7CD37}"/>
              </a:ext>
            </a:extLst>
          </p:cNvPr>
          <p:cNvPicPr>
            <a:picLocks noChangeAspect="1"/>
          </p:cNvPicPr>
          <p:nvPr/>
        </p:nvPicPr>
        <p:blipFill>
          <a:blip r:embed="rId3"/>
          <a:stretch>
            <a:fillRect/>
          </a:stretch>
        </p:blipFill>
        <p:spPr>
          <a:xfrm>
            <a:off x="1419721" y="3288416"/>
            <a:ext cx="286104" cy="279039"/>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213" y="2100263"/>
            <a:ext cx="8535987" cy="2657475"/>
          </a:xfrm>
          <a:prstGeom prst="rect">
            <a:avLst/>
          </a:prstGeom>
          <a:noFill/>
          <a:extLst>
            <a:ext uri="{909E8E84-426E-40DD-AFC4-6F175D3DCCD1}">
              <a14:hiddenFill xmlns:a14="http://schemas.microsoft.com/office/drawing/2010/main">
                <a:solidFill>
                  <a:srgbClr val="FFFFFF"/>
                </a:solidFill>
              </a14:hiddenFill>
            </a:ext>
          </a:extLst>
        </p:spPr>
      </p:pic>
      <p:sp>
        <p:nvSpPr>
          <p:cNvPr id="614403" name="Line 3"/>
          <p:cNvSpPr>
            <a:spLocks noChangeShapeType="1"/>
          </p:cNvSpPr>
          <p:nvPr/>
        </p:nvSpPr>
        <p:spPr bwMode="auto">
          <a:xfrm flipV="1">
            <a:off x="3009900" y="3790950"/>
            <a:ext cx="685800" cy="1752600"/>
          </a:xfrm>
          <a:prstGeom prst="line">
            <a:avLst/>
          </a:prstGeom>
          <a:noFill/>
          <a:ln w="38100">
            <a:solidFill>
              <a:srgbClr val="66CCFF"/>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4404" name="Line 4"/>
          <p:cNvSpPr>
            <a:spLocks noChangeShapeType="1"/>
          </p:cNvSpPr>
          <p:nvPr/>
        </p:nvSpPr>
        <p:spPr bwMode="auto">
          <a:xfrm flipV="1">
            <a:off x="4400550" y="3771900"/>
            <a:ext cx="152400" cy="1828800"/>
          </a:xfrm>
          <a:prstGeom prst="line">
            <a:avLst/>
          </a:prstGeom>
          <a:noFill/>
          <a:ln w="38100">
            <a:solidFill>
              <a:srgbClr val="66CCFF"/>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4405" name="Text Box 5"/>
          <p:cNvSpPr txBox="1">
            <a:spLocks noChangeArrowheads="1"/>
          </p:cNvSpPr>
          <p:nvPr/>
        </p:nvSpPr>
        <p:spPr bwMode="auto">
          <a:xfrm>
            <a:off x="2206625" y="5719763"/>
            <a:ext cx="27717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400" b="1">
                <a:solidFill>
                  <a:srgbClr val="66CCFF"/>
                </a:solidFill>
                <a:effectLst/>
              </a:rPr>
              <a:t>Valence electrons</a:t>
            </a:r>
          </a:p>
        </p:txBody>
      </p:sp>
      <p:sp>
        <p:nvSpPr>
          <p:cNvPr id="614406" name="Line 6"/>
          <p:cNvSpPr>
            <a:spLocks noChangeShapeType="1"/>
          </p:cNvSpPr>
          <p:nvPr/>
        </p:nvSpPr>
        <p:spPr bwMode="auto">
          <a:xfrm flipH="1">
            <a:off x="7848600" y="1752600"/>
            <a:ext cx="152400" cy="1371600"/>
          </a:xfrm>
          <a:prstGeom prst="line">
            <a:avLst/>
          </a:prstGeom>
          <a:noFill/>
          <a:ln w="38100">
            <a:solidFill>
              <a:srgbClr val="FFFF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4407" name="AutoShape 7"/>
          <p:cNvSpPr>
            <a:spLocks/>
          </p:cNvSpPr>
          <p:nvPr/>
        </p:nvSpPr>
        <p:spPr bwMode="auto">
          <a:xfrm>
            <a:off x="8382000" y="3429000"/>
            <a:ext cx="152400" cy="914400"/>
          </a:xfrm>
          <a:prstGeom prst="rightBrace">
            <a:avLst>
              <a:gd name="adj1" fmla="val 50000"/>
              <a:gd name="adj2" fmla="val 50000"/>
            </a:avLst>
          </a:prstGeom>
          <a:noFill/>
          <a:ln w="28575">
            <a:solidFill>
              <a:srgbClr val="FFCC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tLang="en-US" sz="2400" b="1">
              <a:solidFill>
                <a:srgbClr val="FFCC00"/>
              </a:solidFill>
              <a:effectLst/>
              <a:latin typeface="Times New Roman" panose="02020603050405020304" pitchFamily="18" charset="0"/>
            </a:endParaRPr>
          </a:p>
        </p:txBody>
      </p:sp>
      <p:sp>
        <p:nvSpPr>
          <p:cNvPr id="614408" name="Line 8"/>
          <p:cNvSpPr>
            <a:spLocks noChangeShapeType="1"/>
          </p:cNvSpPr>
          <p:nvPr/>
        </p:nvSpPr>
        <p:spPr bwMode="auto">
          <a:xfrm>
            <a:off x="8534400" y="3886200"/>
            <a:ext cx="381000" cy="0"/>
          </a:xfrm>
          <a:prstGeom prst="line">
            <a:avLst/>
          </a:prstGeom>
          <a:noFill/>
          <a:ln w="28575">
            <a:solidFill>
              <a:srgbClr val="FFCC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4409" name="Line 9"/>
          <p:cNvSpPr>
            <a:spLocks noChangeShapeType="1"/>
          </p:cNvSpPr>
          <p:nvPr/>
        </p:nvSpPr>
        <p:spPr bwMode="auto">
          <a:xfrm flipH="1">
            <a:off x="8686800" y="3886200"/>
            <a:ext cx="228600" cy="1371600"/>
          </a:xfrm>
          <a:prstGeom prst="line">
            <a:avLst/>
          </a:prstGeom>
          <a:noFill/>
          <a:ln w="38100">
            <a:solidFill>
              <a:srgbClr val="FFFF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4410" name="Rectangle 10"/>
          <p:cNvSpPr>
            <a:spLocks noChangeArrowheads="1"/>
          </p:cNvSpPr>
          <p:nvPr/>
        </p:nvSpPr>
        <p:spPr bwMode="auto">
          <a:xfrm>
            <a:off x="7588250" y="1300163"/>
            <a:ext cx="8763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400" b="1">
                <a:solidFill>
                  <a:srgbClr val="FFFF00"/>
                </a:solidFill>
                <a:effectLst/>
              </a:rPr>
              <a:t>Duet</a:t>
            </a:r>
          </a:p>
        </p:txBody>
      </p:sp>
      <p:sp>
        <p:nvSpPr>
          <p:cNvPr id="614411" name="Rectangle 11"/>
          <p:cNvSpPr>
            <a:spLocks noChangeArrowheads="1"/>
          </p:cNvSpPr>
          <p:nvPr/>
        </p:nvSpPr>
        <p:spPr bwMode="auto">
          <a:xfrm>
            <a:off x="7761288" y="5262563"/>
            <a:ext cx="1187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400" b="1">
                <a:solidFill>
                  <a:srgbClr val="FFFF00"/>
                </a:solidFill>
                <a:effectLst/>
              </a:rPr>
              <a:t>Octets</a:t>
            </a:r>
          </a:p>
        </p:txBody>
      </p:sp>
      <p:sp>
        <p:nvSpPr>
          <p:cNvPr id="614412" name="Rectangle 12"/>
          <p:cNvSpPr>
            <a:spLocks noGrp="1" noChangeArrowheads="1"/>
          </p:cNvSpPr>
          <p:nvPr>
            <p:ph type="title" idx="4294967295"/>
          </p:nvPr>
        </p:nvSpPr>
        <p:spPr>
          <a:xfrm>
            <a:off x="685800" y="155575"/>
            <a:ext cx="7772400" cy="987425"/>
          </a:xfrm>
        </p:spPr>
        <p:txBody>
          <a:bodyPr/>
          <a:lstStyle/>
          <a:p>
            <a:r>
              <a:rPr lang="en-US" altLang="en-US" dirty="0">
                <a:solidFill>
                  <a:srgbClr val="66FF33"/>
                </a:solidFill>
              </a:rPr>
              <a:t>Partial Periodic Table</a:t>
            </a:r>
          </a:p>
        </p:txBody>
      </p:sp>
      <p:cxnSp>
        <p:nvCxnSpPr>
          <p:cNvPr id="13" name="Straight Connector 12"/>
          <p:cNvCxnSpPr/>
          <p:nvPr/>
        </p:nvCxnSpPr>
        <p:spPr bwMode="auto">
          <a:xfrm>
            <a:off x="195385" y="1011115"/>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Slide Number Placeholder 3"/>
          <p:cNvSpPr>
            <a:spLocks noGrp="1"/>
          </p:cNvSpPr>
          <p:nvPr>
            <p:ph type="sldNum" sz="quarter" idx="11"/>
          </p:nvPr>
        </p:nvSpPr>
        <p:spPr/>
        <p:txBody>
          <a:bodyPr/>
          <a:lstStyle/>
          <a:p>
            <a:pPr algn="l"/>
            <a:fld id="{357EC104-7421-44F5-A1D9-5D861196B4E1}" type="slidenum">
              <a:rPr lang="en-US" altLang="en-US" smtClean="0"/>
              <a:pPr algn="l"/>
              <a:t>26</a:t>
            </a:fld>
            <a:endParaRPr lang="en-US" alt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416BD4A-F08F-CE5F-AC64-CA7C0C11A605}"/>
              </a:ext>
            </a:extLst>
          </p:cNvPr>
          <p:cNvSpPr>
            <a:spLocks noGrp="1"/>
          </p:cNvSpPr>
          <p:nvPr>
            <p:ph type="sldNum" sz="quarter" idx="11"/>
          </p:nvPr>
        </p:nvSpPr>
        <p:spPr/>
        <p:txBody>
          <a:bodyPr/>
          <a:lstStyle/>
          <a:p>
            <a:pPr algn="l"/>
            <a:fld id="{357EC104-7421-44F5-A1D9-5D861196B4E1}" type="slidenum">
              <a:rPr lang="en-US" altLang="en-US" smtClean="0"/>
              <a:pPr algn="l"/>
              <a:t>27</a:t>
            </a:fld>
            <a:endParaRPr lang="en-US" altLang="en-US" dirty="0"/>
          </a:p>
        </p:txBody>
      </p:sp>
      <p:pic>
        <p:nvPicPr>
          <p:cNvPr id="7" name="Picture 6">
            <a:extLst>
              <a:ext uri="{FF2B5EF4-FFF2-40B4-BE49-F238E27FC236}">
                <a16:creationId xmlns:a16="http://schemas.microsoft.com/office/drawing/2014/main" id="{708DE712-7DF0-9FA2-0996-2C0476D79585}"/>
              </a:ext>
            </a:extLst>
          </p:cNvPr>
          <p:cNvPicPr>
            <a:picLocks noChangeAspect="1"/>
          </p:cNvPicPr>
          <p:nvPr/>
        </p:nvPicPr>
        <p:blipFill>
          <a:blip r:embed="rId2"/>
          <a:stretch>
            <a:fillRect/>
          </a:stretch>
        </p:blipFill>
        <p:spPr>
          <a:xfrm>
            <a:off x="4912324" y="394626"/>
            <a:ext cx="3400900" cy="4505954"/>
          </a:xfrm>
          <a:prstGeom prst="rect">
            <a:avLst/>
          </a:prstGeom>
        </p:spPr>
      </p:pic>
      <p:sp>
        <p:nvSpPr>
          <p:cNvPr id="8" name="TextBox 7">
            <a:extLst>
              <a:ext uri="{FF2B5EF4-FFF2-40B4-BE49-F238E27FC236}">
                <a16:creationId xmlns:a16="http://schemas.microsoft.com/office/drawing/2014/main" id="{DFC086F3-0D82-BD87-88A0-71C877BDB99B}"/>
              </a:ext>
            </a:extLst>
          </p:cNvPr>
          <p:cNvSpPr txBox="1"/>
          <p:nvPr/>
        </p:nvSpPr>
        <p:spPr>
          <a:xfrm>
            <a:off x="5823065" y="5112555"/>
            <a:ext cx="1712422" cy="769441"/>
          </a:xfrm>
          <a:prstGeom prst="rect">
            <a:avLst/>
          </a:prstGeom>
          <a:noFill/>
        </p:spPr>
        <p:txBody>
          <a:bodyPr wrap="square">
            <a:spAutoFit/>
          </a:bodyPr>
          <a:lstStyle/>
          <a:p>
            <a:r>
              <a:rPr lang="en-US" altLang="en-US" dirty="0">
                <a:solidFill>
                  <a:srgbClr val="66FF33"/>
                </a:solidFill>
              </a:rPr>
              <a:t>Cask</a:t>
            </a:r>
            <a:endParaRPr lang="en-US" dirty="0"/>
          </a:p>
        </p:txBody>
      </p:sp>
      <p:pic>
        <p:nvPicPr>
          <p:cNvPr id="10" name="Picture 9">
            <a:extLst>
              <a:ext uri="{FF2B5EF4-FFF2-40B4-BE49-F238E27FC236}">
                <a16:creationId xmlns:a16="http://schemas.microsoft.com/office/drawing/2014/main" id="{9D5428FD-B8EB-0E5B-32F0-E61EC0D56946}"/>
              </a:ext>
            </a:extLst>
          </p:cNvPr>
          <p:cNvPicPr>
            <a:picLocks noChangeAspect="1"/>
          </p:cNvPicPr>
          <p:nvPr/>
        </p:nvPicPr>
        <p:blipFill>
          <a:blip r:embed="rId3"/>
          <a:stretch>
            <a:fillRect/>
          </a:stretch>
        </p:blipFill>
        <p:spPr>
          <a:xfrm>
            <a:off x="710293" y="394626"/>
            <a:ext cx="3134399" cy="3794272"/>
          </a:xfrm>
          <a:prstGeom prst="rect">
            <a:avLst/>
          </a:prstGeom>
        </p:spPr>
      </p:pic>
      <p:sp>
        <p:nvSpPr>
          <p:cNvPr id="11" name="TextBox 10">
            <a:extLst>
              <a:ext uri="{FF2B5EF4-FFF2-40B4-BE49-F238E27FC236}">
                <a16:creationId xmlns:a16="http://schemas.microsoft.com/office/drawing/2014/main" id="{E790025C-0C4F-47C8-F0C8-3089F2B555FC}"/>
              </a:ext>
            </a:extLst>
          </p:cNvPr>
          <p:cNvSpPr txBox="1"/>
          <p:nvPr/>
        </p:nvSpPr>
        <p:spPr>
          <a:xfrm>
            <a:off x="1778924" y="4231406"/>
            <a:ext cx="1712422" cy="769441"/>
          </a:xfrm>
          <a:prstGeom prst="rect">
            <a:avLst/>
          </a:prstGeom>
          <a:noFill/>
        </p:spPr>
        <p:txBody>
          <a:bodyPr wrap="square">
            <a:spAutoFit/>
          </a:bodyPr>
          <a:lstStyle/>
          <a:p>
            <a:r>
              <a:rPr lang="en-US" altLang="en-US" dirty="0">
                <a:solidFill>
                  <a:srgbClr val="66FF33"/>
                </a:solidFill>
              </a:rPr>
              <a:t>MJ</a:t>
            </a:r>
            <a:endParaRPr lang="en-US" dirty="0"/>
          </a:p>
        </p:txBody>
      </p:sp>
      <p:pic>
        <p:nvPicPr>
          <p:cNvPr id="13" name="Picture 12">
            <a:extLst>
              <a:ext uri="{FF2B5EF4-FFF2-40B4-BE49-F238E27FC236}">
                <a16:creationId xmlns:a16="http://schemas.microsoft.com/office/drawing/2014/main" id="{D909D55D-7563-EF5F-97E1-A81851FF5816}"/>
              </a:ext>
            </a:extLst>
          </p:cNvPr>
          <p:cNvPicPr>
            <a:picLocks noChangeAspect="1"/>
          </p:cNvPicPr>
          <p:nvPr/>
        </p:nvPicPr>
        <p:blipFill>
          <a:blip r:embed="rId4"/>
          <a:stretch>
            <a:fillRect/>
          </a:stretch>
        </p:blipFill>
        <p:spPr>
          <a:xfrm>
            <a:off x="63422" y="5077010"/>
            <a:ext cx="4848902" cy="1076475"/>
          </a:xfrm>
          <a:prstGeom prst="rect">
            <a:avLst/>
          </a:prstGeom>
        </p:spPr>
      </p:pic>
    </p:spTree>
    <p:extLst>
      <p:ext uri="{BB962C8B-B14F-4D97-AF65-F5344CB8AC3E}">
        <p14:creationId xmlns:p14="http://schemas.microsoft.com/office/powerpoint/2010/main" val="15187767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C778F-2B6D-A0C8-E708-702CCC6FF7F7}"/>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9CDBA43-E05F-8642-D08D-2F12C32BEA7F}"/>
              </a:ext>
            </a:extLst>
          </p:cNvPr>
          <p:cNvSpPr>
            <a:spLocks noGrp="1"/>
          </p:cNvSpPr>
          <p:nvPr>
            <p:ph type="sldNum" sz="quarter" idx="11"/>
          </p:nvPr>
        </p:nvSpPr>
        <p:spPr/>
        <p:txBody>
          <a:bodyPr/>
          <a:lstStyle/>
          <a:p>
            <a:pPr algn="l"/>
            <a:fld id="{357EC104-7421-44F5-A1D9-5D861196B4E1}" type="slidenum">
              <a:rPr lang="en-US" altLang="en-US" smtClean="0"/>
              <a:pPr algn="l"/>
              <a:t>28</a:t>
            </a:fld>
            <a:endParaRPr lang="en-US" altLang="en-US" dirty="0"/>
          </a:p>
        </p:txBody>
      </p:sp>
      <p:pic>
        <p:nvPicPr>
          <p:cNvPr id="10" name="Picture 9">
            <a:extLst>
              <a:ext uri="{FF2B5EF4-FFF2-40B4-BE49-F238E27FC236}">
                <a16:creationId xmlns:a16="http://schemas.microsoft.com/office/drawing/2014/main" id="{3C85BA09-66C0-D46C-6E44-208928231AA6}"/>
              </a:ext>
            </a:extLst>
          </p:cNvPr>
          <p:cNvPicPr>
            <a:picLocks noChangeAspect="1"/>
          </p:cNvPicPr>
          <p:nvPr/>
        </p:nvPicPr>
        <p:blipFill>
          <a:blip r:embed="rId2"/>
          <a:stretch>
            <a:fillRect/>
          </a:stretch>
        </p:blipFill>
        <p:spPr>
          <a:xfrm>
            <a:off x="710293" y="394626"/>
            <a:ext cx="3134399" cy="3794272"/>
          </a:xfrm>
          <a:prstGeom prst="rect">
            <a:avLst/>
          </a:prstGeom>
        </p:spPr>
      </p:pic>
      <p:sp>
        <p:nvSpPr>
          <p:cNvPr id="11" name="TextBox 10">
            <a:extLst>
              <a:ext uri="{FF2B5EF4-FFF2-40B4-BE49-F238E27FC236}">
                <a16:creationId xmlns:a16="http://schemas.microsoft.com/office/drawing/2014/main" id="{49F3334B-B5DD-B061-5BE8-5306D7B2AA41}"/>
              </a:ext>
            </a:extLst>
          </p:cNvPr>
          <p:cNvSpPr txBox="1"/>
          <p:nvPr/>
        </p:nvSpPr>
        <p:spPr>
          <a:xfrm>
            <a:off x="1778924" y="4231406"/>
            <a:ext cx="1712422" cy="769441"/>
          </a:xfrm>
          <a:prstGeom prst="rect">
            <a:avLst/>
          </a:prstGeom>
          <a:noFill/>
        </p:spPr>
        <p:txBody>
          <a:bodyPr wrap="square">
            <a:spAutoFit/>
          </a:bodyPr>
          <a:lstStyle/>
          <a:p>
            <a:r>
              <a:rPr lang="en-US" altLang="en-US" dirty="0">
                <a:solidFill>
                  <a:srgbClr val="66FF33"/>
                </a:solidFill>
              </a:rPr>
              <a:t>MJ</a:t>
            </a:r>
            <a:endParaRPr lang="en-US" dirty="0"/>
          </a:p>
        </p:txBody>
      </p:sp>
      <p:pic>
        <p:nvPicPr>
          <p:cNvPr id="13" name="Picture 12">
            <a:extLst>
              <a:ext uri="{FF2B5EF4-FFF2-40B4-BE49-F238E27FC236}">
                <a16:creationId xmlns:a16="http://schemas.microsoft.com/office/drawing/2014/main" id="{1DEEDA40-ADEB-5B26-7344-C6493133C437}"/>
              </a:ext>
            </a:extLst>
          </p:cNvPr>
          <p:cNvPicPr>
            <a:picLocks noChangeAspect="1"/>
          </p:cNvPicPr>
          <p:nvPr/>
        </p:nvPicPr>
        <p:blipFill>
          <a:blip r:embed="rId3"/>
          <a:stretch>
            <a:fillRect/>
          </a:stretch>
        </p:blipFill>
        <p:spPr>
          <a:xfrm>
            <a:off x="63422" y="5077010"/>
            <a:ext cx="4848902" cy="1076475"/>
          </a:xfrm>
          <a:prstGeom prst="rect">
            <a:avLst/>
          </a:prstGeom>
        </p:spPr>
      </p:pic>
      <p:sp>
        <p:nvSpPr>
          <p:cNvPr id="3" name="TextBox 2">
            <a:extLst>
              <a:ext uri="{FF2B5EF4-FFF2-40B4-BE49-F238E27FC236}">
                <a16:creationId xmlns:a16="http://schemas.microsoft.com/office/drawing/2014/main" id="{51114836-9B94-F40C-BE32-92DE86491F6B}"/>
              </a:ext>
            </a:extLst>
          </p:cNvPr>
          <p:cNvSpPr txBox="1"/>
          <p:nvPr/>
        </p:nvSpPr>
        <p:spPr>
          <a:xfrm>
            <a:off x="4301835" y="553024"/>
            <a:ext cx="4663441" cy="2308324"/>
          </a:xfrm>
          <a:prstGeom prst="rect">
            <a:avLst/>
          </a:prstGeom>
          <a:noFill/>
        </p:spPr>
        <p:txBody>
          <a:bodyPr wrap="square">
            <a:spAutoFit/>
          </a:bodyPr>
          <a:lstStyle/>
          <a:p>
            <a:pPr algn="ctr"/>
            <a:r>
              <a:rPr lang="en-US" sz="3600" dirty="0">
                <a:solidFill>
                  <a:srgbClr val="66FF33"/>
                </a:solidFill>
              </a:rPr>
              <a:t>Most </a:t>
            </a:r>
            <a:r>
              <a:rPr lang="en-US" sz="3600" dirty="0">
                <a:solidFill>
                  <a:schemeClr val="bg2"/>
                </a:solidFill>
                <a:highlight>
                  <a:srgbClr val="FFFF00"/>
                </a:highlight>
              </a:rPr>
              <a:t>#1</a:t>
            </a:r>
            <a:r>
              <a:rPr lang="en-US" sz="3600" dirty="0">
                <a:solidFill>
                  <a:srgbClr val="66FF33"/>
                </a:solidFill>
              </a:rPr>
              <a:t> songs.</a:t>
            </a:r>
          </a:p>
          <a:p>
            <a:pPr algn="ctr"/>
            <a:r>
              <a:rPr lang="en-US" sz="3600" dirty="0">
                <a:solidFill>
                  <a:srgbClr val="66FF33"/>
                </a:solidFill>
              </a:rPr>
              <a:t>	Row 1 of the Periodic Table</a:t>
            </a:r>
          </a:p>
          <a:p>
            <a:pPr algn="ctr"/>
            <a:r>
              <a:rPr lang="en-US" sz="3600" dirty="0">
                <a:solidFill>
                  <a:schemeClr val="bg2"/>
                </a:solidFill>
                <a:highlight>
                  <a:srgbClr val="FFFF00"/>
                </a:highlight>
              </a:rPr>
              <a:t>“H</a:t>
            </a:r>
            <a:r>
              <a:rPr lang="en-US" sz="3600" dirty="0">
                <a:solidFill>
                  <a:srgbClr val="66FF33"/>
                </a:solidFill>
              </a:rPr>
              <a:t>              </a:t>
            </a:r>
            <a:r>
              <a:rPr lang="en-US" sz="3600" dirty="0">
                <a:solidFill>
                  <a:schemeClr val="bg2"/>
                </a:solidFill>
                <a:highlight>
                  <a:srgbClr val="FFFF00"/>
                </a:highlight>
              </a:rPr>
              <a:t>He”</a:t>
            </a:r>
          </a:p>
        </p:txBody>
      </p:sp>
    </p:spTree>
    <p:extLst>
      <p:ext uri="{BB962C8B-B14F-4D97-AF65-F5344CB8AC3E}">
        <p14:creationId xmlns:p14="http://schemas.microsoft.com/office/powerpoint/2010/main" val="30565573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83236E-5110-4907-0D8F-D94B63018277}"/>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461C452-28EF-308B-9E74-0EC1819A1782}"/>
              </a:ext>
            </a:extLst>
          </p:cNvPr>
          <p:cNvSpPr>
            <a:spLocks noGrp="1"/>
          </p:cNvSpPr>
          <p:nvPr>
            <p:ph type="sldNum" sz="quarter" idx="11"/>
          </p:nvPr>
        </p:nvSpPr>
        <p:spPr/>
        <p:txBody>
          <a:bodyPr/>
          <a:lstStyle/>
          <a:p>
            <a:pPr algn="l"/>
            <a:fld id="{357EC104-7421-44F5-A1D9-5D861196B4E1}" type="slidenum">
              <a:rPr lang="en-US" altLang="en-US" smtClean="0"/>
              <a:pPr algn="l"/>
              <a:t>29</a:t>
            </a:fld>
            <a:endParaRPr lang="en-US" altLang="en-US" dirty="0"/>
          </a:p>
        </p:txBody>
      </p:sp>
      <p:sp>
        <p:nvSpPr>
          <p:cNvPr id="3" name="TextBox 2">
            <a:extLst>
              <a:ext uri="{FF2B5EF4-FFF2-40B4-BE49-F238E27FC236}">
                <a16:creationId xmlns:a16="http://schemas.microsoft.com/office/drawing/2014/main" id="{2FDD5BB8-5739-000A-E90A-069204CF704E}"/>
              </a:ext>
            </a:extLst>
          </p:cNvPr>
          <p:cNvSpPr txBox="1"/>
          <p:nvPr/>
        </p:nvSpPr>
        <p:spPr>
          <a:xfrm>
            <a:off x="37406" y="120762"/>
            <a:ext cx="4663441" cy="1200329"/>
          </a:xfrm>
          <a:prstGeom prst="rect">
            <a:avLst/>
          </a:prstGeom>
          <a:noFill/>
        </p:spPr>
        <p:txBody>
          <a:bodyPr wrap="square">
            <a:spAutoFit/>
          </a:bodyPr>
          <a:lstStyle/>
          <a:p>
            <a:pPr algn="ctr"/>
            <a:r>
              <a:rPr lang="en-US" sz="3600" dirty="0">
                <a:solidFill>
                  <a:srgbClr val="66FF33"/>
                </a:solidFill>
              </a:rPr>
              <a:t>Row 2 of the Periodic Table</a:t>
            </a:r>
          </a:p>
        </p:txBody>
      </p:sp>
      <p:sp>
        <p:nvSpPr>
          <p:cNvPr id="4" name="TextBox 3">
            <a:extLst>
              <a:ext uri="{FF2B5EF4-FFF2-40B4-BE49-F238E27FC236}">
                <a16:creationId xmlns:a16="http://schemas.microsoft.com/office/drawing/2014/main" id="{29090162-1D7A-C7B2-8107-40DB4D0C4583}"/>
              </a:ext>
            </a:extLst>
          </p:cNvPr>
          <p:cNvSpPr txBox="1"/>
          <p:nvPr/>
        </p:nvSpPr>
        <p:spPr>
          <a:xfrm>
            <a:off x="0" y="1741744"/>
            <a:ext cx="9081655" cy="1446550"/>
          </a:xfrm>
          <a:prstGeom prst="rect">
            <a:avLst/>
          </a:prstGeom>
          <a:noFill/>
        </p:spPr>
        <p:txBody>
          <a:bodyPr wrap="square">
            <a:spAutoFit/>
          </a:bodyPr>
          <a:lstStyle/>
          <a:p>
            <a:pPr algn="ctr"/>
            <a:r>
              <a:rPr lang="en-US" b="1" dirty="0">
                <a:solidFill>
                  <a:srgbClr val="66FF33"/>
                </a:solidFill>
                <a:effectLst/>
              </a:rPr>
              <a:t>15 </a:t>
            </a:r>
            <a:r>
              <a:rPr lang="en-US" b="1" dirty="0" err="1">
                <a:solidFill>
                  <a:srgbClr val="66FF33"/>
                </a:solidFill>
                <a:effectLst/>
              </a:rPr>
              <a:t>lb</a:t>
            </a:r>
            <a:r>
              <a:rPr lang="en-US" b="1" dirty="0">
                <a:solidFill>
                  <a:srgbClr val="66FF33"/>
                </a:solidFill>
                <a:effectLst/>
              </a:rPr>
              <a:t> frozen </a:t>
            </a:r>
            <a:r>
              <a:rPr lang="en-US" b="1" dirty="0">
                <a:solidFill>
                  <a:schemeClr val="bg2"/>
                </a:solidFill>
                <a:effectLst/>
                <a:highlight>
                  <a:srgbClr val="FFFF00"/>
                </a:highlight>
              </a:rPr>
              <a:t>Libby’s bacon </a:t>
            </a:r>
            <a:r>
              <a:rPr lang="en-US" b="1" dirty="0">
                <a:solidFill>
                  <a:srgbClr val="66FF33"/>
                </a:solidFill>
                <a:effectLst/>
              </a:rPr>
              <a:t>preorder at parkers produce</a:t>
            </a:r>
            <a:endParaRPr lang="en-US" sz="3600" dirty="0">
              <a:solidFill>
                <a:srgbClr val="66FF33"/>
              </a:solidFill>
            </a:endParaRPr>
          </a:p>
        </p:txBody>
      </p:sp>
      <p:sp>
        <p:nvSpPr>
          <p:cNvPr id="6" name="TextBox 5">
            <a:extLst>
              <a:ext uri="{FF2B5EF4-FFF2-40B4-BE49-F238E27FC236}">
                <a16:creationId xmlns:a16="http://schemas.microsoft.com/office/drawing/2014/main" id="{345746F0-BA09-C210-9854-A915303104D0}"/>
              </a:ext>
            </a:extLst>
          </p:cNvPr>
          <p:cNvSpPr txBox="1"/>
          <p:nvPr/>
        </p:nvSpPr>
        <p:spPr>
          <a:xfrm>
            <a:off x="2701637" y="5226371"/>
            <a:ext cx="4580312" cy="769441"/>
          </a:xfrm>
          <a:prstGeom prst="rect">
            <a:avLst/>
          </a:prstGeom>
          <a:noFill/>
        </p:spPr>
        <p:txBody>
          <a:bodyPr wrap="square">
            <a:spAutoFit/>
          </a:bodyPr>
          <a:lstStyle/>
          <a:p>
            <a:r>
              <a:rPr lang="en-US" sz="4400" b="1" dirty="0">
                <a:solidFill>
                  <a:schemeClr val="bg2"/>
                </a:solidFill>
                <a:effectLst/>
                <a:highlight>
                  <a:srgbClr val="FFFF00"/>
                </a:highlight>
              </a:rPr>
              <a:t>Li Be’s </a:t>
            </a:r>
            <a:r>
              <a:rPr lang="en-US" b="1" dirty="0">
                <a:solidFill>
                  <a:schemeClr val="bg2"/>
                </a:solidFill>
                <a:effectLst/>
                <a:highlight>
                  <a:srgbClr val="FFFF00"/>
                </a:highlight>
              </a:rPr>
              <a:t>B’</a:t>
            </a:r>
            <a:r>
              <a:rPr lang="en-US" sz="4400" b="1" dirty="0">
                <a:solidFill>
                  <a:schemeClr val="bg2"/>
                </a:solidFill>
                <a:effectLst/>
                <a:highlight>
                  <a:srgbClr val="FFFF00"/>
                </a:highlight>
              </a:rPr>
              <a:t>CN </a:t>
            </a:r>
            <a:endParaRPr lang="en-US" dirty="0">
              <a:solidFill>
                <a:schemeClr val="bg2"/>
              </a:solidFill>
            </a:endParaRPr>
          </a:p>
        </p:txBody>
      </p:sp>
      <p:sp>
        <p:nvSpPr>
          <p:cNvPr id="8" name="TextBox 7">
            <a:extLst>
              <a:ext uri="{FF2B5EF4-FFF2-40B4-BE49-F238E27FC236}">
                <a16:creationId xmlns:a16="http://schemas.microsoft.com/office/drawing/2014/main" id="{40D1003F-D113-BF63-3600-79535A64B610}"/>
              </a:ext>
            </a:extLst>
          </p:cNvPr>
          <p:cNvSpPr txBox="1"/>
          <p:nvPr/>
        </p:nvSpPr>
        <p:spPr>
          <a:xfrm>
            <a:off x="2776451" y="3497324"/>
            <a:ext cx="4580312" cy="769441"/>
          </a:xfrm>
          <a:prstGeom prst="rect">
            <a:avLst/>
          </a:prstGeom>
          <a:noFill/>
        </p:spPr>
        <p:txBody>
          <a:bodyPr wrap="square">
            <a:spAutoFit/>
          </a:bodyPr>
          <a:lstStyle/>
          <a:p>
            <a:r>
              <a:rPr lang="en-US" sz="4400" b="1" dirty="0">
                <a:solidFill>
                  <a:schemeClr val="bg2"/>
                </a:solidFill>
                <a:effectLst/>
                <a:highlight>
                  <a:srgbClr val="FFFF00"/>
                </a:highlight>
              </a:rPr>
              <a:t>Libby’s bacon </a:t>
            </a:r>
            <a:endParaRPr lang="en-US" dirty="0">
              <a:solidFill>
                <a:schemeClr val="bg2"/>
              </a:solidFill>
            </a:endParaRPr>
          </a:p>
        </p:txBody>
      </p:sp>
      <p:cxnSp>
        <p:nvCxnSpPr>
          <p:cNvPr id="12" name="Straight Arrow Connector 11">
            <a:extLst>
              <a:ext uri="{FF2B5EF4-FFF2-40B4-BE49-F238E27FC236}">
                <a16:creationId xmlns:a16="http://schemas.microsoft.com/office/drawing/2014/main" id="{63365214-353E-4FF9-78DF-181C7A542F5D}"/>
              </a:ext>
            </a:extLst>
          </p:cNvPr>
          <p:cNvCxnSpPr/>
          <p:nvPr/>
        </p:nvCxnSpPr>
        <p:spPr bwMode="auto">
          <a:xfrm>
            <a:off x="4364182" y="4401589"/>
            <a:ext cx="0" cy="640080"/>
          </a:xfrm>
          <a:prstGeom prst="straightConnector1">
            <a:avLst/>
          </a:prstGeom>
          <a:noFill/>
          <a:ln w="38100" cap="flat" cmpd="sng" algn="ctr">
            <a:solidFill>
              <a:srgbClr val="FFFF00"/>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6263989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49BF17-A409-9506-50B1-6A1F037AC1F7}"/>
            </a:ext>
          </a:extLst>
        </p:cNvPr>
        <p:cNvGrpSpPr/>
        <p:nvPr/>
      </p:nvGrpSpPr>
      <p:grpSpPr>
        <a:xfrm>
          <a:off x="0" y="0"/>
          <a:ext cx="0" cy="0"/>
          <a:chOff x="0" y="0"/>
          <a:chExt cx="0" cy="0"/>
        </a:xfrm>
      </p:grpSpPr>
      <p:pic>
        <p:nvPicPr>
          <p:cNvPr id="16" name="Picture 15">
            <a:extLst>
              <a:ext uri="{FF2B5EF4-FFF2-40B4-BE49-F238E27FC236}">
                <a16:creationId xmlns:a16="http://schemas.microsoft.com/office/drawing/2014/main" id="{5BC14849-DA1D-1ECD-2116-E56F26E3DBB8}"/>
              </a:ext>
            </a:extLst>
          </p:cNvPr>
          <p:cNvPicPr>
            <a:picLocks noChangeAspect="1"/>
          </p:cNvPicPr>
          <p:nvPr/>
        </p:nvPicPr>
        <p:blipFill>
          <a:blip r:embed="rId2"/>
          <a:stretch>
            <a:fillRect/>
          </a:stretch>
        </p:blipFill>
        <p:spPr>
          <a:xfrm>
            <a:off x="4846101" y="3320935"/>
            <a:ext cx="1154726" cy="1539634"/>
          </a:xfrm>
          <a:prstGeom prst="rect">
            <a:avLst/>
          </a:prstGeom>
        </p:spPr>
      </p:pic>
      <p:sp>
        <p:nvSpPr>
          <p:cNvPr id="2" name="Slide Number Placeholder 1">
            <a:extLst>
              <a:ext uri="{FF2B5EF4-FFF2-40B4-BE49-F238E27FC236}">
                <a16:creationId xmlns:a16="http://schemas.microsoft.com/office/drawing/2014/main" id="{F2847995-A9A7-3379-FCF3-EB029E1C8AE1}"/>
              </a:ext>
            </a:extLst>
          </p:cNvPr>
          <p:cNvSpPr>
            <a:spLocks noGrp="1"/>
          </p:cNvSpPr>
          <p:nvPr>
            <p:ph type="sldNum" sz="quarter" idx="11"/>
          </p:nvPr>
        </p:nvSpPr>
        <p:spPr/>
        <p:txBody>
          <a:bodyPr/>
          <a:lstStyle/>
          <a:p>
            <a:pPr algn="l"/>
            <a:fld id="{357EC104-7421-44F5-A1D9-5D861196B4E1}" type="slidenum">
              <a:rPr lang="en-US" altLang="en-US" smtClean="0"/>
              <a:pPr algn="l"/>
              <a:t>30</a:t>
            </a:fld>
            <a:endParaRPr lang="en-US" altLang="en-US" dirty="0"/>
          </a:p>
        </p:txBody>
      </p:sp>
      <p:pic>
        <p:nvPicPr>
          <p:cNvPr id="20" name="Picture 19">
            <a:extLst>
              <a:ext uri="{FF2B5EF4-FFF2-40B4-BE49-F238E27FC236}">
                <a16:creationId xmlns:a16="http://schemas.microsoft.com/office/drawing/2014/main" id="{4F695D43-E3DB-55CE-48A6-8FDD5DF5C863}"/>
              </a:ext>
            </a:extLst>
          </p:cNvPr>
          <p:cNvPicPr>
            <a:picLocks noChangeAspect="1"/>
          </p:cNvPicPr>
          <p:nvPr/>
        </p:nvPicPr>
        <p:blipFill>
          <a:blip r:embed="rId3">
            <a:alphaModFix/>
          </a:blip>
          <a:srcRect l="6095" t="10066" b="14133"/>
          <a:stretch>
            <a:fillRect/>
          </a:stretch>
        </p:blipFill>
        <p:spPr>
          <a:xfrm>
            <a:off x="4846101" y="4713316"/>
            <a:ext cx="1096758" cy="885306"/>
          </a:xfrm>
          <a:prstGeom prst="rect">
            <a:avLst/>
          </a:prstGeom>
          <a:effectLst/>
        </p:spPr>
      </p:pic>
      <p:sp>
        <p:nvSpPr>
          <p:cNvPr id="3" name="TextBox 2">
            <a:extLst>
              <a:ext uri="{FF2B5EF4-FFF2-40B4-BE49-F238E27FC236}">
                <a16:creationId xmlns:a16="http://schemas.microsoft.com/office/drawing/2014/main" id="{B5686E20-B126-9DB9-A658-459BADF445D8}"/>
              </a:ext>
            </a:extLst>
          </p:cNvPr>
          <p:cNvSpPr txBox="1"/>
          <p:nvPr/>
        </p:nvSpPr>
        <p:spPr>
          <a:xfrm>
            <a:off x="37406" y="120762"/>
            <a:ext cx="4663441" cy="1200329"/>
          </a:xfrm>
          <a:prstGeom prst="rect">
            <a:avLst/>
          </a:prstGeom>
          <a:noFill/>
        </p:spPr>
        <p:txBody>
          <a:bodyPr wrap="square">
            <a:spAutoFit/>
          </a:bodyPr>
          <a:lstStyle/>
          <a:p>
            <a:pPr algn="ctr"/>
            <a:r>
              <a:rPr lang="en-US" sz="3600" dirty="0">
                <a:solidFill>
                  <a:srgbClr val="66FF33"/>
                </a:solidFill>
              </a:rPr>
              <a:t>Row 2 of the Periodic Table</a:t>
            </a:r>
          </a:p>
        </p:txBody>
      </p:sp>
      <p:sp>
        <p:nvSpPr>
          <p:cNvPr id="4" name="TextBox 3">
            <a:extLst>
              <a:ext uri="{FF2B5EF4-FFF2-40B4-BE49-F238E27FC236}">
                <a16:creationId xmlns:a16="http://schemas.microsoft.com/office/drawing/2014/main" id="{FC7D82AA-D9CF-746C-247E-D049D16DD50B}"/>
              </a:ext>
            </a:extLst>
          </p:cNvPr>
          <p:cNvSpPr txBox="1"/>
          <p:nvPr/>
        </p:nvSpPr>
        <p:spPr>
          <a:xfrm>
            <a:off x="0" y="1741744"/>
            <a:ext cx="9081655" cy="769441"/>
          </a:xfrm>
          <a:prstGeom prst="rect">
            <a:avLst/>
          </a:prstGeom>
          <a:noFill/>
        </p:spPr>
        <p:txBody>
          <a:bodyPr wrap="square">
            <a:spAutoFit/>
          </a:bodyPr>
          <a:lstStyle/>
          <a:p>
            <a:pPr algn="ctr"/>
            <a:r>
              <a:rPr lang="en-US" b="1" dirty="0">
                <a:solidFill>
                  <a:schemeClr val="bg2"/>
                </a:solidFill>
                <a:effectLst/>
                <a:highlight>
                  <a:srgbClr val="FFFF00"/>
                </a:highlight>
              </a:rPr>
              <a:t>O</a:t>
            </a:r>
            <a:r>
              <a:rPr lang="en-US" b="1" dirty="0">
                <a:solidFill>
                  <a:srgbClr val="66FF33"/>
                </a:solidFill>
                <a:effectLst/>
              </a:rPr>
              <a:t>n </a:t>
            </a:r>
            <a:r>
              <a:rPr lang="en-US" b="1" dirty="0">
                <a:solidFill>
                  <a:schemeClr val="bg2"/>
                </a:solidFill>
                <a:effectLst/>
                <a:highlight>
                  <a:srgbClr val="FFFF00"/>
                </a:highlight>
              </a:rPr>
              <a:t>F</a:t>
            </a:r>
            <a:r>
              <a:rPr lang="en-US" b="1" dirty="0">
                <a:solidFill>
                  <a:srgbClr val="66FF33"/>
                </a:solidFill>
                <a:effectLst/>
              </a:rPr>
              <a:t>ire on my </a:t>
            </a:r>
            <a:r>
              <a:rPr lang="en-US" b="1" dirty="0" err="1">
                <a:solidFill>
                  <a:srgbClr val="66FF33"/>
                </a:solidFill>
                <a:effectLst/>
              </a:rPr>
              <a:t>k</a:t>
            </a:r>
            <a:r>
              <a:rPr lang="en-US" b="1" dirty="0" err="1">
                <a:solidFill>
                  <a:schemeClr val="bg2"/>
                </a:solidFill>
                <a:effectLst/>
                <a:highlight>
                  <a:srgbClr val="FFFF00"/>
                </a:highlight>
              </a:rPr>
              <a:t>Ne</a:t>
            </a:r>
            <a:r>
              <a:rPr lang="en-US" b="1" dirty="0" err="1">
                <a:solidFill>
                  <a:srgbClr val="66FF33"/>
                </a:solidFill>
                <a:effectLst/>
              </a:rPr>
              <a:t>e</a:t>
            </a:r>
            <a:endParaRPr lang="en-US" sz="3600" dirty="0">
              <a:solidFill>
                <a:srgbClr val="66FF33"/>
              </a:solidFill>
            </a:endParaRPr>
          </a:p>
        </p:txBody>
      </p:sp>
      <p:sp>
        <p:nvSpPr>
          <p:cNvPr id="6" name="TextBox 5">
            <a:extLst>
              <a:ext uri="{FF2B5EF4-FFF2-40B4-BE49-F238E27FC236}">
                <a16:creationId xmlns:a16="http://schemas.microsoft.com/office/drawing/2014/main" id="{1A87C875-5A17-503F-72CD-A5C79CA18721}"/>
              </a:ext>
            </a:extLst>
          </p:cNvPr>
          <p:cNvSpPr txBox="1"/>
          <p:nvPr/>
        </p:nvSpPr>
        <p:spPr>
          <a:xfrm>
            <a:off x="3179619" y="3428999"/>
            <a:ext cx="457199" cy="769441"/>
          </a:xfrm>
          <a:prstGeom prst="rect">
            <a:avLst/>
          </a:prstGeom>
          <a:noFill/>
        </p:spPr>
        <p:txBody>
          <a:bodyPr wrap="square">
            <a:spAutoFit/>
          </a:bodyPr>
          <a:lstStyle/>
          <a:p>
            <a:r>
              <a:rPr lang="en-US" sz="4400" b="1" dirty="0">
                <a:solidFill>
                  <a:schemeClr val="bg2"/>
                </a:solidFill>
                <a:effectLst/>
                <a:highlight>
                  <a:srgbClr val="FFFF00"/>
                </a:highlight>
              </a:rPr>
              <a:t>F</a:t>
            </a:r>
            <a:endParaRPr lang="en-US" dirty="0">
              <a:solidFill>
                <a:schemeClr val="bg2"/>
              </a:solidFill>
            </a:endParaRPr>
          </a:p>
        </p:txBody>
      </p:sp>
      <p:sp>
        <p:nvSpPr>
          <p:cNvPr id="8" name="TextBox 7">
            <a:extLst>
              <a:ext uri="{FF2B5EF4-FFF2-40B4-BE49-F238E27FC236}">
                <a16:creationId xmlns:a16="http://schemas.microsoft.com/office/drawing/2014/main" id="{D51051C8-8266-DE83-3C53-13C8F5764C94}"/>
              </a:ext>
            </a:extLst>
          </p:cNvPr>
          <p:cNvSpPr txBox="1"/>
          <p:nvPr/>
        </p:nvSpPr>
        <p:spPr>
          <a:xfrm>
            <a:off x="1895302" y="3429000"/>
            <a:ext cx="689956" cy="769441"/>
          </a:xfrm>
          <a:prstGeom prst="rect">
            <a:avLst/>
          </a:prstGeom>
          <a:noFill/>
        </p:spPr>
        <p:txBody>
          <a:bodyPr wrap="square">
            <a:spAutoFit/>
          </a:bodyPr>
          <a:lstStyle/>
          <a:p>
            <a:r>
              <a:rPr lang="en-US" sz="4400" b="1" dirty="0">
                <a:solidFill>
                  <a:schemeClr val="bg2"/>
                </a:solidFill>
                <a:effectLst/>
                <a:highlight>
                  <a:srgbClr val="FFFF00"/>
                </a:highlight>
              </a:rPr>
              <a:t>O</a:t>
            </a:r>
            <a:endParaRPr lang="en-US" dirty="0">
              <a:solidFill>
                <a:schemeClr val="bg2"/>
              </a:solidFill>
            </a:endParaRPr>
          </a:p>
        </p:txBody>
      </p:sp>
      <p:cxnSp>
        <p:nvCxnSpPr>
          <p:cNvPr id="12" name="Straight Arrow Connector 11">
            <a:extLst>
              <a:ext uri="{FF2B5EF4-FFF2-40B4-BE49-F238E27FC236}">
                <a16:creationId xmlns:a16="http://schemas.microsoft.com/office/drawing/2014/main" id="{2BBCE1DC-5978-D61C-5668-DD7260D4C001}"/>
              </a:ext>
            </a:extLst>
          </p:cNvPr>
          <p:cNvCxnSpPr/>
          <p:nvPr/>
        </p:nvCxnSpPr>
        <p:spPr bwMode="auto">
          <a:xfrm>
            <a:off x="6591994" y="2680855"/>
            <a:ext cx="0" cy="640080"/>
          </a:xfrm>
          <a:prstGeom prst="straightConnector1">
            <a:avLst/>
          </a:prstGeom>
          <a:noFill/>
          <a:ln w="38100" cap="flat" cmpd="sng" algn="ctr">
            <a:solidFill>
              <a:srgbClr val="FFFF00"/>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Straight Arrow Connector 6">
            <a:extLst>
              <a:ext uri="{FF2B5EF4-FFF2-40B4-BE49-F238E27FC236}">
                <a16:creationId xmlns:a16="http://schemas.microsoft.com/office/drawing/2014/main" id="{224367D3-29DB-6532-19D0-0F0103E380EC}"/>
              </a:ext>
            </a:extLst>
          </p:cNvPr>
          <p:cNvCxnSpPr/>
          <p:nvPr/>
        </p:nvCxnSpPr>
        <p:spPr bwMode="auto">
          <a:xfrm>
            <a:off x="2028305" y="2511185"/>
            <a:ext cx="108066" cy="589462"/>
          </a:xfrm>
          <a:prstGeom prst="straightConnector1">
            <a:avLst/>
          </a:prstGeom>
          <a:noFill/>
          <a:ln w="38100" cap="flat" cmpd="sng" algn="ctr">
            <a:solidFill>
              <a:srgbClr val="FFFF00"/>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Straight Arrow Connector 8">
            <a:extLst>
              <a:ext uri="{FF2B5EF4-FFF2-40B4-BE49-F238E27FC236}">
                <a16:creationId xmlns:a16="http://schemas.microsoft.com/office/drawing/2014/main" id="{163C2713-1C77-DB5B-FA27-4D6370EB3D36}"/>
              </a:ext>
            </a:extLst>
          </p:cNvPr>
          <p:cNvCxnSpPr/>
          <p:nvPr/>
        </p:nvCxnSpPr>
        <p:spPr bwMode="auto">
          <a:xfrm>
            <a:off x="3009207" y="2626822"/>
            <a:ext cx="399011" cy="594360"/>
          </a:xfrm>
          <a:prstGeom prst="straightConnector1">
            <a:avLst/>
          </a:prstGeom>
          <a:noFill/>
          <a:ln w="38100" cap="flat" cmpd="sng" algn="ctr">
            <a:solidFill>
              <a:srgbClr val="FFFF00"/>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4" name="TextBox 13">
            <a:extLst>
              <a:ext uri="{FF2B5EF4-FFF2-40B4-BE49-F238E27FC236}">
                <a16:creationId xmlns:a16="http://schemas.microsoft.com/office/drawing/2014/main" id="{1A744B98-339D-E9D7-6712-C0B17EFB9050}"/>
              </a:ext>
            </a:extLst>
          </p:cNvPr>
          <p:cNvSpPr txBox="1"/>
          <p:nvPr/>
        </p:nvSpPr>
        <p:spPr>
          <a:xfrm>
            <a:off x="6270568" y="3490605"/>
            <a:ext cx="1140226" cy="769441"/>
          </a:xfrm>
          <a:prstGeom prst="rect">
            <a:avLst/>
          </a:prstGeom>
          <a:noFill/>
        </p:spPr>
        <p:txBody>
          <a:bodyPr wrap="square">
            <a:spAutoFit/>
          </a:bodyPr>
          <a:lstStyle/>
          <a:p>
            <a:r>
              <a:rPr lang="en-US" sz="4400" b="1" dirty="0">
                <a:solidFill>
                  <a:schemeClr val="bg2"/>
                </a:solidFill>
                <a:effectLst/>
                <a:highlight>
                  <a:srgbClr val="FFFF00"/>
                </a:highlight>
              </a:rPr>
              <a:t>Ne</a:t>
            </a:r>
            <a:endParaRPr lang="en-US" dirty="0">
              <a:solidFill>
                <a:schemeClr val="bg2"/>
              </a:solidFill>
            </a:endParaRPr>
          </a:p>
        </p:txBody>
      </p:sp>
      <p:pic>
        <p:nvPicPr>
          <p:cNvPr id="18" name="Picture 17">
            <a:extLst>
              <a:ext uri="{FF2B5EF4-FFF2-40B4-BE49-F238E27FC236}">
                <a16:creationId xmlns:a16="http://schemas.microsoft.com/office/drawing/2014/main" id="{E6FCA156-C74E-9A28-AFEE-73972A619D7F}"/>
              </a:ext>
            </a:extLst>
          </p:cNvPr>
          <p:cNvPicPr>
            <a:picLocks noChangeAspect="1"/>
          </p:cNvPicPr>
          <p:nvPr/>
        </p:nvPicPr>
        <p:blipFill>
          <a:blip r:embed="rId4"/>
          <a:srcRect t="32569"/>
          <a:stretch>
            <a:fillRect/>
          </a:stretch>
        </p:blipFill>
        <p:spPr>
          <a:xfrm>
            <a:off x="4846101" y="5598622"/>
            <a:ext cx="1255441" cy="1136362"/>
          </a:xfrm>
          <a:prstGeom prst="rect">
            <a:avLst/>
          </a:prstGeom>
        </p:spPr>
      </p:pic>
    </p:spTree>
    <p:extLst>
      <p:ext uri="{BB962C8B-B14F-4D97-AF65-F5344CB8AC3E}">
        <p14:creationId xmlns:p14="http://schemas.microsoft.com/office/powerpoint/2010/main" val="1995503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710372-36E0-76C2-C4FF-E4B54D928811}"/>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E9CF9C1-B3C9-36CA-DA11-6FA5EBDD82E6}"/>
              </a:ext>
            </a:extLst>
          </p:cNvPr>
          <p:cNvSpPr>
            <a:spLocks noGrp="1"/>
          </p:cNvSpPr>
          <p:nvPr>
            <p:ph type="sldNum" sz="quarter" idx="11"/>
          </p:nvPr>
        </p:nvSpPr>
        <p:spPr/>
        <p:txBody>
          <a:bodyPr/>
          <a:lstStyle/>
          <a:p>
            <a:pPr algn="l"/>
            <a:fld id="{357EC104-7421-44F5-A1D9-5D861196B4E1}" type="slidenum">
              <a:rPr lang="en-US" altLang="en-US" smtClean="0"/>
              <a:pPr algn="l"/>
              <a:t>31</a:t>
            </a:fld>
            <a:endParaRPr lang="en-US" altLang="en-US" dirty="0"/>
          </a:p>
        </p:txBody>
      </p:sp>
      <p:sp>
        <p:nvSpPr>
          <p:cNvPr id="3" name="TextBox 2">
            <a:extLst>
              <a:ext uri="{FF2B5EF4-FFF2-40B4-BE49-F238E27FC236}">
                <a16:creationId xmlns:a16="http://schemas.microsoft.com/office/drawing/2014/main" id="{43696BD1-4FA7-ED5E-CEBE-BFECCD57CE77}"/>
              </a:ext>
            </a:extLst>
          </p:cNvPr>
          <p:cNvSpPr txBox="1"/>
          <p:nvPr/>
        </p:nvSpPr>
        <p:spPr>
          <a:xfrm>
            <a:off x="37406" y="120762"/>
            <a:ext cx="4663441" cy="1200329"/>
          </a:xfrm>
          <a:prstGeom prst="rect">
            <a:avLst/>
          </a:prstGeom>
          <a:noFill/>
        </p:spPr>
        <p:txBody>
          <a:bodyPr wrap="square">
            <a:spAutoFit/>
          </a:bodyPr>
          <a:lstStyle/>
          <a:p>
            <a:pPr algn="ctr"/>
            <a:r>
              <a:rPr lang="en-US" sz="3600" dirty="0">
                <a:solidFill>
                  <a:srgbClr val="66FF33"/>
                </a:solidFill>
              </a:rPr>
              <a:t>Row 2 of the Periodic Table</a:t>
            </a:r>
          </a:p>
        </p:txBody>
      </p:sp>
      <p:sp>
        <p:nvSpPr>
          <p:cNvPr id="10" name="TextBox 9">
            <a:extLst>
              <a:ext uri="{FF2B5EF4-FFF2-40B4-BE49-F238E27FC236}">
                <a16:creationId xmlns:a16="http://schemas.microsoft.com/office/drawing/2014/main" id="{2227F2B0-B4E9-C186-4805-5A90DB191BE1}"/>
              </a:ext>
            </a:extLst>
          </p:cNvPr>
          <p:cNvSpPr txBox="1"/>
          <p:nvPr/>
        </p:nvSpPr>
        <p:spPr>
          <a:xfrm>
            <a:off x="355146" y="5463284"/>
            <a:ext cx="3499189" cy="769441"/>
          </a:xfrm>
          <a:prstGeom prst="rect">
            <a:avLst/>
          </a:prstGeom>
          <a:noFill/>
        </p:spPr>
        <p:txBody>
          <a:bodyPr wrap="square">
            <a:spAutoFit/>
          </a:bodyPr>
          <a:lstStyle/>
          <a:p>
            <a:r>
              <a:rPr lang="en-US" sz="4400" b="1" dirty="0">
                <a:solidFill>
                  <a:schemeClr val="bg2"/>
                </a:solidFill>
                <a:effectLst/>
                <a:highlight>
                  <a:srgbClr val="FFFF00"/>
                </a:highlight>
              </a:rPr>
              <a:t>Li</a:t>
            </a:r>
            <a:r>
              <a:rPr lang="en-US" sz="4400" b="1" dirty="0">
                <a:solidFill>
                  <a:srgbClr val="66FF33"/>
                </a:solidFill>
                <a:effectLst/>
                <a:highlight>
                  <a:srgbClr val="FFFF00"/>
                </a:highlight>
              </a:rPr>
              <a:t> </a:t>
            </a:r>
            <a:r>
              <a:rPr lang="en-US" sz="4400" b="1" dirty="0">
                <a:solidFill>
                  <a:schemeClr val="bg2"/>
                </a:solidFill>
                <a:effectLst/>
                <a:highlight>
                  <a:srgbClr val="FFFF00"/>
                </a:highlight>
              </a:rPr>
              <a:t>Be</a:t>
            </a:r>
            <a:r>
              <a:rPr lang="en-US" sz="4400" b="1" dirty="0">
                <a:solidFill>
                  <a:srgbClr val="66FF33"/>
                </a:solidFill>
                <a:effectLst/>
                <a:highlight>
                  <a:srgbClr val="FFFF00"/>
                </a:highlight>
              </a:rPr>
              <a:t> </a:t>
            </a:r>
            <a:r>
              <a:rPr lang="en-US" sz="4400" b="1" dirty="0">
                <a:solidFill>
                  <a:schemeClr val="bg2"/>
                </a:solidFill>
                <a:effectLst/>
                <a:highlight>
                  <a:srgbClr val="FFFF00"/>
                </a:highlight>
              </a:rPr>
              <a:t>B</a:t>
            </a:r>
            <a:r>
              <a:rPr lang="en-US" sz="4400" b="1" dirty="0">
                <a:solidFill>
                  <a:srgbClr val="66FF33"/>
                </a:solidFill>
                <a:effectLst/>
                <a:highlight>
                  <a:srgbClr val="FFFF00"/>
                </a:highlight>
              </a:rPr>
              <a:t> </a:t>
            </a:r>
            <a:r>
              <a:rPr lang="en-US" sz="4400" b="1" dirty="0">
                <a:solidFill>
                  <a:schemeClr val="bg2"/>
                </a:solidFill>
                <a:effectLst/>
                <a:highlight>
                  <a:srgbClr val="FFFF00"/>
                </a:highlight>
              </a:rPr>
              <a:t>C</a:t>
            </a:r>
            <a:r>
              <a:rPr lang="en-US" sz="4400" b="1" dirty="0">
                <a:solidFill>
                  <a:srgbClr val="66FF33"/>
                </a:solidFill>
                <a:effectLst/>
                <a:highlight>
                  <a:srgbClr val="FFFF00"/>
                </a:highlight>
              </a:rPr>
              <a:t> </a:t>
            </a:r>
            <a:r>
              <a:rPr lang="en-US" sz="4400" b="1" dirty="0">
                <a:solidFill>
                  <a:schemeClr val="bg2"/>
                </a:solidFill>
                <a:effectLst/>
                <a:highlight>
                  <a:srgbClr val="FFFF00"/>
                </a:highlight>
              </a:rPr>
              <a:t>N</a:t>
            </a:r>
            <a:r>
              <a:rPr lang="en-US" sz="4400" b="1" dirty="0">
                <a:solidFill>
                  <a:srgbClr val="66FF33"/>
                </a:solidFill>
                <a:effectLst/>
                <a:highlight>
                  <a:srgbClr val="FFFF00"/>
                </a:highlight>
              </a:rPr>
              <a:t> </a:t>
            </a:r>
            <a:endParaRPr lang="en-US" sz="4400" dirty="0"/>
          </a:p>
        </p:txBody>
      </p:sp>
      <p:sp>
        <p:nvSpPr>
          <p:cNvPr id="13" name="TextBox 12">
            <a:extLst>
              <a:ext uri="{FF2B5EF4-FFF2-40B4-BE49-F238E27FC236}">
                <a16:creationId xmlns:a16="http://schemas.microsoft.com/office/drawing/2014/main" id="{6E15FEF0-F962-94D0-066B-6844D963DDF9}"/>
              </a:ext>
            </a:extLst>
          </p:cNvPr>
          <p:cNvSpPr txBox="1"/>
          <p:nvPr/>
        </p:nvSpPr>
        <p:spPr>
          <a:xfrm>
            <a:off x="4227022" y="5463282"/>
            <a:ext cx="689956" cy="769441"/>
          </a:xfrm>
          <a:prstGeom prst="rect">
            <a:avLst/>
          </a:prstGeom>
          <a:noFill/>
        </p:spPr>
        <p:txBody>
          <a:bodyPr wrap="square">
            <a:spAutoFit/>
          </a:bodyPr>
          <a:lstStyle/>
          <a:p>
            <a:r>
              <a:rPr lang="en-US" sz="4400" b="1" dirty="0">
                <a:solidFill>
                  <a:schemeClr val="bg2"/>
                </a:solidFill>
                <a:effectLst/>
                <a:highlight>
                  <a:srgbClr val="FFFF00"/>
                </a:highlight>
              </a:rPr>
              <a:t>O</a:t>
            </a:r>
            <a:endParaRPr lang="en-US" dirty="0">
              <a:solidFill>
                <a:schemeClr val="bg2"/>
              </a:solidFill>
            </a:endParaRPr>
          </a:p>
        </p:txBody>
      </p:sp>
      <p:sp>
        <p:nvSpPr>
          <p:cNvPr id="16" name="TextBox 15">
            <a:extLst>
              <a:ext uri="{FF2B5EF4-FFF2-40B4-BE49-F238E27FC236}">
                <a16:creationId xmlns:a16="http://schemas.microsoft.com/office/drawing/2014/main" id="{65BAFA6D-344E-8C67-628D-F45C956C856E}"/>
              </a:ext>
            </a:extLst>
          </p:cNvPr>
          <p:cNvSpPr txBox="1"/>
          <p:nvPr/>
        </p:nvSpPr>
        <p:spPr>
          <a:xfrm>
            <a:off x="5289666" y="5463282"/>
            <a:ext cx="457199" cy="769441"/>
          </a:xfrm>
          <a:prstGeom prst="rect">
            <a:avLst/>
          </a:prstGeom>
          <a:noFill/>
        </p:spPr>
        <p:txBody>
          <a:bodyPr wrap="square">
            <a:spAutoFit/>
          </a:bodyPr>
          <a:lstStyle/>
          <a:p>
            <a:r>
              <a:rPr lang="en-US" sz="4400" b="1" dirty="0">
                <a:solidFill>
                  <a:schemeClr val="bg2"/>
                </a:solidFill>
                <a:effectLst/>
                <a:highlight>
                  <a:srgbClr val="FFFF00"/>
                </a:highlight>
              </a:rPr>
              <a:t>F</a:t>
            </a:r>
            <a:endParaRPr lang="en-US" dirty="0">
              <a:solidFill>
                <a:schemeClr val="bg2"/>
              </a:solidFill>
            </a:endParaRPr>
          </a:p>
        </p:txBody>
      </p:sp>
      <p:sp>
        <p:nvSpPr>
          <p:cNvPr id="17" name="TextBox 16">
            <a:extLst>
              <a:ext uri="{FF2B5EF4-FFF2-40B4-BE49-F238E27FC236}">
                <a16:creationId xmlns:a16="http://schemas.microsoft.com/office/drawing/2014/main" id="{229F99B1-FCB4-5B81-F3F3-A29A139D599D}"/>
              </a:ext>
            </a:extLst>
          </p:cNvPr>
          <p:cNvSpPr txBox="1"/>
          <p:nvPr/>
        </p:nvSpPr>
        <p:spPr>
          <a:xfrm>
            <a:off x="6270568" y="5398376"/>
            <a:ext cx="1140226" cy="769441"/>
          </a:xfrm>
          <a:prstGeom prst="rect">
            <a:avLst/>
          </a:prstGeom>
          <a:noFill/>
        </p:spPr>
        <p:txBody>
          <a:bodyPr wrap="square">
            <a:spAutoFit/>
          </a:bodyPr>
          <a:lstStyle/>
          <a:p>
            <a:r>
              <a:rPr lang="en-US" sz="4400" b="1" dirty="0">
                <a:solidFill>
                  <a:schemeClr val="bg2"/>
                </a:solidFill>
                <a:effectLst/>
                <a:highlight>
                  <a:srgbClr val="FFFF00"/>
                </a:highlight>
              </a:rPr>
              <a:t>Ne</a:t>
            </a:r>
            <a:endParaRPr lang="en-US" dirty="0">
              <a:solidFill>
                <a:schemeClr val="bg2"/>
              </a:solidFill>
            </a:endParaRPr>
          </a:p>
        </p:txBody>
      </p:sp>
      <p:sp>
        <p:nvSpPr>
          <p:cNvPr id="18" name="TextBox 17">
            <a:extLst>
              <a:ext uri="{FF2B5EF4-FFF2-40B4-BE49-F238E27FC236}">
                <a16:creationId xmlns:a16="http://schemas.microsoft.com/office/drawing/2014/main" id="{776DB622-2EE2-289D-10F6-6AEC92D30A03}"/>
              </a:ext>
            </a:extLst>
          </p:cNvPr>
          <p:cNvSpPr txBox="1"/>
          <p:nvPr/>
        </p:nvSpPr>
        <p:spPr>
          <a:xfrm>
            <a:off x="0" y="1741744"/>
            <a:ext cx="9081655" cy="769441"/>
          </a:xfrm>
          <a:prstGeom prst="rect">
            <a:avLst/>
          </a:prstGeom>
          <a:noFill/>
        </p:spPr>
        <p:txBody>
          <a:bodyPr wrap="square">
            <a:spAutoFit/>
          </a:bodyPr>
          <a:lstStyle/>
          <a:p>
            <a:pPr algn="ctr"/>
            <a:r>
              <a:rPr lang="en-US" b="1" dirty="0">
                <a:solidFill>
                  <a:schemeClr val="bg2"/>
                </a:solidFill>
                <a:effectLst/>
                <a:highlight>
                  <a:srgbClr val="FFFF00"/>
                </a:highlight>
              </a:rPr>
              <a:t>O</a:t>
            </a:r>
            <a:r>
              <a:rPr lang="en-US" b="1" dirty="0">
                <a:solidFill>
                  <a:srgbClr val="66FF33"/>
                </a:solidFill>
                <a:effectLst/>
              </a:rPr>
              <a:t>n </a:t>
            </a:r>
            <a:r>
              <a:rPr lang="en-US" b="1" dirty="0">
                <a:solidFill>
                  <a:schemeClr val="bg2"/>
                </a:solidFill>
                <a:effectLst/>
                <a:highlight>
                  <a:srgbClr val="FFFF00"/>
                </a:highlight>
              </a:rPr>
              <a:t>F</a:t>
            </a:r>
            <a:r>
              <a:rPr lang="en-US" b="1" dirty="0">
                <a:solidFill>
                  <a:srgbClr val="66FF33"/>
                </a:solidFill>
                <a:effectLst/>
              </a:rPr>
              <a:t>ire on my </a:t>
            </a:r>
            <a:r>
              <a:rPr lang="en-US" b="1" dirty="0" err="1">
                <a:solidFill>
                  <a:srgbClr val="66FF33"/>
                </a:solidFill>
                <a:effectLst/>
              </a:rPr>
              <a:t>k</a:t>
            </a:r>
            <a:r>
              <a:rPr lang="en-US" b="1" dirty="0" err="1">
                <a:solidFill>
                  <a:schemeClr val="bg2"/>
                </a:solidFill>
                <a:effectLst/>
                <a:highlight>
                  <a:srgbClr val="FFFF00"/>
                </a:highlight>
              </a:rPr>
              <a:t>Ne</a:t>
            </a:r>
            <a:r>
              <a:rPr lang="en-US" b="1" dirty="0" err="1">
                <a:solidFill>
                  <a:srgbClr val="66FF33"/>
                </a:solidFill>
                <a:effectLst/>
              </a:rPr>
              <a:t>e</a:t>
            </a:r>
            <a:endParaRPr lang="en-US" sz="3600" dirty="0">
              <a:solidFill>
                <a:srgbClr val="66FF33"/>
              </a:solidFill>
            </a:endParaRPr>
          </a:p>
        </p:txBody>
      </p:sp>
      <p:sp>
        <p:nvSpPr>
          <p:cNvPr id="19" name="TextBox 18">
            <a:extLst>
              <a:ext uri="{FF2B5EF4-FFF2-40B4-BE49-F238E27FC236}">
                <a16:creationId xmlns:a16="http://schemas.microsoft.com/office/drawing/2014/main" id="{5AED8A3F-8A06-922E-15C1-43FC7CF3B53C}"/>
              </a:ext>
            </a:extLst>
          </p:cNvPr>
          <p:cNvSpPr txBox="1"/>
          <p:nvPr/>
        </p:nvSpPr>
        <p:spPr>
          <a:xfrm>
            <a:off x="3179619" y="3428999"/>
            <a:ext cx="457199" cy="769441"/>
          </a:xfrm>
          <a:prstGeom prst="rect">
            <a:avLst/>
          </a:prstGeom>
          <a:noFill/>
        </p:spPr>
        <p:txBody>
          <a:bodyPr wrap="square">
            <a:spAutoFit/>
          </a:bodyPr>
          <a:lstStyle/>
          <a:p>
            <a:r>
              <a:rPr lang="en-US" sz="4400" b="1" dirty="0">
                <a:solidFill>
                  <a:schemeClr val="bg2"/>
                </a:solidFill>
                <a:effectLst/>
                <a:highlight>
                  <a:srgbClr val="FFFF00"/>
                </a:highlight>
              </a:rPr>
              <a:t>F</a:t>
            </a:r>
            <a:endParaRPr lang="en-US" dirty="0">
              <a:solidFill>
                <a:schemeClr val="bg2"/>
              </a:solidFill>
            </a:endParaRPr>
          </a:p>
        </p:txBody>
      </p:sp>
      <p:sp>
        <p:nvSpPr>
          <p:cNvPr id="20" name="TextBox 19">
            <a:extLst>
              <a:ext uri="{FF2B5EF4-FFF2-40B4-BE49-F238E27FC236}">
                <a16:creationId xmlns:a16="http://schemas.microsoft.com/office/drawing/2014/main" id="{86E4098B-2A3A-CA9E-AC20-A6B5D3817553}"/>
              </a:ext>
            </a:extLst>
          </p:cNvPr>
          <p:cNvSpPr txBox="1"/>
          <p:nvPr/>
        </p:nvSpPr>
        <p:spPr>
          <a:xfrm>
            <a:off x="1895302" y="3429000"/>
            <a:ext cx="689956" cy="769441"/>
          </a:xfrm>
          <a:prstGeom prst="rect">
            <a:avLst/>
          </a:prstGeom>
          <a:noFill/>
        </p:spPr>
        <p:txBody>
          <a:bodyPr wrap="square">
            <a:spAutoFit/>
          </a:bodyPr>
          <a:lstStyle/>
          <a:p>
            <a:r>
              <a:rPr lang="en-US" sz="4400" b="1" dirty="0">
                <a:solidFill>
                  <a:schemeClr val="bg2"/>
                </a:solidFill>
                <a:effectLst/>
                <a:highlight>
                  <a:srgbClr val="FFFF00"/>
                </a:highlight>
              </a:rPr>
              <a:t>O</a:t>
            </a:r>
            <a:endParaRPr lang="en-US" dirty="0">
              <a:solidFill>
                <a:schemeClr val="bg2"/>
              </a:solidFill>
            </a:endParaRPr>
          </a:p>
        </p:txBody>
      </p:sp>
      <p:cxnSp>
        <p:nvCxnSpPr>
          <p:cNvPr id="21" name="Straight Arrow Connector 20">
            <a:extLst>
              <a:ext uri="{FF2B5EF4-FFF2-40B4-BE49-F238E27FC236}">
                <a16:creationId xmlns:a16="http://schemas.microsoft.com/office/drawing/2014/main" id="{78D1652A-DC52-2F2E-5328-CB7913E5FC72}"/>
              </a:ext>
            </a:extLst>
          </p:cNvPr>
          <p:cNvCxnSpPr/>
          <p:nvPr/>
        </p:nvCxnSpPr>
        <p:spPr bwMode="auto">
          <a:xfrm>
            <a:off x="6591994" y="2680855"/>
            <a:ext cx="0" cy="640080"/>
          </a:xfrm>
          <a:prstGeom prst="straightConnector1">
            <a:avLst/>
          </a:prstGeom>
          <a:noFill/>
          <a:ln w="38100" cap="flat" cmpd="sng" algn="ctr">
            <a:solidFill>
              <a:srgbClr val="FFFF00"/>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2" name="Straight Arrow Connector 21">
            <a:extLst>
              <a:ext uri="{FF2B5EF4-FFF2-40B4-BE49-F238E27FC236}">
                <a16:creationId xmlns:a16="http://schemas.microsoft.com/office/drawing/2014/main" id="{BB22F4FD-F44F-8103-E9D4-747E32B30A5D}"/>
              </a:ext>
            </a:extLst>
          </p:cNvPr>
          <p:cNvCxnSpPr/>
          <p:nvPr/>
        </p:nvCxnSpPr>
        <p:spPr bwMode="auto">
          <a:xfrm>
            <a:off x="2028305" y="2511185"/>
            <a:ext cx="108066" cy="589462"/>
          </a:xfrm>
          <a:prstGeom prst="straightConnector1">
            <a:avLst/>
          </a:prstGeom>
          <a:noFill/>
          <a:ln w="38100" cap="flat" cmpd="sng" algn="ctr">
            <a:solidFill>
              <a:srgbClr val="FFFF00"/>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3" name="Straight Arrow Connector 22">
            <a:extLst>
              <a:ext uri="{FF2B5EF4-FFF2-40B4-BE49-F238E27FC236}">
                <a16:creationId xmlns:a16="http://schemas.microsoft.com/office/drawing/2014/main" id="{ACAA336F-4E06-4A43-3BE2-1C894025CC3F}"/>
              </a:ext>
            </a:extLst>
          </p:cNvPr>
          <p:cNvCxnSpPr/>
          <p:nvPr/>
        </p:nvCxnSpPr>
        <p:spPr bwMode="auto">
          <a:xfrm>
            <a:off x="3009207" y="2626822"/>
            <a:ext cx="399011" cy="594360"/>
          </a:xfrm>
          <a:prstGeom prst="straightConnector1">
            <a:avLst/>
          </a:prstGeom>
          <a:noFill/>
          <a:ln w="38100" cap="flat" cmpd="sng" algn="ctr">
            <a:solidFill>
              <a:srgbClr val="FFFF00"/>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4" name="TextBox 23">
            <a:extLst>
              <a:ext uri="{FF2B5EF4-FFF2-40B4-BE49-F238E27FC236}">
                <a16:creationId xmlns:a16="http://schemas.microsoft.com/office/drawing/2014/main" id="{A343E111-E15E-5A8A-F3B3-1EBE7D6201D1}"/>
              </a:ext>
            </a:extLst>
          </p:cNvPr>
          <p:cNvSpPr txBox="1"/>
          <p:nvPr/>
        </p:nvSpPr>
        <p:spPr>
          <a:xfrm>
            <a:off x="6270568" y="3490605"/>
            <a:ext cx="1140226" cy="769441"/>
          </a:xfrm>
          <a:prstGeom prst="rect">
            <a:avLst/>
          </a:prstGeom>
          <a:noFill/>
        </p:spPr>
        <p:txBody>
          <a:bodyPr wrap="square">
            <a:spAutoFit/>
          </a:bodyPr>
          <a:lstStyle/>
          <a:p>
            <a:r>
              <a:rPr lang="en-US" sz="4400" b="1" dirty="0">
                <a:solidFill>
                  <a:schemeClr val="bg2"/>
                </a:solidFill>
                <a:effectLst/>
                <a:highlight>
                  <a:srgbClr val="FFFF00"/>
                </a:highlight>
              </a:rPr>
              <a:t>Ne</a:t>
            </a:r>
            <a:endParaRPr lang="en-US" dirty="0">
              <a:solidFill>
                <a:schemeClr val="bg2"/>
              </a:solidFill>
            </a:endParaRPr>
          </a:p>
        </p:txBody>
      </p:sp>
    </p:spTree>
    <p:extLst>
      <p:ext uri="{BB962C8B-B14F-4D97-AF65-F5344CB8AC3E}">
        <p14:creationId xmlns:p14="http://schemas.microsoft.com/office/powerpoint/2010/main" val="13451433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A2B01-C6E7-F6F0-5C93-D6BE411DA3B9}"/>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3985626-1739-0256-1BF6-458AF92C8238}"/>
              </a:ext>
            </a:extLst>
          </p:cNvPr>
          <p:cNvSpPr>
            <a:spLocks noGrp="1"/>
          </p:cNvSpPr>
          <p:nvPr>
            <p:ph type="sldNum" sz="quarter" idx="11"/>
          </p:nvPr>
        </p:nvSpPr>
        <p:spPr/>
        <p:txBody>
          <a:bodyPr/>
          <a:lstStyle/>
          <a:p>
            <a:pPr algn="l"/>
            <a:fld id="{357EC104-7421-44F5-A1D9-5D861196B4E1}" type="slidenum">
              <a:rPr lang="en-US" altLang="en-US" smtClean="0"/>
              <a:pPr algn="l"/>
              <a:t>32</a:t>
            </a:fld>
            <a:endParaRPr lang="en-US" altLang="en-US" dirty="0"/>
          </a:p>
        </p:txBody>
      </p:sp>
      <p:sp>
        <p:nvSpPr>
          <p:cNvPr id="3" name="TextBox 2">
            <a:extLst>
              <a:ext uri="{FF2B5EF4-FFF2-40B4-BE49-F238E27FC236}">
                <a16:creationId xmlns:a16="http://schemas.microsoft.com/office/drawing/2014/main" id="{2551315E-1AF5-50F5-8E65-6B564B248D5E}"/>
              </a:ext>
            </a:extLst>
          </p:cNvPr>
          <p:cNvSpPr txBox="1"/>
          <p:nvPr/>
        </p:nvSpPr>
        <p:spPr>
          <a:xfrm>
            <a:off x="37406" y="120762"/>
            <a:ext cx="4663441" cy="1200329"/>
          </a:xfrm>
          <a:prstGeom prst="rect">
            <a:avLst/>
          </a:prstGeom>
          <a:noFill/>
        </p:spPr>
        <p:txBody>
          <a:bodyPr wrap="square">
            <a:spAutoFit/>
          </a:bodyPr>
          <a:lstStyle/>
          <a:p>
            <a:pPr algn="ctr"/>
            <a:r>
              <a:rPr lang="en-US" sz="3600" dirty="0">
                <a:solidFill>
                  <a:srgbClr val="66FF33"/>
                </a:solidFill>
              </a:rPr>
              <a:t>Row 3 of the Periodic Table</a:t>
            </a:r>
          </a:p>
        </p:txBody>
      </p:sp>
      <p:sp>
        <p:nvSpPr>
          <p:cNvPr id="4" name="TextBox 3">
            <a:extLst>
              <a:ext uri="{FF2B5EF4-FFF2-40B4-BE49-F238E27FC236}">
                <a16:creationId xmlns:a16="http://schemas.microsoft.com/office/drawing/2014/main" id="{4FE28C8F-3F8C-CD49-A49A-2AA9194DA7D3}"/>
              </a:ext>
            </a:extLst>
          </p:cNvPr>
          <p:cNvSpPr txBox="1"/>
          <p:nvPr/>
        </p:nvSpPr>
        <p:spPr>
          <a:xfrm>
            <a:off x="-203661" y="3796205"/>
            <a:ext cx="9081655" cy="769441"/>
          </a:xfrm>
          <a:prstGeom prst="rect">
            <a:avLst/>
          </a:prstGeom>
          <a:noFill/>
        </p:spPr>
        <p:txBody>
          <a:bodyPr wrap="square">
            <a:spAutoFit/>
          </a:bodyPr>
          <a:lstStyle/>
          <a:p>
            <a:pPr algn="ctr"/>
            <a:r>
              <a:rPr lang="en-US" b="1" dirty="0">
                <a:solidFill>
                  <a:srgbClr val="66FF33"/>
                </a:solidFill>
                <a:effectLst/>
                <a:highlight>
                  <a:srgbClr val="FFFF00"/>
                </a:highlight>
              </a:rPr>
              <a:t>“</a:t>
            </a:r>
            <a:r>
              <a:rPr lang="en-US" b="1" dirty="0" err="1">
                <a:solidFill>
                  <a:schemeClr val="bg2"/>
                </a:solidFill>
                <a:effectLst/>
                <a:highlight>
                  <a:srgbClr val="FFFF00"/>
                </a:highlight>
              </a:rPr>
              <a:t>NaM</a:t>
            </a:r>
            <a:r>
              <a:rPr lang="en-US" b="1" dirty="0">
                <a:solidFill>
                  <a:srgbClr val="66FF33"/>
                </a:solidFill>
                <a:effectLst/>
                <a:highlight>
                  <a:srgbClr val="FFFF00"/>
                </a:highlight>
              </a:rPr>
              <a:t> </a:t>
            </a:r>
            <a:r>
              <a:rPr lang="en-US" b="1" dirty="0" err="1">
                <a:solidFill>
                  <a:schemeClr val="bg2"/>
                </a:solidFill>
                <a:effectLst/>
                <a:highlight>
                  <a:srgbClr val="FFFF00"/>
                </a:highlight>
              </a:rPr>
              <a:t>gAl</a:t>
            </a:r>
            <a:r>
              <a:rPr lang="en-US" b="1" dirty="0">
                <a:solidFill>
                  <a:srgbClr val="66FF33"/>
                </a:solidFill>
                <a:effectLst/>
                <a:highlight>
                  <a:srgbClr val="FFFF00"/>
                </a:highlight>
              </a:rPr>
              <a:t> </a:t>
            </a:r>
            <a:r>
              <a:rPr lang="en-US" b="1" dirty="0" err="1">
                <a:solidFill>
                  <a:schemeClr val="bg2"/>
                </a:solidFill>
                <a:effectLst/>
                <a:highlight>
                  <a:srgbClr val="FFFF00"/>
                </a:highlight>
              </a:rPr>
              <a:t>SiPS</a:t>
            </a:r>
            <a:r>
              <a:rPr lang="en-US" b="1" dirty="0">
                <a:solidFill>
                  <a:srgbClr val="66FF33"/>
                </a:solidFill>
                <a:effectLst/>
                <a:highlight>
                  <a:srgbClr val="FFFF00"/>
                </a:highlight>
              </a:rPr>
              <a:t> </a:t>
            </a:r>
            <a:r>
              <a:rPr lang="en-US" b="1" dirty="0" err="1">
                <a:solidFill>
                  <a:schemeClr val="bg2"/>
                </a:solidFill>
                <a:effectLst/>
                <a:highlight>
                  <a:srgbClr val="FFFF00"/>
                </a:highlight>
              </a:rPr>
              <a:t>ClA</a:t>
            </a:r>
            <a:r>
              <a:rPr lang="en-US" b="1" dirty="0" err="1">
                <a:solidFill>
                  <a:srgbClr val="66FF33"/>
                </a:solidFill>
                <a:effectLst/>
                <a:highlight>
                  <a:srgbClr val="FFFF00"/>
                </a:highlight>
              </a:rPr>
              <a:t>i</a:t>
            </a:r>
            <a:r>
              <a:rPr lang="en-US" b="1" dirty="0" err="1">
                <a:solidFill>
                  <a:schemeClr val="bg2"/>
                </a:solidFill>
                <a:effectLst/>
                <a:highlight>
                  <a:srgbClr val="FFFF00"/>
                </a:highlight>
              </a:rPr>
              <a:t>r</a:t>
            </a:r>
            <a:r>
              <a:rPr lang="en-US" b="1" dirty="0">
                <a:solidFill>
                  <a:srgbClr val="66FF33"/>
                </a:solidFill>
                <a:effectLst/>
                <a:highlight>
                  <a:srgbClr val="FFFF00"/>
                </a:highlight>
              </a:rPr>
              <a:t>”</a:t>
            </a:r>
            <a:endParaRPr lang="en-US" sz="3600" dirty="0">
              <a:solidFill>
                <a:srgbClr val="66FF33"/>
              </a:solidFill>
            </a:endParaRPr>
          </a:p>
        </p:txBody>
      </p:sp>
      <p:sp>
        <p:nvSpPr>
          <p:cNvPr id="5" name="TextBox 4">
            <a:extLst>
              <a:ext uri="{FF2B5EF4-FFF2-40B4-BE49-F238E27FC236}">
                <a16:creationId xmlns:a16="http://schemas.microsoft.com/office/drawing/2014/main" id="{2A135CE2-D912-C3F0-1E59-D586B3C310A9}"/>
              </a:ext>
            </a:extLst>
          </p:cNvPr>
          <p:cNvSpPr txBox="1"/>
          <p:nvPr/>
        </p:nvSpPr>
        <p:spPr>
          <a:xfrm>
            <a:off x="-83127" y="5776575"/>
            <a:ext cx="9081655" cy="769441"/>
          </a:xfrm>
          <a:prstGeom prst="rect">
            <a:avLst/>
          </a:prstGeom>
          <a:noFill/>
        </p:spPr>
        <p:txBody>
          <a:bodyPr wrap="square">
            <a:spAutoFit/>
          </a:bodyPr>
          <a:lstStyle/>
          <a:p>
            <a:pPr algn="ctr"/>
            <a:r>
              <a:rPr lang="en-US" b="1" u="sng" dirty="0">
                <a:solidFill>
                  <a:schemeClr val="bg2"/>
                </a:solidFill>
                <a:effectLst/>
                <a:highlight>
                  <a:srgbClr val="FFFF00"/>
                </a:highlight>
              </a:rPr>
              <a:t>Na</a:t>
            </a:r>
            <a:r>
              <a:rPr lang="en-US" b="1" dirty="0">
                <a:solidFill>
                  <a:schemeClr val="bg2"/>
                </a:solidFill>
                <a:effectLst/>
                <a:highlight>
                  <a:srgbClr val="FFFF00"/>
                </a:highlight>
              </a:rPr>
              <a:t> </a:t>
            </a:r>
            <a:r>
              <a:rPr lang="en-US" b="1" u="sng" dirty="0">
                <a:solidFill>
                  <a:schemeClr val="bg2"/>
                </a:solidFill>
                <a:effectLst/>
                <a:highlight>
                  <a:srgbClr val="FFFF00"/>
                </a:highlight>
              </a:rPr>
              <a:t>Mg</a:t>
            </a:r>
            <a:r>
              <a:rPr lang="en-US" b="1" dirty="0">
                <a:solidFill>
                  <a:schemeClr val="bg2"/>
                </a:solidFill>
                <a:effectLst/>
                <a:highlight>
                  <a:srgbClr val="FFFF00"/>
                </a:highlight>
              </a:rPr>
              <a:t> </a:t>
            </a:r>
            <a:r>
              <a:rPr lang="en-US" b="1" u="sng" dirty="0">
                <a:solidFill>
                  <a:schemeClr val="bg2"/>
                </a:solidFill>
                <a:effectLst/>
                <a:highlight>
                  <a:srgbClr val="FFFF00"/>
                </a:highlight>
              </a:rPr>
              <a:t>Al</a:t>
            </a:r>
            <a:r>
              <a:rPr lang="en-US" b="1" dirty="0">
                <a:solidFill>
                  <a:schemeClr val="bg2"/>
                </a:solidFill>
                <a:effectLst/>
                <a:highlight>
                  <a:srgbClr val="FFFF00"/>
                </a:highlight>
              </a:rPr>
              <a:t> </a:t>
            </a:r>
            <a:r>
              <a:rPr lang="en-US" b="1" u="sng" dirty="0">
                <a:solidFill>
                  <a:schemeClr val="bg2"/>
                </a:solidFill>
                <a:effectLst/>
                <a:highlight>
                  <a:srgbClr val="FFFF00"/>
                </a:highlight>
              </a:rPr>
              <a:t>Si</a:t>
            </a:r>
            <a:r>
              <a:rPr lang="en-US" b="1" dirty="0">
                <a:solidFill>
                  <a:schemeClr val="bg2"/>
                </a:solidFill>
                <a:effectLst/>
                <a:highlight>
                  <a:srgbClr val="FFFF00"/>
                </a:highlight>
              </a:rPr>
              <a:t> </a:t>
            </a:r>
            <a:r>
              <a:rPr lang="en-US" b="1" u="sng" dirty="0">
                <a:solidFill>
                  <a:schemeClr val="bg2"/>
                </a:solidFill>
                <a:effectLst/>
                <a:highlight>
                  <a:srgbClr val="FFFF00"/>
                </a:highlight>
              </a:rPr>
              <a:t>P</a:t>
            </a:r>
            <a:r>
              <a:rPr lang="en-US" b="1" dirty="0">
                <a:solidFill>
                  <a:schemeClr val="bg2"/>
                </a:solidFill>
                <a:effectLst/>
                <a:highlight>
                  <a:srgbClr val="FFFF00"/>
                </a:highlight>
              </a:rPr>
              <a:t> </a:t>
            </a:r>
            <a:r>
              <a:rPr lang="en-US" b="1" u="sng" dirty="0">
                <a:solidFill>
                  <a:schemeClr val="bg2"/>
                </a:solidFill>
                <a:effectLst/>
                <a:highlight>
                  <a:srgbClr val="FFFF00"/>
                </a:highlight>
              </a:rPr>
              <a:t>S</a:t>
            </a:r>
            <a:r>
              <a:rPr lang="en-US" b="1" dirty="0">
                <a:solidFill>
                  <a:schemeClr val="bg2"/>
                </a:solidFill>
                <a:effectLst/>
                <a:highlight>
                  <a:srgbClr val="FFFF00"/>
                </a:highlight>
              </a:rPr>
              <a:t> </a:t>
            </a:r>
            <a:r>
              <a:rPr lang="en-US" b="1" u="sng" dirty="0">
                <a:solidFill>
                  <a:schemeClr val="bg2"/>
                </a:solidFill>
                <a:effectLst/>
                <a:highlight>
                  <a:srgbClr val="FFFF00"/>
                </a:highlight>
              </a:rPr>
              <a:t>Cl</a:t>
            </a:r>
            <a:r>
              <a:rPr lang="en-US" b="1" dirty="0">
                <a:solidFill>
                  <a:schemeClr val="bg2"/>
                </a:solidFill>
                <a:effectLst/>
                <a:highlight>
                  <a:srgbClr val="FFFF00"/>
                </a:highlight>
              </a:rPr>
              <a:t> </a:t>
            </a:r>
            <a:r>
              <a:rPr lang="en-US" b="1" u="sng" dirty="0">
                <a:solidFill>
                  <a:schemeClr val="bg2"/>
                </a:solidFill>
                <a:effectLst/>
                <a:highlight>
                  <a:srgbClr val="FFFF00"/>
                </a:highlight>
              </a:rPr>
              <a:t>Ar</a:t>
            </a:r>
            <a:endParaRPr lang="en-US" sz="3600" u="sng" dirty="0">
              <a:solidFill>
                <a:schemeClr val="bg2"/>
              </a:solidFill>
            </a:endParaRPr>
          </a:p>
        </p:txBody>
      </p:sp>
      <p:sp>
        <p:nvSpPr>
          <p:cNvPr id="11" name="TextBox 10">
            <a:extLst>
              <a:ext uri="{FF2B5EF4-FFF2-40B4-BE49-F238E27FC236}">
                <a16:creationId xmlns:a16="http://schemas.microsoft.com/office/drawing/2014/main" id="{7B58A2A6-C582-273F-0845-147D7DC57A50}"/>
              </a:ext>
            </a:extLst>
          </p:cNvPr>
          <p:cNvSpPr txBox="1"/>
          <p:nvPr/>
        </p:nvSpPr>
        <p:spPr>
          <a:xfrm>
            <a:off x="-943494" y="1376688"/>
            <a:ext cx="9081655" cy="769441"/>
          </a:xfrm>
          <a:prstGeom prst="rect">
            <a:avLst/>
          </a:prstGeom>
          <a:noFill/>
        </p:spPr>
        <p:txBody>
          <a:bodyPr wrap="square">
            <a:spAutoFit/>
          </a:bodyPr>
          <a:lstStyle/>
          <a:p>
            <a:pPr algn="ctr"/>
            <a:r>
              <a:rPr lang="en-US" b="1" dirty="0" err="1">
                <a:solidFill>
                  <a:schemeClr val="bg2"/>
                </a:solidFill>
                <a:effectLst/>
                <a:highlight>
                  <a:srgbClr val="FFFF00"/>
                </a:highlight>
              </a:rPr>
              <a:t>NaM</a:t>
            </a:r>
            <a:r>
              <a:rPr lang="en-US" b="1" dirty="0">
                <a:solidFill>
                  <a:srgbClr val="66FF33"/>
                </a:solidFill>
                <a:effectLst/>
                <a:highlight>
                  <a:srgbClr val="FFFF00"/>
                </a:highlight>
              </a:rPr>
              <a:t> </a:t>
            </a:r>
            <a:r>
              <a:rPr lang="en-US" b="1" dirty="0" err="1">
                <a:solidFill>
                  <a:srgbClr val="66FF33"/>
                </a:solidFill>
                <a:effectLst/>
                <a:highlight>
                  <a:srgbClr val="FFFF00"/>
                </a:highlight>
              </a:rPr>
              <a:t>gAl</a:t>
            </a:r>
            <a:r>
              <a:rPr lang="en-US" b="1" dirty="0">
                <a:solidFill>
                  <a:srgbClr val="66FF33"/>
                </a:solidFill>
                <a:effectLst/>
                <a:highlight>
                  <a:srgbClr val="FFFF00"/>
                </a:highlight>
              </a:rPr>
              <a:t> </a:t>
            </a:r>
            <a:r>
              <a:rPr lang="en-US" b="1" dirty="0" err="1">
                <a:solidFill>
                  <a:srgbClr val="66FF33"/>
                </a:solidFill>
                <a:effectLst/>
                <a:highlight>
                  <a:srgbClr val="FFFF00"/>
                </a:highlight>
              </a:rPr>
              <a:t>SiPS</a:t>
            </a:r>
            <a:r>
              <a:rPr lang="en-US" b="1" dirty="0">
                <a:solidFill>
                  <a:srgbClr val="66FF33"/>
                </a:solidFill>
                <a:effectLst/>
                <a:highlight>
                  <a:srgbClr val="FFFF00"/>
                </a:highlight>
              </a:rPr>
              <a:t> </a:t>
            </a:r>
            <a:r>
              <a:rPr lang="en-US" b="1" dirty="0" err="1">
                <a:solidFill>
                  <a:schemeClr val="bg2"/>
                </a:solidFill>
                <a:effectLst/>
                <a:highlight>
                  <a:srgbClr val="FFFF00"/>
                </a:highlight>
              </a:rPr>
              <a:t>ClAiR</a:t>
            </a:r>
            <a:endParaRPr lang="en-US" sz="3600" dirty="0">
              <a:solidFill>
                <a:schemeClr val="bg2"/>
              </a:solidFill>
            </a:endParaRPr>
          </a:p>
        </p:txBody>
      </p:sp>
      <p:sp>
        <p:nvSpPr>
          <p:cNvPr id="15" name="TextBox 14">
            <a:extLst>
              <a:ext uri="{FF2B5EF4-FFF2-40B4-BE49-F238E27FC236}">
                <a16:creationId xmlns:a16="http://schemas.microsoft.com/office/drawing/2014/main" id="{B7C5720E-2706-4167-69F5-788A9F14D63D}"/>
              </a:ext>
            </a:extLst>
          </p:cNvPr>
          <p:cNvSpPr txBox="1"/>
          <p:nvPr/>
        </p:nvSpPr>
        <p:spPr>
          <a:xfrm>
            <a:off x="399012" y="2585276"/>
            <a:ext cx="2090650" cy="523220"/>
          </a:xfrm>
          <a:prstGeom prst="rect">
            <a:avLst/>
          </a:prstGeom>
          <a:noFill/>
        </p:spPr>
        <p:txBody>
          <a:bodyPr wrap="square">
            <a:spAutoFit/>
          </a:bodyPr>
          <a:lstStyle/>
          <a:p>
            <a:pPr algn="ctr"/>
            <a:r>
              <a:rPr lang="en-US" sz="2800" b="1" dirty="0">
                <a:solidFill>
                  <a:srgbClr val="66FF33"/>
                </a:solidFill>
                <a:effectLst/>
                <a:highlight>
                  <a:srgbClr val="FFFF00"/>
                </a:highlight>
              </a:rPr>
              <a:t>South</a:t>
            </a:r>
            <a:endParaRPr lang="en-US" sz="2800" dirty="0">
              <a:solidFill>
                <a:srgbClr val="66FF33"/>
              </a:solidFill>
            </a:endParaRPr>
          </a:p>
        </p:txBody>
      </p:sp>
      <p:sp>
        <p:nvSpPr>
          <p:cNvPr id="18" name="TextBox 17">
            <a:extLst>
              <a:ext uri="{FF2B5EF4-FFF2-40B4-BE49-F238E27FC236}">
                <a16:creationId xmlns:a16="http://schemas.microsoft.com/office/drawing/2014/main" id="{A5474906-4140-6185-3918-5BAF51E98ABD}"/>
              </a:ext>
            </a:extLst>
          </p:cNvPr>
          <p:cNvSpPr txBox="1"/>
          <p:nvPr/>
        </p:nvSpPr>
        <p:spPr>
          <a:xfrm>
            <a:off x="4979325" y="2663390"/>
            <a:ext cx="4297680" cy="523220"/>
          </a:xfrm>
          <a:prstGeom prst="rect">
            <a:avLst/>
          </a:prstGeom>
          <a:noFill/>
        </p:spPr>
        <p:txBody>
          <a:bodyPr wrap="square">
            <a:spAutoFit/>
          </a:bodyPr>
          <a:lstStyle/>
          <a:p>
            <a:pPr algn="ctr"/>
            <a:r>
              <a:rPr lang="en-US" sz="2800" b="1" dirty="0">
                <a:solidFill>
                  <a:srgbClr val="66FF33"/>
                </a:solidFill>
                <a:effectLst/>
                <a:highlight>
                  <a:srgbClr val="FFFF00"/>
                </a:highlight>
              </a:rPr>
              <a:t>Rouge Clair: Red Wine</a:t>
            </a:r>
            <a:endParaRPr lang="en-US" sz="2800" dirty="0">
              <a:solidFill>
                <a:srgbClr val="66FF33"/>
              </a:solidFill>
            </a:endParaRPr>
          </a:p>
        </p:txBody>
      </p:sp>
      <p:cxnSp>
        <p:nvCxnSpPr>
          <p:cNvPr id="20" name="Straight Arrow Connector 19">
            <a:extLst>
              <a:ext uri="{FF2B5EF4-FFF2-40B4-BE49-F238E27FC236}">
                <a16:creationId xmlns:a16="http://schemas.microsoft.com/office/drawing/2014/main" id="{20951767-7EB7-3E8F-954C-E8F1FF22D50F}"/>
              </a:ext>
            </a:extLst>
          </p:cNvPr>
          <p:cNvCxnSpPr/>
          <p:nvPr/>
        </p:nvCxnSpPr>
        <p:spPr bwMode="auto">
          <a:xfrm>
            <a:off x="1305098" y="2198716"/>
            <a:ext cx="78971" cy="270164"/>
          </a:xfrm>
          <a:prstGeom prst="straightConnector1">
            <a:avLst/>
          </a:prstGeom>
          <a:noFill/>
          <a:ln w="38100" cap="flat" cmpd="sng" algn="ctr">
            <a:solidFill>
              <a:srgbClr val="FFFF00"/>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2" name="Straight Arrow Connector 21">
            <a:extLst>
              <a:ext uri="{FF2B5EF4-FFF2-40B4-BE49-F238E27FC236}">
                <a16:creationId xmlns:a16="http://schemas.microsoft.com/office/drawing/2014/main" id="{3F50ACFD-D8C6-7159-A321-52F4DDECDAC1}"/>
              </a:ext>
            </a:extLst>
          </p:cNvPr>
          <p:cNvCxnSpPr/>
          <p:nvPr/>
        </p:nvCxnSpPr>
        <p:spPr bwMode="auto">
          <a:xfrm>
            <a:off x="5743125" y="2128780"/>
            <a:ext cx="270163" cy="410035"/>
          </a:xfrm>
          <a:prstGeom prst="straightConnector1">
            <a:avLst/>
          </a:prstGeom>
          <a:noFill/>
          <a:ln w="38100" cap="flat" cmpd="sng" algn="ctr">
            <a:solidFill>
              <a:srgbClr val="FFFF00"/>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4" name="Picture 23">
            <a:extLst>
              <a:ext uri="{FF2B5EF4-FFF2-40B4-BE49-F238E27FC236}">
                <a16:creationId xmlns:a16="http://schemas.microsoft.com/office/drawing/2014/main" id="{488756D0-2D3E-EF70-DD2D-3BDE5BF8DB25}"/>
              </a:ext>
            </a:extLst>
          </p:cNvPr>
          <p:cNvPicPr>
            <a:picLocks noChangeAspect="1"/>
          </p:cNvPicPr>
          <p:nvPr/>
        </p:nvPicPr>
        <p:blipFill>
          <a:blip r:embed="rId2"/>
          <a:stretch>
            <a:fillRect/>
          </a:stretch>
        </p:blipFill>
        <p:spPr>
          <a:xfrm flipH="1">
            <a:off x="7325730" y="532300"/>
            <a:ext cx="405107" cy="1787236"/>
          </a:xfrm>
          <a:prstGeom prst="rect">
            <a:avLst/>
          </a:prstGeom>
        </p:spPr>
      </p:pic>
      <p:cxnSp>
        <p:nvCxnSpPr>
          <p:cNvPr id="25" name="Straight Arrow Connector 24">
            <a:extLst>
              <a:ext uri="{FF2B5EF4-FFF2-40B4-BE49-F238E27FC236}">
                <a16:creationId xmlns:a16="http://schemas.microsoft.com/office/drawing/2014/main" id="{3138067C-57D4-ADB6-5ADA-00A871CCF81A}"/>
              </a:ext>
            </a:extLst>
          </p:cNvPr>
          <p:cNvCxnSpPr/>
          <p:nvPr/>
        </p:nvCxnSpPr>
        <p:spPr bwMode="auto">
          <a:xfrm flipH="1">
            <a:off x="1725283" y="4565646"/>
            <a:ext cx="313062" cy="1015645"/>
          </a:xfrm>
          <a:prstGeom prst="straightConnector1">
            <a:avLst/>
          </a:prstGeom>
          <a:noFill/>
          <a:ln w="38100" cap="flat" cmpd="sng" algn="ctr">
            <a:solidFill>
              <a:schemeClr val="tx2"/>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 name="Straight Arrow Connector 27">
            <a:extLst>
              <a:ext uri="{FF2B5EF4-FFF2-40B4-BE49-F238E27FC236}">
                <a16:creationId xmlns:a16="http://schemas.microsoft.com/office/drawing/2014/main" id="{BC747A42-E110-D540-DFB9-FDD192C3604A}"/>
              </a:ext>
            </a:extLst>
          </p:cNvPr>
          <p:cNvCxnSpPr/>
          <p:nvPr/>
        </p:nvCxnSpPr>
        <p:spPr bwMode="auto">
          <a:xfrm flipH="1">
            <a:off x="2846717" y="4663287"/>
            <a:ext cx="77638" cy="918004"/>
          </a:xfrm>
          <a:prstGeom prst="straightConnector1">
            <a:avLst/>
          </a:prstGeom>
          <a:noFill/>
          <a:ln w="38100" cap="flat" cmpd="sng" algn="ctr">
            <a:solidFill>
              <a:schemeClr val="tx2"/>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1" name="Straight Arrow Connector 30">
            <a:extLst>
              <a:ext uri="{FF2B5EF4-FFF2-40B4-BE49-F238E27FC236}">
                <a16:creationId xmlns:a16="http://schemas.microsoft.com/office/drawing/2014/main" id="{81AAEF09-20D6-8C64-C460-9E7172B17DD2}"/>
              </a:ext>
            </a:extLst>
          </p:cNvPr>
          <p:cNvCxnSpPr/>
          <p:nvPr/>
        </p:nvCxnSpPr>
        <p:spPr bwMode="auto">
          <a:xfrm>
            <a:off x="3743864" y="4565646"/>
            <a:ext cx="66501" cy="1015645"/>
          </a:xfrm>
          <a:prstGeom prst="straightConnector1">
            <a:avLst/>
          </a:prstGeom>
          <a:noFill/>
          <a:ln w="38100" cap="flat" cmpd="sng" algn="ctr">
            <a:solidFill>
              <a:schemeClr val="tx2"/>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4" name="Straight Arrow Connector 33">
            <a:extLst>
              <a:ext uri="{FF2B5EF4-FFF2-40B4-BE49-F238E27FC236}">
                <a16:creationId xmlns:a16="http://schemas.microsoft.com/office/drawing/2014/main" id="{112788C5-D649-7963-BAA2-C363871A4159}"/>
              </a:ext>
            </a:extLst>
          </p:cNvPr>
          <p:cNvCxnSpPr/>
          <p:nvPr/>
        </p:nvCxnSpPr>
        <p:spPr bwMode="auto">
          <a:xfrm flipH="1">
            <a:off x="4457700" y="4614466"/>
            <a:ext cx="75640" cy="966825"/>
          </a:xfrm>
          <a:prstGeom prst="straightConnector1">
            <a:avLst/>
          </a:prstGeom>
          <a:noFill/>
          <a:ln w="38100" cap="flat" cmpd="sng" algn="ctr">
            <a:solidFill>
              <a:schemeClr val="tx2"/>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 name="Straight Arrow Connector 36">
            <a:extLst>
              <a:ext uri="{FF2B5EF4-FFF2-40B4-BE49-F238E27FC236}">
                <a16:creationId xmlns:a16="http://schemas.microsoft.com/office/drawing/2014/main" id="{79F72946-B0C4-E3B8-BCA8-75EC3BBB5198}"/>
              </a:ext>
            </a:extLst>
          </p:cNvPr>
          <p:cNvCxnSpPr/>
          <p:nvPr/>
        </p:nvCxnSpPr>
        <p:spPr bwMode="auto">
          <a:xfrm>
            <a:off x="4888302" y="4638876"/>
            <a:ext cx="184030" cy="942415"/>
          </a:xfrm>
          <a:prstGeom prst="straightConnector1">
            <a:avLst/>
          </a:prstGeom>
          <a:noFill/>
          <a:ln w="38100" cap="flat" cmpd="sng" algn="ctr">
            <a:solidFill>
              <a:schemeClr val="tx2"/>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9" name="Straight Arrow Connector 38">
            <a:extLst>
              <a:ext uri="{FF2B5EF4-FFF2-40B4-BE49-F238E27FC236}">
                <a16:creationId xmlns:a16="http://schemas.microsoft.com/office/drawing/2014/main" id="{2369B455-8ED5-1DF5-44F3-17564E75E00B}"/>
              </a:ext>
            </a:extLst>
          </p:cNvPr>
          <p:cNvCxnSpPr/>
          <p:nvPr/>
        </p:nvCxnSpPr>
        <p:spPr bwMode="auto">
          <a:xfrm>
            <a:off x="5375488" y="4663287"/>
            <a:ext cx="184030" cy="942415"/>
          </a:xfrm>
          <a:prstGeom prst="straightConnector1">
            <a:avLst/>
          </a:prstGeom>
          <a:noFill/>
          <a:ln w="38100" cap="flat" cmpd="sng" algn="ctr">
            <a:solidFill>
              <a:schemeClr val="tx2"/>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 name="Straight Arrow Connector 39">
            <a:extLst>
              <a:ext uri="{FF2B5EF4-FFF2-40B4-BE49-F238E27FC236}">
                <a16:creationId xmlns:a16="http://schemas.microsoft.com/office/drawing/2014/main" id="{25937CC1-99F2-B5A8-BFEC-A970DE3827CE}"/>
              </a:ext>
            </a:extLst>
          </p:cNvPr>
          <p:cNvCxnSpPr/>
          <p:nvPr/>
        </p:nvCxnSpPr>
        <p:spPr bwMode="auto">
          <a:xfrm>
            <a:off x="6006495" y="4614466"/>
            <a:ext cx="395265" cy="913265"/>
          </a:xfrm>
          <a:prstGeom prst="straightConnector1">
            <a:avLst/>
          </a:prstGeom>
          <a:noFill/>
          <a:ln w="38100" cap="flat" cmpd="sng" algn="ctr">
            <a:solidFill>
              <a:schemeClr val="tx2"/>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2" name="Straight Arrow Connector 41">
            <a:extLst>
              <a:ext uri="{FF2B5EF4-FFF2-40B4-BE49-F238E27FC236}">
                <a16:creationId xmlns:a16="http://schemas.microsoft.com/office/drawing/2014/main" id="{D8193A9C-C75A-A822-BC7C-83E36BECAA9B}"/>
              </a:ext>
            </a:extLst>
          </p:cNvPr>
          <p:cNvCxnSpPr/>
          <p:nvPr/>
        </p:nvCxnSpPr>
        <p:spPr bwMode="auto">
          <a:xfrm>
            <a:off x="6729470" y="4663287"/>
            <a:ext cx="395265" cy="913265"/>
          </a:xfrm>
          <a:prstGeom prst="straightConnector1">
            <a:avLst/>
          </a:prstGeom>
          <a:noFill/>
          <a:ln w="38100" cap="flat" cmpd="sng" algn="ctr">
            <a:solidFill>
              <a:schemeClr val="tx2"/>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3232117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2"/>
          <p:cNvSpPr>
            <a:spLocks noGrp="1"/>
          </p:cNvSpPr>
          <p:nvPr>
            <p:ph sz="half" idx="1"/>
          </p:nvPr>
        </p:nvSpPr>
        <p:spPr>
          <a:xfrm>
            <a:off x="257175" y="1019175"/>
            <a:ext cx="8680450" cy="5489575"/>
          </a:xfrm>
        </p:spPr>
        <p:txBody>
          <a:bodyPr/>
          <a:lstStyle/>
          <a:p>
            <a:pPr eaLnBrk="1" hangingPunct="1"/>
            <a:r>
              <a:rPr lang="en-US" dirty="0"/>
              <a:t>You can always calculate the number of valence electron by analyzing the e- configuration. </a:t>
            </a:r>
          </a:p>
          <a:p>
            <a:pPr eaLnBrk="1" hangingPunct="1"/>
            <a:endParaRPr lang="en-US" dirty="0"/>
          </a:p>
          <a:p>
            <a:pPr eaLnBrk="1" hangingPunct="1"/>
            <a:endParaRPr lang="en-US" dirty="0"/>
          </a:p>
          <a:p>
            <a:pPr lvl="1" eaLnBrk="1" hangingPunct="1"/>
            <a:endParaRPr lang="en-US" dirty="0"/>
          </a:p>
          <a:p>
            <a:pPr lvl="1" eaLnBrk="1" hangingPunct="1"/>
            <a:endParaRPr lang="en-US" dirty="0"/>
          </a:p>
          <a:p>
            <a:pPr lvl="1" eaLnBrk="1" hangingPunct="1"/>
            <a:endParaRPr lang="en-US" dirty="0"/>
          </a:p>
        </p:txBody>
      </p:sp>
      <p:pic>
        <p:nvPicPr>
          <p:cNvPr id="14339" name="Picture 2"/>
          <p:cNvPicPr>
            <a:picLocks noChangeAspect="1" noChangeArrowheads="1"/>
          </p:cNvPicPr>
          <p:nvPr/>
        </p:nvPicPr>
        <p:blipFill>
          <a:blip r:embed="rId3"/>
          <a:stretch>
            <a:fillRect/>
          </a:stretch>
        </p:blipFill>
        <p:spPr bwMode="auto">
          <a:xfrm>
            <a:off x="1489272" y="2905148"/>
            <a:ext cx="5734783" cy="2900162"/>
          </a:xfrm>
          <a:prstGeom prst="rect">
            <a:avLst/>
          </a:prstGeom>
          <a:noFill/>
          <a:ln w="9525">
            <a:noFill/>
            <a:miter lim="800000"/>
            <a:headEnd/>
            <a:tailEnd/>
          </a:ln>
        </p:spPr>
      </p:pic>
      <p:sp>
        <p:nvSpPr>
          <p:cNvPr id="14340" name="Title 1"/>
          <p:cNvSpPr>
            <a:spLocks noGrp="1"/>
          </p:cNvSpPr>
          <p:nvPr>
            <p:ph type="title"/>
          </p:nvPr>
        </p:nvSpPr>
        <p:spPr>
          <a:xfrm>
            <a:off x="457200" y="193675"/>
            <a:ext cx="8229600" cy="879475"/>
          </a:xfrm>
        </p:spPr>
        <p:txBody>
          <a:bodyPr/>
          <a:lstStyle/>
          <a:p>
            <a:pPr eaLnBrk="1" hangingPunct="1"/>
            <a:r>
              <a:rPr lang="en-US" b="1" dirty="0">
                <a:solidFill>
                  <a:srgbClr val="66FF33"/>
                </a:solidFill>
                <a:effectLst>
                  <a:outerShdw blurRad="38100" dist="38100" dir="2700000" algn="tl">
                    <a:srgbClr val="000000"/>
                  </a:outerShdw>
                </a:effectLst>
                <a:latin typeface="Comic Sans MS" panose="030F0702030302020204" pitchFamily="66" charset="0"/>
              </a:rPr>
              <a:t>Counting Valence Electrons</a:t>
            </a:r>
          </a:p>
        </p:txBody>
      </p:sp>
    </p:spTree>
    <p:extLst>
      <p:ext uri="{BB962C8B-B14F-4D97-AF65-F5344CB8AC3E}">
        <p14:creationId xmlns:p14="http://schemas.microsoft.com/office/powerpoint/2010/main" val="2677277575"/>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fontScheme name="Default Design">
      <a:majorFont>
        <a:latin typeface="Arial Rounded MT Bold"/>
        <a:ea typeface=""/>
        <a:cs typeface=""/>
      </a:majorFont>
      <a:minorFont>
        <a:latin typeface="Comic Sans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w="38100" cap="flat" cmpd="sng" algn="ctr">
          <a:solidFill>
            <a:srgbClr val="FFFF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4400" b="0" i="0" u="none" strike="noStrike" cap="none" normalizeH="0" baseline="0" smtClean="0">
            <a:ln>
              <a:noFill/>
            </a:ln>
            <a:solidFill>
              <a:srgbClr val="EBD189"/>
            </a:solidFill>
            <a:effectLst>
              <a:outerShdw blurRad="38100" dist="38100" dir="2700000" algn="tl">
                <a:srgbClr val="000000">
                  <a:alpha val="43137"/>
                </a:srgbClr>
              </a:outerShdw>
            </a:effectLst>
            <a:latin typeface="Comic Sans MS" panose="030F0702030302020204" pitchFamily="66" charset="0"/>
          </a:defRPr>
        </a:defPPr>
      </a:lstStyle>
    </a:spDef>
    <a:lnDef>
      <a:spPr bwMode="auto">
        <a:xfrm>
          <a:off x="0" y="0"/>
          <a:ext cx="1" cy="1"/>
        </a:xfrm>
        <a:custGeom>
          <a:avLst/>
          <a:gdLst/>
          <a:ahLst/>
          <a:cxnLst/>
          <a:rect l="0" t="0" r="0" b="0"/>
          <a:pathLst/>
        </a:custGeom>
        <a:noFill/>
        <a:ln w="38100" cap="flat" cmpd="sng" algn="ctr">
          <a:solidFill>
            <a:srgbClr val="FFFF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4400" b="0" i="0" u="none" strike="noStrike" cap="none" normalizeH="0" baseline="0" smtClean="0">
            <a:ln>
              <a:noFill/>
            </a:ln>
            <a:solidFill>
              <a:srgbClr val="EBD189"/>
            </a:solidFill>
            <a:effectLst>
              <a:outerShdw blurRad="38100" dist="38100" dir="2700000" algn="tl">
                <a:srgbClr val="000000">
                  <a:alpha val="43137"/>
                </a:srgbClr>
              </a:outerShdw>
            </a:effectLst>
            <a:latin typeface="Comic Sans MS" panose="030F0702030302020204" pitchFamily="66"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efault Design 8">
        <a:dk1>
          <a:srgbClr val="777777"/>
        </a:dk1>
        <a:lt1>
          <a:srgbClr val="EBD189"/>
        </a:lt1>
        <a:dk2>
          <a:srgbClr val="00007A"/>
        </a:dk2>
        <a:lt2>
          <a:srgbClr val="EBD189"/>
        </a:lt2>
        <a:accent1>
          <a:srgbClr val="0099CC"/>
        </a:accent1>
        <a:accent2>
          <a:srgbClr val="777777"/>
        </a:accent2>
        <a:accent3>
          <a:srgbClr val="AAAABE"/>
        </a:accent3>
        <a:accent4>
          <a:srgbClr val="C9B274"/>
        </a:accent4>
        <a:accent5>
          <a:srgbClr val="AACAE2"/>
        </a:accent5>
        <a:accent6>
          <a:srgbClr val="6B6B6B"/>
        </a:accent6>
        <a:hlink>
          <a:srgbClr val="CCCCFF"/>
        </a:hlink>
        <a:folHlink>
          <a:srgbClr val="B2B2B2"/>
        </a:folHlink>
      </a:clrScheme>
      <a:clrMap bg1="dk2" tx1="lt1" bg2="dk1" tx2="lt2" accent1="accent1" accent2="accent2" accent3="accent3" accent4="accent4" accent5="accent5" accent6="accent6" hlink="hlink" folHlink="folHlink"/>
    </a:extraClrScheme>
    <a:extraClrScheme>
      <a:clrScheme name="Default Design 9">
        <a:dk1>
          <a:srgbClr val="777777"/>
        </a:dk1>
        <a:lt1>
          <a:srgbClr val="EBD189"/>
        </a:lt1>
        <a:dk2>
          <a:srgbClr val="00007A"/>
        </a:dk2>
        <a:lt2>
          <a:srgbClr val="EBD189"/>
        </a:lt2>
        <a:accent1>
          <a:srgbClr val="0099CC"/>
        </a:accent1>
        <a:accent2>
          <a:srgbClr val="777777"/>
        </a:accent2>
        <a:accent3>
          <a:srgbClr val="AAAABE"/>
        </a:accent3>
        <a:accent4>
          <a:srgbClr val="C9B274"/>
        </a:accent4>
        <a:accent5>
          <a:srgbClr val="AACAE2"/>
        </a:accent5>
        <a:accent6>
          <a:srgbClr val="6B6B6B"/>
        </a:accent6>
        <a:hlink>
          <a:srgbClr val="FF0000"/>
        </a:hlink>
        <a:folHlink>
          <a:srgbClr val="FF00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Klein1-Temp">
  <a:themeElements>
    <a:clrScheme name="Custom 2">
      <a:dk1>
        <a:srgbClr val="141313"/>
      </a:dk1>
      <a:lt1>
        <a:sysClr val="window" lastClr="FFFFFF"/>
      </a:lt1>
      <a:dk2>
        <a:srgbClr val="1F497D"/>
      </a:dk2>
      <a:lt2>
        <a:srgbClr val="EEECE1"/>
      </a:lt2>
      <a:accent1>
        <a:srgbClr val="BA5E23"/>
      </a:accent1>
      <a:accent2>
        <a:srgbClr val="639431"/>
      </a:accent2>
      <a:accent3>
        <a:srgbClr val="1F9FAF"/>
      </a:accent3>
      <a:accent4>
        <a:srgbClr val="9A0A54"/>
      </a:accent4>
      <a:accent5>
        <a:srgbClr val="16602D"/>
      </a:accent5>
      <a:accent6>
        <a:srgbClr val="74141C"/>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none" rtlCol="0">
        <a:spAutoFit/>
      </a:bodyPr>
      <a:lstStyle>
        <a:defPPr>
          <a:spcAft>
            <a:spcPts val="600"/>
          </a:spcAft>
          <a:defRPr dirty="0" smtClean="0">
            <a:latin typeface="+mn-lt"/>
          </a:defRPr>
        </a:defPPr>
      </a:lstStyle>
    </a:txDef>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13990</TotalTime>
  <Words>1574</Words>
  <Application>Microsoft Office PowerPoint</Application>
  <PresentationFormat>On-screen Show (4:3)</PresentationFormat>
  <Paragraphs>176</Paragraphs>
  <Slides>33</Slides>
  <Notes>8</Notes>
  <HiddenSlides>0</HiddenSlides>
  <MMClips>0</MMClips>
  <ScaleCrop>false</ScaleCrop>
  <HeadingPairs>
    <vt:vector size="8" baseType="variant">
      <vt:variant>
        <vt:lpstr>Fonts Used</vt:lpstr>
      </vt:variant>
      <vt:variant>
        <vt:i4>9</vt:i4>
      </vt:variant>
      <vt:variant>
        <vt:lpstr>Theme</vt:lpstr>
      </vt:variant>
      <vt:variant>
        <vt:i4>3</vt:i4>
      </vt:variant>
      <vt:variant>
        <vt:lpstr>Embedded OLE Servers</vt:lpstr>
      </vt:variant>
      <vt:variant>
        <vt:i4>2</vt:i4>
      </vt:variant>
      <vt:variant>
        <vt:lpstr>Slide Titles</vt:lpstr>
      </vt:variant>
      <vt:variant>
        <vt:i4>33</vt:i4>
      </vt:variant>
    </vt:vector>
  </HeadingPairs>
  <TitlesOfParts>
    <vt:vector size="47" baseType="lpstr">
      <vt:lpstr>Arial</vt:lpstr>
      <vt:lpstr>Arial Rounded MT Bold</vt:lpstr>
      <vt:lpstr>Calibri</vt:lpstr>
      <vt:lpstr>Calibri Light</vt:lpstr>
      <vt:lpstr>Comic Sans MS</vt:lpstr>
      <vt:lpstr>Garamond</vt:lpstr>
      <vt:lpstr>Segoe UI</vt:lpstr>
      <vt:lpstr>Times New Roman</vt:lpstr>
      <vt:lpstr>TimesLTStd-Roman</vt:lpstr>
      <vt:lpstr>Default Design</vt:lpstr>
      <vt:lpstr>Custom Design</vt:lpstr>
      <vt:lpstr>Klein1-Temp</vt:lpstr>
      <vt:lpstr>CS ChemDraw Drawing</vt:lpstr>
      <vt:lpstr>Slide</vt:lpstr>
      <vt:lpstr>PowerPoint Presentation</vt:lpstr>
      <vt:lpstr>PowerPoint Presentation</vt:lpstr>
      <vt:lpstr>Organic Chemicals </vt:lpstr>
      <vt:lpstr>More Chemicals </vt:lpstr>
      <vt:lpstr>...and Chocolate!</vt:lpstr>
      <vt:lpstr>Public Fear Of Chemistry </vt:lpstr>
      <vt:lpstr>The Obsession With “Natural/Organic”</vt:lpstr>
      <vt:lpstr>Well...Nature Is Vicious…</vt:lpstr>
      <vt:lpstr>Chemical Protection In Nature</vt:lpstr>
      <vt:lpstr>Chemical Warfare In Nature The Bombardier Beetle</vt:lpstr>
      <vt:lpstr>Thiols (And Sulfides) Stink….</vt:lpstr>
      <vt:lpstr>…But May Be Very Pleasant In Low Concentrations</vt:lpstr>
      <vt:lpstr>Pheromones: Chemical Communication</vt:lpstr>
      <vt:lpstr>Polymers</vt:lpstr>
      <vt:lpstr>Polyacetylene: Organic Conductors</vt:lpstr>
      <vt:lpstr>Organic Polymers Harder Than Metal</vt:lpstr>
      <vt:lpstr>Polyamine (Nylon) 3D Filament for FDM Printing</vt:lpstr>
      <vt:lpstr>(ASA) Acrylonitrile, Styrene, Butylacrylate 3D Filament for FDM Printing</vt:lpstr>
      <vt:lpstr>Medicines</vt:lpstr>
      <vt:lpstr>Aspirin: the Most Successful Drug of All Times</vt:lpstr>
      <vt:lpstr>Chapter 1:Bonding A Review Of CEM141</vt:lpstr>
      <vt:lpstr>Bond Strength And Length</vt:lpstr>
      <vt:lpstr>Covalent Bonding: Sharing Electrons</vt:lpstr>
      <vt:lpstr>Covalent Bonding</vt:lpstr>
      <vt:lpstr>Ionic Bonding:  “No” Sharing of Electrons </vt:lpstr>
      <vt:lpstr>Partial Periodic Table</vt:lpstr>
      <vt:lpstr>PowerPoint Presentation</vt:lpstr>
      <vt:lpstr>PowerPoint Presentation</vt:lpstr>
      <vt:lpstr>PowerPoint Presentation</vt:lpstr>
      <vt:lpstr>PowerPoint Presentation</vt:lpstr>
      <vt:lpstr>PowerPoint Presentation</vt:lpstr>
      <vt:lpstr>PowerPoint Presentation</vt:lpstr>
      <vt:lpstr>Counting Valence Electrons</vt:lpstr>
    </vt:vector>
  </TitlesOfParts>
  <Manager/>
  <Company>UCB Chemistry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F2005</dc:title>
  <dc:subject>Chemistry3A</dc:subject>
  <dc:creator>P. Vollhardt</dc:creator>
  <cp:keywords/>
  <cp:lastModifiedBy>Walker, Kevin</cp:lastModifiedBy>
  <cp:revision>669</cp:revision>
  <dcterms:created xsi:type="dcterms:W3CDTF">2000-03-16T20:35:38Z</dcterms:created>
  <dcterms:modified xsi:type="dcterms:W3CDTF">2026-08-31T15:54:14Z</dcterms:modified>
  <cp:category>Chemistry</cp:category>
</cp:coreProperties>
</file>