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645" r:id="rId2"/>
    <p:sldId id="629" r:id="rId3"/>
    <p:sldId id="651" r:id="rId4"/>
    <p:sldId id="630" r:id="rId5"/>
    <p:sldId id="647" r:id="rId6"/>
    <p:sldId id="648" r:id="rId7"/>
    <p:sldId id="649" r:id="rId8"/>
    <p:sldId id="605" r:id="rId9"/>
    <p:sldId id="606" r:id="rId10"/>
    <p:sldId id="607" r:id="rId11"/>
    <p:sldId id="608" r:id="rId12"/>
    <p:sldId id="656" r:id="rId13"/>
    <p:sldId id="657" r:id="rId14"/>
    <p:sldId id="631" r:id="rId15"/>
    <p:sldId id="610" r:id="rId16"/>
    <p:sldId id="632" r:id="rId17"/>
    <p:sldId id="613" r:id="rId18"/>
    <p:sldId id="654" r:id="rId19"/>
    <p:sldId id="633" r:id="rId20"/>
    <p:sldId id="658" r:id="rId21"/>
    <p:sldId id="615" r:id="rId22"/>
    <p:sldId id="616" r:id="rId23"/>
    <p:sldId id="634" r:id="rId24"/>
    <p:sldId id="646" r:id="rId25"/>
    <p:sldId id="635" r:id="rId26"/>
    <p:sldId id="619" r:id="rId27"/>
    <p:sldId id="655" r:id="rId28"/>
    <p:sldId id="620" r:id="rId29"/>
    <p:sldId id="650" r:id="rId30"/>
    <p:sldId id="622" r:id="rId31"/>
    <p:sldId id="623" r:id="rId32"/>
    <p:sldId id="636" r:id="rId33"/>
    <p:sldId id="637" r:id="rId34"/>
    <p:sldId id="652" r:id="rId35"/>
    <p:sldId id="639" r:id="rId36"/>
    <p:sldId id="640" r:id="rId37"/>
    <p:sldId id="641" r:id="rId38"/>
    <p:sldId id="642" r:id="rId39"/>
    <p:sldId id="643" r:id="rId40"/>
  </p:sldIdLst>
  <p:sldSz cx="9144000" cy="6858000" type="screen4x3"/>
  <p:notesSz cx="6400800" cy="86868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5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9900"/>
    <a:srgbClr val="FF00FF"/>
    <a:srgbClr val="FFFFFF"/>
    <a:srgbClr val="FFFF00"/>
    <a:srgbClr val="66FF99"/>
    <a:srgbClr val="CC00CC"/>
    <a:srgbClr val="000000"/>
    <a:srgbClr val="00CC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093" autoAdjust="0"/>
  </p:normalViewPr>
  <p:slideViewPr>
    <p:cSldViewPr snapToGrid="0" showGuides="1">
      <p:cViewPr varScale="1">
        <p:scale>
          <a:sx n="96" d="100"/>
          <a:sy n="96" d="100"/>
        </p:scale>
        <p:origin x="341" y="62"/>
      </p:cViewPr>
      <p:guideLst>
        <p:guide orient="horz" pos="2088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-1764" y="-84"/>
      </p:cViewPr>
      <p:guideLst>
        <p:guide orient="horz" pos="2736"/>
        <p:guide pos="2016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0225" y="463550"/>
            <a:ext cx="27749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t" anchorCtr="0" compatLnSpc="1">
            <a:prstTxWarp prst="textNoShape">
              <a:avLst/>
            </a:prstTxWarp>
          </a:bodyPr>
          <a:lstStyle>
            <a:lvl1pPr algn="l" defTabSz="862013">
              <a:defRPr>
                <a:solidFill>
                  <a:schemeClr val="tx1"/>
                </a:solidFill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406775" y="449263"/>
            <a:ext cx="27733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t" anchorCtr="0" compatLnSpc="1">
            <a:prstTxWarp prst="textNoShape">
              <a:avLst/>
            </a:prstTxWarp>
          </a:bodyPr>
          <a:lstStyle>
            <a:lvl1pPr algn="r" defTabSz="862013">
              <a:defRPr>
                <a:solidFill>
                  <a:schemeClr val="tx1"/>
                </a:solidFill>
                <a:effectLst/>
              </a:defRPr>
            </a:lvl1pPr>
          </a:lstStyle>
          <a:p>
            <a:fld id="{39A3160C-D20A-41C7-9288-23B2F7A34FCF}" type="datetime1">
              <a:rPr lang="en-US" altLang="en-US"/>
              <a:pPr/>
              <a:t>8/9/2015</a:t>
            </a:fld>
            <a:endParaRPr lang="en-US" altLang="en-US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3413"/>
            <a:ext cx="27733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b" anchorCtr="0" compatLnSpc="1">
            <a:prstTxWarp prst="textNoShape">
              <a:avLst/>
            </a:prstTxWarp>
          </a:bodyPr>
          <a:lstStyle>
            <a:lvl1pPr algn="l" defTabSz="862013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altLang="en-US"/>
              <a:t>© Univesity of California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7438" y="8253413"/>
            <a:ext cx="277336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b" anchorCtr="0" compatLnSpc="1">
            <a:prstTxWarp prst="textNoShape">
              <a:avLst/>
            </a:prstTxWarp>
          </a:bodyPr>
          <a:lstStyle>
            <a:lvl1pPr algn="r" defTabSz="862013">
              <a:defRPr>
                <a:solidFill>
                  <a:schemeClr val="tx1"/>
                </a:solidFill>
                <a:effectLst/>
              </a:defRPr>
            </a:lvl1pPr>
          </a:lstStyle>
          <a:p>
            <a:fld id="{6180AF57-1C90-4E49-965D-161933ED89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951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t" anchorCtr="0" compatLnSpc="1">
            <a:prstTxWarp prst="textNoShape">
              <a:avLst/>
            </a:prstTxWarp>
          </a:bodyPr>
          <a:lstStyle>
            <a:lvl1pPr algn="l" defTabSz="862013"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7438" y="0"/>
            <a:ext cx="2773362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t" anchorCtr="0" compatLnSpc="1">
            <a:prstTxWarp prst="textNoShape">
              <a:avLst/>
            </a:prstTxWarp>
          </a:bodyPr>
          <a:lstStyle>
            <a:lvl1pPr algn="r" defTabSz="862013"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61EE8DC3-9C22-49F0-8B81-BCEF1B6C366A}" type="datetime1">
              <a:rPr lang="en-US" altLang="en-US"/>
              <a:pPr/>
              <a:t>8/9/2015</a:t>
            </a:fld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652463"/>
            <a:ext cx="43434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2488" y="4125913"/>
            <a:ext cx="4695825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3413"/>
            <a:ext cx="27733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b" anchorCtr="0" compatLnSpc="1">
            <a:prstTxWarp prst="textNoShape">
              <a:avLst/>
            </a:prstTxWarp>
          </a:bodyPr>
          <a:lstStyle>
            <a:lvl1pPr algn="l" defTabSz="862013"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© Univesity of California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7438" y="8253413"/>
            <a:ext cx="277336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b" anchorCtr="0" compatLnSpc="1">
            <a:prstTxWarp prst="textNoShape">
              <a:avLst/>
            </a:prstTxWarp>
          </a:bodyPr>
          <a:lstStyle>
            <a:lvl1pPr algn="r" defTabSz="862013"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56E9323F-1923-46C2-A81E-060CC202C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4344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E059361-66C2-461E-8146-D6393DE0B978}" type="datetime1">
              <a:rPr lang="en-US" altLang="en-US"/>
              <a:pPr/>
              <a:t>8/9/2015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© Univesity of California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A03F99-687D-484A-8FA6-EDAA6761CD5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2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04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1FE5F05-010E-4A82-89B9-473767B51BB1}" type="datetime1">
              <a:rPr lang="en-US" altLang="en-US"/>
              <a:pPr/>
              <a:t>8/9/2015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© Univesity of California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5068A-1A6E-45BF-9114-7B50FE509E2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889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D030062-D339-4848-8415-7760749CEDE8}" type="datetime1">
              <a:rPr lang="en-US" altLang="en-US"/>
              <a:pPr/>
              <a:t>8/9/2015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© Univesity of California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0416AC-53AC-4898-B8DE-FD909AC22CA5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87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232EFFE-D6FF-4F9F-A959-F0D7D0F65A4E}" type="datetime1">
              <a:rPr lang="en-US" altLang="en-US"/>
              <a:pPr/>
              <a:t>8/9/2015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© Univesity of California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5EB4B-44A0-4982-A483-C6CCC828A0F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287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0D4AC82-BFE1-478F-B6DF-1926A69E2008}" type="datetime1">
              <a:rPr lang="en-US" altLang="en-US"/>
              <a:pPr/>
              <a:t>8/9/2015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© Univesity of California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26CC6-9F26-464F-B2E3-BE071B737857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755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2889C7E-A706-4656-A2FA-F644CC92BFF4}" type="datetime1">
              <a:rPr lang="en-US" altLang="en-US"/>
              <a:pPr/>
              <a:t>8/9/2015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© Univesity of California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A9E247-406D-4C4F-9F45-AA42BFAD797C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2:26 Caruso Tosca E lucevan le stelle</a:t>
            </a:r>
          </a:p>
        </p:txBody>
      </p:sp>
    </p:spTree>
    <p:extLst>
      <p:ext uri="{BB962C8B-B14F-4D97-AF65-F5344CB8AC3E}">
        <p14:creationId xmlns:p14="http://schemas.microsoft.com/office/powerpoint/2010/main" val="3994053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CA7960B-2010-4E09-977D-1A01C0065198}" type="datetime1">
              <a:rPr lang="en-US" altLang="en-US"/>
              <a:pPr/>
              <a:t>8/9/2015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© Univesity of California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5BD75-3FC1-4E2C-A550-C94C300583F1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94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University of California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L07-</a:t>
            </a:r>
            <a:fld id="{8A3C25FC-FD79-416C-BBB9-32F6D5E979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51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University of California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L07-</a:t>
            </a:r>
            <a:fld id="{7CE5BF6A-7481-4677-953A-AF19692607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37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University of California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L07-</a:t>
            </a:r>
            <a:fld id="{1F8F74A7-3BEA-4E5E-8392-1DE2EE2FB7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541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550025"/>
            <a:ext cx="2895600" cy="3079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University of California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L07-</a:t>
            </a:r>
            <a:fld id="{44B529FE-AAE3-4214-A936-D7043DBF1B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69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University of California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L07-</a:t>
            </a:r>
            <a:fld id="{BA5BCE3B-C839-4C49-ADC9-3F6FC6796F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83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University of California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L07-</a:t>
            </a:r>
            <a:fld id="{60EC5C9E-6795-4622-8C5B-08F6E7036E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51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University of California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L07-</a:t>
            </a:r>
            <a:fld id="{B420DFA7-AF67-4D4F-A6A6-606393872E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64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University of California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L07-</a:t>
            </a:r>
            <a:fld id="{1A25EF67-DCD8-4DC4-9746-C2B2E62C54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85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6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University of California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L07-</a:t>
            </a:r>
            <a:fld id="{45308A73-068D-4DB4-80F2-F210C0F93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81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University of California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L07-</a:t>
            </a:r>
            <a:fld id="{FC8A7269-DCA7-4EAE-AA35-2AEE1A1FF5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20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University of California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L07-</a:t>
            </a:r>
            <a:fld id="{4EAC7334-4FBE-4E56-8A8A-6B4B0A2343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35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0025"/>
            <a:ext cx="2895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© University of California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altLang="en-US"/>
              <a:t>L07-</a:t>
            </a:r>
            <a:fld id="{FED15441-E3FC-493D-BF85-0DD0E863AF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 kern="1200">
          <a:solidFill>
            <a:srgbClr val="FFF2B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../animations/0701_nuc_sub_sn1_04.swf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5" Type="http://schemas.openxmlformats.org/officeDocument/2006/relationships/hyperlink" Target="../../../../Music/Django%20Reinhardt/Verve%20Jazz%20Masters%2038/05%20-%20Please%20Be%20Kind.ra" TargetMode="External"/><Relationship Id="rId4" Type="http://schemas.openxmlformats.org/officeDocument/2006/relationships/hyperlink" Target="../LipshutzQtmovies/7SN103.MO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../../../Music/Roy%20Orbison/16%20Biggest%20Hits/08%20-%20The%20Crowd.ra" TargetMode="External"/><Relationship Id="rId4" Type="http://schemas.openxmlformats.org/officeDocument/2006/relationships/hyperlink" Target="../LipshutzQtmovies/7E102.MO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../animations/0701_elimination_e2_01.sw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emf"/><Relationship Id="rId5" Type="http://schemas.openxmlformats.org/officeDocument/2006/relationships/hyperlink" Target="../../../../Music/Untitled%20-%2007-11-04/11%20-%20Track%2011.ra" TargetMode="External"/><Relationship Id="rId4" Type="http://schemas.openxmlformats.org/officeDocument/2006/relationships/hyperlink" Target="../WalbaMovies/09E2.MOV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../animations/0701_nuc_sub_sn1_01.swf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../animations/0701_nuc_sub_sn1_02.sw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8" name="Text Box 4"/>
          <p:cNvSpPr txBox="1">
            <a:spLocks noChangeArrowheads="1"/>
          </p:cNvSpPr>
          <p:nvPr/>
        </p:nvSpPr>
        <p:spPr bwMode="auto">
          <a:xfrm>
            <a:off x="4992329" y="3069580"/>
            <a:ext cx="385720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Relative “rates” of </a:t>
            </a:r>
            <a:r>
              <a:rPr lang="en-US" alt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four </a:t>
            </a:r>
            <a:r>
              <a:rPr lang="en-US" alt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arrows </a:t>
            </a:r>
            <a:r>
              <a:rPr lang="en-US" alt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differ and depend on substrate, reagent, and conditions</a:t>
            </a:r>
            <a:endParaRPr lang="en-US" altLang="en-US" sz="24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6389" name="AutoShape 5"/>
          <p:cNvSpPr>
            <a:spLocks noChangeArrowheads="1"/>
          </p:cNvSpPr>
          <p:nvPr/>
        </p:nvSpPr>
        <p:spPr bwMode="auto">
          <a:xfrm rot="12600000" flipV="1">
            <a:off x="2103412" y="4191000"/>
            <a:ext cx="103188" cy="377825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4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56390" name="AutoShape 6"/>
          <p:cNvSpPr>
            <a:spLocks noChangeArrowheads="1"/>
          </p:cNvSpPr>
          <p:nvPr/>
        </p:nvSpPr>
        <p:spPr bwMode="auto">
          <a:xfrm rot="3000000" flipV="1">
            <a:off x="3281337" y="3594100"/>
            <a:ext cx="103188" cy="363538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altLang="en-US" sz="4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56391" name="Rectangle 7"/>
          <p:cNvSpPr>
            <a:spLocks noChangeArrowheads="1"/>
          </p:cNvSpPr>
          <p:nvPr/>
        </p:nvSpPr>
        <p:spPr bwMode="auto">
          <a:xfrm>
            <a:off x="2117700" y="3765550"/>
            <a:ext cx="398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endParaRPr lang="en-US" altLang="en-US" sz="2800" baseline="-25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6392" name="Rectangle 8"/>
          <p:cNvSpPr>
            <a:spLocks noChangeArrowheads="1"/>
          </p:cNvSpPr>
          <p:nvPr/>
        </p:nvSpPr>
        <p:spPr bwMode="auto">
          <a:xfrm>
            <a:off x="1519212" y="325755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endParaRPr lang="en-US" altLang="en-US" sz="2800" baseline="-2500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6393" name="Line 9"/>
          <p:cNvSpPr>
            <a:spLocks noChangeShapeType="1"/>
          </p:cNvSpPr>
          <p:nvPr/>
        </p:nvSpPr>
        <p:spPr bwMode="auto">
          <a:xfrm>
            <a:off x="2508225" y="4005263"/>
            <a:ext cx="320675" cy="15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6394" name="Line 10"/>
          <p:cNvSpPr>
            <a:spLocks noChangeShapeType="1"/>
          </p:cNvSpPr>
          <p:nvPr/>
        </p:nvSpPr>
        <p:spPr bwMode="auto">
          <a:xfrm rot="2700000">
            <a:off x="1882750" y="3736975"/>
            <a:ext cx="411162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6395" name="Line 11"/>
          <p:cNvSpPr>
            <a:spLocks noChangeShapeType="1"/>
          </p:cNvSpPr>
          <p:nvPr/>
        </p:nvSpPr>
        <p:spPr bwMode="auto">
          <a:xfrm rot="2700000">
            <a:off x="3062262" y="4335463"/>
            <a:ext cx="4111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6396" name="Rectangle 12"/>
          <p:cNvSpPr>
            <a:spLocks noChangeArrowheads="1"/>
          </p:cNvSpPr>
          <p:nvPr/>
        </p:nvSpPr>
        <p:spPr bwMode="auto">
          <a:xfrm>
            <a:off x="2806675" y="3767138"/>
            <a:ext cx="3984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endParaRPr lang="en-US" altLang="en-US" sz="2800" baseline="-2500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6397" name="Rectangle 13"/>
          <p:cNvSpPr>
            <a:spLocks noChangeArrowheads="1"/>
          </p:cNvSpPr>
          <p:nvPr/>
        </p:nvSpPr>
        <p:spPr bwMode="auto">
          <a:xfrm>
            <a:off x="3419450" y="4305300"/>
            <a:ext cx="379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endParaRPr lang="en-US" altLang="en-US" sz="2800" baseline="-25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6398" name="AutoShape 14"/>
          <p:cNvSpPr>
            <a:spLocks noChangeArrowheads="1"/>
          </p:cNvSpPr>
          <p:nvPr/>
        </p:nvSpPr>
        <p:spPr bwMode="auto">
          <a:xfrm rot="1930928">
            <a:off x="2112937" y="3600450"/>
            <a:ext cx="592138" cy="407988"/>
          </a:xfrm>
          <a:custGeom>
            <a:avLst/>
            <a:gdLst>
              <a:gd name="G0" fmla="+- -1694015 0 0"/>
              <a:gd name="G1" fmla="+- 11558357 0 0"/>
              <a:gd name="G2" fmla="+- -1694015 0 11558357"/>
              <a:gd name="G3" fmla="+- 10800 0 0"/>
              <a:gd name="G4" fmla="+- 0 0 -169401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334 0 0"/>
              <a:gd name="G9" fmla="+- 0 0 11558357"/>
              <a:gd name="G10" fmla="+- 9334 0 2700"/>
              <a:gd name="G11" fmla="cos G10 -1694015"/>
              <a:gd name="G12" fmla="sin G10 -1694015"/>
              <a:gd name="G13" fmla="cos 13500 -1694015"/>
              <a:gd name="G14" fmla="sin 13500 -1694015"/>
              <a:gd name="G15" fmla="+- G11 10800 0"/>
              <a:gd name="G16" fmla="+- G12 10800 0"/>
              <a:gd name="G17" fmla="+- G13 10800 0"/>
              <a:gd name="G18" fmla="+- G14 10800 0"/>
              <a:gd name="G19" fmla="*/ 9334 1 2"/>
              <a:gd name="G20" fmla="+- G19 5400 0"/>
              <a:gd name="G21" fmla="cos G20 -1694015"/>
              <a:gd name="G22" fmla="sin G20 -1694015"/>
              <a:gd name="G23" fmla="+- G21 10800 0"/>
              <a:gd name="G24" fmla="+- G12 G23 G22"/>
              <a:gd name="G25" fmla="+- G22 G23 G11"/>
              <a:gd name="G26" fmla="cos 10800 -1694015"/>
              <a:gd name="G27" fmla="sin 10800 -1694015"/>
              <a:gd name="G28" fmla="cos 9334 -1694015"/>
              <a:gd name="G29" fmla="sin 9334 -169401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558357"/>
              <a:gd name="G36" fmla="sin G34 11558357"/>
              <a:gd name="G37" fmla="+/ 11558357 -169401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334 G39"/>
              <a:gd name="G43" fmla="sin 933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051 w 21600"/>
              <a:gd name="T5" fmla="*/ 355 h 21600"/>
              <a:gd name="T6" fmla="*/ 753 w 21600"/>
              <a:gd name="T7" fmla="*/ 11437 h 21600"/>
              <a:gd name="T8" fmla="*/ 8424 w 21600"/>
              <a:gd name="T9" fmla="*/ 1773 h 21600"/>
              <a:gd name="T10" fmla="*/ 22949 w 21600"/>
              <a:gd name="T11" fmla="*/ 4914 h 21600"/>
              <a:gd name="T12" fmla="*/ 21356 w 21600"/>
              <a:gd name="T13" fmla="*/ 9499 h 21600"/>
              <a:gd name="T14" fmla="*/ 16770 w 21600"/>
              <a:gd name="T15" fmla="*/ 790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200" y="6730"/>
                </a:moveTo>
                <a:cubicBezTo>
                  <a:pt x="17640" y="3510"/>
                  <a:pt x="14377" y="1466"/>
                  <a:pt x="10800" y="1466"/>
                </a:cubicBezTo>
                <a:cubicBezTo>
                  <a:pt x="5644" y="1466"/>
                  <a:pt x="1466" y="5644"/>
                  <a:pt x="1466" y="10800"/>
                </a:cubicBezTo>
                <a:cubicBezTo>
                  <a:pt x="1465" y="10997"/>
                  <a:pt x="1472" y="11194"/>
                  <a:pt x="1484" y="11391"/>
                </a:cubicBezTo>
                <a:lnTo>
                  <a:pt x="21" y="11484"/>
                </a:lnTo>
                <a:cubicBezTo>
                  <a:pt x="7" y="11256"/>
                  <a:pt x="0" y="11028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4939" y="-1"/>
                  <a:pt x="18714" y="2365"/>
                  <a:pt x="20519" y="6091"/>
                </a:cubicBezTo>
                <a:lnTo>
                  <a:pt x="22949" y="4914"/>
                </a:lnTo>
                <a:lnTo>
                  <a:pt x="21356" y="9499"/>
                </a:lnTo>
                <a:lnTo>
                  <a:pt x="16770" y="7907"/>
                </a:lnTo>
                <a:lnTo>
                  <a:pt x="19200" y="67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6399" name="AutoShape 15"/>
          <p:cNvSpPr>
            <a:spLocks noChangeArrowheads="1"/>
          </p:cNvSpPr>
          <p:nvPr/>
        </p:nvSpPr>
        <p:spPr bwMode="auto">
          <a:xfrm rot="20098861">
            <a:off x="833412" y="3384550"/>
            <a:ext cx="757238" cy="458788"/>
          </a:xfrm>
          <a:custGeom>
            <a:avLst/>
            <a:gdLst>
              <a:gd name="G0" fmla="+- -1694015 0 0"/>
              <a:gd name="G1" fmla="+- -8790966 0 0"/>
              <a:gd name="G2" fmla="+- -1694015 0 -8790966"/>
              <a:gd name="G3" fmla="+- 10800 0 0"/>
              <a:gd name="G4" fmla="+- 0 0 -169401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334 0 0"/>
              <a:gd name="G9" fmla="+- 0 0 -8790966"/>
              <a:gd name="G10" fmla="+- 9334 0 2700"/>
              <a:gd name="G11" fmla="cos G10 -1694015"/>
              <a:gd name="G12" fmla="sin G10 -1694015"/>
              <a:gd name="G13" fmla="cos 13500 -1694015"/>
              <a:gd name="G14" fmla="sin 13500 -1694015"/>
              <a:gd name="G15" fmla="+- G11 10800 0"/>
              <a:gd name="G16" fmla="+- G12 10800 0"/>
              <a:gd name="G17" fmla="+- G13 10800 0"/>
              <a:gd name="G18" fmla="+- G14 10800 0"/>
              <a:gd name="G19" fmla="*/ 9334 1 2"/>
              <a:gd name="G20" fmla="+- G19 5400 0"/>
              <a:gd name="G21" fmla="cos G20 -1694015"/>
              <a:gd name="G22" fmla="sin G20 -1694015"/>
              <a:gd name="G23" fmla="+- G21 10800 0"/>
              <a:gd name="G24" fmla="+- G12 G23 G22"/>
              <a:gd name="G25" fmla="+- G22 G23 G11"/>
              <a:gd name="G26" fmla="cos 10800 -1694015"/>
              <a:gd name="G27" fmla="sin 10800 -1694015"/>
              <a:gd name="G28" fmla="cos 9334 -1694015"/>
              <a:gd name="G29" fmla="sin 9334 -169401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8790966"/>
              <a:gd name="G36" fmla="sin G34 -8790966"/>
              <a:gd name="G37" fmla="+/ -8790966 -169401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334 G39"/>
              <a:gd name="G43" fmla="sin 933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2676 w 21600"/>
              <a:gd name="T5" fmla="*/ 164 h 21600"/>
              <a:gd name="T6" fmla="*/ 3789 w 21600"/>
              <a:gd name="T7" fmla="*/ 3575 h 21600"/>
              <a:gd name="T8" fmla="*/ 12421 w 21600"/>
              <a:gd name="T9" fmla="*/ 1607 h 21600"/>
              <a:gd name="T10" fmla="*/ 22949 w 21600"/>
              <a:gd name="T11" fmla="*/ 4914 h 21600"/>
              <a:gd name="T12" fmla="*/ 21356 w 21600"/>
              <a:gd name="T13" fmla="*/ 9499 h 21600"/>
              <a:gd name="T14" fmla="*/ 16770 w 21600"/>
              <a:gd name="T15" fmla="*/ 790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200" y="6730"/>
                </a:moveTo>
                <a:cubicBezTo>
                  <a:pt x="17640" y="3510"/>
                  <a:pt x="14377" y="1466"/>
                  <a:pt x="10800" y="1466"/>
                </a:cubicBezTo>
                <a:cubicBezTo>
                  <a:pt x="8373" y="1465"/>
                  <a:pt x="6041" y="2411"/>
                  <a:pt x="4299" y="4101"/>
                </a:cubicBezTo>
                <a:lnTo>
                  <a:pt x="3278" y="3049"/>
                </a:lnTo>
                <a:cubicBezTo>
                  <a:pt x="5294" y="1093"/>
                  <a:pt x="7991" y="-1"/>
                  <a:pt x="10800" y="0"/>
                </a:cubicBezTo>
                <a:cubicBezTo>
                  <a:pt x="14939" y="0"/>
                  <a:pt x="18714" y="2365"/>
                  <a:pt x="20519" y="6091"/>
                </a:cubicBezTo>
                <a:lnTo>
                  <a:pt x="22949" y="4914"/>
                </a:lnTo>
                <a:lnTo>
                  <a:pt x="21356" y="9499"/>
                </a:lnTo>
                <a:lnTo>
                  <a:pt x="16770" y="7907"/>
                </a:lnTo>
                <a:lnTo>
                  <a:pt x="19200" y="67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6400" name="Rectangle 16"/>
          <p:cNvSpPr>
            <a:spLocks noChangeArrowheads="1"/>
          </p:cNvSpPr>
          <p:nvPr/>
        </p:nvSpPr>
        <p:spPr bwMode="auto">
          <a:xfrm>
            <a:off x="438125" y="3379788"/>
            <a:ext cx="4079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endParaRPr lang="en-US" altLang="en-US" sz="280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6401" name="Rectangle 17"/>
          <p:cNvSpPr>
            <a:spLocks noChangeArrowheads="1"/>
          </p:cNvSpPr>
          <p:nvPr/>
        </p:nvSpPr>
        <p:spPr bwMode="auto">
          <a:xfrm>
            <a:off x="4179862" y="3398838"/>
            <a:ext cx="652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</a:t>
            </a:r>
            <a:endParaRPr lang="en-US" altLang="en-US" sz="280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6402" name="Rectangle 18"/>
          <p:cNvSpPr>
            <a:spLocks noChangeArrowheads="1"/>
          </p:cNvSpPr>
          <p:nvPr/>
        </p:nvSpPr>
        <p:spPr bwMode="auto">
          <a:xfrm>
            <a:off x="769912" y="3416300"/>
            <a:ext cx="101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effectLst/>
                <a:latin typeface="Times" panose="02020603050405020304" pitchFamily="18" charset="0"/>
              </a:rPr>
              <a:t>:</a:t>
            </a:r>
            <a:endParaRPr lang="en-US" altLang="en-US" sz="4400"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56403" name="Rectangle 19"/>
          <p:cNvSpPr>
            <a:spLocks noChangeArrowheads="1"/>
          </p:cNvSpPr>
          <p:nvPr/>
        </p:nvSpPr>
        <p:spPr bwMode="auto">
          <a:xfrm>
            <a:off x="612750" y="3114675"/>
            <a:ext cx="40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en-US" altLang="en-US" sz="280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6404" name="Rectangle 20"/>
          <p:cNvSpPr>
            <a:spLocks noChangeArrowheads="1"/>
          </p:cNvSpPr>
          <p:nvPr/>
        </p:nvSpPr>
        <p:spPr bwMode="auto">
          <a:xfrm>
            <a:off x="4138587" y="3416300"/>
            <a:ext cx="101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effectLst/>
                <a:latin typeface="Times" panose="02020603050405020304" pitchFamily="18" charset="0"/>
              </a:rPr>
              <a:t>:</a:t>
            </a:r>
            <a:endParaRPr lang="en-US" altLang="en-US" sz="4400"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56405" name="Freeform 21"/>
          <p:cNvSpPr>
            <a:spLocks/>
          </p:cNvSpPr>
          <p:nvPr/>
        </p:nvSpPr>
        <p:spPr bwMode="auto">
          <a:xfrm>
            <a:off x="2874937" y="3057525"/>
            <a:ext cx="1243013" cy="777875"/>
          </a:xfrm>
          <a:custGeom>
            <a:avLst/>
            <a:gdLst>
              <a:gd name="T0" fmla="*/ 72 w 744"/>
              <a:gd name="T1" fmla="*/ 464 h 464"/>
              <a:gd name="T2" fmla="*/ 8 w 744"/>
              <a:gd name="T3" fmla="*/ 234 h 464"/>
              <a:gd name="T4" fmla="*/ 123 w 744"/>
              <a:gd name="T5" fmla="*/ 42 h 464"/>
              <a:gd name="T6" fmla="*/ 373 w 744"/>
              <a:gd name="T7" fmla="*/ 16 h 464"/>
              <a:gd name="T8" fmla="*/ 565 w 744"/>
              <a:gd name="T9" fmla="*/ 138 h 464"/>
              <a:gd name="T10" fmla="*/ 744 w 744"/>
              <a:gd name="T11" fmla="*/ 34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4" h="464">
                <a:moveTo>
                  <a:pt x="72" y="464"/>
                </a:moveTo>
                <a:cubicBezTo>
                  <a:pt x="36" y="384"/>
                  <a:pt x="0" y="304"/>
                  <a:pt x="8" y="234"/>
                </a:cubicBezTo>
                <a:cubicBezTo>
                  <a:pt x="16" y="164"/>
                  <a:pt x="62" y="78"/>
                  <a:pt x="123" y="42"/>
                </a:cubicBezTo>
                <a:cubicBezTo>
                  <a:pt x="184" y="6"/>
                  <a:pt x="299" y="0"/>
                  <a:pt x="373" y="16"/>
                </a:cubicBezTo>
                <a:cubicBezTo>
                  <a:pt x="447" y="32"/>
                  <a:pt x="503" y="84"/>
                  <a:pt x="565" y="138"/>
                </a:cubicBezTo>
                <a:cubicBezTo>
                  <a:pt x="627" y="192"/>
                  <a:pt x="714" y="308"/>
                  <a:pt x="744" y="34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6406" name="Rectangle 22"/>
          <p:cNvSpPr>
            <a:spLocks noChangeArrowheads="1"/>
          </p:cNvSpPr>
          <p:nvPr/>
        </p:nvSpPr>
        <p:spPr bwMode="auto">
          <a:xfrm>
            <a:off x="3995712" y="3146425"/>
            <a:ext cx="401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en-US" altLang="en-US" sz="280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6407" name="AutoShape 23"/>
          <p:cNvSpPr>
            <a:spLocks noChangeArrowheads="1"/>
          </p:cNvSpPr>
          <p:nvPr/>
        </p:nvSpPr>
        <p:spPr bwMode="auto">
          <a:xfrm rot="2929143" flipV="1">
            <a:off x="3059881" y="4420394"/>
            <a:ext cx="754062" cy="495300"/>
          </a:xfrm>
          <a:custGeom>
            <a:avLst/>
            <a:gdLst>
              <a:gd name="G0" fmla="+- -1694015 0 0"/>
              <a:gd name="G1" fmla="+- 11558357 0 0"/>
              <a:gd name="G2" fmla="+- -1694015 0 11558357"/>
              <a:gd name="G3" fmla="+- 10800 0 0"/>
              <a:gd name="G4" fmla="+- 0 0 -169401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334 0 0"/>
              <a:gd name="G9" fmla="+- 0 0 11558357"/>
              <a:gd name="G10" fmla="+- 9334 0 2700"/>
              <a:gd name="G11" fmla="cos G10 -1694015"/>
              <a:gd name="G12" fmla="sin G10 -1694015"/>
              <a:gd name="G13" fmla="cos 13500 -1694015"/>
              <a:gd name="G14" fmla="sin 13500 -1694015"/>
              <a:gd name="G15" fmla="+- G11 10800 0"/>
              <a:gd name="G16" fmla="+- G12 10800 0"/>
              <a:gd name="G17" fmla="+- G13 10800 0"/>
              <a:gd name="G18" fmla="+- G14 10800 0"/>
              <a:gd name="G19" fmla="*/ 9334 1 2"/>
              <a:gd name="G20" fmla="+- G19 5400 0"/>
              <a:gd name="G21" fmla="cos G20 -1694015"/>
              <a:gd name="G22" fmla="sin G20 -1694015"/>
              <a:gd name="G23" fmla="+- G21 10800 0"/>
              <a:gd name="G24" fmla="+- G12 G23 G22"/>
              <a:gd name="G25" fmla="+- G22 G23 G11"/>
              <a:gd name="G26" fmla="cos 10800 -1694015"/>
              <a:gd name="G27" fmla="sin 10800 -1694015"/>
              <a:gd name="G28" fmla="cos 9334 -1694015"/>
              <a:gd name="G29" fmla="sin 9334 -169401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558357"/>
              <a:gd name="G36" fmla="sin G34 11558357"/>
              <a:gd name="G37" fmla="+/ 11558357 -169401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334 G39"/>
              <a:gd name="G43" fmla="sin 933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051 w 21600"/>
              <a:gd name="T5" fmla="*/ 355 h 21600"/>
              <a:gd name="T6" fmla="*/ 753 w 21600"/>
              <a:gd name="T7" fmla="*/ 11437 h 21600"/>
              <a:gd name="T8" fmla="*/ 8424 w 21600"/>
              <a:gd name="T9" fmla="*/ 1773 h 21600"/>
              <a:gd name="T10" fmla="*/ 22949 w 21600"/>
              <a:gd name="T11" fmla="*/ 4914 h 21600"/>
              <a:gd name="T12" fmla="*/ 21356 w 21600"/>
              <a:gd name="T13" fmla="*/ 9499 h 21600"/>
              <a:gd name="T14" fmla="*/ 16770 w 21600"/>
              <a:gd name="T15" fmla="*/ 790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200" y="6730"/>
                </a:moveTo>
                <a:cubicBezTo>
                  <a:pt x="17640" y="3510"/>
                  <a:pt x="14377" y="1466"/>
                  <a:pt x="10800" y="1466"/>
                </a:cubicBezTo>
                <a:cubicBezTo>
                  <a:pt x="5644" y="1466"/>
                  <a:pt x="1466" y="5644"/>
                  <a:pt x="1466" y="10800"/>
                </a:cubicBezTo>
                <a:cubicBezTo>
                  <a:pt x="1465" y="10997"/>
                  <a:pt x="1472" y="11194"/>
                  <a:pt x="1484" y="11391"/>
                </a:cubicBezTo>
                <a:lnTo>
                  <a:pt x="21" y="11484"/>
                </a:lnTo>
                <a:cubicBezTo>
                  <a:pt x="7" y="11256"/>
                  <a:pt x="0" y="11028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4939" y="-1"/>
                  <a:pt x="18714" y="2365"/>
                  <a:pt x="20519" y="6091"/>
                </a:cubicBezTo>
                <a:lnTo>
                  <a:pt x="22949" y="4914"/>
                </a:lnTo>
                <a:lnTo>
                  <a:pt x="21356" y="9499"/>
                </a:lnTo>
                <a:lnTo>
                  <a:pt x="16770" y="7907"/>
                </a:lnTo>
                <a:lnTo>
                  <a:pt x="19200" y="67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6408" name="Line 24"/>
          <p:cNvSpPr>
            <a:spLocks noChangeShapeType="1"/>
          </p:cNvSpPr>
          <p:nvPr/>
        </p:nvSpPr>
        <p:spPr bwMode="auto">
          <a:xfrm flipH="1">
            <a:off x="1889100" y="4159250"/>
            <a:ext cx="292100" cy="254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6409" name="Line 25"/>
          <p:cNvSpPr>
            <a:spLocks noChangeShapeType="1"/>
          </p:cNvSpPr>
          <p:nvPr/>
        </p:nvSpPr>
        <p:spPr bwMode="auto">
          <a:xfrm flipH="1">
            <a:off x="3121000" y="3524250"/>
            <a:ext cx="190500" cy="279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6412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110052"/>
            <a:ext cx="7772400" cy="1143000"/>
          </a:xfrm>
          <a:noFill/>
          <a:ln/>
        </p:spPr>
        <p:txBody>
          <a:bodyPr/>
          <a:lstStyle/>
          <a:p>
            <a:r>
              <a:rPr lang="en-US" altLang="en-US" sz="4000" dirty="0">
                <a:solidFill>
                  <a:schemeClr val="accent1"/>
                </a:solidFill>
              </a:rPr>
              <a:t>Chapter 7: </a:t>
            </a:r>
            <a:r>
              <a:rPr lang="en-US" altLang="en-US" sz="4000" dirty="0" err="1" smtClean="0">
                <a:solidFill>
                  <a:schemeClr val="accent1"/>
                </a:solidFill>
              </a:rPr>
              <a:t>Unimolecular</a:t>
            </a:r>
            <a:r>
              <a:rPr lang="en-US" altLang="en-US" sz="4000" dirty="0" smtClean="0">
                <a:solidFill>
                  <a:schemeClr val="accent1"/>
                </a:solidFill>
              </a:rPr>
              <a:t> Substitution And Elimination</a:t>
            </a:r>
            <a:endParaRPr lang="en-US" altLang="en-US" sz="4000" dirty="0">
              <a:solidFill>
                <a:schemeClr val="accent1"/>
              </a:solidFill>
            </a:endParaRPr>
          </a:p>
        </p:txBody>
      </p:sp>
      <p:sp>
        <p:nvSpPr>
          <p:cNvPr id="656413" name="Text Box 29"/>
          <p:cNvSpPr txBox="1">
            <a:spLocks noChangeArrowheads="1"/>
          </p:cNvSpPr>
          <p:nvPr/>
        </p:nvSpPr>
        <p:spPr bwMode="auto">
          <a:xfrm>
            <a:off x="750059" y="2938247"/>
            <a:ext cx="9541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E1, E2</a:t>
            </a:r>
          </a:p>
        </p:txBody>
      </p:sp>
      <p:sp>
        <p:nvSpPr>
          <p:cNvPr id="656414" name="Text Box 30"/>
          <p:cNvSpPr txBox="1">
            <a:spLocks noChangeArrowheads="1"/>
          </p:cNvSpPr>
          <p:nvPr/>
        </p:nvSpPr>
        <p:spPr bwMode="auto">
          <a:xfrm>
            <a:off x="2256515" y="5140325"/>
            <a:ext cx="2204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altLang="en-US" sz="1800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2, S</a:t>
            </a:r>
            <a:r>
              <a:rPr lang="en-US" altLang="en-US" sz="1800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1, E1, E2</a:t>
            </a:r>
          </a:p>
        </p:txBody>
      </p:sp>
      <p:sp>
        <p:nvSpPr>
          <p:cNvPr id="656415" name="Text Box 31"/>
          <p:cNvSpPr txBox="1">
            <a:spLocks noChangeArrowheads="1"/>
          </p:cNvSpPr>
          <p:nvPr/>
        </p:nvSpPr>
        <p:spPr bwMode="auto">
          <a:xfrm>
            <a:off x="1932746" y="3172175"/>
            <a:ext cx="9541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E1, E2</a:t>
            </a:r>
          </a:p>
        </p:txBody>
      </p:sp>
      <p:sp>
        <p:nvSpPr>
          <p:cNvPr id="656417" name="Rectangle 33"/>
          <p:cNvSpPr>
            <a:spLocks noChangeArrowheads="1"/>
          </p:cNvSpPr>
          <p:nvPr/>
        </p:nvSpPr>
        <p:spPr bwMode="auto">
          <a:xfrm>
            <a:off x="2765026" y="2658847"/>
            <a:ext cx="12362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altLang="en-US" sz="1800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2, S</a:t>
            </a:r>
            <a:r>
              <a:rPr lang="en-US" altLang="en-US" sz="1800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 flipV="1">
            <a:off x="170481" y="1329224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45763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1"/>
                </a:solidFill>
              </a:rPr>
              <a:t>Racemization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602119" name="Text Box 7"/>
          <p:cNvSpPr txBox="1">
            <a:spLocks noChangeArrowheads="1"/>
          </p:cNvSpPr>
          <p:nvPr/>
        </p:nvSpPr>
        <p:spPr bwMode="auto">
          <a:xfrm>
            <a:off x="4038600" y="4419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endParaRPr lang="en-US" altLang="en-US" sz="2400"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602121" name="Text Box 9"/>
          <p:cNvSpPr txBox="1">
            <a:spLocks noChangeArrowheads="1"/>
          </p:cNvSpPr>
          <p:nvPr/>
        </p:nvSpPr>
        <p:spPr bwMode="auto">
          <a:xfrm>
            <a:off x="0" y="6067128"/>
            <a:ext cx="8287719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practice</a:t>
            </a:r>
            <a:r>
              <a:rPr lang="en-US" alt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Often, </a:t>
            </a:r>
            <a:r>
              <a:rPr lang="en-US" alt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slight inversion </a:t>
            </a:r>
            <a:r>
              <a:rPr lang="en-US" alt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observed, due to </a:t>
            </a:r>
            <a:r>
              <a:rPr lang="en-US" altLang="en-US" sz="1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“ion pairing”</a:t>
            </a:r>
            <a:r>
              <a:rPr lang="en-US" alt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altLang="en-US" sz="1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</a:t>
            </a:r>
            <a:r>
              <a:rPr lang="en-US" altLang="en-US" sz="1800" baseline="30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1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····Br</a:t>
            </a:r>
            <a:r>
              <a:rPr lang="en-US" altLang="en-US" sz="1800" baseline="30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altLang="en-US" sz="1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2123" name="Text Box 11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8146163" y="6476215"/>
            <a:ext cx="942887" cy="27699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en-US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SN1Racem</a:t>
            </a:r>
            <a:endParaRPr lang="en-US" altLang="en-US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4" y="1080086"/>
            <a:ext cx="9018093" cy="488978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 flipV="1">
            <a:off x="170481" y="791996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43" name="Rectangle 7"/>
          <p:cNvSpPr>
            <a:spLocks noGrp="1" noChangeArrowheads="1"/>
          </p:cNvSpPr>
          <p:nvPr>
            <p:ph type="title"/>
          </p:nvPr>
        </p:nvSpPr>
        <p:spPr>
          <a:xfrm>
            <a:off x="679450" y="70175"/>
            <a:ext cx="7772400" cy="1417638"/>
          </a:xfrm>
        </p:spPr>
        <p:txBody>
          <a:bodyPr/>
          <a:lstStyle/>
          <a:p>
            <a:r>
              <a:rPr lang="en-US" altLang="en-US" sz="4000" dirty="0" smtClean="0">
                <a:solidFill>
                  <a:schemeClr val="accent1"/>
                </a:solidFill>
              </a:rPr>
              <a:t>The Strong Effect Of Polar Solvents On The S</a:t>
            </a:r>
            <a:r>
              <a:rPr lang="en-US" altLang="en-US" sz="4000" baseline="-25000" dirty="0" smtClean="0">
                <a:solidFill>
                  <a:schemeClr val="accent1"/>
                </a:solidFill>
              </a:rPr>
              <a:t>N</a:t>
            </a:r>
            <a:r>
              <a:rPr lang="en-US" altLang="en-US" sz="4000" dirty="0" smtClean="0">
                <a:solidFill>
                  <a:schemeClr val="accent1"/>
                </a:solidFill>
              </a:rPr>
              <a:t>1 Reaction</a:t>
            </a:r>
            <a:endParaRPr lang="en-US" altLang="en-US" sz="4000" dirty="0">
              <a:solidFill>
                <a:schemeClr val="accent1"/>
              </a:solidFill>
            </a:endParaRPr>
          </a:p>
        </p:txBody>
      </p:sp>
      <p:sp>
        <p:nvSpPr>
          <p:cNvPr id="603144" name="Text Box 8"/>
          <p:cNvSpPr txBox="1">
            <a:spLocks noChangeArrowheads="1"/>
          </p:cNvSpPr>
          <p:nvPr/>
        </p:nvSpPr>
        <p:spPr bwMode="auto">
          <a:xfrm>
            <a:off x="1968284" y="4122549"/>
            <a:ext cx="189633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Increasing solvent polarity speeds reaction</a:t>
            </a:r>
          </a:p>
        </p:txBody>
      </p:sp>
      <p:sp>
        <p:nvSpPr>
          <p:cNvPr id="603146" name="Rectangle 10"/>
          <p:cNvSpPr>
            <a:spLocks noChangeArrowheads="1"/>
          </p:cNvSpPr>
          <p:nvPr/>
        </p:nvSpPr>
        <p:spPr bwMode="auto">
          <a:xfrm>
            <a:off x="4956337" y="4122549"/>
            <a:ext cx="206439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Increasing solvent polarity retards reaction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170481" y="1481670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562" y="1752265"/>
            <a:ext cx="5486877" cy="23702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710" y="5410759"/>
            <a:ext cx="6458581" cy="1328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403"/>
            <a:ext cx="7772400" cy="823993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1"/>
                </a:solidFill>
              </a:rPr>
              <a:t>As Expected: Good Leaving Groups Accelerate</a:t>
            </a:r>
            <a:r>
              <a:rPr lang="en-US" altLang="en-US" sz="3200" dirty="0" smtClean="0">
                <a:solidFill>
                  <a:schemeClr val="accent1"/>
                </a:solidFill>
              </a:rPr>
              <a:t> The S</a:t>
            </a:r>
            <a:r>
              <a:rPr lang="en-US" altLang="en-US" sz="3200" baseline="-25000" dirty="0" smtClean="0">
                <a:solidFill>
                  <a:schemeClr val="accent1"/>
                </a:solidFill>
              </a:rPr>
              <a:t>N</a:t>
            </a:r>
            <a:r>
              <a:rPr lang="en-US" altLang="en-US" sz="3200" dirty="0" smtClean="0">
                <a:solidFill>
                  <a:schemeClr val="accent1"/>
                </a:solidFill>
              </a:rPr>
              <a:t>1 Reaction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endParaRPr lang="en-US" sz="3200" dirty="0">
              <a:solidFill>
                <a:schemeClr val="accent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170481" y="1086463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447" y="1668536"/>
            <a:ext cx="2924136" cy="2215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77" y="4488088"/>
            <a:ext cx="7463246" cy="167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45" y="59411"/>
            <a:ext cx="818671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</a:rPr>
              <a:t>The Nucleophile Has No Effect On The Rate Of </a:t>
            </a:r>
            <a:r>
              <a:rPr lang="en-US" altLang="en-US" sz="3600" dirty="0" smtClean="0">
                <a:solidFill>
                  <a:schemeClr val="accent1"/>
                </a:solidFill>
              </a:rPr>
              <a:t>The S</a:t>
            </a:r>
            <a:r>
              <a:rPr lang="en-US" altLang="en-US" sz="3600" baseline="-25000" dirty="0" smtClean="0">
                <a:solidFill>
                  <a:schemeClr val="accent1"/>
                </a:solidFill>
              </a:rPr>
              <a:t>N</a:t>
            </a:r>
            <a:r>
              <a:rPr lang="en-US" altLang="en-US" sz="3600" dirty="0" smtClean="0">
                <a:solidFill>
                  <a:schemeClr val="accent1"/>
                </a:solidFill>
              </a:rPr>
              <a:t>1 Reaction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endParaRPr lang="en-US" sz="3600" dirty="0">
              <a:solidFill>
                <a:schemeClr val="accent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170481" y="1256941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6468534" y="3192652"/>
            <a:ext cx="2419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reactions take place at the same rate </a:t>
            </a:r>
            <a:r>
              <a:rPr lang="en-US" sz="2000" dirty="0" smtClean="0">
                <a:solidFill>
                  <a:srgbClr val="66CCFF"/>
                </a:solidFill>
              </a:rPr>
              <a:t>k</a:t>
            </a:r>
            <a:r>
              <a:rPr lang="en-US" sz="2000" baseline="-25000" dirty="0" smtClean="0">
                <a:solidFill>
                  <a:srgbClr val="66CCFF"/>
                </a:solidFill>
              </a:rPr>
              <a:t>1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6" name="Right Brace 5"/>
          <p:cNvSpPr/>
          <p:nvPr/>
        </p:nvSpPr>
        <p:spPr bwMode="auto">
          <a:xfrm>
            <a:off x="6149086" y="4649491"/>
            <a:ext cx="255722" cy="1518833"/>
          </a:xfrm>
          <a:prstGeom prst="rightBrace">
            <a:avLst/>
          </a:prstGeom>
          <a:noFill/>
          <a:ln w="222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EBD1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5768" y="4823583"/>
            <a:ext cx="2419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But in competition, the better Nu wins.</a:t>
            </a:r>
            <a:endParaRPr lang="en-US" sz="2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452898"/>
              </p:ext>
            </p:extLst>
          </p:nvPr>
        </p:nvGraphicFramePr>
        <p:xfrm>
          <a:off x="271490" y="1653189"/>
          <a:ext cx="5767314" cy="4515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30" name="CS ChemDraw Drawing" r:id="rId3" imgW="3765383" imgH="2948562" progId="ChemDraw.Document.6.0">
                  <p:embed/>
                </p:oleObj>
              </mc:Choice>
              <mc:Fallback>
                <p:oleObj name="CS ChemDraw Drawing" r:id="rId3" imgW="3765383" imgH="29485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490" y="1653189"/>
                        <a:ext cx="5767314" cy="4515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26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5909" name="Group 5"/>
          <p:cNvGrpSpPr>
            <a:grpSpLocks/>
          </p:cNvGrpSpPr>
          <p:nvPr/>
        </p:nvGrpSpPr>
        <p:grpSpPr bwMode="auto">
          <a:xfrm rot="10800000">
            <a:off x="1720850" y="5473431"/>
            <a:ext cx="903288" cy="735013"/>
            <a:chOff x="2928" y="2014"/>
            <a:chExt cx="569" cy="463"/>
          </a:xfrm>
        </p:grpSpPr>
        <p:sp>
          <p:nvSpPr>
            <p:cNvPr id="635910" name="Oval 6"/>
            <p:cNvSpPr>
              <a:spLocks noChangeArrowheads="1"/>
            </p:cNvSpPr>
            <p:nvPr/>
          </p:nvSpPr>
          <p:spPr bwMode="auto">
            <a:xfrm>
              <a:off x="3158" y="2014"/>
              <a:ext cx="275" cy="448"/>
            </a:xfrm>
            <a:prstGeom prst="ellipse">
              <a:avLst/>
            </a:prstGeom>
            <a:noFill/>
            <a:ln w="31750" algn="ctr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35911" name="Rectangle 7"/>
            <p:cNvSpPr>
              <a:spLocks noChangeArrowheads="1"/>
            </p:cNvSpPr>
            <p:nvPr/>
          </p:nvSpPr>
          <p:spPr bwMode="auto">
            <a:xfrm>
              <a:off x="2928" y="2437"/>
              <a:ext cx="569" cy="40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35912" name="Group 8"/>
          <p:cNvGrpSpPr>
            <a:grpSpLocks/>
          </p:cNvGrpSpPr>
          <p:nvPr/>
        </p:nvGrpSpPr>
        <p:grpSpPr bwMode="auto">
          <a:xfrm>
            <a:off x="1465263" y="4365356"/>
            <a:ext cx="903287" cy="735013"/>
            <a:chOff x="2928" y="2014"/>
            <a:chExt cx="569" cy="463"/>
          </a:xfrm>
        </p:grpSpPr>
        <p:sp>
          <p:nvSpPr>
            <p:cNvPr id="635913" name="Oval 9"/>
            <p:cNvSpPr>
              <a:spLocks noChangeArrowheads="1"/>
            </p:cNvSpPr>
            <p:nvPr/>
          </p:nvSpPr>
          <p:spPr bwMode="auto">
            <a:xfrm>
              <a:off x="3158" y="2014"/>
              <a:ext cx="275" cy="448"/>
            </a:xfrm>
            <a:prstGeom prst="ellipse">
              <a:avLst/>
            </a:prstGeom>
            <a:noFill/>
            <a:ln w="31750" algn="ctr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35914" name="Rectangle 10"/>
            <p:cNvSpPr>
              <a:spLocks noChangeArrowheads="1"/>
            </p:cNvSpPr>
            <p:nvPr/>
          </p:nvSpPr>
          <p:spPr bwMode="auto">
            <a:xfrm>
              <a:off x="2928" y="2437"/>
              <a:ext cx="569" cy="40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35915" name="Text Box 11"/>
          <p:cNvSpPr txBox="1">
            <a:spLocks noChangeArrowheads="1"/>
          </p:cNvSpPr>
          <p:nvPr/>
        </p:nvSpPr>
        <p:spPr bwMode="auto">
          <a:xfrm>
            <a:off x="1573213" y="4973369"/>
            <a:ext cx="9159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635916" name="Text Box 12"/>
          <p:cNvSpPr txBox="1">
            <a:spLocks noChangeArrowheads="1"/>
          </p:cNvSpPr>
          <p:nvPr/>
        </p:nvSpPr>
        <p:spPr bwMode="auto">
          <a:xfrm>
            <a:off x="1847850" y="4389169"/>
            <a:ext cx="436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35917" name="Text Box 13"/>
          <p:cNvSpPr txBox="1">
            <a:spLocks noChangeArrowheads="1"/>
          </p:cNvSpPr>
          <p:nvPr/>
        </p:nvSpPr>
        <p:spPr bwMode="auto">
          <a:xfrm>
            <a:off x="95250" y="4184381"/>
            <a:ext cx="517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635918" name="Text Box 14"/>
          <p:cNvSpPr txBox="1">
            <a:spLocks noChangeArrowheads="1"/>
          </p:cNvSpPr>
          <p:nvPr/>
        </p:nvSpPr>
        <p:spPr bwMode="auto">
          <a:xfrm>
            <a:off x="758825" y="4960669"/>
            <a:ext cx="517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635919" name="Line 15"/>
          <p:cNvSpPr>
            <a:spLocks noChangeShapeType="1"/>
          </p:cNvSpPr>
          <p:nvPr/>
        </p:nvSpPr>
        <p:spPr bwMode="auto">
          <a:xfrm>
            <a:off x="1303338" y="5290869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35920" name="Line 16"/>
          <p:cNvSpPr>
            <a:spLocks noChangeShapeType="1"/>
          </p:cNvSpPr>
          <p:nvPr/>
        </p:nvSpPr>
        <p:spPr bwMode="auto">
          <a:xfrm rot="2700000">
            <a:off x="504825" y="4903519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35923" name="AutoShape 19"/>
          <p:cNvSpPr>
            <a:spLocks noChangeArrowheads="1"/>
          </p:cNvSpPr>
          <p:nvPr/>
        </p:nvSpPr>
        <p:spPr bwMode="auto">
          <a:xfrm rot="12600000" flipV="1">
            <a:off x="704850" y="5503594"/>
            <a:ext cx="120650" cy="4318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4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35929" name="AutoShape 25"/>
          <p:cNvSpPr>
            <a:spLocks noChangeArrowheads="1"/>
          </p:cNvSpPr>
          <p:nvPr/>
        </p:nvSpPr>
        <p:spPr bwMode="auto">
          <a:xfrm rot="6180000" flipV="1">
            <a:off x="2386806" y="5259913"/>
            <a:ext cx="112713" cy="4254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altLang="en-US" sz="4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35935" name="Arc 31"/>
          <p:cNvSpPr>
            <a:spLocks/>
          </p:cNvSpPr>
          <p:nvPr/>
        </p:nvSpPr>
        <p:spPr bwMode="auto">
          <a:xfrm rot="-25126772">
            <a:off x="943769" y="4215337"/>
            <a:ext cx="860425" cy="995363"/>
          </a:xfrm>
          <a:custGeom>
            <a:avLst/>
            <a:gdLst>
              <a:gd name="G0" fmla="+- 0 0 0"/>
              <a:gd name="G1" fmla="+- 21598 0 0"/>
              <a:gd name="G2" fmla="+- 21600 0 0"/>
              <a:gd name="T0" fmla="*/ 281 w 20971"/>
              <a:gd name="T1" fmla="*/ 0 h 21598"/>
              <a:gd name="T2" fmla="*/ 20971 w 20971"/>
              <a:gd name="T3" fmla="*/ 16424 h 21598"/>
              <a:gd name="T4" fmla="*/ 0 w 20971"/>
              <a:gd name="T5" fmla="*/ 21598 h 2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71" h="21598" fill="none" extrusionOk="0">
                <a:moveTo>
                  <a:pt x="281" y="-1"/>
                </a:moveTo>
                <a:cubicBezTo>
                  <a:pt x="10111" y="127"/>
                  <a:pt x="18616" y="6878"/>
                  <a:pt x="20971" y="16423"/>
                </a:cubicBezTo>
              </a:path>
              <a:path w="20971" h="21598" stroke="0" extrusionOk="0">
                <a:moveTo>
                  <a:pt x="281" y="-1"/>
                </a:moveTo>
                <a:cubicBezTo>
                  <a:pt x="10111" y="127"/>
                  <a:pt x="18616" y="6878"/>
                  <a:pt x="20971" y="16423"/>
                </a:cubicBezTo>
                <a:lnTo>
                  <a:pt x="0" y="21598"/>
                </a:lnTo>
                <a:close/>
              </a:path>
            </a:pathLst>
          </a:custGeom>
          <a:noFill/>
          <a:ln w="222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5937" name="Text Box 33"/>
          <p:cNvSpPr txBox="1">
            <a:spLocks noChangeArrowheads="1"/>
          </p:cNvSpPr>
          <p:nvPr/>
        </p:nvSpPr>
        <p:spPr bwMode="auto">
          <a:xfrm>
            <a:off x="2716213" y="4549506"/>
            <a:ext cx="862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8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altLang="en-U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5938" name="Text Box 34"/>
          <p:cNvSpPr txBox="1">
            <a:spLocks noChangeArrowheads="1"/>
          </p:cNvSpPr>
          <p:nvPr/>
        </p:nvSpPr>
        <p:spPr bwMode="auto">
          <a:xfrm>
            <a:off x="3751263" y="4549506"/>
            <a:ext cx="1463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dirty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alt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5939" name="Text Box 35"/>
          <p:cNvSpPr txBox="1">
            <a:spLocks noChangeArrowheads="1"/>
          </p:cNvSpPr>
          <p:nvPr/>
        </p:nvSpPr>
        <p:spPr bwMode="auto">
          <a:xfrm>
            <a:off x="5389563" y="4549506"/>
            <a:ext cx="1836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en-US" sz="280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8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en-US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635940" name="Text Box 36"/>
          <p:cNvSpPr txBox="1">
            <a:spLocks noChangeArrowheads="1"/>
          </p:cNvSpPr>
          <p:nvPr/>
        </p:nvSpPr>
        <p:spPr bwMode="auto">
          <a:xfrm>
            <a:off x="7339013" y="4549506"/>
            <a:ext cx="1717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en-US" sz="280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8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en-US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endParaRPr lang="en-US" altLang="en-U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635944" name="Group 40"/>
          <p:cNvGrpSpPr>
            <a:grpSpLocks/>
          </p:cNvGrpSpPr>
          <p:nvPr/>
        </p:nvGrpSpPr>
        <p:grpSpPr bwMode="auto">
          <a:xfrm>
            <a:off x="5124450" y="4659044"/>
            <a:ext cx="503238" cy="587375"/>
            <a:chOff x="4099" y="1338"/>
            <a:chExt cx="317" cy="370"/>
          </a:xfrm>
        </p:grpSpPr>
        <p:sp>
          <p:nvSpPr>
            <p:cNvPr id="635945" name="Line 41"/>
            <p:cNvSpPr>
              <a:spLocks noChangeShapeType="1"/>
            </p:cNvSpPr>
            <p:nvPr/>
          </p:nvSpPr>
          <p:spPr bwMode="auto">
            <a:xfrm rot="2700000">
              <a:off x="4096" y="1550"/>
              <a:ext cx="317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35946" name="Line 42"/>
            <p:cNvSpPr>
              <a:spLocks noChangeShapeType="1"/>
            </p:cNvSpPr>
            <p:nvPr/>
          </p:nvSpPr>
          <p:spPr bwMode="auto">
            <a:xfrm rot="8100000">
              <a:off x="4099" y="1338"/>
              <a:ext cx="317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635947" name="Group 43"/>
          <p:cNvGrpSpPr>
            <a:grpSpLocks/>
          </p:cNvGrpSpPr>
          <p:nvPr/>
        </p:nvGrpSpPr>
        <p:grpSpPr bwMode="auto">
          <a:xfrm>
            <a:off x="7118350" y="4660631"/>
            <a:ext cx="503238" cy="587375"/>
            <a:chOff x="4099" y="1338"/>
            <a:chExt cx="317" cy="370"/>
          </a:xfrm>
        </p:grpSpPr>
        <p:sp>
          <p:nvSpPr>
            <p:cNvPr id="635948" name="Line 44"/>
            <p:cNvSpPr>
              <a:spLocks noChangeShapeType="1"/>
            </p:cNvSpPr>
            <p:nvPr/>
          </p:nvSpPr>
          <p:spPr bwMode="auto">
            <a:xfrm rot="2700000">
              <a:off x="4096" y="1550"/>
              <a:ext cx="317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35949" name="Line 45"/>
            <p:cNvSpPr>
              <a:spLocks noChangeShapeType="1"/>
            </p:cNvSpPr>
            <p:nvPr/>
          </p:nvSpPr>
          <p:spPr bwMode="auto">
            <a:xfrm rot="8100000">
              <a:off x="4099" y="1338"/>
              <a:ext cx="317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635950" name="Text Box 46"/>
          <p:cNvSpPr txBox="1">
            <a:spLocks noChangeArrowheads="1"/>
          </p:cNvSpPr>
          <p:nvPr/>
        </p:nvSpPr>
        <p:spPr bwMode="auto">
          <a:xfrm>
            <a:off x="2744788" y="4295506"/>
            <a:ext cx="466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35951" name="Text Box 47"/>
          <p:cNvSpPr txBox="1">
            <a:spLocks noChangeArrowheads="1"/>
          </p:cNvSpPr>
          <p:nvPr/>
        </p:nvSpPr>
        <p:spPr bwMode="auto">
          <a:xfrm>
            <a:off x="4402138" y="4295774"/>
            <a:ext cx="466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35952" name="Text Box 48"/>
          <p:cNvSpPr txBox="1">
            <a:spLocks noChangeArrowheads="1"/>
          </p:cNvSpPr>
          <p:nvPr/>
        </p:nvSpPr>
        <p:spPr bwMode="auto">
          <a:xfrm>
            <a:off x="6496050" y="4299703"/>
            <a:ext cx="466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35953" name="Text Box 49"/>
          <p:cNvSpPr txBox="1">
            <a:spLocks noChangeArrowheads="1"/>
          </p:cNvSpPr>
          <p:nvPr/>
        </p:nvSpPr>
        <p:spPr bwMode="auto">
          <a:xfrm>
            <a:off x="8509645" y="4294861"/>
            <a:ext cx="466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35976" name="Text Box 72"/>
          <p:cNvSpPr txBox="1">
            <a:spLocks noChangeArrowheads="1"/>
          </p:cNvSpPr>
          <p:nvPr/>
        </p:nvSpPr>
        <p:spPr bwMode="auto">
          <a:xfrm>
            <a:off x="3042999" y="5560744"/>
            <a:ext cx="21329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Energetically inaccessible in solution</a:t>
            </a:r>
            <a:endParaRPr lang="en-US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5977" name="Text Box 73"/>
          <p:cNvSpPr txBox="1">
            <a:spLocks noChangeArrowheads="1"/>
          </p:cNvSpPr>
          <p:nvPr/>
        </p:nvSpPr>
        <p:spPr bwMode="auto">
          <a:xfrm>
            <a:off x="5580063" y="5536931"/>
            <a:ext cx="31416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only cations feasible in solution</a:t>
            </a:r>
          </a:p>
        </p:txBody>
      </p:sp>
      <p:sp>
        <p:nvSpPr>
          <p:cNvPr id="635978" name="AutoShape 74"/>
          <p:cNvSpPr>
            <a:spLocks/>
          </p:cNvSpPr>
          <p:nvPr/>
        </p:nvSpPr>
        <p:spPr bwMode="auto">
          <a:xfrm rot="16200000">
            <a:off x="3935413" y="4354243"/>
            <a:ext cx="152400" cy="2085975"/>
          </a:xfrm>
          <a:prstGeom prst="leftBrace">
            <a:avLst>
              <a:gd name="adj1" fmla="val 114062"/>
              <a:gd name="adj2" fmla="val 50000"/>
            </a:avLst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5979" name="AutoShape 75"/>
          <p:cNvSpPr>
            <a:spLocks/>
          </p:cNvSpPr>
          <p:nvPr/>
        </p:nvSpPr>
        <p:spPr bwMode="auto">
          <a:xfrm rot="16200000">
            <a:off x="7081837" y="4025632"/>
            <a:ext cx="182563" cy="2754312"/>
          </a:xfrm>
          <a:prstGeom prst="leftBrace">
            <a:avLst>
              <a:gd name="adj1" fmla="val 125724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5981" name="Text Box 77"/>
          <p:cNvSpPr txBox="1">
            <a:spLocks noChangeArrowheads="1"/>
          </p:cNvSpPr>
          <p:nvPr/>
        </p:nvSpPr>
        <p:spPr bwMode="auto">
          <a:xfrm>
            <a:off x="3446463" y="4298681"/>
            <a:ext cx="4460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</a:p>
        </p:txBody>
      </p:sp>
      <p:sp>
        <p:nvSpPr>
          <p:cNvPr id="635985" name="Line 81"/>
          <p:cNvSpPr>
            <a:spLocks noChangeShapeType="1"/>
          </p:cNvSpPr>
          <p:nvPr/>
        </p:nvSpPr>
        <p:spPr bwMode="auto">
          <a:xfrm flipH="1">
            <a:off x="466725" y="5460731"/>
            <a:ext cx="342900" cy="241300"/>
          </a:xfrm>
          <a:prstGeom prst="line">
            <a:avLst/>
          </a:prstGeom>
          <a:noFill/>
          <a:ln w="38100">
            <a:solidFill>
              <a:srgbClr val="66CC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986" name="Line 82"/>
          <p:cNvSpPr>
            <a:spLocks noChangeShapeType="1"/>
          </p:cNvSpPr>
          <p:nvPr/>
        </p:nvSpPr>
        <p:spPr bwMode="auto">
          <a:xfrm flipV="1">
            <a:off x="2282825" y="5274994"/>
            <a:ext cx="481013" cy="7937"/>
          </a:xfrm>
          <a:prstGeom prst="line">
            <a:avLst/>
          </a:prstGeom>
          <a:noFill/>
          <a:ln w="38100">
            <a:solidFill>
              <a:srgbClr val="66CC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988" name="Text Box 84"/>
          <p:cNvSpPr txBox="1">
            <a:spLocks noChangeArrowheads="1"/>
          </p:cNvSpPr>
          <p:nvPr/>
        </p:nvSpPr>
        <p:spPr bwMode="auto">
          <a:xfrm>
            <a:off x="191764" y="1412704"/>
            <a:ext cx="7813111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  <a:r>
              <a:rPr lang="en-US" altLang="en-US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altLang="en-US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</a:t>
            </a:r>
            <a:r>
              <a:rPr lang="en-US" altLang="en-US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-Branching slows</a:t>
            </a:r>
            <a:r>
              <a:rPr lang="en-US" alt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competing </a:t>
            </a:r>
            <a:r>
              <a:rPr lang="en-US" altLang="en-US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altLang="en-US" sz="3600" baseline="-25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en-US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l-GR" altLang="en-US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</a:t>
            </a:r>
            <a:r>
              <a:rPr lang="en-US" altLang="en-US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-Branched</a:t>
            </a:r>
            <a:r>
              <a:rPr lang="en-US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 err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carbocations</a:t>
            </a:r>
            <a:r>
              <a:rPr lang="en-US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are </a:t>
            </a:r>
            <a:r>
              <a:rPr lang="en-US" altLang="en-US" sz="36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stabilized</a:t>
            </a:r>
            <a:r>
              <a:rPr lang="en-US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by </a:t>
            </a:r>
            <a:r>
              <a:rPr lang="en-US" altLang="en-US" sz="3600" dirty="0" err="1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hyperconjugation</a:t>
            </a:r>
            <a:r>
              <a:rPr lang="en-US" alt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altLang="en-US" sz="3600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5989" name="Line 85"/>
          <p:cNvSpPr>
            <a:spLocks noChangeShapeType="1"/>
          </p:cNvSpPr>
          <p:nvPr/>
        </p:nvSpPr>
        <p:spPr bwMode="auto">
          <a:xfrm>
            <a:off x="1739900" y="4454256"/>
            <a:ext cx="98425" cy="587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92916"/>
            <a:ext cx="7772400" cy="867894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What </a:t>
            </a:r>
            <a:r>
              <a:rPr lang="en-US" altLang="en-US" dirty="0" smtClean="0">
                <a:solidFill>
                  <a:schemeClr val="accent1"/>
                </a:solidFill>
              </a:rPr>
              <a:t>Makes </a:t>
            </a:r>
            <a:r>
              <a:rPr lang="en-US" altLang="en-US" dirty="0">
                <a:solidFill>
                  <a:schemeClr val="accent1"/>
                </a:solidFill>
              </a:rPr>
              <a:t>S</a:t>
            </a:r>
            <a:r>
              <a:rPr lang="en-US" altLang="en-US" baseline="-25000" dirty="0">
                <a:solidFill>
                  <a:schemeClr val="accent1"/>
                </a:solidFill>
              </a:rPr>
              <a:t>N</a:t>
            </a:r>
            <a:r>
              <a:rPr lang="en-US" altLang="en-US" dirty="0">
                <a:solidFill>
                  <a:schemeClr val="accent1"/>
                </a:solidFill>
              </a:rPr>
              <a:t>1 </a:t>
            </a:r>
            <a:r>
              <a:rPr lang="en-US" altLang="en-US" dirty="0" smtClean="0">
                <a:solidFill>
                  <a:schemeClr val="accent1"/>
                </a:solidFill>
              </a:rPr>
              <a:t>Possible</a:t>
            </a:r>
            <a:r>
              <a:rPr lang="en-US" altLang="en-US" dirty="0">
                <a:solidFill>
                  <a:schemeClr val="accent1"/>
                </a:solidFill>
              </a:rPr>
              <a:t>?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 flipV="1">
            <a:off x="170481" y="1024467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72067"/>
          </a:xfrm>
        </p:spPr>
        <p:txBody>
          <a:bodyPr/>
          <a:lstStyle/>
          <a:p>
            <a:r>
              <a:rPr lang="en-US" altLang="en-US" dirty="0" err="1">
                <a:solidFill>
                  <a:schemeClr val="accent1"/>
                </a:solidFill>
              </a:rPr>
              <a:t>Hyperconjugation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170481" y="1024467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567" y="1229102"/>
            <a:ext cx="6606867" cy="26247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58236" y="4260539"/>
            <a:ext cx="8027529" cy="2097657"/>
            <a:chOff x="558236" y="4260539"/>
            <a:chExt cx="8027529" cy="20976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236" y="4260539"/>
              <a:ext cx="8027529" cy="209765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558236" y="6083085"/>
              <a:ext cx="232178" cy="2751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EBD1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260462" y="6057258"/>
              <a:ext cx="232178" cy="2751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EBD1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210666" y="6070176"/>
              <a:ext cx="232178" cy="2751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EBD1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297624" y="6057258"/>
              <a:ext cx="232178" cy="2751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EBD1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3" name="Text Box 4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8427517" y="6540714"/>
            <a:ext cx="394660" cy="27699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en-US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Lip</a:t>
            </a:r>
            <a:endParaRPr lang="en-US" altLang="en-US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Text Box 6">
            <a:hlinkClick r:id="rId5" action="ppaction://hlinkfile"/>
          </p:cNvPr>
          <p:cNvSpPr txBox="1">
            <a:spLocks noChangeArrowheads="1"/>
          </p:cNvSpPr>
          <p:nvPr/>
        </p:nvSpPr>
        <p:spPr bwMode="auto">
          <a:xfrm>
            <a:off x="8235645" y="6348627"/>
            <a:ext cx="678392" cy="27699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en-US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Django</a:t>
            </a:r>
            <a:endParaRPr lang="en-US" altLang="en-US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2216163" y="965656"/>
            <a:ext cx="4525699" cy="1754905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 w="222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EBD1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37957" name="Text Box 5"/>
          <p:cNvSpPr txBox="1">
            <a:spLocks noChangeArrowheads="1"/>
          </p:cNvSpPr>
          <p:nvPr/>
        </p:nvSpPr>
        <p:spPr bwMode="auto">
          <a:xfrm>
            <a:off x="2375156" y="965656"/>
            <a:ext cx="4258119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altLang="en-US" sz="2800" baseline="-25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prim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S</a:t>
            </a:r>
            <a:r>
              <a:rPr lang="en-US" altLang="en-US" sz="280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1, </a:t>
            </a:r>
            <a:r>
              <a:rPr lang="en-US" alt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only</a:t>
            </a: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altLang="en-US" sz="28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 algn="l">
              <a:spcBef>
                <a:spcPct val="50000"/>
              </a:spcBef>
            </a:pPr>
            <a:r>
              <a:rPr lang="en-US" alt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altLang="en-US" sz="2800" baseline="-25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tert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only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S</a:t>
            </a:r>
            <a:r>
              <a:rPr lang="en-US" altLang="en-US" sz="280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1, </a:t>
            </a:r>
            <a:r>
              <a:rPr lang="en-US" alt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altLang="en-US" sz="28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                  </a:t>
            </a:r>
            <a:r>
              <a:rPr lang="en-US" altLang="en-US" sz="2800" dirty="0" err="1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altLang="en-US" sz="2800" baseline="-25000" dirty="0" err="1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</a:t>
            </a:r>
            <a:r>
              <a:rPr lang="en-US" altLang="en-US" sz="2800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: </a:t>
            </a:r>
            <a:r>
              <a:rPr lang="en-US" altLang="en-US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both</a:t>
            </a:r>
            <a:r>
              <a:rPr lang="en-US" alt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7958" name="Text Box 6"/>
          <p:cNvSpPr txBox="1">
            <a:spLocks noChangeArrowheads="1"/>
          </p:cNvSpPr>
          <p:nvPr/>
        </p:nvSpPr>
        <p:spPr bwMode="auto">
          <a:xfrm>
            <a:off x="2492254" y="2960274"/>
            <a:ext cx="52642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altLang="en-US" sz="24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2/S</a:t>
            </a:r>
            <a:r>
              <a:rPr lang="en-US" altLang="en-US" sz="24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 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ratios difficult to predict, except in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“stacked" 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cases, such as:  </a:t>
            </a:r>
          </a:p>
        </p:txBody>
      </p:sp>
      <p:sp>
        <p:nvSpPr>
          <p:cNvPr id="637960" name="Text Box 8"/>
          <p:cNvSpPr txBox="1">
            <a:spLocks noChangeArrowheads="1"/>
          </p:cNvSpPr>
          <p:nvPr/>
        </p:nvSpPr>
        <p:spPr bwMode="auto">
          <a:xfrm>
            <a:off x="3589338" y="5494659"/>
            <a:ext cx="4302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37961" name="Line 9"/>
          <p:cNvSpPr>
            <a:spLocks noChangeShapeType="1"/>
          </p:cNvSpPr>
          <p:nvPr/>
        </p:nvSpPr>
        <p:spPr bwMode="auto">
          <a:xfrm>
            <a:off x="4933950" y="5791521"/>
            <a:ext cx="7318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37962" name="Text Box 10"/>
          <p:cNvSpPr txBox="1">
            <a:spLocks noChangeArrowheads="1"/>
          </p:cNvSpPr>
          <p:nvPr/>
        </p:nvSpPr>
        <p:spPr bwMode="auto">
          <a:xfrm>
            <a:off x="214313" y="4291334"/>
            <a:ext cx="2295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(CH</a:t>
            </a:r>
            <a:r>
              <a:rPr lang="en-US" altLang="en-US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en-US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  </a:t>
            </a: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</a:p>
        </p:txBody>
      </p:sp>
      <p:sp>
        <p:nvSpPr>
          <p:cNvPr id="637963" name="Text Box 11"/>
          <p:cNvSpPr txBox="1">
            <a:spLocks noChangeArrowheads="1"/>
          </p:cNvSpPr>
          <p:nvPr/>
        </p:nvSpPr>
        <p:spPr bwMode="auto">
          <a:xfrm>
            <a:off x="5756275" y="5532759"/>
            <a:ext cx="2328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(CH</a:t>
            </a:r>
            <a:r>
              <a:rPr lang="en-US" altLang="en-US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en-US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637964" name="Text Box 12"/>
          <p:cNvSpPr txBox="1">
            <a:spLocks noChangeArrowheads="1"/>
          </p:cNvSpPr>
          <p:nvPr/>
        </p:nvSpPr>
        <p:spPr bwMode="auto">
          <a:xfrm>
            <a:off x="6711950" y="6150296"/>
            <a:ext cx="2328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CF</a:t>
            </a:r>
            <a:r>
              <a:rPr lang="en-US" altLang="en-US" sz="2800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</a:t>
            </a:r>
            <a:r>
              <a:rPr lang="en-US" altLang="en-US" sz="2800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637965" name="Text Box 13"/>
          <p:cNvSpPr txBox="1">
            <a:spLocks noChangeArrowheads="1"/>
          </p:cNvSpPr>
          <p:nvPr/>
        </p:nvSpPr>
        <p:spPr bwMode="auto">
          <a:xfrm>
            <a:off x="4743450" y="5778821"/>
            <a:ext cx="97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altLang="en-US" sz="24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637966" name="Text Box 14"/>
          <p:cNvSpPr txBox="1">
            <a:spLocks noChangeArrowheads="1"/>
          </p:cNvSpPr>
          <p:nvPr/>
        </p:nvSpPr>
        <p:spPr bwMode="auto">
          <a:xfrm>
            <a:off x="3594100" y="6180459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Solvent</a:t>
            </a:r>
          </a:p>
        </p:txBody>
      </p:sp>
      <p:grpSp>
        <p:nvGrpSpPr>
          <p:cNvPr id="637967" name="Group 15"/>
          <p:cNvGrpSpPr>
            <a:grpSpLocks/>
          </p:cNvGrpSpPr>
          <p:nvPr/>
        </p:nvGrpSpPr>
        <p:grpSpPr bwMode="auto">
          <a:xfrm>
            <a:off x="4763" y="5516884"/>
            <a:ext cx="3797300" cy="569912"/>
            <a:chOff x="135" y="3247"/>
            <a:chExt cx="2094" cy="359"/>
          </a:xfrm>
        </p:grpSpPr>
        <p:sp>
          <p:nvSpPr>
            <p:cNvPr id="637968" name="Text Box 16"/>
            <p:cNvSpPr txBox="1">
              <a:spLocks noChangeArrowheads="1"/>
            </p:cNvSpPr>
            <p:nvPr/>
          </p:nvSpPr>
          <p:spPr bwMode="auto">
            <a:xfrm>
              <a:off x="135" y="3248"/>
              <a:ext cx="209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(CH</a:t>
              </a:r>
              <a:r>
                <a:rPr lang="en-US" altLang="en-US" sz="2800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altLang="en-US"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  <a:r>
                <a:rPr lang="en-US" altLang="en-US" sz="2800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altLang="en-US"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  </a:t>
              </a:r>
              <a:r>
                <a:rPr lang="en-US" altLang="en-US" sz="28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OSO</a:t>
              </a:r>
              <a:r>
                <a:rPr lang="en-US" altLang="en-US" sz="2800" baseline="-250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altLang="en-US" sz="28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CF</a:t>
              </a:r>
              <a:r>
                <a:rPr lang="en-US" altLang="en-US" sz="2800" baseline="-250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endPara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7969" name="Rectangle 17"/>
            <p:cNvSpPr>
              <a:spLocks noChangeArrowheads="1"/>
            </p:cNvSpPr>
            <p:nvPr/>
          </p:nvSpPr>
          <p:spPr bwMode="auto">
            <a:xfrm>
              <a:off x="1166" y="3247"/>
              <a:ext cx="951" cy="359"/>
            </a:xfrm>
            <a:prstGeom prst="rect">
              <a:avLst/>
            </a:prstGeom>
            <a:noFill/>
            <a:ln w="222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37970" name="Group 18"/>
          <p:cNvGrpSpPr>
            <a:grpSpLocks/>
          </p:cNvGrpSpPr>
          <p:nvPr/>
        </p:nvGrpSpPr>
        <p:grpSpPr bwMode="auto">
          <a:xfrm>
            <a:off x="3827463" y="5502596"/>
            <a:ext cx="979487" cy="539750"/>
            <a:chOff x="2374" y="3247"/>
            <a:chExt cx="617" cy="340"/>
          </a:xfrm>
        </p:grpSpPr>
        <p:sp>
          <p:nvSpPr>
            <p:cNvPr id="637971" name="Text Box 19"/>
            <p:cNvSpPr txBox="1">
              <a:spLocks noChangeArrowheads="1"/>
            </p:cNvSpPr>
            <p:nvPr/>
          </p:nvSpPr>
          <p:spPr bwMode="auto">
            <a:xfrm>
              <a:off x="2374" y="3247"/>
              <a:ext cx="61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en-US" altLang="en-US" sz="2800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alt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</p:txBody>
        </p:sp>
        <p:sp>
          <p:nvSpPr>
            <p:cNvPr id="637972" name="Rectangle 20"/>
            <p:cNvSpPr>
              <a:spLocks noChangeArrowheads="1"/>
            </p:cNvSpPr>
            <p:nvPr/>
          </p:nvSpPr>
          <p:spPr bwMode="auto">
            <a:xfrm>
              <a:off x="2439" y="3267"/>
              <a:ext cx="493" cy="320"/>
            </a:xfrm>
            <a:prstGeom prst="rect">
              <a:avLst/>
            </a:prstGeom>
            <a:noFill/>
            <a:ln w="222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37973" name="Line 21"/>
          <p:cNvSpPr>
            <a:spLocks noChangeShapeType="1"/>
          </p:cNvSpPr>
          <p:nvPr/>
        </p:nvSpPr>
        <p:spPr bwMode="auto">
          <a:xfrm>
            <a:off x="1882775" y="4542159"/>
            <a:ext cx="182563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37974" name="Text Box 22"/>
          <p:cNvSpPr txBox="1">
            <a:spLocks noChangeArrowheads="1"/>
          </p:cNvSpPr>
          <p:nvPr/>
        </p:nvSpPr>
        <p:spPr bwMode="auto">
          <a:xfrm>
            <a:off x="2414588" y="4272284"/>
            <a:ext cx="4302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37975" name="Text Box 23"/>
          <p:cNvSpPr txBox="1">
            <a:spLocks noChangeArrowheads="1"/>
          </p:cNvSpPr>
          <p:nvPr/>
        </p:nvSpPr>
        <p:spPr bwMode="auto">
          <a:xfrm>
            <a:off x="5124450" y="4291334"/>
            <a:ext cx="2632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(CH</a:t>
            </a:r>
            <a:r>
              <a:rPr lang="en-US" altLang="en-US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en-US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altLang="en-US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637976" name="Group 24"/>
          <p:cNvGrpSpPr>
            <a:grpSpLocks/>
          </p:cNvGrpSpPr>
          <p:nvPr/>
        </p:nvGrpSpPr>
        <p:grpSpPr bwMode="auto">
          <a:xfrm>
            <a:off x="8110538" y="4192906"/>
            <a:ext cx="735012" cy="612775"/>
            <a:chOff x="4972" y="2599"/>
            <a:chExt cx="463" cy="386"/>
          </a:xfrm>
        </p:grpSpPr>
        <p:sp>
          <p:nvSpPr>
            <p:cNvPr id="637977" name="Text Box 25"/>
            <p:cNvSpPr txBox="1">
              <a:spLocks noChangeArrowheads="1"/>
            </p:cNvSpPr>
            <p:nvPr/>
          </p:nvSpPr>
          <p:spPr bwMode="auto">
            <a:xfrm>
              <a:off x="4972" y="2658"/>
              <a:ext cx="36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Cl</a:t>
              </a:r>
            </a:p>
          </p:txBody>
        </p:sp>
        <p:sp>
          <p:nvSpPr>
            <p:cNvPr id="637978" name="Text Box 26"/>
            <p:cNvSpPr txBox="1">
              <a:spLocks noChangeArrowheads="1"/>
            </p:cNvSpPr>
            <p:nvPr/>
          </p:nvSpPr>
          <p:spPr bwMode="auto">
            <a:xfrm>
              <a:off x="5170" y="2599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</p:grpSp>
      <p:sp>
        <p:nvSpPr>
          <p:cNvPr id="637979" name="Text Box 27"/>
          <p:cNvSpPr txBox="1">
            <a:spLocks noChangeArrowheads="1"/>
          </p:cNvSpPr>
          <p:nvPr/>
        </p:nvSpPr>
        <p:spPr bwMode="auto">
          <a:xfrm>
            <a:off x="7716838" y="4272284"/>
            <a:ext cx="4302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37980" name="Text Box 28"/>
          <p:cNvSpPr txBox="1">
            <a:spLocks noChangeArrowheads="1"/>
          </p:cNvSpPr>
          <p:nvPr/>
        </p:nvSpPr>
        <p:spPr bwMode="auto">
          <a:xfrm>
            <a:off x="8081963" y="5542284"/>
            <a:ext cx="4302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37983" name="Text Box 31"/>
          <p:cNvSpPr txBox="1">
            <a:spLocks noChangeArrowheads="1"/>
          </p:cNvSpPr>
          <p:nvPr/>
        </p:nvSpPr>
        <p:spPr bwMode="auto">
          <a:xfrm>
            <a:off x="2809875" y="4283396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</a:p>
        </p:txBody>
      </p:sp>
      <p:sp>
        <p:nvSpPr>
          <p:cNvPr id="637984" name="Text Box 32"/>
          <p:cNvSpPr txBox="1">
            <a:spLocks noChangeArrowheads="1"/>
          </p:cNvSpPr>
          <p:nvPr/>
        </p:nvSpPr>
        <p:spPr bwMode="auto">
          <a:xfrm>
            <a:off x="3599656" y="4184971"/>
            <a:ext cx="492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637985" name="Rectangle 33"/>
          <p:cNvSpPr>
            <a:spLocks noChangeArrowheads="1"/>
          </p:cNvSpPr>
          <p:nvPr/>
        </p:nvSpPr>
        <p:spPr bwMode="auto">
          <a:xfrm>
            <a:off x="2890838" y="4192909"/>
            <a:ext cx="1085850" cy="650875"/>
          </a:xfrm>
          <a:prstGeom prst="rect">
            <a:avLst/>
          </a:prstGeom>
          <a:noFill/>
          <a:ln w="222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7987" name="Line 35"/>
          <p:cNvSpPr>
            <a:spLocks noChangeShapeType="1"/>
          </p:cNvSpPr>
          <p:nvPr/>
        </p:nvSpPr>
        <p:spPr bwMode="auto">
          <a:xfrm>
            <a:off x="4310063" y="4607246"/>
            <a:ext cx="73183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37988" name="Text Box 36"/>
          <p:cNvSpPr txBox="1">
            <a:spLocks noChangeArrowheads="1"/>
          </p:cNvSpPr>
          <p:nvPr/>
        </p:nvSpPr>
        <p:spPr bwMode="auto">
          <a:xfrm>
            <a:off x="4206875" y="4615184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altLang="en-US" sz="24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637990" name="Text Box 38"/>
          <p:cNvSpPr txBox="1">
            <a:spLocks noChangeArrowheads="1"/>
          </p:cNvSpPr>
          <p:nvPr/>
        </p:nvSpPr>
        <p:spPr bwMode="auto">
          <a:xfrm>
            <a:off x="4119563" y="4065909"/>
            <a:ext cx="1020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DMF</a:t>
            </a:r>
          </a:p>
        </p:txBody>
      </p:sp>
      <p:sp>
        <p:nvSpPr>
          <p:cNvPr id="637991" name="Rectangle 39"/>
          <p:cNvSpPr>
            <a:spLocks noChangeArrowheads="1"/>
          </p:cNvSpPr>
          <p:nvPr/>
        </p:nvSpPr>
        <p:spPr bwMode="auto">
          <a:xfrm>
            <a:off x="4271963" y="4048446"/>
            <a:ext cx="741362" cy="476250"/>
          </a:xfrm>
          <a:prstGeom prst="rect">
            <a:avLst/>
          </a:prstGeom>
          <a:noFill/>
          <a:ln w="222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7992" name="AutoShape 40"/>
          <p:cNvSpPr>
            <a:spLocks noChangeArrowheads="1"/>
          </p:cNvSpPr>
          <p:nvPr/>
        </p:nvSpPr>
        <p:spPr bwMode="auto">
          <a:xfrm rot="14378821" flipH="1">
            <a:off x="2342357" y="2512658"/>
            <a:ext cx="574675" cy="691234"/>
          </a:xfrm>
          <a:custGeom>
            <a:avLst/>
            <a:gdLst>
              <a:gd name="G0" fmla="+- -4567865 0 0"/>
              <a:gd name="G1" fmla="+- 11558357 0 0"/>
              <a:gd name="G2" fmla="+- -4567865 0 11558357"/>
              <a:gd name="G3" fmla="+- 10800 0 0"/>
              <a:gd name="G4" fmla="+- 0 0 -456786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425 0 0"/>
              <a:gd name="G9" fmla="+- 0 0 11558357"/>
              <a:gd name="G10" fmla="+- 9425 0 2700"/>
              <a:gd name="G11" fmla="cos G10 -4567865"/>
              <a:gd name="G12" fmla="sin G10 -4567865"/>
              <a:gd name="G13" fmla="cos 13500 -4567865"/>
              <a:gd name="G14" fmla="sin 13500 -4567865"/>
              <a:gd name="G15" fmla="+- G11 10800 0"/>
              <a:gd name="G16" fmla="+- G12 10800 0"/>
              <a:gd name="G17" fmla="+- G13 10800 0"/>
              <a:gd name="G18" fmla="+- G14 10800 0"/>
              <a:gd name="G19" fmla="*/ 9425 1 2"/>
              <a:gd name="G20" fmla="+- G19 5400 0"/>
              <a:gd name="G21" fmla="cos G20 -4567865"/>
              <a:gd name="G22" fmla="sin G20 -4567865"/>
              <a:gd name="G23" fmla="+- G21 10800 0"/>
              <a:gd name="G24" fmla="+- G12 G23 G22"/>
              <a:gd name="G25" fmla="+- G22 G23 G11"/>
              <a:gd name="G26" fmla="cos 10800 -4567865"/>
              <a:gd name="G27" fmla="sin 10800 -4567865"/>
              <a:gd name="G28" fmla="cos 9425 -4567865"/>
              <a:gd name="G29" fmla="sin 9425 -456786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558357"/>
              <a:gd name="G36" fmla="sin G34 11558357"/>
              <a:gd name="G37" fmla="+/ 11558357 -456786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425 G39"/>
              <a:gd name="G43" fmla="sin 942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4350 w 21600"/>
              <a:gd name="T5" fmla="*/ 2137 h 21600"/>
              <a:gd name="T6" fmla="*/ 707 w 21600"/>
              <a:gd name="T7" fmla="*/ 11440 h 21600"/>
              <a:gd name="T8" fmla="*/ 5171 w 21600"/>
              <a:gd name="T9" fmla="*/ 3239 h 21600"/>
              <a:gd name="T10" fmla="*/ 15483 w 21600"/>
              <a:gd name="T11" fmla="*/ -1862 h 21600"/>
              <a:gd name="T12" fmla="*/ 17485 w 21600"/>
              <a:gd name="T13" fmla="*/ 2490 h 21600"/>
              <a:gd name="T14" fmla="*/ 13133 w 21600"/>
              <a:gd name="T15" fmla="*/ 449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4069" y="1960"/>
                </a:moveTo>
                <a:cubicBezTo>
                  <a:pt x="13023" y="1573"/>
                  <a:pt x="11916" y="1375"/>
                  <a:pt x="10800" y="1375"/>
                </a:cubicBezTo>
                <a:cubicBezTo>
                  <a:pt x="5594" y="1375"/>
                  <a:pt x="1375" y="5594"/>
                  <a:pt x="1375" y="10800"/>
                </a:cubicBezTo>
                <a:cubicBezTo>
                  <a:pt x="1374" y="10999"/>
                  <a:pt x="1381" y="11198"/>
                  <a:pt x="1393" y="11397"/>
                </a:cubicBezTo>
                <a:lnTo>
                  <a:pt x="21" y="11484"/>
                </a:lnTo>
                <a:cubicBezTo>
                  <a:pt x="7" y="11256"/>
                  <a:pt x="0" y="11028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2078" y="-1"/>
                  <a:pt x="13347" y="227"/>
                  <a:pt x="14546" y="670"/>
                </a:cubicBezTo>
                <a:lnTo>
                  <a:pt x="15483" y="-1862"/>
                </a:lnTo>
                <a:lnTo>
                  <a:pt x="17485" y="2490"/>
                </a:lnTo>
                <a:lnTo>
                  <a:pt x="13133" y="4492"/>
                </a:lnTo>
                <a:lnTo>
                  <a:pt x="14069" y="196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37998" name="Line 46"/>
          <p:cNvSpPr>
            <a:spLocks noChangeShapeType="1"/>
          </p:cNvSpPr>
          <p:nvPr/>
        </p:nvSpPr>
        <p:spPr bwMode="auto">
          <a:xfrm>
            <a:off x="1801813" y="5777234"/>
            <a:ext cx="182562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" name="Rectangle 3"/>
          <p:cNvSpPr>
            <a:spLocks noGrp="1" noChangeArrowheads="1"/>
          </p:cNvSpPr>
          <p:nvPr>
            <p:ph type="title"/>
          </p:nvPr>
        </p:nvSpPr>
        <p:spPr>
          <a:xfrm>
            <a:off x="152387" y="0"/>
            <a:ext cx="8888426" cy="916443"/>
          </a:xfrm>
        </p:spPr>
        <p:txBody>
          <a:bodyPr/>
          <a:lstStyle/>
          <a:p>
            <a:r>
              <a:rPr lang="en-US" altLang="en-US" sz="3600" dirty="0">
                <a:solidFill>
                  <a:schemeClr val="accent1"/>
                </a:solidFill>
              </a:rPr>
              <a:t>Reactivity </a:t>
            </a:r>
            <a:r>
              <a:rPr lang="en-US" altLang="en-US" sz="3600" dirty="0" smtClean="0">
                <a:solidFill>
                  <a:schemeClr val="accent1"/>
                </a:solidFill>
              </a:rPr>
              <a:t>Of R-X In Substitutions</a:t>
            </a:r>
            <a:endParaRPr lang="en-US" altLang="en-US" sz="3600" dirty="0">
              <a:solidFill>
                <a:schemeClr val="accent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flipV="1">
            <a:off x="170481" y="822993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lowchart: Predefined Process 2"/>
          <p:cNvSpPr/>
          <p:nvPr/>
        </p:nvSpPr>
        <p:spPr bwMode="auto">
          <a:xfrm>
            <a:off x="2065338" y="916443"/>
            <a:ext cx="4994140" cy="1772762"/>
          </a:xfrm>
          <a:prstGeom prst="flowChartPredefined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EBD1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006" y="1524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1"/>
                </a:solidFill>
              </a:rPr>
              <a:t>Substitutions Of </a:t>
            </a:r>
            <a:r>
              <a:rPr lang="en-US" altLang="en-US" dirty="0">
                <a:solidFill>
                  <a:schemeClr val="accent1"/>
                </a:solidFill>
              </a:rPr>
              <a:t>R-X </a:t>
            </a:r>
            <a:r>
              <a:rPr lang="en-US" altLang="en-US" dirty="0" smtClean="0">
                <a:solidFill>
                  <a:schemeClr val="accent1"/>
                </a:solidFill>
              </a:rPr>
              <a:t>Overview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139484" y="1373183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519213"/>
            <a:ext cx="9147919" cy="2439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1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441364"/>
              </p:ext>
            </p:extLst>
          </p:nvPr>
        </p:nvGraphicFramePr>
        <p:xfrm>
          <a:off x="599281" y="2455863"/>
          <a:ext cx="7945438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808" name="CS ChemDraw Drawing" r:id="rId3" imgW="6093929" imgH="1150296" progId="ChemDraw.Document.6.0">
                  <p:embed/>
                </p:oleObj>
              </mc:Choice>
              <mc:Fallback>
                <p:oleObj name="CS ChemDraw Drawing" r:id="rId3" imgW="6093929" imgH="1150296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281" y="2455863"/>
                        <a:ext cx="7945438" cy="150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2225" algn="ctr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1750" name="Text Box 6"/>
          <p:cNvSpPr txBox="1">
            <a:spLocks noChangeArrowheads="1"/>
          </p:cNvSpPr>
          <p:nvPr/>
        </p:nvSpPr>
        <p:spPr bwMode="auto">
          <a:xfrm>
            <a:off x="465810" y="1236340"/>
            <a:ext cx="1408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Problem:</a:t>
            </a:r>
          </a:p>
        </p:txBody>
      </p:sp>
      <p:sp>
        <p:nvSpPr>
          <p:cNvPr id="671751" name="Text Box 7"/>
          <p:cNvSpPr txBox="1">
            <a:spLocks noChangeArrowheads="1"/>
          </p:cNvSpPr>
          <p:nvPr/>
        </p:nvSpPr>
        <p:spPr bwMode="auto">
          <a:xfrm>
            <a:off x="3168650" y="5730875"/>
            <a:ext cx="2805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2     or     S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1 ? </a:t>
            </a:r>
          </a:p>
        </p:txBody>
      </p:sp>
      <p:sp>
        <p:nvSpPr>
          <p:cNvPr id="671752" name="Text Box 8"/>
          <p:cNvSpPr txBox="1">
            <a:spLocks noChangeArrowheads="1"/>
          </p:cNvSpPr>
          <p:nvPr/>
        </p:nvSpPr>
        <p:spPr bwMode="auto">
          <a:xfrm>
            <a:off x="3243263" y="3586163"/>
            <a:ext cx="931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-(CH</a:t>
            </a:r>
            <a:r>
              <a:rPr lang="en-US" altLang="en-US" sz="14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en-US" sz="14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Box 45"/>
          <p:cNvSpPr txBox="1">
            <a:spLocks noChangeArrowheads="1"/>
          </p:cNvSpPr>
          <p:nvPr/>
        </p:nvSpPr>
        <p:spPr bwMode="auto">
          <a:xfrm>
            <a:off x="297059" y="3658393"/>
            <a:ext cx="517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640074" name="Text Box 74"/>
          <p:cNvSpPr txBox="1">
            <a:spLocks noChangeArrowheads="1"/>
          </p:cNvSpPr>
          <p:nvPr/>
        </p:nvSpPr>
        <p:spPr bwMode="auto">
          <a:xfrm>
            <a:off x="220663" y="1043125"/>
            <a:ext cx="871411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</a:t>
            </a: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as 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 </a:t>
            </a: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intermediate c</a:t>
            </a:r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ations of the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altLang="en-US" sz="28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 reaction</a:t>
            </a:r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are </a:t>
            </a:r>
            <a:r>
              <a:rPr lang="en-US" altLang="en-US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deprotonated</a:t>
            </a:r>
            <a:r>
              <a:rPr lang="en-US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altLang="en-US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Elimination E1 </a:t>
            </a:r>
            <a:r>
              <a:rPr lang="en-US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alkenes,</a:t>
            </a:r>
            <a:r>
              <a:rPr lang="en-US" altLang="en-US" sz="28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en-US" altLang="en-US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competing reaction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0004" name="Text Box 4"/>
          <p:cNvSpPr txBox="1">
            <a:spLocks noChangeArrowheads="1"/>
          </p:cNvSpPr>
          <p:nvPr/>
        </p:nvSpPr>
        <p:spPr bwMode="auto">
          <a:xfrm>
            <a:off x="1449794" y="935175"/>
            <a:ext cx="1084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(-)</a:t>
            </a:r>
            <a:endParaRPr lang="en-US" altLang="en-US" sz="200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0006" name="Rectangle 6"/>
          <p:cNvSpPr>
            <a:spLocks noChangeArrowheads="1"/>
          </p:cNvSpPr>
          <p:nvPr/>
        </p:nvSpPr>
        <p:spPr bwMode="auto">
          <a:xfrm>
            <a:off x="1645057" y="1152286"/>
            <a:ext cx="4270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 :</a:t>
            </a:r>
            <a:endPara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40008" name="Text Box 8"/>
          <p:cNvSpPr txBox="1">
            <a:spLocks noChangeArrowheads="1"/>
          </p:cNvSpPr>
          <p:nvPr/>
        </p:nvSpPr>
        <p:spPr bwMode="auto">
          <a:xfrm>
            <a:off x="1573176" y="3056465"/>
            <a:ext cx="412399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en-US" altLang="en-US" sz="28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0009" name="Line 9"/>
          <p:cNvSpPr>
            <a:spLocks noChangeShapeType="1"/>
          </p:cNvSpPr>
          <p:nvPr/>
        </p:nvSpPr>
        <p:spPr bwMode="auto">
          <a:xfrm>
            <a:off x="2573338" y="3391632"/>
            <a:ext cx="73183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0011" name="Text Box 11"/>
          <p:cNvSpPr txBox="1">
            <a:spLocks noChangeArrowheads="1"/>
          </p:cNvSpPr>
          <p:nvPr/>
        </p:nvSpPr>
        <p:spPr bwMode="auto">
          <a:xfrm>
            <a:off x="2435225" y="3469420"/>
            <a:ext cx="752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en-US" alt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</a:p>
        </p:txBody>
      </p:sp>
      <p:sp>
        <p:nvSpPr>
          <p:cNvPr id="640012" name="Text Box 12"/>
          <p:cNvSpPr txBox="1">
            <a:spLocks noChangeArrowheads="1"/>
          </p:cNvSpPr>
          <p:nvPr/>
        </p:nvSpPr>
        <p:spPr bwMode="auto">
          <a:xfrm>
            <a:off x="2887663" y="3338302"/>
            <a:ext cx="296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en-US" altLang="en-US" sz="28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0013" name="AutoShape 13"/>
          <p:cNvSpPr>
            <a:spLocks noChangeArrowheads="1"/>
          </p:cNvSpPr>
          <p:nvPr/>
        </p:nvSpPr>
        <p:spPr bwMode="auto">
          <a:xfrm rot="15657020" flipV="1">
            <a:off x="3863181" y="3362263"/>
            <a:ext cx="446088" cy="704850"/>
          </a:xfrm>
          <a:custGeom>
            <a:avLst/>
            <a:gdLst>
              <a:gd name="G0" fmla="+- -6630388 0 0"/>
              <a:gd name="G1" fmla="+- 8656252 0 0"/>
              <a:gd name="G2" fmla="+- -6630388 0 8656252"/>
              <a:gd name="G3" fmla="+- 10800 0 0"/>
              <a:gd name="G4" fmla="+- 0 0 -663038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347 0 0"/>
              <a:gd name="G9" fmla="+- 0 0 8656252"/>
              <a:gd name="G10" fmla="+- 9347 0 2700"/>
              <a:gd name="G11" fmla="cos G10 -6630388"/>
              <a:gd name="G12" fmla="sin G10 -6630388"/>
              <a:gd name="G13" fmla="cos 13500 -6630388"/>
              <a:gd name="G14" fmla="sin 13500 -6630388"/>
              <a:gd name="G15" fmla="+- G11 10800 0"/>
              <a:gd name="G16" fmla="+- G12 10800 0"/>
              <a:gd name="G17" fmla="+- G13 10800 0"/>
              <a:gd name="G18" fmla="+- G14 10800 0"/>
              <a:gd name="G19" fmla="*/ 9347 1 2"/>
              <a:gd name="G20" fmla="+- G19 5400 0"/>
              <a:gd name="G21" fmla="cos G20 -6630388"/>
              <a:gd name="G22" fmla="sin G20 -6630388"/>
              <a:gd name="G23" fmla="+- G21 10800 0"/>
              <a:gd name="G24" fmla="+- G12 G23 G22"/>
              <a:gd name="G25" fmla="+- G22 G23 G11"/>
              <a:gd name="G26" fmla="cos 10800 -6630388"/>
              <a:gd name="G27" fmla="sin 10800 -6630388"/>
              <a:gd name="G28" fmla="cos 9347 -6630388"/>
              <a:gd name="G29" fmla="sin 9347 -663038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8656252"/>
              <a:gd name="G36" fmla="sin G34 8656252"/>
              <a:gd name="G37" fmla="+/ 8656252 -663038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347 G39"/>
              <a:gd name="G43" fmla="sin 9347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390 w 21600"/>
              <a:gd name="T5" fmla="*/ 7921 h 21600"/>
              <a:gd name="T6" fmla="*/ 4048 w 21600"/>
              <a:gd name="T7" fmla="*/ 18276 h 21600"/>
              <a:gd name="T8" fmla="*/ 1791 w 21600"/>
              <a:gd name="T9" fmla="*/ 8309 h 21600"/>
              <a:gd name="T10" fmla="*/ 8184 w 21600"/>
              <a:gd name="T11" fmla="*/ -2445 h 21600"/>
              <a:gd name="T12" fmla="*/ 12210 w 21600"/>
              <a:gd name="T13" fmla="*/ 252 h 21600"/>
              <a:gd name="T14" fmla="*/ 9512 w 21600"/>
              <a:gd name="T15" fmla="*/ 427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8989" y="1630"/>
                </a:moveTo>
                <a:cubicBezTo>
                  <a:pt x="4609" y="2495"/>
                  <a:pt x="1453" y="6335"/>
                  <a:pt x="1453" y="10799"/>
                </a:cubicBezTo>
                <a:cubicBezTo>
                  <a:pt x="1452" y="13444"/>
                  <a:pt x="2573" y="15964"/>
                  <a:pt x="4535" y="17737"/>
                </a:cubicBezTo>
                <a:lnTo>
                  <a:pt x="3561" y="18815"/>
                </a:lnTo>
                <a:cubicBezTo>
                  <a:pt x="1294" y="16767"/>
                  <a:pt x="0" y="13855"/>
                  <a:pt x="0" y="10800"/>
                </a:cubicBezTo>
                <a:cubicBezTo>
                  <a:pt x="-1" y="5642"/>
                  <a:pt x="3647" y="1204"/>
                  <a:pt x="8707" y="204"/>
                </a:cubicBezTo>
                <a:lnTo>
                  <a:pt x="8184" y="-2445"/>
                </a:lnTo>
                <a:lnTo>
                  <a:pt x="12210" y="252"/>
                </a:lnTo>
                <a:lnTo>
                  <a:pt x="9512" y="4278"/>
                </a:lnTo>
                <a:lnTo>
                  <a:pt x="8989" y="16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0014" name="Line 14"/>
          <p:cNvSpPr>
            <a:spLocks noChangeShapeType="1"/>
          </p:cNvSpPr>
          <p:nvPr/>
        </p:nvSpPr>
        <p:spPr bwMode="auto">
          <a:xfrm>
            <a:off x="5895975" y="3412269"/>
            <a:ext cx="7318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640015" name="Group 15"/>
          <p:cNvGrpSpPr>
            <a:grpSpLocks/>
          </p:cNvGrpSpPr>
          <p:nvPr/>
        </p:nvGrpSpPr>
        <p:grpSpPr bwMode="auto">
          <a:xfrm>
            <a:off x="5981718" y="2796323"/>
            <a:ext cx="482603" cy="652463"/>
            <a:chOff x="1772" y="2834"/>
            <a:chExt cx="304" cy="411"/>
          </a:xfrm>
        </p:grpSpPr>
        <p:sp>
          <p:nvSpPr>
            <p:cNvPr id="640016" name="Text Box 16"/>
            <p:cNvSpPr txBox="1">
              <a:spLocks noChangeArrowheads="1"/>
            </p:cNvSpPr>
            <p:nvPr/>
          </p:nvSpPr>
          <p:spPr bwMode="auto">
            <a:xfrm>
              <a:off x="1786" y="2918"/>
              <a:ext cx="20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</a:t>
              </a:r>
            </a:p>
          </p:txBody>
        </p:sp>
        <p:sp>
          <p:nvSpPr>
            <p:cNvPr id="640017" name="Text Box 17"/>
            <p:cNvSpPr txBox="1">
              <a:spLocks noChangeArrowheads="1"/>
            </p:cNvSpPr>
            <p:nvPr/>
          </p:nvSpPr>
          <p:spPr bwMode="auto">
            <a:xfrm>
              <a:off x="1889" y="2834"/>
              <a:ext cx="18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  <a:endParaRPr lang="en-US" altLang="en-US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40018" name="Rectangle 18"/>
            <p:cNvSpPr>
              <a:spLocks noChangeArrowheads="1"/>
            </p:cNvSpPr>
            <p:nvPr/>
          </p:nvSpPr>
          <p:spPr bwMode="auto">
            <a:xfrm>
              <a:off x="1772" y="2943"/>
              <a:ext cx="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anose="02020603050405020304" pitchFamily="18" charset="0"/>
                </a:rPr>
                <a:t>:</a:t>
              </a:r>
              <a:endParaRPr lang="en-US" altLang="en-US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640019" name="Freeform 19"/>
          <p:cNvSpPr>
            <a:spLocks/>
          </p:cNvSpPr>
          <p:nvPr/>
        </p:nvSpPr>
        <p:spPr bwMode="auto">
          <a:xfrm>
            <a:off x="3575050" y="3202719"/>
            <a:ext cx="2368550" cy="1311275"/>
          </a:xfrm>
          <a:custGeom>
            <a:avLst/>
            <a:gdLst>
              <a:gd name="T0" fmla="*/ 1498 w 1498"/>
              <a:gd name="T1" fmla="*/ 0 h 818"/>
              <a:gd name="T2" fmla="*/ 1421 w 1498"/>
              <a:gd name="T3" fmla="*/ 103 h 818"/>
              <a:gd name="T4" fmla="*/ 1293 w 1498"/>
              <a:gd name="T5" fmla="*/ 436 h 818"/>
              <a:gd name="T6" fmla="*/ 980 w 1498"/>
              <a:gd name="T7" fmla="*/ 756 h 818"/>
              <a:gd name="T8" fmla="*/ 327 w 1498"/>
              <a:gd name="T9" fmla="*/ 807 h 818"/>
              <a:gd name="T10" fmla="*/ 0 w 1498"/>
              <a:gd name="T11" fmla="*/ 724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8" h="818">
                <a:moveTo>
                  <a:pt x="1498" y="0"/>
                </a:moveTo>
                <a:cubicBezTo>
                  <a:pt x="1476" y="15"/>
                  <a:pt x="1455" y="30"/>
                  <a:pt x="1421" y="103"/>
                </a:cubicBezTo>
                <a:cubicBezTo>
                  <a:pt x="1387" y="176"/>
                  <a:pt x="1366" y="327"/>
                  <a:pt x="1293" y="436"/>
                </a:cubicBezTo>
                <a:cubicBezTo>
                  <a:pt x="1220" y="545"/>
                  <a:pt x="1141" y="694"/>
                  <a:pt x="980" y="756"/>
                </a:cubicBezTo>
                <a:cubicBezTo>
                  <a:pt x="819" y="818"/>
                  <a:pt x="490" y="812"/>
                  <a:pt x="327" y="807"/>
                </a:cubicBezTo>
                <a:cubicBezTo>
                  <a:pt x="164" y="802"/>
                  <a:pt x="82" y="763"/>
                  <a:pt x="0" y="724"/>
                </a:cubicBezTo>
              </a:path>
            </a:pathLst>
          </a:custGeom>
          <a:noFill/>
          <a:ln w="2794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40021" name="Group 21"/>
          <p:cNvGrpSpPr>
            <a:grpSpLocks/>
          </p:cNvGrpSpPr>
          <p:nvPr/>
        </p:nvGrpSpPr>
        <p:grpSpPr bwMode="auto">
          <a:xfrm>
            <a:off x="4378325" y="2780444"/>
            <a:ext cx="760413" cy="623888"/>
            <a:chOff x="2928" y="2014"/>
            <a:chExt cx="569" cy="463"/>
          </a:xfrm>
        </p:grpSpPr>
        <p:sp>
          <p:nvSpPr>
            <p:cNvPr id="640022" name="Oval 22"/>
            <p:cNvSpPr>
              <a:spLocks noChangeArrowheads="1"/>
            </p:cNvSpPr>
            <p:nvPr/>
          </p:nvSpPr>
          <p:spPr bwMode="auto">
            <a:xfrm>
              <a:off x="3158" y="2014"/>
              <a:ext cx="275" cy="448"/>
            </a:xfrm>
            <a:prstGeom prst="ellipse">
              <a:avLst/>
            </a:prstGeom>
            <a:noFill/>
            <a:ln w="31750" algn="ctr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40023" name="Rectangle 23"/>
            <p:cNvSpPr>
              <a:spLocks noChangeArrowheads="1"/>
            </p:cNvSpPr>
            <p:nvPr/>
          </p:nvSpPr>
          <p:spPr bwMode="auto">
            <a:xfrm>
              <a:off x="2928" y="2437"/>
              <a:ext cx="569" cy="40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40024" name="Group 24"/>
          <p:cNvGrpSpPr>
            <a:grpSpLocks/>
          </p:cNvGrpSpPr>
          <p:nvPr/>
        </p:nvGrpSpPr>
        <p:grpSpPr bwMode="auto">
          <a:xfrm rot="10800000">
            <a:off x="4605338" y="3645632"/>
            <a:ext cx="760412" cy="623887"/>
            <a:chOff x="2928" y="2014"/>
            <a:chExt cx="569" cy="463"/>
          </a:xfrm>
        </p:grpSpPr>
        <p:sp>
          <p:nvSpPr>
            <p:cNvPr id="640025" name="Oval 25"/>
            <p:cNvSpPr>
              <a:spLocks noChangeArrowheads="1"/>
            </p:cNvSpPr>
            <p:nvPr/>
          </p:nvSpPr>
          <p:spPr bwMode="auto">
            <a:xfrm>
              <a:off x="3158" y="2014"/>
              <a:ext cx="275" cy="448"/>
            </a:xfrm>
            <a:prstGeom prst="ellipse">
              <a:avLst/>
            </a:prstGeom>
            <a:noFill/>
            <a:ln w="31750" algn="ctr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40026" name="Rectangle 26"/>
            <p:cNvSpPr>
              <a:spLocks noChangeArrowheads="1"/>
            </p:cNvSpPr>
            <p:nvPr/>
          </p:nvSpPr>
          <p:spPr bwMode="auto">
            <a:xfrm>
              <a:off x="2928" y="2437"/>
              <a:ext cx="569" cy="40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40027" name="Text Box 27"/>
          <p:cNvSpPr txBox="1">
            <a:spLocks noChangeArrowheads="1"/>
          </p:cNvSpPr>
          <p:nvPr/>
        </p:nvSpPr>
        <p:spPr bwMode="auto">
          <a:xfrm>
            <a:off x="4400550" y="3274157"/>
            <a:ext cx="915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640028" name="Text Box 28"/>
          <p:cNvSpPr txBox="1">
            <a:spLocks noChangeArrowheads="1"/>
          </p:cNvSpPr>
          <p:nvPr/>
        </p:nvSpPr>
        <p:spPr bwMode="auto">
          <a:xfrm>
            <a:off x="4665663" y="2813782"/>
            <a:ext cx="4365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40029" name="Text Box 29"/>
          <p:cNvSpPr txBox="1">
            <a:spLocks noChangeArrowheads="1"/>
          </p:cNvSpPr>
          <p:nvPr/>
        </p:nvSpPr>
        <p:spPr bwMode="auto">
          <a:xfrm>
            <a:off x="3795713" y="3274157"/>
            <a:ext cx="517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640030" name="Line 30"/>
          <p:cNvSpPr>
            <a:spLocks noChangeShapeType="1"/>
          </p:cNvSpPr>
          <p:nvPr/>
        </p:nvSpPr>
        <p:spPr bwMode="auto">
          <a:xfrm>
            <a:off x="4241800" y="3515457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0031" name="AutoShape 31"/>
          <p:cNvSpPr>
            <a:spLocks noChangeArrowheads="1"/>
          </p:cNvSpPr>
          <p:nvPr/>
        </p:nvSpPr>
        <p:spPr bwMode="auto">
          <a:xfrm rot="19200000" flipV="1">
            <a:off x="3751263" y="2956657"/>
            <a:ext cx="120650" cy="4318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en-US" altLang="en-US" sz="4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640032" name="Group 32"/>
          <p:cNvGrpSpPr>
            <a:grpSpLocks/>
          </p:cNvGrpSpPr>
          <p:nvPr/>
        </p:nvGrpSpPr>
        <p:grpSpPr bwMode="auto">
          <a:xfrm rot="6495971">
            <a:off x="3808413" y="2942369"/>
            <a:ext cx="350837" cy="296863"/>
            <a:chOff x="1428" y="3491"/>
            <a:chExt cx="221" cy="187"/>
          </a:xfrm>
        </p:grpSpPr>
        <p:sp>
          <p:nvSpPr>
            <p:cNvPr id="640033" name="Line 33"/>
            <p:cNvSpPr>
              <a:spLocks noChangeShapeType="1"/>
            </p:cNvSpPr>
            <p:nvPr/>
          </p:nvSpPr>
          <p:spPr bwMode="auto">
            <a:xfrm rot="14400000">
              <a:off x="1383" y="3634"/>
              <a:ext cx="89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40034" name="Line 34"/>
            <p:cNvSpPr>
              <a:spLocks noChangeShapeType="1"/>
            </p:cNvSpPr>
            <p:nvPr/>
          </p:nvSpPr>
          <p:spPr bwMode="auto">
            <a:xfrm rot="14400000">
              <a:off x="1452" y="3601"/>
              <a:ext cx="75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40035" name="Line 35"/>
            <p:cNvSpPr>
              <a:spLocks noChangeShapeType="1"/>
            </p:cNvSpPr>
            <p:nvPr/>
          </p:nvSpPr>
          <p:spPr bwMode="auto">
            <a:xfrm rot="14400000">
              <a:off x="1516" y="3565"/>
              <a:ext cx="6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40036" name="Line 36"/>
            <p:cNvSpPr>
              <a:spLocks noChangeShapeType="1"/>
            </p:cNvSpPr>
            <p:nvPr/>
          </p:nvSpPr>
          <p:spPr bwMode="auto">
            <a:xfrm rot="14400000">
              <a:off x="1634" y="3506"/>
              <a:ext cx="29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40037" name="Line 37"/>
            <p:cNvSpPr>
              <a:spLocks noChangeShapeType="1"/>
            </p:cNvSpPr>
            <p:nvPr/>
          </p:nvSpPr>
          <p:spPr bwMode="auto">
            <a:xfrm rot="14400000">
              <a:off x="1576" y="3535"/>
              <a:ext cx="45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640044" name="Line 44"/>
          <p:cNvSpPr>
            <a:spLocks noChangeShapeType="1"/>
          </p:cNvSpPr>
          <p:nvPr/>
        </p:nvSpPr>
        <p:spPr bwMode="auto">
          <a:xfrm rot="8100000">
            <a:off x="3614738" y="3837719"/>
            <a:ext cx="3651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0045" name="Text Box 45"/>
          <p:cNvSpPr txBox="1">
            <a:spLocks noChangeArrowheads="1"/>
          </p:cNvSpPr>
          <p:nvPr/>
        </p:nvSpPr>
        <p:spPr bwMode="auto">
          <a:xfrm>
            <a:off x="3228975" y="3874232"/>
            <a:ext cx="517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640047" name="Line 47"/>
          <p:cNvSpPr>
            <a:spLocks noChangeShapeType="1"/>
          </p:cNvSpPr>
          <p:nvPr/>
        </p:nvSpPr>
        <p:spPr bwMode="auto">
          <a:xfrm>
            <a:off x="7439025" y="3324957"/>
            <a:ext cx="365125" cy="0"/>
          </a:xfrm>
          <a:prstGeom prst="line">
            <a:avLst/>
          </a:prstGeom>
          <a:noFill/>
          <a:ln w="3429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0048" name="Text Box 48"/>
          <p:cNvSpPr txBox="1">
            <a:spLocks noChangeArrowheads="1"/>
          </p:cNvSpPr>
          <p:nvPr/>
        </p:nvSpPr>
        <p:spPr bwMode="auto">
          <a:xfrm>
            <a:off x="7042150" y="3128107"/>
            <a:ext cx="4556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endParaRPr lang="en-US" altLang="en-US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0049" name="Text Box 49"/>
          <p:cNvSpPr txBox="1">
            <a:spLocks noChangeArrowheads="1"/>
          </p:cNvSpPr>
          <p:nvPr/>
        </p:nvSpPr>
        <p:spPr bwMode="auto">
          <a:xfrm>
            <a:off x="7716838" y="3128107"/>
            <a:ext cx="4556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endParaRPr lang="en-US" altLang="en-US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0050" name="AutoShape 50"/>
          <p:cNvSpPr>
            <a:spLocks noChangeArrowheads="1"/>
          </p:cNvSpPr>
          <p:nvPr/>
        </p:nvSpPr>
        <p:spPr bwMode="auto">
          <a:xfrm rot="14400000" flipV="1">
            <a:off x="6897760" y="3329403"/>
            <a:ext cx="106779" cy="417438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 altLang="en-US" sz="4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40051" name="AutoShape 51"/>
          <p:cNvSpPr>
            <a:spLocks noChangeArrowheads="1"/>
          </p:cNvSpPr>
          <p:nvPr/>
        </p:nvSpPr>
        <p:spPr bwMode="auto">
          <a:xfrm rot="7200000" flipV="1">
            <a:off x="8235846" y="3342850"/>
            <a:ext cx="103062" cy="465137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altLang="en-US" sz="4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40064" name="Line 64"/>
          <p:cNvSpPr>
            <a:spLocks noChangeShapeType="1"/>
          </p:cNvSpPr>
          <p:nvPr/>
        </p:nvSpPr>
        <p:spPr bwMode="auto">
          <a:xfrm>
            <a:off x="7439025" y="3410682"/>
            <a:ext cx="365125" cy="0"/>
          </a:xfrm>
          <a:prstGeom prst="line">
            <a:avLst/>
          </a:prstGeom>
          <a:noFill/>
          <a:ln w="3429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0065" name="Text Box 65"/>
          <p:cNvSpPr txBox="1">
            <a:spLocks noChangeArrowheads="1"/>
          </p:cNvSpPr>
          <p:nvPr/>
        </p:nvSpPr>
        <p:spPr bwMode="auto">
          <a:xfrm>
            <a:off x="5558390" y="3913829"/>
            <a:ext cx="14796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US" altLang="en-US" sz="1800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E1</a:t>
            </a:r>
            <a:r>
              <a:rPr lang="en-US" alt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altLang="en-US" sz="1800" baseline="-25000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1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proton </a:t>
            </a:r>
            <a:r>
              <a:rPr lang="en-US" altLang="en-US" sz="1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loss</a:t>
            </a:r>
            <a:r>
              <a:rPr lang="en-US" alt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 base (</a:t>
            </a:r>
            <a:r>
              <a:rPr lang="en-US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solvent in </a:t>
            </a:r>
            <a:r>
              <a:rPr lang="en-US" altLang="en-US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solvolysis</a:t>
            </a:r>
            <a:r>
              <a:rPr lang="en-US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alt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0066" name="Text Box 66"/>
          <p:cNvSpPr txBox="1">
            <a:spLocks noChangeArrowheads="1"/>
          </p:cNvSpPr>
          <p:nvPr/>
        </p:nvSpPr>
        <p:spPr bwMode="auto">
          <a:xfrm>
            <a:off x="3060915" y="4558544"/>
            <a:ext cx="14564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altLang="en-US" sz="1800" baseline="-25000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1800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B:</a:t>
            </a:r>
            <a:r>
              <a:rPr lang="en-US" altLang="en-US" sz="1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</a:t>
            </a:r>
            <a:r>
              <a:rPr lang="en-US" alt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</a:t>
            </a:r>
            <a:r>
              <a:rPr lang="en-US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Nu:</a:t>
            </a:r>
            <a:r>
              <a:rPr lang="en-US" altLang="en-US" sz="1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en-US" altLang="en-US" sz="1800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0070" name="Line 70"/>
          <p:cNvSpPr>
            <a:spLocks noChangeShapeType="1"/>
          </p:cNvSpPr>
          <p:nvPr/>
        </p:nvSpPr>
        <p:spPr bwMode="auto">
          <a:xfrm flipV="1">
            <a:off x="1859481" y="2897706"/>
            <a:ext cx="127883" cy="239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0079" name="Text Box 79"/>
          <p:cNvSpPr txBox="1">
            <a:spLocks noChangeArrowheads="1"/>
          </p:cNvSpPr>
          <p:nvPr/>
        </p:nvSpPr>
        <p:spPr bwMode="auto">
          <a:xfrm>
            <a:off x="3271490" y="914349"/>
            <a:ext cx="1084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(-)</a:t>
            </a:r>
            <a:endParaRPr lang="en-US" altLang="en-US" sz="200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0080" name="Rectangle 80"/>
          <p:cNvSpPr>
            <a:spLocks noChangeArrowheads="1"/>
          </p:cNvSpPr>
          <p:nvPr/>
        </p:nvSpPr>
        <p:spPr bwMode="auto">
          <a:xfrm>
            <a:off x="3476278" y="1115962"/>
            <a:ext cx="4270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:</a:t>
            </a:r>
            <a:endPara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310"/>
            <a:ext cx="7772400" cy="874983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1"/>
                </a:solidFill>
              </a:rPr>
              <a:t>Elimination: E1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 flipV="1">
            <a:off x="170481" y="985723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1880107" y="2457898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endParaRPr lang="en-US" sz="2800" dirty="0"/>
          </a:p>
        </p:txBody>
      </p:sp>
      <p:sp>
        <p:nvSpPr>
          <p:cNvPr id="64" name="Line 30"/>
          <p:cNvSpPr>
            <a:spLocks noChangeShapeType="1"/>
          </p:cNvSpPr>
          <p:nvPr/>
        </p:nvSpPr>
        <p:spPr bwMode="auto">
          <a:xfrm>
            <a:off x="1209296" y="3327462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" name="AutoShape 31"/>
          <p:cNvSpPr>
            <a:spLocks noChangeArrowheads="1"/>
          </p:cNvSpPr>
          <p:nvPr/>
        </p:nvSpPr>
        <p:spPr bwMode="auto">
          <a:xfrm rot="19200000" flipV="1">
            <a:off x="796898" y="2740818"/>
            <a:ext cx="120650" cy="4318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en-US" altLang="en-US" sz="4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66" name="Group 32"/>
          <p:cNvGrpSpPr>
            <a:grpSpLocks/>
          </p:cNvGrpSpPr>
          <p:nvPr/>
        </p:nvGrpSpPr>
        <p:grpSpPr bwMode="auto">
          <a:xfrm rot="6495971">
            <a:off x="854048" y="2726530"/>
            <a:ext cx="350837" cy="296863"/>
            <a:chOff x="1428" y="3491"/>
            <a:chExt cx="221" cy="187"/>
          </a:xfrm>
        </p:grpSpPr>
        <p:sp>
          <p:nvSpPr>
            <p:cNvPr id="67" name="Line 33"/>
            <p:cNvSpPr>
              <a:spLocks noChangeShapeType="1"/>
            </p:cNvSpPr>
            <p:nvPr/>
          </p:nvSpPr>
          <p:spPr bwMode="auto">
            <a:xfrm rot="14400000">
              <a:off x="1383" y="3634"/>
              <a:ext cx="89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" name="Line 34"/>
            <p:cNvSpPr>
              <a:spLocks noChangeShapeType="1"/>
            </p:cNvSpPr>
            <p:nvPr/>
          </p:nvSpPr>
          <p:spPr bwMode="auto">
            <a:xfrm rot="14400000">
              <a:off x="1452" y="3601"/>
              <a:ext cx="75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9" name="Line 35"/>
            <p:cNvSpPr>
              <a:spLocks noChangeShapeType="1"/>
            </p:cNvSpPr>
            <p:nvPr/>
          </p:nvSpPr>
          <p:spPr bwMode="auto">
            <a:xfrm rot="14400000">
              <a:off x="1516" y="3565"/>
              <a:ext cx="6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" name="Line 36"/>
            <p:cNvSpPr>
              <a:spLocks noChangeShapeType="1"/>
            </p:cNvSpPr>
            <p:nvPr/>
          </p:nvSpPr>
          <p:spPr bwMode="auto">
            <a:xfrm rot="14400000">
              <a:off x="1634" y="3506"/>
              <a:ext cx="29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" name="Line 37"/>
            <p:cNvSpPr>
              <a:spLocks noChangeShapeType="1"/>
            </p:cNvSpPr>
            <p:nvPr/>
          </p:nvSpPr>
          <p:spPr bwMode="auto">
            <a:xfrm rot="14400000">
              <a:off x="1576" y="3535"/>
              <a:ext cx="45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2" name="Line 44"/>
          <p:cNvSpPr>
            <a:spLocks noChangeShapeType="1"/>
          </p:cNvSpPr>
          <p:nvPr/>
        </p:nvSpPr>
        <p:spPr bwMode="auto">
          <a:xfrm rot="8100000">
            <a:off x="660373" y="3621880"/>
            <a:ext cx="3651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" name="Text Box 8"/>
          <p:cNvSpPr txBox="1">
            <a:spLocks noChangeArrowheads="1"/>
          </p:cNvSpPr>
          <p:nvPr/>
        </p:nvSpPr>
        <p:spPr bwMode="auto">
          <a:xfrm>
            <a:off x="880919" y="3077132"/>
            <a:ext cx="412399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en-US" altLang="en-US" sz="28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" name="AutoShape 31"/>
          <p:cNvSpPr>
            <a:spLocks noChangeArrowheads="1"/>
          </p:cNvSpPr>
          <p:nvPr/>
        </p:nvSpPr>
        <p:spPr bwMode="auto">
          <a:xfrm rot="8117489" flipV="1">
            <a:off x="2022472" y="3368115"/>
            <a:ext cx="120650" cy="4318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en-US" altLang="en-US" sz="4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76" name="Group 32"/>
          <p:cNvGrpSpPr>
            <a:grpSpLocks/>
          </p:cNvGrpSpPr>
          <p:nvPr/>
        </p:nvGrpSpPr>
        <p:grpSpPr bwMode="auto">
          <a:xfrm rot="13854139">
            <a:off x="2010458" y="3259565"/>
            <a:ext cx="350837" cy="296863"/>
            <a:chOff x="1428" y="3491"/>
            <a:chExt cx="221" cy="187"/>
          </a:xfrm>
        </p:grpSpPr>
        <p:sp>
          <p:nvSpPr>
            <p:cNvPr id="77" name="Line 33"/>
            <p:cNvSpPr>
              <a:spLocks noChangeShapeType="1"/>
            </p:cNvSpPr>
            <p:nvPr/>
          </p:nvSpPr>
          <p:spPr bwMode="auto">
            <a:xfrm rot="14400000">
              <a:off x="1383" y="3634"/>
              <a:ext cx="89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8" name="Line 34"/>
            <p:cNvSpPr>
              <a:spLocks noChangeShapeType="1"/>
            </p:cNvSpPr>
            <p:nvPr/>
          </p:nvSpPr>
          <p:spPr bwMode="auto">
            <a:xfrm rot="14400000">
              <a:off x="1452" y="3601"/>
              <a:ext cx="75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9" name="Line 35"/>
            <p:cNvSpPr>
              <a:spLocks noChangeShapeType="1"/>
            </p:cNvSpPr>
            <p:nvPr/>
          </p:nvSpPr>
          <p:spPr bwMode="auto">
            <a:xfrm rot="14400000">
              <a:off x="1516" y="3565"/>
              <a:ext cx="6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0" name="Line 36"/>
            <p:cNvSpPr>
              <a:spLocks noChangeShapeType="1"/>
            </p:cNvSpPr>
            <p:nvPr/>
          </p:nvSpPr>
          <p:spPr bwMode="auto">
            <a:xfrm rot="14400000">
              <a:off x="1634" y="3506"/>
              <a:ext cx="29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1" name="Line 37"/>
            <p:cNvSpPr>
              <a:spLocks noChangeShapeType="1"/>
            </p:cNvSpPr>
            <p:nvPr/>
          </p:nvSpPr>
          <p:spPr bwMode="auto">
            <a:xfrm rot="14400000">
              <a:off x="1576" y="3535"/>
              <a:ext cx="45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90" name="Freeform 19"/>
          <p:cNvSpPr>
            <a:spLocks/>
          </p:cNvSpPr>
          <p:nvPr/>
        </p:nvSpPr>
        <p:spPr bwMode="auto">
          <a:xfrm rot="7960097">
            <a:off x="1743240" y="2782124"/>
            <a:ext cx="243092" cy="205466"/>
          </a:xfrm>
          <a:custGeom>
            <a:avLst/>
            <a:gdLst>
              <a:gd name="T0" fmla="*/ 1498 w 1498"/>
              <a:gd name="T1" fmla="*/ 0 h 818"/>
              <a:gd name="T2" fmla="*/ 1421 w 1498"/>
              <a:gd name="T3" fmla="*/ 103 h 818"/>
              <a:gd name="T4" fmla="*/ 1293 w 1498"/>
              <a:gd name="T5" fmla="*/ 436 h 818"/>
              <a:gd name="T6" fmla="*/ 980 w 1498"/>
              <a:gd name="T7" fmla="*/ 756 h 818"/>
              <a:gd name="T8" fmla="*/ 327 w 1498"/>
              <a:gd name="T9" fmla="*/ 807 h 818"/>
              <a:gd name="T10" fmla="*/ 0 w 1498"/>
              <a:gd name="T11" fmla="*/ 724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8" h="818">
                <a:moveTo>
                  <a:pt x="1498" y="0"/>
                </a:moveTo>
                <a:cubicBezTo>
                  <a:pt x="1476" y="15"/>
                  <a:pt x="1455" y="30"/>
                  <a:pt x="1421" y="103"/>
                </a:cubicBezTo>
                <a:cubicBezTo>
                  <a:pt x="1387" y="176"/>
                  <a:pt x="1366" y="327"/>
                  <a:pt x="1293" y="436"/>
                </a:cubicBezTo>
                <a:cubicBezTo>
                  <a:pt x="1220" y="545"/>
                  <a:pt x="1141" y="694"/>
                  <a:pt x="980" y="756"/>
                </a:cubicBezTo>
                <a:cubicBezTo>
                  <a:pt x="819" y="818"/>
                  <a:pt x="490" y="812"/>
                  <a:pt x="327" y="807"/>
                </a:cubicBezTo>
                <a:cubicBezTo>
                  <a:pt x="164" y="802"/>
                  <a:pt x="82" y="763"/>
                  <a:pt x="0" y="724"/>
                </a:cubicBezTo>
              </a:path>
            </a:pathLst>
          </a:custGeom>
          <a:noFill/>
          <a:ln w="2794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91" name="AutoShape 31"/>
          <p:cNvSpPr>
            <a:spLocks noChangeArrowheads="1"/>
          </p:cNvSpPr>
          <p:nvPr/>
        </p:nvSpPr>
        <p:spPr bwMode="auto">
          <a:xfrm rot="6202831" flipV="1">
            <a:off x="5189699" y="3428271"/>
            <a:ext cx="120650" cy="4318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en-US" altLang="en-US" sz="4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92" name="Group 32"/>
          <p:cNvGrpSpPr>
            <a:grpSpLocks/>
          </p:cNvGrpSpPr>
          <p:nvPr/>
        </p:nvGrpSpPr>
        <p:grpSpPr bwMode="auto">
          <a:xfrm rot="11939481">
            <a:off x="5084303" y="3249362"/>
            <a:ext cx="350837" cy="296863"/>
            <a:chOff x="1428" y="3491"/>
            <a:chExt cx="221" cy="187"/>
          </a:xfrm>
        </p:grpSpPr>
        <p:sp>
          <p:nvSpPr>
            <p:cNvPr id="93" name="Line 33"/>
            <p:cNvSpPr>
              <a:spLocks noChangeShapeType="1"/>
            </p:cNvSpPr>
            <p:nvPr/>
          </p:nvSpPr>
          <p:spPr bwMode="auto">
            <a:xfrm rot="14400000">
              <a:off x="1383" y="3634"/>
              <a:ext cx="89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4" name="Line 34"/>
            <p:cNvSpPr>
              <a:spLocks noChangeShapeType="1"/>
            </p:cNvSpPr>
            <p:nvPr/>
          </p:nvSpPr>
          <p:spPr bwMode="auto">
            <a:xfrm rot="14400000">
              <a:off x="1452" y="3601"/>
              <a:ext cx="75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5" name="Line 35"/>
            <p:cNvSpPr>
              <a:spLocks noChangeShapeType="1"/>
            </p:cNvSpPr>
            <p:nvPr/>
          </p:nvSpPr>
          <p:spPr bwMode="auto">
            <a:xfrm rot="14400000">
              <a:off x="1516" y="3565"/>
              <a:ext cx="6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6" name="Line 36"/>
            <p:cNvSpPr>
              <a:spLocks noChangeShapeType="1"/>
            </p:cNvSpPr>
            <p:nvPr/>
          </p:nvSpPr>
          <p:spPr bwMode="auto">
            <a:xfrm rot="14400000">
              <a:off x="1634" y="3506"/>
              <a:ext cx="29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7" name="Line 37"/>
            <p:cNvSpPr>
              <a:spLocks noChangeShapeType="1"/>
            </p:cNvSpPr>
            <p:nvPr/>
          </p:nvSpPr>
          <p:spPr bwMode="auto">
            <a:xfrm rot="14400000">
              <a:off x="1576" y="3535"/>
              <a:ext cx="45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98" name="Group 32"/>
          <p:cNvGrpSpPr>
            <a:grpSpLocks/>
          </p:cNvGrpSpPr>
          <p:nvPr/>
        </p:nvGrpSpPr>
        <p:grpSpPr bwMode="auto">
          <a:xfrm rot="11236170">
            <a:off x="8122161" y="3000133"/>
            <a:ext cx="350837" cy="296863"/>
            <a:chOff x="1428" y="3491"/>
            <a:chExt cx="221" cy="187"/>
          </a:xfrm>
        </p:grpSpPr>
        <p:sp>
          <p:nvSpPr>
            <p:cNvPr id="99" name="Line 33"/>
            <p:cNvSpPr>
              <a:spLocks noChangeShapeType="1"/>
            </p:cNvSpPr>
            <p:nvPr/>
          </p:nvSpPr>
          <p:spPr bwMode="auto">
            <a:xfrm rot="14400000">
              <a:off x="1383" y="3634"/>
              <a:ext cx="89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0" name="Line 34"/>
            <p:cNvSpPr>
              <a:spLocks noChangeShapeType="1"/>
            </p:cNvSpPr>
            <p:nvPr/>
          </p:nvSpPr>
          <p:spPr bwMode="auto">
            <a:xfrm rot="14400000">
              <a:off x="1452" y="3601"/>
              <a:ext cx="75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1" name="Line 35"/>
            <p:cNvSpPr>
              <a:spLocks noChangeShapeType="1"/>
            </p:cNvSpPr>
            <p:nvPr/>
          </p:nvSpPr>
          <p:spPr bwMode="auto">
            <a:xfrm rot="14400000">
              <a:off x="1516" y="3565"/>
              <a:ext cx="6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2" name="Line 36"/>
            <p:cNvSpPr>
              <a:spLocks noChangeShapeType="1"/>
            </p:cNvSpPr>
            <p:nvPr/>
          </p:nvSpPr>
          <p:spPr bwMode="auto">
            <a:xfrm rot="14400000">
              <a:off x="1634" y="3506"/>
              <a:ext cx="29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" name="Line 37"/>
            <p:cNvSpPr>
              <a:spLocks noChangeShapeType="1"/>
            </p:cNvSpPr>
            <p:nvPr/>
          </p:nvSpPr>
          <p:spPr bwMode="auto">
            <a:xfrm rot="14400000">
              <a:off x="1576" y="3535"/>
              <a:ext cx="45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04" name="Group 32"/>
          <p:cNvGrpSpPr>
            <a:grpSpLocks/>
          </p:cNvGrpSpPr>
          <p:nvPr/>
        </p:nvGrpSpPr>
        <p:grpSpPr bwMode="auto">
          <a:xfrm rot="3256454">
            <a:off x="6816169" y="3050993"/>
            <a:ext cx="350837" cy="296863"/>
            <a:chOff x="1428" y="3491"/>
            <a:chExt cx="221" cy="187"/>
          </a:xfrm>
        </p:grpSpPr>
        <p:sp>
          <p:nvSpPr>
            <p:cNvPr id="105" name="Line 33"/>
            <p:cNvSpPr>
              <a:spLocks noChangeShapeType="1"/>
            </p:cNvSpPr>
            <p:nvPr/>
          </p:nvSpPr>
          <p:spPr bwMode="auto">
            <a:xfrm rot="14400000">
              <a:off x="1383" y="3634"/>
              <a:ext cx="89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6" name="Line 34"/>
            <p:cNvSpPr>
              <a:spLocks noChangeShapeType="1"/>
            </p:cNvSpPr>
            <p:nvPr/>
          </p:nvSpPr>
          <p:spPr bwMode="auto">
            <a:xfrm rot="14400000">
              <a:off x="1452" y="3601"/>
              <a:ext cx="75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7" name="Line 35"/>
            <p:cNvSpPr>
              <a:spLocks noChangeShapeType="1"/>
            </p:cNvSpPr>
            <p:nvPr/>
          </p:nvSpPr>
          <p:spPr bwMode="auto">
            <a:xfrm rot="14400000">
              <a:off x="1516" y="3565"/>
              <a:ext cx="6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8" name="Line 36"/>
            <p:cNvSpPr>
              <a:spLocks noChangeShapeType="1"/>
            </p:cNvSpPr>
            <p:nvPr/>
          </p:nvSpPr>
          <p:spPr bwMode="auto">
            <a:xfrm rot="14400000">
              <a:off x="1634" y="3506"/>
              <a:ext cx="29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9" name="Line 37"/>
            <p:cNvSpPr>
              <a:spLocks noChangeShapeType="1"/>
            </p:cNvSpPr>
            <p:nvPr/>
          </p:nvSpPr>
          <p:spPr bwMode="auto">
            <a:xfrm rot="14400000">
              <a:off x="1576" y="3535"/>
              <a:ext cx="45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10" name="Text Box 11"/>
          <p:cNvSpPr txBox="1">
            <a:spLocks noChangeArrowheads="1"/>
          </p:cNvSpPr>
          <p:nvPr/>
        </p:nvSpPr>
        <p:spPr bwMode="auto">
          <a:xfrm>
            <a:off x="5734844" y="3398542"/>
            <a:ext cx="8766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en-US" sz="2800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endParaRPr lang="en-US" altLang="en-US" sz="2800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1" name="Line 9"/>
          <p:cNvSpPr>
            <a:spLocks noChangeShapeType="1"/>
          </p:cNvSpPr>
          <p:nvPr/>
        </p:nvSpPr>
        <p:spPr bwMode="auto">
          <a:xfrm>
            <a:off x="4572000" y="4595218"/>
            <a:ext cx="0" cy="608134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6" name="Text Box 45"/>
          <p:cNvSpPr txBox="1">
            <a:spLocks noChangeArrowheads="1"/>
          </p:cNvSpPr>
          <p:nvPr/>
        </p:nvSpPr>
        <p:spPr bwMode="auto">
          <a:xfrm>
            <a:off x="3386393" y="6306021"/>
            <a:ext cx="517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117" name="Text Box 8"/>
          <p:cNvSpPr txBox="1">
            <a:spLocks noChangeArrowheads="1"/>
          </p:cNvSpPr>
          <p:nvPr/>
        </p:nvSpPr>
        <p:spPr bwMode="auto">
          <a:xfrm>
            <a:off x="4662510" y="5727341"/>
            <a:ext cx="412399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en-US" altLang="en-US" sz="28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" name="Line 70"/>
          <p:cNvSpPr>
            <a:spLocks noChangeShapeType="1"/>
          </p:cNvSpPr>
          <p:nvPr/>
        </p:nvSpPr>
        <p:spPr bwMode="auto">
          <a:xfrm flipV="1">
            <a:off x="4948815" y="5568582"/>
            <a:ext cx="127883" cy="239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4831583" y="5128774"/>
            <a:ext cx="657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0" name="Line 30"/>
          <p:cNvSpPr>
            <a:spLocks noChangeShapeType="1"/>
          </p:cNvSpPr>
          <p:nvPr/>
        </p:nvSpPr>
        <p:spPr bwMode="auto">
          <a:xfrm>
            <a:off x="4298630" y="5998338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1" name="AutoShape 31"/>
          <p:cNvSpPr>
            <a:spLocks noChangeArrowheads="1"/>
          </p:cNvSpPr>
          <p:nvPr/>
        </p:nvSpPr>
        <p:spPr bwMode="auto">
          <a:xfrm rot="19200000" flipV="1">
            <a:off x="3886232" y="5411694"/>
            <a:ext cx="120650" cy="4318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en-US" altLang="en-US" sz="4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122" name="Group 32"/>
          <p:cNvGrpSpPr>
            <a:grpSpLocks/>
          </p:cNvGrpSpPr>
          <p:nvPr/>
        </p:nvGrpSpPr>
        <p:grpSpPr bwMode="auto">
          <a:xfrm rot="6495971">
            <a:off x="3943382" y="5397406"/>
            <a:ext cx="350837" cy="296863"/>
            <a:chOff x="1428" y="3491"/>
            <a:chExt cx="221" cy="187"/>
          </a:xfrm>
        </p:grpSpPr>
        <p:sp>
          <p:nvSpPr>
            <p:cNvPr id="123" name="Line 33"/>
            <p:cNvSpPr>
              <a:spLocks noChangeShapeType="1"/>
            </p:cNvSpPr>
            <p:nvPr/>
          </p:nvSpPr>
          <p:spPr bwMode="auto">
            <a:xfrm rot="14400000">
              <a:off x="1383" y="3634"/>
              <a:ext cx="89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4" name="Line 34"/>
            <p:cNvSpPr>
              <a:spLocks noChangeShapeType="1"/>
            </p:cNvSpPr>
            <p:nvPr/>
          </p:nvSpPr>
          <p:spPr bwMode="auto">
            <a:xfrm rot="14400000">
              <a:off x="1452" y="3601"/>
              <a:ext cx="75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5" name="Line 35"/>
            <p:cNvSpPr>
              <a:spLocks noChangeShapeType="1"/>
            </p:cNvSpPr>
            <p:nvPr/>
          </p:nvSpPr>
          <p:spPr bwMode="auto">
            <a:xfrm rot="14400000">
              <a:off x="1516" y="3565"/>
              <a:ext cx="6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6" name="Line 36"/>
            <p:cNvSpPr>
              <a:spLocks noChangeShapeType="1"/>
            </p:cNvSpPr>
            <p:nvPr/>
          </p:nvSpPr>
          <p:spPr bwMode="auto">
            <a:xfrm rot="14400000">
              <a:off x="1634" y="3506"/>
              <a:ext cx="29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7" name="Line 37"/>
            <p:cNvSpPr>
              <a:spLocks noChangeShapeType="1"/>
            </p:cNvSpPr>
            <p:nvPr/>
          </p:nvSpPr>
          <p:spPr bwMode="auto">
            <a:xfrm rot="14400000">
              <a:off x="1576" y="3535"/>
              <a:ext cx="45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28" name="Line 44"/>
          <p:cNvSpPr>
            <a:spLocks noChangeShapeType="1"/>
          </p:cNvSpPr>
          <p:nvPr/>
        </p:nvSpPr>
        <p:spPr bwMode="auto">
          <a:xfrm rot="8100000">
            <a:off x="3749707" y="6292756"/>
            <a:ext cx="3651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9" name="Text Box 8"/>
          <p:cNvSpPr txBox="1">
            <a:spLocks noChangeArrowheads="1"/>
          </p:cNvSpPr>
          <p:nvPr/>
        </p:nvSpPr>
        <p:spPr bwMode="auto">
          <a:xfrm>
            <a:off x="3970253" y="5748008"/>
            <a:ext cx="412399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en-US" altLang="en-US" sz="28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" name="AutoShape 31"/>
          <p:cNvSpPr>
            <a:spLocks noChangeArrowheads="1"/>
          </p:cNvSpPr>
          <p:nvPr/>
        </p:nvSpPr>
        <p:spPr bwMode="auto">
          <a:xfrm rot="8117489" flipV="1">
            <a:off x="5111806" y="6038991"/>
            <a:ext cx="120650" cy="4318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en-US" altLang="en-US" sz="4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131" name="Group 32"/>
          <p:cNvGrpSpPr>
            <a:grpSpLocks/>
          </p:cNvGrpSpPr>
          <p:nvPr/>
        </p:nvGrpSpPr>
        <p:grpSpPr bwMode="auto">
          <a:xfrm rot="13854139">
            <a:off x="5099792" y="5930441"/>
            <a:ext cx="350837" cy="296863"/>
            <a:chOff x="1428" y="3491"/>
            <a:chExt cx="221" cy="187"/>
          </a:xfrm>
        </p:grpSpPr>
        <p:sp>
          <p:nvSpPr>
            <p:cNvPr id="132" name="Line 33"/>
            <p:cNvSpPr>
              <a:spLocks noChangeShapeType="1"/>
            </p:cNvSpPr>
            <p:nvPr/>
          </p:nvSpPr>
          <p:spPr bwMode="auto">
            <a:xfrm rot="14400000">
              <a:off x="1383" y="3634"/>
              <a:ext cx="89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3" name="Line 34"/>
            <p:cNvSpPr>
              <a:spLocks noChangeShapeType="1"/>
            </p:cNvSpPr>
            <p:nvPr/>
          </p:nvSpPr>
          <p:spPr bwMode="auto">
            <a:xfrm rot="14400000">
              <a:off x="1452" y="3601"/>
              <a:ext cx="75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4" name="Line 35"/>
            <p:cNvSpPr>
              <a:spLocks noChangeShapeType="1"/>
            </p:cNvSpPr>
            <p:nvPr/>
          </p:nvSpPr>
          <p:spPr bwMode="auto">
            <a:xfrm rot="14400000">
              <a:off x="1516" y="3565"/>
              <a:ext cx="6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5" name="Line 36"/>
            <p:cNvSpPr>
              <a:spLocks noChangeShapeType="1"/>
            </p:cNvSpPr>
            <p:nvPr/>
          </p:nvSpPr>
          <p:spPr bwMode="auto">
            <a:xfrm rot="14400000">
              <a:off x="1634" y="3506"/>
              <a:ext cx="29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" name="Line 37"/>
            <p:cNvSpPr>
              <a:spLocks noChangeShapeType="1"/>
            </p:cNvSpPr>
            <p:nvPr/>
          </p:nvSpPr>
          <p:spPr bwMode="auto">
            <a:xfrm rot="14400000">
              <a:off x="1576" y="3535"/>
              <a:ext cx="45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 Box 98"/>
          <p:cNvSpPr txBox="1">
            <a:spLocks noChangeArrowheads="1"/>
          </p:cNvSpPr>
          <p:nvPr/>
        </p:nvSpPr>
        <p:spPr bwMode="auto">
          <a:xfrm>
            <a:off x="-150842" y="4301422"/>
            <a:ext cx="2632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40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</a:p>
        </p:txBody>
      </p:sp>
      <p:sp>
        <p:nvSpPr>
          <p:cNvPr id="626741" name="Text Box 53"/>
          <p:cNvSpPr txBox="1">
            <a:spLocks noChangeArrowheads="1"/>
          </p:cNvSpPr>
          <p:nvPr/>
        </p:nvSpPr>
        <p:spPr bwMode="auto">
          <a:xfrm>
            <a:off x="-36539" y="5210656"/>
            <a:ext cx="2632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(CH</a:t>
            </a:r>
            <a:r>
              <a:rPr lang="en-US" altLang="en-US" sz="24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en-US" sz="24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400" dirty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</a:p>
        </p:txBody>
      </p:sp>
      <p:sp>
        <p:nvSpPr>
          <p:cNvPr id="154" name="Text Box 100"/>
          <p:cNvSpPr txBox="1">
            <a:spLocks noChangeArrowheads="1"/>
          </p:cNvSpPr>
          <p:nvPr/>
        </p:nvSpPr>
        <p:spPr bwMode="auto">
          <a:xfrm>
            <a:off x="2329734" y="5220836"/>
            <a:ext cx="160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  </a:t>
            </a: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OCH</a:t>
            </a:r>
            <a:r>
              <a:rPr lang="en-US" altLang="en-US" sz="2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6739" name="Text Box 51"/>
          <p:cNvSpPr txBox="1">
            <a:spLocks noChangeArrowheads="1"/>
          </p:cNvSpPr>
          <p:nvPr/>
        </p:nvSpPr>
        <p:spPr bwMode="auto">
          <a:xfrm>
            <a:off x="2117351" y="5172556"/>
            <a:ext cx="387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26742" name="Line 54"/>
          <p:cNvSpPr>
            <a:spLocks noChangeShapeType="1"/>
          </p:cNvSpPr>
          <p:nvPr/>
        </p:nvSpPr>
        <p:spPr bwMode="auto">
          <a:xfrm>
            <a:off x="1550961" y="5429731"/>
            <a:ext cx="182563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26744" name="Text Box 56"/>
          <p:cNvSpPr txBox="1">
            <a:spLocks noChangeArrowheads="1"/>
          </p:cNvSpPr>
          <p:nvPr/>
        </p:nvSpPr>
        <p:spPr bwMode="auto">
          <a:xfrm>
            <a:off x="2522967" y="4346292"/>
            <a:ext cx="1352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  </a:t>
            </a: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OH</a:t>
            </a:r>
          </a:p>
        </p:txBody>
      </p:sp>
      <p:sp>
        <p:nvSpPr>
          <p:cNvPr id="626745" name="Line 57"/>
          <p:cNvSpPr>
            <a:spLocks noChangeShapeType="1"/>
          </p:cNvSpPr>
          <p:nvPr/>
        </p:nvSpPr>
        <p:spPr bwMode="auto">
          <a:xfrm>
            <a:off x="2999217" y="4566955"/>
            <a:ext cx="1571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26747" name="Text Box 59"/>
          <p:cNvSpPr txBox="1">
            <a:spLocks noChangeArrowheads="1"/>
          </p:cNvSpPr>
          <p:nvPr/>
        </p:nvSpPr>
        <p:spPr bwMode="auto">
          <a:xfrm>
            <a:off x="5145220" y="5210656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(CH</a:t>
            </a:r>
            <a:r>
              <a:rPr lang="en-US" altLang="en-US" sz="24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en-US" sz="24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400" dirty="0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OCH</a:t>
            </a:r>
            <a:r>
              <a:rPr lang="en-US" altLang="en-US" sz="24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6748" name="Line 60"/>
          <p:cNvSpPr>
            <a:spLocks noChangeShapeType="1"/>
          </p:cNvSpPr>
          <p:nvPr/>
        </p:nvSpPr>
        <p:spPr bwMode="auto">
          <a:xfrm rot="-60000">
            <a:off x="6409465" y="5428144"/>
            <a:ext cx="182563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26750" name="Line 62"/>
          <p:cNvSpPr>
            <a:spLocks noChangeShapeType="1"/>
          </p:cNvSpPr>
          <p:nvPr/>
        </p:nvSpPr>
        <p:spPr bwMode="auto">
          <a:xfrm flipV="1">
            <a:off x="3938720" y="5432906"/>
            <a:ext cx="1287463" cy="95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26753" name="Text Box 65"/>
          <p:cNvSpPr txBox="1">
            <a:spLocks noChangeArrowheads="1"/>
          </p:cNvSpPr>
          <p:nvPr/>
        </p:nvSpPr>
        <p:spPr bwMode="auto">
          <a:xfrm>
            <a:off x="7550283" y="5209069"/>
            <a:ext cx="1331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  </a:t>
            </a:r>
            <a:r>
              <a:rPr lang="en-US" altLang="en-US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</a:p>
        </p:txBody>
      </p:sp>
      <p:sp>
        <p:nvSpPr>
          <p:cNvPr id="626754" name="Line 66"/>
          <p:cNvSpPr>
            <a:spLocks noChangeShapeType="1"/>
          </p:cNvSpPr>
          <p:nvPr/>
        </p:nvSpPr>
        <p:spPr bwMode="auto">
          <a:xfrm flipV="1">
            <a:off x="8069395" y="5451956"/>
            <a:ext cx="169863" cy="15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26755" name="Text Box 67"/>
          <p:cNvSpPr txBox="1">
            <a:spLocks noChangeArrowheads="1"/>
          </p:cNvSpPr>
          <p:nvPr/>
        </p:nvSpPr>
        <p:spPr bwMode="auto">
          <a:xfrm>
            <a:off x="7377245" y="5172556"/>
            <a:ext cx="387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26770" name="Text Box 82"/>
          <p:cNvSpPr txBox="1">
            <a:spLocks noChangeArrowheads="1"/>
          </p:cNvSpPr>
          <p:nvPr/>
        </p:nvSpPr>
        <p:spPr bwMode="auto">
          <a:xfrm>
            <a:off x="3930318" y="4572836"/>
            <a:ext cx="1185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Hydrolysis</a:t>
            </a:r>
          </a:p>
        </p:txBody>
      </p:sp>
      <p:sp>
        <p:nvSpPr>
          <p:cNvPr id="626799" name="Text Box 111"/>
          <p:cNvSpPr txBox="1">
            <a:spLocks noChangeArrowheads="1"/>
          </p:cNvSpPr>
          <p:nvPr/>
        </p:nvSpPr>
        <p:spPr bwMode="auto">
          <a:xfrm>
            <a:off x="3054002" y="6396892"/>
            <a:ext cx="28296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Generally: </a:t>
            </a:r>
            <a:r>
              <a:rPr lang="en-US" altLang="en-US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en-US" sz="20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Solvolysis</a:t>
            </a:r>
            <a:r>
              <a:rPr lang="en-US" altLang="en-US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endParaRPr lang="en-US" altLang="en-US" sz="20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93663"/>
            <a:ext cx="7772400" cy="790407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Some Observations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 flipV="1">
            <a:off x="170481" y="864276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5" y="1520023"/>
            <a:ext cx="9114310" cy="21886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3421" y="1043135"/>
            <a:ext cx="343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Recall from Chapter 6: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4845" y="1566355"/>
            <a:ext cx="4955618" cy="213774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EBD1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704806" y="1043135"/>
            <a:ext cx="1697832" cy="78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EBD1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4248" y="1576204"/>
            <a:ext cx="8915505" cy="2119432"/>
          </a:xfrm>
          <a:prstGeom prst="rect">
            <a:avLst/>
          </a:prstGeom>
          <a:noFill/>
          <a:ln w="2222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EBD1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919418" y="3729510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u="sng" dirty="0" smtClean="0">
                <a:solidFill>
                  <a:srgbClr val="CC00CC"/>
                </a:solidFill>
              </a:rPr>
              <a:t>Indeed</a:t>
            </a:r>
            <a:r>
              <a:rPr lang="en-US" sz="2400" b="1" dirty="0" smtClean="0">
                <a:solidFill>
                  <a:srgbClr val="CC00CC"/>
                </a:solidFill>
              </a:rPr>
              <a:t>:</a:t>
            </a:r>
            <a:endParaRPr lang="en-US" sz="2400" b="1" dirty="0">
              <a:solidFill>
                <a:srgbClr val="CC00CC"/>
              </a:solidFill>
            </a:endParaRPr>
          </a:p>
        </p:txBody>
      </p:sp>
      <p:sp>
        <p:nvSpPr>
          <p:cNvPr id="145" name="Text Box 82"/>
          <p:cNvSpPr txBox="1">
            <a:spLocks noChangeArrowheads="1"/>
          </p:cNvSpPr>
          <p:nvPr/>
        </p:nvSpPr>
        <p:spPr bwMode="auto">
          <a:xfrm>
            <a:off x="754356" y="5702782"/>
            <a:ext cx="10502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Tertiary!</a:t>
            </a:r>
            <a:endParaRPr lang="en-US" altLang="en-US" sz="16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0" name="Text Box 107"/>
          <p:cNvSpPr txBox="1">
            <a:spLocks noChangeArrowheads="1"/>
          </p:cNvSpPr>
          <p:nvPr/>
        </p:nvSpPr>
        <p:spPr bwMode="auto">
          <a:xfrm>
            <a:off x="7611150" y="4330831"/>
            <a:ext cx="1331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  </a:t>
            </a:r>
            <a:r>
              <a:rPr lang="en-US" alt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</a:p>
        </p:txBody>
      </p:sp>
      <p:sp>
        <p:nvSpPr>
          <p:cNvPr id="151" name="Text Box 96"/>
          <p:cNvSpPr txBox="1">
            <a:spLocks noChangeArrowheads="1"/>
          </p:cNvSpPr>
          <p:nvPr/>
        </p:nvSpPr>
        <p:spPr bwMode="auto">
          <a:xfrm>
            <a:off x="2251016" y="4286569"/>
            <a:ext cx="387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153" name="Line 99"/>
          <p:cNvSpPr>
            <a:spLocks noChangeShapeType="1"/>
          </p:cNvSpPr>
          <p:nvPr/>
        </p:nvSpPr>
        <p:spPr bwMode="auto">
          <a:xfrm>
            <a:off x="1560483" y="4551493"/>
            <a:ext cx="182563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5" name="Line 101"/>
          <p:cNvSpPr>
            <a:spLocks noChangeShapeType="1"/>
          </p:cNvSpPr>
          <p:nvPr/>
        </p:nvSpPr>
        <p:spPr bwMode="auto">
          <a:xfrm>
            <a:off x="2792907" y="5441499"/>
            <a:ext cx="1571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6" name="Text Box 103"/>
          <p:cNvSpPr txBox="1">
            <a:spLocks noChangeArrowheads="1"/>
          </p:cNvSpPr>
          <p:nvPr/>
        </p:nvSpPr>
        <p:spPr bwMode="auto">
          <a:xfrm>
            <a:off x="4958437" y="4332418"/>
            <a:ext cx="2778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(CH</a:t>
            </a:r>
            <a:r>
              <a:rPr lang="en-US" altLang="en-US" sz="24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en-US" sz="24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dirty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OH</a:t>
            </a:r>
            <a:endParaRPr lang="en-US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7" name="Line 104"/>
          <p:cNvSpPr>
            <a:spLocks noChangeShapeType="1"/>
          </p:cNvSpPr>
          <p:nvPr/>
        </p:nvSpPr>
        <p:spPr bwMode="auto">
          <a:xfrm>
            <a:off x="6667768" y="4549906"/>
            <a:ext cx="182563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8" name="Line 105"/>
          <p:cNvSpPr>
            <a:spLocks noChangeShapeType="1"/>
          </p:cNvSpPr>
          <p:nvPr/>
        </p:nvSpPr>
        <p:spPr bwMode="auto">
          <a:xfrm flipV="1">
            <a:off x="3929033" y="4554668"/>
            <a:ext cx="1287463" cy="95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0" name="Line 108"/>
          <p:cNvSpPr>
            <a:spLocks noChangeShapeType="1"/>
          </p:cNvSpPr>
          <p:nvPr/>
        </p:nvSpPr>
        <p:spPr bwMode="auto">
          <a:xfrm>
            <a:off x="8139787" y="4565781"/>
            <a:ext cx="169863" cy="476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1" name="Text Box 109"/>
          <p:cNvSpPr txBox="1">
            <a:spLocks noChangeArrowheads="1"/>
          </p:cNvSpPr>
          <p:nvPr/>
        </p:nvSpPr>
        <p:spPr bwMode="auto">
          <a:xfrm>
            <a:off x="7396301" y="4294318"/>
            <a:ext cx="387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162" name="Text Box 110"/>
          <p:cNvSpPr txBox="1">
            <a:spLocks noChangeArrowheads="1"/>
          </p:cNvSpPr>
          <p:nvPr/>
        </p:nvSpPr>
        <p:spPr bwMode="auto">
          <a:xfrm>
            <a:off x="3834576" y="5463328"/>
            <a:ext cx="1420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Methanolysis</a:t>
            </a:r>
            <a:endParaRPr lang="en-US" altLang="en-US" sz="16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" name="Text Box 82"/>
          <p:cNvSpPr txBox="1">
            <a:spLocks noChangeArrowheads="1"/>
          </p:cNvSpPr>
          <p:nvPr/>
        </p:nvSpPr>
        <p:spPr bwMode="auto">
          <a:xfrm>
            <a:off x="626201" y="4762550"/>
            <a:ext cx="11929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Secondary</a:t>
            </a:r>
            <a:endParaRPr lang="en-US" altLang="en-US" sz="16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4" name="Text Box 82"/>
          <p:cNvSpPr txBox="1">
            <a:spLocks noChangeArrowheads="1"/>
          </p:cNvSpPr>
          <p:nvPr/>
        </p:nvSpPr>
        <p:spPr bwMode="auto">
          <a:xfrm>
            <a:off x="2670186" y="4767716"/>
            <a:ext cx="10518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Lousy Nu</a:t>
            </a:r>
            <a:endParaRPr lang="en-US" alt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5" name="Text Box 82"/>
          <p:cNvSpPr txBox="1">
            <a:spLocks noChangeArrowheads="1"/>
          </p:cNvSpPr>
          <p:nvPr/>
        </p:nvSpPr>
        <p:spPr bwMode="auto">
          <a:xfrm>
            <a:off x="2552218" y="5719242"/>
            <a:ext cx="10518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Lousy Nu</a:t>
            </a:r>
            <a:endParaRPr lang="en-US" alt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3117" y="4230057"/>
            <a:ext cx="1415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</a:rPr>
              <a:t>Moderate rate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268696" y="5134122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</a:rPr>
              <a:t>Fast!</a:t>
            </a:r>
            <a:endParaRPr lang="en-US" sz="14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7863"/>
            <a:ext cx="7772400" cy="53727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Methanolysis</a:t>
            </a:r>
            <a:r>
              <a:rPr lang="en-US" dirty="0" smtClean="0">
                <a:solidFill>
                  <a:schemeClr val="accent1"/>
                </a:solidFill>
              </a:rPr>
              <a:t> Of 2-Bromo-2-Methylpropane 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170481" y="1520414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78" y="2031450"/>
            <a:ext cx="7144044" cy="422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2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23975"/>
            <a:ext cx="8535988" cy="417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0307" name="Rectangle 3"/>
          <p:cNvSpPr>
            <a:spLocks noGrp="1" noChangeArrowheads="1"/>
          </p:cNvSpPr>
          <p:nvPr>
            <p:ph type="title"/>
          </p:nvPr>
        </p:nvSpPr>
        <p:spPr>
          <a:xfrm>
            <a:off x="342900" y="152400"/>
            <a:ext cx="8604250" cy="762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1"/>
                </a:solidFill>
              </a:rPr>
              <a:t>The Deprotonation Step 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610308" name="Text Box 4"/>
          <p:cNvSpPr txBox="1">
            <a:spLocks noChangeArrowheads="1"/>
          </p:cNvSpPr>
          <p:nvPr/>
        </p:nvSpPr>
        <p:spPr bwMode="auto">
          <a:xfrm>
            <a:off x="1128713" y="5683250"/>
            <a:ext cx="6884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usually </a:t>
            </a:r>
            <a:r>
              <a:rPr lang="en-US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omit the base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deprotonations and</a:t>
            </a:r>
          </a:p>
          <a:p>
            <a:pPr eaLnBrk="0" hangingPunct="0"/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simply write </a:t>
            </a:r>
            <a:r>
              <a:rPr lang="en-US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“-H</a:t>
            </a:r>
            <a:r>
              <a:rPr lang="en-US" altLang="en-US" sz="24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en-US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610309" name="Text Box 5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8274364" y="6304112"/>
            <a:ext cx="394660" cy="27699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Lip</a:t>
            </a:r>
            <a:endParaRPr lang="en-US" alt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0310" name="Text Box 6">
            <a:hlinkClick r:id="rId5" action="ppaction://hlinkfile"/>
          </p:cNvPr>
          <p:cNvSpPr txBox="1">
            <a:spLocks noChangeArrowheads="1"/>
          </p:cNvSpPr>
          <p:nvPr/>
        </p:nvSpPr>
        <p:spPr bwMode="auto">
          <a:xfrm>
            <a:off x="8196198" y="6010275"/>
            <a:ext cx="473207" cy="27699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Orb</a:t>
            </a:r>
            <a:endParaRPr lang="en-US" alt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170481" y="962474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1407381" y="3442915"/>
            <a:ext cx="461176" cy="0"/>
          </a:xfrm>
          <a:prstGeom prst="line">
            <a:avLst/>
          </a:prstGeom>
          <a:noFill/>
          <a:ln w="222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1550504" y="3474719"/>
            <a:ext cx="87465" cy="1152939"/>
          </a:xfrm>
          <a:prstGeom prst="straightConnector1">
            <a:avLst/>
          </a:prstGeom>
          <a:noFill/>
          <a:ln w="222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715619" y="4608627"/>
            <a:ext cx="1653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smtClean="0">
                <a:solidFill>
                  <a:schemeClr val="accent1"/>
                </a:solidFill>
              </a:rPr>
              <a:t>Hyperconjugation</a:t>
            </a:r>
            <a:endParaRPr lang="en-US" sz="14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976394" y="2924848"/>
            <a:ext cx="71912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Consistent with this picture, the ratios 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</a:t>
            </a: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altLang="en-US" sz="2800" baseline="-250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</a:t>
            </a:r>
            <a:r>
              <a:rPr lang="en-US" altLang="en-US" sz="2800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E1</a:t>
            </a:r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products </a:t>
            </a:r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 independent 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</a:t>
            </a:r>
            <a:r>
              <a:rPr lang="en-US" alt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7561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Mechanism Of E1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170481" y="753250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66" y="1098847"/>
            <a:ext cx="8912868" cy="1582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516" y="3999661"/>
            <a:ext cx="2524969" cy="2777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6" name="Line 4"/>
          <p:cNvSpPr>
            <a:spLocks noChangeShapeType="1"/>
          </p:cNvSpPr>
          <p:nvPr/>
        </p:nvSpPr>
        <p:spPr bwMode="auto">
          <a:xfrm rot="8100000">
            <a:off x="1379656" y="2484438"/>
            <a:ext cx="3651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079" name="Text Box 7"/>
          <p:cNvSpPr txBox="1">
            <a:spLocks noChangeArrowheads="1"/>
          </p:cNvSpPr>
          <p:nvPr/>
        </p:nvSpPr>
        <p:spPr bwMode="auto">
          <a:xfrm>
            <a:off x="452438" y="968375"/>
            <a:ext cx="79644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All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neighboring </a:t>
            </a:r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  </a:t>
            </a: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cation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are </a:t>
            </a: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acidic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el-GR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3080" name="Line 8"/>
          <p:cNvSpPr>
            <a:spLocks noChangeShapeType="1"/>
          </p:cNvSpPr>
          <p:nvPr/>
        </p:nvSpPr>
        <p:spPr bwMode="auto">
          <a:xfrm>
            <a:off x="3357109" y="1234052"/>
            <a:ext cx="1825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081" name="Line 9"/>
          <p:cNvSpPr>
            <a:spLocks noChangeShapeType="1"/>
          </p:cNvSpPr>
          <p:nvPr/>
        </p:nvSpPr>
        <p:spPr bwMode="auto">
          <a:xfrm rot="5400000">
            <a:off x="4527668" y="2640013"/>
            <a:ext cx="4572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082" name="Text Box 10"/>
          <p:cNvSpPr txBox="1">
            <a:spLocks noChangeArrowheads="1"/>
          </p:cNvSpPr>
          <p:nvPr/>
        </p:nvSpPr>
        <p:spPr bwMode="auto">
          <a:xfrm>
            <a:off x="1695568" y="2563813"/>
            <a:ext cx="898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0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643083" name="Text Box 11"/>
          <p:cNvSpPr txBox="1">
            <a:spLocks noChangeArrowheads="1"/>
          </p:cNvSpPr>
          <p:nvPr/>
        </p:nvSpPr>
        <p:spPr bwMode="auto">
          <a:xfrm>
            <a:off x="1101843" y="2592388"/>
            <a:ext cx="492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</a:p>
        </p:txBody>
      </p:sp>
      <p:sp>
        <p:nvSpPr>
          <p:cNvPr id="643084" name="Line 12"/>
          <p:cNvSpPr>
            <a:spLocks noChangeShapeType="1"/>
          </p:cNvSpPr>
          <p:nvPr/>
        </p:nvSpPr>
        <p:spPr bwMode="auto">
          <a:xfrm rot="2700000">
            <a:off x="5052337" y="2231232"/>
            <a:ext cx="54768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085" name="Line 13"/>
          <p:cNvSpPr>
            <a:spLocks noChangeShapeType="1"/>
          </p:cNvSpPr>
          <p:nvPr/>
        </p:nvSpPr>
        <p:spPr bwMode="auto">
          <a:xfrm rot="8100000">
            <a:off x="3921243" y="2227263"/>
            <a:ext cx="54768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086" name="Line 14"/>
          <p:cNvSpPr>
            <a:spLocks noChangeShapeType="1"/>
          </p:cNvSpPr>
          <p:nvPr/>
        </p:nvSpPr>
        <p:spPr bwMode="auto">
          <a:xfrm rot="2700000">
            <a:off x="4296687" y="2220119"/>
            <a:ext cx="54768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087" name="Line 15"/>
          <p:cNvSpPr>
            <a:spLocks noChangeShapeType="1"/>
          </p:cNvSpPr>
          <p:nvPr/>
        </p:nvSpPr>
        <p:spPr bwMode="auto">
          <a:xfrm rot="8100000">
            <a:off x="4670543" y="2216150"/>
            <a:ext cx="54768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088" name="Line 16"/>
          <p:cNvSpPr>
            <a:spLocks noChangeShapeType="1"/>
          </p:cNvSpPr>
          <p:nvPr/>
        </p:nvSpPr>
        <p:spPr bwMode="auto">
          <a:xfrm>
            <a:off x="5753218" y="2225675"/>
            <a:ext cx="1096963" cy="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089" name="AutoShape 17"/>
          <p:cNvSpPr>
            <a:spLocks noChangeArrowheads="1"/>
          </p:cNvSpPr>
          <p:nvPr/>
        </p:nvSpPr>
        <p:spPr bwMode="auto">
          <a:xfrm rot="13516862" flipV="1">
            <a:off x="1183599" y="2320132"/>
            <a:ext cx="261937" cy="419100"/>
          </a:xfrm>
          <a:custGeom>
            <a:avLst/>
            <a:gdLst>
              <a:gd name="G0" fmla="+- 6308224 0 0"/>
              <a:gd name="G1" fmla="+- -7351429 0 0"/>
              <a:gd name="G2" fmla="+- 6308224 0 -7351429"/>
              <a:gd name="G3" fmla="+- 10800 0 0"/>
              <a:gd name="G4" fmla="+- 0 0 630822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929 0 0"/>
              <a:gd name="G9" fmla="+- 0 0 -7351429"/>
              <a:gd name="G10" fmla="+- 8929 0 2700"/>
              <a:gd name="G11" fmla="cos G10 6308224"/>
              <a:gd name="G12" fmla="sin G10 6308224"/>
              <a:gd name="G13" fmla="cos 13500 6308224"/>
              <a:gd name="G14" fmla="sin 13500 6308224"/>
              <a:gd name="G15" fmla="+- G11 10800 0"/>
              <a:gd name="G16" fmla="+- G12 10800 0"/>
              <a:gd name="G17" fmla="+- G13 10800 0"/>
              <a:gd name="G18" fmla="+- G14 10800 0"/>
              <a:gd name="G19" fmla="*/ 8929 1 2"/>
              <a:gd name="G20" fmla="+- G19 5400 0"/>
              <a:gd name="G21" fmla="cos G20 6308224"/>
              <a:gd name="G22" fmla="sin G20 6308224"/>
              <a:gd name="G23" fmla="+- G21 10800 0"/>
              <a:gd name="G24" fmla="+- G12 G23 G22"/>
              <a:gd name="G25" fmla="+- G22 G23 G11"/>
              <a:gd name="G26" fmla="cos 10800 6308224"/>
              <a:gd name="G27" fmla="sin 10800 6308224"/>
              <a:gd name="G28" fmla="cos 8929 6308224"/>
              <a:gd name="G29" fmla="sin 8929 630822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351429"/>
              <a:gd name="G36" fmla="sin G34 -7351429"/>
              <a:gd name="G37" fmla="+/ -7351429 630822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929 G39"/>
              <a:gd name="G43" fmla="sin 892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1495 w 21600"/>
              <a:gd name="T5" fmla="*/ 9304 h 21600"/>
              <a:gd name="T6" fmla="*/ 7076 w 21600"/>
              <a:gd name="T7" fmla="*/ 1664 h 21600"/>
              <a:gd name="T8" fmla="*/ 19642 w 21600"/>
              <a:gd name="T9" fmla="*/ 9563 h 21600"/>
              <a:gd name="T10" fmla="*/ 9328 w 21600"/>
              <a:gd name="T11" fmla="*/ 24219 h 21600"/>
              <a:gd name="T12" fmla="*/ 6110 w 21600"/>
              <a:gd name="T13" fmla="*/ 20210 h 21600"/>
              <a:gd name="T14" fmla="*/ 10121 w 21600"/>
              <a:gd name="T15" fmla="*/ 1699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827" y="19675"/>
                </a:moveTo>
                <a:cubicBezTo>
                  <a:pt x="10150" y="19711"/>
                  <a:pt x="10474" y="19729"/>
                  <a:pt x="10800" y="19729"/>
                </a:cubicBezTo>
                <a:cubicBezTo>
                  <a:pt x="15731" y="19729"/>
                  <a:pt x="19729" y="15731"/>
                  <a:pt x="19729" y="10800"/>
                </a:cubicBezTo>
                <a:cubicBezTo>
                  <a:pt x="19729" y="5868"/>
                  <a:pt x="15731" y="1871"/>
                  <a:pt x="10800" y="1871"/>
                </a:cubicBezTo>
                <a:cubicBezTo>
                  <a:pt x="9644" y="1870"/>
                  <a:pt x="8500" y="2095"/>
                  <a:pt x="7430" y="2531"/>
                </a:cubicBezTo>
                <a:lnTo>
                  <a:pt x="6723" y="798"/>
                </a:lnTo>
                <a:cubicBezTo>
                  <a:pt x="8018" y="271"/>
                  <a:pt x="9402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10406" y="21600"/>
                  <a:pt x="10013" y="21578"/>
                  <a:pt x="9623" y="21535"/>
                </a:cubicBezTo>
                <a:lnTo>
                  <a:pt x="9328" y="24219"/>
                </a:lnTo>
                <a:lnTo>
                  <a:pt x="6110" y="20210"/>
                </a:lnTo>
                <a:lnTo>
                  <a:pt x="10121" y="16991"/>
                </a:lnTo>
                <a:lnTo>
                  <a:pt x="9827" y="196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3090" name="Text Box 18"/>
          <p:cNvSpPr txBox="1">
            <a:spLocks noChangeArrowheads="1"/>
          </p:cNvSpPr>
          <p:nvPr/>
        </p:nvSpPr>
        <p:spPr bwMode="auto">
          <a:xfrm>
            <a:off x="2759193" y="2239963"/>
            <a:ext cx="425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  <a:endParaRPr lang="en-US" altLang="en-US" sz="24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3091" name="Text Box 19"/>
          <p:cNvSpPr txBox="1">
            <a:spLocks noChangeArrowheads="1"/>
          </p:cNvSpPr>
          <p:nvPr/>
        </p:nvSpPr>
        <p:spPr bwMode="auto">
          <a:xfrm>
            <a:off x="2870318" y="2041525"/>
            <a:ext cx="479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en-US" altLang="en-US" sz="240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3092" name="Line 20"/>
          <p:cNvSpPr>
            <a:spLocks noChangeShapeType="1"/>
          </p:cNvSpPr>
          <p:nvPr/>
        </p:nvSpPr>
        <p:spPr bwMode="auto">
          <a:xfrm>
            <a:off x="2686168" y="2438400"/>
            <a:ext cx="136525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093" name="Line 21"/>
          <p:cNvSpPr>
            <a:spLocks noChangeShapeType="1"/>
          </p:cNvSpPr>
          <p:nvPr/>
        </p:nvSpPr>
        <p:spPr bwMode="auto">
          <a:xfrm>
            <a:off x="2525831" y="2181225"/>
            <a:ext cx="1004887" cy="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643094" name="Group 22"/>
          <p:cNvGrpSpPr>
            <a:grpSpLocks/>
          </p:cNvGrpSpPr>
          <p:nvPr/>
        </p:nvGrpSpPr>
        <p:grpSpPr bwMode="auto">
          <a:xfrm>
            <a:off x="2467093" y="1728788"/>
            <a:ext cx="1060450" cy="415925"/>
            <a:chOff x="1623" y="697"/>
            <a:chExt cx="668" cy="262"/>
          </a:xfrm>
        </p:grpSpPr>
        <p:sp>
          <p:nvSpPr>
            <p:cNvPr id="643095" name="Text Box 23"/>
            <p:cNvSpPr txBox="1">
              <a:spLocks noChangeArrowheads="1"/>
            </p:cNvSpPr>
            <p:nvPr/>
          </p:nvSpPr>
          <p:spPr bwMode="auto">
            <a:xfrm>
              <a:off x="1623" y="707"/>
              <a:ext cx="6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rgbClr val="B2B2B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en-US" altLang="en-US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en-US" altLang="en-US" sz="2000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alt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  <a:r>
                <a:rPr lang="en-US" altLang="en-US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endParaRPr lang="en-US" altLang="en-US" sz="20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43096" name="Rectangle 24"/>
            <p:cNvSpPr>
              <a:spLocks noChangeArrowheads="1"/>
            </p:cNvSpPr>
            <p:nvPr/>
          </p:nvSpPr>
          <p:spPr bwMode="auto">
            <a:xfrm rot="5400000">
              <a:off x="2029" y="614"/>
              <a:ext cx="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anose="02020603050405020304" pitchFamily="18" charset="0"/>
                </a:rPr>
                <a:t>:</a:t>
              </a:r>
              <a:endPara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endParaRPr>
            </a:p>
          </p:txBody>
        </p:sp>
        <p:sp>
          <p:nvSpPr>
            <p:cNvPr id="643097" name="Rectangle 25"/>
            <p:cNvSpPr>
              <a:spLocks noChangeArrowheads="1"/>
            </p:cNvSpPr>
            <p:nvPr/>
          </p:nvSpPr>
          <p:spPr bwMode="auto">
            <a:xfrm rot="5400000">
              <a:off x="2029" y="812"/>
              <a:ext cx="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anose="02020603050405020304" pitchFamily="18" charset="0"/>
                </a:rPr>
                <a:t>:</a:t>
              </a:r>
              <a:endPara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643098" name="Group 26"/>
          <p:cNvGrpSpPr>
            <a:grpSpLocks/>
          </p:cNvGrpSpPr>
          <p:nvPr/>
        </p:nvGrpSpPr>
        <p:grpSpPr bwMode="auto">
          <a:xfrm>
            <a:off x="5684956" y="1773238"/>
            <a:ext cx="1060450" cy="415925"/>
            <a:chOff x="369" y="979"/>
            <a:chExt cx="668" cy="262"/>
          </a:xfrm>
        </p:grpSpPr>
        <p:sp>
          <p:nvSpPr>
            <p:cNvPr id="643099" name="Text Box 27"/>
            <p:cNvSpPr txBox="1">
              <a:spLocks noChangeArrowheads="1"/>
            </p:cNvSpPr>
            <p:nvPr/>
          </p:nvSpPr>
          <p:spPr bwMode="auto">
            <a:xfrm>
              <a:off x="369" y="989"/>
              <a:ext cx="6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</a:t>
              </a:r>
              <a:r>
                <a:rPr lang="en-US" altLang="en-US" sz="2000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alt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  <a:r>
                <a:rPr lang="en-US" altLang="en-US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endParaRPr lang="en-US" altLang="en-US" sz="20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43100" name="Rectangle 28"/>
            <p:cNvSpPr>
              <a:spLocks noChangeArrowheads="1"/>
            </p:cNvSpPr>
            <p:nvPr/>
          </p:nvSpPr>
          <p:spPr bwMode="auto">
            <a:xfrm rot="5400000">
              <a:off x="775" y="896"/>
              <a:ext cx="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anose="02020603050405020304" pitchFamily="18" charset="0"/>
                </a:rPr>
                <a:t>:</a:t>
              </a:r>
              <a:endParaRPr lang="en-US" altLang="en-US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endParaRPr>
            </a:p>
          </p:txBody>
        </p:sp>
        <p:sp>
          <p:nvSpPr>
            <p:cNvPr id="643101" name="Rectangle 29"/>
            <p:cNvSpPr>
              <a:spLocks noChangeArrowheads="1"/>
            </p:cNvSpPr>
            <p:nvPr/>
          </p:nvSpPr>
          <p:spPr bwMode="auto">
            <a:xfrm rot="5400000">
              <a:off x="775" y="1094"/>
              <a:ext cx="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anose="02020603050405020304" pitchFamily="18" charset="0"/>
                </a:rPr>
                <a:t>:</a:t>
              </a:r>
              <a:endParaRPr lang="en-US" altLang="en-US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643102" name="Freeform 30"/>
          <p:cNvSpPr>
            <a:spLocks/>
          </p:cNvSpPr>
          <p:nvPr/>
        </p:nvSpPr>
        <p:spPr bwMode="auto">
          <a:xfrm>
            <a:off x="4295893" y="1638300"/>
            <a:ext cx="101600" cy="333375"/>
          </a:xfrm>
          <a:custGeom>
            <a:avLst/>
            <a:gdLst>
              <a:gd name="T0" fmla="*/ 8 w 64"/>
              <a:gd name="T1" fmla="*/ 0 h 210"/>
              <a:gd name="T2" fmla="*/ 8 w 64"/>
              <a:gd name="T3" fmla="*/ 108 h 210"/>
              <a:gd name="T4" fmla="*/ 56 w 64"/>
              <a:gd name="T5" fmla="*/ 48 h 210"/>
              <a:gd name="T6" fmla="*/ 56 w 64"/>
              <a:gd name="T7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210">
                <a:moveTo>
                  <a:pt x="8" y="0"/>
                </a:moveTo>
                <a:cubicBezTo>
                  <a:pt x="4" y="50"/>
                  <a:pt x="0" y="100"/>
                  <a:pt x="8" y="108"/>
                </a:cubicBezTo>
                <a:cubicBezTo>
                  <a:pt x="16" y="116"/>
                  <a:pt x="48" y="31"/>
                  <a:pt x="56" y="48"/>
                </a:cubicBezTo>
                <a:cubicBezTo>
                  <a:pt x="64" y="65"/>
                  <a:pt x="56" y="183"/>
                  <a:pt x="56" y="210"/>
                </a:cubicBezTo>
              </a:path>
            </a:pathLst>
          </a:custGeom>
          <a:noFill/>
          <a:ln w="22225" cap="flat" cmpd="sng">
            <a:solidFill>
              <a:srgbClr val="66CC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3103" name="Freeform 31"/>
          <p:cNvSpPr>
            <a:spLocks/>
          </p:cNvSpPr>
          <p:nvPr/>
        </p:nvSpPr>
        <p:spPr bwMode="auto">
          <a:xfrm>
            <a:off x="5034081" y="1638300"/>
            <a:ext cx="101600" cy="333375"/>
          </a:xfrm>
          <a:custGeom>
            <a:avLst/>
            <a:gdLst>
              <a:gd name="T0" fmla="*/ 8 w 64"/>
              <a:gd name="T1" fmla="*/ 0 h 210"/>
              <a:gd name="T2" fmla="*/ 8 w 64"/>
              <a:gd name="T3" fmla="*/ 108 h 210"/>
              <a:gd name="T4" fmla="*/ 56 w 64"/>
              <a:gd name="T5" fmla="*/ 48 h 210"/>
              <a:gd name="T6" fmla="*/ 56 w 64"/>
              <a:gd name="T7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210">
                <a:moveTo>
                  <a:pt x="8" y="0"/>
                </a:moveTo>
                <a:cubicBezTo>
                  <a:pt x="4" y="50"/>
                  <a:pt x="0" y="100"/>
                  <a:pt x="8" y="108"/>
                </a:cubicBezTo>
                <a:cubicBezTo>
                  <a:pt x="16" y="116"/>
                  <a:pt x="48" y="31"/>
                  <a:pt x="56" y="48"/>
                </a:cubicBezTo>
                <a:cubicBezTo>
                  <a:pt x="64" y="65"/>
                  <a:pt x="56" y="183"/>
                  <a:pt x="56" y="210"/>
                </a:cubicBezTo>
              </a:path>
            </a:pathLst>
          </a:custGeom>
          <a:noFill/>
          <a:ln w="22225" cap="flat" cmpd="sng">
            <a:solidFill>
              <a:srgbClr val="66CC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3104" name="Text Box 32"/>
          <p:cNvSpPr txBox="1">
            <a:spLocks noChangeArrowheads="1"/>
          </p:cNvSpPr>
          <p:nvPr/>
        </p:nvSpPr>
        <p:spPr bwMode="auto">
          <a:xfrm>
            <a:off x="4521318" y="2019300"/>
            <a:ext cx="479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en-US" altLang="en-US" sz="2400" baseline="-2500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3105" name="Freeform 33"/>
          <p:cNvSpPr>
            <a:spLocks/>
          </p:cNvSpPr>
          <p:nvPr/>
        </p:nvSpPr>
        <p:spPr bwMode="auto">
          <a:xfrm rot="2700000" flipV="1">
            <a:off x="4519731" y="2833688"/>
            <a:ext cx="112712" cy="333375"/>
          </a:xfrm>
          <a:custGeom>
            <a:avLst/>
            <a:gdLst>
              <a:gd name="T0" fmla="*/ 8 w 64"/>
              <a:gd name="T1" fmla="*/ 0 h 210"/>
              <a:gd name="T2" fmla="*/ 8 w 64"/>
              <a:gd name="T3" fmla="*/ 108 h 210"/>
              <a:gd name="T4" fmla="*/ 56 w 64"/>
              <a:gd name="T5" fmla="*/ 48 h 210"/>
              <a:gd name="T6" fmla="*/ 56 w 64"/>
              <a:gd name="T7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210">
                <a:moveTo>
                  <a:pt x="8" y="0"/>
                </a:moveTo>
                <a:cubicBezTo>
                  <a:pt x="4" y="50"/>
                  <a:pt x="0" y="100"/>
                  <a:pt x="8" y="108"/>
                </a:cubicBezTo>
                <a:cubicBezTo>
                  <a:pt x="16" y="116"/>
                  <a:pt x="48" y="31"/>
                  <a:pt x="56" y="48"/>
                </a:cubicBezTo>
                <a:cubicBezTo>
                  <a:pt x="64" y="65"/>
                  <a:pt x="56" y="183"/>
                  <a:pt x="56" y="210"/>
                </a:cubicBezTo>
              </a:path>
            </a:pathLst>
          </a:custGeom>
          <a:noFill/>
          <a:ln w="22225" cap="flat" cmpd="sng">
            <a:solidFill>
              <a:srgbClr val="66CC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3107" name="Text Box 35"/>
          <p:cNvSpPr txBox="1">
            <a:spLocks noChangeArrowheads="1"/>
          </p:cNvSpPr>
          <p:nvPr/>
        </p:nvSpPr>
        <p:spPr bwMode="auto">
          <a:xfrm>
            <a:off x="5684956" y="2486025"/>
            <a:ext cx="855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0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endParaRPr lang="en-US" altLang="en-US" sz="2000" baseline="-25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3108" name="Text Box 36"/>
          <p:cNvSpPr txBox="1">
            <a:spLocks noChangeArrowheads="1"/>
          </p:cNvSpPr>
          <p:nvPr/>
        </p:nvSpPr>
        <p:spPr bwMode="auto">
          <a:xfrm>
            <a:off x="6486643" y="2254250"/>
            <a:ext cx="312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endParaRPr lang="en-US" altLang="en-US" sz="2000" baseline="-2500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3109" name="Text Box 37"/>
          <p:cNvSpPr txBox="1">
            <a:spLocks noChangeArrowheads="1"/>
          </p:cNvSpPr>
          <p:nvPr/>
        </p:nvSpPr>
        <p:spPr bwMode="auto">
          <a:xfrm>
            <a:off x="6488231" y="2678113"/>
            <a:ext cx="312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endParaRPr lang="en-US" altLang="en-US" sz="2000" baseline="-25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3110" name="Line 38"/>
          <p:cNvSpPr>
            <a:spLocks noChangeShapeType="1"/>
          </p:cNvSpPr>
          <p:nvPr/>
        </p:nvSpPr>
        <p:spPr bwMode="auto">
          <a:xfrm rot="2700000">
            <a:off x="6426318" y="2784476"/>
            <a:ext cx="136525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11" name="Line 39"/>
          <p:cNvSpPr>
            <a:spLocks noChangeShapeType="1"/>
          </p:cNvSpPr>
          <p:nvPr/>
        </p:nvSpPr>
        <p:spPr bwMode="auto">
          <a:xfrm rot="8100000">
            <a:off x="6426318" y="2527300"/>
            <a:ext cx="1365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13" name="Line 41"/>
          <p:cNvSpPr>
            <a:spLocks noChangeShapeType="1"/>
          </p:cNvSpPr>
          <p:nvPr/>
        </p:nvSpPr>
        <p:spPr bwMode="auto">
          <a:xfrm rot="2700000">
            <a:off x="1983699" y="2186782"/>
            <a:ext cx="54768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14" name="Line 42"/>
          <p:cNvSpPr>
            <a:spLocks noChangeShapeType="1"/>
          </p:cNvSpPr>
          <p:nvPr/>
        </p:nvSpPr>
        <p:spPr bwMode="auto">
          <a:xfrm rot="8100000">
            <a:off x="855781" y="2174875"/>
            <a:ext cx="54768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15" name="Line 43"/>
          <p:cNvSpPr>
            <a:spLocks noChangeShapeType="1"/>
          </p:cNvSpPr>
          <p:nvPr/>
        </p:nvSpPr>
        <p:spPr bwMode="auto">
          <a:xfrm rot="2700000">
            <a:off x="1228049" y="2175669"/>
            <a:ext cx="54768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16" name="Line 44"/>
          <p:cNvSpPr>
            <a:spLocks noChangeShapeType="1"/>
          </p:cNvSpPr>
          <p:nvPr/>
        </p:nvSpPr>
        <p:spPr bwMode="auto">
          <a:xfrm rot="8100000">
            <a:off x="1600318" y="2171700"/>
            <a:ext cx="54768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17" name="Line 45"/>
          <p:cNvSpPr>
            <a:spLocks noChangeShapeType="1"/>
          </p:cNvSpPr>
          <p:nvPr/>
        </p:nvSpPr>
        <p:spPr bwMode="auto">
          <a:xfrm rot="2700000">
            <a:off x="504943" y="2171701"/>
            <a:ext cx="522287" cy="1111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19" name="Line 47"/>
          <p:cNvSpPr>
            <a:spLocks noChangeShapeType="1"/>
          </p:cNvSpPr>
          <p:nvPr/>
        </p:nvSpPr>
        <p:spPr bwMode="auto">
          <a:xfrm rot="16200000" flipH="1">
            <a:off x="4593550" y="3559969"/>
            <a:ext cx="449262" cy="190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20" name="Line 48"/>
          <p:cNvSpPr>
            <a:spLocks noChangeShapeType="1"/>
          </p:cNvSpPr>
          <p:nvPr/>
        </p:nvSpPr>
        <p:spPr bwMode="auto">
          <a:xfrm rot="8100000">
            <a:off x="3608506" y="3919538"/>
            <a:ext cx="54768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21" name="Line 49"/>
          <p:cNvSpPr>
            <a:spLocks noChangeShapeType="1"/>
          </p:cNvSpPr>
          <p:nvPr/>
        </p:nvSpPr>
        <p:spPr bwMode="auto">
          <a:xfrm rot="2700000">
            <a:off x="3971249" y="3920332"/>
            <a:ext cx="54768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22" name="Line 50"/>
          <p:cNvSpPr>
            <a:spLocks noChangeShapeType="1"/>
          </p:cNvSpPr>
          <p:nvPr/>
        </p:nvSpPr>
        <p:spPr bwMode="auto">
          <a:xfrm rot="2700000">
            <a:off x="3234649" y="3920332"/>
            <a:ext cx="54768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24" name="Line 52"/>
          <p:cNvSpPr>
            <a:spLocks noChangeShapeType="1"/>
          </p:cNvSpPr>
          <p:nvPr/>
        </p:nvSpPr>
        <p:spPr bwMode="auto">
          <a:xfrm rot="8100000">
            <a:off x="4359393" y="3860800"/>
            <a:ext cx="468313" cy="6667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25" name="Line 53"/>
          <p:cNvSpPr>
            <a:spLocks noChangeShapeType="1"/>
          </p:cNvSpPr>
          <p:nvPr/>
        </p:nvSpPr>
        <p:spPr bwMode="auto">
          <a:xfrm rot="8100000">
            <a:off x="4357806" y="3906838"/>
            <a:ext cx="530225" cy="650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26" name="Line 54"/>
          <p:cNvSpPr>
            <a:spLocks noChangeShapeType="1"/>
          </p:cNvSpPr>
          <p:nvPr/>
        </p:nvSpPr>
        <p:spPr bwMode="auto">
          <a:xfrm rot="5400000">
            <a:off x="4158574" y="4383882"/>
            <a:ext cx="54768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28" name="Line 56"/>
          <p:cNvSpPr>
            <a:spLocks noChangeShapeType="1"/>
          </p:cNvSpPr>
          <p:nvPr/>
        </p:nvSpPr>
        <p:spPr bwMode="auto">
          <a:xfrm rot="8100000" flipH="1">
            <a:off x="6663650" y="3898106"/>
            <a:ext cx="450850" cy="1111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29" name="Line 57"/>
          <p:cNvSpPr>
            <a:spLocks noChangeShapeType="1"/>
          </p:cNvSpPr>
          <p:nvPr/>
        </p:nvSpPr>
        <p:spPr bwMode="auto">
          <a:xfrm rot="2700000" flipH="1">
            <a:off x="7051793" y="3614738"/>
            <a:ext cx="479425" cy="24447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30" name="Line 58"/>
          <p:cNvSpPr>
            <a:spLocks noChangeShapeType="1"/>
          </p:cNvSpPr>
          <p:nvPr/>
        </p:nvSpPr>
        <p:spPr bwMode="auto">
          <a:xfrm rot="8100000">
            <a:off x="5824656" y="3844925"/>
            <a:ext cx="54768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31" name="Line 59"/>
          <p:cNvSpPr>
            <a:spLocks noChangeShapeType="1"/>
          </p:cNvSpPr>
          <p:nvPr/>
        </p:nvSpPr>
        <p:spPr bwMode="auto">
          <a:xfrm rot="2700000">
            <a:off x="6196924" y="3845719"/>
            <a:ext cx="54768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32" name="Line 60"/>
          <p:cNvSpPr>
            <a:spLocks noChangeShapeType="1"/>
          </p:cNvSpPr>
          <p:nvPr/>
        </p:nvSpPr>
        <p:spPr bwMode="auto">
          <a:xfrm rot="2700000">
            <a:off x="5450799" y="3845719"/>
            <a:ext cx="54768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33" name="Line 61"/>
          <p:cNvSpPr>
            <a:spLocks noChangeShapeType="1"/>
          </p:cNvSpPr>
          <p:nvPr/>
        </p:nvSpPr>
        <p:spPr bwMode="auto">
          <a:xfrm rot="8100000">
            <a:off x="6577131" y="3851275"/>
            <a:ext cx="54768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34" name="Line 62"/>
          <p:cNvSpPr>
            <a:spLocks noChangeShapeType="1"/>
          </p:cNvSpPr>
          <p:nvPr/>
        </p:nvSpPr>
        <p:spPr bwMode="auto">
          <a:xfrm rot="5400000">
            <a:off x="6393774" y="4298157"/>
            <a:ext cx="54768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36" name="Line 64"/>
          <p:cNvSpPr>
            <a:spLocks noChangeShapeType="1"/>
          </p:cNvSpPr>
          <p:nvPr/>
        </p:nvSpPr>
        <p:spPr bwMode="auto">
          <a:xfrm rot="2700000">
            <a:off x="1370131" y="5308600"/>
            <a:ext cx="5016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37" name="Line 65"/>
          <p:cNvSpPr>
            <a:spLocks noChangeShapeType="1"/>
          </p:cNvSpPr>
          <p:nvPr/>
        </p:nvSpPr>
        <p:spPr bwMode="auto">
          <a:xfrm rot="8100000">
            <a:off x="1003418" y="5257800"/>
            <a:ext cx="54768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38" name="Line 66"/>
          <p:cNvSpPr>
            <a:spLocks noChangeShapeType="1"/>
          </p:cNvSpPr>
          <p:nvPr/>
        </p:nvSpPr>
        <p:spPr bwMode="auto">
          <a:xfrm rot="2700000">
            <a:off x="1375687" y="5258594"/>
            <a:ext cx="54768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40" name="Line 68"/>
          <p:cNvSpPr>
            <a:spLocks noChangeShapeType="1"/>
          </p:cNvSpPr>
          <p:nvPr/>
        </p:nvSpPr>
        <p:spPr bwMode="auto">
          <a:xfrm rot="16174814">
            <a:off x="1563012" y="5698332"/>
            <a:ext cx="54768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41" name="Line 69"/>
          <p:cNvSpPr>
            <a:spLocks noChangeShapeType="1"/>
          </p:cNvSpPr>
          <p:nvPr/>
        </p:nvSpPr>
        <p:spPr bwMode="auto">
          <a:xfrm rot="21574814">
            <a:off x="1832093" y="5957888"/>
            <a:ext cx="477838" cy="2254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42" name="Line 70"/>
          <p:cNvSpPr>
            <a:spLocks noChangeShapeType="1"/>
          </p:cNvSpPr>
          <p:nvPr/>
        </p:nvSpPr>
        <p:spPr bwMode="auto">
          <a:xfrm rot="2700000">
            <a:off x="629562" y="5258594"/>
            <a:ext cx="54768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43" name="Line 71"/>
          <p:cNvSpPr>
            <a:spLocks noChangeShapeType="1"/>
          </p:cNvSpPr>
          <p:nvPr/>
        </p:nvSpPr>
        <p:spPr bwMode="auto">
          <a:xfrm rot="8100000">
            <a:off x="1789231" y="5245100"/>
            <a:ext cx="539750" cy="984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643145" name="Group 73"/>
          <p:cNvGrpSpPr>
            <a:grpSpLocks/>
          </p:cNvGrpSpPr>
          <p:nvPr/>
        </p:nvGrpSpPr>
        <p:grpSpPr bwMode="auto">
          <a:xfrm>
            <a:off x="790693" y="3498850"/>
            <a:ext cx="1501775" cy="558800"/>
            <a:chOff x="455" y="806"/>
            <a:chExt cx="946" cy="352"/>
          </a:xfrm>
        </p:grpSpPr>
        <p:sp>
          <p:nvSpPr>
            <p:cNvPr id="643146" name="Line 74"/>
            <p:cNvSpPr>
              <a:spLocks noChangeShapeType="1"/>
            </p:cNvSpPr>
            <p:nvPr/>
          </p:nvSpPr>
          <p:spPr bwMode="auto">
            <a:xfrm rot="2700000">
              <a:off x="1228" y="986"/>
              <a:ext cx="345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43147" name="Line 75"/>
            <p:cNvSpPr>
              <a:spLocks noChangeShapeType="1"/>
            </p:cNvSpPr>
            <p:nvPr/>
          </p:nvSpPr>
          <p:spPr bwMode="auto">
            <a:xfrm rot="8100000">
              <a:off x="518" y="978"/>
              <a:ext cx="345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43148" name="Line 76"/>
            <p:cNvSpPr>
              <a:spLocks noChangeShapeType="1"/>
            </p:cNvSpPr>
            <p:nvPr/>
          </p:nvSpPr>
          <p:spPr bwMode="auto">
            <a:xfrm rot="2700000">
              <a:off x="752" y="979"/>
              <a:ext cx="345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43149" name="Line 77"/>
            <p:cNvSpPr>
              <a:spLocks noChangeShapeType="1"/>
            </p:cNvSpPr>
            <p:nvPr/>
          </p:nvSpPr>
          <p:spPr bwMode="auto">
            <a:xfrm rot="8100000">
              <a:off x="987" y="976"/>
              <a:ext cx="345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43150" name="Line 78"/>
            <p:cNvSpPr>
              <a:spLocks noChangeShapeType="1"/>
            </p:cNvSpPr>
            <p:nvPr/>
          </p:nvSpPr>
          <p:spPr bwMode="auto">
            <a:xfrm rot="2700000">
              <a:off x="282" y="979"/>
              <a:ext cx="345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643152" name="Line 80"/>
          <p:cNvSpPr>
            <a:spLocks noChangeShapeType="1"/>
          </p:cNvSpPr>
          <p:nvPr/>
        </p:nvSpPr>
        <p:spPr bwMode="auto">
          <a:xfrm rot="5400000">
            <a:off x="1427597" y="4191293"/>
            <a:ext cx="531790" cy="891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53" name="Line 81"/>
          <p:cNvSpPr>
            <a:spLocks noChangeShapeType="1"/>
          </p:cNvSpPr>
          <p:nvPr/>
        </p:nvSpPr>
        <p:spPr bwMode="auto">
          <a:xfrm rot="5400000">
            <a:off x="1482856" y="4194163"/>
            <a:ext cx="531787" cy="3176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55" name="Line 83"/>
          <p:cNvSpPr>
            <a:spLocks noChangeShapeType="1"/>
          </p:cNvSpPr>
          <p:nvPr/>
        </p:nvSpPr>
        <p:spPr bwMode="auto">
          <a:xfrm rot="2700000">
            <a:off x="3922831" y="5332413"/>
            <a:ext cx="463550" cy="127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56" name="Line 84"/>
          <p:cNvSpPr>
            <a:spLocks noChangeShapeType="1"/>
          </p:cNvSpPr>
          <p:nvPr/>
        </p:nvSpPr>
        <p:spPr bwMode="auto">
          <a:xfrm rot="8100000">
            <a:off x="3529131" y="5278438"/>
            <a:ext cx="54768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57" name="Line 85"/>
          <p:cNvSpPr>
            <a:spLocks noChangeShapeType="1"/>
          </p:cNvSpPr>
          <p:nvPr/>
        </p:nvSpPr>
        <p:spPr bwMode="auto">
          <a:xfrm rot="2700000">
            <a:off x="3901399" y="5279232"/>
            <a:ext cx="54768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58" name="Line 86"/>
          <p:cNvSpPr>
            <a:spLocks noChangeShapeType="1"/>
          </p:cNvSpPr>
          <p:nvPr/>
        </p:nvSpPr>
        <p:spPr bwMode="auto">
          <a:xfrm rot="16174814">
            <a:off x="4088724" y="5718969"/>
            <a:ext cx="54768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59" name="Line 87"/>
          <p:cNvSpPr>
            <a:spLocks noChangeShapeType="1"/>
          </p:cNvSpPr>
          <p:nvPr/>
        </p:nvSpPr>
        <p:spPr bwMode="auto">
          <a:xfrm rot="2700000">
            <a:off x="3155274" y="5279232"/>
            <a:ext cx="54768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60" name="Line 88"/>
          <p:cNvSpPr>
            <a:spLocks noChangeShapeType="1"/>
          </p:cNvSpPr>
          <p:nvPr/>
        </p:nvSpPr>
        <p:spPr bwMode="auto">
          <a:xfrm rot="8100000">
            <a:off x="4280018" y="5276850"/>
            <a:ext cx="54768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61" name="Text Box 89"/>
          <p:cNvSpPr txBox="1">
            <a:spLocks noChangeArrowheads="1"/>
          </p:cNvSpPr>
          <p:nvPr/>
        </p:nvSpPr>
        <p:spPr bwMode="auto">
          <a:xfrm>
            <a:off x="2671881" y="3816350"/>
            <a:ext cx="479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en-US" altLang="en-US" sz="2400" baseline="-25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3163" name="Text Box 91"/>
          <p:cNvSpPr txBox="1">
            <a:spLocks noChangeArrowheads="1"/>
          </p:cNvSpPr>
          <p:nvPr/>
        </p:nvSpPr>
        <p:spPr bwMode="auto">
          <a:xfrm>
            <a:off x="7740768" y="3749675"/>
            <a:ext cx="479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en-US" altLang="en-US" sz="2400" baseline="-25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3164" name="Text Box 92"/>
          <p:cNvSpPr txBox="1">
            <a:spLocks noChangeArrowheads="1"/>
          </p:cNvSpPr>
          <p:nvPr/>
        </p:nvSpPr>
        <p:spPr bwMode="auto">
          <a:xfrm>
            <a:off x="4999156" y="3759200"/>
            <a:ext cx="479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en-US" altLang="en-US" sz="2400" baseline="-25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3165" name="Text Box 93"/>
          <p:cNvSpPr txBox="1">
            <a:spLocks noChangeArrowheads="1"/>
          </p:cNvSpPr>
          <p:nvPr/>
        </p:nvSpPr>
        <p:spPr bwMode="auto">
          <a:xfrm>
            <a:off x="6159618" y="2257425"/>
            <a:ext cx="365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en-US" altLang="en-US" sz="2400" baseline="-2500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3166" name="Text Box 94"/>
          <p:cNvSpPr txBox="1">
            <a:spLocks noChangeArrowheads="1"/>
          </p:cNvSpPr>
          <p:nvPr/>
        </p:nvSpPr>
        <p:spPr bwMode="auto">
          <a:xfrm>
            <a:off x="7235943" y="1944688"/>
            <a:ext cx="1562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Mixture</a:t>
            </a:r>
          </a:p>
        </p:txBody>
      </p:sp>
      <p:sp>
        <p:nvSpPr>
          <p:cNvPr id="643174" name="Text Box 102"/>
          <p:cNvSpPr txBox="1">
            <a:spLocks noChangeArrowheads="1"/>
          </p:cNvSpPr>
          <p:nvPr/>
        </p:nvSpPr>
        <p:spPr bwMode="auto">
          <a:xfrm>
            <a:off x="5892919" y="4991044"/>
            <a:ext cx="290512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“Regio-</a:t>
            </a:r>
            <a:r>
              <a:rPr lang="en-US" alt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</a:t>
            </a:r>
            <a:r>
              <a:rPr lang="en-US" altLang="en-US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(constitutional) and </a:t>
            </a:r>
            <a:r>
              <a:rPr lang="en-US" alt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stereoisomers </a:t>
            </a:r>
            <a:r>
              <a:rPr lang="en-US" alt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(cis/trans)</a:t>
            </a:r>
            <a:endParaRPr lang="en-US" altLang="en-US" sz="24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3180" name="Line 108"/>
          <p:cNvSpPr>
            <a:spLocks noChangeShapeType="1"/>
          </p:cNvSpPr>
          <p:nvPr/>
        </p:nvSpPr>
        <p:spPr bwMode="auto">
          <a:xfrm>
            <a:off x="5619868" y="2681288"/>
            <a:ext cx="136525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81" name="Text Box 109"/>
          <p:cNvSpPr txBox="1">
            <a:spLocks noChangeArrowheads="1"/>
          </p:cNvSpPr>
          <p:nvPr/>
        </p:nvSpPr>
        <p:spPr bwMode="auto">
          <a:xfrm>
            <a:off x="1487606" y="1831975"/>
            <a:ext cx="404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643182" name="Line 110"/>
          <p:cNvSpPr>
            <a:spLocks noChangeShapeType="1"/>
          </p:cNvSpPr>
          <p:nvPr/>
        </p:nvSpPr>
        <p:spPr bwMode="auto">
          <a:xfrm rot="2700000">
            <a:off x="3487062" y="2210594"/>
            <a:ext cx="614362" cy="127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83" name="Line 111"/>
          <p:cNvSpPr>
            <a:spLocks noChangeShapeType="1"/>
          </p:cNvSpPr>
          <p:nvPr/>
        </p:nvSpPr>
        <p:spPr bwMode="auto">
          <a:xfrm rot="2700000" flipH="1">
            <a:off x="4684831" y="5211763"/>
            <a:ext cx="565150" cy="7143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3184" name="Rectangle 112"/>
          <p:cNvSpPr>
            <a:spLocks noChangeArrowheads="1"/>
          </p:cNvSpPr>
          <p:nvPr/>
        </p:nvSpPr>
        <p:spPr bwMode="auto">
          <a:xfrm>
            <a:off x="2662356" y="5411788"/>
            <a:ext cx="355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43185" name="Line 113"/>
          <p:cNvSpPr>
            <a:spLocks noChangeShapeType="1"/>
          </p:cNvSpPr>
          <p:nvPr/>
        </p:nvSpPr>
        <p:spPr bwMode="auto">
          <a:xfrm rot="2700000" flipH="1">
            <a:off x="1649531" y="2493963"/>
            <a:ext cx="366712" cy="1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17" y="-72694"/>
            <a:ext cx="8996766" cy="982701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E1 Gives </a:t>
            </a:r>
            <a:r>
              <a:rPr lang="en-US" altLang="en-US" dirty="0" smtClean="0">
                <a:solidFill>
                  <a:schemeClr val="accent1"/>
                </a:solidFill>
              </a:rPr>
              <a:t>Mixtures Of Alkenes 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 bwMode="auto">
          <a:xfrm flipV="1">
            <a:off x="170481" y="753250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Rectangle 28"/>
          <p:cNvSpPr>
            <a:spLocks noChangeArrowheads="1"/>
          </p:cNvSpPr>
          <p:nvPr/>
        </p:nvSpPr>
        <p:spPr bwMode="auto">
          <a:xfrm rot="5400000">
            <a:off x="6326900" y="2638530"/>
            <a:ext cx="101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:</a:t>
            </a:r>
            <a:endParaRPr lang="en-US" alt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7" name="Text Box 5"/>
          <p:cNvSpPr txBox="1">
            <a:spLocks noChangeArrowheads="1"/>
          </p:cNvSpPr>
          <p:nvPr/>
        </p:nvSpPr>
        <p:spPr bwMode="auto">
          <a:xfrm>
            <a:off x="38702" y="1584162"/>
            <a:ext cx="9066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Generally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Increasing amounts of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 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products are formed with: </a:t>
            </a:r>
          </a:p>
        </p:txBody>
      </p:sp>
      <p:sp>
        <p:nvSpPr>
          <p:cNvPr id="658439" name="Text Box 7"/>
          <p:cNvSpPr txBox="1">
            <a:spLocks noChangeArrowheads="1"/>
          </p:cNvSpPr>
          <p:nvPr/>
        </p:nvSpPr>
        <p:spPr bwMode="auto">
          <a:xfrm>
            <a:off x="392113" y="2228850"/>
            <a:ext cx="8639175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1. </a:t>
            </a: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Higher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because</a:t>
            </a:r>
            <a:r>
              <a:rPr lang="en-US" altLang="en-US" sz="280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entropy</a:t>
            </a:r>
            <a:r>
              <a:rPr lang="en-US" altLang="en-US" sz="280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of elimination is </a:t>
            </a: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positive</a:t>
            </a:r>
            <a:r>
              <a:rPr lang="en-US" altLang="en-US" sz="280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(RX is converted to alkene plus HX). 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Recall: ∆</a:t>
            </a:r>
            <a:r>
              <a:rPr lang="en-US" altLang="en-US" i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G°</a:t>
            </a:r>
            <a:r>
              <a:rPr lang="en-US" altLang="en-US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= ∆</a:t>
            </a:r>
            <a:r>
              <a:rPr lang="en-US" altLang="en-US" i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mtClean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º–</a:t>
            </a:r>
            <a:r>
              <a:rPr lang="en-US" alt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altLang="en-US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∆</a:t>
            </a:r>
            <a:r>
              <a:rPr lang="en-US" altLang="en-US" i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Sº</a:t>
            </a:r>
            <a:r>
              <a:rPr lang="en-US" altLang="en-US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hence </a:t>
            </a: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positive ∆</a:t>
            </a:r>
            <a:r>
              <a:rPr lang="en-US" altLang="en-US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Sº </a:t>
            </a:r>
            <a:r>
              <a:rPr lang="en-US" altLang="en-US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makes </a:t>
            </a: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∆</a:t>
            </a:r>
            <a:r>
              <a:rPr lang="en-US" altLang="en-US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G°  </a:t>
            </a: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more negative</a:t>
            </a:r>
            <a:r>
              <a:rPr lang="en-US" altLang="en-US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658440" name="Text Box 8"/>
          <p:cNvSpPr txBox="1">
            <a:spLocks noChangeArrowheads="1"/>
          </p:cNvSpPr>
          <p:nvPr/>
        </p:nvSpPr>
        <p:spPr bwMode="auto">
          <a:xfrm>
            <a:off x="361950" y="4064328"/>
            <a:ext cx="832961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2. Very </a:t>
            </a:r>
            <a:r>
              <a:rPr lang="en-US" alt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poorly nucleophilic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medium (slows S</a:t>
            </a:r>
            <a:r>
              <a:rPr lang="en-US" altLang="en-US" sz="280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1), </a:t>
            </a:r>
            <a:r>
              <a:rPr lang="en-US" alt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e.g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nonhydroxylic solvent, poor nucleophiles (e.g., SO</a:t>
            </a:r>
            <a:r>
              <a:rPr lang="en-US" altLang="en-US" sz="2800" baseline="-25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800" baseline="30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</a:t>
            </a:r>
            <a:r>
              <a:rPr lang="en-US" alt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CO</a:t>
            </a:r>
            <a:r>
              <a:rPr lang="en-US" altLang="en-US" sz="2800" baseline="-25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baseline="30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</a:t>
            </a:r>
            <a:r>
              <a:rPr lang="en-US" alt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8444" name="Text Box 12"/>
          <p:cNvSpPr txBox="1">
            <a:spLocks noChangeArrowheads="1"/>
          </p:cNvSpPr>
          <p:nvPr/>
        </p:nvSpPr>
        <p:spPr bwMode="auto">
          <a:xfrm>
            <a:off x="1582656" y="5709253"/>
            <a:ext cx="5978689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not </a:t>
            </a:r>
            <a:r>
              <a:rPr lang="en-US" alt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strong base</a:t>
            </a: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 </a:t>
            </a:r>
            <a:r>
              <a:rPr lang="en-US" alt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Yes</a:t>
            </a:r>
            <a:r>
              <a:rPr lang="en-US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but </a:t>
            </a:r>
            <a:r>
              <a:rPr lang="en-US" alt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changes </a:t>
            </a: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mechanism 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once again.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919"/>
            <a:ext cx="77724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accent1"/>
                </a:solidFill>
              </a:rPr>
              <a:t>E1/S</a:t>
            </a:r>
            <a:r>
              <a:rPr lang="en-US" altLang="en-US" baseline="-25000" smtClean="0">
                <a:solidFill>
                  <a:schemeClr val="accent1"/>
                </a:solidFill>
              </a:rPr>
              <a:t>N</a:t>
            </a:r>
            <a:r>
              <a:rPr lang="en-US" altLang="en-US" smtClean="0">
                <a:solidFill>
                  <a:schemeClr val="accent1"/>
                </a:solidFill>
              </a:rPr>
              <a:t>1 Ratios Are Difficult To Predict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170481" y="1281397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Connector 3"/>
          <p:cNvCxnSpPr/>
          <p:nvPr/>
        </p:nvCxnSpPr>
        <p:spPr bwMode="auto">
          <a:xfrm>
            <a:off x="2987566" y="5638306"/>
            <a:ext cx="3168869" cy="0"/>
          </a:xfrm>
          <a:prstGeom prst="line">
            <a:avLst/>
          </a:prstGeom>
          <a:noFill/>
          <a:ln w="22225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3350"/>
            <a:ext cx="7737475" cy="762000"/>
          </a:xfrm>
        </p:spPr>
        <p:txBody>
          <a:bodyPr/>
          <a:lstStyle/>
          <a:p>
            <a:r>
              <a:rPr lang="en-US" altLang="en-US">
                <a:solidFill>
                  <a:schemeClr val="accent1"/>
                </a:solidFill>
              </a:rPr>
              <a:t>Bimolecular Elimination E2</a:t>
            </a:r>
          </a:p>
        </p:txBody>
      </p:sp>
      <p:sp>
        <p:nvSpPr>
          <p:cNvPr id="644099" name="Text Box 3"/>
          <p:cNvSpPr txBox="1">
            <a:spLocks noChangeArrowheads="1"/>
          </p:cNvSpPr>
          <p:nvPr/>
        </p:nvSpPr>
        <p:spPr bwMode="auto">
          <a:xfrm>
            <a:off x="28575" y="1152525"/>
            <a:ext cx="90868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Strong base </a:t>
            </a:r>
            <a:r>
              <a:rPr lang="en-US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attacks 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R-L </a:t>
            </a: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directly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at  </a:t>
            </a:r>
            <a:r>
              <a:rPr lang="el-G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β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-H: 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E2 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(faster than </a:t>
            </a:r>
            <a:r>
              <a:rPr lang="en-US" alt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altLang="en-US" sz="2800" baseline="-25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1/E1 — and S</a:t>
            </a:r>
            <a:r>
              <a:rPr lang="en-US" altLang="en-US" sz="2800" baseline="-25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if sterically hindered)</a:t>
            </a:r>
            <a:endParaRPr lang="en-US" altLang="en-US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4100" name="Text Box 4"/>
          <p:cNvSpPr txBox="1">
            <a:spLocks noChangeArrowheads="1"/>
          </p:cNvSpPr>
          <p:nvPr/>
        </p:nvSpPr>
        <p:spPr bwMode="auto">
          <a:xfrm>
            <a:off x="427038" y="2197100"/>
            <a:ext cx="2105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Mechanism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</a:p>
        </p:txBody>
      </p:sp>
      <p:sp>
        <p:nvSpPr>
          <p:cNvPr id="644101" name="Text Box 5"/>
          <p:cNvSpPr txBox="1">
            <a:spLocks noChangeArrowheads="1"/>
          </p:cNvSpPr>
          <p:nvPr/>
        </p:nvSpPr>
        <p:spPr bwMode="auto">
          <a:xfrm>
            <a:off x="485775" y="2892425"/>
            <a:ext cx="3533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1. Rate = </a:t>
            </a:r>
            <a:r>
              <a:rPr lang="en-US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k[R-L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][ B]</a:t>
            </a:r>
          </a:p>
        </p:txBody>
      </p:sp>
      <p:sp>
        <p:nvSpPr>
          <p:cNvPr id="644102" name="Text Box 6"/>
          <p:cNvSpPr txBox="1">
            <a:spLocks noChangeArrowheads="1"/>
          </p:cNvSpPr>
          <p:nvPr/>
        </p:nvSpPr>
        <p:spPr bwMode="auto">
          <a:xfrm>
            <a:off x="3409950" y="2938463"/>
            <a:ext cx="5734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</a:t>
            </a: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order       bimolecular TS</a:t>
            </a:r>
          </a:p>
        </p:txBody>
      </p:sp>
      <p:sp>
        <p:nvSpPr>
          <p:cNvPr id="644103" name="Line 7"/>
          <p:cNvSpPr>
            <a:spLocks noChangeShapeType="1"/>
          </p:cNvSpPr>
          <p:nvPr/>
        </p:nvSpPr>
        <p:spPr bwMode="auto">
          <a:xfrm>
            <a:off x="5668963" y="3198813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644104" name="Group 8"/>
          <p:cNvGrpSpPr>
            <a:grpSpLocks/>
          </p:cNvGrpSpPr>
          <p:nvPr/>
        </p:nvGrpSpPr>
        <p:grpSpPr bwMode="auto">
          <a:xfrm>
            <a:off x="287065" y="4286250"/>
            <a:ext cx="7153275" cy="633413"/>
            <a:chOff x="-102" y="2910"/>
            <a:chExt cx="4506" cy="399"/>
          </a:xfrm>
        </p:grpSpPr>
        <p:sp>
          <p:nvSpPr>
            <p:cNvPr id="644105" name="Text Box 9"/>
            <p:cNvSpPr txBox="1">
              <a:spLocks noChangeArrowheads="1"/>
            </p:cNvSpPr>
            <p:nvPr/>
          </p:nvSpPr>
          <p:spPr bwMode="auto">
            <a:xfrm>
              <a:off x="-102" y="2982"/>
              <a:ext cx="450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3. H</a:t>
              </a:r>
              <a:r>
                <a:rPr lang="en-US" altLang="en-US"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removed in TS: </a:t>
              </a:r>
              <a:r>
                <a:rPr lang="en-US" altLang="en-US" sz="280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deuterium </a:t>
              </a: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isotope</a:t>
              </a:r>
            </a:p>
          </p:txBody>
        </p:sp>
        <p:sp>
          <p:nvSpPr>
            <p:cNvPr id="644106" name="Text Box 10"/>
            <p:cNvSpPr txBox="1">
              <a:spLocks noChangeArrowheads="1"/>
            </p:cNvSpPr>
            <p:nvPr/>
          </p:nvSpPr>
          <p:spPr bwMode="auto">
            <a:xfrm>
              <a:off x="476" y="2910"/>
              <a:ext cx="2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  <a:endParaRPr lang="en-US" altLang="en-US" sz="24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644108" name="Text Box 12"/>
          <p:cNvSpPr txBox="1">
            <a:spLocks noChangeArrowheads="1"/>
          </p:cNvSpPr>
          <p:nvPr/>
        </p:nvSpPr>
        <p:spPr bwMode="auto">
          <a:xfrm>
            <a:off x="201340" y="3667125"/>
            <a:ext cx="6410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2. L leaves in TS:   RCl    RBr    RI</a:t>
            </a:r>
          </a:p>
        </p:txBody>
      </p:sp>
      <p:grpSp>
        <p:nvGrpSpPr>
          <p:cNvPr id="644109" name="Group 13"/>
          <p:cNvGrpSpPr>
            <a:grpSpLocks/>
          </p:cNvGrpSpPr>
          <p:nvPr/>
        </p:nvGrpSpPr>
        <p:grpSpPr bwMode="auto">
          <a:xfrm>
            <a:off x="4379913" y="3883025"/>
            <a:ext cx="158750" cy="184150"/>
            <a:chOff x="3518" y="2946"/>
            <a:chExt cx="230" cy="270"/>
          </a:xfrm>
        </p:grpSpPr>
        <p:sp>
          <p:nvSpPr>
            <p:cNvPr id="644110" name="Line 14"/>
            <p:cNvSpPr>
              <a:spLocks noChangeShapeType="1"/>
            </p:cNvSpPr>
            <p:nvPr/>
          </p:nvSpPr>
          <p:spPr bwMode="auto">
            <a:xfrm rot="2700000">
              <a:off x="3510" y="3101"/>
              <a:ext cx="2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44111" name="Line 15"/>
            <p:cNvSpPr>
              <a:spLocks noChangeShapeType="1"/>
            </p:cNvSpPr>
            <p:nvPr/>
          </p:nvSpPr>
          <p:spPr bwMode="auto">
            <a:xfrm rot="8100000">
              <a:off x="3518" y="2946"/>
              <a:ext cx="2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644115" name="Text Box 19"/>
          <p:cNvSpPr txBox="1">
            <a:spLocks noChangeArrowheads="1"/>
          </p:cNvSpPr>
          <p:nvPr/>
        </p:nvSpPr>
        <p:spPr bwMode="auto">
          <a:xfrm>
            <a:off x="561975" y="501015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effect </a:t>
            </a:r>
            <a:r>
              <a:rPr lang="en-US" altLang="en-US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altLang="en-US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~ 7</a:t>
            </a:r>
          </a:p>
        </p:txBody>
      </p:sp>
      <p:sp>
        <p:nvSpPr>
          <p:cNvPr id="644116" name="Text Box 20"/>
          <p:cNvSpPr txBox="1">
            <a:spLocks noChangeArrowheads="1"/>
          </p:cNvSpPr>
          <p:nvPr/>
        </p:nvSpPr>
        <p:spPr bwMode="auto">
          <a:xfrm>
            <a:off x="529462" y="5600700"/>
            <a:ext cx="3524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4. Stereochemistry:</a:t>
            </a:r>
          </a:p>
        </p:txBody>
      </p:sp>
      <p:sp>
        <p:nvSpPr>
          <p:cNvPr id="644117" name="Text Box 21"/>
          <p:cNvSpPr txBox="1">
            <a:spLocks noChangeArrowheads="1"/>
          </p:cNvSpPr>
          <p:nvPr/>
        </p:nvSpPr>
        <p:spPr bwMode="auto">
          <a:xfrm>
            <a:off x="7048500" y="5545140"/>
            <a:ext cx="915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644118" name="Text Box 22"/>
          <p:cNvSpPr txBox="1">
            <a:spLocks noChangeArrowheads="1"/>
          </p:cNvSpPr>
          <p:nvPr/>
        </p:nvSpPr>
        <p:spPr bwMode="auto">
          <a:xfrm>
            <a:off x="6443663" y="5545140"/>
            <a:ext cx="517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644119" name="Line 23"/>
          <p:cNvSpPr>
            <a:spLocks noChangeShapeType="1"/>
          </p:cNvSpPr>
          <p:nvPr/>
        </p:nvSpPr>
        <p:spPr bwMode="auto">
          <a:xfrm>
            <a:off x="6889750" y="578644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4120" name="AutoShape 24"/>
          <p:cNvSpPr>
            <a:spLocks noChangeArrowheads="1"/>
          </p:cNvSpPr>
          <p:nvPr/>
        </p:nvSpPr>
        <p:spPr bwMode="auto">
          <a:xfrm rot="18420000" flipV="1">
            <a:off x="6332538" y="5365793"/>
            <a:ext cx="120650" cy="4318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 altLang="en-US" sz="4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44127" name="AutoShape 31"/>
          <p:cNvSpPr>
            <a:spLocks noChangeArrowheads="1"/>
          </p:cNvSpPr>
          <p:nvPr/>
        </p:nvSpPr>
        <p:spPr bwMode="auto">
          <a:xfrm rot="7800000" flipV="1">
            <a:off x="7770019" y="5820571"/>
            <a:ext cx="112712" cy="4254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altLang="en-US" sz="4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44133" name="Line 37"/>
          <p:cNvSpPr>
            <a:spLocks noChangeShapeType="1"/>
          </p:cNvSpPr>
          <p:nvPr/>
        </p:nvSpPr>
        <p:spPr bwMode="auto">
          <a:xfrm rot="8100000">
            <a:off x="6281738" y="6080127"/>
            <a:ext cx="3651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4134" name="Text Box 38"/>
          <p:cNvSpPr txBox="1">
            <a:spLocks noChangeArrowheads="1"/>
          </p:cNvSpPr>
          <p:nvPr/>
        </p:nvSpPr>
        <p:spPr bwMode="auto">
          <a:xfrm>
            <a:off x="5876925" y="6145215"/>
            <a:ext cx="517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644135" name="Line 39"/>
          <p:cNvSpPr>
            <a:spLocks noChangeShapeType="1"/>
          </p:cNvSpPr>
          <p:nvPr/>
        </p:nvSpPr>
        <p:spPr bwMode="auto">
          <a:xfrm rot="8100000">
            <a:off x="7596188" y="5480052"/>
            <a:ext cx="36512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4136" name="AutoShape 40"/>
          <p:cNvSpPr>
            <a:spLocks noChangeArrowheads="1"/>
          </p:cNvSpPr>
          <p:nvPr/>
        </p:nvSpPr>
        <p:spPr bwMode="auto">
          <a:xfrm rot="-23920796">
            <a:off x="7624763" y="5097465"/>
            <a:ext cx="422275" cy="381000"/>
          </a:xfrm>
          <a:custGeom>
            <a:avLst/>
            <a:gdLst>
              <a:gd name="G0" fmla="+- -2646430 0 0"/>
              <a:gd name="G1" fmla="+- 11591407 0 0"/>
              <a:gd name="G2" fmla="+- -2646430 0 11591407"/>
              <a:gd name="G3" fmla="+- 10800 0 0"/>
              <a:gd name="G4" fmla="+- 0 0 -264643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983 0 0"/>
              <a:gd name="G9" fmla="+- 0 0 11591407"/>
              <a:gd name="G10" fmla="+- 8983 0 2700"/>
              <a:gd name="G11" fmla="cos G10 -2646430"/>
              <a:gd name="G12" fmla="sin G10 -2646430"/>
              <a:gd name="G13" fmla="cos 13500 -2646430"/>
              <a:gd name="G14" fmla="sin 13500 -2646430"/>
              <a:gd name="G15" fmla="+- G11 10800 0"/>
              <a:gd name="G16" fmla="+- G12 10800 0"/>
              <a:gd name="G17" fmla="+- G13 10800 0"/>
              <a:gd name="G18" fmla="+- G14 10800 0"/>
              <a:gd name="G19" fmla="*/ 8983 1 2"/>
              <a:gd name="G20" fmla="+- G19 5400 0"/>
              <a:gd name="G21" fmla="cos G20 -2646430"/>
              <a:gd name="G22" fmla="sin G20 -2646430"/>
              <a:gd name="G23" fmla="+- G21 10800 0"/>
              <a:gd name="G24" fmla="+- G12 G23 G22"/>
              <a:gd name="G25" fmla="+- G22 G23 G11"/>
              <a:gd name="G26" fmla="cos 10800 -2646430"/>
              <a:gd name="G27" fmla="sin 10800 -2646430"/>
              <a:gd name="G28" fmla="cos 8983 -2646430"/>
              <a:gd name="G29" fmla="sin 8983 -264643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591407"/>
              <a:gd name="G36" fmla="sin G34 11591407"/>
              <a:gd name="G37" fmla="+/ 11591407 -264643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983 G39"/>
              <a:gd name="G43" fmla="sin 8983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797 w 21600"/>
              <a:gd name="T5" fmla="*/ 769 h 21600"/>
              <a:gd name="T6" fmla="*/ 922 w 21600"/>
              <a:gd name="T7" fmla="*/ 11339 h 21600"/>
              <a:gd name="T8" fmla="*/ 7470 w 21600"/>
              <a:gd name="T9" fmla="*/ 2456 h 21600"/>
              <a:gd name="T10" fmla="*/ 21083 w 21600"/>
              <a:gd name="T11" fmla="*/ 2053 h 21600"/>
              <a:gd name="T12" fmla="*/ 20673 w 21600"/>
              <a:gd name="T13" fmla="*/ 7140 h 21600"/>
              <a:gd name="T14" fmla="*/ 15586 w 21600"/>
              <a:gd name="T15" fmla="*/ 672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642" y="4980"/>
                </a:moveTo>
                <a:cubicBezTo>
                  <a:pt x="15936" y="2973"/>
                  <a:pt x="13434" y="1817"/>
                  <a:pt x="10800" y="1817"/>
                </a:cubicBezTo>
                <a:cubicBezTo>
                  <a:pt x="5838" y="1817"/>
                  <a:pt x="1817" y="5838"/>
                  <a:pt x="1817" y="10800"/>
                </a:cubicBezTo>
                <a:cubicBezTo>
                  <a:pt x="1816" y="10963"/>
                  <a:pt x="1821" y="11127"/>
                  <a:pt x="1830" y="11290"/>
                </a:cubicBezTo>
                <a:lnTo>
                  <a:pt x="16" y="11389"/>
                </a:lnTo>
                <a:cubicBezTo>
                  <a:pt x="5" y="11193"/>
                  <a:pt x="0" y="10996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3967" y="-1"/>
                  <a:pt x="16974" y="1390"/>
                  <a:pt x="19026" y="3802"/>
                </a:cubicBezTo>
                <a:lnTo>
                  <a:pt x="21083" y="2053"/>
                </a:lnTo>
                <a:lnTo>
                  <a:pt x="20673" y="7140"/>
                </a:lnTo>
                <a:lnTo>
                  <a:pt x="15586" y="6729"/>
                </a:lnTo>
                <a:lnTo>
                  <a:pt x="17642" y="498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4137" name="AutoShape 41"/>
          <p:cNvSpPr>
            <a:spLocks noChangeArrowheads="1"/>
          </p:cNvSpPr>
          <p:nvPr/>
        </p:nvSpPr>
        <p:spPr bwMode="auto">
          <a:xfrm rot="18753494" flipV="1">
            <a:off x="6425407" y="5671346"/>
            <a:ext cx="754062" cy="495300"/>
          </a:xfrm>
          <a:custGeom>
            <a:avLst/>
            <a:gdLst>
              <a:gd name="G0" fmla="+- -4567865 0 0"/>
              <a:gd name="G1" fmla="+- 11558357 0 0"/>
              <a:gd name="G2" fmla="+- -4567865 0 11558357"/>
              <a:gd name="G3" fmla="+- 10800 0 0"/>
              <a:gd name="G4" fmla="+- 0 0 -456786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425 0 0"/>
              <a:gd name="G9" fmla="+- 0 0 11558357"/>
              <a:gd name="G10" fmla="+- 9425 0 2700"/>
              <a:gd name="G11" fmla="cos G10 -4567865"/>
              <a:gd name="G12" fmla="sin G10 -4567865"/>
              <a:gd name="G13" fmla="cos 13500 -4567865"/>
              <a:gd name="G14" fmla="sin 13500 -4567865"/>
              <a:gd name="G15" fmla="+- G11 10800 0"/>
              <a:gd name="G16" fmla="+- G12 10800 0"/>
              <a:gd name="G17" fmla="+- G13 10800 0"/>
              <a:gd name="G18" fmla="+- G14 10800 0"/>
              <a:gd name="G19" fmla="*/ 9425 1 2"/>
              <a:gd name="G20" fmla="+- G19 5400 0"/>
              <a:gd name="G21" fmla="cos G20 -4567865"/>
              <a:gd name="G22" fmla="sin G20 -4567865"/>
              <a:gd name="G23" fmla="+- G21 10800 0"/>
              <a:gd name="G24" fmla="+- G12 G23 G22"/>
              <a:gd name="G25" fmla="+- G22 G23 G11"/>
              <a:gd name="G26" fmla="cos 10800 -4567865"/>
              <a:gd name="G27" fmla="sin 10800 -4567865"/>
              <a:gd name="G28" fmla="cos 9425 -4567865"/>
              <a:gd name="G29" fmla="sin 9425 -456786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558357"/>
              <a:gd name="G36" fmla="sin G34 11558357"/>
              <a:gd name="G37" fmla="+/ 11558357 -456786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425 G39"/>
              <a:gd name="G43" fmla="sin 942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4350 w 21600"/>
              <a:gd name="T5" fmla="*/ 2137 h 21600"/>
              <a:gd name="T6" fmla="*/ 707 w 21600"/>
              <a:gd name="T7" fmla="*/ 11440 h 21600"/>
              <a:gd name="T8" fmla="*/ 5171 w 21600"/>
              <a:gd name="T9" fmla="*/ 3239 h 21600"/>
              <a:gd name="T10" fmla="*/ 15483 w 21600"/>
              <a:gd name="T11" fmla="*/ -1862 h 21600"/>
              <a:gd name="T12" fmla="*/ 17485 w 21600"/>
              <a:gd name="T13" fmla="*/ 2490 h 21600"/>
              <a:gd name="T14" fmla="*/ 13133 w 21600"/>
              <a:gd name="T15" fmla="*/ 449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4069" y="1960"/>
                </a:moveTo>
                <a:cubicBezTo>
                  <a:pt x="13023" y="1573"/>
                  <a:pt x="11916" y="1375"/>
                  <a:pt x="10800" y="1375"/>
                </a:cubicBezTo>
                <a:cubicBezTo>
                  <a:pt x="5594" y="1375"/>
                  <a:pt x="1375" y="5594"/>
                  <a:pt x="1375" y="10800"/>
                </a:cubicBezTo>
                <a:cubicBezTo>
                  <a:pt x="1374" y="10999"/>
                  <a:pt x="1381" y="11198"/>
                  <a:pt x="1393" y="11397"/>
                </a:cubicBezTo>
                <a:lnTo>
                  <a:pt x="21" y="11484"/>
                </a:lnTo>
                <a:cubicBezTo>
                  <a:pt x="7" y="11256"/>
                  <a:pt x="0" y="11028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2078" y="-1"/>
                  <a:pt x="13347" y="227"/>
                  <a:pt x="14546" y="670"/>
                </a:cubicBezTo>
                <a:lnTo>
                  <a:pt x="15483" y="-1862"/>
                </a:lnTo>
                <a:lnTo>
                  <a:pt x="17485" y="2490"/>
                </a:lnTo>
                <a:lnTo>
                  <a:pt x="13133" y="4492"/>
                </a:lnTo>
                <a:lnTo>
                  <a:pt x="14069" y="19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4138" name="Text Box 42"/>
          <p:cNvSpPr txBox="1">
            <a:spLocks noChangeArrowheads="1"/>
          </p:cNvSpPr>
          <p:nvPr/>
        </p:nvSpPr>
        <p:spPr bwMode="auto">
          <a:xfrm>
            <a:off x="7820025" y="4995865"/>
            <a:ext cx="517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</a:p>
        </p:txBody>
      </p:sp>
      <p:sp>
        <p:nvSpPr>
          <p:cNvPr id="644139" name="AutoShape 43"/>
          <p:cNvSpPr>
            <a:spLocks noChangeArrowheads="1"/>
          </p:cNvSpPr>
          <p:nvPr/>
        </p:nvSpPr>
        <p:spPr bwMode="auto">
          <a:xfrm rot="-1501139">
            <a:off x="5275263" y="6188077"/>
            <a:ext cx="757237" cy="458788"/>
          </a:xfrm>
          <a:custGeom>
            <a:avLst/>
            <a:gdLst>
              <a:gd name="G0" fmla="+- -1694015 0 0"/>
              <a:gd name="G1" fmla="+- -8790966 0 0"/>
              <a:gd name="G2" fmla="+- -1694015 0 -8790966"/>
              <a:gd name="G3" fmla="+- 10800 0 0"/>
              <a:gd name="G4" fmla="+- 0 0 -169401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334 0 0"/>
              <a:gd name="G9" fmla="+- 0 0 -8790966"/>
              <a:gd name="G10" fmla="+- 9334 0 2700"/>
              <a:gd name="G11" fmla="cos G10 -1694015"/>
              <a:gd name="G12" fmla="sin G10 -1694015"/>
              <a:gd name="G13" fmla="cos 13500 -1694015"/>
              <a:gd name="G14" fmla="sin 13500 -1694015"/>
              <a:gd name="G15" fmla="+- G11 10800 0"/>
              <a:gd name="G16" fmla="+- G12 10800 0"/>
              <a:gd name="G17" fmla="+- G13 10800 0"/>
              <a:gd name="G18" fmla="+- G14 10800 0"/>
              <a:gd name="G19" fmla="*/ 9334 1 2"/>
              <a:gd name="G20" fmla="+- G19 5400 0"/>
              <a:gd name="G21" fmla="cos G20 -1694015"/>
              <a:gd name="G22" fmla="sin G20 -1694015"/>
              <a:gd name="G23" fmla="+- G21 10800 0"/>
              <a:gd name="G24" fmla="+- G12 G23 G22"/>
              <a:gd name="G25" fmla="+- G22 G23 G11"/>
              <a:gd name="G26" fmla="cos 10800 -1694015"/>
              <a:gd name="G27" fmla="sin 10800 -1694015"/>
              <a:gd name="G28" fmla="cos 9334 -1694015"/>
              <a:gd name="G29" fmla="sin 9334 -169401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8790966"/>
              <a:gd name="G36" fmla="sin G34 -8790966"/>
              <a:gd name="G37" fmla="+/ -8790966 -169401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334 G39"/>
              <a:gd name="G43" fmla="sin 933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2676 w 21600"/>
              <a:gd name="T5" fmla="*/ 164 h 21600"/>
              <a:gd name="T6" fmla="*/ 3789 w 21600"/>
              <a:gd name="T7" fmla="*/ 3575 h 21600"/>
              <a:gd name="T8" fmla="*/ 12421 w 21600"/>
              <a:gd name="T9" fmla="*/ 1607 h 21600"/>
              <a:gd name="T10" fmla="*/ 22949 w 21600"/>
              <a:gd name="T11" fmla="*/ 4914 h 21600"/>
              <a:gd name="T12" fmla="*/ 21356 w 21600"/>
              <a:gd name="T13" fmla="*/ 9499 h 21600"/>
              <a:gd name="T14" fmla="*/ 16770 w 21600"/>
              <a:gd name="T15" fmla="*/ 790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200" y="6730"/>
                </a:moveTo>
                <a:cubicBezTo>
                  <a:pt x="17640" y="3510"/>
                  <a:pt x="14377" y="1466"/>
                  <a:pt x="10800" y="1466"/>
                </a:cubicBezTo>
                <a:cubicBezTo>
                  <a:pt x="8373" y="1465"/>
                  <a:pt x="6041" y="2411"/>
                  <a:pt x="4299" y="4101"/>
                </a:cubicBezTo>
                <a:lnTo>
                  <a:pt x="3278" y="3049"/>
                </a:lnTo>
                <a:cubicBezTo>
                  <a:pt x="5294" y="1093"/>
                  <a:pt x="7991" y="-1"/>
                  <a:pt x="10800" y="0"/>
                </a:cubicBezTo>
                <a:cubicBezTo>
                  <a:pt x="14939" y="0"/>
                  <a:pt x="18714" y="2365"/>
                  <a:pt x="20519" y="6091"/>
                </a:cubicBezTo>
                <a:lnTo>
                  <a:pt x="22949" y="4914"/>
                </a:lnTo>
                <a:lnTo>
                  <a:pt x="21356" y="9499"/>
                </a:lnTo>
                <a:lnTo>
                  <a:pt x="16770" y="7907"/>
                </a:lnTo>
                <a:lnTo>
                  <a:pt x="19200" y="67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4140" name="Rectangle 44"/>
          <p:cNvSpPr>
            <a:spLocks noChangeArrowheads="1"/>
          </p:cNvSpPr>
          <p:nvPr/>
        </p:nvSpPr>
        <p:spPr bwMode="auto">
          <a:xfrm>
            <a:off x="4899025" y="6173790"/>
            <a:ext cx="407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endParaRPr lang="en-US" altLang="en-US" sz="280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4141" name="Rectangle 45"/>
          <p:cNvSpPr>
            <a:spLocks noChangeArrowheads="1"/>
          </p:cNvSpPr>
          <p:nvPr/>
        </p:nvSpPr>
        <p:spPr bwMode="auto">
          <a:xfrm>
            <a:off x="5211763" y="6219827"/>
            <a:ext cx="101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effectLst/>
                <a:latin typeface="Times" panose="02020603050405020304" pitchFamily="18" charset="0"/>
              </a:rPr>
              <a:t>:</a:t>
            </a:r>
            <a:endParaRPr lang="en-US" altLang="en-US" sz="4400"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44142" name="Rectangle 46"/>
          <p:cNvSpPr>
            <a:spLocks noChangeArrowheads="1"/>
          </p:cNvSpPr>
          <p:nvPr/>
        </p:nvSpPr>
        <p:spPr bwMode="auto">
          <a:xfrm>
            <a:off x="5054600" y="5918202"/>
            <a:ext cx="401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en-US" altLang="en-US" sz="280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4143" name="Text Box 47"/>
          <p:cNvSpPr txBox="1">
            <a:spLocks noChangeArrowheads="1"/>
          </p:cNvSpPr>
          <p:nvPr/>
        </p:nvSpPr>
        <p:spPr bwMode="auto">
          <a:xfrm>
            <a:off x="4171950" y="5524502"/>
            <a:ext cx="1619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Anti-TS</a:t>
            </a:r>
          </a:p>
        </p:txBody>
      </p:sp>
      <p:sp>
        <p:nvSpPr>
          <p:cNvPr id="644144" name="Text Box 48"/>
          <p:cNvSpPr txBox="1">
            <a:spLocks noChangeArrowheads="1"/>
          </p:cNvSpPr>
          <p:nvPr/>
        </p:nvSpPr>
        <p:spPr bwMode="auto">
          <a:xfrm>
            <a:off x="6604000" y="5370515"/>
            <a:ext cx="38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endParaRPr lang="en-US" altLang="en-US" sz="2400" baseline="-2500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4145" name="Text Box 49"/>
          <p:cNvSpPr txBox="1">
            <a:spLocks noChangeArrowheads="1"/>
          </p:cNvSpPr>
          <p:nvPr/>
        </p:nvSpPr>
        <p:spPr bwMode="auto">
          <a:xfrm>
            <a:off x="7337425" y="5370515"/>
            <a:ext cx="38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endParaRPr lang="en-US" altLang="en-US" sz="2400" baseline="-2500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4146" name="Rectangle 50"/>
          <p:cNvSpPr>
            <a:spLocks noChangeArrowheads="1"/>
          </p:cNvSpPr>
          <p:nvPr/>
        </p:nvSpPr>
        <p:spPr bwMode="auto">
          <a:xfrm>
            <a:off x="3376940" y="2951163"/>
            <a:ext cx="101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:</a:t>
            </a:r>
            <a:endParaRPr lang="en-US" altLang="en-US" sz="4400"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44147" name="Rectangle 51"/>
          <p:cNvSpPr>
            <a:spLocks noChangeArrowheads="1"/>
          </p:cNvSpPr>
          <p:nvPr/>
        </p:nvSpPr>
        <p:spPr bwMode="auto">
          <a:xfrm>
            <a:off x="3232477" y="2713038"/>
            <a:ext cx="401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en-US" altLang="en-US" sz="280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644150" name="Group 54"/>
          <p:cNvGrpSpPr>
            <a:grpSpLocks/>
          </p:cNvGrpSpPr>
          <p:nvPr/>
        </p:nvGrpSpPr>
        <p:grpSpPr bwMode="auto">
          <a:xfrm>
            <a:off x="5437188" y="3870325"/>
            <a:ext cx="158750" cy="184150"/>
            <a:chOff x="3518" y="2946"/>
            <a:chExt cx="230" cy="270"/>
          </a:xfrm>
        </p:grpSpPr>
        <p:sp>
          <p:nvSpPr>
            <p:cNvPr id="644151" name="Line 55"/>
            <p:cNvSpPr>
              <a:spLocks noChangeShapeType="1"/>
            </p:cNvSpPr>
            <p:nvPr/>
          </p:nvSpPr>
          <p:spPr bwMode="auto">
            <a:xfrm rot="2700000">
              <a:off x="3510" y="3101"/>
              <a:ext cx="2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44152" name="Line 56"/>
            <p:cNvSpPr>
              <a:spLocks noChangeShapeType="1"/>
            </p:cNvSpPr>
            <p:nvPr/>
          </p:nvSpPr>
          <p:spPr bwMode="auto">
            <a:xfrm rot="8100000">
              <a:off x="3518" y="2946"/>
              <a:ext cx="2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cxnSp>
        <p:nvCxnSpPr>
          <p:cNvPr id="42" name="Straight Connector 41"/>
          <p:cNvCxnSpPr/>
          <p:nvPr/>
        </p:nvCxnSpPr>
        <p:spPr bwMode="auto">
          <a:xfrm flipV="1">
            <a:off x="170481" y="824197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26132"/>
              </p:ext>
            </p:extLst>
          </p:nvPr>
        </p:nvGraphicFramePr>
        <p:xfrm>
          <a:off x="6368221" y="5216691"/>
          <a:ext cx="301860" cy="473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818" name="CS ChemDraw Drawing" r:id="rId3" imgW="234691" imgH="368786" progId="ChemDraw.Document.6.0">
                  <p:embed/>
                </p:oleObj>
              </mc:Choice>
              <mc:Fallback>
                <p:oleObj name="CS ChemDraw Drawing" r:id="rId3" imgW="234691" imgH="36878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8221" y="5216691"/>
                        <a:ext cx="301860" cy="473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674099"/>
              </p:ext>
            </p:extLst>
          </p:nvPr>
        </p:nvGraphicFramePr>
        <p:xfrm>
          <a:off x="7632606" y="5776250"/>
          <a:ext cx="519105" cy="189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819" name="CS ChemDraw Drawing" r:id="rId5" imgW="382508" imgH="140078" progId="ChemDraw.Document.6.0">
                  <p:embed/>
                </p:oleObj>
              </mc:Choice>
              <mc:Fallback>
                <p:oleObj name="CS ChemDraw Drawing" r:id="rId5" imgW="382508" imgH="14007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32606" y="5776250"/>
                        <a:ext cx="519105" cy="189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3" name="Text Box 3"/>
          <p:cNvSpPr txBox="1">
            <a:spLocks noChangeArrowheads="1"/>
          </p:cNvSpPr>
          <p:nvPr/>
        </p:nvSpPr>
        <p:spPr bwMode="auto">
          <a:xfrm>
            <a:off x="1457544" y="1003300"/>
            <a:ext cx="62289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diastereomer of RX </a:t>
            </a:r>
            <a:r>
              <a:rPr lang="en-US" alt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gives </a:t>
            </a: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only one 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stereoisomer of alkene product: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-5258"/>
            <a:ext cx="8686799" cy="911775"/>
          </a:xfrm>
        </p:spPr>
        <p:txBody>
          <a:bodyPr/>
          <a:lstStyle/>
          <a:p>
            <a:r>
              <a:rPr lang="en-US" altLang="en-US" sz="4000">
                <a:solidFill>
                  <a:schemeClr val="accent1"/>
                </a:solidFill>
              </a:rPr>
              <a:t>The E2 Reaction is </a:t>
            </a:r>
            <a:r>
              <a:rPr lang="en-US" altLang="en-US" sz="4000" smtClean="0">
                <a:solidFill>
                  <a:schemeClr val="accent1"/>
                </a:solidFill>
              </a:rPr>
              <a:t>Stereospecific</a:t>
            </a:r>
            <a:endParaRPr lang="en-US" sz="4000">
              <a:solidFill>
                <a:schemeClr val="accent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170481" y="824197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178" y="2046233"/>
            <a:ext cx="6950641" cy="47020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5899" y="3648240"/>
            <a:ext cx="15686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R,R/S,S </a:t>
            </a:r>
            <a:r>
              <a:rPr lang="en-US" alt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gives only </a:t>
            </a:r>
            <a:r>
              <a:rPr lang="en-US" altLang="en-US" sz="2800" i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530" y="2736503"/>
            <a:ext cx="15686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S,R/R,S </a:t>
            </a:r>
            <a:r>
              <a:rPr lang="en-US" alt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gives only </a:t>
            </a:r>
            <a:r>
              <a:rPr lang="en-US" altLang="en-US" sz="2800" i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endParaRPr lang="en-US">
              <a:solidFill>
                <a:srgbClr val="FF99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717" y="1158651"/>
            <a:ext cx="7351118" cy="4540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/>
          <p:cNvSpPr>
            <a:spLocks noGrp="1" noChangeArrowheads="1"/>
          </p:cNvSpPr>
          <p:nvPr>
            <p:ph type="title"/>
          </p:nvPr>
        </p:nvSpPr>
        <p:spPr>
          <a:xfrm>
            <a:off x="338138" y="-152399"/>
            <a:ext cx="8458200" cy="1051034"/>
          </a:xfrm>
        </p:spPr>
        <p:txBody>
          <a:bodyPr/>
          <a:lstStyle/>
          <a:p>
            <a:pPr algn="l"/>
            <a:r>
              <a:rPr lang="en-US" altLang="en-US" sz="3200" smtClean="0">
                <a:solidFill>
                  <a:schemeClr val="accent1"/>
                </a:solidFill>
              </a:rPr>
              <a:t>The Transition State </a:t>
            </a:r>
            <a:r>
              <a:rPr lang="en-US" altLang="en-US" sz="3200">
                <a:solidFill>
                  <a:schemeClr val="accent1"/>
                </a:solidFill>
              </a:rPr>
              <a:t>of the E2 Reaction</a:t>
            </a:r>
          </a:p>
        </p:txBody>
      </p:sp>
      <p:sp>
        <p:nvSpPr>
          <p:cNvPr id="615429" name="Text Box 5"/>
          <p:cNvSpPr txBox="1">
            <a:spLocks noChangeArrowheads="1"/>
          </p:cNvSpPr>
          <p:nvPr/>
        </p:nvSpPr>
        <p:spPr bwMode="auto">
          <a:xfrm>
            <a:off x="684705" y="5660983"/>
            <a:ext cx="777459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TS: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staggered, best overlap, least e-repulsion</a:t>
            </a:r>
          </a:p>
        </p:txBody>
      </p:sp>
      <p:sp>
        <p:nvSpPr>
          <p:cNvPr id="615431" name="Text Box 7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7836376" y="6477657"/>
            <a:ext cx="375424" cy="27699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E2</a:t>
            </a:r>
            <a:endParaRPr lang="en-US" alt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5433" name="Text Box 9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8300258" y="6477657"/>
            <a:ext cx="635110" cy="27699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Walba</a:t>
            </a:r>
            <a:endParaRPr lang="en-US" alt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5435" name="Text Box 11"/>
          <p:cNvSpPr txBox="1">
            <a:spLocks noChangeArrowheads="1"/>
          </p:cNvSpPr>
          <p:nvPr/>
        </p:nvSpPr>
        <p:spPr bwMode="auto">
          <a:xfrm>
            <a:off x="8202682" y="6377644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5437" name="Text Box 13">
            <a:hlinkClick r:id="rId5" action="ppaction://hlinkfile"/>
          </p:cNvPr>
          <p:cNvSpPr txBox="1">
            <a:spLocks noChangeArrowheads="1"/>
          </p:cNvSpPr>
          <p:nvPr/>
        </p:nvSpPr>
        <p:spPr bwMode="auto">
          <a:xfrm>
            <a:off x="8290733" y="6234661"/>
            <a:ext cx="635110" cy="27699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Cream</a:t>
            </a:r>
            <a:endParaRPr lang="en-US" alt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170481" y="650773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999" y="943406"/>
            <a:ext cx="8844002" cy="4527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695325" y="142875"/>
            <a:ext cx="7772400" cy="881884"/>
          </a:xfrm>
          <a:noFill/>
          <a:ln/>
        </p:spPr>
        <p:txBody>
          <a:bodyPr/>
          <a:lstStyle/>
          <a:p>
            <a:r>
              <a:rPr lang="en-US" altLang="en-US" smtClean="0">
                <a:solidFill>
                  <a:schemeClr val="accent1"/>
                </a:solidFill>
              </a:rPr>
              <a:t>Anti Versus Syn E2</a:t>
            </a:r>
            <a:endParaRPr lang="en-US" altLang="en-US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170481" y="989734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377328"/>
              </p:ext>
            </p:extLst>
          </p:nvPr>
        </p:nvGraphicFramePr>
        <p:xfrm>
          <a:off x="2076943" y="1541955"/>
          <a:ext cx="4990114" cy="4737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652" name="CS ChemDraw Drawing" r:id="rId3" imgW="2380628" imgH="2260060" progId="ChemDraw.Document.6.0">
                  <p:embed/>
                </p:oleObj>
              </mc:Choice>
              <mc:Fallback>
                <p:oleObj name="CS ChemDraw Drawing" r:id="rId3" imgW="2380628" imgH="22600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6943" y="1541955"/>
                        <a:ext cx="4990114" cy="4737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7" name="Text Box 5"/>
          <p:cNvSpPr txBox="1">
            <a:spLocks noChangeArrowheads="1"/>
          </p:cNvSpPr>
          <p:nvPr/>
        </p:nvSpPr>
        <p:spPr bwMode="auto">
          <a:xfrm>
            <a:off x="701675" y="1018341"/>
            <a:ext cx="79470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Rate = </a:t>
            </a:r>
            <a:r>
              <a:rPr lang="en-US" alt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 </a:t>
            </a:r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R-L], 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altLang="en-US" sz="28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order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alt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unimolecular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only R-L in rate-determining TS: </a:t>
            </a: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“bottleneck”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668678" name="Text Box 6"/>
          <p:cNvSpPr txBox="1">
            <a:spLocks noChangeArrowheads="1"/>
          </p:cNvSpPr>
          <p:nvPr/>
        </p:nvSpPr>
        <p:spPr bwMode="auto">
          <a:xfrm>
            <a:off x="675819" y="2128871"/>
            <a:ext cx="77851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Stereochemistry: </a:t>
            </a: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stereospecific</a:t>
            </a:r>
            <a:r>
              <a:rPr lang="en-US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i.e. enantiomerically pure starting material leads to (extensively) racemic products; pure cis (or trans) gives cis/trans mixtures, etc.</a:t>
            </a:r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8679" name="AutoShape 7"/>
          <p:cNvSpPr>
            <a:spLocks noChangeArrowheads="1"/>
          </p:cNvSpPr>
          <p:nvPr/>
        </p:nvSpPr>
        <p:spPr bwMode="auto">
          <a:xfrm>
            <a:off x="5146378" y="1277480"/>
            <a:ext cx="274637" cy="88900"/>
          </a:xfrm>
          <a:prstGeom prst="rightArrow">
            <a:avLst>
              <a:gd name="adj1" fmla="val 50000"/>
              <a:gd name="adj2" fmla="val 77232"/>
            </a:avLst>
          </a:prstGeom>
          <a:solidFill>
            <a:schemeClr val="tx2"/>
          </a:solidFill>
          <a:ln w="127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8681" name="Text Box 9"/>
          <p:cNvSpPr txBox="1">
            <a:spLocks noChangeArrowheads="1"/>
          </p:cNvSpPr>
          <p:nvPr/>
        </p:nvSpPr>
        <p:spPr bwMode="auto">
          <a:xfrm>
            <a:off x="1493838" y="4506913"/>
            <a:ext cx="6156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Both observations inconsistent with </a:t>
            </a:r>
            <a:r>
              <a:rPr lang="en-US" altLang="en-US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S</a:t>
            </a:r>
            <a:r>
              <a:rPr lang="en-US" altLang="en-US" sz="2800" b="1" i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N</a:t>
            </a:r>
            <a:r>
              <a:rPr lang="en-US" altLang="en-US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2</a:t>
            </a:r>
            <a:r>
              <a:rPr lang="en-US" altLang="en-US" sz="2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mechanism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5826"/>
            <a:ext cx="7772400" cy="940229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 New Mechanism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170481" y="864276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433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chemeClr val="accent1"/>
                </a:solidFill>
              </a:rPr>
              <a:t>Hindered </a:t>
            </a:r>
            <a:r>
              <a:rPr lang="en-US" altLang="en-US" smtClean="0">
                <a:solidFill>
                  <a:schemeClr val="accent1"/>
                </a:solidFill>
              </a:rPr>
              <a:t>Bases Ensure </a:t>
            </a:r>
            <a:r>
              <a:rPr lang="en-US" altLang="en-US">
                <a:solidFill>
                  <a:schemeClr val="accent1"/>
                </a:solidFill>
              </a:rPr>
              <a:t>E2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71" y="2548757"/>
            <a:ext cx="8346059" cy="351309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170481" y="989734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713415" y="1426989"/>
            <a:ext cx="7717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Steric hindrance slows or shuts down competing S</a:t>
            </a:r>
            <a:r>
              <a:rPr lang="en-US" sz="2400" baseline="-25000" smtClean="0"/>
              <a:t>N</a:t>
            </a:r>
            <a:r>
              <a:rPr lang="en-US" sz="2400" smtClean="0"/>
              <a:t>2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9" name="Rectangle 3"/>
          <p:cNvSpPr>
            <a:spLocks noGrp="1" noChangeArrowheads="1"/>
          </p:cNvSpPr>
          <p:nvPr>
            <p:ph type="title"/>
          </p:nvPr>
        </p:nvSpPr>
        <p:spPr>
          <a:xfrm>
            <a:off x="67004" y="65687"/>
            <a:ext cx="9009993" cy="1143000"/>
          </a:xfrm>
        </p:spPr>
        <p:txBody>
          <a:bodyPr/>
          <a:lstStyle/>
          <a:p>
            <a:r>
              <a:rPr lang="en-US" sz="4000" smtClean="0">
                <a:solidFill>
                  <a:schemeClr val="accent1"/>
                </a:solidFill>
              </a:rPr>
              <a:t>Mechanisms By Which Haloalkanes React With Nucleophiles (Bases)</a:t>
            </a:r>
            <a:endParaRPr lang="en-US" altLang="en-US" sz="400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170481" y="1312928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15" y="2082791"/>
            <a:ext cx="8850971" cy="3626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Text Box 2"/>
          <p:cNvSpPr txBox="1">
            <a:spLocks noChangeArrowheads="1"/>
          </p:cNvSpPr>
          <p:nvPr/>
        </p:nvSpPr>
        <p:spPr bwMode="auto">
          <a:xfrm>
            <a:off x="342900" y="1562100"/>
            <a:ext cx="7248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 1: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Base strength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of the nucleophile</a:t>
            </a:r>
          </a:p>
        </p:txBody>
      </p:sp>
      <p:grpSp>
        <p:nvGrpSpPr>
          <p:cNvPr id="645123" name="Group 3"/>
          <p:cNvGrpSpPr>
            <a:grpSpLocks/>
          </p:cNvGrpSpPr>
          <p:nvPr/>
        </p:nvGrpSpPr>
        <p:grpSpPr bwMode="auto">
          <a:xfrm>
            <a:off x="742950" y="3432175"/>
            <a:ext cx="3100388" cy="585788"/>
            <a:chOff x="468" y="1946"/>
            <a:chExt cx="1953" cy="369"/>
          </a:xfrm>
        </p:grpSpPr>
        <p:sp>
          <p:nvSpPr>
            <p:cNvPr id="645124" name="Text Box 4"/>
            <p:cNvSpPr txBox="1">
              <a:spLocks noChangeArrowheads="1"/>
            </p:cNvSpPr>
            <p:nvPr/>
          </p:nvSpPr>
          <p:spPr bwMode="auto">
            <a:xfrm>
              <a:off x="468" y="2058"/>
              <a:ext cx="4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en-US" alt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</p:txBody>
        </p:sp>
        <p:sp>
          <p:nvSpPr>
            <p:cNvPr id="645125" name="Rectangle 5"/>
            <p:cNvSpPr>
              <a:spLocks noChangeArrowheads="1"/>
            </p:cNvSpPr>
            <p:nvPr/>
          </p:nvSpPr>
          <p:spPr bwMode="auto">
            <a:xfrm>
              <a:off x="698" y="1947"/>
              <a:ext cx="2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  <a:endParaRPr lang="en-US" altLang="en-US" sz="20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45126" name="Text Box 6"/>
            <p:cNvSpPr txBox="1">
              <a:spLocks noChangeArrowheads="1"/>
            </p:cNvSpPr>
            <p:nvPr/>
          </p:nvSpPr>
          <p:spPr bwMode="auto">
            <a:xfrm>
              <a:off x="876" y="2058"/>
              <a:ext cx="4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</a:t>
              </a:r>
              <a:r>
                <a:rPr lang="en-US" alt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</p:txBody>
        </p:sp>
        <p:sp>
          <p:nvSpPr>
            <p:cNvPr id="645127" name="Rectangle 7"/>
            <p:cNvSpPr>
              <a:spLocks noChangeArrowheads="1"/>
            </p:cNvSpPr>
            <p:nvPr/>
          </p:nvSpPr>
          <p:spPr bwMode="auto">
            <a:xfrm>
              <a:off x="1094" y="1947"/>
              <a:ext cx="2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  <a:endParaRPr lang="en-US" altLang="en-US" sz="20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45128" name="Text Box 8"/>
            <p:cNvSpPr txBox="1">
              <a:spLocks noChangeArrowheads="1"/>
            </p:cNvSpPr>
            <p:nvPr/>
          </p:nvSpPr>
          <p:spPr bwMode="auto">
            <a:xfrm>
              <a:off x="1812" y="2058"/>
              <a:ext cx="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</a:t>
              </a:r>
              <a:r>
                <a:rPr lang="en-US" altLang="en-US" sz="2000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alt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</a:p>
          </p:txBody>
        </p:sp>
        <p:sp>
          <p:nvSpPr>
            <p:cNvPr id="645129" name="Rectangle 9"/>
            <p:cNvSpPr>
              <a:spLocks noChangeArrowheads="1"/>
            </p:cNvSpPr>
            <p:nvPr/>
          </p:nvSpPr>
          <p:spPr bwMode="auto">
            <a:xfrm>
              <a:off x="2168" y="1946"/>
              <a:ext cx="2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  <a:endParaRPr lang="en-US" altLang="en-US" sz="20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45130" name="Text Box 10"/>
            <p:cNvSpPr txBox="1">
              <a:spLocks noChangeArrowheads="1"/>
            </p:cNvSpPr>
            <p:nvPr/>
          </p:nvSpPr>
          <p:spPr bwMode="auto">
            <a:xfrm>
              <a:off x="1266" y="2058"/>
              <a:ext cx="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en-US" altLang="en-US" sz="2000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alt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</a:p>
          </p:txBody>
        </p:sp>
        <p:sp>
          <p:nvSpPr>
            <p:cNvPr id="645131" name="Rectangle 11"/>
            <p:cNvSpPr>
              <a:spLocks noChangeArrowheads="1"/>
            </p:cNvSpPr>
            <p:nvPr/>
          </p:nvSpPr>
          <p:spPr bwMode="auto">
            <a:xfrm>
              <a:off x="1634" y="1946"/>
              <a:ext cx="2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  <a:endParaRPr lang="en-US" altLang="en-US" sz="20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45132" name="Text Box 12"/>
            <p:cNvSpPr txBox="1">
              <a:spLocks noChangeArrowheads="1"/>
            </p:cNvSpPr>
            <p:nvPr/>
          </p:nvSpPr>
          <p:spPr bwMode="auto">
            <a:xfrm>
              <a:off x="787" y="2065"/>
              <a:ext cx="1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,</a:t>
              </a:r>
            </a:p>
          </p:txBody>
        </p:sp>
        <p:sp>
          <p:nvSpPr>
            <p:cNvPr id="645133" name="Text Box 13"/>
            <p:cNvSpPr txBox="1">
              <a:spLocks noChangeArrowheads="1"/>
            </p:cNvSpPr>
            <p:nvPr/>
          </p:nvSpPr>
          <p:spPr bwMode="auto">
            <a:xfrm>
              <a:off x="1195" y="2065"/>
              <a:ext cx="1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,</a:t>
              </a:r>
            </a:p>
          </p:txBody>
        </p:sp>
        <p:sp>
          <p:nvSpPr>
            <p:cNvPr id="645134" name="Text Box 14"/>
            <p:cNvSpPr txBox="1">
              <a:spLocks noChangeArrowheads="1"/>
            </p:cNvSpPr>
            <p:nvPr/>
          </p:nvSpPr>
          <p:spPr bwMode="auto">
            <a:xfrm>
              <a:off x="1741" y="2065"/>
              <a:ext cx="1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,</a:t>
              </a:r>
            </a:p>
          </p:txBody>
        </p:sp>
      </p:grpSp>
      <p:sp>
        <p:nvSpPr>
          <p:cNvPr id="645135" name="Text Box 15"/>
          <p:cNvSpPr txBox="1">
            <a:spLocks noChangeArrowheads="1"/>
          </p:cNvSpPr>
          <p:nvPr/>
        </p:nvSpPr>
        <p:spPr bwMode="auto">
          <a:xfrm>
            <a:off x="342900" y="2181225"/>
            <a:ext cx="1895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i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Weak Bases</a:t>
            </a:r>
          </a:p>
        </p:txBody>
      </p:sp>
      <p:sp>
        <p:nvSpPr>
          <p:cNvPr id="645136" name="Text Box 16"/>
          <p:cNvSpPr txBox="1">
            <a:spLocks noChangeArrowheads="1"/>
          </p:cNvSpPr>
          <p:nvPr/>
        </p:nvSpPr>
        <p:spPr bwMode="auto">
          <a:xfrm>
            <a:off x="2828925" y="2181225"/>
            <a:ext cx="302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Substitution more likely</a:t>
            </a:r>
          </a:p>
        </p:txBody>
      </p:sp>
      <p:sp>
        <p:nvSpPr>
          <p:cNvPr id="645137" name="Text Box 17"/>
          <p:cNvSpPr txBox="1">
            <a:spLocks noChangeArrowheads="1"/>
          </p:cNvSpPr>
          <p:nvPr/>
        </p:nvSpPr>
        <p:spPr bwMode="auto">
          <a:xfrm>
            <a:off x="342900" y="3143250"/>
            <a:ext cx="2085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i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Strong Bases</a:t>
            </a:r>
          </a:p>
        </p:txBody>
      </p:sp>
      <p:sp>
        <p:nvSpPr>
          <p:cNvPr id="645138" name="Text Box 18"/>
          <p:cNvSpPr txBox="1">
            <a:spLocks noChangeArrowheads="1"/>
          </p:cNvSpPr>
          <p:nvPr/>
        </p:nvSpPr>
        <p:spPr bwMode="auto">
          <a:xfrm>
            <a:off x="2828925" y="3143250"/>
            <a:ext cx="427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Likelihood of elimination increased</a:t>
            </a:r>
          </a:p>
        </p:txBody>
      </p:sp>
      <p:sp>
        <p:nvSpPr>
          <p:cNvPr id="645139" name="Text Box 19"/>
          <p:cNvSpPr txBox="1">
            <a:spLocks noChangeArrowheads="1"/>
          </p:cNvSpPr>
          <p:nvPr/>
        </p:nvSpPr>
        <p:spPr bwMode="auto">
          <a:xfrm>
            <a:off x="342900" y="4114800"/>
            <a:ext cx="84105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 2: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Steric hindrance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around the </a:t>
            </a: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reacting carbon</a:t>
            </a:r>
          </a:p>
        </p:txBody>
      </p:sp>
      <p:grpSp>
        <p:nvGrpSpPr>
          <p:cNvPr id="645140" name="Group 20"/>
          <p:cNvGrpSpPr>
            <a:grpSpLocks/>
          </p:cNvGrpSpPr>
          <p:nvPr/>
        </p:nvGrpSpPr>
        <p:grpSpPr bwMode="auto">
          <a:xfrm>
            <a:off x="223838" y="5053013"/>
            <a:ext cx="3333750" cy="1263650"/>
            <a:chOff x="141" y="2523"/>
            <a:chExt cx="2100" cy="796"/>
          </a:xfrm>
        </p:grpSpPr>
        <p:sp>
          <p:nvSpPr>
            <p:cNvPr id="645141" name="Text Box 21"/>
            <p:cNvSpPr txBox="1">
              <a:spLocks noChangeArrowheads="1"/>
            </p:cNvSpPr>
            <p:nvPr/>
          </p:nvSpPr>
          <p:spPr bwMode="auto">
            <a:xfrm>
              <a:off x="231" y="2805"/>
              <a:ext cx="19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Primary haloalkanes</a:t>
              </a:r>
            </a:p>
          </p:txBody>
        </p:sp>
        <p:sp>
          <p:nvSpPr>
            <p:cNvPr id="645142" name="Text Box 22"/>
            <p:cNvSpPr txBox="1">
              <a:spLocks noChangeArrowheads="1"/>
            </p:cNvSpPr>
            <p:nvPr/>
          </p:nvSpPr>
          <p:spPr bwMode="auto">
            <a:xfrm>
              <a:off x="231" y="3069"/>
              <a:ext cx="19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Substitution more likely</a:t>
              </a:r>
            </a:p>
          </p:txBody>
        </p:sp>
        <p:sp>
          <p:nvSpPr>
            <p:cNvPr id="645143" name="Text Box 23"/>
            <p:cNvSpPr txBox="1">
              <a:spLocks noChangeArrowheads="1"/>
            </p:cNvSpPr>
            <p:nvPr/>
          </p:nvSpPr>
          <p:spPr bwMode="auto">
            <a:xfrm>
              <a:off x="141" y="2523"/>
              <a:ext cx="21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i="1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Sterically unhindered</a:t>
              </a:r>
            </a:p>
          </p:txBody>
        </p:sp>
      </p:grpSp>
      <p:sp>
        <p:nvSpPr>
          <p:cNvPr id="645145" name="Text Box 25"/>
          <p:cNvSpPr txBox="1">
            <a:spLocks noChangeArrowheads="1"/>
          </p:cNvSpPr>
          <p:nvPr/>
        </p:nvSpPr>
        <p:spPr bwMode="auto">
          <a:xfrm>
            <a:off x="4833938" y="5053013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i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Sterically hindered</a:t>
            </a:r>
          </a:p>
        </p:txBody>
      </p:sp>
      <p:sp>
        <p:nvSpPr>
          <p:cNvPr id="645146" name="Text Box 26"/>
          <p:cNvSpPr txBox="1">
            <a:spLocks noChangeArrowheads="1"/>
          </p:cNvSpPr>
          <p:nvPr/>
        </p:nvSpPr>
        <p:spPr bwMode="auto">
          <a:xfrm>
            <a:off x="3952875" y="5919788"/>
            <a:ext cx="427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Likelihood of elimination increased</a:t>
            </a:r>
          </a:p>
        </p:txBody>
      </p:sp>
      <p:sp>
        <p:nvSpPr>
          <p:cNvPr id="645147" name="Text Box 27"/>
          <p:cNvSpPr txBox="1">
            <a:spLocks noChangeArrowheads="1"/>
          </p:cNvSpPr>
          <p:nvPr/>
        </p:nvSpPr>
        <p:spPr bwMode="auto">
          <a:xfrm>
            <a:off x="3267075" y="5500688"/>
            <a:ext cx="595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Branched prim, or sec and tert haloalkanes</a:t>
            </a:r>
          </a:p>
        </p:txBody>
      </p:sp>
      <p:sp>
        <p:nvSpPr>
          <p:cNvPr id="645149" name="Text Box 29"/>
          <p:cNvSpPr txBox="1">
            <a:spLocks noChangeArrowheads="1"/>
          </p:cNvSpPr>
          <p:nvPr/>
        </p:nvSpPr>
        <p:spPr bwMode="auto">
          <a:xfrm>
            <a:off x="695325" y="2609850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0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</p:txBody>
      </p:sp>
      <p:sp>
        <p:nvSpPr>
          <p:cNvPr id="645150" name="Text Box 30"/>
          <p:cNvSpPr txBox="1">
            <a:spLocks noChangeArrowheads="1"/>
          </p:cNvSpPr>
          <p:nvPr/>
        </p:nvSpPr>
        <p:spPr bwMode="auto">
          <a:xfrm>
            <a:off x="1476375" y="2609850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645151" name="Text Box 31"/>
          <p:cNvSpPr txBox="1">
            <a:spLocks noChangeArrowheads="1"/>
          </p:cNvSpPr>
          <p:nvPr/>
        </p:nvSpPr>
        <p:spPr bwMode="auto">
          <a:xfrm>
            <a:off x="2266950" y="2609850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altLang="en-US" sz="20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645152" name="Text Box 32"/>
          <p:cNvSpPr txBox="1">
            <a:spLocks noChangeArrowheads="1"/>
          </p:cNvSpPr>
          <p:nvPr/>
        </p:nvSpPr>
        <p:spPr bwMode="auto">
          <a:xfrm>
            <a:off x="3038475" y="2609850"/>
            <a:ext cx="1238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halides</a:t>
            </a:r>
            <a:endParaRPr lang="en-US" altLang="en-US" sz="200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5153" name="Text Box 33"/>
          <p:cNvSpPr txBox="1">
            <a:spLocks noChangeArrowheads="1"/>
          </p:cNvSpPr>
          <p:nvPr/>
        </p:nvSpPr>
        <p:spPr bwMode="auto">
          <a:xfrm>
            <a:off x="4583113" y="2609850"/>
            <a:ext cx="1125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20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altLang="en-US" sz="2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5154" name="Text Box 34"/>
          <p:cNvSpPr txBox="1">
            <a:spLocks noChangeArrowheads="1"/>
          </p:cNvSpPr>
          <p:nvPr/>
        </p:nvSpPr>
        <p:spPr bwMode="auto">
          <a:xfrm>
            <a:off x="5981700" y="2609850"/>
            <a:ext cx="104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altLang="en-US" sz="200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endParaRPr lang="en-US" alt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5155" name="Text Box 35"/>
          <p:cNvSpPr txBox="1">
            <a:spLocks noChangeArrowheads="1"/>
          </p:cNvSpPr>
          <p:nvPr/>
        </p:nvSpPr>
        <p:spPr bwMode="auto">
          <a:xfrm>
            <a:off x="4305300" y="2609850"/>
            <a:ext cx="600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endParaRPr lang="en-US" altLang="en-US" sz="200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5156" name="Rectangle 36"/>
          <p:cNvSpPr>
            <a:spLocks noChangeArrowheads="1"/>
          </p:cNvSpPr>
          <p:nvPr/>
        </p:nvSpPr>
        <p:spPr bwMode="auto">
          <a:xfrm>
            <a:off x="4594225" y="2441575"/>
            <a:ext cx="401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en-US" altLang="en-US" sz="200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5157" name="Text Box 37"/>
          <p:cNvSpPr txBox="1">
            <a:spLocks noChangeArrowheads="1"/>
          </p:cNvSpPr>
          <p:nvPr/>
        </p:nvSpPr>
        <p:spPr bwMode="auto">
          <a:xfrm>
            <a:off x="5400675" y="2609850"/>
            <a:ext cx="657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NC</a:t>
            </a:r>
            <a:endParaRPr lang="en-US" altLang="en-US" sz="200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5158" name="Rectangle 38"/>
          <p:cNvSpPr>
            <a:spLocks noChangeArrowheads="1"/>
          </p:cNvSpPr>
          <p:nvPr/>
        </p:nvSpPr>
        <p:spPr bwMode="auto">
          <a:xfrm>
            <a:off x="5775325" y="2441575"/>
            <a:ext cx="401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en-US" altLang="en-US" sz="200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5159" name="Text Box 39"/>
          <p:cNvSpPr txBox="1">
            <a:spLocks noChangeArrowheads="1"/>
          </p:cNvSpPr>
          <p:nvPr/>
        </p:nvSpPr>
        <p:spPr bwMode="auto">
          <a:xfrm>
            <a:off x="4687888" y="2616200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</p:txBody>
      </p:sp>
      <p:sp>
        <p:nvSpPr>
          <p:cNvPr id="645160" name="Text Box 40"/>
          <p:cNvSpPr txBox="1">
            <a:spLocks noChangeArrowheads="1"/>
          </p:cNvSpPr>
          <p:nvPr/>
        </p:nvSpPr>
        <p:spPr bwMode="auto">
          <a:xfrm>
            <a:off x="5840413" y="2616200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</p:txBody>
      </p:sp>
      <p:sp>
        <p:nvSpPr>
          <p:cNvPr id="645161" name="Text Box 41"/>
          <p:cNvSpPr txBox="1">
            <a:spLocks noChangeArrowheads="1"/>
          </p:cNvSpPr>
          <p:nvPr/>
        </p:nvSpPr>
        <p:spPr bwMode="auto">
          <a:xfrm>
            <a:off x="695325" y="2609850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0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</p:txBody>
      </p:sp>
      <p:sp>
        <p:nvSpPr>
          <p:cNvPr id="645162" name="Text Box 42"/>
          <p:cNvSpPr txBox="1">
            <a:spLocks noChangeArrowheads="1"/>
          </p:cNvSpPr>
          <p:nvPr/>
        </p:nvSpPr>
        <p:spPr bwMode="auto">
          <a:xfrm>
            <a:off x="1476375" y="2609850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645163" name="Text Box 43"/>
          <p:cNvSpPr txBox="1">
            <a:spLocks noChangeArrowheads="1"/>
          </p:cNvSpPr>
          <p:nvPr/>
        </p:nvSpPr>
        <p:spPr bwMode="auto">
          <a:xfrm>
            <a:off x="1335088" y="2616200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</p:txBody>
      </p:sp>
      <p:sp>
        <p:nvSpPr>
          <p:cNvPr id="645164" name="Text Box 44"/>
          <p:cNvSpPr txBox="1">
            <a:spLocks noChangeArrowheads="1"/>
          </p:cNvSpPr>
          <p:nvPr/>
        </p:nvSpPr>
        <p:spPr bwMode="auto">
          <a:xfrm>
            <a:off x="2230438" y="2616200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</p:txBody>
      </p:sp>
      <p:sp>
        <p:nvSpPr>
          <p:cNvPr id="645165" name="Text Box 45"/>
          <p:cNvSpPr txBox="1">
            <a:spLocks noChangeArrowheads="1"/>
          </p:cNvSpPr>
          <p:nvPr/>
        </p:nvSpPr>
        <p:spPr bwMode="auto">
          <a:xfrm>
            <a:off x="2897188" y="2616200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</p:txBody>
      </p:sp>
      <p:sp>
        <p:nvSpPr>
          <p:cNvPr id="645166" name="Text Box 46"/>
          <p:cNvSpPr txBox="1">
            <a:spLocks noChangeArrowheads="1"/>
          </p:cNvSpPr>
          <p:nvPr/>
        </p:nvSpPr>
        <p:spPr bwMode="auto">
          <a:xfrm>
            <a:off x="4116388" y="2616200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</p:txBody>
      </p:sp>
      <p:sp>
        <p:nvSpPr>
          <p:cNvPr id="645167" name="Text Box 47"/>
          <p:cNvSpPr txBox="1">
            <a:spLocks noChangeArrowheads="1"/>
          </p:cNvSpPr>
          <p:nvPr/>
        </p:nvSpPr>
        <p:spPr bwMode="auto">
          <a:xfrm>
            <a:off x="4687888" y="2616200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</p:txBody>
      </p:sp>
      <p:sp>
        <p:nvSpPr>
          <p:cNvPr id="645168" name="Text Box 48"/>
          <p:cNvSpPr txBox="1">
            <a:spLocks noChangeArrowheads="1"/>
          </p:cNvSpPr>
          <p:nvPr/>
        </p:nvSpPr>
        <p:spPr bwMode="auto">
          <a:xfrm>
            <a:off x="5221288" y="2616200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</p:txBody>
      </p:sp>
      <p:sp>
        <p:nvSpPr>
          <p:cNvPr id="645169" name="Text Box 49"/>
          <p:cNvSpPr txBox="1">
            <a:spLocks noChangeArrowheads="1"/>
          </p:cNvSpPr>
          <p:nvPr/>
        </p:nvSpPr>
        <p:spPr bwMode="auto">
          <a:xfrm>
            <a:off x="5840413" y="2616200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</p:txBody>
      </p:sp>
      <p:sp>
        <p:nvSpPr>
          <p:cNvPr id="645170" name="Rectangle 50"/>
          <p:cNvSpPr>
            <a:spLocks noGrp="1" noChangeArrowheads="1"/>
          </p:cNvSpPr>
          <p:nvPr>
            <p:ph type="title"/>
          </p:nvPr>
        </p:nvSpPr>
        <p:spPr>
          <a:xfrm>
            <a:off x="279400" y="104775"/>
            <a:ext cx="8562975" cy="1311275"/>
          </a:xfrm>
          <a:noFill/>
          <a:ln/>
        </p:spPr>
        <p:txBody>
          <a:bodyPr/>
          <a:lstStyle/>
          <a:p>
            <a:r>
              <a:rPr lang="en-US" altLang="en-US" sz="3600" smtClean="0">
                <a:solidFill>
                  <a:schemeClr val="accent1"/>
                </a:solidFill>
              </a:rPr>
              <a:t>Factors That Affect The Competition Between S</a:t>
            </a:r>
            <a:r>
              <a:rPr lang="en-US" altLang="en-US" sz="3600" baseline="-25000" smtClean="0">
                <a:solidFill>
                  <a:schemeClr val="accent1"/>
                </a:solidFill>
              </a:rPr>
              <a:t>N</a:t>
            </a:r>
            <a:r>
              <a:rPr lang="en-US" altLang="en-US" sz="3600" smtClean="0">
                <a:solidFill>
                  <a:schemeClr val="accent1"/>
                </a:solidFill>
              </a:rPr>
              <a:t> And E</a:t>
            </a:r>
            <a:endParaRPr lang="en-US" altLang="en-US" sz="3600">
              <a:solidFill>
                <a:schemeClr val="accent1"/>
              </a:solidFill>
            </a:endParaRPr>
          </a:p>
        </p:txBody>
      </p:sp>
      <p:sp>
        <p:nvSpPr>
          <p:cNvPr id="645172" name="Rectangle 52"/>
          <p:cNvSpPr>
            <a:spLocks noChangeArrowheads="1"/>
          </p:cNvSpPr>
          <p:nvPr/>
        </p:nvSpPr>
        <p:spPr bwMode="auto">
          <a:xfrm>
            <a:off x="5168900" y="2446338"/>
            <a:ext cx="290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645174" name="Rectangle 54"/>
          <p:cNvSpPr>
            <a:spLocks noChangeArrowheads="1"/>
          </p:cNvSpPr>
          <p:nvPr/>
        </p:nvSpPr>
        <p:spPr bwMode="auto">
          <a:xfrm>
            <a:off x="6799263" y="2454275"/>
            <a:ext cx="290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cxnSp>
        <p:nvCxnSpPr>
          <p:cNvPr id="51" name="Straight Connector 50"/>
          <p:cNvCxnSpPr/>
          <p:nvPr/>
        </p:nvCxnSpPr>
        <p:spPr bwMode="auto">
          <a:xfrm flipV="1">
            <a:off x="170481" y="1392438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Text Box 2"/>
          <p:cNvSpPr txBox="1">
            <a:spLocks noChangeArrowheads="1"/>
          </p:cNvSpPr>
          <p:nvPr/>
        </p:nvSpPr>
        <p:spPr bwMode="auto">
          <a:xfrm>
            <a:off x="482600" y="730250"/>
            <a:ext cx="76866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 3: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Steric hindrance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in </a:t>
            </a: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nucleophile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(strong base)</a:t>
            </a:r>
          </a:p>
        </p:txBody>
      </p:sp>
      <p:sp>
        <p:nvSpPr>
          <p:cNvPr id="646147" name="Text Box 3"/>
          <p:cNvSpPr txBox="1">
            <a:spLocks noChangeArrowheads="1"/>
          </p:cNvSpPr>
          <p:nvPr/>
        </p:nvSpPr>
        <p:spPr bwMode="auto">
          <a:xfrm>
            <a:off x="1050925" y="2166938"/>
            <a:ext cx="2752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i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Sterically unhindered</a:t>
            </a:r>
          </a:p>
        </p:txBody>
      </p:sp>
      <p:sp>
        <p:nvSpPr>
          <p:cNvPr id="646148" name="Text Box 4"/>
          <p:cNvSpPr txBox="1">
            <a:spLocks noChangeArrowheads="1"/>
          </p:cNvSpPr>
          <p:nvPr/>
        </p:nvSpPr>
        <p:spPr bwMode="auto">
          <a:xfrm>
            <a:off x="5561013" y="2125663"/>
            <a:ext cx="248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i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Sterically hindered</a:t>
            </a:r>
          </a:p>
        </p:txBody>
      </p:sp>
      <p:sp>
        <p:nvSpPr>
          <p:cNvPr id="646149" name="Text Box 5"/>
          <p:cNvSpPr txBox="1">
            <a:spLocks noChangeArrowheads="1"/>
          </p:cNvSpPr>
          <p:nvPr/>
        </p:nvSpPr>
        <p:spPr bwMode="auto">
          <a:xfrm>
            <a:off x="1030288" y="3462338"/>
            <a:ext cx="2924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Substitution may occur</a:t>
            </a:r>
          </a:p>
        </p:txBody>
      </p:sp>
      <p:sp>
        <p:nvSpPr>
          <p:cNvPr id="646150" name="Text Box 6"/>
          <p:cNvSpPr txBox="1">
            <a:spLocks noChangeArrowheads="1"/>
          </p:cNvSpPr>
          <p:nvPr/>
        </p:nvSpPr>
        <p:spPr bwMode="auto">
          <a:xfrm>
            <a:off x="4968875" y="3462338"/>
            <a:ext cx="3562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Elimination strongly favored</a:t>
            </a:r>
          </a:p>
        </p:txBody>
      </p:sp>
      <p:grpSp>
        <p:nvGrpSpPr>
          <p:cNvPr id="646152" name="Group 8"/>
          <p:cNvGrpSpPr>
            <a:grpSpLocks/>
          </p:cNvGrpSpPr>
          <p:nvPr/>
        </p:nvGrpSpPr>
        <p:grpSpPr bwMode="auto">
          <a:xfrm>
            <a:off x="644525" y="2692400"/>
            <a:ext cx="766763" cy="573088"/>
            <a:chOff x="468" y="2229"/>
            <a:chExt cx="483" cy="361"/>
          </a:xfrm>
        </p:grpSpPr>
        <p:sp>
          <p:nvSpPr>
            <p:cNvPr id="646153" name="Text Box 9"/>
            <p:cNvSpPr txBox="1">
              <a:spLocks noChangeArrowheads="1"/>
            </p:cNvSpPr>
            <p:nvPr/>
          </p:nvSpPr>
          <p:spPr bwMode="auto">
            <a:xfrm>
              <a:off x="468" y="2340"/>
              <a:ext cx="4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en-US" alt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</p:txBody>
        </p:sp>
        <p:sp>
          <p:nvSpPr>
            <p:cNvPr id="646154" name="Rectangle 10"/>
            <p:cNvSpPr>
              <a:spLocks noChangeArrowheads="1"/>
            </p:cNvSpPr>
            <p:nvPr/>
          </p:nvSpPr>
          <p:spPr bwMode="auto">
            <a:xfrm>
              <a:off x="698" y="2229"/>
              <a:ext cx="2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  <a:endParaRPr lang="en-US" altLang="en-US" sz="20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646155" name="Group 11"/>
          <p:cNvGrpSpPr>
            <a:grpSpLocks/>
          </p:cNvGrpSpPr>
          <p:nvPr/>
        </p:nvGrpSpPr>
        <p:grpSpPr bwMode="auto">
          <a:xfrm>
            <a:off x="3644900" y="2690813"/>
            <a:ext cx="966788" cy="574675"/>
            <a:chOff x="1812" y="2228"/>
            <a:chExt cx="609" cy="362"/>
          </a:xfrm>
        </p:grpSpPr>
        <p:sp>
          <p:nvSpPr>
            <p:cNvPr id="646156" name="Text Box 12"/>
            <p:cNvSpPr txBox="1">
              <a:spLocks noChangeArrowheads="1"/>
            </p:cNvSpPr>
            <p:nvPr/>
          </p:nvSpPr>
          <p:spPr bwMode="auto">
            <a:xfrm>
              <a:off x="1812" y="2340"/>
              <a:ext cx="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en-US" altLang="en-US" sz="2000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alt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</a:p>
          </p:txBody>
        </p:sp>
        <p:sp>
          <p:nvSpPr>
            <p:cNvPr id="646157" name="Rectangle 13"/>
            <p:cNvSpPr>
              <a:spLocks noChangeArrowheads="1"/>
            </p:cNvSpPr>
            <p:nvPr/>
          </p:nvSpPr>
          <p:spPr bwMode="auto">
            <a:xfrm>
              <a:off x="2168" y="2228"/>
              <a:ext cx="2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  <a:endParaRPr lang="en-US" altLang="en-US" sz="20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646158" name="Group 14"/>
          <p:cNvGrpSpPr>
            <a:grpSpLocks/>
          </p:cNvGrpSpPr>
          <p:nvPr/>
        </p:nvGrpSpPr>
        <p:grpSpPr bwMode="auto">
          <a:xfrm>
            <a:off x="1368425" y="2692400"/>
            <a:ext cx="995363" cy="573088"/>
            <a:chOff x="1476" y="1413"/>
            <a:chExt cx="627" cy="361"/>
          </a:xfrm>
        </p:grpSpPr>
        <p:sp>
          <p:nvSpPr>
            <p:cNvPr id="646159" name="Text Box 15"/>
            <p:cNvSpPr txBox="1">
              <a:spLocks noChangeArrowheads="1"/>
            </p:cNvSpPr>
            <p:nvPr/>
          </p:nvSpPr>
          <p:spPr bwMode="auto">
            <a:xfrm>
              <a:off x="1476" y="1524"/>
              <a:ext cx="5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</a:t>
              </a:r>
              <a:r>
                <a:rPr lang="en-US" altLang="en-US" sz="2000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alt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</p:txBody>
        </p:sp>
        <p:sp>
          <p:nvSpPr>
            <p:cNvPr id="646160" name="Rectangle 16"/>
            <p:cNvSpPr>
              <a:spLocks noChangeArrowheads="1"/>
            </p:cNvSpPr>
            <p:nvPr/>
          </p:nvSpPr>
          <p:spPr bwMode="auto">
            <a:xfrm>
              <a:off x="1850" y="1413"/>
              <a:ext cx="2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  <a:endParaRPr lang="en-US" altLang="en-US" sz="20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646161" name="Group 17"/>
          <p:cNvGrpSpPr>
            <a:grpSpLocks/>
          </p:cNvGrpSpPr>
          <p:nvPr/>
        </p:nvGrpSpPr>
        <p:grpSpPr bwMode="auto">
          <a:xfrm>
            <a:off x="2330450" y="2701925"/>
            <a:ext cx="1433513" cy="563563"/>
            <a:chOff x="1908" y="1269"/>
            <a:chExt cx="903" cy="355"/>
          </a:xfrm>
        </p:grpSpPr>
        <p:sp>
          <p:nvSpPr>
            <p:cNvPr id="646162" name="Rectangle 18"/>
            <p:cNvSpPr>
              <a:spLocks noChangeArrowheads="1"/>
            </p:cNvSpPr>
            <p:nvPr/>
          </p:nvSpPr>
          <p:spPr bwMode="auto">
            <a:xfrm>
              <a:off x="2558" y="1269"/>
              <a:ext cx="2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  <a:endParaRPr lang="en-US" altLang="en-US" sz="20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46163" name="Text Box 19"/>
            <p:cNvSpPr txBox="1">
              <a:spLocks noChangeArrowheads="1"/>
            </p:cNvSpPr>
            <p:nvPr/>
          </p:nvSpPr>
          <p:spPr bwMode="auto">
            <a:xfrm>
              <a:off x="1908" y="1374"/>
              <a:ext cx="8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rgbClr val="B2B2B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en-US" altLang="en-US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en-US" altLang="en-US" sz="2000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altLang="en-US" sz="2000">
                  <a:solidFill>
                    <a:srgbClr val="B2B2B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en-US" altLang="en-US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en-US" altLang="en-US" sz="2000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alt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</p:txBody>
        </p:sp>
      </p:grpSp>
      <p:sp>
        <p:nvSpPr>
          <p:cNvPr id="646164" name="Text Box 20"/>
          <p:cNvSpPr txBox="1">
            <a:spLocks noChangeArrowheads="1"/>
          </p:cNvSpPr>
          <p:nvPr/>
        </p:nvSpPr>
        <p:spPr bwMode="auto">
          <a:xfrm>
            <a:off x="1189038" y="2868613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</p:txBody>
      </p:sp>
      <p:sp>
        <p:nvSpPr>
          <p:cNvPr id="646165" name="Text Box 21"/>
          <p:cNvSpPr txBox="1">
            <a:spLocks noChangeArrowheads="1"/>
          </p:cNvSpPr>
          <p:nvPr/>
        </p:nvSpPr>
        <p:spPr bwMode="auto">
          <a:xfrm>
            <a:off x="2141538" y="2868613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</p:txBody>
      </p:sp>
      <p:sp>
        <p:nvSpPr>
          <p:cNvPr id="646166" name="Text Box 22"/>
          <p:cNvSpPr txBox="1">
            <a:spLocks noChangeArrowheads="1"/>
          </p:cNvSpPr>
          <p:nvPr/>
        </p:nvSpPr>
        <p:spPr bwMode="auto">
          <a:xfrm>
            <a:off x="3551238" y="2868613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</p:txBody>
      </p:sp>
      <p:grpSp>
        <p:nvGrpSpPr>
          <p:cNvPr id="646167" name="Group 23"/>
          <p:cNvGrpSpPr>
            <a:grpSpLocks/>
          </p:cNvGrpSpPr>
          <p:nvPr/>
        </p:nvGrpSpPr>
        <p:grpSpPr bwMode="auto">
          <a:xfrm>
            <a:off x="5192713" y="2676525"/>
            <a:ext cx="3219450" cy="588963"/>
            <a:chOff x="3243" y="1440"/>
            <a:chExt cx="2028" cy="371"/>
          </a:xfrm>
        </p:grpSpPr>
        <p:sp>
          <p:nvSpPr>
            <p:cNvPr id="646168" name="Text Box 24"/>
            <p:cNvSpPr txBox="1">
              <a:spLocks noChangeArrowheads="1"/>
            </p:cNvSpPr>
            <p:nvPr/>
          </p:nvSpPr>
          <p:spPr bwMode="auto">
            <a:xfrm>
              <a:off x="3243" y="1561"/>
              <a:ext cx="8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</a:t>
              </a:r>
              <a:r>
                <a:rPr lang="en-US" altLang="en-US" sz="2000">
                  <a:solidFill>
                    <a:srgbClr val="B2B2B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en-US" altLang="en-US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en-US" altLang="en-US" sz="2000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altLang="en-US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  <a:r>
                <a:rPr lang="en-US" altLang="en-US" sz="2000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altLang="en-US" sz="2000">
                  <a:solidFill>
                    <a:srgbClr val="B2B2B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en-US" alt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</p:txBody>
        </p:sp>
        <p:grpSp>
          <p:nvGrpSpPr>
            <p:cNvPr id="646169" name="Group 25"/>
            <p:cNvGrpSpPr>
              <a:grpSpLocks/>
            </p:cNvGrpSpPr>
            <p:nvPr/>
          </p:nvGrpSpPr>
          <p:grpSpPr bwMode="auto">
            <a:xfrm>
              <a:off x="4065" y="1440"/>
              <a:ext cx="1206" cy="371"/>
              <a:chOff x="3435" y="2288"/>
              <a:chExt cx="1206" cy="371"/>
            </a:xfrm>
          </p:grpSpPr>
          <p:sp>
            <p:nvSpPr>
              <p:cNvPr id="646170" name="Text Box 26"/>
              <p:cNvSpPr txBox="1">
                <a:spLocks noChangeArrowheads="1"/>
              </p:cNvSpPr>
              <p:nvPr/>
            </p:nvSpPr>
            <p:spPr bwMode="auto">
              <a:xfrm>
                <a:off x="3435" y="2409"/>
                <a:ext cx="112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[(</a:t>
                </a:r>
                <a:r>
                  <a:rPr lang="en-US" altLang="en-US" sz="2000">
                    <a:solidFill>
                      <a:srgbClr val="B2B2B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</a:t>
                </a:r>
                <a:r>
                  <a:rPr lang="en-US" altLang="en-US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H</a:t>
                </a:r>
                <a:r>
                  <a:rPr lang="en-US" altLang="en-US" sz="20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3</a:t>
                </a:r>
                <a:r>
                  <a:rPr lang="en-US" altLang="en-US"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)</a:t>
                </a:r>
                <a:r>
                  <a:rPr lang="en-US" altLang="en-US" sz="2000" baseline="-25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3</a:t>
                </a:r>
                <a:r>
                  <a:rPr lang="en-US" altLang="en-US" sz="2000">
                    <a:solidFill>
                      <a:srgbClr val="B2B2B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</a:t>
                </a:r>
                <a:r>
                  <a:rPr lang="en-US" altLang="en-US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H</a:t>
                </a:r>
                <a:r>
                  <a:rPr lang="en-US" altLang="en-US"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]</a:t>
                </a:r>
                <a:r>
                  <a:rPr lang="en-US" altLang="en-US" sz="2000" baseline="-25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</a:t>
                </a:r>
                <a:r>
                  <a:rPr lang="en-US" altLang="en-US" sz="2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</a:t>
                </a:r>
              </a:p>
            </p:txBody>
          </p:sp>
          <p:sp>
            <p:nvSpPr>
              <p:cNvPr id="646171" name="Rectangle 27"/>
              <p:cNvSpPr>
                <a:spLocks noChangeArrowheads="1"/>
              </p:cNvSpPr>
              <p:nvPr/>
            </p:nvSpPr>
            <p:spPr bwMode="auto">
              <a:xfrm>
                <a:off x="4388" y="2288"/>
                <a:ext cx="25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-</a:t>
                </a:r>
                <a:endParaRPr lang="en-US" altLang="en-US" sz="2000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646172" name="Text Box 28"/>
            <p:cNvSpPr txBox="1">
              <a:spLocks noChangeArrowheads="1"/>
            </p:cNvSpPr>
            <p:nvPr/>
          </p:nvSpPr>
          <p:spPr bwMode="auto">
            <a:xfrm>
              <a:off x="3967" y="1561"/>
              <a:ext cx="1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,</a:t>
              </a:r>
            </a:p>
          </p:txBody>
        </p:sp>
      </p:grpSp>
      <p:sp>
        <p:nvSpPr>
          <p:cNvPr id="646177" name="Rectangle 33"/>
          <p:cNvSpPr>
            <a:spLocks noChangeArrowheads="1"/>
          </p:cNvSpPr>
          <p:nvPr/>
        </p:nvSpPr>
        <p:spPr bwMode="auto">
          <a:xfrm>
            <a:off x="6308725" y="2706688"/>
            <a:ext cx="290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97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046451"/>
              </p:ext>
            </p:extLst>
          </p:nvPr>
        </p:nvGraphicFramePr>
        <p:xfrm>
          <a:off x="962025" y="1684338"/>
          <a:ext cx="523240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64" name="CS ChemDraw Drawing" r:id="rId3" imgW="2874431" imgH="582146" progId="ChemDraw.Document.6.0">
                  <p:embed/>
                </p:oleObj>
              </mc:Choice>
              <mc:Fallback>
                <p:oleObj name="CS ChemDraw Drawing" r:id="rId3" imgW="2874431" imgH="582146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1684338"/>
                        <a:ext cx="5232400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2225" algn="ctr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05" name="Rectangle 9"/>
          <p:cNvSpPr>
            <a:spLocks noChangeArrowheads="1"/>
          </p:cNvSpPr>
          <p:nvPr/>
        </p:nvSpPr>
        <p:spPr bwMode="auto">
          <a:xfrm>
            <a:off x="6580560" y="2032000"/>
            <a:ext cx="16172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tabLst>
                <a:tab pos="1485900" algn="l"/>
                <a:tab pos="1771650" algn="l"/>
                <a:tab pos="44005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1485900" algn="l"/>
                <a:tab pos="1771650" algn="l"/>
                <a:tab pos="44005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1485900" algn="l"/>
                <a:tab pos="1771650" algn="l"/>
                <a:tab pos="44005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1485900" algn="l"/>
                <a:tab pos="1771650" algn="l"/>
                <a:tab pos="44005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1485900" algn="l"/>
                <a:tab pos="1771650" algn="l"/>
                <a:tab pos="44005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  <a:tab pos="1771650" algn="l"/>
                <a:tab pos="44005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  <a:tab pos="1771650" algn="l"/>
                <a:tab pos="44005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  <a:tab pos="1771650" algn="l"/>
                <a:tab pos="44005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  <a:tab pos="1771650" algn="l"/>
                <a:tab pos="44005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de-DE" altLang="en-US" sz="120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altLang="en-US">
                <a:solidFill>
                  <a:srgbClr val="EBD189"/>
                </a:solidFill>
                <a:effectLst/>
                <a:latin typeface="Comic Sans MS" panose="030F0702030302020204" pitchFamily="66" charset="0"/>
              </a:rPr>
              <a:t>An alkene</a:t>
            </a:r>
          </a:p>
        </p:txBody>
      </p:sp>
      <p:sp>
        <p:nvSpPr>
          <p:cNvPr id="669708" name="Rectangle 12"/>
          <p:cNvSpPr>
            <a:spLocks noChangeArrowheads="1"/>
          </p:cNvSpPr>
          <p:nvPr/>
        </p:nvSpPr>
        <p:spPr bwMode="auto">
          <a:xfrm>
            <a:off x="930275" y="3478778"/>
            <a:ext cx="807785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>
              <a:tabLst>
                <a:tab pos="1485900" algn="l"/>
                <a:tab pos="17716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1485900" algn="l"/>
                <a:tab pos="17716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1485900" algn="l"/>
                <a:tab pos="17716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1485900" algn="l"/>
                <a:tab pos="17716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1485900" algn="l"/>
                <a:tab pos="17716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  <a:tab pos="17716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  <a:tab pos="17716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  <a:tab pos="17716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  <a:tab pos="17716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sz="200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1. Mechanism:         S</a:t>
            </a:r>
            <a:r>
              <a:rPr lang="de-DE" altLang="en-US" sz="2000" baseline="-3000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de-DE" altLang="en-US" sz="200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2     S</a:t>
            </a:r>
            <a:r>
              <a:rPr lang="de-DE" altLang="en-US" sz="2000" baseline="-3000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de-DE" altLang="en-US" sz="200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1	    E2</a:t>
            </a:r>
            <a:r>
              <a:rPr lang="de-DE" altLang="en-US" sz="2000" baseline="-3000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	 </a:t>
            </a:r>
            <a:r>
              <a:rPr lang="de-DE" altLang="en-US" sz="200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E1?</a:t>
            </a:r>
          </a:p>
          <a:p>
            <a:endParaRPr lang="de-DE" altLang="en-US" sz="200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de-DE" altLang="en-US" sz="200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endParaRPr lang="en-US" altLang="en-US" sz="200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hangingPunct="0"/>
            <a:r>
              <a:rPr lang="en-US" altLang="en-US" sz="200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2. At lower temperatures one of the following ratios will increase:</a:t>
            </a:r>
          </a:p>
          <a:p>
            <a:pPr eaLnBrk="0" hangingPunct="0"/>
            <a:endParaRPr lang="en-US" altLang="en-US" sz="200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hangingPunct="0"/>
            <a:r>
              <a:rPr lang="de-DE" altLang="en-US" sz="200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   S</a:t>
            </a:r>
            <a:r>
              <a:rPr lang="de-DE" altLang="en-US" sz="2000" baseline="-3000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de-DE" altLang="en-US" sz="200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2 / S</a:t>
            </a:r>
            <a:r>
              <a:rPr lang="de-DE" altLang="en-US" sz="2000" baseline="-3000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de-DE" altLang="en-US" sz="200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1	         S</a:t>
            </a:r>
            <a:r>
              <a:rPr lang="de-DE" altLang="en-US" sz="2000" baseline="-3000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de-DE" altLang="en-US" sz="200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1 / E1	       E2 / E1</a:t>
            </a:r>
            <a:r>
              <a:rPr lang="de-DE" altLang="en-US" sz="2000" baseline="-3000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	           </a:t>
            </a:r>
            <a:r>
              <a:rPr lang="de-DE" altLang="en-US" sz="200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de-DE" altLang="en-US" sz="2000" baseline="-3000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de-DE" altLang="en-US" sz="200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2 / E2	</a:t>
            </a:r>
            <a:endParaRPr lang="en-US" altLang="en-US" sz="200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hangingPunct="0"/>
            <a:endParaRPr lang="en-US" altLang="en-US" sz="200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9709" name="Text Box 13"/>
          <p:cNvSpPr txBox="1">
            <a:spLocks noChangeArrowheads="1"/>
          </p:cNvSpPr>
          <p:nvPr/>
        </p:nvSpPr>
        <p:spPr bwMode="auto">
          <a:xfrm>
            <a:off x="942975" y="658813"/>
            <a:ext cx="1408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Text Box 2"/>
          <p:cNvSpPr txBox="1">
            <a:spLocks noChangeArrowheads="1"/>
          </p:cNvSpPr>
          <p:nvPr/>
        </p:nvSpPr>
        <p:spPr bwMode="auto">
          <a:xfrm>
            <a:off x="369888" y="6342319"/>
            <a:ext cx="686117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(or exceedingly slow) reaction with poor nucleophiles 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28141" y="100715"/>
            <a:ext cx="8287719" cy="1143000"/>
          </a:xfrm>
        </p:spPr>
        <p:txBody>
          <a:bodyPr/>
          <a:lstStyle/>
          <a:p>
            <a:r>
              <a:rPr lang="en-US" altLang="en-US" sz="3600" smtClean="0">
                <a:solidFill>
                  <a:schemeClr val="accent1"/>
                </a:solidFill>
              </a:rPr>
              <a:t>Reactivity Of </a:t>
            </a:r>
            <a:r>
              <a:rPr lang="en-US" altLang="en-US" sz="3600" smtClean="0">
                <a:solidFill>
                  <a:srgbClr val="FF00FF"/>
                </a:solidFill>
              </a:rPr>
              <a:t>Primary</a:t>
            </a:r>
            <a:r>
              <a:rPr lang="en-US" altLang="en-US" sz="3600" smtClean="0">
                <a:solidFill>
                  <a:schemeClr val="accent1"/>
                </a:solidFill>
              </a:rPr>
              <a:t> Haloalkanes </a:t>
            </a:r>
            <a:br>
              <a:rPr lang="en-US" altLang="en-US" sz="3600" smtClean="0">
                <a:solidFill>
                  <a:schemeClr val="accent1"/>
                </a:solidFill>
              </a:rPr>
            </a:br>
            <a:r>
              <a:rPr lang="en-US" altLang="en-US" sz="3600" smtClean="0">
                <a:solidFill>
                  <a:schemeClr val="accent1"/>
                </a:solidFill>
              </a:rPr>
              <a:t>R-X With Nucleophiles (Bases)</a:t>
            </a:r>
            <a:endParaRPr lang="en-US" altLang="en-US" sz="3600">
              <a:solidFill>
                <a:schemeClr val="accent1"/>
              </a:solidFill>
            </a:endParaRPr>
          </a:p>
        </p:txBody>
      </p:sp>
      <p:sp>
        <p:nvSpPr>
          <p:cNvPr id="649221" name="Text Box 5"/>
          <p:cNvSpPr txBox="1">
            <a:spLocks noChangeArrowheads="1"/>
          </p:cNvSpPr>
          <p:nvPr/>
        </p:nvSpPr>
        <p:spPr bwMode="auto">
          <a:xfrm>
            <a:off x="712788" y="2645038"/>
            <a:ext cx="214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</a:p>
        </p:txBody>
      </p:sp>
      <p:grpSp>
        <p:nvGrpSpPr>
          <p:cNvPr id="649222" name="Group 6"/>
          <p:cNvGrpSpPr>
            <a:grpSpLocks/>
          </p:cNvGrpSpPr>
          <p:nvPr/>
        </p:nvGrpSpPr>
        <p:grpSpPr bwMode="auto">
          <a:xfrm>
            <a:off x="7904163" y="2514863"/>
            <a:ext cx="690562" cy="587375"/>
            <a:chOff x="2562" y="1485"/>
            <a:chExt cx="435" cy="370"/>
          </a:xfrm>
        </p:grpSpPr>
        <p:sp>
          <p:nvSpPr>
            <p:cNvPr id="649223" name="Text Box 7"/>
            <p:cNvSpPr txBox="1">
              <a:spLocks noChangeArrowheads="1"/>
            </p:cNvSpPr>
            <p:nvPr/>
          </p:nvSpPr>
          <p:spPr bwMode="auto">
            <a:xfrm>
              <a:off x="2562" y="1567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Br</a:t>
              </a:r>
            </a:p>
          </p:txBody>
        </p:sp>
        <p:sp>
          <p:nvSpPr>
            <p:cNvPr id="649224" name="Rectangle 8"/>
            <p:cNvSpPr>
              <a:spLocks noChangeArrowheads="1"/>
            </p:cNvSpPr>
            <p:nvPr/>
          </p:nvSpPr>
          <p:spPr bwMode="auto">
            <a:xfrm>
              <a:off x="2744" y="1485"/>
              <a:ext cx="2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  <a:endParaRPr lang="en-US" altLang="en-US" sz="24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649225" name="Group 9"/>
          <p:cNvGrpSpPr>
            <a:grpSpLocks/>
          </p:cNvGrpSpPr>
          <p:nvPr/>
        </p:nvGrpSpPr>
        <p:grpSpPr bwMode="auto">
          <a:xfrm>
            <a:off x="2992438" y="2468825"/>
            <a:ext cx="701675" cy="633413"/>
            <a:chOff x="1766" y="1606"/>
            <a:chExt cx="442" cy="399"/>
          </a:xfrm>
        </p:grpSpPr>
        <p:sp>
          <p:nvSpPr>
            <p:cNvPr id="649226" name="Text Box 10"/>
            <p:cNvSpPr txBox="1">
              <a:spLocks noChangeArrowheads="1"/>
            </p:cNvSpPr>
            <p:nvPr/>
          </p:nvSpPr>
          <p:spPr bwMode="auto">
            <a:xfrm>
              <a:off x="1812" y="1717"/>
              <a:ext cx="3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CN</a:t>
              </a:r>
            </a:p>
          </p:txBody>
        </p:sp>
        <p:sp>
          <p:nvSpPr>
            <p:cNvPr id="649227" name="Rectangle 11"/>
            <p:cNvSpPr>
              <a:spLocks noChangeArrowheads="1"/>
            </p:cNvSpPr>
            <p:nvPr/>
          </p:nvSpPr>
          <p:spPr bwMode="auto">
            <a:xfrm>
              <a:off x="1766" y="1606"/>
              <a:ext cx="2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  <a:endParaRPr lang="en-US" altLang="en-US" sz="24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649228" name="Text Box 12"/>
          <p:cNvSpPr txBox="1">
            <a:spLocks noChangeArrowheads="1"/>
          </p:cNvSpPr>
          <p:nvPr/>
        </p:nvSpPr>
        <p:spPr bwMode="auto">
          <a:xfrm>
            <a:off x="5275263" y="2645038"/>
            <a:ext cx="237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CN</a:t>
            </a:r>
          </a:p>
        </p:txBody>
      </p:sp>
      <p:sp>
        <p:nvSpPr>
          <p:cNvPr id="649229" name="Line 13"/>
          <p:cNvSpPr>
            <a:spLocks noChangeShapeType="1"/>
          </p:cNvSpPr>
          <p:nvPr/>
        </p:nvSpPr>
        <p:spPr bwMode="auto">
          <a:xfrm>
            <a:off x="3865563" y="2881575"/>
            <a:ext cx="1371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9230" name="Text Box 14"/>
          <p:cNvSpPr txBox="1">
            <a:spLocks noChangeArrowheads="1"/>
          </p:cNvSpPr>
          <p:nvPr/>
        </p:nvSpPr>
        <p:spPr bwMode="auto">
          <a:xfrm>
            <a:off x="3313113" y="2489463"/>
            <a:ext cx="2343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Acetone</a:t>
            </a:r>
          </a:p>
        </p:txBody>
      </p:sp>
      <p:sp>
        <p:nvSpPr>
          <p:cNvPr id="649231" name="Text Box 15"/>
          <p:cNvSpPr txBox="1">
            <a:spLocks noChangeArrowheads="1"/>
          </p:cNvSpPr>
          <p:nvPr/>
        </p:nvSpPr>
        <p:spPr bwMode="auto">
          <a:xfrm>
            <a:off x="2770188" y="2652975"/>
            <a:ext cx="40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49232" name="Text Box 16"/>
          <p:cNvSpPr txBox="1">
            <a:spLocks noChangeArrowheads="1"/>
          </p:cNvSpPr>
          <p:nvPr/>
        </p:nvSpPr>
        <p:spPr bwMode="auto">
          <a:xfrm>
            <a:off x="7589838" y="2652975"/>
            <a:ext cx="40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49234" name="Text Box 18"/>
          <p:cNvSpPr txBox="1">
            <a:spLocks noChangeArrowheads="1"/>
          </p:cNvSpPr>
          <p:nvPr/>
        </p:nvSpPr>
        <p:spPr bwMode="auto">
          <a:xfrm>
            <a:off x="666750" y="3906838"/>
            <a:ext cx="214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</a:p>
        </p:txBody>
      </p:sp>
      <p:grpSp>
        <p:nvGrpSpPr>
          <p:cNvPr id="649235" name="Group 19"/>
          <p:cNvGrpSpPr>
            <a:grpSpLocks/>
          </p:cNvGrpSpPr>
          <p:nvPr/>
        </p:nvGrpSpPr>
        <p:grpSpPr bwMode="auto">
          <a:xfrm>
            <a:off x="8286750" y="3776663"/>
            <a:ext cx="690563" cy="587375"/>
            <a:chOff x="2562" y="1485"/>
            <a:chExt cx="435" cy="370"/>
          </a:xfrm>
        </p:grpSpPr>
        <p:sp>
          <p:nvSpPr>
            <p:cNvPr id="649236" name="Text Box 20"/>
            <p:cNvSpPr txBox="1">
              <a:spLocks noChangeArrowheads="1"/>
            </p:cNvSpPr>
            <p:nvPr/>
          </p:nvSpPr>
          <p:spPr bwMode="auto">
            <a:xfrm>
              <a:off x="2562" y="1567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Br</a:t>
              </a:r>
            </a:p>
          </p:txBody>
        </p:sp>
        <p:sp>
          <p:nvSpPr>
            <p:cNvPr id="649237" name="Rectangle 21"/>
            <p:cNvSpPr>
              <a:spLocks noChangeArrowheads="1"/>
            </p:cNvSpPr>
            <p:nvPr/>
          </p:nvSpPr>
          <p:spPr bwMode="auto">
            <a:xfrm>
              <a:off x="2744" y="1485"/>
              <a:ext cx="2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  <a:endParaRPr lang="en-US" altLang="en-US" sz="24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649238" name="Group 22"/>
          <p:cNvGrpSpPr>
            <a:grpSpLocks/>
          </p:cNvGrpSpPr>
          <p:nvPr/>
        </p:nvGrpSpPr>
        <p:grpSpPr bwMode="auto">
          <a:xfrm>
            <a:off x="3019425" y="3721100"/>
            <a:ext cx="1109663" cy="642938"/>
            <a:chOff x="1680" y="2482"/>
            <a:chExt cx="699" cy="405"/>
          </a:xfrm>
        </p:grpSpPr>
        <p:sp>
          <p:nvSpPr>
            <p:cNvPr id="649239" name="Text Box 23"/>
            <p:cNvSpPr txBox="1">
              <a:spLocks noChangeArrowheads="1"/>
            </p:cNvSpPr>
            <p:nvPr/>
          </p:nvSpPr>
          <p:spPr bwMode="auto">
            <a:xfrm>
              <a:off x="1680" y="2599"/>
              <a:ext cx="6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</a:t>
              </a:r>
              <a:r>
                <a:rPr lang="en-US" altLang="en-US" sz="2400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alt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</p:txBody>
        </p:sp>
        <p:sp>
          <p:nvSpPr>
            <p:cNvPr id="649240" name="Rectangle 24"/>
            <p:cNvSpPr>
              <a:spLocks noChangeArrowheads="1"/>
            </p:cNvSpPr>
            <p:nvPr/>
          </p:nvSpPr>
          <p:spPr bwMode="auto">
            <a:xfrm>
              <a:off x="2126" y="2482"/>
              <a:ext cx="2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  <a:endParaRPr lang="en-US" altLang="en-US" sz="24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649241" name="Text Box 25"/>
          <p:cNvSpPr txBox="1">
            <a:spLocks noChangeArrowheads="1"/>
          </p:cNvSpPr>
          <p:nvPr/>
        </p:nvSpPr>
        <p:spPr bwMode="auto">
          <a:xfrm>
            <a:off x="5524500" y="3906838"/>
            <a:ext cx="2622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OCH</a:t>
            </a:r>
            <a:r>
              <a:rPr lang="en-US" altLang="en-US" sz="24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649242" name="Line 26"/>
          <p:cNvSpPr>
            <a:spLocks noChangeShapeType="1"/>
          </p:cNvSpPr>
          <p:nvPr/>
        </p:nvSpPr>
        <p:spPr bwMode="auto">
          <a:xfrm>
            <a:off x="4121150" y="4143375"/>
            <a:ext cx="1371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9243" name="Text Box 27"/>
          <p:cNvSpPr txBox="1">
            <a:spLocks noChangeArrowheads="1"/>
          </p:cNvSpPr>
          <p:nvPr/>
        </p:nvSpPr>
        <p:spPr bwMode="auto">
          <a:xfrm>
            <a:off x="2724150" y="3914775"/>
            <a:ext cx="40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49244" name="Text Box 28"/>
          <p:cNvSpPr txBox="1">
            <a:spLocks noChangeArrowheads="1"/>
          </p:cNvSpPr>
          <p:nvPr/>
        </p:nvSpPr>
        <p:spPr bwMode="auto">
          <a:xfrm>
            <a:off x="8029575" y="3914775"/>
            <a:ext cx="40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49245" name="Text Box 29"/>
          <p:cNvSpPr txBox="1">
            <a:spLocks noChangeArrowheads="1"/>
          </p:cNvSpPr>
          <p:nvPr/>
        </p:nvSpPr>
        <p:spPr bwMode="auto">
          <a:xfrm>
            <a:off x="4146550" y="3760788"/>
            <a:ext cx="1228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0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OH</a:t>
            </a:r>
          </a:p>
        </p:txBody>
      </p:sp>
      <p:sp>
        <p:nvSpPr>
          <p:cNvPr id="649246" name="Text Box 30"/>
          <p:cNvSpPr txBox="1">
            <a:spLocks noChangeArrowheads="1"/>
          </p:cNvSpPr>
          <p:nvPr/>
        </p:nvSpPr>
        <p:spPr bwMode="auto">
          <a:xfrm>
            <a:off x="369888" y="1986406"/>
            <a:ext cx="802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altLang="en-US" sz="2400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with good nucleophiles that are not strongly basic</a:t>
            </a:r>
          </a:p>
        </p:txBody>
      </p:sp>
      <p:sp>
        <p:nvSpPr>
          <p:cNvPr id="649247" name="Text Box 31"/>
          <p:cNvSpPr txBox="1">
            <a:spLocks noChangeArrowheads="1"/>
          </p:cNvSpPr>
          <p:nvPr/>
        </p:nvSpPr>
        <p:spPr bwMode="auto">
          <a:xfrm>
            <a:off x="369888" y="3308556"/>
            <a:ext cx="790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altLang="en-US" sz="2400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with good nucleophiles that are also strong bases</a:t>
            </a:r>
          </a:p>
        </p:txBody>
      </p:sp>
      <p:sp>
        <p:nvSpPr>
          <p:cNvPr id="649248" name="Text Box 32"/>
          <p:cNvSpPr txBox="1">
            <a:spLocks noChangeArrowheads="1"/>
          </p:cNvSpPr>
          <p:nvPr/>
        </p:nvSpPr>
        <p:spPr bwMode="auto">
          <a:xfrm>
            <a:off x="369888" y="4446588"/>
            <a:ext cx="623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E2 with strong, hindered bases</a:t>
            </a:r>
          </a:p>
        </p:txBody>
      </p:sp>
      <p:sp>
        <p:nvSpPr>
          <p:cNvPr id="649250" name="Text Box 34"/>
          <p:cNvSpPr txBox="1">
            <a:spLocks noChangeArrowheads="1"/>
          </p:cNvSpPr>
          <p:nvPr/>
        </p:nvSpPr>
        <p:spPr bwMode="auto">
          <a:xfrm>
            <a:off x="666750" y="5354638"/>
            <a:ext cx="214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4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</a:p>
        </p:txBody>
      </p:sp>
      <p:sp>
        <p:nvSpPr>
          <p:cNvPr id="649251" name="Text Box 35"/>
          <p:cNvSpPr txBox="1">
            <a:spLocks noChangeArrowheads="1"/>
          </p:cNvSpPr>
          <p:nvPr/>
        </p:nvSpPr>
        <p:spPr bwMode="auto">
          <a:xfrm>
            <a:off x="2724150" y="5351463"/>
            <a:ext cx="40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49252" name="Text Box 36"/>
          <p:cNvSpPr txBox="1">
            <a:spLocks noChangeArrowheads="1"/>
          </p:cNvSpPr>
          <p:nvPr/>
        </p:nvSpPr>
        <p:spPr bwMode="auto">
          <a:xfrm>
            <a:off x="3070225" y="5353050"/>
            <a:ext cx="1162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</p:txBody>
      </p:sp>
      <p:sp>
        <p:nvSpPr>
          <p:cNvPr id="649253" name="Text Box 37"/>
          <p:cNvSpPr txBox="1">
            <a:spLocks noChangeArrowheads="1"/>
          </p:cNvSpPr>
          <p:nvPr/>
        </p:nvSpPr>
        <p:spPr bwMode="auto">
          <a:xfrm>
            <a:off x="3594100" y="4852988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alt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9254" name="Text Box 38"/>
          <p:cNvSpPr txBox="1">
            <a:spLocks noChangeArrowheads="1"/>
          </p:cNvSpPr>
          <p:nvPr/>
        </p:nvSpPr>
        <p:spPr bwMode="auto">
          <a:xfrm>
            <a:off x="3595688" y="58674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alt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9255" name="Rectangle 39"/>
          <p:cNvSpPr>
            <a:spLocks noChangeArrowheads="1"/>
          </p:cNvSpPr>
          <p:nvPr/>
        </p:nvSpPr>
        <p:spPr bwMode="auto">
          <a:xfrm>
            <a:off x="3944938" y="5143500"/>
            <a:ext cx="401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en-US" altLang="en-US" sz="240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9256" name="Line 40"/>
          <p:cNvSpPr>
            <a:spLocks noChangeShapeType="1"/>
          </p:cNvSpPr>
          <p:nvPr/>
        </p:nvSpPr>
        <p:spPr bwMode="auto">
          <a:xfrm rot="5400000">
            <a:off x="3713956" y="5317332"/>
            <a:ext cx="1825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9257" name="Line 41"/>
          <p:cNvSpPr>
            <a:spLocks noChangeShapeType="1"/>
          </p:cNvSpPr>
          <p:nvPr/>
        </p:nvSpPr>
        <p:spPr bwMode="auto">
          <a:xfrm rot="5400000">
            <a:off x="3713956" y="5815807"/>
            <a:ext cx="1825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9259" name="Line 43"/>
          <p:cNvSpPr>
            <a:spLocks noChangeShapeType="1"/>
          </p:cNvSpPr>
          <p:nvPr/>
        </p:nvSpPr>
        <p:spPr bwMode="auto">
          <a:xfrm>
            <a:off x="4478338" y="5622925"/>
            <a:ext cx="1644650" cy="15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9260" name="Text Box 44"/>
          <p:cNvSpPr txBox="1">
            <a:spLocks noChangeArrowheads="1"/>
          </p:cNvSpPr>
          <p:nvPr/>
        </p:nvSpPr>
        <p:spPr bwMode="auto">
          <a:xfrm>
            <a:off x="4446588" y="5186363"/>
            <a:ext cx="1614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(CH</a:t>
            </a:r>
            <a:r>
              <a:rPr lang="en-US" altLang="en-US" sz="20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en-US" sz="20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COH</a:t>
            </a:r>
          </a:p>
        </p:txBody>
      </p:sp>
      <p:sp>
        <p:nvSpPr>
          <p:cNvPr id="649262" name="Text Box 46"/>
          <p:cNvSpPr txBox="1">
            <a:spLocks noChangeArrowheads="1"/>
          </p:cNvSpPr>
          <p:nvPr/>
        </p:nvSpPr>
        <p:spPr bwMode="auto">
          <a:xfrm>
            <a:off x="4899025" y="5621338"/>
            <a:ext cx="873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</a:p>
        </p:txBody>
      </p:sp>
      <p:sp>
        <p:nvSpPr>
          <p:cNvPr id="649263" name="Line 47"/>
          <p:cNvSpPr>
            <a:spLocks noChangeShapeType="1"/>
          </p:cNvSpPr>
          <p:nvPr/>
        </p:nvSpPr>
        <p:spPr bwMode="auto">
          <a:xfrm>
            <a:off x="4849813" y="5881688"/>
            <a:ext cx="1174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649264" name="Group 48"/>
          <p:cNvGrpSpPr>
            <a:grpSpLocks/>
          </p:cNvGrpSpPr>
          <p:nvPr/>
        </p:nvGrpSpPr>
        <p:grpSpPr bwMode="auto">
          <a:xfrm>
            <a:off x="6283325" y="5354638"/>
            <a:ext cx="2055813" cy="457200"/>
            <a:chOff x="4003" y="3631"/>
            <a:chExt cx="1295" cy="288"/>
          </a:xfrm>
        </p:grpSpPr>
        <p:sp>
          <p:nvSpPr>
            <p:cNvPr id="649265" name="Text Box 49"/>
            <p:cNvSpPr txBox="1">
              <a:spLocks noChangeArrowheads="1"/>
            </p:cNvSpPr>
            <p:nvPr/>
          </p:nvSpPr>
          <p:spPr bwMode="auto">
            <a:xfrm>
              <a:off x="4003" y="3631"/>
              <a:ext cx="7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</a:t>
              </a:r>
              <a:r>
                <a:rPr lang="en-US" altLang="en-US" sz="2400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en-US" altLang="en-US" sz="240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</a:p>
          </p:txBody>
        </p:sp>
        <p:sp>
          <p:nvSpPr>
            <p:cNvPr id="649266" name="Text Box 50"/>
            <p:cNvSpPr txBox="1">
              <a:spLocks noChangeArrowheads="1"/>
            </p:cNvSpPr>
            <p:nvPr/>
          </p:nvSpPr>
          <p:spPr bwMode="auto">
            <a:xfrm>
              <a:off x="4812" y="3631"/>
              <a:ext cx="4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</a:t>
              </a:r>
              <a:r>
                <a:rPr lang="en-US" altLang="en-US" sz="2400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endParaRPr lang="en-US" altLang="en-US" sz="24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pSp>
          <p:nvGrpSpPr>
            <p:cNvPr id="649267" name="Group 51"/>
            <p:cNvGrpSpPr>
              <a:grpSpLocks/>
            </p:cNvGrpSpPr>
            <p:nvPr/>
          </p:nvGrpSpPr>
          <p:grpSpPr bwMode="auto">
            <a:xfrm>
              <a:off x="4690" y="3751"/>
              <a:ext cx="173" cy="48"/>
              <a:chOff x="4712" y="3934"/>
              <a:chExt cx="173" cy="48"/>
            </a:xfrm>
          </p:grpSpPr>
          <p:sp>
            <p:nvSpPr>
              <p:cNvPr id="649268" name="Line 52"/>
              <p:cNvSpPr>
                <a:spLocks noChangeShapeType="1"/>
              </p:cNvSpPr>
              <p:nvPr/>
            </p:nvSpPr>
            <p:spPr bwMode="auto">
              <a:xfrm>
                <a:off x="4712" y="3934"/>
                <a:ext cx="173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49269" name="Line 53"/>
              <p:cNvSpPr>
                <a:spLocks noChangeShapeType="1"/>
              </p:cNvSpPr>
              <p:nvPr/>
            </p:nvSpPr>
            <p:spPr bwMode="auto">
              <a:xfrm>
                <a:off x="4712" y="3982"/>
                <a:ext cx="173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sp>
        <p:nvSpPr>
          <p:cNvPr id="649270" name="Text Box 54"/>
          <p:cNvSpPr txBox="1">
            <a:spLocks noChangeArrowheads="1"/>
          </p:cNvSpPr>
          <p:nvPr/>
        </p:nvSpPr>
        <p:spPr bwMode="auto">
          <a:xfrm>
            <a:off x="369889" y="1498860"/>
            <a:ext cx="3776662" cy="396875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i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unhindered primary</a:t>
            </a: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0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  X </a:t>
            </a: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649271" name="Line 55"/>
          <p:cNvSpPr>
            <a:spLocks noChangeShapeType="1"/>
          </p:cNvSpPr>
          <p:nvPr/>
        </p:nvSpPr>
        <p:spPr bwMode="auto">
          <a:xfrm>
            <a:off x="3562404" y="1689350"/>
            <a:ext cx="128588" cy="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9272" name="Text Box 56"/>
          <p:cNvSpPr txBox="1">
            <a:spLocks noChangeArrowheads="1"/>
          </p:cNvSpPr>
          <p:nvPr/>
        </p:nvSpPr>
        <p:spPr bwMode="auto">
          <a:xfrm>
            <a:off x="7153275" y="6342319"/>
            <a:ext cx="1441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(CH</a:t>
            </a:r>
            <a:r>
              <a:rPr lang="en-US" altLang="en-US" sz="2000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OH)</a:t>
            </a:r>
          </a:p>
        </p:txBody>
      </p:sp>
      <p:cxnSp>
        <p:nvCxnSpPr>
          <p:cNvPr id="52" name="Straight Connector 51"/>
          <p:cNvCxnSpPr/>
          <p:nvPr/>
        </p:nvCxnSpPr>
        <p:spPr bwMode="auto">
          <a:xfrm flipV="1">
            <a:off x="170481" y="1281119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244" name="Group 4"/>
          <p:cNvGrpSpPr>
            <a:grpSpLocks/>
          </p:cNvGrpSpPr>
          <p:nvPr/>
        </p:nvGrpSpPr>
        <p:grpSpPr bwMode="auto">
          <a:xfrm>
            <a:off x="7653338" y="2165350"/>
            <a:ext cx="690562" cy="587375"/>
            <a:chOff x="2562" y="1485"/>
            <a:chExt cx="435" cy="370"/>
          </a:xfrm>
        </p:grpSpPr>
        <p:sp>
          <p:nvSpPr>
            <p:cNvPr id="650245" name="Text Box 5"/>
            <p:cNvSpPr txBox="1">
              <a:spLocks noChangeArrowheads="1"/>
            </p:cNvSpPr>
            <p:nvPr/>
          </p:nvSpPr>
          <p:spPr bwMode="auto">
            <a:xfrm>
              <a:off x="2562" y="1567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Br</a:t>
              </a:r>
            </a:p>
          </p:txBody>
        </p:sp>
        <p:sp>
          <p:nvSpPr>
            <p:cNvPr id="650246" name="Rectangle 6"/>
            <p:cNvSpPr>
              <a:spLocks noChangeArrowheads="1"/>
            </p:cNvSpPr>
            <p:nvPr/>
          </p:nvSpPr>
          <p:spPr bwMode="auto">
            <a:xfrm>
              <a:off x="2744" y="1485"/>
              <a:ext cx="2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  <a:endParaRPr lang="en-US" altLang="en-US" sz="24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650247" name="Text Box 7"/>
          <p:cNvSpPr txBox="1">
            <a:spLocks noChangeArrowheads="1"/>
          </p:cNvSpPr>
          <p:nvPr/>
        </p:nvSpPr>
        <p:spPr bwMode="auto">
          <a:xfrm>
            <a:off x="2574925" y="2316163"/>
            <a:ext cx="40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50249" name="Text Box 9"/>
          <p:cNvSpPr txBox="1">
            <a:spLocks noChangeArrowheads="1"/>
          </p:cNvSpPr>
          <p:nvPr/>
        </p:nvSpPr>
        <p:spPr bwMode="auto">
          <a:xfrm>
            <a:off x="798513" y="2295525"/>
            <a:ext cx="180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</a:p>
        </p:txBody>
      </p:sp>
      <p:sp>
        <p:nvSpPr>
          <p:cNvPr id="650250" name="Text Box 10"/>
          <p:cNvSpPr txBox="1">
            <a:spLocks noChangeArrowheads="1"/>
          </p:cNvSpPr>
          <p:nvPr/>
        </p:nvSpPr>
        <p:spPr bwMode="auto">
          <a:xfrm>
            <a:off x="1322388" y="1776413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alt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0251" name="Text Box 11"/>
          <p:cNvSpPr txBox="1">
            <a:spLocks noChangeArrowheads="1"/>
          </p:cNvSpPr>
          <p:nvPr/>
        </p:nvSpPr>
        <p:spPr bwMode="auto">
          <a:xfrm>
            <a:off x="1171575" y="2828925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endParaRPr lang="en-US" alt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0252" name="Line 12"/>
          <p:cNvSpPr>
            <a:spLocks noChangeShapeType="1"/>
          </p:cNvSpPr>
          <p:nvPr/>
        </p:nvSpPr>
        <p:spPr bwMode="auto">
          <a:xfrm rot="5400000">
            <a:off x="1442243" y="2240757"/>
            <a:ext cx="1825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0253" name="Line 13"/>
          <p:cNvSpPr>
            <a:spLocks noChangeShapeType="1"/>
          </p:cNvSpPr>
          <p:nvPr/>
        </p:nvSpPr>
        <p:spPr bwMode="auto">
          <a:xfrm rot="5400000">
            <a:off x="1442243" y="2777332"/>
            <a:ext cx="1825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0255" name="Text Box 15"/>
          <p:cNvSpPr txBox="1">
            <a:spLocks noChangeArrowheads="1"/>
          </p:cNvSpPr>
          <p:nvPr/>
        </p:nvSpPr>
        <p:spPr bwMode="auto">
          <a:xfrm>
            <a:off x="2819400" y="23241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</p:txBody>
      </p:sp>
      <p:sp>
        <p:nvSpPr>
          <p:cNvPr id="650256" name="Rectangle 16"/>
          <p:cNvSpPr>
            <a:spLocks noChangeArrowheads="1"/>
          </p:cNvSpPr>
          <p:nvPr/>
        </p:nvSpPr>
        <p:spPr bwMode="auto">
          <a:xfrm>
            <a:off x="3079750" y="2136775"/>
            <a:ext cx="401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en-US" altLang="en-US" sz="240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0258" name="Text Box 18"/>
          <p:cNvSpPr txBox="1">
            <a:spLocks noChangeArrowheads="1"/>
          </p:cNvSpPr>
          <p:nvPr/>
        </p:nvSpPr>
        <p:spPr bwMode="auto">
          <a:xfrm>
            <a:off x="5540375" y="2293938"/>
            <a:ext cx="180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</p:txBody>
      </p:sp>
      <p:sp>
        <p:nvSpPr>
          <p:cNvPr id="650259" name="Text Box 19"/>
          <p:cNvSpPr txBox="1">
            <a:spLocks noChangeArrowheads="1"/>
          </p:cNvSpPr>
          <p:nvPr/>
        </p:nvSpPr>
        <p:spPr bwMode="auto">
          <a:xfrm>
            <a:off x="6064250" y="1774825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alt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0260" name="Text Box 20"/>
          <p:cNvSpPr txBox="1">
            <a:spLocks noChangeArrowheads="1"/>
          </p:cNvSpPr>
          <p:nvPr/>
        </p:nvSpPr>
        <p:spPr bwMode="auto">
          <a:xfrm>
            <a:off x="5922963" y="2827338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endParaRPr lang="en-US" alt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0261" name="Line 21"/>
          <p:cNvSpPr>
            <a:spLocks noChangeShapeType="1"/>
          </p:cNvSpPr>
          <p:nvPr/>
        </p:nvSpPr>
        <p:spPr bwMode="auto">
          <a:xfrm rot="5400000">
            <a:off x="6184107" y="2239169"/>
            <a:ext cx="18256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0262" name="Line 22"/>
          <p:cNvSpPr>
            <a:spLocks noChangeShapeType="1"/>
          </p:cNvSpPr>
          <p:nvPr/>
        </p:nvSpPr>
        <p:spPr bwMode="auto">
          <a:xfrm rot="5400000">
            <a:off x="6184107" y="2775744"/>
            <a:ext cx="18256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0263" name="Text Box 23"/>
          <p:cNvSpPr txBox="1">
            <a:spLocks noChangeArrowheads="1"/>
          </p:cNvSpPr>
          <p:nvPr/>
        </p:nvSpPr>
        <p:spPr bwMode="auto">
          <a:xfrm>
            <a:off x="7299325" y="2316163"/>
            <a:ext cx="40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50265" name="Line 25"/>
          <p:cNvSpPr>
            <a:spLocks noChangeShapeType="1"/>
          </p:cNvSpPr>
          <p:nvPr/>
        </p:nvSpPr>
        <p:spPr bwMode="auto">
          <a:xfrm>
            <a:off x="3759200" y="2516188"/>
            <a:ext cx="151288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0266" name="Text Box 26"/>
          <p:cNvSpPr txBox="1">
            <a:spLocks noChangeArrowheads="1"/>
          </p:cNvSpPr>
          <p:nvPr/>
        </p:nvSpPr>
        <p:spPr bwMode="auto">
          <a:xfrm>
            <a:off x="3167063" y="2097088"/>
            <a:ext cx="2597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Acetone</a:t>
            </a:r>
          </a:p>
        </p:txBody>
      </p:sp>
      <p:sp>
        <p:nvSpPr>
          <p:cNvPr id="650267" name="Text Box 27"/>
          <p:cNvSpPr txBox="1">
            <a:spLocks noChangeArrowheads="1"/>
          </p:cNvSpPr>
          <p:nvPr/>
        </p:nvSpPr>
        <p:spPr bwMode="auto">
          <a:xfrm>
            <a:off x="285750" y="698500"/>
            <a:ext cx="8524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altLang="en-US" sz="2400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with good nucleophiles (although slow compared with unhindered RX)</a:t>
            </a:r>
          </a:p>
        </p:txBody>
      </p:sp>
      <p:sp>
        <p:nvSpPr>
          <p:cNvPr id="650268" name="Text Box 28"/>
          <p:cNvSpPr txBox="1">
            <a:spLocks noChangeArrowheads="1"/>
          </p:cNvSpPr>
          <p:nvPr/>
        </p:nvSpPr>
        <p:spPr bwMode="auto">
          <a:xfrm>
            <a:off x="285750" y="234950"/>
            <a:ext cx="3557588" cy="396875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i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branched primary </a:t>
            </a:r>
            <a:r>
              <a:rPr lang="en-US" altLang="en-US" sz="20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  X </a:t>
            </a: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650269" name="Text Box 29"/>
          <p:cNvSpPr txBox="1">
            <a:spLocks noChangeArrowheads="1"/>
          </p:cNvSpPr>
          <p:nvPr/>
        </p:nvSpPr>
        <p:spPr bwMode="auto">
          <a:xfrm>
            <a:off x="369888" y="5715000"/>
            <a:ext cx="8774112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(or exceedingly slow) reaction with poor nucleophiles or neopentyl systems (in which E is not possible)</a:t>
            </a:r>
          </a:p>
        </p:txBody>
      </p:sp>
      <p:sp>
        <p:nvSpPr>
          <p:cNvPr id="650271" name="Text Box 31"/>
          <p:cNvSpPr txBox="1">
            <a:spLocks noChangeArrowheads="1"/>
          </p:cNvSpPr>
          <p:nvPr/>
        </p:nvSpPr>
        <p:spPr bwMode="auto">
          <a:xfrm>
            <a:off x="515938" y="4716463"/>
            <a:ext cx="180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</a:p>
        </p:txBody>
      </p:sp>
      <p:grpSp>
        <p:nvGrpSpPr>
          <p:cNvPr id="650273" name="Group 33"/>
          <p:cNvGrpSpPr>
            <a:grpSpLocks/>
          </p:cNvGrpSpPr>
          <p:nvPr/>
        </p:nvGrpSpPr>
        <p:grpSpPr bwMode="auto">
          <a:xfrm>
            <a:off x="2668588" y="4492625"/>
            <a:ext cx="1647825" cy="681038"/>
            <a:chOff x="1393" y="2750"/>
            <a:chExt cx="1038" cy="429"/>
          </a:xfrm>
        </p:grpSpPr>
        <p:sp>
          <p:nvSpPr>
            <p:cNvPr id="650274" name="Text Box 34"/>
            <p:cNvSpPr txBox="1">
              <a:spLocks noChangeArrowheads="1"/>
            </p:cNvSpPr>
            <p:nvPr/>
          </p:nvSpPr>
          <p:spPr bwMode="auto">
            <a:xfrm>
              <a:off x="1393" y="2891"/>
              <a:ext cx="9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</a:t>
              </a:r>
              <a:r>
                <a:rPr lang="en-US" altLang="en-US" sz="2400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</a:t>
              </a:r>
              <a:r>
                <a:rPr lang="en-US" altLang="en-US" sz="2400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alt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</p:txBody>
        </p:sp>
        <p:sp>
          <p:nvSpPr>
            <p:cNvPr id="650275" name="Rectangle 35"/>
            <p:cNvSpPr>
              <a:spLocks noChangeArrowheads="1"/>
            </p:cNvSpPr>
            <p:nvPr/>
          </p:nvSpPr>
          <p:spPr bwMode="auto">
            <a:xfrm>
              <a:off x="2178" y="2750"/>
              <a:ext cx="2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  <a:endParaRPr lang="en-US" altLang="en-US" sz="24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650277" name="Group 37"/>
          <p:cNvGrpSpPr>
            <a:grpSpLocks/>
          </p:cNvGrpSpPr>
          <p:nvPr/>
        </p:nvGrpSpPr>
        <p:grpSpPr bwMode="auto">
          <a:xfrm>
            <a:off x="4378325" y="4454525"/>
            <a:ext cx="1676400" cy="485775"/>
            <a:chOff x="2780" y="3734"/>
            <a:chExt cx="1056" cy="306"/>
          </a:xfrm>
        </p:grpSpPr>
        <p:sp>
          <p:nvSpPr>
            <p:cNvPr id="650278" name="Line 38"/>
            <p:cNvSpPr>
              <a:spLocks noChangeShapeType="1"/>
            </p:cNvSpPr>
            <p:nvPr/>
          </p:nvSpPr>
          <p:spPr bwMode="auto">
            <a:xfrm>
              <a:off x="2800" y="4039"/>
              <a:ext cx="1036" cy="1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50279" name="Text Box 39"/>
            <p:cNvSpPr txBox="1">
              <a:spLocks noChangeArrowheads="1"/>
            </p:cNvSpPr>
            <p:nvPr/>
          </p:nvSpPr>
          <p:spPr bwMode="auto">
            <a:xfrm>
              <a:off x="2780" y="3734"/>
              <a:ext cx="10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</a:t>
              </a:r>
              <a:r>
                <a:rPr lang="en-US" altLang="en-US" sz="2000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altLang="en-US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</a:t>
              </a:r>
              <a:r>
                <a:rPr lang="en-US" altLang="en-US" sz="2000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altLang="en-US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OH</a:t>
              </a:r>
            </a:p>
          </p:txBody>
        </p:sp>
      </p:grpSp>
      <p:sp>
        <p:nvSpPr>
          <p:cNvPr id="650281" name="Text Box 41"/>
          <p:cNvSpPr txBox="1">
            <a:spLocks noChangeArrowheads="1"/>
          </p:cNvSpPr>
          <p:nvPr/>
        </p:nvSpPr>
        <p:spPr bwMode="auto">
          <a:xfrm>
            <a:off x="4811713" y="4962525"/>
            <a:ext cx="873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</a:p>
        </p:txBody>
      </p:sp>
      <p:sp>
        <p:nvSpPr>
          <p:cNvPr id="650282" name="Line 42"/>
          <p:cNvSpPr>
            <a:spLocks noChangeShapeType="1"/>
          </p:cNvSpPr>
          <p:nvPr/>
        </p:nvSpPr>
        <p:spPr bwMode="auto">
          <a:xfrm>
            <a:off x="4811713" y="5165725"/>
            <a:ext cx="134937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0283" name="Text Box 43"/>
          <p:cNvSpPr txBox="1">
            <a:spLocks noChangeArrowheads="1"/>
          </p:cNvSpPr>
          <p:nvPr/>
        </p:nvSpPr>
        <p:spPr bwMode="auto">
          <a:xfrm>
            <a:off x="1039813" y="41910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alt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0284" name="Text Box 44"/>
          <p:cNvSpPr txBox="1">
            <a:spLocks noChangeArrowheads="1"/>
          </p:cNvSpPr>
          <p:nvPr/>
        </p:nvSpPr>
        <p:spPr bwMode="auto">
          <a:xfrm>
            <a:off x="1041400" y="5243513"/>
            <a:ext cx="36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650285" name="Line 45"/>
          <p:cNvSpPr>
            <a:spLocks noChangeShapeType="1"/>
          </p:cNvSpPr>
          <p:nvPr/>
        </p:nvSpPr>
        <p:spPr bwMode="auto">
          <a:xfrm rot="5400000">
            <a:off x="1159669" y="4655344"/>
            <a:ext cx="18256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0286" name="Line 46"/>
          <p:cNvSpPr>
            <a:spLocks noChangeShapeType="1"/>
          </p:cNvSpPr>
          <p:nvPr/>
        </p:nvSpPr>
        <p:spPr bwMode="auto">
          <a:xfrm rot="5400000">
            <a:off x="1159669" y="5191919"/>
            <a:ext cx="18256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650287" name="Group 47"/>
          <p:cNvGrpSpPr>
            <a:grpSpLocks/>
          </p:cNvGrpSpPr>
          <p:nvPr/>
        </p:nvGrpSpPr>
        <p:grpSpPr bwMode="auto">
          <a:xfrm>
            <a:off x="6229350" y="4097338"/>
            <a:ext cx="1852613" cy="1076325"/>
            <a:chOff x="4010" y="2935"/>
            <a:chExt cx="1167" cy="678"/>
          </a:xfrm>
        </p:grpSpPr>
        <p:sp>
          <p:nvSpPr>
            <p:cNvPr id="650288" name="Text Box 48"/>
            <p:cNvSpPr txBox="1">
              <a:spLocks noChangeArrowheads="1"/>
            </p:cNvSpPr>
            <p:nvPr/>
          </p:nvSpPr>
          <p:spPr bwMode="auto">
            <a:xfrm>
              <a:off x="4010" y="3325"/>
              <a:ext cx="6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</a:t>
              </a:r>
              <a:r>
                <a:rPr lang="en-US" altLang="en-US" sz="2400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50289" name="Text Box 49"/>
            <p:cNvSpPr txBox="1">
              <a:spLocks noChangeArrowheads="1"/>
            </p:cNvSpPr>
            <p:nvPr/>
          </p:nvSpPr>
          <p:spPr bwMode="auto">
            <a:xfrm>
              <a:off x="4691" y="3325"/>
              <a:ext cx="4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en-US" altLang="en-US" sz="2400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endParaRPr lang="en-US" altLang="en-US" sz="24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pSp>
          <p:nvGrpSpPr>
            <p:cNvPr id="650290" name="Group 50"/>
            <p:cNvGrpSpPr>
              <a:grpSpLocks/>
            </p:cNvGrpSpPr>
            <p:nvPr/>
          </p:nvGrpSpPr>
          <p:grpSpPr bwMode="auto">
            <a:xfrm>
              <a:off x="4569" y="3433"/>
              <a:ext cx="173" cy="48"/>
              <a:chOff x="4712" y="3934"/>
              <a:chExt cx="173" cy="48"/>
            </a:xfrm>
          </p:grpSpPr>
          <p:sp>
            <p:nvSpPr>
              <p:cNvPr id="650291" name="Line 51"/>
              <p:cNvSpPr>
                <a:spLocks noChangeShapeType="1"/>
              </p:cNvSpPr>
              <p:nvPr/>
            </p:nvSpPr>
            <p:spPr bwMode="auto">
              <a:xfrm>
                <a:off x="4712" y="3934"/>
                <a:ext cx="173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50292" name="Line 52"/>
              <p:cNvSpPr>
                <a:spLocks noChangeShapeType="1"/>
              </p:cNvSpPr>
              <p:nvPr/>
            </p:nvSpPr>
            <p:spPr bwMode="auto">
              <a:xfrm>
                <a:off x="4712" y="3982"/>
                <a:ext cx="173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650293" name="Line 53"/>
            <p:cNvSpPr>
              <a:spLocks noChangeShapeType="1"/>
            </p:cNvSpPr>
            <p:nvPr/>
          </p:nvSpPr>
          <p:spPr bwMode="auto">
            <a:xfrm rot="5400000">
              <a:off x="4402" y="3262"/>
              <a:ext cx="17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50294" name="Text Box 54"/>
            <p:cNvSpPr txBox="1">
              <a:spLocks noChangeArrowheads="1"/>
            </p:cNvSpPr>
            <p:nvPr/>
          </p:nvSpPr>
          <p:spPr bwMode="auto">
            <a:xfrm>
              <a:off x="4356" y="2935"/>
              <a:ext cx="4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</a:t>
              </a:r>
              <a:r>
                <a:rPr lang="en-US" altLang="en-US" sz="2400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endPara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650295" name="Text Box 55"/>
          <p:cNvSpPr txBox="1">
            <a:spLocks noChangeArrowheads="1"/>
          </p:cNvSpPr>
          <p:nvPr/>
        </p:nvSpPr>
        <p:spPr bwMode="auto">
          <a:xfrm>
            <a:off x="2292350" y="4719638"/>
            <a:ext cx="40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50296" name="Line 56"/>
          <p:cNvSpPr>
            <a:spLocks noChangeShapeType="1"/>
          </p:cNvSpPr>
          <p:nvPr/>
        </p:nvSpPr>
        <p:spPr bwMode="auto">
          <a:xfrm>
            <a:off x="3238500" y="436563"/>
            <a:ext cx="128588" cy="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0299" name="Rectangle 59"/>
          <p:cNvSpPr>
            <a:spLocks noChangeArrowheads="1"/>
          </p:cNvSpPr>
          <p:nvPr/>
        </p:nvSpPr>
        <p:spPr bwMode="auto">
          <a:xfrm>
            <a:off x="374650" y="3459163"/>
            <a:ext cx="680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E2 with strong base (not necessarily hindered)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45054"/>
            <a:ext cx="8458200" cy="1143000"/>
          </a:xfrm>
        </p:spPr>
        <p:txBody>
          <a:bodyPr/>
          <a:lstStyle/>
          <a:p>
            <a:r>
              <a:rPr lang="en-US" altLang="en-US" sz="3600" smtClean="0">
                <a:solidFill>
                  <a:schemeClr val="accent1"/>
                </a:solidFill>
              </a:rPr>
              <a:t>Reactivity Of </a:t>
            </a:r>
            <a:r>
              <a:rPr lang="en-US" altLang="en-US" sz="3600" smtClean="0">
                <a:solidFill>
                  <a:srgbClr val="FF00FF"/>
                </a:solidFill>
              </a:rPr>
              <a:t>Secondary</a:t>
            </a:r>
            <a:r>
              <a:rPr lang="en-US" altLang="en-US" sz="3600" smtClean="0">
                <a:solidFill>
                  <a:schemeClr val="accent1"/>
                </a:solidFill>
              </a:rPr>
              <a:t> Haloalkanes R-X With Nucleophiles (Bases)</a:t>
            </a:r>
            <a:endParaRPr lang="en-US" altLang="en-US" sz="3600">
              <a:solidFill>
                <a:schemeClr val="accent1"/>
              </a:solidFill>
            </a:endParaRPr>
          </a:p>
        </p:txBody>
      </p:sp>
      <p:sp>
        <p:nvSpPr>
          <p:cNvPr id="651269" name="Text Box 5"/>
          <p:cNvSpPr txBox="1">
            <a:spLocks noChangeArrowheads="1"/>
          </p:cNvSpPr>
          <p:nvPr/>
        </p:nvSpPr>
        <p:spPr bwMode="auto">
          <a:xfrm>
            <a:off x="114300" y="4230688"/>
            <a:ext cx="180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</a:p>
        </p:txBody>
      </p:sp>
      <p:sp>
        <p:nvSpPr>
          <p:cNvPr id="651270" name="Text Box 6"/>
          <p:cNvSpPr txBox="1">
            <a:spLocks noChangeArrowheads="1"/>
          </p:cNvSpPr>
          <p:nvPr/>
        </p:nvSpPr>
        <p:spPr bwMode="auto">
          <a:xfrm>
            <a:off x="906463" y="3724275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alt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1271" name="Text Box 7"/>
          <p:cNvSpPr txBox="1">
            <a:spLocks noChangeArrowheads="1"/>
          </p:cNvSpPr>
          <p:nvPr/>
        </p:nvSpPr>
        <p:spPr bwMode="auto">
          <a:xfrm>
            <a:off x="908050" y="4776788"/>
            <a:ext cx="36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651272" name="Line 8"/>
          <p:cNvSpPr>
            <a:spLocks noChangeShapeType="1"/>
          </p:cNvSpPr>
          <p:nvPr/>
        </p:nvSpPr>
        <p:spPr bwMode="auto">
          <a:xfrm rot="5400000">
            <a:off x="1026319" y="4188619"/>
            <a:ext cx="18256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1273" name="Line 9"/>
          <p:cNvSpPr>
            <a:spLocks noChangeShapeType="1"/>
          </p:cNvSpPr>
          <p:nvPr/>
        </p:nvSpPr>
        <p:spPr bwMode="auto">
          <a:xfrm rot="5400000">
            <a:off x="1026319" y="4725194"/>
            <a:ext cx="18256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1276" name="Line 12"/>
          <p:cNvSpPr>
            <a:spLocks noChangeShapeType="1"/>
          </p:cNvSpPr>
          <p:nvPr/>
        </p:nvSpPr>
        <p:spPr bwMode="auto">
          <a:xfrm>
            <a:off x="1979613" y="4424363"/>
            <a:ext cx="1665287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1277" name="Text Box 13"/>
          <p:cNvSpPr txBox="1">
            <a:spLocks noChangeArrowheads="1"/>
          </p:cNvSpPr>
          <p:nvPr/>
        </p:nvSpPr>
        <p:spPr bwMode="auto">
          <a:xfrm>
            <a:off x="1738313" y="3997325"/>
            <a:ext cx="2084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0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0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651278" name="Text Box 14"/>
          <p:cNvSpPr txBox="1">
            <a:spLocks noChangeArrowheads="1"/>
          </p:cNvSpPr>
          <p:nvPr/>
        </p:nvSpPr>
        <p:spPr bwMode="auto">
          <a:xfrm>
            <a:off x="2297113" y="4410075"/>
            <a:ext cx="1127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</a:p>
        </p:txBody>
      </p:sp>
      <p:sp>
        <p:nvSpPr>
          <p:cNvPr id="651279" name="Line 15"/>
          <p:cNvSpPr>
            <a:spLocks noChangeShapeType="1"/>
          </p:cNvSpPr>
          <p:nvPr/>
        </p:nvSpPr>
        <p:spPr bwMode="auto">
          <a:xfrm>
            <a:off x="2430463" y="4606925"/>
            <a:ext cx="16351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1280" name="Text Box 16"/>
          <p:cNvSpPr txBox="1">
            <a:spLocks noChangeArrowheads="1"/>
          </p:cNvSpPr>
          <p:nvPr/>
        </p:nvSpPr>
        <p:spPr bwMode="auto">
          <a:xfrm>
            <a:off x="6273800" y="4176713"/>
            <a:ext cx="40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grpSp>
        <p:nvGrpSpPr>
          <p:cNvPr id="651281" name="Group 17"/>
          <p:cNvGrpSpPr>
            <a:grpSpLocks/>
          </p:cNvGrpSpPr>
          <p:nvPr/>
        </p:nvGrpSpPr>
        <p:grpSpPr bwMode="auto">
          <a:xfrm>
            <a:off x="6657975" y="4183063"/>
            <a:ext cx="2055813" cy="457200"/>
            <a:chOff x="3972" y="1771"/>
            <a:chExt cx="1295" cy="288"/>
          </a:xfrm>
        </p:grpSpPr>
        <p:sp>
          <p:nvSpPr>
            <p:cNvPr id="651282" name="Text Box 18"/>
            <p:cNvSpPr txBox="1">
              <a:spLocks noChangeArrowheads="1"/>
            </p:cNvSpPr>
            <p:nvPr/>
          </p:nvSpPr>
          <p:spPr bwMode="auto">
            <a:xfrm>
              <a:off x="3972" y="1771"/>
              <a:ext cx="7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</a:t>
              </a:r>
              <a:r>
                <a:rPr lang="en-US" altLang="en-US" sz="2400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altLang="en-US" sz="240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</a:p>
          </p:txBody>
        </p:sp>
        <p:sp>
          <p:nvSpPr>
            <p:cNvPr id="651283" name="Text Box 19"/>
            <p:cNvSpPr txBox="1">
              <a:spLocks noChangeArrowheads="1"/>
            </p:cNvSpPr>
            <p:nvPr/>
          </p:nvSpPr>
          <p:spPr bwMode="auto">
            <a:xfrm>
              <a:off x="4781" y="1771"/>
              <a:ext cx="4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</a:t>
              </a:r>
              <a:r>
                <a:rPr lang="en-US" altLang="en-US" sz="2400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endParaRPr lang="en-US" altLang="en-US" sz="24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pSp>
          <p:nvGrpSpPr>
            <p:cNvPr id="651284" name="Group 20"/>
            <p:cNvGrpSpPr>
              <a:grpSpLocks/>
            </p:cNvGrpSpPr>
            <p:nvPr/>
          </p:nvGrpSpPr>
          <p:grpSpPr bwMode="auto">
            <a:xfrm>
              <a:off x="4659" y="1885"/>
              <a:ext cx="173" cy="48"/>
              <a:chOff x="4712" y="3934"/>
              <a:chExt cx="173" cy="48"/>
            </a:xfrm>
          </p:grpSpPr>
          <p:sp>
            <p:nvSpPr>
              <p:cNvPr id="651285" name="Line 21"/>
              <p:cNvSpPr>
                <a:spLocks noChangeShapeType="1"/>
              </p:cNvSpPr>
              <p:nvPr/>
            </p:nvSpPr>
            <p:spPr bwMode="auto">
              <a:xfrm>
                <a:off x="4712" y="3934"/>
                <a:ext cx="173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51286" name="Line 22"/>
              <p:cNvSpPr>
                <a:spLocks noChangeShapeType="1"/>
              </p:cNvSpPr>
              <p:nvPr/>
            </p:nvSpPr>
            <p:spPr bwMode="auto">
              <a:xfrm>
                <a:off x="4712" y="3982"/>
                <a:ext cx="173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651287" name="Group 23"/>
          <p:cNvGrpSpPr>
            <a:grpSpLocks/>
          </p:cNvGrpSpPr>
          <p:nvPr/>
        </p:nvGrpSpPr>
        <p:grpSpPr bwMode="auto">
          <a:xfrm>
            <a:off x="3998913" y="3679825"/>
            <a:ext cx="2287587" cy="1509713"/>
            <a:chOff x="4715" y="2138"/>
            <a:chExt cx="1441" cy="951"/>
          </a:xfrm>
        </p:grpSpPr>
        <p:sp>
          <p:nvSpPr>
            <p:cNvPr id="651288" name="Text Box 24"/>
            <p:cNvSpPr txBox="1">
              <a:spLocks noChangeArrowheads="1"/>
            </p:cNvSpPr>
            <p:nvPr/>
          </p:nvSpPr>
          <p:spPr bwMode="auto">
            <a:xfrm>
              <a:off x="4715" y="2469"/>
              <a:ext cx="14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</a:t>
              </a:r>
              <a:r>
                <a:rPr lang="en-US" altLang="en-US" sz="2400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altLang="en-US" sz="240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en-US" alt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OCH</a:t>
              </a:r>
              <a:r>
                <a:rPr lang="en-US" altLang="en-US" sz="2400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alt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</a:t>
              </a:r>
              <a:r>
                <a:rPr lang="en-US" altLang="en-US" sz="2400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endPara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51289" name="Text Box 25"/>
            <p:cNvSpPr txBox="1">
              <a:spLocks noChangeArrowheads="1"/>
            </p:cNvSpPr>
            <p:nvPr/>
          </p:nvSpPr>
          <p:spPr bwMode="auto">
            <a:xfrm>
              <a:off x="5070" y="2138"/>
              <a:ext cx="4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</a:t>
              </a:r>
              <a:r>
                <a:rPr lang="en-US" altLang="en-US" sz="2400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endPara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51290" name="Text Box 26"/>
            <p:cNvSpPr txBox="1">
              <a:spLocks noChangeArrowheads="1"/>
            </p:cNvSpPr>
            <p:nvPr/>
          </p:nvSpPr>
          <p:spPr bwMode="auto">
            <a:xfrm>
              <a:off x="5071" y="2801"/>
              <a:ext cx="2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</a:p>
          </p:txBody>
        </p:sp>
        <p:sp>
          <p:nvSpPr>
            <p:cNvPr id="651291" name="Line 27"/>
            <p:cNvSpPr>
              <a:spLocks noChangeShapeType="1"/>
            </p:cNvSpPr>
            <p:nvPr/>
          </p:nvSpPr>
          <p:spPr bwMode="auto">
            <a:xfrm rot="5400000">
              <a:off x="5145" y="2431"/>
              <a:ext cx="11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51292" name="Line 28"/>
            <p:cNvSpPr>
              <a:spLocks noChangeShapeType="1"/>
            </p:cNvSpPr>
            <p:nvPr/>
          </p:nvSpPr>
          <p:spPr bwMode="auto">
            <a:xfrm rot="5400000">
              <a:off x="5145" y="2769"/>
              <a:ext cx="11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651293" name="Text Box 29"/>
          <p:cNvSpPr txBox="1">
            <a:spLocks noChangeArrowheads="1"/>
          </p:cNvSpPr>
          <p:nvPr/>
        </p:nvSpPr>
        <p:spPr bwMode="auto">
          <a:xfrm>
            <a:off x="4189413" y="5111750"/>
            <a:ext cx="1228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Major</a:t>
            </a:r>
          </a:p>
        </p:txBody>
      </p:sp>
      <p:sp>
        <p:nvSpPr>
          <p:cNvPr id="651294" name="Text Box 30"/>
          <p:cNvSpPr txBox="1">
            <a:spLocks noChangeArrowheads="1"/>
          </p:cNvSpPr>
          <p:nvPr/>
        </p:nvSpPr>
        <p:spPr bwMode="auto">
          <a:xfrm>
            <a:off x="6384925" y="5102225"/>
            <a:ext cx="2749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Minor (more on increasing T)</a:t>
            </a:r>
          </a:p>
        </p:txBody>
      </p:sp>
      <p:sp>
        <p:nvSpPr>
          <p:cNvPr id="651295" name="Text Box 31"/>
          <p:cNvSpPr txBox="1">
            <a:spLocks noChangeArrowheads="1"/>
          </p:cNvSpPr>
          <p:nvPr/>
        </p:nvSpPr>
        <p:spPr bwMode="auto">
          <a:xfrm>
            <a:off x="334963" y="1893888"/>
            <a:ext cx="88090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altLang="en-US" sz="2800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and </a:t>
            </a:r>
            <a:r>
              <a:rPr lang="en-US" altLang="en-US" sz="28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E1 </a:t>
            </a: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X is a good leaving group in a highly polar medium with weak nucleophiles</a:t>
            </a:r>
            <a:endParaRPr lang="en-US" altLang="en-US" sz="2800" baseline="-25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V="1">
            <a:off x="170481" y="1281119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Text Box 2"/>
          <p:cNvSpPr txBox="1">
            <a:spLocks noChangeArrowheads="1"/>
          </p:cNvSpPr>
          <p:nvPr/>
        </p:nvSpPr>
        <p:spPr bwMode="auto">
          <a:xfrm>
            <a:off x="374650" y="3514725"/>
            <a:ext cx="88090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altLang="en-US" sz="2400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with high concentrations of strong base                       (for example, H</a:t>
            </a: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or R</a:t>
            </a: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alcohol solvent)</a:t>
            </a:r>
            <a:endParaRPr lang="en-US" altLang="en-US" sz="2400" baseline="-25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2292" name="Text Box 4"/>
          <p:cNvSpPr txBox="1">
            <a:spLocks noChangeArrowheads="1"/>
          </p:cNvSpPr>
          <p:nvPr/>
        </p:nvSpPr>
        <p:spPr bwMode="auto">
          <a:xfrm>
            <a:off x="312738" y="1993900"/>
            <a:ext cx="180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</a:p>
        </p:txBody>
      </p:sp>
      <p:sp>
        <p:nvSpPr>
          <p:cNvPr id="652293" name="Text Box 5"/>
          <p:cNvSpPr txBox="1">
            <a:spLocks noChangeArrowheads="1"/>
          </p:cNvSpPr>
          <p:nvPr/>
        </p:nvSpPr>
        <p:spPr bwMode="auto">
          <a:xfrm>
            <a:off x="1089025" y="1474788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alt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2294" name="Text Box 6"/>
          <p:cNvSpPr txBox="1">
            <a:spLocks noChangeArrowheads="1"/>
          </p:cNvSpPr>
          <p:nvPr/>
        </p:nvSpPr>
        <p:spPr bwMode="auto">
          <a:xfrm>
            <a:off x="1090613" y="2527300"/>
            <a:ext cx="366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652295" name="Line 7"/>
          <p:cNvSpPr>
            <a:spLocks noChangeShapeType="1"/>
          </p:cNvSpPr>
          <p:nvPr/>
        </p:nvSpPr>
        <p:spPr bwMode="auto">
          <a:xfrm rot="5400000">
            <a:off x="1208881" y="1939132"/>
            <a:ext cx="1825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2296" name="Line 8"/>
          <p:cNvSpPr>
            <a:spLocks noChangeShapeType="1"/>
          </p:cNvSpPr>
          <p:nvPr/>
        </p:nvSpPr>
        <p:spPr bwMode="auto">
          <a:xfrm rot="5400000">
            <a:off x="1208881" y="2475707"/>
            <a:ext cx="1825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652297" name="Group 9"/>
          <p:cNvGrpSpPr>
            <a:grpSpLocks/>
          </p:cNvGrpSpPr>
          <p:nvPr/>
        </p:nvGrpSpPr>
        <p:grpSpPr bwMode="auto">
          <a:xfrm>
            <a:off x="3502025" y="1765300"/>
            <a:ext cx="2084388" cy="485775"/>
            <a:chOff x="1953" y="2866"/>
            <a:chExt cx="1313" cy="306"/>
          </a:xfrm>
        </p:grpSpPr>
        <p:sp>
          <p:nvSpPr>
            <p:cNvPr id="652298" name="Line 10"/>
            <p:cNvSpPr>
              <a:spLocks noChangeShapeType="1"/>
            </p:cNvSpPr>
            <p:nvPr/>
          </p:nvSpPr>
          <p:spPr bwMode="auto">
            <a:xfrm>
              <a:off x="2081" y="3171"/>
              <a:ext cx="1152" cy="1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52299" name="Text Box 11"/>
            <p:cNvSpPr txBox="1">
              <a:spLocks noChangeArrowheads="1"/>
            </p:cNvSpPr>
            <p:nvPr/>
          </p:nvSpPr>
          <p:spPr bwMode="auto">
            <a:xfrm>
              <a:off x="1953" y="2866"/>
              <a:ext cx="131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</a:t>
              </a:r>
              <a:r>
                <a:rPr lang="en-US" altLang="en-US" sz="2000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altLang="en-US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</a:t>
              </a:r>
              <a:r>
                <a:rPr lang="en-US" altLang="en-US" sz="2000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altLang="en-US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OH</a:t>
              </a:r>
            </a:p>
          </p:txBody>
        </p:sp>
      </p:grpSp>
      <p:sp>
        <p:nvSpPr>
          <p:cNvPr id="652300" name="Text Box 12"/>
          <p:cNvSpPr txBox="1">
            <a:spLocks noChangeArrowheads="1"/>
          </p:cNvSpPr>
          <p:nvPr/>
        </p:nvSpPr>
        <p:spPr bwMode="auto">
          <a:xfrm>
            <a:off x="7466013" y="1993900"/>
            <a:ext cx="40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52301" name="Text Box 13"/>
          <p:cNvSpPr txBox="1">
            <a:spLocks noChangeArrowheads="1"/>
          </p:cNvSpPr>
          <p:nvPr/>
        </p:nvSpPr>
        <p:spPr bwMode="auto">
          <a:xfrm>
            <a:off x="5705475" y="1993900"/>
            <a:ext cx="173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</a:t>
            </a:r>
            <a:r>
              <a:rPr lang="en-US" altLang="en-US" sz="24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alt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2302" name="Text Box 14"/>
          <p:cNvSpPr txBox="1">
            <a:spLocks noChangeArrowheads="1"/>
          </p:cNvSpPr>
          <p:nvPr/>
        </p:nvSpPr>
        <p:spPr bwMode="auto">
          <a:xfrm>
            <a:off x="6269038" y="1474788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alt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2303" name="Text Box 15"/>
          <p:cNvSpPr txBox="1">
            <a:spLocks noChangeArrowheads="1"/>
          </p:cNvSpPr>
          <p:nvPr/>
        </p:nvSpPr>
        <p:spPr bwMode="auto">
          <a:xfrm>
            <a:off x="6270625" y="2527300"/>
            <a:ext cx="36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652304" name="Line 16"/>
          <p:cNvSpPr>
            <a:spLocks noChangeShapeType="1"/>
          </p:cNvSpPr>
          <p:nvPr/>
        </p:nvSpPr>
        <p:spPr bwMode="auto">
          <a:xfrm rot="5400000">
            <a:off x="6388893" y="1939132"/>
            <a:ext cx="1825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2305" name="Line 17"/>
          <p:cNvSpPr>
            <a:spLocks noChangeShapeType="1"/>
          </p:cNvSpPr>
          <p:nvPr/>
        </p:nvSpPr>
        <p:spPr bwMode="auto">
          <a:xfrm rot="5400000">
            <a:off x="6388893" y="2475707"/>
            <a:ext cx="1825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652306" name="Group 18"/>
          <p:cNvGrpSpPr>
            <a:grpSpLocks/>
          </p:cNvGrpSpPr>
          <p:nvPr/>
        </p:nvGrpSpPr>
        <p:grpSpPr bwMode="auto">
          <a:xfrm>
            <a:off x="7900988" y="1858963"/>
            <a:ext cx="690562" cy="592137"/>
            <a:chOff x="4910" y="2925"/>
            <a:chExt cx="435" cy="373"/>
          </a:xfrm>
        </p:grpSpPr>
        <p:sp>
          <p:nvSpPr>
            <p:cNvPr id="652307" name="Text Box 19"/>
            <p:cNvSpPr txBox="1">
              <a:spLocks noChangeArrowheads="1"/>
            </p:cNvSpPr>
            <p:nvPr/>
          </p:nvSpPr>
          <p:spPr bwMode="auto">
            <a:xfrm>
              <a:off x="4910" y="3010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Br</a:t>
              </a:r>
            </a:p>
          </p:txBody>
        </p:sp>
        <p:sp>
          <p:nvSpPr>
            <p:cNvPr id="652308" name="Rectangle 20"/>
            <p:cNvSpPr>
              <a:spLocks noChangeArrowheads="1"/>
            </p:cNvSpPr>
            <p:nvPr/>
          </p:nvSpPr>
          <p:spPr bwMode="auto">
            <a:xfrm>
              <a:off x="5092" y="2925"/>
              <a:ext cx="2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  <a:endParaRPr lang="en-US" altLang="en-US" sz="24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652309" name="Group 21"/>
          <p:cNvGrpSpPr>
            <a:grpSpLocks/>
          </p:cNvGrpSpPr>
          <p:nvPr/>
        </p:nvGrpSpPr>
        <p:grpSpPr bwMode="auto">
          <a:xfrm>
            <a:off x="2363788" y="1819275"/>
            <a:ext cx="1203325" cy="639763"/>
            <a:chOff x="1326" y="2876"/>
            <a:chExt cx="758" cy="403"/>
          </a:xfrm>
        </p:grpSpPr>
        <p:sp>
          <p:nvSpPr>
            <p:cNvPr id="652310" name="Text Box 22"/>
            <p:cNvSpPr txBox="1">
              <a:spLocks noChangeArrowheads="1"/>
            </p:cNvSpPr>
            <p:nvPr/>
          </p:nvSpPr>
          <p:spPr bwMode="auto">
            <a:xfrm>
              <a:off x="1326" y="2991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</a:t>
              </a:r>
              <a:r>
                <a:rPr lang="en-US" altLang="en-US" sz="2400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alt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</a:t>
              </a:r>
              <a:endParaRPr lang="en-US" altLang="en-US" sz="24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52311" name="Rectangle 23"/>
            <p:cNvSpPr>
              <a:spLocks noChangeArrowheads="1"/>
            </p:cNvSpPr>
            <p:nvPr/>
          </p:nvSpPr>
          <p:spPr bwMode="auto">
            <a:xfrm>
              <a:off x="1831" y="2876"/>
              <a:ext cx="2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  <a:endParaRPr lang="en-US" altLang="en-US" sz="24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652312" name="Text Box 24"/>
          <p:cNvSpPr txBox="1">
            <a:spLocks noChangeArrowheads="1"/>
          </p:cNvSpPr>
          <p:nvPr/>
        </p:nvSpPr>
        <p:spPr bwMode="auto">
          <a:xfrm>
            <a:off x="2003425" y="1995488"/>
            <a:ext cx="40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52313" name="Text Box 25"/>
          <p:cNvSpPr txBox="1">
            <a:spLocks noChangeArrowheads="1"/>
          </p:cNvSpPr>
          <p:nvPr/>
        </p:nvSpPr>
        <p:spPr bwMode="auto">
          <a:xfrm>
            <a:off x="334963" y="465138"/>
            <a:ext cx="88090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altLang="en-US" sz="2400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with high concentrations of good, weakly basic nucleophiles</a:t>
            </a:r>
            <a:endParaRPr lang="en-US" altLang="en-US" sz="2400" baseline="-25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2314" name="Rectangle 26"/>
          <p:cNvSpPr>
            <a:spLocks noChangeArrowheads="1"/>
          </p:cNvSpPr>
          <p:nvPr/>
        </p:nvSpPr>
        <p:spPr bwMode="auto">
          <a:xfrm>
            <a:off x="2740025" y="3695700"/>
            <a:ext cx="401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en-US" altLang="en-US" sz="240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2315" name="Rectangle 27"/>
          <p:cNvSpPr>
            <a:spLocks noChangeArrowheads="1"/>
          </p:cNvSpPr>
          <p:nvPr/>
        </p:nvSpPr>
        <p:spPr bwMode="auto">
          <a:xfrm>
            <a:off x="3673475" y="3695700"/>
            <a:ext cx="401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en-US" altLang="en-US" sz="240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652318" name="Group 30"/>
          <p:cNvGrpSpPr>
            <a:grpSpLocks/>
          </p:cNvGrpSpPr>
          <p:nvPr/>
        </p:nvGrpSpPr>
        <p:grpSpPr bwMode="auto">
          <a:xfrm>
            <a:off x="6716713" y="5260975"/>
            <a:ext cx="2055812" cy="457200"/>
            <a:chOff x="3972" y="1771"/>
            <a:chExt cx="1295" cy="288"/>
          </a:xfrm>
        </p:grpSpPr>
        <p:sp>
          <p:nvSpPr>
            <p:cNvPr id="652319" name="Text Box 31"/>
            <p:cNvSpPr txBox="1">
              <a:spLocks noChangeArrowheads="1"/>
            </p:cNvSpPr>
            <p:nvPr/>
          </p:nvSpPr>
          <p:spPr bwMode="auto">
            <a:xfrm>
              <a:off x="3972" y="1771"/>
              <a:ext cx="7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</a:t>
              </a:r>
              <a:r>
                <a:rPr lang="en-US" altLang="en-US" sz="2400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</a:t>
              </a:r>
            </a:p>
          </p:txBody>
        </p:sp>
        <p:sp>
          <p:nvSpPr>
            <p:cNvPr id="652320" name="Text Box 32"/>
            <p:cNvSpPr txBox="1">
              <a:spLocks noChangeArrowheads="1"/>
            </p:cNvSpPr>
            <p:nvPr/>
          </p:nvSpPr>
          <p:spPr bwMode="auto">
            <a:xfrm>
              <a:off x="4781" y="1771"/>
              <a:ext cx="4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en-US" altLang="en-US" sz="240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en-US" altLang="en-US" sz="2400" baseline="-2500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  <p:grpSp>
          <p:nvGrpSpPr>
            <p:cNvPr id="652321" name="Group 33"/>
            <p:cNvGrpSpPr>
              <a:grpSpLocks/>
            </p:cNvGrpSpPr>
            <p:nvPr/>
          </p:nvGrpSpPr>
          <p:grpSpPr bwMode="auto">
            <a:xfrm>
              <a:off x="4659" y="1885"/>
              <a:ext cx="173" cy="48"/>
              <a:chOff x="4712" y="3934"/>
              <a:chExt cx="173" cy="48"/>
            </a:xfrm>
          </p:grpSpPr>
          <p:sp>
            <p:nvSpPr>
              <p:cNvPr id="652322" name="Line 34"/>
              <p:cNvSpPr>
                <a:spLocks noChangeShapeType="1"/>
              </p:cNvSpPr>
              <p:nvPr/>
            </p:nvSpPr>
            <p:spPr bwMode="auto">
              <a:xfrm>
                <a:off x="4712" y="3934"/>
                <a:ext cx="173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52323" name="Line 35"/>
              <p:cNvSpPr>
                <a:spLocks noChangeShapeType="1"/>
              </p:cNvSpPr>
              <p:nvPr/>
            </p:nvSpPr>
            <p:spPr bwMode="auto">
              <a:xfrm>
                <a:off x="4712" y="3982"/>
                <a:ext cx="173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sp>
        <p:nvSpPr>
          <p:cNvPr id="652324" name="Text Box 36"/>
          <p:cNvSpPr txBox="1">
            <a:spLocks noChangeArrowheads="1"/>
          </p:cNvSpPr>
          <p:nvPr/>
        </p:nvSpPr>
        <p:spPr bwMode="auto">
          <a:xfrm>
            <a:off x="374650" y="5253038"/>
            <a:ext cx="180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</a:p>
        </p:txBody>
      </p:sp>
      <p:sp>
        <p:nvSpPr>
          <p:cNvPr id="652325" name="Text Box 37"/>
          <p:cNvSpPr txBox="1">
            <a:spLocks noChangeArrowheads="1"/>
          </p:cNvSpPr>
          <p:nvPr/>
        </p:nvSpPr>
        <p:spPr bwMode="auto">
          <a:xfrm>
            <a:off x="1193800" y="4732338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4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altLang="en-US" sz="240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2326" name="Text Box 38"/>
          <p:cNvSpPr txBox="1">
            <a:spLocks noChangeArrowheads="1"/>
          </p:cNvSpPr>
          <p:nvPr/>
        </p:nvSpPr>
        <p:spPr bwMode="auto">
          <a:xfrm>
            <a:off x="1195388" y="5784850"/>
            <a:ext cx="366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652327" name="Line 39"/>
          <p:cNvSpPr>
            <a:spLocks noChangeShapeType="1"/>
          </p:cNvSpPr>
          <p:nvPr/>
        </p:nvSpPr>
        <p:spPr bwMode="auto">
          <a:xfrm rot="5400000">
            <a:off x="1313656" y="5196682"/>
            <a:ext cx="1825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2328" name="Line 40"/>
          <p:cNvSpPr>
            <a:spLocks noChangeShapeType="1"/>
          </p:cNvSpPr>
          <p:nvPr/>
        </p:nvSpPr>
        <p:spPr bwMode="auto">
          <a:xfrm rot="5400000">
            <a:off x="1313656" y="5733257"/>
            <a:ext cx="1825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2329" name="Text Box 41"/>
          <p:cNvSpPr txBox="1">
            <a:spLocks noChangeArrowheads="1"/>
          </p:cNvSpPr>
          <p:nvPr/>
        </p:nvSpPr>
        <p:spPr bwMode="auto">
          <a:xfrm>
            <a:off x="2432050" y="5230813"/>
            <a:ext cx="177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endParaRPr lang="en-US" altLang="en-US" sz="240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2330" name="Rectangle 42"/>
          <p:cNvSpPr>
            <a:spLocks noChangeArrowheads="1"/>
          </p:cNvSpPr>
          <p:nvPr/>
        </p:nvSpPr>
        <p:spPr bwMode="auto">
          <a:xfrm>
            <a:off x="3870325" y="5068888"/>
            <a:ext cx="401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en-US" altLang="en-US" sz="240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2331" name="Text Box 43"/>
          <p:cNvSpPr txBox="1">
            <a:spLocks noChangeArrowheads="1"/>
          </p:cNvSpPr>
          <p:nvPr/>
        </p:nvSpPr>
        <p:spPr bwMode="auto">
          <a:xfrm>
            <a:off x="1997075" y="5251450"/>
            <a:ext cx="40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52334" name="Line 46"/>
          <p:cNvSpPr>
            <a:spLocks noChangeShapeType="1"/>
          </p:cNvSpPr>
          <p:nvPr/>
        </p:nvSpPr>
        <p:spPr bwMode="auto">
          <a:xfrm>
            <a:off x="4408488" y="5518150"/>
            <a:ext cx="2122487" cy="15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2335" name="Text Box 47"/>
          <p:cNvSpPr txBox="1">
            <a:spLocks noChangeArrowheads="1"/>
          </p:cNvSpPr>
          <p:nvPr/>
        </p:nvSpPr>
        <p:spPr bwMode="auto">
          <a:xfrm>
            <a:off x="4367213" y="5033963"/>
            <a:ext cx="2084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0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0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OH</a:t>
            </a:r>
          </a:p>
        </p:txBody>
      </p:sp>
      <p:sp>
        <p:nvSpPr>
          <p:cNvPr id="652336" name="Text Box 48"/>
          <p:cNvSpPr txBox="1">
            <a:spLocks noChangeArrowheads="1"/>
          </p:cNvSpPr>
          <p:nvPr/>
        </p:nvSpPr>
        <p:spPr bwMode="auto">
          <a:xfrm>
            <a:off x="4926013" y="5541963"/>
            <a:ext cx="1127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</a:p>
        </p:txBody>
      </p:sp>
      <p:sp>
        <p:nvSpPr>
          <p:cNvPr id="652337" name="Line 49"/>
          <p:cNvSpPr>
            <a:spLocks noChangeShapeType="1"/>
          </p:cNvSpPr>
          <p:nvPr/>
        </p:nvSpPr>
        <p:spPr bwMode="auto">
          <a:xfrm>
            <a:off x="5057775" y="5737225"/>
            <a:ext cx="13811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0243" y="45054"/>
            <a:ext cx="8243515" cy="1143000"/>
          </a:xfrm>
        </p:spPr>
        <p:txBody>
          <a:bodyPr/>
          <a:lstStyle/>
          <a:p>
            <a:r>
              <a:rPr lang="en-US" altLang="en-US" sz="3600" smtClean="0">
                <a:solidFill>
                  <a:schemeClr val="accent1"/>
                </a:solidFill>
              </a:rPr>
              <a:t>Reactivity Of Tertiary  Haloalkanes R-X With Nucleophiles (Bases)</a:t>
            </a:r>
            <a:endParaRPr lang="en-US" altLang="en-US" sz="3600">
              <a:solidFill>
                <a:schemeClr val="accent1"/>
              </a:solidFill>
            </a:endParaRPr>
          </a:p>
        </p:txBody>
      </p:sp>
      <p:sp>
        <p:nvSpPr>
          <p:cNvPr id="653315" name="Text Box 3"/>
          <p:cNvSpPr txBox="1">
            <a:spLocks noChangeArrowheads="1"/>
          </p:cNvSpPr>
          <p:nvPr/>
        </p:nvSpPr>
        <p:spPr bwMode="auto">
          <a:xfrm>
            <a:off x="334963" y="1633538"/>
            <a:ext cx="88090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altLang="en-US" sz="2400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and E</a:t>
            </a:r>
            <a:r>
              <a:rPr lang="en-US" altLang="en-US" sz="2400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alt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polar solvents when X is a good leaving group and only dilute or no base is present</a:t>
            </a:r>
            <a:endParaRPr lang="en-US" altLang="en-US" sz="2400" baseline="-25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3317" name="Text Box 5"/>
          <p:cNvSpPr txBox="1">
            <a:spLocks noChangeArrowheads="1"/>
          </p:cNvSpPr>
          <p:nvPr/>
        </p:nvSpPr>
        <p:spPr bwMode="auto">
          <a:xfrm>
            <a:off x="554038" y="3033713"/>
            <a:ext cx="180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</a:p>
        </p:txBody>
      </p:sp>
      <p:sp>
        <p:nvSpPr>
          <p:cNvPr id="653318" name="Text Box 6"/>
          <p:cNvSpPr txBox="1">
            <a:spLocks noChangeArrowheads="1"/>
          </p:cNvSpPr>
          <p:nvPr/>
        </p:nvSpPr>
        <p:spPr bwMode="auto">
          <a:xfrm>
            <a:off x="1630363" y="25146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alt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3319" name="Text Box 7"/>
          <p:cNvSpPr txBox="1">
            <a:spLocks noChangeArrowheads="1"/>
          </p:cNvSpPr>
          <p:nvPr/>
        </p:nvSpPr>
        <p:spPr bwMode="auto">
          <a:xfrm>
            <a:off x="1631950" y="3567113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alt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3320" name="Line 8"/>
          <p:cNvSpPr>
            <a:spLocks noChangeShapeType="1"/>
          </p:cNvSpPr>
          <p:nvPr/>
        </p:nvSpPr>
        <p:spPr bwMode="auto">
          <a:xfrm rot="5400000">
            <a:off x="1750219" y="2978944"/>
            <a:ext cx="18256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3321" name="Line 9"/>
          <p:cNvSpPr>
            <a:spLocks noChangeShapeType="1"/>
          </p:cNvSpPr>
          <p:nvPr/>
        </p:nvSpPr>
        <p:spPr bwMode="auto">
          <a:xfrm rot="5400000">
            <a:off x="1750219" y="3515519"/>
            <a:ext cx="18256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3322" name="Text Box 10"/>
          <p:cNvSpPr txBox="1">
            <a:spLocks noChangeArrowheads="1"/>
          </p:cNvSpPr>
          <p:nvPr/>
        </p:nvSpPr>
        <p:spPr bwMode="auto">
          <a:xfrm>
            <a:off x="4937125" y="2994025"/>
            <a:ext cx="193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OH</a:t>
            </a:r>
          </a:p>
        </p:txBody>
      </p:sp>
      <p:sp>
        <p:nvSpPr>
          <p:cNvPr id="653323" name="Text Box 11"/>
          <p:cNvSpPr txBox="1">
            <a:spLocks noChangeArrowheads="1"/>
          </p:cNvSpPr>
          <p:nvPr/>
        </p:nvSpPr>
        <p:spPr bwMode="auto">
          <a:xfrm>
            <a:off x="5994400" y="2474913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alt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3324" name="Text Box 12"/>
          <p:cNvSpPr txBox="1">
            <a:spLocks noChangeArrowheads="1"/>
          </p:cNvSpPr>
          <p:nvPr/>
        </p:nvSpPr>
        <p:spPr bwMode="auto">
          <a:xfrm>
            <a:off x="5995988" y="3527425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alt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3325" name="Line 13"/>
          <p:cNvSpPr>
            <a:spLocks noChangeShapeType="1"/>
          </p:cNvSpPr>
          <p:nvPr/>
        </p:nvSpPr>
        <p:spPr bwMode="auto">
          <a:xfrm rot="5400000">
            <a:off x="6114256" y="2939257"/>
            <a:ext cx="1825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3326" name="Line 14"/>
          <p:cNvSpPr>
            <a:spLocks noChangeShapeType="1"/>
          </p:cNvSpPr>
          <p:nvPr/>
        </p:nvSpPr>
        <p:spPr bwMode="auto">
          <a:xfrm rot="5400000">
            <a:off x="6114256" y="3475832"/>
            <a:ext cx="1825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3327" name="Text Box 15"/>
          <p:cNvSpPr txBox="1">
            <a:spLocks noChangeArrowheads="1"/>
          </p:cNvSpPr>
          <p:nvPr/>
        </p:nvSpPr>
        <p:spPr bwMode="auto">
          <a:xfrm>
            <a:off x="6877050" y="3016250"/>
            <a:ext cx="40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53331" name="Text Box 19"/>
          <p:cNvSpPr txBox="1">
            <a:spLocks noChangeArrowheads="1"/>
          </p:cNvSpPr>
          <p:nvPr/>
        </p:nvSpPr>
        <p:spPr bwMode="auto">
          <a:xfrm>
            <a:off x="2913063" y="3368675"/>
            <a:ext cx="1127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</a:p>
        </p:txBody>
      </p:sp>
      <p:sp>
        <p:nvSpPr>
          <p:cNvPr id="653332" name="Text Box 20"/>
          <p:cNvSpPr txBox="1">
            <a:spLocks noChangeArrowheads="1"/>
          </p:cNvSpPr>
          <p:nvPr/>
        </p:nvSpPr>
        <p:spPr bwMode="auto">
          <a:xfrm>
            <a:off x="7215188" y="294005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alkenes</a:t>
            </a:r>
          </a:p>
        </p:txBody>
      </p:sp>
      <p:sp>
        <p:nvSpPr>
          <p:cNvPr id="653333" name="Text Box 21"/>
          <p:cNvSpPr txBox="1">
            <a:spLocks noChangeArrowheads="1"/>
          </p:cNvSpPr>
          <p:nvPr/>
        </p:nvSpPr>
        <p:spPr bwMode="auto">
          <a:xfrm>
            <a:off x="2551113" y="2832100"/>
            <a:ext cx="2305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OH</a:t>
            </a: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acetone</a:t>
            </a:r>
          </a:p>
        </p:txBody>
      </p:sp>
      <p:sp>
        <p:nvSpPr>
          <p:cNvPr id="653334" name="Line 22"/>
          <p:cNvSpPr>
            <a:spLocks noChangeShapeType="1"/>
          </p:cNvSpPr>
          <p:nvPr/>
        </p:nvSpPr>
        <p:spPr bwMode="auto">
          <a:xfrm flipV="1">
            <a:off x="3049588" y="3576638"/>
            <a:ext cx="146050" cy="190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3335" name="Line 23"/>
          <p:cNvSpPr>
            <a:spLocks noChangeShapeType="1"/>
          </p:cNvSpPr>
          <p:nvPr/>
        </p:nvSpPr>
        <p:spPr bwMode="auto">
          <a:xfrm flipV="1">
            <a:off x="2809875" y="3248025"/>
            <a:ext cx="1846263" cy="158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3389" name="Text Box 77"/>
          <p:cNvSpPr txBox="1">
            <a:spLocks noChangeArrowheads="1"/>
          </p:cNvSpPr>
          <p:nvPr/>
        </p:nvSpPr>
        <p:spPr bwMode="auto">
          <a:xfrm>
            <a:off x="441325" y="4487863"/>
            <a:ext cx="6259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altLang="en-US" sz="2400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with high concentrations of strong base</a:t>
            </a:r>
            <a:endParaRPr lang="en-US" altLang="en-US" sz="2400" baseline="-25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3390" name="Text Box 78"/>
          <p:cNvSpPr txBox="1">
            <a:spLocks noChangeArrowheads="1"/>
          </p:cNvSpPr>
          <p:nvPr/>
        </p:nvSpPr>
        <p:spPr bwMode="auto">
          <a:xfrm>
            <a:off x="461963" y="5613400"/>
            <a:ext cx="180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</a:p>
        </p:txBody>
      </p:sp>
      <p:sp>
        <p:nvSpPr>
          <p:cNvPr id="653391" name="Text Box 79"/>
          <p:cNvSpPr txBox="1">
            <a:spLocks noChangeArrowheads="1"/>
          </p:cNvSpPr>
          <p:nvPr/>
        </p:nvSpPr>
        <p:spPr bwMode="auto">
          <a:xfrm>
            <a:off x="1574800" y="50800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alt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3392" name="Text Box 80"/>
          <p:cNvSpPr txBox="1">
            <a:spLocks noChangeArrowheads="1"/>
          </p:cNvSpPr>
          <p:nvPr/>
        </p:nvSpPr>
        <p:spPr bwMode="auto">
          <a:xfrm>
            <a:off x="1574800" y="6151563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4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altLang="en-US" sz="240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3393" name="Line 81"/>
          <p:cNvSpPr>
            <a:spLocks noChangeShapeType="1"/>
          </p:cNvSpPr>
          <p:nvPr/>
        </p:nvSpPr>
        <p:spPr bwMode="auto">
          <a:xfrm rot="5400000">
            <a:off x="1693069" y="5553869"/>
            <a:ext cx="18256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3394" name="Line 82"/>
          <p:cNvSpPr>
            <a:spLocks noChangeShapeType="1"/>
          </p:cNvSpPr>
          <p:nvPr/>
        </p:nvSpPr>
        <p:spPr bwMode="auto">
          <a:xfrm rot="5400000">
            <a:off x="1693069" y="6090444"/>
            <a:ext cx="18256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3395" name="Text Box 83"/>
          <p:cNvSpPr txBox="1">
            <a:spLocks noChangeArrowheads="1"/>
          </p:cNvSpPr>
          <p:nvPr/>
        </p:nvSpPr>
        <p:spPr bwMode="auto">
          <a:xfrm>
            <a:off x="5064125" y="5613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endParaRPr lang="en-US" alt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3396" name="Text Box 84"/>
          <p:cNvSpPr txBox="1">
            <a:spLocks noChangeArrowheads="1"/>
          </p:cNvSpPr>
          <p:nvPr/>
        </p:nvSpPr>
        <p:spPr bwMode="auto">
          <a:xfrm>
            <a:off x="6121400" y="5087938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alt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3397" name="Line 85"/>
          <p:cNvSpPr>
            <a:spLocks noChangeShapeType="1"/>
          </p:cNvSpPr>
          <p:nvPr/>
        </p:nvSpPr>
        <p:spPr bwMode="auto">
          <a:xfrm rot="5400000">
            <a:off x="6247606" y="5561807"/>
            <a:ext cx="1825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3398" name="Line 86"/>
          <p:cNvSpPr>
            <a:spLocks noChangeShapeType="1"/>
          </p:cNvSpPr>
          <p:nvPr/>
        </p:nvSpPr>
        <p:spPr bwMode="auto">
          <a:xfrm>
            <a:off x="2428875" y="5857875"/>
            <a:ext cx="23828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3399" name="Text Box 87"/>
          <p:cNvSpPr txBox="1">
            <a:spLocks noChangeArrowheads="1"/>
          </p:cNvSpPr>
          <p:nvPr/>
        </p:nvSpPr>
        <p:spPr bwMode="auto">
          <a:xfrm>
            <a:off x="2341563" y="5353050"/>
            <a:ext cx="2416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 CH</a:t>
            </a:r>
            <a:r>
              <a:rPr lang="en-US" alt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OH</a:t>
            </a:r>
            <a:endParaRPr lang="en-US" altLang="en-US" sz="2000" baseline="-25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3400" name="Text Box 88"/>
          <p:cNvSpPr txBox="1">
            <a:spLocks noChangeArrowheads="1"/>
          </p:cNvSpPr>
          <p:nvPr/>
        </p:nvSpPr>
        <p:spPr bwMode="auto">
          <a:xfrm>
            <a:off x="3040063" y="5886450"/>
            <a:ext cx="1127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</a:p>
        </p:txBody>
      </p:sp>
      <p:sp>
        <p:nvSpPr>
          <p:cNvPr id="653401" name="Line 89"/>
          <p:cNvSpPr>
            <a:spLocks noChangeShapeType="1"/>
          </p:cNvSpPr>
          <p:nvPr/>
        </p:nvSpPr>
        <p:spPr bwMode="auto">
          <a:xfrm flipV="1">
            <a:off x="3194050" y="6102350"/>
            <a:ext cx="138113" cy="79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3402" name="Text Box 90"/>
          <p:cNvSpPr txBox="1">
            <a:spLocks noChangeArrowheads="1"/>
          </p:cNvSpPr>
          <p:nvPr/>
        </p:nvSpPr>
        <p:spPr bwMode="auto">
          <a:xfrm>
            <a:off x="785813" y="5065713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653403" name="Text Box 91"/>
          <p:cNvSpPr txBox="1">
            <a:spLocks noChangeArrowheads="1"/>
          </p:cNvSpPr>
          <p:nvPr/>
        </p:nvSpPr>
        <p:spPr bwMode="auto">
          <a:xfrm>
            <a:off x="806450" y="6176963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653404" name="Line 92"/>
          <p:cNvSpPr>
            <a:spLocks noChangeShapeType="1"/>
          </p:cNvSpPr>
          <p:nvPr/>
        </p:nvSpPr>
        <p:spPr bwMode="auto">
          <a:xfrm rot="5400000" flipH="1" flipV="1">
            <a:off x="1534319" y="5191919"/>
            <a:ext cx="1588" cy="1841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3405" name="Line 93"/>
          <p:cNvSpPr>
            <a:spLocks noChangeShapeType="1"/>
          </p:cNvSpPr>
          <p:nvPr/>
        </p:nvSpPr>
        <p:spPr bwMode="auto">
          <a:xfrm rot="5400000">
            <a:off x="1542257" y="6287294"/>
            <a:ext cx="6350" cy="2238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3406" name="Text Box 94"/>
          <p:cNvSpPr txBox="1">
            <a:spLocks noChangeArrowheads="1"/>
          </p:cNvSpPr>
          <p:nvPr/>
        </p:nvSpPr>
        <p:spPr bwMode="auto">
          <a:xfrm>
            <a:off x="6605588" y="5886450"/>
            <a:ext cx="1162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grpSp>
        <p:nvGrpSpPr>
          <p:cNvPr id="653407" name="Group 95"/>
          <p:cNvGrpSpPr>
            <a:grpSpLocks/>
          </p:cNvGrpSpPr>
          <p:nvPr/>
        </p:nvGrpSpPr>
        <p:grpSpPr bwMode="auto">
          <a:xfrm rot="2015983">
            <a:off x="6457950" y="5921375"/>
            <a:ext cx="274638" cy="76200"/>
            <a:chOff x="4090" y="1619"/>
            <a:chExt cx="173" cy="48"/>
          </a:xfrm>
        </p:grpSpPr>
        <p:sp>
          <p:nvSpPr>
            <p:cNvPr id="653408" name="Line 96"/>
            <p:cNvSpPr>
              <a:spLocks noChangeShapeType="1"/>
            </p:cNvSpPr>
            <p:nvPr/>
          </p:nvSpPr>
          <p:spPr bwMode="auto">
            <a:xfrm>
              <a:off x="4090" y="1619"/>
              <a:ext cx="17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53409" name="Line 97"/>
            <p:cNvSpPr>
              <a:spLocks noChangeShapeType="1"/>
            </p:cNvSpPr>
            <p:nvPr/>
          </p:nvSpPr>
          <p:spPr bwMode="auto">
            <a:xfrm>
              <a:off x="4090" y="1667"/>
              <a:ext cx="17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653410" name="Text Box 98"/>
          <p:cNvSpPr txBox="1">
            <a:spLocks noChangeArrowheads="1"/>
          </p:cNvSpPr>
          <p:nvPr/>
        </p:nvSpPr>
        <p:spPr bwMode="auto">
          <a:xfrm>
            <a:off x="5383213" y="5103813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653411" name="Line 99"/>
          <p:cNvSpPr>
            <a:spLocks noChangeShapeType="1"/>
          </p:cNvSpPr>
          <p:nvPr/>
        </p:nvSpPr>
        <p:spPr bwMode="auto">
          <a:xfrm rot="16200000" flipV="1">
            <a:off x="6099175" y="5251451"/>
            <a:ext cx="3175" cy="165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53412" name="Rectangle 100"/>
          <p:cNvSpPr>
            <a:spLocks noChangeArrowheads="1"/>
          </p:cNvSpPr>
          <p:nvPr/>
        </p:nvSpPr>
        <p:spPr bwMode="auto">
          <a:xfrm>
            <a:off x="3163888" y="5138738"/>
            <a:ext cx="401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en-US" altLang="en-US" sz="240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 flipV="1">
            <a:off x="170481" y="1281119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61" name="Line 25"/>
          <p:cNvSpPr>
            <a:spLocks noChangeShapeType="1"/>
          </p:cNvSpPr>
          <p:nvPr/>
        </p:nvSpPr>
        <p:spPr bwMode="auto">
          <a:xfrm>
            <a:off x="4914901" y="4527550"/>
            <a:ext cx="6397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28762" name="Text Box 26"/>
          <p:cNvSpPr txBox="1">
            <a:spLocks noChangeArrowheads="1"/>
          </p:cNvSpPr>
          <p:nvPr/>
        </p:nvSpPr>
        <p:spPr bwMode="auto">
          <a:xfrm>
            <a:off x="4811713" y="4049713"/>
            <a:ext cx="73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altLang="en-US" sz="2400" baseline="-250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altLang="en-US" sz="2400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8763" name="Text Box 27"/>
          <p:cNvSpPr txBox="1">
            <a:spLocks noChangeArrowheads="1"/>
          </p:cNvSpPr>
          <p:nvPr/>
        </p:nvSpPr>
        <p:spPr bwMode="auto">
          <a:xfrm>
            <a:off x="5373688" y="4273550"/>
            <a:ext cx="2703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Intermediate</a:t>
            </a:r>
          </a:p>
        </p:txBody>
      </p:sp>
      <p:sp>
        <p:nvSpPr>
          <p:cNvPr id="628738" name="Text Box 2"/>
          <p:cNvSpPr txBox="1">
            <a:spLocks noChangeArrowheads="1"/>
          </p:cNvSpPr>
          <p:nvPr/>
        </p:nvSpPr>
        <p:spPr bwMode="auto">
          <a:xfrm>
            <a:off x="527050" y="273050"/>
            <a:ext cx="80978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</a:t>
            </a: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Accelerates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with </a:t>
            </a: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polar</a:t>
            </a: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(best with protic, in contrast to S</a:t>
            </a:r>
            <a:r>
              <a:rPr lang="en-US" altLang="en-US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2) solvents:</a:t>
            </a:r>
          </a:p>
        </p:txBody>
      </p:sp>
      <p:sp>
        <p:nvSpPr>
          <p:cNvPr id="628740" name="Text Box 4"/>
          <p:cNvSpPr txBox="1">
            <a:spLocks noChangeArrowheads="1"/>
          </p:cNvSpPr>
          <p:nvPr/>
        </p:nvSpPr>
        <p:spPr bwMode="auto">
          <a:xfrm>
            <a:off x="1852613" y="1279525"/>
            <a:ext cx="62785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Hexane 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CHCl</a:t>
            </a:r>
            <a:r>
              <a:rPr lang="en-US" altLang="en-US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CH</a:t>
            </a:r>
            <a:r>
              <a:rPr lang="en-US" altLang="en-US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CCH</a:t>
            </a:r>
            <a:r>
              <a:rPr lang="en-US" altLang="en-US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en-US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CH</a:t>
            </a:r>
            <a:r>
              <a:rPr lang="en-US" altLang="en-US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OH</a:t>
            </a:r>
          </a:p>
        </p:txBody>
      </p:sp>
      <p:grpSp>
        <p:nvGrpSpPr>
          <p:cNvPr id="628741" name="Group 5"/>
          <p:cNvGrpSpPr>
            <a:grpSpLocks/>
          </p:cNvGrpSpPr>
          <p:nvPr/>
        </p:nvGrpSpPr>
        <p:grpSpPr bwMode="auto">
          <a:xfrm>
            <a:off x="5648325" y="1204913"/>
            <a:ext cx="85725" cy="228600"/>
            <a:chOff x="3781" y="2161"/>
            <a:chExt cx="54" cy="144"/>
          </a:xfrm>
        </p:grpSpPr>
        <p:sp>
          <p:nvSpPr>
            <p:cNvPr id="628742" name="Line 6"/>
            <p:cNvSpPr>
              <a:spLocks noChangeShapeType="1"/>
            </p:cNvSpPr>
            <p:nvPr/>
          </p:nvSpPr>
          <p:spPr bwMode="auto">
            <a:xfrm rot="5400000">
              <a:off x="3709" y="2233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28743" name="Line 7"/>
            <p:cNvSpPr>
              <a:spLocks noChangeShapeType="1"/>
            </p:cNvSpPr>
            <p:nvPr/>
          </p:nvSpPr>
          <p:spPr bwMode="auto">
            <a:xfrm rot="5400000">
              <a:off x="3763" y="2233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628744" name="Text Box 8"/>
          <p:cNvSpPr txBox="1">
            <a:spLocks noChangeArrowheads="1"/>
          </p:cNvSpPr>
          <p:nvPr/>
        </p:nvSpPr>
        <p:spPr bwMode="auto">
          <a:xfrm>
            <a:off x="5448300" y="798513"/>
            <a:ext cx="485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</p:txBody>
      </p:sp>
      <p:sp>
        <p:nvSpPr>
          <p:cNvPr id="628745" name="Text Box 9"/>
          <p:cNvSpPr txBox="1">
            <a:spLocks noChangeArrowheads="1"/>
          </p:cNvSpPr>
          <p:nvPr/>
        </p:nvSpPr>
        <p:spPr bwMode="auto">
          <a:xfrm>
            <a:off x="527050" y="1984375"/>
            <a:ext cx="8097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</a:t>
            </a: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Accelerates</a:t>
            </a: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 </a:t>
            </a: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better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</a:p>
        </p:txBody>
      </p:sp>
      <p:grpSp>
        <p:nvGrpSpPr>
          <p:cNvPr id="628746" name="Group 10"/>
          <p:cNvGrpSpPr>
            <a:grpSpLocks/>
          </p:cNvGrpSpPr>
          <p:nvPr/>
        </p:nvGrpSpPr>
        <p:grpSpPr bwMode="auto">
          <a:xfrm>
            <a:off x="690563" y="2540000"/>
            <a:ext cx="8097837" cy="519113"/>
            <a:chOff x="480" y="2692"/>
            <a:chExt cx="5101" cy="327"/>
          </a:xfrm>
        </p:grpSpPr>
        <p:sp>
          <p:nvSpPr>
            <p:cNvPr id="628747" name="Text Box 11"/>
            <p:cNvSpPr txBox="1">
              <a:spLocks noChangeArrowheads="1"/>
            </p:cNvSpPr>
            <p:nvPr/>
          </p:nvSpPr>
          <p:spPr bwMode="auto">
            <a:xfrm>
              <a:off x="480" y="2692"/>
              <a:ext cx="510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8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L:</a:t>
              </a:r>
              <a:r>
                <a:rPr lang="en-US" altLang="en-US"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	Cl &lt;   Br &lt;   I &lt;   OSO</a:t>
              </a:r>
              <a:r>
                <a:rPr lang="en-US" altLang="en-US" sz="2800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altLang="en-US"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</a:t>
              </a:r>
            </a:p>
          </p:txBody>
        </p:sp>
        <p:sp>
          <p:nvSpPr>
            <p:cNvPr id="628748" name="Line 12"/>
            <p:cNvSpPr>
              <a:spLocks noChangeShapeType="1"/>
            </p:cNvSpPr>
            <p:nvPr/>
          </p:nvSpPr>
          <p:spPr bwMode="auto">
            <a:xfrm>
              <a:off x="981" y="2855"/>
              <a:ext cx="11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28749" name="Line 13"/>
            <p:cNvSpPr>
              <a:spLocks noChangeShapeType="1"/>
            </p:cNvSpPr>
            <p:nvPr/>
          </p:nvSpPr>
          <p:spPr bwMode="auto">
            <a:xfrm>
              <a:off x="1540" y="2856"/>
              <a:ext cx="11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28750" name="Line 14"/>
            <p:cNvSpPr>
              <a:spLocks noChangeShapeType="1"/>
            </p:cNvSpPr>
            <p:nvPr/>
          </p:nvSpPr>
          <p:spPr bwMode="auto">
            <a:xfrm>
              <a:off x="2158" y="2856"/>
              <a:ext cx="11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28751" name="Line 15"/>
            <p:cNvSpPr>
              <a:spLocks noChangeShapeType="1"/>
            </p:cNvSpPr>
            <p:nvPr/>
          </p:nvSpPr>
          <p:spPr bwMode="auto">
            <a:xfrm>
              <a:off x="2603" y="2856"/>
              <a:ext cx="11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628752" name="Text Box 16"/>
          <p:cNvSpPr txBox="1">
            <a:spLocks noChangeArrowheads="1"/>
          </p:cNvSpPr>
          <p:nvPr/>
        </p:nvSpPr>
        <p:spPr bwMode="auto">
          <a:xfrm>
            <a:off x="527050" y="3190875"/>
            <a:ext cx="80978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</a:t>
            </a: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Product determining steps </a:t>
            </a:r>
            <a:r>
              <a:rPr lang="en-US" altLang="en-US" sz="2800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occur after</a:t>
            </a:r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“bottleneck”: </a:t>
            </a:r>
            <a:r>
              <a:rPr lang="en-US" altLang="en-US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competition</a:t>
            </a:r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between Nu’s.</a:t>
            </a:r>
            <a:endParaRPr lang="en-US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8753" name="Text Box 17"/>
          <p:cNvSpPr txBox="1">
            <a:spLocks noChangeArrowheads="1"/>
          </p:cNvSpPr>
          <p:nvPr/>
        </p:nvSpPr>
        <p:spPr bwMode="auto">
          <a:xfrm>
            <a:off x="225425" y="4252913"/>
            <a:ext cx="18907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(CH</a:t>
            </a:r>
            <a:r>
              <a:rPr lang="en-US" altLang="en-US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en-US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CCl</a:t>
            </a:r>
          </a:p>
        </p:txBody>
      </p:sp>
      <p:sp>
        <p:nvSpPr>
          <p:cNvPr id="628754" name="Text Box 18"/>
          <p:cNvSpPr txBox="1">
            <a:spLocks noChangeArrowheads="1"/>
          </p:cNvSpPr>
          <p:nvPr/>
        </p:nvSpPr>
        <p:spPr bwMode="auto">
          <a:xfrm>
            <a:off x="1944688" y="4216400"/>
            <a:ext cx="387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28755" name="Text Box 19"/>
          <p:cNvSpPr txBox="1">
            <a:spLocks noChangeArrowheads="1"/>
          </p:cNvSpPr>
          <p:nvPr/>
        </p:nvSpPr>
        <p:spPr bwMode="auto">
          <a:xfrm>
            <a:off x="2155825" y="4254500"/>
            <a:ext cx="1444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OH</a:t>
            </a:r>
          </a:p>
        </p:txBody>
      </p:sp>
      <p:sp>
        <p:nvSpPr>
          <p:cNvPr id="628756" name="Text Box 20"/>
          <p:cNvSpPr txBox="1">
            <a:spLocks noChangeArrowheads="1"/>
          </p:cNvSpPr>
          <p:nvPr/>
        </p:nvSpPr>
        <p:spPr bwMode="auto">
          <a:xfrm>
            <a:off x="3446463" y="4268788"/>
            <a:ext cx="387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28757" name="Text Box 21"/>
          <p:cNvSpPr txBox="1">
            <a:spLocks noChangeArrowheads="1"/>
          </p:cNvSpPr>
          <p:nvPr/>
        </p:nvSpPr>
        <p:spPr bwMode="auto">
          <a:xfrm>
            <a:off x="3687763" y="4267200"/>
            <a:ext cx="1271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 N</a:t>
            </a:r>
            <a:r>
              <a:rPr lang="en-US" altLang="en-US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628758" name="Text Box 22"/>
          <p:cNvSpPr txBox="1">
            <a:spLocks noChangeArrowheads="1"/>
          </p:cNvSpPr>
          <p:nvPr/>
        </p:nvSpPr>
        <p:spPr bwMode="auto">
          <a:xfrm>
            <a:off x="4144854" y="4086305"/>
            <a:ext cx="3063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en-US" altLang="en-US" sz="2800" baseline="-25000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8759" name="Text Box 23"/>
          <p:cNvSpPr txBox="1">
            <a:spLocks noChangeArrowheads="1"/>
          </p:cNvSpPr>
          <p:nvPr/>
        </p:nvSpPr>
        <p:spPr bwMode="auto">
          <a:xfrm>
            <a:off x="4594116" y="4070807"/>
            <a:ext cx="306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en-US" altLang="en-US" sz="28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8765" name="Line 29"/>
          <p:cNvSpPr>
            <a:spLocks noChangeShapeType="1"/>
          </p:cNvSpPr>
          <p:nvPr/>
        </p:nvSpPr>
        <p:spPr bwMode="auto">
          <a:xfrm rot="3300000">
            <a:off x="6168231" y="5353844"/>
            <a:ext cx="1189038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28766" name="Line 30"/>
          <p:cNvSpPr>
            <a:spLocks noChangeShapeType="1"/>
          </p:cNvSpPr>
          <p:nvPr/>
        </p:nvSpPr>
        <p:spPr bwMode="auto">
          <a:xfrm rot="7500000">
            <a:off x="5045869" y="5353844"/>
            <a:ext cx="1189038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28768" name="Text Box 32"/>
          <p:cNvSpPr txBox="1">
            <a:spLocks noChangeArrowheads="1"/>
          </p:cNvSpPr>
          <p:nvPr/>
        </p:nvSpPr>
        <p:spPr bwMode="auto">
          <a:xfrm>
            <a:off x="6845380" y="5037138"/>
            <a:ext cx="300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</p:txBody>
      </p:sp>
      <p:sp>
        <p:nvSpPr>
          <p:cNvPr id="628769" name="Text Box 33"/>
          <p:cNvSpPr txBox="1">
            <a:spLocks noChangeArrowheads="1"/>
          </p:cNvSpPr>
          <p:nvPr/>
        </p:nvSpPr>
        <p:spPr bwMode="auto">
          <a:xfrm>
            <a:off x="7250946" y="5037138"/>
            <a:ext cx="300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</p:txBody>
      </p:sp>
      <p:sp>
        <p:nvSpPr>
          <p:cNvPr id="628770" name="Text Box 34"/>
          <p:cNvSpPr txBox="1">
            <a:spLocks noChangeArrowheads="1"/>
          </p:cNvSpPr>
          <p:nvPr/>
        </p:nvSpPr>
        <p:spPr bwMode="auto">
          <a:xfrm>
            <a:off x="7696845" y="5037138"/>
            <a:ext cx="300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</p:txBody>
      </p:sp>
      <p:grpSp>
        <p:nvGrpSpPr>
          <p:cNvPr id="628771" name="Group 35"/>
          <p:cNvGrpSpPr>
            <a:grpSpLocks/>
          </p:cNvGrpSpPr>
          <p:nvPr/>
        </p:nvGrpSpPr>
        <p:grpSpPr bwMode="auto">
          <a:xfrm>
            <a:off x="7116763" y="5203825"/>
            <a:ext cx="165100" cy="53975"/>
            <a:chOff x="1330" y="2385"/>
            <a:chExt cx="115" cy="48"/>
          </a:xfrm>
        </p:grpSpPr>
        <p:sp>
          <p:nvSpPr>
            <p:cNvPr id="628772" name="Line 36"/>
            <p:cNvSpPr>
              <a:spLocks noChangeShapeType="1"/>
            </p:cNvSpPr>
            <p:nvPr/>
          </p:nvSpPr>
          <p:spPr bwMode="auto">
            <a:xfrm>
              <a:off x="1330" y="2385"/>
              <a:ext cx="11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28773" name="Line 37"/>
            <p:cNvSpPr>
              <a:spLocks noChangeShapeType="1"/>
            </p:cNvSpPr>
            <p:nvPr/>
          </p:nvSpPr>
          <p:spPr bwMode="auto">
            <a:xfrm>
              <a:off x="1330" y="2433"/>
              <a:ext cx="11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628774" name="Group 38"/>
          <p:cNvGrpSpPr>
            <a:grpSpLocks/>
          </p:cNvGrpSpPr>
          <p:nvPr/>
        </p:nvGrpSpPr>
        <p:grpSpPr bwMode="auto">
          <a:xfrm>
            <a:off x="7548563" y="5195888"/>
            <a:ext cx="165100" cy="53975"/>
            <a:chOff x="1330" y="2385"/>
            <a:chExt cx="115" cy="48"/>
          </a:xfrm>
        </p:grpSpPr>
        <p:sp>
          <p:nvSpPr>
            <p:cNvPr id="628775" name="Line 39"/>
            <p:cNvSpPr>
              <a:spLocks noChangeShapeType="1"/>
            </p:cNvSpPr>
            <p:nvPr/>
          </p:nvSpPr>
          <p:spPr bwMode="auto">
            <a:xfrm>
              <a:off x="1330" y="2385"/>
              <a:ext cx="11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28776" name="Line 40"/>
            <p:cNvSpPr>
              <a:spLocks noChangeShapeType="1"/>
            </p:cNvSpPr>
            <p:nvPr/>
          </p:nvSpPr>
          <p:spPr bwMode="auto">
            <a:xfrm>
              <a:off x="1330" y="2433"/>
              <a:ext cx="11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628777" name="Rectangle 41"/>
          <p:cNvSpPr>
            <a:spLocks noChangeArrowheads="1"/>
          </p:cNvSpPr>
          <p:nvPr/>
        </p:nvSpPr>
        <p:spPr bwMode="auto">
          <a:xfrm rot="5400000">
            <a:off x="6977063" y="4879975"/>
            <a:ext cx="101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:</a:t>
            </a:r>
            <a:endParaRPr lang="en-US" altLang="en-US" sz="4400"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28778" name="Rectangle 42"/>
          <p:cNvSpPr>
            <a:spLocks noChangeArrowheads="1"/>
          </p:cNvSpPr>
          <p:nvPr/>
        </p:nvSpPr>
        <p:spPr bwMode="auto">
          <a:xfrm rot="5400000">
            <a:off x="7839830" y="4879975"/>
            <a:ext cx="101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:</a:t>
            </a:r>
            <a:endParaRPr lang="en-US" alt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28779" name="Rectangle 43"/>
          <p:cNvSpPr>
            <a:spLocks noChangeArrowheads="1"/>
          </p:cNvSpPr>
          <p:nvPr/>
        </p:nvSpPr>
        <p:spPr bwMode="auto">
          <a:xfrm>
            <a:off x="6796088" y="5014913"/>
            <a:ext cx="101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:</a:t>
            </a:r>
            <a:endParaRPr lang="en-US" altLang="en-US" sz="4400"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28780" name="Rectangle 44"/>
          <p:cNvSpPr>
            <a:spLocks noChangeArrowheads="1"/>
          </p:cNvSpPr>
          <p:nvPr/>
        </p:nvSpPr>
        <p:spPr bwMode="auto">
          <a:xfrm>
            <a:off x="7966075" y="4995863"/>
            <a:ext cx="101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:</a:t>
            </a:r>
            <a:endParaRPr lang="en-US" altLang="en-US" sz="4400"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28781" name="Text Box 45"/>
          <p:cNvSpPr txBox="1">
            <a:spLocks noChangeArrowheads="1"/>
          </p:cNvSpPr>
          <p:nvPr/>
        </p:nvSpPr>
        <p:spPr bwMode="auto">
          <a:xfrm>
            <a:off x="6629291" y="4795838"/>
            <a:ext cx="220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en-US" altLang="en-US" sz="28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8782" name="Text Box 46"/>
          <p:cNvSpPr txBox="1">
            <a:spLocks noChangeArrowheads="1"/>
          </p:cNvSpPr>
          <p:nvPr/>
        </p:nvSpPr>
        <p:spPr bwMode="auto">
          <a:xfrm>
            <a:off x="7972425" y="4756150"/>
            <a:ext cx="220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en-US" altLang="en-US" sz="280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8783" name="Text Box 47"/>
          <p:cNvSpPr txBox="1">
            <a:spLocks noChangeArrowheads="1"/>
          </p:cNvSpPr>
          <p:nvPr/>
        </p:nvSpPr>
        <p:spPr bwMode="auto">
          <a:xfrm>
            <a:off x="7288858" y="4775200"/>
            <a:ext cx="2206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en-US" altLang="en-US" sz="2800" baseline="-25000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8784" name="Text Box 48"/>
          <p:cNvSpPr txBox="1">
            <a:spLocks noChangeArrowheads="1"/>
          </p:cNvSpPr>
          <p:nvPr/>
        </p:nvSpPr>
        <p:spPr bwMode="auto">
          <a:xfrm>
            <a:off x="5618163" y="5195888"/>
            <a:ext cx="527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altLang="en-US" sz="24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altLang="en-US" sz="240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8785" name="Text Box 49"/>
          <p:cNvSpPr txBox="1">
            <a:spLocks noChangeArrowheads="1"/>
          </p:cNvSpPr>
          <p:nvPr/>
        </p:nvSpPr>
        <p:spPr bwMode="auto">
          <a:xfrm>
            <a:off x="6356350" y="5195888"/>
            <a:ext cx="527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altLang="en-US" sz="2400" baseline="-250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altLang="en-US" sz="2400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628786" name="Group 50"/>
          <p:cNvGrpSpPr>
            <a:grpSpLocks/>
          </p:cNvGrpSpPr>
          <p:nvPr/>
        </p:nvGrpSpPr>
        <p:grpSpPr bwMode="auto">
          <a:xfrm>
            <a:off x="5234782" y="6242051"/>
            <a:ext cx="2030413" cy="641350"/>
            <a:chOff x="1397" y="3614"/>
            <a:chExt cx="1279" cy="404"/>
          </a:xfrm>
        </p:grpSpPr>
        <p:sp>
          <p:nvSpPr>
            <p:cNvPr id="628787" name="Text Box 51"/>
            <p:cNvSpPr txBox="1">
              <a:spLocks noChangeArrowheads="1"/>
            </p:cNvSpPr>
            <p:nvPr/>
          </p:nvSpPr>
          <p:spPr bwMode="auto">
            <a:xfrm>
              <a:off x="1853" y="3672"/>
              <a:ext cx="3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</a:t>
              </a:r>
              <a:r>
                <a:rPr lang="en-US" altLang="en-US" sz="2400" baseline="-2500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endPara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28788" name="Text Box 52"/>
            <p:cNvSpPr txBox="1">
              <a:spLocks noChangeArrowheads="1"/>
            </p:cNvSpPr>
            <p:nvPr/>
          </p:nvSpPr>
          <p:spPr bwMode="auto">
            <a:xfrm>
              <a:off x="1397" y="3672"/>
              <a:ext cx="3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</a:t>
              </a:r>
              <a:r>
                <a:rPr lang="en-US" altLang="en-US" sz="2400" baseline="-2500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endPara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28789" name="Text Box 53"/>
            <p:cNvSpPr txBox="1">
              <a:spLocks noChangeArrowheads="1"/>
            </p:cNvSpPr>
            <p:nvPr/>
          </p:nvSpPr>
          <p:spPr bwMode="auto">
            <a:xfrm>
              <a:off x="2344" y="3672"/>
              <a:ext cx="3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</a:t>
              </a:r>
              <a:r>
                <a:rPr lang="en-US" altLang="en-US" sz="2400" baseline="-2500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28790" name="Text Box 54"/>
            <p:cNvSpPr txBox="1">
              <a:spLocks noChangeArrowheads="1"/>
            </p:cNvSpPr>
            <p:nvPr/>
          </p:nvSpPr>
          <p:spPr bwMode="auto">
            <a:xfrm>
              <a:off x="1667" y="3614"/>
              <a:ext cx="27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&gt;</a:t>
              </a:r>
            </a:p>
          </p:txBody>
        </p:sp>
        <p:sp>
          <p:nvSpPr>
            <p:cNvPr id="628791" name="Text Box 55"/>
            <p:cNvSpPr txBox="1">
              <a:spLocks noChangeArrowheads="1"/>
            </p:cNvSpPr>
            <p:nvPr/>
          </p:nvSpPr>
          <p:spPr bwMode="auto">
            <a:xfrm>
              <a:off x="2141" y="3614"/>
              <a:ext cx="27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&gt;</a:t>
              </a:r>
            </a:p>
          </p:txBody>
        </p:sp>
      </p:grpSp>
      <p:sp>
        <p:nvSpPr>
          <p:cNvPr id="628795" name="Rectangle 59"/>
          <p:cNvSpPr>
            <a:spLocks noChangeArrowheads="1"/>
          </p:cNvSpPr>
          <p:nvPr/>
        </p:nvSpPr>
        <p:spPr bwMode="auto">
          <a:xfrm>
            <a:off x="4948238" y="4748213"/>
            <a:ext cx="7556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..</a:t>
            </a:r>
          </a:p>
        </p:txBody>
      </p:sp>
      <p:sp>
        <p:nvSpPr>
          <p:cNvPr id="628797" name="Text Box 61"/>
          <p:cNvSpPr txBox="1">
            <a:spLocks noChangeArrowheads="1"/>
          </p:cNvSpPr>
          <p:nvPr/>
        </p:nvSpPr>
        <p:spPr bwMode="auto">
          <a:xfrm>
            <a:off x="4475163" y="5021263"/>
            <a:ext cx="142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0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grpSp>
        <p:nvGrpSpPr>
          <p:cNvPr id="628798" name="Group 62"/>
          <p:cNvGrpSpPr>
            <a:grpSpLocks/>
          </p:cNvGrpSpPr>
          <p:nvPr/>
        </p:nvGrpSpPr>
        <p:grpSpPr bwMode="auto">
          <a:xfrm>
            <a:off x="5195888" y="5051425"/>
            <a:ext cx="217487" cy="427038"/>
            <a:chOff x="4711" y="2738"/>
            <a:chExt cx="137" cy="269"/>
          </a:xfrm>
        </p:grpSpPr>
        <p:sp>
          <p:nvSpPr>
            <p:cNvPr id="628799" name="Rectangle 63"/>
            <p:cNvSpPr>
              <a:spLocks noChangeArrowheads="1"/>
            </p:cNvSpPr>
            <p:nvPr/>
          </p:nvSpPr>
          <p:spPr bwMode="auto">
            <a:xfrm>
              <a:off x="4792" y="2738"/>
              <a:ext cx="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8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endParaRPr>
            </a:p>
          </p:txBody>
        </p:sp>
        <p:sp>
          <p:nvSpPr>
            <p:cNvPr id="628800" name="Rectangle 64"/>
            <p:cNvSpPr>
              <a:spLocks noChangeArrowheads="1"/>
            </p:cNvSpPr>
            <p:nvPr/>
          </p:nvSpPr>
          <p:spPr bwMode="auto">
            <a:xfrm>
              <a:off x="4711" y="2738"/>
              <a:ext cx="10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28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628801" name="Group 65"/>
          <p:cNvGrpSpPr>
            <a:grpSpLocks/>
          </p:cNvGrpSpPr>
          <p:nvPr/>
        </p:nvGrpSpPr>
        <p:grpSpPr bwMode="auto">
          <a:xfrm>
            <a:off x="2843213" y="5583238"/>
            <a:ext cx="3006725" cy="842962"/>
            <a:chOff x="364" y="3564"/>
            <a:chExt cx="1894" cy="531"/>
          </a:xfrm>
        </p:grpSpPr>
        <p:grpSp>
          <p:nvGrpSpPr>
            <p:cNvPr id="628802" name="Group 66"/>
            <p:cNvGrpSpPr>
              <a:grpSpLocks/>
            </p:cNvGrpSpPr>
            <p:nvPr/>
          </p:nvGrpSpPr>
          <p:grpSpPr bwMode="auto">
            <a:xfrm>
              <a:off x="1371" y="3564"/>
              <a:ext cx="137" cy="269"/>
              <a:chOff x="4711" y="2738"/>
              <a:chExt cx="137" cy="269"/>
            </a:xfrm>
          </p:grpSpPr>
          <p:sp>
            <p:nvSpPr>
              <p:cNvPr id="628803" name="Rectangle 67"/>
              <p:cNvSpPr>
                <a:spLocks noChangeArrowheads="1"/>
              </p:cNvSpPr>
              <p:nvPr/>
            </p:nvSpPr>
            <p:spPr bwMode="auto">
              <a:xfrm>
                <a:off x="4792" y="2738"/>
                <a:ext cx="56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.</a:t>
                </a:r>
                <a:endParaRPr lang="en-US" altLang="en-US" sz="4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628804" name="Rectangle 68"/>
              <p:cNvSpPr>
                <a:spLocks noChangeArrowheads="1"/>
              </p:cNvSpPr>
              <p:nvPr/>
            </p:nvSpPr>
            <p:spPr bwMode="auto">
              <a:xfrm>
                <a:off x="4711" y="2738"/>
                <a:ext cx="104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.</a:t>
                </a:r>
                <a:endParaRPr lang="en-US" altLang="en-US" sz="4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anose="020F0704030504030204" pitchFamily="34" charset="0"/>
                </a:endParaRPr>
              </a:p>
            </p:txBody>
          </p:sp>
        </p:grpSp>
        <p:sp>
          <p:nvSpPr>
            <p:cNvPr id="628805" name="Text Box 69"/>
            <p:cNvSpPr txBox="1">
              <a:spLocks noChangeArrowheads="1"/>
            </p:cNvSpPr>
            <p:nvPr/>
          </p:nvSpPr>
          <p:spPr bwMode="auto">
            <a:xfrm>
              <a:off x="364" y="3741"/>
              <a:ext cx="189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(CH</a:t>
              </a:r>
              <a:r>
                <a:rPr lang="en-US" altLang="en-US" sz="2800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altLang="en-US"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  <a:r>
                <a:rPr lang="en-US" altLang="en-US" sz="2800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alt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  <a:r>
                <a:rPr lang="en-US" altLang="en-US"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</a:t>
              </a:r>
              <a:r>
                <a:rPr lang="en-US" altLang="en-US" sz="2800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  <p:grpSp>
          <p:nvGrpSpPr>
            <p:cNvPr id="628806" name="Group 70"/>
            <p:cNvGrpSpPr>
              <a:grpSpLocks/>
            </p:cNvGrpSpPr>
            <p:nvPr/>
          </p:nvGrpSpPr>
          <p:grpSpPr bwMode="auto">
            <a:xfrm>
              <a:off x="1371" y="3826"/>
              <a:ext cx="137" cy="269"/>
              <a:chOff x="4711" y="2738"/>
              <a:chExt cx="137" cy="269"/>
            </a:xfrm>
          </p:grpSpPr>
          <p:sp>
            <p:nvSpPr>
              <p:cNvPr id="628807" name="Rectangle 71"/>
              <p:cNvSpPr>
                <a:spLocks noChangeArrowheads="1"/>
              </p:cNvSpPr>
              <p:nvPr/>
            </p:nvSpPr>
            <p:spPr bwMode="auto">
              <a:xfrm>
                <a:off x="4792" y="2738"/>
                <a:ext cx="56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.</a:t>
                </a:r>
                <a:endParaRPr lang="en-US" altLang="en-US" sz="4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628808" name="Rectangle 72"/>
              <p:cNvSpPr>
                <a:spLocks noChangeArrowheads="1"/>
              </p:cNvSpPr>
              <p:nvPr/>
            </p:nvSpPr>
            <p:spPr bwMode="auto">
              <a:xfrm>
                <a:off x="4711" y="2738"/>
                <a:ext cx="104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.</a:t>
                </a:r>
                <a:endParaRPr lang="en-US" altLang="en-US" sz="4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anose="020F0704030504030204" pitchFamily="34" charset="0"/>
                </a:endParaRPr>
              </a:p>
            </p:txBody>
          </p:sp>
        </p:grpSp>
      </p:grpSp>
      <p:sp>
        <p:nvSpPr>
          <p:cNvPr id="628809" name="Text Box 73"/>
          <p:cNvSpPr txBox="1">
            <a:spLocks noChangeArrowheads="1"/>
          </p:cNvSpPr>
          <p:nvPr/>
        </p:nvSpPr>
        <p:spPr bwMode="auto">
          <a:xfrm>
            <a:off x="6694488" y="5907088"/>
            <a:ext cx="190976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8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en-US" sz="28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28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wins</a:t>
            </a:r>
            <a:endParaRPr lang="en-US" alt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264" y="1568026"/>
            <a:ext cx="6976486" cy="4968136"/>
          </a:xfrm>
          <a:prstGeom prst="rect">
            <a:avLst/>
          </a:prstGeom>
        </p:spPr>
      </p:pic>
      <p:sp>
        <p:nvSpPr>
          <p:cNvPr id="65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704850" y="192088"/>
            <a:ext cx="7772400" cy="857250"/>
          </a:xfrm>
        </p:spPr>
        <p:txBody>
          <a:bodyPr/>
          <a:lstStyle/>
          <a:p>
            <a:r>
              <a:rPr lang="en-US" altLang="en-US" sz="4000" dirty="0" smtClean="0">
                <a:solidFill>
                  <a:schemeClr val="accent1"/>
                </a:solidFill>
              </a:rPr>
              <a:t>What Is The Intermediate? Mechanism</a:t>
            </a:r>
            <a:endParaRPr lang="en-US" altLang="en-US" sz="4000" dirty="0">
              <a:solidFill>
                <a:schemeClr val="accent1"/>
              </a:solidFill>
            </a:endParaRPr>
          </a:p>
        </p:txBody>
      </p:sp>
      <p:sp>
        <p:nvSpPr>
          <p:cNvPr id="659464" name="Text Box 8"/>
          <p:cNvSpPr txBox="1">
            <a:spLocks noChangeArrowheads="1"/>
          </p:cNvSpPr>
          <p:nvPr/>
        </p:nvSpPr>
        <p:spPr bwMode="auto">
          <a:xfrm>
            <a:off x="838200" y="1450355"/>
            <a:ext cx="4683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</a:p>
        </p:txBody>
      </p:sp>
      <p:sp>
        <p:nvSpPr>
          <p:cNvPr id="659467" name="Line 11"/>
          <p:cNvSpPr>
            <a:spLocks noChangeShapeType="1"/>
          </p:cNvSpPr>
          <p:nvPr/>
        </p:nvSpPr>
        <p:spPr bwMode="auto">
          <a:xfrm flipH="1">
            <a:off x="6276816" y="3887200"/>
            <a:ext cx="569913" cy="5302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9468" name="Text Box 12"/>
          <p:cNvSpPr txBox="1">
            <a:spLocks noChangeArrowheads="1"/>
          </p:cNvSpPr>
          <p:nvPr/>
        </p:nvSpPr>
        <p:spPr bwMode="auto">
          <a:xfrm>
            <a:off x="6645116" y="3612562"/>
            <a:ext cx="1517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Electron deficient!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170481" y="1212986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8" name="Text Box 4"/>
          <p:cNvSpPr txBox="1">
            <a:spLocks noChangeArrowheads="1"/>
          </p:cNvSpPr>
          <p:nvPr/>
        </p:nvSpPr>
        <p:spPr bwMode="auto">
          <a:xfrm>
            <a:off x="682625" y="790575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25" y="901857"/>
            <a:ext cx="7083114" cy="4789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305825" y="822217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06" y="936846"/>
            <a:ext cx="7780519" cy="4014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8" name="Text Box 4"/>
          <p:cNvSpPr txBox="1">
            <a:spLocks noChangeArrowheads="1"/>
          </p:cNvSpPr>
          <p:nvPr/>
        </p:nvSpPr>
        <p:spPr bwMode="auto">
          <a:xfrm>
            <a:off x="377825" y="5211930"/>
            <a:ext cx="8386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600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Unimolecular</a:t>
            </a:r>
            <a:r>
              <a:rPr lang="en-US" altLang="en-US" sz="3600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nucleophilic substitution:                 </a:t>
            </a:r>
            <a:endParaRPr lang="en-US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0073" name="Text Box 9"/>
          <p:cNvSpPr txBox="1">
            <a:spLocks noChangeArrowheads="1"/>
          </p:cNvSpPr>
          <p:nvPr/>
        </p:nvSpPr>
        <p:spPr bwMode="auto">
          <a:xfrm>
            <a:off x="64646" y="1593850"/>
            <a:ext cx="44132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</a:t>
            </a:r>
            <a:r>
              <a:rPr lang="en-US" altLang="en-US" sz="32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</a:t>
            </a: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Order rate law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Racemization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Acceleration in polar     solvents</a:t>
            </a:r>
          </a:p>
        </p:txBody>
      </p:sp>
      <p:sp>
        <p:nvSpPr>
          <p:cNvPr id="600075" name="Text Box 11"/>
          <p:cNvSpPr txBox="1">
            <a:spLocks noChangeArrowheads="1"/>
          </p:cNvSpPr>
          <p:nvPr/>
        </p:nvSpPr>
        <p:spPr bwMode="auto">
          <a:xfrm>
            <a:off x="687388" y="2759075"/>
            <a:ext cx="3951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0076" name="Text Box 12"/>
          <p:cNvSpPr txBox="1">
            <a:spLocks noChangeArrowheads="1"/>
          </p:cNvSpPr>
          <p:nvPr/>
        </p:nvSpPr>
        <p:spPr bwMode="auto">
          <a:xfrm>
            <a:off x="550863" y="3141663"/>
            <a:ext cx="2681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sp>
        <p:nvSpPr>
          <p:cNvPr id="600077" name="Text Box 13"/>
          <p:cNvSpPr txBox="1">
            <a:spLocks noChangeArrowheads="1"/>
          </p:cNvSpPr>
          <p:nvPr/>
        </p:nvSpPr>
        <p:spPr bwMode="auto">
          <a:xfrm>
            <a:off x="4572000" y="1601788"/>
            <a:ext cx="439261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Acceleration        with better </a:t>
            </a:r>
            <a:r>
              <a:rPr lang="en-US" alt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Product </a:t>
            </a: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determining </a:t>
            </a:r>
            <a:r>
              <a:rPr lang="en-US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occurs after rate determining step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0084" name="Text Box 20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8480185" y="6326570"/>
            <a:ext cx="484428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en-US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SN1</a:t>
            </a:r>
            <a:endParaRPr lang="en-US" altLang="en-US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0092" name="Rectangle 28"/>
          <p:cNvSpPr>
            <a:spLocks noChangeArrowheads="1"/>
          </p:cNvSpPr>
          <p:nvPr/>
        </p:nvSpPr>
        <p:spPr bwMode="auto">
          <a:xfrm>
            <a:off x="3956050" y="5934243"/>
            <a:ext cx="12128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altLang="en-US" sz="44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25262"/>
            <a:ext cx="9073054" cy="843126"/>
          </a:xfrm>
        </p:spPr>
        <p:txBody>
          <a:bodyPr/>
          <a:lstStyle/>
          <a:p>
            <a:r>
              <a:rPr lang="en-US" altLang="en-US" sz="4000" dirty="0" smtClean="0">
                <a:solidFill>
                  <a:schemeClr val="accent1"/>
                </a:solidFill>
              </a:rPr>
              <a:t>The Mechanism Explains The Data</a:t>
            </a:r>
            <a:endParaRPr lang="en-US" sz="4000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170481" y="1063212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Down Arrow 2"/>
          <p:cNvSpPr/>
          <p:nvPr/>
        </p:nvSpPr>
        <p:spPr bwMode="auto">
          <a:xfrm>
            <a:off x="4462130" y="4461641"/>
            <a:ext cx="220228" cy="750289"/>
          </a:xfrm>
          <a:prstGeom prst="downArrow">
            <a:avLst/>
          </a:prstGeom>
          <a:solidFill>
            <a:srgbClr val="C00000"/>
          </a:solidFill>
          <a:ln w="222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EBD1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5" name="Text Box 7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8330957" y="6492272"/>
            <a:ext cx="813043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en-US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SN1PotE</a:t>
            </a:r>
            <a:endParaRPr lang="en-US" altLang="en-US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1096" name="Text Box 8"/>
          <p:cNvSpPr txBox="1">
            <a:spLocks noChangeArrowheads="1"/>
          </p:cNvSpPr>
          <p:nvPr/>
        </p:nvSpPr>
        <p:spPr bwMode="auto">
          <a:xfrm>
            <a:off x="2769731" y="5982494"/>
            <a:ext cx="181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Bottleneck: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656" y="5716646"/>
            <a:ext cx="3708573" cy="1071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149"/>
            <a:ext cx="7772400" cy="692258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</a:t>
            </a:r>
            <a:r>
              <a:rPr lang="en-US" baseline="-25000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2 Versus S</a:t>
            </a:r>
            <a:r>
              <a:rPr lang="en-US" baseline="-25000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1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170481" y="977973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6" y="1109298"/>
            <a:ext cx="9047669" cy="4481783"/>
          </a:xfrm>
          <a:prstGeom prst="rect">
            <a:avLst/>
          </a:prstGeom>
        </p:spPr>
      </p:pic>
      <p:sp>
        <p:nvSpPr>
          <p:cNvPr id="601097" name="Text Box 9"/>
          <p:cNvSpPr txBox="1">
            <a:spLocks noChangeArrowheads="1"/>
          </p:cNvSpPr>
          <p:nvPr/>
        </p:nvSpPr>
        <p:spPr bwMode="auto">
          <a:xfrm>
            <a:off x="7567343" y="2683064"/>
            <a:ext cx="1073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“Bottleneck”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777777"/>
      </a:dk1>
      <a:lt1>
        <a:srgbClr val="EBD189"/>
      </a:lt1>
      <a:dk2>
        <a:srgbClr val="00007A"/>
      </a:dk2>
      <a:lt2>
        <a:srgbClr val="EBD189"/>
      </a:lt2>
      <a:accent1>
        <a:srgbClr val="00FF00"/>
      </a:accent1>
      <a:accent2>
        <a:srgbClr val="777777"/>
      </a:accent2>
      <a:accent3>
        <a:srgbClr val="AAAABE"/>
      </a:accent3>
      <a:accent4>
        <a:srgbClr val="C9B274"/>
      </a:accent4>
      <a:accent5>
        <a:srgbClr val="AACAE2"/>
      </a:accent5>
      <a:accent6>
        <a:srgbClr val="6B6B6B"/>
      </a:accent6>
      <a:hlink>
        <a:srgbClr val="CCCCFF"/>
      </a:hlink>
      <a:folHlink>
        <a:srgbClr val="B2B2B2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222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EBD18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222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EBD18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777777"/>
        </a:dk1>
        <a:lt1>
          <a:srgbClr val="EBD189"/>
        </a:lt1>
        <a:dk2>
          <a:srgbClr val="00007A"/>
        </a:dk2>
        <a:lt2>
          <a:srgbClr val="EBD189"/>
        </a:lt2>
        <a:accent1>
          <a:srgbClr val="0099CC"/>
        </a:accent1>
        <a:accent2>
          <a:srgbClr val="777777"/>
        </a:accent2>
        <a:accent3>
          <a:srgbClr val="AAAABE"/>
        </a:accent3>
        <a:accent4>
          <a:srgbClr val="C9B274"/>
        </a:accent4>
        <a:accent5>
          <a:srgbClr val="AACAE2"/>
        </a:accent5>
        <a:accent6>
          <a:srgbClr val="6B6B6B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15186</TotalTime>
  <Words>1436</Words>
  <Application>Microsoft Office PowerPoint</Application>
  <PresentationFormat>On-screen Show (4:3)</PresentationFormat>
  <Paragraphs>493</Paragraphs>
  <Slides>39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Arial Rounded MT Bold</vt:lpstr>
      <vt:lpstr>Comic Sans MS</vt:lpstr>
      <vt:lpstr>Times</vt:lpstr>
      <vt:lpstr>Times New Roman</vt:lpstr>
      <vt:lpstr>Default Design</vt:lpstr>
      <vt:lpstr>CS ChemDraw Drawing</vt:lpstr>
      <vt:lpstr>Chapter 7: Unimolecular Substitution And Elimination</vt:lpstr>
      <vt:lpstr>Some Observations</vt:lpstr>
      <vt:lpstr>A New Mechanism</vt:lpstr>
      <vt:lpstr>PowerPoint Presentation</vt:lpstr>
      <vt:lpstr>What Is The Intermediate? Mechanism</vt:lpstr>
      <vt:lpstr>PowerPoint Presentation</vt:lpstr>
      <vt:lpstr>PowerPoint Presentation</vt:lpstr>
      <vt:lpstr>The Mechanism Explains The Data</vt:lpstr>
      <vt:lpstr>SN2 Versus SN1</vt:lpstr>
      <vt:lpstr>Racemization</vt:lpstr>
      <vt:lpstr>The Strong Effect Of Polar Solvents On The SN1 Reaction</vt:lpstr>
      <vt:lpstr>As Expected: Good Leaving Groups Accelerate The SN1 Reaction </vt:lpstr>
      <vt:lpstr>The Nucleophile Has No Effect On The Rate Of The SN1 Reaction </vt:lpstr>
      <vt:lpstr>What Makes SN1 Possible?</vt:lpstr>
      <vt:lpstr>Hyperconjugation</vt:lpstr>
      <vt:lpstr>Reactivity Of R-X In Substitutions</vt:lpstr>
      <vt:lpstr>Substitutions Of R-X Overview</vt:lpstr>
      <vt:lpstr>PowerPoint Presentation</vt:lpstr>
      <vt:lpstr>Elimination: E1</vt:lpstr>
      <vt:lpstr>Methanolysis Of 2-Bromo-2-Methylpropane </vt:lpstr>
      <vt:lpstr>The Deprotonation Step </vt:lpstr>
      <vt:lpstr>Mechanism Of E1</vt:lpstr>
      <vt:lpstr>E1 Gives Mixtures Of Alkenes </vt:lpstr>
      <vt:lpstr>E1/SN1 Ratios Are Difficult To Predict</vt:lpstr>
      <vt:lpstr>Bimolecular Elimination E2</vt:lpstr>
      <vt:lpstr>The E2 Reaction is Stereospecific</vt:lpstr>
      <vt:lpstr>PowerPoint Presentation</vt:lpstr>
      <vt:lpstr>The Transition State of the E2 Reaction</vt:lpstr>
      <vt:lpstr>Anti Versus Syn E2</vt:lpstr>
      <vt:lpstr>Hindered Bases Ensure E2</vt:lpstr>
      <vt:lpstr>Mechanisms By Which Haloalkanes React With Nucleophiles (Bases)</vt:lpstr>
      <vt:lpstr>Factors That Affect The Competition Between SN And E</vt:lpstr>
      <vt:lpstr>PowerPoint Presentation</vt:lpstr>
      <vt:lpstr>PowerPoint Presentation</vt:lpstr>
      <vt:lpstr>Reactivity Of Primary Haloalkanes  R-X With Nucleophiles (Bases)</vt:lpstr>
      <vt:lpstr>PowerPoint Presentation</vt:lpstr>
      <vt:lpstr>Reactivity Of Secondary Haloalkanes R-X With Nucleophiles (Bases)</vt:lpstr>
      <vt:lpstr>PowerPoint Presentation</vt:lpstr>
      <vt:lpstr>Reactivity Of Tertiary  Haloalkanes R-X With Nucleophiles (Bases)</vt:lpstr>
    </vt:vector>
  </TitlesOfParts>
  <Manager/>
  <Company>UCB Chemisrty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F2005</dc:title>
  <dc:subject>Chemistry 3A</dc:subject>
  <dc:creator>P. Vollhardt</dc:creator>
  <cp:keywords/>
  <cp:lastModifiedBy>User</cp:lastModifiedBy>
  <cp:revision>609</cp:revision>
  <dcterms:created xsi:type="dcterms:W3CDTF">2000-03-16T20:35:38Z</dcterms:created>
  <dcterms:modified xsi:type="dcterms:W3CDTF">2015-08-09T16:26:18Z</dcterms:modified>
  <cp:category>Chemistry</cp:category>
</cp:coreProperties>
</file>