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64" r:id="rId2"/>
    <p:sldId id="565" r:id="rId3"/>
    <p:sldId id="566" r:id="rId4"/>
    <p:sldId id="567" r:id="rId5"/>
    <p:sldId id="569" r:id="rId6"/>
    <p:sldId id="570" r:id="rId7"/>
    <p:sldId id="571" r:id="rId8"/>
    <p:sldId id="573" r:id="rId9"/>
    <p:sldId id="574" r:id="rId10"/>
    <p:sldId id="575" r:id="rId11"/>
    <p:sldId id="576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9" r:id="rId22"/>
    <p:sldId id="590" r:id="rId23"/>
    <p:sldId id="604" r:id="rId24"/>
    <p:sldId id="592" r:id="rId25"/>
    <p:sldId id="603" r:id="rId26"/>
    <p:sldId id="593" r:id="rId27"/>
    <p:sldId id="598" r:id="rId28"/>
    <p:sldId id="599" r:id="rId29"/>
    <p:sldId id="600" r:id="rId30"/>
    <p:sldId id="602" r:id="rId31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00"/>
    <a:srgbClr val="FF00FF"/>
    <a:srgbClr val="00FF00"/>
    <a:srgbClr val="009900"/>
    <a:srgbClr val="FF9900"/>
    <a:srgbClr val="FFFFFF"/>
    <a:srgbClr val="FF0000"/>
    <a:srgbClr val="B2B2B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 snapToGrid="0">
      <p:cViewPr varScale="1">
        <p:scale>
          <a:sx n="97" d="100"/>
          <a:sy n="97" d="100"/>
        </p:scale>
        <p:origin x="1046" y="72"/>
      </p:cViewPr>
      <p:guideLst>
        <p:guide orient="horz" pos="79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64" y="-84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463550"/>
            <a:ext cx="2774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defTabSz="862013">
              <a:defRPr sz="1200"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06775" y="44926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effectLst/>
              </a:defRPr>
            </a:lvl1pPr>
          </a:lstStyle>
          <a:p>
            <a:fld id="{6E0528C9-4C23-4499-909E-49D85C4188CD}" type="datetime1">
              <a:rPr lang="en-US" altLang="en-US"/>
              <a:pPr/>
              <a:t>7/25/2015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defTabSz="862013">
              <a:defRPr sz="1200">
                <a:effectLst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effectLst/>
              </a:defRPr>
            </a:lvl1pPr>
          </a:lstStyle>
          <a:p>
            <a:fld id="{E28CBB9B-8B4F-4C12-B8ED-64FE38D78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082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defTabSz="862013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438" y="0"/>
            <a:ext cx="27733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fld id="{1F38614A-5F58-44F4-B0D2-9E379C4932A5}" type="datetime1">
              <a:rPr lang="en-US" altLang="en-US"/>
              <a:pPr/>
              <a:t>7/25/2015</a:t>
            </a:fld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125913"/>
            <a:ext cx="46958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defTabSz="862013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fld id="{3FCC9CF0-8715-445B-899C-2611CFF78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706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38614A-5F58-44F4-B0D2-9E379C4932A5}" type="datetime1">
              <a:rPr lang="en-US" altLang="en-US" smtClean="0"/>
              <a:pPr/>
              <a:t>7/25/2015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Univesity of California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9CF0-8715-445B-899C-2611CFF7818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30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31BF0B-E058-49D3-A5F5-167C5E6CE77F}" type="datetime1">
              <a:rPr lang="en-US" altLang="en-US"/>
              <a:pPr/>
              <a:t>7/25/2015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626BF-EC58-4A2E-8A95-2A07D8F4792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1:45SwingBrotherSwing</a:t>
            </a:r>
          </a:p>
        </p:txBody>
      </p:sp>
    </p:spTree>
    <p:extLst>
      <p:ext uri="{BB962C8B-B14F-4D97-AF65-F5344CB8AC3E}">
        <p14:creationId xmlns:p14="http://schemas.microsoft.com/office/powerpoint/2010/main" val="195058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38614A-5F58-44F4-B0D2-9E379C4932A5}" type="datetime1">
              <a:rPr lang="en-US" altLang="en-US" smtClean="0"/>
              <a:pPr/>
              <a:t>7/25/2015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Univesity of California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9CF0-8715-445B-899C-2611CFF7818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5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8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42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1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0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8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rgbClr val="FFF2B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animations/0601_nuc_sub_sn2_05.swf" TargetMode="Externa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hyperlink" Target="../../../../Music/Andr&#233;s%20Segovia/A%20Portrait%20of%20Andr&#233;s%20Segovia%20No2/09%20-%20II.%20Torija%20(Elegia).ra" TargetMode="External"/><Relationship Id="rId4" Type="http://schemas.openxmlformats.org/officeDocument/2006/relationships/hyperlink" Target="../LipshutzQtmovies/6SN207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hyperlink" Target="../animations/0601_nuc_sub_sn2_08.swf" TargetMode="External"/><Relationship Id="rId4" Type="http://schemas.openxmlformats.org/officeDocument/2006/relationships/hyperlink" Target="../animations/0601_nuc_sub_sn2_07.sw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WalbaMovies/08SN2.MOV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hyperlink" Target="../../../../Music/Dire%20Straits/Dire%20Straits/06%20-%20Sultans%20Of%20Swing.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1" name="Rectangle 5"/>
          <p:cNvSpPr>
            <a:spLocks noGrp="1" noChangeArrowheads="1"/>
          </p:cNvSpPr>
          <p:nvPr>
            <p:ph type="title"/>
          </p:nvPr>
        </p:nvSpPr>
        <p:spPr>
          <a:xfrm>
            <a:off x="676275" y="86211"/>
            <a:ext cx="7772400" cy="122555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Chapter 6: Nucleophilic Substitution of </a:t>
            </a:r>
            <a:r>
              <a:rPr lang="en-US" altLang="en-US" dirty="0" err="1">
                <a:solidFill>
                  <a:schemeClr val="accent1"/>
                </a:solidFill>
              </a:rPr>
              <a:t>Haloalkanes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pic>
        <p:nvPicPr>
          <p:cNvPr id="5058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2354263"/>
            <a:ext cx="8343900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5864" name="Text Box 8"/>
          <p:cNvSpPr txBox="1">
            <a:spLocks noChangeArrowheads="1"/>
          </p:cNvSpPr>
          <p:nvPr/>
        </p:nvSpPr>
        <p:spPr bwMode="auto">
          <a:xfrm>
            <a:off x="806450" y="2503488"/>
            <a:ext cx="2312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Guanine base of DNA</a:t>
            </a:r>
          </a:p>
        </p:txBody>
      </p:sp>
      <p:sp>
        <p:nvSpPr>
          <p:cNvPr id="505865" name="Text Box 9"/>
          <p:cNvSpPr txBox="1">
            <a:spLocks noChangeArrowheads="1"/>
          </p:cNvSpPr>
          <p:nvPr/>
        </p:nvSpPr>
        <p:spPr bwMode="auto">
          <a:xfrm>
            <a:off x="6530975" y="3395663"/>
            <a:ext cx="215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Leaving group</a:t>
            </a:r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6186488" y="4032250"/>
            <a:ext cx="1309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Nucleus</a:t>
            </a:r>
          </a:p>
        </p:txBody>
      </p:sp>
      <p:sp>
        <p:nvSpPr>
          <p:cNvPr id="505868" name="Text Box 12"/>
          <p:cNvSpPr txBox="1">
            <a:spLocks noChangeArrowheads="1"/>
          </p:cNvSpPr>
          <p:nvPr/>
        </p:nvSpPr>
        <p:spPr bwMode="auto">
          <a:xfrm>
            <a:off x="4065588" y="3879850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</a:t>
            </a:r>
          </a:p>
        </p:txBody>
      </p:sp>
      <p:sp>
        <p:nvSpPr>
          <p:cNvPr id="505869" name="Text Box 13"/>
          <p:cNvSpPr txBox="1">
            <a:spLocks noChangeArrowheads="1"/>
          </p:cNvSpPr>
          <p:nvPr/>
        </p:nvSpPr>
        <p:spPr bwMode="auto">
          <a:xfrm>
            <a:off x="7119938" y="5730875"/>
            <a:ext cx="1135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Toxic</a:t>
            </a:r>
          </a:p>
        </p:txBody>
      </p:sp>
      <p:sp>
        <p:nvSpPr>
          <p:cNvPr id="505870" name="Line 14"/>
          <p:cNvSpPr>
            <a:spLocks noChangeShapeType="1"/>
          </p:cNvSpPr>
          <p:nvPr/>
        </p:nvSpPr>
        <p:spPr bwMode="auto">
          <a:xfrm flipH="1">
            <a:off x="4787900" y="4300538"/>
            <a:ext cx="149225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5871" name="Line 15"/>
          <p:cNvSpPr>
            <a:spLocks noChangeShapeType="1"/>
          </p:cNvSpPr>
          <p:nvPr/>
        </p:nvSpPr>
        <p:spPr bwMode="auto">
          <a:xfrm flipH="1">
            <a:off x="7110413" y="4451350"/>
            <a:ext cx="42862" cy="4841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5872" name="Line 16"/>
          <p:cNvSpPr>
            <a:spLocks noChangeShapeType="1"/>
          </p:cNvSpPr>
          <p:nvPr/>
        </p:nvSpPr>
        <p:spPr bwMode="auto">
          <a:xfrm>
            <a:off x="8101013" y="3836988"/>
            <a:ext cx="150812" cy="936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70481" y="132922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Line 3"/>
          <p:cNvSpPr>
            <a:spLocks noChangeShapeType="1"/>
          </p:cNvSpPr>
          <p:nvPr/>
        </p:nvSpPr>
        <p:spPr bwMode="auto">
          <a:xfrm>
            <a:off x="1035050" y="2356062"/>
            <a:ext cx="0" cy="2120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4" name="Line 4"/>
          <p:cNvSpPr>
            <a:spLocks noChangeShapeType="1"/>
          </p:cNvSpPr>
          <p:nvPr/>
        </p:nvSpPr>
        <p:spPr bwMode="auto">
          <a:xfrm>
            <a:off x="1011803" y="4474113"/>
            <a:ext cx="261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5" name="Line 5"/>
          <p:cNvSpPr>
            <a:spLocks noChangeShapeType="1"/>
          </p:cNvSpPr>
          <p:nvPr/>
        </p:nvSpPr>
        <p:spPr bwMode="auto">
          <a:xfrm>
            <a:off x="1441450" y="3105362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6" name="Line 6"/>
          <p:cNvSpPr>
            <a:spLocks noChangeShapeType="1"/>
          </p:cNvSpPr>
          <p:nvPr/>
        </p:nvSpPr>
        <p:spPr bwMode="auto">
          <a:xfrm>
            <a:off x="2584450" y="3727662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7" name="Freeform 7"/>
          <p:cNvSpPr>
            <a:spLocks/>
          </p:cNvSpPr>
          <p:nvPr/>
        </p:nvSpPr>
        <p:spPr bwMode="auto">
          <a:xfrm>
            <a:off x="1898650" y="2552912"/>
            <a:ext cx="850900" cy="1187450"/>
          </a:xfrm>
          <a:custGeom>
            <a:avLst/>
            <a:gdLst>
              <a:gd name="T0" fmla="*/ 0 w 536"/>
              <a:gd name="T1" fmla="*/ 340 h 748"/>
              <a:gd name="T2" fmla="*/ 264 w 536"/>
              <a:gd name="T3" fmla="*/ 68 h 748"/>
              <a:gd name="T4" fmla="*/ 536 w 536"/>
              <a:gd name="T5" fmla="*/ 74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6" h="748">
                <a:moveTo>
                  <a:pt x="0" y="340"/>
                </a:moveTo>
                <a:cubicBezTo>
                  <a:pt x="44" y="295"/>
                  <a:pt x="175" y="0"/>
                  <a:pt x="264" y="68"/>
                </a:cubicBezTo>
                <a:cubicBezTo>
                  <a:pt x="353" y="136"/>
                  <a:pt x="479" y="606"/>
                  <a:pt x="536" y="74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1238250" y="2184612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[HO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···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Cl]</a:t>
            </a:r>
            <a:r>
              <a:rPr lang="en-US" altLang="en-US" sz="2400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‡</a:t>
            </a:r>
          </a:p>
        </p:txBody>
      </p:sp>
      <p:sp>
        <p:nvSpPr>
          <p:cNvPr id="588809" name="Freeform 9"/>
          <p:cNvSpPr>
            <a:spLocks/>
          </p:cNvSpPr>
          <p:nvPr/>
        </p:nvSpPr>
        <p:spPr bwMode="auto">
          <a:xfrm rot="15658663">
            <a:off x="3609975" y="1943313"/>
            <a:ext cx="269875" cy="914400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4206875" y="2016337"/>
            <a:ext cx="50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1098550" y="3184737"/>
            <a:ext cx="124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2247900" y="3746712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514350" y="299149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4608732" y="2068632"/>
            <a:ext cx="413873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TS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structure?</a:t>
            </a:r>
          </a:p>
          <a:p>
            <a:pPr>
              <a:spcBef>
                <a:spcPct val="50000"/>
              </a:spcBef>
            </a:pP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 look at </a:t>
            </a:r>
            <a:r>
              <a:rPr lang="en-US" alt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stereochemistry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8815" name="Text Box 15"/>
          <p:cNvSpPr txBox="1">
            <a:spLocks noChangeArrowheads="1"/>
          </p:cNvSpPr>
          <p:nvPr/>
        </p:nvSpPr>
        <p:spPr bwMode="auto">
          <a:xfrm>
            <a:off x="757251" y="5223088"/>
            <a:ext cx="2953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Two extreme approaches of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8816" name="Text Box 16"/>
          <p:cNvSpPr txBox="1">
            <a:spLocks noChangeArrowheads="1"/>
          </p:cNvSpPr>
          <p:nvPr/>
        </p:nvSpPr>
        <p:spPr bwMode="auto">
          <a:xfrm>
            <a:off x="6108700" y="5118312"/>
            <a:ext cx="53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88817" name="Freeform 17"/>
          <p:cNvSpPr>
            <a:spLocks/>
          </p:cNvSpPr>
          <p:nvPr/>
        </p:nvSpPr>
        <p:spPr bwMode="auto">
          <a:xfrm rot="20758033">
            <a:off x="5815013" y="5645362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8819" name="Line 19"/>
          <p:cNvSpPr>
            <a:spLocks noChangeShapeType="1"/>
          </p:cNvSpPr>
          <p:nvPr/>
        </p:nvSpPr>
        <p:spPr bwMode="auto">
          <a:xfrm flipH="1" flipV="1">
            <a:off x="6076950" y="4826212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0" name="Line 20"/>
          <p:cNvSpPr>
            <a:spLocks noChangeShapeType="1"/>
          </p:cNvSpPr>
          <p:nvPr/>
        </p:nvSpPr>
        <p:spPr bwMode="auto">
          <a:xfrm>
            <a:off x="6604000" y="5440575"/>
            <a:ext cx="484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1" name="Text Box 21"/>
          <p:cNvSpPr txBox="1">
            <a:spLocks noChangeArrowheads="1"/>
          </p:cNvSpPr>
          <p:nvPr/>
        </p:nvSpPr>
        <p:spPr bwMode="auto">
          <a:xfrm>
            <a:off x="7099300" y="5150062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88822" name="Freeform 22"/>
          <p:cNvSpPr>
            <a:spLocks/>
          </p:cNvSpPr>
          <p:nvPr/>
        </p:nvSpPr>
        <p:spPr bwMode="auto">
          <a:xfrm rot="4418505">
            <a:off x="5273646" y="4851849"/>
            <a:ext cx="366620" cy="1403022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88824" name="Text Box 24"/>
          <p:cNvSpPr txBox="1">
            <a:spLocks noChangeArrowheads="1"/>
          </p:cNvSpPr>
          <p:nvPr/>
        </p:nvSpPr>
        <p:spPr bwMode="auto">
          <a:xfrm>
            <a:off x="3971357" y="5609439"/>
            <a:ext cx="86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8825" name="Text Box 25"/>
          <p:cNvSpPr txBox="1">
            <a:spLocks noChangeArrowheads="1"/>
          </p:cNvSpPr>
          <p:nvPr/>
        </p:nvSpPr>
        <p:spPr bwMode="auto">
          <a:xfrm>
            <a:off x="6440627" y="6161037"/>
            <a:ext cx="1203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</a:t>
            </a:r>
          </a:p>
        </p:txBody>
      </p:sp>
      <p:sp>
        <p:nvSpPr>
          <p:cNvPr id="588826" name="Text Box 26"/>
          <p:cNvSpPr txBox="1">
            <a:spLocks noChangeArrowheads="1"/>
          </p:cNvSpPr>
          <p:nvPr/>
        </p:nvSpPr>
        <p:spPr bwMode="auto">
          <a:xfrm>
            <a:off x="3317875" y="3745125"/>
            <a:ext cx="887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+ Cl</a:t>
            </a:r>
            <a:r>
              <a:rPr lang="en-US" altLang="en-US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8827" name="Text Box 27"/>
          <p:cNvSpPr txBox="1">
            <a:spLocks noChangeArrowheads="1"/>
          </p:cNvSpPr>
          <p:nvPr/>
        </p:nvSpPr>
        <p:spPr bwMode="auto">
          <a:xfrm>
            <a:off x="1458913" y="3468900"/>
            <a:ext cx="849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z="20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588828" name="Rectangle 28"/>
          <p:cNvSpPr>
            <a:spLocks noGrp="1" noChangeArrowheads="1"/>
          </p:cNvSpPr>
          <p:nvPr>
            <p:ph type="title"/>
          </p:nvPr>
        </p:nvSpPr>
        <p:spPr>
          <a:xfrm>
            <a:off x="714375" y="38427"/>
            <a:ext cx="7772400" cy="63341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The Transition </a:t>
            </a:r>
            <a:r>
              <a:rPr lang="en-US" altLang="en-US" dirty="0">
                <a:solidFill>
                  <a:schemeClr val="accent1"/>
                </a:solidFill>
              </a:rPr>
              <a:t>State</a:t>
            </a:r>
          </a:p>
        </p:txBody>
      </p:sp>
      <p:sp>
        <p:nvSpPr>
          <p:cNvPr id="588830" name="Text Box 30"/>
          <p:cNvSpPr txBox="1">
            <a:spLocks noChangeArrowheads="1"/>
          </p:cNvSpPr>
          <p:nvPr/>
        </p:nvSpPr>
        <p:spPr bwMode="auto">
          <a:xfrm>
            <a:off x="1812925" y="2127462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―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858103"/>
            <a:ext cx="8851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latin typeface="+mn-lt"/>
              </a:rPr>
              <a:t>Bimolecular nucleophilic substitution goes in </a:t>
            </a:r>
            <a:r>
              <a:rPr lang="en-US" sz="2000" b="0" i="0" u="none" strike="noStrike" baseline="0" dirty="0" smtClean="0">
                <a:solidFill>
                  <a:srgbClr val="FF9900"/>
                </a:solidFill>
                <a:latin typeface="+mn-lt"/>
              </a:rPr>
              <a:t>one-step </a:t>
            </a:r>
            <a:r>
              <a:rPr lang="en-US" sz="2000" b="0" i="0" u="none" strike="noStrike" baseline="0" dirty="0" smtClean="0">
                <a:solidFill>
                  <a:schemeClr val="tx2"/>
                </a:solidFill>
                <a:latin typeface="+mn-lt"/>
              </a:rPr>
              <a:t>(i.e. no intermediates).</a:t>
            </a:r>
            <a:r>
              <a:rPr lang="en-US" sz="2000" b="0" i="0" u="none" strike="noStrike" baseline="0" dirty="0" smtClean="0">
                <a:latin typeface="+mn-lt"/>
              </a:rPr>
              <a:t> Bond making occurs </a:t>
            </a:r>
            <a:r>
              <a:rPr lang="en-US" sz="2000" b="0" i="1" u="none" strike="noStrike" baseline="0" dirty="0" smtClean="0">
                <a:latin typeface="+mn-lt"/>
              </a:rPr>
              <a:t>at the same time </a:t>
            </a:r>
            <a:r>
              <a:rPr lang="en-US" sz="2000" b="0" i="0" u="none" strike="noStrike" baseline="0" dirty="0" smtClean="0">
                <a:latin typeface="+mn-lt"/>
              </a:rPr>
              <a:t>as bond breaking. Such a process is called a </a:t>
            </a:r>
            <a:r>
              <a:rPr lang="en-US" sz="2000" b="1" i="0" u="none" strike="noStrike" baseline="0" dirty="0" smtClean="0">
                <a:solidFill>
                  <a:srgbClr val="FF00FF"/>
                </a:solidFill>
                <a:latin typeface="+mn-lt"/>
              </a:rPr>
              <a:t>concerted </a:t>
            </a:r>
            <a:r>
              <a:rPr lang="en-US" sz="2000" b="0" i="0" u="none" strike="noStrike" baseline="0" dirty="0" smtClean="0">
                <a:latin typeface="+mn-lt"/>
              </a:rPr>
              <a:t>reaction.</a:t>
            </a:r>
            <a:endParaRPr lang="en-US" sz="2000" dirty="0">
              <a:latin typeface="+mn-lt"/>
            </a:endParaRPr>
          </a:p>
        </p:txBody>
      </p:sp>
      <p:cxnSp>
        <p:nvCxnSpPr>
          <p:cNvPr id="4" name="Curved Connector 3"/>
          <p:cNvCxnSpPr/>
          <p:nvPr/>
        </p:nvCxnSpPr>
        <p:spPr bwMode="auto">
          <a:xfrm rot="16200000" flipV="1">
            <a:off x="6495725" y="5605949"/>
            <a:ext cx="548157" cy="544942"/>
          </a:xfrm>
          <a:prstGeom prst="curvedConnector3">
            <a:avLst>
              <a:gd name="adj1" fmla="val 50000"/>
            </a:avLst>
          </a:prstGeom>
          <a:solidFill>
            <a:srgbClr val="66CCFF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35125"/>
              </p:ext>
            </p:extLst>
          </p:nvPr>
        </p:nvGraphicFramePr>
        <p:xfrm>
          <a:off x="5688804" y="5519483"/>
          <a:ext cx="483651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67" name="CS ChemDraw Drawing" r:id="rId3" imgW="424919" imgH="176449" progId="ChemDraw.Document.6.0">
                  <p:embed/>
                </p:oleObj>
              </mc:Choice>
              <mc:Fallback>
                <p:oleObj name="CS ChemDraw Drawing" r:id="rId3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8804" y="5519483"/>
                        <a:ext cx="483651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V="1">
            <a:off x="882650" y="2413212"/>
            <a:ext cx="0" cy="1662842"/>
          </a:xfrm>
          <a:prstGeom prst="straightConnector1">
            <a:avLst/>
          </a:prstGeom>
          <a:solidFill>
            <a:srgbClr val="66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170481" y="63955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182880" y="5591557"/>
            <a:ext cx="50027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Which 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is it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 Perform the reaction on an enantiomer of a chiral haloalkane</a:t>
            </a:r>
            <a:endParaRPr lang="en-US" altLang="en-US" sz="20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5762871" y="5806831"/>
            <a:ext cx="53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89830" name="Freeform 6"/>
          <p:cNvSpPr>
            <a:spLocks/>
          </p:cNvSpPr>
          <p:nvPr/>
        </p:nvSpPr>
        <p:spPr bwMode="auto">
          <a:xfrm rot="20758033">
            <a:off x="5469184" y="6333881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 rot="-420000" flipH="1" flipV="1">
            <a:off x="5731121" y="5537978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>
            <a:off x="6258171" y="6129094"/>
            <a:ext cx="4841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6753471" y="5838581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89835" name="Freeform 11"/>
          <p:cNvSpPr>
            <a:spLocks/>
          </p:cNvSpPr>
          <p:nvPr/>
        </p:nvSpPr>
        <p:spPr bwMode="auto">
          <a:xfrm rot="15312367" flipH="1">
            <a:off x="6542326" y="5131410"/>
            <a:ext cx="410412" cy="1200058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7286440" y="5353169"/>
            <a:ext cx="919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chiral</a:t>
            </a:r>
          </a:p>
        </p:txBody>
      </p:sp>
      <p:sp>
        <p:nvSpPr>
          <p:cNvPr id="589837" name="Text Box 13"/>
          <p:cNvSpPr txBox="1">
            <a:spLocks noChangeArrowheads="1"/>
          </p:cNvSpPr>
          <p:nvPr/>
        </p:nvSpPr>
        <p:spPr bwMode="auto">
          <a:xfrm>
            <a:off x="5897729" y="5703346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685" y="975522"/>
            <a:ext cx="7684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Frontside</a:t>
            </a: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attack: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Retention </a:t>
            </a: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configuration. </a:t>
            </a:r>
            <a:endParaRPr lang="en-US" altLang="en-US" sz="28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0665"/>
            <a:ext cx="7772400" cy="78022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Stereochemical Test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193704"/>
            <a:ext cx="8135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Backside</a:t>
            </a: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attack: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Inversion </a:t>
            </a: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configuration.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12922"/>
              </p:ext>
            </p:extLst>
          </p:nvPr>
        </p:nvGraphicFramePr>
        <p:xfrm>
          <a:off x="5363230" y="6159256"/>
          <a:ext cx="483651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14" name="CS ChemDraw Drawing" r:id="rId3" imgW="424919" imgH="176449" progId="ChemDraw.Document.6.0">
                  <p:embed/>
                </p:oleObj>
              </mc:Choice>
              <mc:Fallback>
                <p:oleObj name="CS ChemDraw Drawing" r:id="rId3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3230" y="6159256"/>
                        <a:ext cx="483651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524000" y="1537613"/>
            <a:ext cx="6096000" cy="1495425"/>
            <a:chOff x="1330895" y="1537613"/>
            <a:chExt cx="6096000" cy="149542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217619"/>
                </p:ext>
              </p:extLst>
            </p:nvPr>
          </p:nvGraphicFramePr>
          <p:xfrm>
            <a:off x="1330895" y="1537613"/>
            <a:ext cx="6096000" cy="149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915" r:id="rId5" imgW="30641040" imgH="7517160" progId="">
                    <p:embed/>
                  </p:oleObj>
                </mc:Choice>
                <mc:Fallback>
                  <p:oleObj r:id="rId5" imgW="30641040" imgH="751716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30895" y="1537613"/>
                          <a:ext cx="6096000" cy="1495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 bwMode="auto">
            <a:xfrm>
              <a:off x="5234637" y="2293074"/>
              <a:ext cx="259512" cy="0"/>
            </a:xfrm>
            <a:prstGeom prst="line">
              <a:avLst/>
            </a:prstGeom>
            <a:ln w="19050">
              <a:headEnd type="none" w="med" len="med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714" y="3755640"/>
            <a:ext cx="6170572" cy="123845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 flipV="1">
            <a:off x="170481" y="72479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329"/>
            <a:ext cx="7772400" cy="77060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Experiment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1412715" y="1694314"/>
            <a:ext cx="53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2901" name="Freeform 5"/>
          <p:cNvSpPr>
            <a:spLocks/>
          </p:cNvSpPr>
          <p:nvPr/>
        </p:nvSpPr>
        <p:spPr bwMode="auto">
          <a:xfrm rot="19380000">
            <a:off x="1214278" y="2326139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2902" name="Line 6"/>
          <p:cNvSpPr>
            <a:spLocks noChangeShapeType="1"/>
          </p:cNvSpPr>
          <p:nvPr/>
        </p:nvSpPr>
        <p:spPr bwMode="auto">
          <a:xfrm flipH="1">
            <a:off x="1079340" y="2099127"/>
            <a:ext cx="319088" cy="2444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2903" name="Line 7"/>
          <p:cNvSpPr>
            <a:spLocks noChangeShapeType="1"/>
          </p:cNvSpPr>
          <p:nvPr/>
        </p:nvSpPr>
        <p:spPr bwMode="auto">
          <a:xfrm flipH="1" flipV="1">
            <a:off x="1380965" y="1402214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04" name="Line 8"/>
          <p:cNvSpPr>
            <a:spLocks noChangeShapeType="1"/>
          </p:cNvSpPr>
          <p:nvPr/>
        </p:nvSpPr>
        <p:spPr bwMode="auto">
          <a:xfrm>
            <a:off x="1908015" y="2016577"/>
            <a:ext cx="48418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05" name="Text Box 9"/>
          <p:cNvSpPr txBox="1">
            <a:spLocks noChangeArrowheads="1"/>
          </p:cNvSpPr>
          <p:nvPr/>
        </p:nvSpPr>
        <p:spPr bwMode="auto">
          <a:xfrm>
            <a:off x="2466815" y="1646689"/>
            <a:ext cx="78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2906" name="Text Box 10"/>
          <p:cNvSpPr txBox="1">
            <a:spLocks noChangeArrowheads="1"/>
          </p:cNvSpPr>
          <p:nvPr/>
        </p:nvSpPr>
        <p:spPr bwMode="auto">
          <a:xfrm>
            <a:off x="1666715" y="1494289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1095215" y="960889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2908" name="Text Box 12"/>
          <p:cNvSpPr txBox="1">
            <a:spLocks noChangeArrowheads="1"/>
          </p:cNvSpPr>
          <p:nvPr/>
        </p:nvSpPr>
        <p:spPr bwMode="auto">
          <a:xfrm>
            <a:off x="352265" y="218961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2909" name="Text Box 13"/>
          <p:cNvSpPr txBox="1">
            <a:spLocks noChangeArrowheads="1"/>
          </p:cNvSpPr>
          <p:nvPr/>
        </p:nvSpPr>
        <p:spPr bwMode="auto">
          <a:xfrm>
            <a:off x="457040" y="2570614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92910" name="Text Box 14"/>
          <p:cNvSpPr txBox="1">
            <a:spLocks noChangeArrowheads="1"/>
          </p:cNvSpPr>
          <p:nvPr/>
        </p:nvSpPr>
        <p:spPr bwMode="auto">
          <a:xfrm>
            <a:off x="3076415" y="1608589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2911" name="Oval 15"/>
          <p:cNvSpPr>
            <a:spLocks noChangeArrowheads="1"/>
          </p:cNvSpPr>
          <p:nvPr/>
        </p:nvSpPr>
        <p:spPr bwMode="auto">
          <a:xfrm flipH="1" flipV="1">
            <a:off x="3967003" y="164033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2" name="Oval 16"/>
          <p:cNvSpPr>
            <a:spLocks noChangeArrowheads="1"/>
          </p:cNvSpPr>
          <p:nvPr/>
        </p:nvSpPr>
        <p:spPr bwMode="auto">
          <a:xfrm flipH="1" flipV="1">
            <a:off x="4106703" y="164033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3" name="Oval 17"/>
          <p:cNvSpPr>
            <a:spLocks noChangeArrowheads="1"/>
          </p:cNvSpPr>
          <p:nvPr/>
        </p:nvSpPr>
        <p:spPr bwMode="auto">
          <a:xfrm flipH="1" flipV="1">
            <a:off x="3967003" y="222453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4" name="Oval 18"/>
          <p:cNvSpPr>
            <a:spLocks noChangeArrowheads="1"/>
          </p:cNvSpPr>
          <p:nvPr/>
        </p:nvSpPr>
        <p:spPr bwMode="auto">
          <a:xfrm flipH="1" flipV="1">
            <a:off x="4106703" y="222453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5" name="Oval 19"/>
          <p:cNvSpPr>
            <a:spLocks noChangeArrowheads="1"/>
          </p:cNvSpPr>
          <p:nvPr/>
        </p:nvSpPr>
        <p:spPr bwMode="auto">
          <a:xfrm flipH="1" flipV="1">
            <a:off x="4297203" y="185623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6" name="Oval 20"/>
          <p:cNvSpPr>
            <a:spLocks noChangeArrowheads="1"/>
          </p:cNvSpPr>
          <p:nvPr/>
        </p:nvSpPr>
        <p:spPr bwMode="auto">
          <a:xfrm flipH="1" flipV="1">
            <a:off x="4297203" y="200863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7" name="Text Box 21"/>
          <p:cNvSpPr txBox="1">
            <a:spLocks noChangeArrowheads="1"/>
          </p:cNvSpPr>
          <p:nvPr/>
        </p:nvSpPr>
        <p:spPr bwMode="auto">
          <a:xfrm>
            <a:off x="4244815" y="1393413"/>
            <a:ext cx="34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2918" name="Oval 22"/>
          <p:cNvSpPr>
            <a:spLocks noChangeArrowheads="1"/>
          </p:cNvSpPr>
          <p:nvPr/>
        </p:nvSpPr>
        <p:spPr bwMode="auto">
          <a:xfrm flipH="1" flipV="1">
            <a:off x="3757453" y="201498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19" name="Oval 23"/>
          <p:cNvSpPr>
            <a:spLocks noChangeArrowheads="1"/>
          </p:cNvSpPr>
          <p:nvPr/>
        </p:nvSpPr>
        <p:spPr bwMode="auto">
          <a:xfrm flipH="1" flipV="1">
            <a:off x="3757453" y="1862589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20" name="Text Box 24"/>
          <p:cNvSpPr txBox="1">
            <a:spLocks noChangeArrowheads="1"/>
          </p:cNvSpPr>
          <p:nvPr/>
        </p:nvSpPr>
        <p:spPr bwMode="auto">
          <a:xfrm>
            <a:off x="3895565" y="1665739"/>
            <a:ext cx="70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2921" name="Text Box 25"/>
          <p:cNvSpPr txBox="1">
            <a:spLocks noChangeArrowheads="1"/>
          </p:cNvSpPr>
          <p:nvPr/>
        </p:nvSpPr>
        <p:spPr bwMode="auto">
          <a:xfrm>
            <a:off x="6135528" y="1702252"/>
            <a:ext cx="53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2922" name="Freeform 26"/>
          <p:cNvSpPr>
            <a:spLocks/>
          </p:cNvSpPr>
          <p:nvPr/>
        </p:nvSpPr>
        <p:spPr bwMode="auto">
          <a:xfrm rot="16140000">
            <a:off x="6383972" y="2296770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2923" name="Line 27"/>
          <p:cNvSpPr>
            <a:spLocks noChangeShapeType="1"/>
          </p:cNvSpPr>
          <p:nvPr/>
        </p:nvSpPr>
        <p:spPr bwMode="auto">
          <a:xfrm>
            <a:off x="6578440" y="2088014"/>
            <a:ext cx="395288" cy="2635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2924" name="Line 28"/>
          <p:cNvSpPr>
            <a:spLocks noChangeShapeType="1"/>
          </p:cNvSpPr>
          <p:nvPr/>
        </p:nvSpPr>
        <p:spPr bwMode="auto">
          <a:xfrm flipV="1">
            <a:off x="6486365" y="1353002"/>
            <a:ext cx="188913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25" name="Line 29"/>
          <p:cNvSpPr>
            <a:spLocks noChangeShapeType="1"/>
          </p:cNvSpPr>
          <p:nvPr/>
        </p:nvSpPr>
        <p:spPr bwMode="auto">
          <a:xfrm>
            <a:off x="5773578" y="2005464"/>
            <a:ext cx="3889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26" name="Text Box 30"/>
          <p:cNvSpPr txBox="1">
            <a:spLocks noChangeArrowheads="1"/>
          </p:cNvSpPr>
          <p:nvPr/>
        </p:nvSpPr>
        <p:spPr bwMode="auto">
          <a:xfrm>
            <a:off x="7894478" y="1638752"/>
            <a:ext cx="92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2927" name="Oval 31"/>
          <p:cNvSpPr>
            <a:spLocks noChangeArrowheads="1"/>
          </p:cNvSpPr>
          <p:nvPr/>
        </p:nvSpPr>
        <p:spPr bwMode="auto">
          <a:xfrm flipH="1" flipV="1">
            <a:off x="8123078" y="1656214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28" name="Oval 32"/>
          <p:cNvSpPr>
            <a:spLocks noChangeArrowheads="1"/>
          </p:cNvSpPr>
          <p:nvPr/>
        </p:nvSpPr>
        <p:spPr bwMode="auto">
          <a:xfrm flipH="1" flipV="1">
            <a:off x="8262778" y="165780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29" name="Oval 33"/>
          <p:cNvSpPr>
            <a:spLocks noChangeArrowheads="1"/>
          </p:cNvSpPr>
          <p:nvPr/>
        </p:nvSpPr>
        <p:spPr bwMode="auto">
          <a:xfrm flipH="1" flipV="1">
            <a:off x="8515190" y="2011814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30" name="Oval 34"/>
          <p:cNvSpPr>
            <a:spLocks noChangeArrowheads="1"/>
          </p:cNvSpPr>
          <p:nvPr/>
        </p:nvSpPr>
        <p:spPr bwMode="auto">
          <a:xfrm flipH="1" flipV="1">
            <a:off x="8513603" y="1862589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31" name="Oval 35"/>
          <p:cNvSpPr>
            <a:spLocks noChangeArrowheads="1"/>
          </p:cNvSpPr>
          <p:nvPr/>
        </p:nvSpPr>
        <p:spPr bwMode="auto">
          <a:xfrm flipH="1" flipV="1">
            <a:off x="8123078" y="2249939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32" name="Oval 36"/>
          <p:cNvSpPr>
            <a:spLocks noChangeArrowheads="1"/>
          </p:cNvSpPr>
          <p:nvPr/>
        </p:nvSpPr>
        <p:spPr bwMode="auto">
          <a:xfrm flipH="1" flipV="1">
            <a:off x="8262778" y="2249939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33" name="Oval 37"/>
          <p:cNvSpPr>
            <a:spLocks noChangeArrowheads="1"/>
          </p:cNvSpPr>
          <p:nvPr/>
        </p:nvSpPr>
        <p:spPr bwMode="auto">
          <a:xfrm flipH="1" flipV="1">
            <a:off x="7897653" y="1865764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34" name="Oval 38"/>
          <p:cNvSpPr>
            <a:spLocks noChangeArrowheads="1"/>
          </p:cNvSpPr>
          <p:nvPr/>
        </p:nvSpPr>
        <p:spPr bwMode="auto">
          <a:xfrm flipH="1" flipV="1">
            <a:off x="7897653" y="1999114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2935" name="Text Box 39"/>
          <p:cNvSpPr txBox="1">
            <a:spLocks noChangeArrowheads="1"/>
          </p:cNvSpPr>
          <p:nvPr/>
        </p:nvSpPr>
        <p:spPr bwMode="auto">
          <a:xfrm>
            <a:off x="4990940" y="1702252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</a:t>
            </a:r>
          </a:p>
        </p:txBody>
      </p:sp>
      <p:sp>
        <p:nvSpPr>
          <p:cNvPr id="592936" name="Text Box 40"/>
          <p:cNvSpPr txBox="1">
            <a:spLocks noChangeArrowheads="1"/>
          </p:cNvSpPr>
          <p:nvPr/>
        </p:nvSpPr>
        <p:spPr bwMode="auto">
          <a:xfrm>
            <a:off x="8315165" y="125616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2937" name="Text Box 41"/>
          <p:cNvSpPr txBox="1">
            <a:spLocks noChangeArrowheads="1"/>
          </p:cNvSpPr>
          <p:nvPr/>
        </p:nvSpPr>
        <p:spPr bwMode="auto">
          <a:xfrm>
            <a:off x="7429340" y="1637164"/>
            <a:ext cx="41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2938" name="Text Box 42"/>
          <p:cNvSpPr txBox="1">
            <a:spLocks noChangeArrowheads="1"/>
          </p:cNvSpPr>
          <p:nvPr/>
        </p:nvSpPr>
        <p:spPr bwMode="auto">
          <a:xfrm>
            <a:off x="6619715" y="960889"/>
            <a:ext cx="62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2939" name="Text Box 43"/>
          <p:cNvSpPr txBox="1">
            <a:spLocks noChangeArrowheads="1"/>
          </p:cNvSpPr>
          <p:nvPr/>
        </p:nvSpPr>
        <p:spPr bwMode="auto">
          <a:xfrm>
            <a:off x="6924515" y="2132464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2940" name="Text Box 44"/>
          <p:cNvSpPr txBox="1">
            <a:spLocks noChangeArrowheads="1"/>
          </p:cNvSpPr>
          <p:nvPr/>
        </p:nvSpPr>
        <p:spPr bwMode="auto">
          <a:xfrm>
            <a:off x="6553040" y="2465839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2941" name="Line 45"/>
          <p:cNvSpPr>
            <a:spLocks noChangeShapeType="1"/>
          </p:cNvSpPr>
          <p:nvPr/>
        </p:nvSpPr>
        <p:spPr bwMode="auto">
          <a:xfrm>
            <a:off x="4581365" y="197053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42" name="Text Box 46"/>
          <p:cNvSpPr txBox="1">
            <a:spLocks noChangeArrowheads="1"/>
          </p:cNvSpPr>
          <p:nvPr/>
        </p:nvSpPr>
        <p:spPr bwMode="auto">
          <a:xfrm>
            <a:off x="5972015" y="1494289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2943" name="Text Box 47"/>
          <p:cNvSpPr txBox="1">
            <a:spLocks noChangeArrowheads="1"/>
          </p:cNvSpPr>
          <p:nvPr/>
        </p:nvSpPr>
        <p:spPr bwMode="auto">
          <a:xfrm>
            <a:off x="1563528" y="3037607"/>
            <a:ext cx="64955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Result: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Inversion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-product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 The reaction is said to be 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stereospecific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9" y="4143894"/>
            <a:ext cx="8581363" cy="2388627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 bwMode="auto">
          <a:xfrm flipV="1">
            <a:off x="170481" y="763535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7"/>
            <a:ext cx="7772400" cy="73875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S</a:t>
            </a:r>
            <a:r>
              <a:rPr lang="en-US" baseline="-25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2 Transition State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3928" name="Text Box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8630718" y="5975459"/>
            <a:ext cx="513282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</a:t>
            </a:r>
            <a:endParaRPr lang="en-US" altLang="en-US" sz="120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29" name="Text Box 9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749340" y="6480284"/>
            <a:ext cx="39466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</a:t>
            </a:r>
            <a:endParaRPr lang="en-US" altLang="en-US" sz="120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30" name="Text Box 10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8519960" y="6261209"/>
            <a:ext cx="614271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Segov</a:t>
            </a:r>
            <a:endParaRPr lang="en-US" altLang="en-US" sz="120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345" y="1707883"/>
            <a:ext cx="8751310" cy="3442235"/>
            <a:chOff x="90940" y="1083270"/>
            <a:chExt cx="8751310" cy="3442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940" y="1083270"/>
              <a:ext cx="5755191" cy="34422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4988" y="1083270"/>
              <a:ext cx="2917262" cy="3442235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 bwMode="auto">
          <a:xfrm flipV="1">
            <a:off x="170481" y="79453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-70070"/>
            <a:ext cx="8505825" cy="876300"/>
          </a:xfrm>
        </p:spPr>
        <p:txBody>
          <a:bodyPr/>
          <a:lstStyle/>
          <a:p>
            <a:pPr algn="l"/>
            <a:r>
              <a:rPr lang="en-US" altLang="en-US" sz="3600" dirty="0">
                <a:solidFill>
                  <a:schemeClr val="accent1"/>
                </a:solidFill>
              </a:rPr>
              <a:t>Chemical Consequences of Inversion</a:t>
            </a:r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538242" y="997056"/>
            <a:ext cx="765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Retention by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double inversion</a:t>
            </a: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908050" y="2500096"/>
            <a:ext cx="538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4949" name="Freeform 5"/>
          <p:cNvSpPr>
            <a:spLocks/>
          </p:cNvSpPr>
          <p:nvPr/>
        </p:nvSpPr>
        <p:spPr bwMode="auto">
          <a:xfrm rot="19920000">
            <a:off x="671513" y="3009683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950" name="Line 6"/>
          <p:cNvSpPr>
            <a:spLocks noChangeShapeType="1"/>
          </p:cNvSpPr>
          <p:nvPr/>
        </p:nvSpPr>
        <p:spPr bwMode="auto">
          <a:xfrm flipH="1">
            <a:off x="488950" y="2839821"/>
            <a:ext cx="404813" cy="1682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 flipH="1" flipV="1">
            <a:off x="876300" y="2142908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>
            <a:off x="1403350" y="2757271"/>
            <a:ext cx="388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3" name="Text Box 9"/>
          <p:cNvSpPr txBox="1">
            <a:spLocks noChangeArrowheads="1"/>
          </p:cNvSpPr>
          <p:nvPr/>
        </p:nvSpPr>
        <p:spPr bwMode="auto">
          <a:xfrm>
            <a:off x="257175" y="3187483"/>
            <a:ext cx="1333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4954" name="Text Box 10"/>
          <p:cNvSpPr txBox="1">
            <a:spLocks noChangeArrowheads="1"/>
          </p:cNvSpPr>
          <p:nvPr/>
        </p:nvSpPr>
        <p:spPr bwMode="auto">
          <a:xfrm>
            <a:off x="133350" y="2806483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4955" name="Text Box 11"/>
          <p:cNvSpPr txBox="1">
            <a:spLocks noChangeArrowheads="1"/>
          </p:cNvSpPr>
          <p:nvPr/>
        </p:nvSpPr>
        <p:spPr bwMode="auto">
          <a:xfrm>
            <a:off x="571500" y="1749208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4956" name="Text Box 12"/>
          <p:cNvSpPr txBox="1">
            <a:spLocks noChangeArrowheads="1"/>
          </p:cNvSpPr>
          <p:nvPr/>
        </p:nvSpPr>
        <p:spPr bwMode="auto">
          <a:xfrm>
            <a:off x="1752600" y="250168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4957" name="Text Box 13"/>
          <p:cNvSpPr txBox="1">
            <a:spLocks noChangeArrowheads="1"/>
          </p:cNvSpPr>
          <p:nvPr/>
        </p:nvSpPr>
        <p:spPr bwMode="auto">
          <a:xfrm>
            <a:off x="7499350" y="2500096"/>
            <a:ext cx="538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4959" name="Line 15"/>
          <p:cNvSpPr>
            <a:spLocks noChangeShapeType="1"/>
          </p:cNvSpPr>
          <p:nvPr/>
        </p:nvSpPr>
        <p:spPr bwMode="auto">
          <a:xfrm flipH="1">
            <a:off x="7127875" y="2858871"/>
            <a:ext cx="357188" cy="1968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960" name="Line 16"/>
          <p:cNvSpPr>
            <a:spLocks noChangeShapeType="1"/>
          </p:cNvSpPr>
          <p:nvPr/>
        </p:nvSpPr>
        <p:spPr bwMode="auto">
          <a:xfrm flipH="1" flipV="1">
            <a:off x="7467600" y="2161958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61" name="Line 17"/>
          <p:cNvSpPr>
            <a:spLocks noChangeShapeType="1"/>
          </p:cNvSpPr>
          <p:nvPr/>
        </p:nvSpPr>
        <p:spPr bwMode="auto">
          <a:xfrm>
            <a:off x="7861300" y="2776321"/>
            <a:ext cx="48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62" name="Text Box 18"/>
          <p:cNvSpPr txBox="1">
            <a:spLocks noChangeArrowheads="1"/>
          </p:cNvSpPr>
          <p:nvPr/>
        </p:nvSpPr>
        <p:spPr bwMode="auto">
          <a:xfrm>
            <a:off x="6877050" y="3197008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4963" name="Text Box 19"/>
          <p:cNvSpPr txBox="1">
            <a:spLocks noChangeArrowheads="1"/>
          </p:cNvSpPr>
          <p:nvPr/>
        </p:nvSpPr>
        <p:spPr bwMode="auto">
          <a:xfrm>
            <a:off x="6743700" y="2863633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4964" name="Text Box 20"/>
          <p:cNvSpPr txBox="1">
            <a:spLocks noChangeArrowheads="1"/>
          </p:cNvSpPr>
          <p:nvPr/>
        </p:nvSpPr>
        <p:spPr bwMode="auto">
          <a:xfrm>
            <a:off x="7162800" y="1749208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4965" name="Text Box 21"/>
          <p:cNvSpPr txBox="1">
            <a:spLocks noChangeArrowheads="1"/>
          </p:cNvSpPr>
          <p:nvPr/>
        </p:nvSpPr>
        <p:spPr bwMode="auto">
          <a:xfrm>
            <a:off x="8277225" y="2501683"/>
            <a:ext cx="72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SH</a:t>
            </a:r>
          </a:p>
        </p:txBody>
      </p:sp>
      <p:sp>
        <p:nvSpPr>
          <p:cNvPr id="594966" name="Text Box 22"/>
          <p:cNvSpPr txBox="1">
            <a:spLocks noChangeArrowheads="1"/>
          </p:cNvSpPr>
          <p:nvPr/>
        </p:nvSpPr>
        <p:spPr bwMode="auto">
          <a:xfrm>
            <a:off x="4278313" y="2500096"/>
            <a:ext cx="538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4967" name="Freeform 23"/>
          <p:cNvSpPr>
            <a:spLocks/>
          </p:cNvSpPr>
          <p:nvPr/>
        </p:nvSpPr>
        <p:spPr bwMode="auto">
          <a:xfrm rot="15780000">
            <a:off x="4469607" y="2942214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968" name="Line 24"/>
          <p:cNvSpPr>
            <a:spLocks noChangeShapeType="1"/>
          </p:cNvSpPr>
          <p:nvPr/>
        </p:nvSpPr>
        <p:spPr bwMode="auto">
          <a:xfrm>
            <a:off x="4664075" y="2828708"/>
            <a:ext cx="414338" cy="2159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969" name="Line 25"/>
          <p:cNvSpPr>
            <a:spLocks noChangeShapeType="1"/>
          </p:cNvSpPr>
          <p:nvPr/>
        </p:nvSpPr>
        <p:spPr bwMode="auto">
          <a:xfrm flipV="1">
            <a:off x="4572000" y="2093696"/>
            <a:ext cx="188913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0" name="Line 26"/>
          <p:cNvSpPr>
            <a:spLocks noChangeShapeType="1"/>
          </p:cNvSpPr>
          <p:nvPr/>
        </p:nvSpPr>
        <p:spPr bwMode="auto">
          <a:xfrm>
            <a:off x="3859213" y="2746158"/>
            <a:ext cx="388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1" name="Text Box 27"/>
          <p:cNvSpPr txBox="1">
            <a:spLocks noChangeArrowheads="1"/>
          </p:cNvSpPr>
          <p:nvPr/>
        </p:nvSpPr>
        <p:spPr bwMode="auto">
          <a:xfrm>
            <a:off x="3438525" y="2501683"/>
            <a:ext cx="857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4972" name="Text Box 28"/>
          <p:cNvSpPr txBox="1">
            <a:spLocks noChangeArrowheads="1"/>
          </p:cNvSpPr>
          <p:nvPr/>
        </p:nvSpPr>
        <p:spPr bwMode="auto">
          <a:xfrm>
            <a:off x="4629150" y="3168433"/>
            <a:ext cx="81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4973" name="Text Box 29"/>
          <p:cNvSpPr txBox="1">
            <a:spLocks noChangeArrowheads="1"/>
          </p:cNvSpPr>
          <p:nvPr/>
        </p:nvSpPr>
        <p:spPr bwMode="auto">
          <a:xfrm>
            <a:off x="5019675" y="2854108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4974" name="Text Box 30"/>
          <p:cNvSpPr txBox="1">
            <a:spLocks noChangeArrowheads="1"/>
          </p:cNvSpPr>
          <p:nvPr/>
        </p:nvSpPr>
        <p:spPr bwMode="auto">
          <a:xfrm>
            <a:off x="4686300" y="1749208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4975" name="Line 31"/>
          <p:cNvSpPr>
            <a:spLocks noChangeShapeType="1"/>
          </p:cNvSpPr>
          <p:nvPr/>
        </p:nvSpPr>
        <p:spPr bwMode="auto">
          <a:xfrm>
            <a:off x="2362200" y="2692183"/>
            <a:ext cx="1104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6" name="Line 32"/>
          <p:cNvSpPr>
            <a:spLocks noChangeShapeType="1"/>
          </p:cNvSpPr>
          <p:nvPr/>
        </p:nvSpPr>
        <p:spPr bwMode="auto">
          <a:xfrm flipV="1">
            <a:off x="5334000" y="2692183"/>
            <a:ext cx="1333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7" name="Text Box 33"/>
          <p:cNvSpPr txBox="1">
            <a:spLocks noChangeArrowheads="1"/>
          </p:cNvSpPr>
          <p:nvPr/>
        </p:nvSpPr>
        <p:spPr bwMode="auto">
          <a:xfrm>
            <a:off x="2716213" y="1998446"/>
            <a:ext cx="92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</a:p>
        </p:txBody>
      </p:sp>
      <p:sp>
        <p:nvSpPr>
          <p:cNvPr id="594978" name="Oval 34"/>
          <p:cNvSpPr>
            <a:spLocks noChangeArrowheads="1"/>
          </p:cNvSpPr>
          <p:nvPr/>
        </p:nvSpPr>
        <p:spPr bwMode="auto">
          <a:xfrm flipH="1" flipV="1">
            <a:off x="2894013" y="19397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79" name="Oval 35"/>
          <p:cNvSpPr>
            <a:spLocks noChangeArrowheads="1"/>
          </p:cNvSpPr>
          <p:nvPr/>
        </p:nvSpPr>
        <p:spPr bwMode="auto">
          <a:xfrm flipH="1" flipV="1">
            <a:off x="3033713" y="1941296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0" name="Oval 36"/>
          <p:cNvSpPr>
            <a:spLocks noChangeArrowheads="1"/>
          </p:cNvSpPr>
          <p:nvPr/>
        </p:nvSpPr>
        <p:spPr bwMode="auto">
          <a:xfrm flipH="1" flipV="1">
            <a:off x="3190875" y="22953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1" name="Oval 37"/>
          <p:cNvSpPr>
            <a:spLocks noChangeArrowheads="1"/>
          </p:cNvSpPr>
          <p:nvPr/>
        </p:nvSpPr>
        <p:spPr bwMode="auto">
          <a:xfrm flipH="1" flipV="1">
            <a:off x="3189288" y="21460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2" name="Oval 38"/>
          <p:cNvSpPr>
            <a:spLocks noChangeArrowheads="1"/>
          </p:cNvSpPr>
          <p:nvPr/>
        </p:nvSpPr>
        <p:spPr bwMode="auto">
          <a:xfrm flipH="1" flipV="1">
            <a:off x="2894013" y="24381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3" name="Oval 39"/>
          <p:cNvSpPr>
            <a:spLocks noChangeArrowheads="1"/>
          </p:cNvSpPr>
          <p:nvPr/>
        </p:nvSpPr>
        <p:spPr bwMode="auto">
          <a:xfrm flipH="1" flipV="1">
            <a:off x="3033713" y="24381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4" name="Oval 40"/>
          <p:cNvSpPr>
            <a:spLocks noChangeArrowheads="1"/>
          </p:cNvSpPr>
          <p:nvPr/>
        </p:nvSpPr>
        <p:spPr bwMode="auto">
          <a:xfrm flipH="1" flipV="1">
            <a:off x="2763838" y="21492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5" name="Oval 41"/>
          <p:cNvSpPr>
            <a:spLocks noChangeArrowheads="1"/>
          </p:cNvSpPr>
          <p:nvPr/>
        </p:nvSpPr>
        <p:spPr bwMode="auto">
          <a:xfrm flipH="1" flipV="1">
            <a:off x="2763838" y="22826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6" name="Text Box 42"/>
          <p:cNvSpPr txBox="1">
            <a:spLocks noChangeArrowheads="1"/>
          </p:cNvSpPr>
          <p:nvPr/>
        </p:nvSpPr>
        <p:spPr bwMode="auto">
          <a:xfrm>
            <a:off x="3086100" y="1539658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4987" name="Text Box 43"/>
          <p:cNvSpPr txBox="1">
            <a:spLocks noChangeArrowheads="1"/>
          </p:cNvSpPr>
          <p:nvPr/>
        </p:nvSpPr>
        <p:spPr bwMode="auto">
          <a:xfrm>
            <a:off x="2735263" y="2931896"/>
            <a:ext cx="92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4988" name="Oval 44"/>
          <p:cNvSpPr>
            <a:spLocks noChangeArrowheads="1"/>
          </p:cNvSpPr>
          <p:nvPr/>
        </p:nvSpPr>
        <p:spPr bwMode="auto">
          <a:xfrm flipH="1" flipV="1">
            <a:off x="2894013" y="29112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89" name="Oval 45"/>
          <p:cNvSpPr>
            <a:spLocks noChangeArrowheads="1"/>
          </p:cNvSpPr>
          <p:nvPr/>
        </p:nvSpPr>
        <p:spPr bwMode="auto">
          <a:xfrm flipH="1" flipV="1">
            <a:off x="3033713" y="2912846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0" name="Oval 46"/>
          <p:cNvSpPr>
            <a:spLocks noChangeArrowheads="1"/>
          </p:cNvSpPr>
          <p:nvPr/>
        </p:nvSpPr>
        <p:spPr bwMode="auto">
          <a:xfrm flipH="1" flipV="1">
            <a:off x="3267075" y="32097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1" name="Oval 47"/>
          <p:cNvSpPr>
            <a:spLocks noChangeArrowheads="1"/>
          </p:cNvSpPr>
          <p:nvPr/>
        </p:nvSpPr>
        <p:spPr bwMode="auto">
          <a:xfrm flipH="1" flipV="1">
            <a:off x="3265488" y="30604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2" name="Oval 48"/>
          <p:cNvSpPr>
            <a:spLocks noChangeArrowheads="1"/>
          </p:cNvSpPr>
          <p:nvPr/>
        </p:nvSpPr>
        <p:spPr bwMode="auto">
          <a:xfrm flipH="1" flipV="1">
            <a:off x="2687638" y="30827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3" name="Oval 49"/>
          <p:cNvSpPr>
            <a:spLocks noChangeArrowheads="1"/>
          </p:cNvSpPr>
          <p:nvPr/>
        </p:nvSpPr>
        <p:spPr bwMode="auto">
          <a:xfrm flipH="1" flipV="1">
            <a:off x="2687638" y="32160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4" name="Text Box 50"/>
          <p:cNvSpPr txBox="1">
            <a:spLocks noChangeArrowheads="1"/>
          </p:cNvSpPr>
          <p:nvPr/>
        </p:nvSpPr>
        <p:spPr bwMode="auto">
          <a:xfrm>
            <a:off x="3105150" y="2644558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4995" name="Text Box 51"/>
          <p:cNvSpPr txBox="1">
            <a:spLocks noChangeArrowheads="1"/>
          </p:cNvSpPr>
          <p:nvPr/>
        </p:nvSpPr>
        <p:spPr bwMode="auto">
          <a:xfrm>
            <a:off x="5764213" y="2950946"/>
            <a:ext cx="92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I</a:t>
            </a:r>
          </a:p>
        </p:txBody>
      </p:sp>
      <p:sp>
        <p:nvSpPr>
          <p:cNvPr id="594996" name="Oval 52"/>
          <p:cNvSpPr>
            <a:spLocks noChangeArrowheads="1"/>
          </p:cNvSpPr>
          <p:nvPr/>
        </p:nvSpPr>
        <p:spPr bwMode="auto">
          <a:xfrm flipH="1" flipV="1">
            <a:off x="5961063" y="28922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7" name="Oval 53"/>
          <p:cNvSpPr>
            <a:spLocks noChangeArrowheads="1"/>
          </p:cNvSpPr>
          <p:nvPr/>
        </p:nvSpPr>
        <p:spPr bwMode="auto">
          <a:xfrm flipH="1" flipV="1">
            <a:off x="6100763" y="2893796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8" name="Oval 54"/>
          <p:cNvSpPr>
            <a:spLocks noChangeArrowheads="1"/>
          </p:cNvSpPr>
          <p:nvPr/>
        </p:nvSpPr>
        <p:spPr bwMode="auto">
          <a:xfrm flipH="1" flipV="1">
            <a:off x="6257925" y="32478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999" name="Oval 55"/>
          <p:cNvSpPr>
            <a:spLocks noChangeArrowheads="1"/>
          </p:cNvSpPr>
          <p:nvPr/>
        </p:nvSpPr>
        <p:spPr bwMode="auto">
          <a:xfrm flipH="1" flipV="1">
            <a:off x="6256338" y="30985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0" name="Oval 56"/>
          <p:cNvSpPr>
            <a:spLocks noChangeArrowheads="1"/>
          </p:cNvSpPr>
          <p:nvPr/>
        </p:nvSpPr>
        <p:spPr bwMode="auto">
          <a:xfrm flipH="1" flipV="1">
            <a:off x="5961063" y="33906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1" name="Oval 57"/>
          <p:cNvSpPr>
            <a:spLocks noChangeArrowheads="1"/>
          </p:cNvSpPr>
          <p:nvPr/>
        </p:nvSpPr>
        <p:spPr bwMode="auto">
          <a:xfrm flipH="1" flipV="1">
            <a:off x="6100763" y="33906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2" name="Oval 58"/>
          <p:cNvSpPr>
            <a:spLocks noChangeArrowheads="1"/>
          </p:cNvSpPr>
          <p:nvPr/>
        </p:nvSpPr>
        <p:spPr bwMode="auto">
          <a:xfrm flipH="1" flipV="1">
            <a:off x="5811838" y="31017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3" name="Oval 59"/>
          <p:cNvSpPr>
            <a:spLocks noChangeArrowheads="1"/>
          </p:cNvSpPr>
          <p:nvPr/>
        </p:nvSpPr>
        <p:spPr bwMode="auto">
          <a:xfrm flipH="1" flipV="1">
            <a:off x="5811838" y="32351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4" name="Text Box 60"/>
          <p:cNvSpPr txBox="1">
            <a:spLocks noChangeArrowheads="1"/>
          </p:cNvSpPr>
          <p:nvPr/>
        </p:nvSpPr>
        <p:spPr bwMode="auto">
          <a:xfrm>
            <a:off x="6191250" y="2644558"/>
            <a:ext cx="59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005" name="Text Box 61"/>
          <p:cNvSpPr txBox="1">
            <a:spLocks noChangeArrowheads="1"/>
          </p:cNvSpPr>
          <p:nvPr/>
        </p:nvSpPr>
        <p:spPr bwMode="auto">
          <a:xfrm>
            <a:off x="5307013" y="2036546"/>
            <a:ext cx="1169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H S</a:t>
            </a:r>
          </a:p>
        </p:txBody>
      </p:sp>
      <p:sp>
        <p:nvSpPr>
          <p:cNvPr id="595006" name="Oval 62"/>
          <p:cNvSpPr>
            <a:spLocks noChangeArrowheads="1"/>
          </p:cNvSpPr>
          <p:nvPr/>
        </p:nvSpPr>
        <p:spPr bwMode="auto">
          <a:xfrm flipH="1" flipV="1">
            <a:off x="6303963" y="19968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7" name="Oval 63"/>
          <p:cNvSpPr>
            <a:spLocks noChangeArrowheads="1"/>
          </p:cNvSpPr>
          <p:nvPr/>
        </p:nvSpPr>
        <p:spPr bwMode="auto">
          <a:xfrm flipH="1" flipV="1">
            <a:off x="6157913" y="1998446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8" name="Oval 64"/>
          <p:cNvSpPr>
            <a:spLocks noChangeArrowheads="1"/>
          </p:cNvSpPr>
          <p:nvPr/>
        </p:nvSpPr>
        <p:spPr bwMode="auto">
          <a:xfrm flipH="1" flipV="1">
            <a:off x="6448425" y="22762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09" name="Oval 65"/>
          <p:cNvSpPr>
            <a:spLocks noChangeArrowheads="1"/>
          </p:cNvSpPr>
          <p:nvPr/>
        </p:nvSpPr>
        <p:spPr bwMode="auto">
          <a:xfrm flipH="1" flipV="1">
            <a:off x="6446838" y="212703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10" name="Oval 66"/>
          <p:cNvSpPr>
            <a:spLocks noChangeArrowheads="1"/>
          </p:cNvSpPr>
          <p:nvPr/>
        </p:nvSpPr>
        <p:spPr bwMode="auto">
          <a:xfrm flipH="1" flipV="1">
            <a:off x="6323013" y="249533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11" name="Oval 67"/>
          <p:cNvSpPr>
            <a:spLocks noChangeArrowheads="1"/>
          </p:cNvSpPr>
          <p:nvPr/>
        </p:nvSpPr>
        <p:spPr bwMode="auto">
          <a:xfrm flipH="1" flipV="1">
            <a:off x="6176963" y="249533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12" name="Oval 68"/>
          <p:cNvSpPr>
            <a:spLocks noChangeArrowheads="1"/>
          </p:cNvSpPr>
          <p:nvPr/>
        </p:nvSpPr>
        <p:spPr bwMode="auto">
          <a:xfrm flipH="1" flipV="1">
            <a:off x="6040438" y="213020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13" name="Oval 69"/>
          <p:cNvSpPr>
            <a:spLocks noChangeArrowheads="1"/>
          </p:cNvSpPr>
          <p:nvPr/>
        </p:nvSpPr>
        <p:spPr bwMode="auto">
          <a:xfrm flipH="1" flipV="1">
            <a:off x="6040438" y="226355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14" name="Text Box 70"/>
          <p:cNvSpPr txBox="1">
            <a:spLocks noChangeArrowheads="1"/>
          </p:cNvSpPr>
          <p:nvPr/>
        </p:nvSpPr>
        <p:spPr bwMode="auto">
          <a:xfrm>
            <a:off x="6343650" y="1558708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015" name="Text Box 71"/>
          <p:cNvSpPr txBox="1">
            <a:spLocks noChangeArrowheads="1"/>
          </p:cNvSpPr>
          <p:nvPr/>
        </p:nvSpPr>
        <p:spPr bwMode="auto">
          <a:xfrm>
            <a:off x="2324100" y="187303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5016" name="Text Box 72"/>
          <p:cNvSpPr txBox="1">
            <a:spLocks noChangeArrowheads="1"/>
          </p:cNvSpPr>
          <p:nvPr/>
        </p:nvSpPr>
        <p:spPr bwMode="auto">
          <a:xfrm>
            <a:off x="2324100" y="282553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017" name="Text Box 73"/>
          <p:cNvSpPr txBox="1">
            <a:spLocks noChangeArrowheads="1"/>
          </p:cNvSpPr>
          <p:nvPr/>
        </p:nvSpPr>
        <p:spPr bwMode="auto">
          <a:xfrm>
            <a:off x="5410200" y="282553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018" name="Text Box 74"/>
          <p:cNvSpPr txBox="1">
            <a:spLocks noChangeArrowheads="1"/>
          </p:cNvSpPr>
          <p:nvPr/>
        </p:nvSpPr>
        <p:spPr bwMode="auto">
          <a:xfrm>
            <a:off x="5372100" y="187303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5019" name="Text Box 75"/>
          <p:cNvSpPr txBox="1">
            <a:spLocks noChangeArrowheads="1"/>
          </p:cNvSpPr>
          <p:nvPr/>
        </p:nvSpPr>
        <p:spPr bwMode="auto">
          <a:xfrm>
            <a:off x="476250" y="3976768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Inversion does not necessarily mean:  </a:t>
            </a:r>
            <a:r>
              <a:rPr lang="en-US" altLang="en-US" sz="28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    S</a:t>
            </a:r>
          </a:p>
        </p:txBody>
      </p:sp>
      <p:sp>
        <p:nvSpPr>
          <p:cNvPr id="595020" name="Text Box 76"/>
          <p:cNvSpPr txBox="1">
            <a:spLocks noChangeArrowheads="1"/>
          </p:cNvSpPr>
          <p:nvPr/>
        </p:nvSpPr>
        <p:spPr bwMode="auto">
          <a:xfrm>
            <a:off x="0" y="52625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5021" name="Text Box 77"/>
          <p:cNvSpPr txBox="1">
            <a:spLocks noChangeArrowheads="1"/>
          </p:cNvSpPr>
          <p:nvPr/>
        </p:nvSpPr>
        <p:spPr bwMode="auto">
          <a:xfrm>
            <a:off x="2965450" y="5324475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5022" name="Freeform 78"/>
          <p:cNvSpPr>
            <a:spLocks/>
          </p:cNvSpPr>
          <p:nvPr/>
        </p:nvSpPr>
        <p:spPr bwMode="auto">
          <a:xfrm rot="-841967">
            <a:off x="2652713" y="5756275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5023" name="Line 79"/>
          <p:cNvSpPr>
            <a:spLocks noChangeShapeType="1"/>
          </p:cNvSpPr>
          <p:nvPr/>
        </p:nvSpPr>
        <p:spPr bwMode="auto">
          <a:xfrm flipH="1">
            <a:off x="2517775" y="5634038"/>
            <a:ext cx="414338" cy="825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5024" name="Line 80"/>
          <p:cNvSpPr>
            <a:spLocks noChangeShapeType="1"/>
          </p:cNvSpPr>
          <p:nvPr/>
        </p:nvSpPr>
        <p:spPr bwMode="auto">
          <a:xfrm flipH="1" flipV="1">
            <a:off x="2914650" y="4937125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25" name="Line 81"/>
          <p:cNvSpPr>
            <a:spLocks noChangeShapeType="1"/>
          </p:cNvSpPr>
          <p:nvPr/>
        </p:nvSpPr>
        <p:spPr bwMode="auto">
          <a:xfrm>
            <a:off x="3403600" y="5553075"/>
            <a:ext cx="350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26" name="Text Box 82"/>
          <p:cNvSpPr txBox="1">
            <a:spLocks noChangeArrowheads="1"/>
          </p:cNvSpPr>
          <p:nvPr/>
        </p:nvSpPr>
        <p:spPr bwMode="auto">
          <a:xfrm>
            <a:off x="2190750" y="4524375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5027" name="Text Box 83"/>
          <p:cNvSpPr txBox="1">
            <a:spLocks noChangeArrowheads="1"/>
          </p:cNvSpPr>
          <p:nvPr/>
        </p:nvSpPr>
        <p:spPr bwMode="auto">
          <a:xfrm>
            <a:off x="2136775" y="5456238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5028" name="Text Box 84"/>
          <p:cNvSpPr txBox="1">
            <a:spLocks noChangeArrowheads="1"/>
          </p:cNvSpPr>
          <p:nvPr/>
        </p:nvSpPr>
        <p:spPr bwMode="auto">
          <a:xfrm>
            <a:off x="2038350" y="591978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5029" name="Text Box 85"/>
          <p:cNvSpPr txBox="1">
            <a:spLocks noChangeArrowheads="1"/>
          </p:cNvSpPr>
          <p:nvPr/>
        </p:nvSpPr>
        <p:spPr bwMode="auto">
          <a:xfrm>
            <a:off x="3733800" y="532447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5030" name="Text Box 86"/>
          <p:cNvSpPr txBox="1">
            <a:spLocks noChangeArrowheads="1"/>
          </p:cNvSpPr>
          <p:nvPr/>
        </p:nvSpPr>
        <p:spPr bwMode="auto">
          <a:xfrm>
            <a:off x="6850063" y="5324475"/>
            <a:ext cx="53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5031" name="Freeform 87"/>
          <p:cNvSpPr>
            <a:spLocks/>
          </p:cNvSpPr>
          <p:nvPr/>
        </p:nvSpPr>
        <p:spPr bwMode="auto">
          <a:xfrm rot="-6432757">
            <a:off x="7050882" y="5765006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5032" name="Line 88"/>
          <p:cNvSpPr>
            <a:spLocks noChangeShapeType="1"/>
          </p:cNvSpPr>
          <p:nvPr/>
        </p:nvSpPr>
        <p:spPr bwMode="auto">
          <a:xfrm>
            <a:off x="7197725" y="5622925"/>
            <a:ext cx="481013" cy="825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5033" name="Line 89"/>
          <p:cNvSpPr>
            <a:spLocks noChangeShapeType="1"/>
          </p:cNvSpPr>
          <p:nvPr/>
        </p:nvSpPr>
        <p:spPr bwMode="auto">
          <a:xfrm flipV="1">
            <a:off x="7105650" y="4926013"/>
            <a:ext cx="188913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34" name="Line 90"/>
          <p:cNvSpPr>
            <a:spLocks noChangeShapeType="1"/>
          </p:cNvSpPr>
          <p:nvPr/>
        </p:nvSpPr>
        <p:spPr bwMode="auto">
          <a:xfrm>
            <a:off x="6430963" y="5553075"/>
            <a:ext cx="388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35" name="Text Box 91"/>
          <p:cNvSpPr txBox="1">
            <a:spLocks noChangeArrowheads="1"/>
          </p:cNvSpPr>
          <p:nvPr/>
        </p:nvSpPr>
        <p:spPr bwMode="auto">
          <a:xfrm>
            <a:off x="8374063" y="5149850"/>
            <a:ext cx="68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95036" name="Text Box 92"/>
          <p:cNvSpPr txBox="1">
            <a:spLocks noChangeArrowheads="1"/>
          </p:cNvSpPr>
          <p:nvPr/>
        </p:nvSpPr>
        <p:spPr bwMode="auto">
          <a:xfrm>
            <a:off x="4962525" y="5324475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595037" name="Text Box 93"/>
          <p:cNvSpPr txBox="1">
            <a:spLocks noChangeArrowheads="1"/>
          </p:cNvSpPr>
          <p:nvPr/>
        </p:nvSpPr>
        <p:spPr bwMode="auto">
          <a:xfrm>
            <a:off x="8553450" y="4810125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038" name="Text Box 94"/>
          <p:cNvSpPr txBox="1">
            <a:spLocks noChangeArrowheads="1"/>
          </p:cNvSpPr>
          <p:nvPr/>
        </p:nvSpPr>
        <p:spPr bwMode="auto">
          <a:xfrm>
            <a:off x="8029575" y="5133975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5039" name="Oval 95"/>
          <p:cNvSpPr>
            <a:spLocks noChangeArrowheads="1"/>
          </p:cNvSpPr>
          <p:nvPr/>
        </p:nvSpPr>
        <p:spPr bwMode="auto">
          <a:xfrm flipH="1" flipV="1">
            <a:off x="2894013" y="33779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40" name="Oval 96"/>
          <p:cNvSpPr>
            <a:spLocks noChangeArrowheads="1"/>
          </p:cNvSpPr>
          <p:nvPr/>
        </p:nvSpPr>
        <p:spPr bwMode="auto">
          <a:xfrm flipH="1" flipV="1">
            <a:off x="3033713" y="337798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5041" name="Text Box 97"/>
          <p:cNvSpPr txBox="1">
            <a:spLocks noChangeArrowheads="1"/>
          </p:cNvSpPr>
          <p:nvPr/>
        </p:nvSpPr>
        <p:spPr bwMode="auto">
          <a:xfrm>
            <a:off x="7181850" y="4567238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5042" name="Text Box 98"/>
          <p:cNvSpPr txBox="1">
            <a:spLocks noChangeArrowheads="1"/>
          </p:cNvSpPr>
          <p:nvPr/>
        </p:nvSpPr>
        <p:spPr bwMode="auto">
          <a:xfrm>
            <a:off x="7642225" y="55372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5043" name="Text Box 99"/>
          <p:cNvSpPr txBox="1">
            <a:spLocks noChangeArrowheads="1"/>
          </p:cNvSpPr>
          <p:nvPr/>
        </p:nvSpPr>
        <p:spPr bwMode="auto">
          <a:xfrm>
            <a:off x="7315200" y="59817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5044" name="Line 100"/>
          <p:cNvSpPr>
            <a:spLocks noChangeShapeType="1"/>
          </p:cNvSpPr>
          <p:nvPr/>
        </p:nvSpPr>
        <p:spPr bwMode="auto">
          <a:xfrm>
            <a:off x="4257675" y="5553075"/>
            <a:ext cx="704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45" name="Text Box 101"/>
          <p:cNvSpPr txBox="1">
            <a:spLocks noChangeArrowheads="1"/>
          </p:cNvSpPr>
          <p:nvPr/>
        </p:nvSpPr>
        <p:spPr bwMode="auto">
          <a:xfrm>
            <a:off x="3214688" y="5019675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5046" name="Text Box 102"/>
          <p:cNvSpPr txBox="1">
            <a:spLocks noChangeArrowheads="1"/>
          </p:cNvSpPr>
          <p:nvPr/>
        </p:nvSpPr>
        <p:spPr bwMode="auto">
          <a:xfrm>
            <a:off x="7043738" y="6022975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5047" name="Text Box 103"/>
          <p:cNvSpPr txBox="1">
            <a:spLocks noChangeArrowheads="1"/>
          </p:cNvSpPr>
          <p:nvPr/>
        </p:nvSpPr>
        <p:spPr bwMode="auto">
          <a:xfrm>
            <a:off x="6076950" y="50482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95048" name="Text Box 104"/>
          <p:cNvSpPr txBox="1">
            <a:spLocks noChangeArrowheads="1"/>
          </p:cNvSpPr>
          <p:nvPr/>
        </p:nvSpPr>
        <p:spPr bwMode="auto">
          <a:xfrm>
            <a:off x="6877050" y="45148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595049" name="Text Box 105"/>
          <p:cNvSpPr txBox="1">
            <a:spLocks noChangeArrowheads="1"/>
          </p:cNvSpPr>
          <p:nvPr/>
        </p:nvSpPr>
        <p:spPr bwMode="auto">
          <a:xfrm>
            <a:off x="2943225" y="45910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95050" name="Text Box 106"/>
          <p:cNvSpPr txBox="1">
            <a:spLocks noChangeArrowheads="1"/>
          </p:cNvSpPr>
          <p:nvPr/>
        </p:nvSpPr>
        <p:spPr bwMode="auto">
          <a:xfrm>
            <a:off x="2600325" y="6022975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5051" name="Text Box 107"/>
          <p:cNvSpPr txBox="1">
            <a:spLocks noChangeArrowheads="1"/>
          </p:cNvSpPr>
          <p:nvPr/>
        </p:nvSpPr>
        <p:spPr bwMode="auto">
          <a:xfrm>
            <a:off x="3919538" y="50292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595052" name="Line 108"/>
          <p:cNvSpPr>
            <a:spLocks noChangeShapeType="1"/>
          </p:cNvSpPr>
          <p:nvPr/>
        </p:nvSpPr>
        <p:spPr bwMode="auto">
          <a:xfrm flipV="1">
            <a:off x="7627104" y="4180830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53" name="Line 109"/>
          <p:cNvSpPr>
            <a:spLocks noChangeShapeType="1"/>
          </p:cNvSpPr>
          <p:nvPr/>
        </p:nvSpPr>
        <p:spPr bwMode="auto">
          <a:xfrm>
            <a:off x="7608054" y="4308207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54" name="Text Box 110"/>
          <p:cNvSpPr txBox="1">
            <a:spLocks noChangeArrowheads="1"/>
          </p:cNvSpPr>
          <p:nvPr/>
        </p:nvSpPr>
        <p:spPr bwMode="auto">
          <a:xfrm>
            <a:off x="1504950" y="5010150"/>
            <a:ext cx="23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055" name="Rectangle 111"/>
          <p:cNvSpPr>
            <a:spLocks noChangeArrowheads="1"/>
          </p:cNvSpPr>
          <p:nvPr/>
        </p:nvSpPr>
        <p:spPr bwMode="auto">
          <a:xfrm>
            <a:off x="900113" y="2511208"/>
            <a:ext cx="420687" cy="45085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56" name="Rectangle 112"/>
          <p:cNvSpPr>
            <a:spLocks noChangeArrowheads="1"/>
          </p:cNvSpPr>
          <p:nvPr/>
        </p:nvSpPr>
        <p:spPr bwMode="auto">
          <a:xfrm>
            <a:off x="7493000" y="2527083"/>
            <a:ext cx="420688" cy="45085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57" name="Rectangle 113"/>
          <p:cNvSpPr>
            <a:spLocks noChangeArrowheads="1"/>
          </p:cNvSpPr>
          <p:nvPr/>
        </p:nvSpPr>
        <p:spPr bwMode="auto">
          <a:xfrm>
            <a:off x="3300413" y="5076825"/>
            <a:ext cx="277812" cy="350838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58" name="Text Box 114"/>
          <p:cNvSpPr txBox="1">
            <a:spLocks noChangeArrowheads="1"/>
          </p:cNvSpPr>
          <p:nvPr/>
        </p:nvSpPr>
        <p:spPr bwMode="auto">
          <a:xfrm>
            <a:off x="6565900" y="4999038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5059" name="Rectangle 115"/>
          <p:cNvSpPr>
            <a:spLocks noChangeArrowheads="1"/>
          </p:cNvSpPr>
          <p:nvPr/>
        </p:nvSpPr>
        <p:spPr bwMode="auto">
          <a:xfrm>
            <a:off x="6661150" y="5056188"/>
            <a:ext cx="277813" cy="350837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60" name="Freeform 116"/>
          <p:cNvSpPr>
            <a:spLocks/>
          </p:cNvSpPr>
          <p:nvPr/>
        </p:nvSpPr>
        <p:spPr bwMode="auto">
          <a:xfrm rot="19920000">
            <a:off x="7262813" y="3000158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 bwMode="auto">
          <a:xfrm flipV="1">
            <a:off x="170481" y="72479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77540" y="180975"/>
            <a:ext cx="8286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Diastereoisomerization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(same for racemates)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2163787" y="1524000"/>
            <a:ext cx="1123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73" name="Line 5"/>
          <p:cNvSpPr>
            <a:spLocks noChangeShapeType="1"/>
          </p:cNvSpPr>
          <p:nvPr/>
        </p:nvSpPr>
        <p:spPr bwMode="auto">
          <a:xfrm>
            <a:off x="2163787" y="1981200"/>
            <a:ext cx="1123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74" name="Line 6"/>
          <p:cNvSpPr>
            <a:spLocks noChangeShapeType="1"/>
          </p:cNvSpPr>
          <p:nvPr/>
        </p:nvSpPr>
        <p:spPr bwMode="auto">
          <a:xfrm>
            <a:off x="2716237" y="1104900"/>
            <a:ext cx="9525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2516212" y="7239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3268687" y="123825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5977" name="Text Box 9"/>
          <p:cNvSpPr txBox="1">
            <a:spLocks noChangeArrowheads="1"/>
          </p:cNvSpPr>
          <p:nvPr/>
        </p:nvSpPr>
        <p:spPr bwMode="auto">
          <a:xfrm>
            <a:off x="3306787" y="17526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5978" name="Text Box 10"/>
          <p:cNvSpPr txBox="1">
            <a:spLocks noChangeArrowheads="1"/>
          </p:cNvSpPr>
          <p:nvPr/>
        </p:nvSpPr>
        <p:spPr bwMode="auto">
          <a:xfrm>
            <a:off x="2516212" y="24384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5979" name="Text Box 11"/>
          <p:cNvSpPr txBox="1">
            <a:spLocks noChangeArrowheads="1"/>
          </p:cNvSpPr>
          <p:nvPr/>
        </p:nvSpPr>
        <p:spPr bwMode="auto">
          <a:xfrm>
            <a:off x="906487" y="17335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95980" name="Text Box 12"/>
          <p:cNvSpPr txBox="1">
            <a:spLocks noChangeArrowheads="1"/>
          </p:cNvSpPr>
          <p:nvPr/>
        </p:nvSpPr>
        <p:spPr bwMode="auto">
          <a:xfrm>
            <a:off x="1744687" y="1257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5981" name="Line 13"/>
          <p:cNvSpPr>
            <a:spLocks noChangeShapeType="1"/>
          </p:cNvSpPr>
          <p:nvPr/>
        </p:nvSpPr>
        <p:spPr bwMode="auto">
          <a:xfrm>
            <a:off x="6773887" y="1504950"/>
            <a:ext cx="1123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2" name="Line 14"/>
          <p:cNvSpPr>
            <a:spLocks noChangeShapeType="1"/>
          </p:cNvSpPr>
          <p:nvPr/>
        </p:nvSpPr>
        <p:spPr bwMode="auto">
          <a:xfrm>
            <a:off x="6773887" y="1962150"/>
            <a:ext cx="1123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3" name="Line 15"/>
          <p:cNvSpPr>
            <a:spLocks noChangeShapeType="1"/>
          </p:cNvSpPr>
          <p:nvPr/>
        </p:nvSpPr>
        <p:spPr bwMode="auto">
          <a:xfrm>
            <a:off x="7326337" y="1085850"/>
            <a:ext cx="9525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4" name="Text Box 16"/>
          <p:cNvSpPr txBox="1">
            <a:spLocks noChangeArrowheads="1"/>
          </p:cNvSpPr>
          <p:nvPr/>
        </p:nvSpPr>
        <p:spPr bwMode="auto">
          <a:xfrm>
            <a:off x="7107262" y="70485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5985" name="Text Box 17"/>
          <p:cNvSpPr txBox="1">
            <a:spLocks noChangeArrowheads="1"/>
          </p:cNvSpPr>
          <p:nvPr/>
        </p:nvSpPr>
        <p:spPr bwMode="auto">
          <a:xfrm>
            <a:off x="7859737" y="12192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5986" name="Text Box 18"/>
          <p:cNvSpPr txBox="1">
            <a:spLocks noChangeArrowheads="1"/>
          </p:cNvSpPr>
          <p:nvPr/>
        </p:nvSpPr>
        <p:spPr bwMode="auto">
          <a:xfrm>
            <a:off x="7859737" y="1743075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5987" name="Text Box 19"/>
          <p:cNvSpPr txBox="1">
            <a:spLocks noChangeArrowheads="1"/>
          </p:cNvSpPr>
          <p:nvPr/>
        </p:nvSpPr>
        <p:spPr bwMode="auto">
          <a:xfrm>
            <a:off x="7107262" y="2438400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5988" name="Text Box 20"/>
          <p:cNvSpPr txBox="1">
            <a:spLocks noChangeArrowheads="1"/>
          </p:cNvSpPr>
          <p:nvPr/>
        </p:nvSpPr>
        <p:spPr bwMode="auto">
          <a:xfrm>
            <a:off x="5535637" y="17526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95989" name="Text Box 21"/>
          <p:cNvSpPr txBox="1">
            <a:spLocks noChangeArrowheads="1"/>
          </p:cNvSpPr>
          <p:nvPr/>
        </p:nvSpPr>
        <p:spPr bwMode="auto">
          <a:xfrm>
            <a:off x="6364312" y="12382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5990" name="Line 22"/>
          <p:cNvSpPr>
            <a:spLocks noChangeShapeType="1"/>
          </p:cNvSpPr>
          <p:nvPr/>
        </p:nvSpPr>
        <p:spPr bwMode="auto">
          <a:xfrm>
            <a:off x="4106887" y="1657350"/>
            <a:ext cx="1333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1" name="Text Box 23"/>
          <p:cNvSpPr txBox="1">
            <a:spLocks noChangeArrowheads="1"/>
          </p:cNvSpPr>
          <p:nvPr/>
        </p:nvSpPr>
        <p:spPr bwMode="auto">
          <a:xfrm>
            <a:off x="4164037" y="1143000"/>
            <a:ext cx="1143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en-US" altLang="en-US" sz="24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Br</a:t>
            </a:r>
            <a:endParaRPr lang="en-US" altLang="en-US" sz="2400" baseline="30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5992" name="Text Box 24"/>
          <p:cNvSpPr txBox="1">
            <a:spLocks noChangeArrowheads="1"/>
          </p:cNvSpPr>
          <p:nvPr/>
        </p:nvSpPr>
        <p:spPr bwMode="auto">
          <a:xfrm>
            <a:off x="6945337" y="15811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5993" name="Text Box 25"/>
          <p:cNvSpPr txBox="1">
            <a:spLocks noChangeArrowheads="1"/>
          </p:cNvSpPr>
          <p:nvPr/>
        </p:nvSpPr>
        <p:spPr bwMode="auto">
          <a:xfrm>
            <a:off x="6964387" y="11049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5994" name="Text Box 26"/>
          <p:cNvSpPr txBox="1">
            <a:spLocks noChangeArrowheads="1"/>
          </p:cNvSpPr>
          <p:nvPr/>
        </p:nvSpPr>
        <p:spPr bwMode="auto">
          <a:xfrm>
            <a:off x="2354287" y="16002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5995" name="Text Box 27"/>
          <p:cNvSpPr txBox="1">
            <a:spLocks noChangeArrowheads="1"/>
          </p:cNvSpPr>
          <p:nvPr/>
        </p:nvSpPr>
        <p:spPr bwMode="auto">
          <a:xfrm>
            <a:off x="2335237" y="112395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5996" name="Text Box 28"/>
          <p:cNvSpPr txBox="1">
            <a:spLocks noChangeArrowheads="1"/>
          </p:cNvSpPr>
          <p:nvPr/>
        </p:nvSpPr>
        <p:spPr bwMode="auto">
          <a:xfrm>
            <a:off x="4783162" y="914400"/>
            <a:ext cx="23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997" name="Text Box 29"/>
          <p:cNvSpPr txBox="1">
            <a:spLocks noChangeArrowheads="1"/>
          </p:cNvSpPr>
          <p:nvPr/>
        </p:nvSpPr>
        <p:spPr bwMode="auto">
          <a:xfrm>
            <a:off x="4964137" y="1514475"/>
            <a:ext cx="23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5998" name="Freeform 30"/>
          <p:cNvSpPr>
            <a:spLocks/>
          </p:cNvSpPr>
          <p:nvPr/>
        </p:nvSpPr>
        <p:spPr bwMode="auto">
          <a:xfrm>
            <a:off x="984489" y="3663950"/>
            <a:ext cx="935037" cy="379413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9" name="Freeform 31"/>
          <p:cNvSpPr>
            <a:spLocks/>
          </p:cNvSpPr>
          <p:nvPr/>
        </p:nvSpPr>
        <p:spPr bwMode="auto">
          <a:xfrm>
            <a:off x="1900476" y="3648075"/>
            <a:ext cx="915988" cy="417513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6000" name="Group 32"/>
          <p:cNvGrpSpPr>
            <a:grpSpLocks/>
          </p:cNvGrpSpPr>
          <p:nvPr/>
        </p:nvGrpSpPr>
        <p:grpSpPr bwMode="auto">
          <a:xfrm>
            <a:off x="3119676" y="3338513"/>
            <a:ext cx="376238" cy="339725"/>
            <a:chOff x="2452" y="2940"/>
            <a:chExt cx="237" cy="214"/>
          </a:xfrm>
        </p:grpSpPr>
        <p:sp>
          <p:nvSpPr>
            <p:cNvPr id="596001" name="Freeform 33"/>
            <p:cNvSpPr>
              <a:spLocks/>
            </p:cNvSpPr>
            <p:nvPr/>
          </p:nvSpPr>
          <p:spPr bwMode="auto">
            <a:xfrm rot="5400000">
              <a:off x="2402" y="2990"/>
              <a:ext cx="214" cy="113"/>
            </a:xfrm>
            <a:custGeom>
              <a:avLst/>
              <a:gdLst>
                <a:gd name="T0" fmla="*/ 384 w 384"/>
                <a:gd name="T1" fmla="*/ 0 h 192"/>
                <a:gd name="T2" fmla="*/ 0 w 384"/>
                <a:gd name="T3" fmla="*/ 144 h 192"/>
                <a:gd name="T4" fmla="*/ 48 w 384"/>
                <a:gd name="T5" fmla="*/ 192 h 192"/>
                <a:gd name="T6" fmla="*/ 384 w 38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6002" name="Line 34"/>
            <p:cNvSpPr>
              <a:spLocks noChangeShapeType="1"/>
            </p:cNvSpPr>
            <p:nvPr/>
          </p:nvSpPr>
          <p:spPr bwMode="auto">
            <a:xfrm flipH="1">
              <a:off x="2557" y="2945"/>
              <a:ext cx="132" cy="16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96003" name="Freeform 35"/>
          <p:cNvSpPr>
            <a:spLocks/>
          </p:cNvSpPr>
          <p:nvPr/>
        </p:nvSpPr>
        <p:spPr bwMode="auto">
          <a:xfrm rot="20292794">
            <a:off x="1690926" y="4070350"/>
            <a:ext cx="306388" cy="2841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4" name="Line 36"/>
          <p:cNvSpPr>
            <a:spLocks noChangeShapeType="1"/>
          </p:cNvSpPr>
          <p:nvPr/>
        </p:nvSpPr>
        <p:spPr bwMode="auto">
          <a:xfrm rot="10472006">
            <a:off x="1925876" y="4038600"/>
            <a:ext cx="123825" cy="3175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05" name="Freeform 37"/>
          <p:cNvSpPr>
            <a:spLocks/>
          </p:cNvSpPr>
          <p:nvPr/>
        </p:nvSpPr>
        <p:spPr bwMode="auto">
          <a:xfrm>
            <a:off x="2814876" y="3648075"/>
            <a:ext cx="915988" cy="417513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06" name="Text Box 38"/>
          <p:cNvSpPr txBox="1">
            <a:spLocks noChangeArrowheads="1"/>
          </p:cNvSpPr>
          <p:nvPr/>
        </p:nvSpPr>
        <p:spPr bwMode="auto">
          <a:xfrm>
            <a:off x="2849801" y="296545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6007" name="Text Box 39"/>
          <p:cNvSpPr txBox="1">
            <a:spLocks noChangeArrowheads="1"/>
          </p:cNvSpPr>
          <p:nvPr/>
        </p:nvSpPr>
        <p:spPr bwMode="auto">
          <a:xfrm>
            <a:off x="3380026" y="2957513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6008" name="Text Box 40"/>
          <p:cNvSpPr txBox="1">
            <a:spLocks noChangeArrowheads="1"/>
          </p:cNvSpPr>
          <p:nvPr/>
        </p:nvSpPr>
        <p:spPr bwMode="auto">
          <a:xfrm>
            <a:off x="1189276" y="4329113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6009" name="Text Box 41"/>
          <p:cNvSpPr txBox="1">
            <a:spLocks noChangeArrowheads="1"/>
          </p:cNvSpPr>
          <p:nvPr/>
        </p:nvSpPr>
        <p:spPr bwMode="auto">
          <a:xfrm>
            <a:off x="1894126" y="43481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6010" name="Text Box 42"/>
          <p:cNvSpPr txBox="1">
            <a:spLocks noChangeArrowheads="1"/>
          </p:cNvSpPr>
          <p:nvPr/>
        </p:nvSpPr>
        <p:spPr bwMode="auto">
          <a:xfrm>
            <a:off x="3008551" y="3690938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6011" name="Text Box 43"/>
          <p:cNvSpPr txBox="1">
            <a:spLocks noChangeArrowheads="1"/>
          </p:cNvSpPr>
          <p:nvPr/>
        </p:nvSpPr>
        <p:spPr bwMode="auto">
          <a:xfrm>
            <a:off x="1732201" y="3548063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6012" name="Freeform 44"/>
          <p:cNvSpPr>
            <a:spLocks/>
          </p:cNvSpPr>
          <p:nvPr/>
        </p:nvSpPr>
        <p:spPr bwMode="auto">
          <a:xfrm>
            <a:off x="5327889" y="3702050"/>
            <a:ext cx="935037" cy="379413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13" name="Freeform 45"/>
          <p:cNvSpPr>
            <a:spLocks/>
          </p:cNvSpPr>
          <p:nvPr/>
        </p:nvSpPr>
        <p:spPr bwMode="auto">
          <a:xfrm>
            <a:off x="6243876" y="3686175"/>
            <a:ext cx="915988" cy="417513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6014" name="Group 46"/>
          <p:cNvGrpSpPr>
            <a:grpSpLocks/>
          </p:cNvGrpSpPr>
          <p:nvPr/>
        </p:nvGrpSpPr>
        <p:grpSpPr bwMode="auto">
          <a:xfrm>
            <a:off x="7444026" y="3376613"/>
            <a:ext cx="376238" cy="339725"/>
            <a:chOff x="2452" y="2940"/>
            <a:chExt cx="237" cy="214"/>
          </a:xfrm>
        </p:grpSpPr>
        <p:sp>
          <p:nvSpPr>
            <p:cNvPr id="596015" name="Freeform 47"/>
            <p:cNvSpPr>
              <a:spLocks/>
            </p:cNvSpPr>
            <p:nvPr/>
          </p:nvSpPr>
          <p:spPr bwMode="auto">
            <a:xfrm rot="5400000">
              <a:off x="2402" y="2990"/>
              <a:ext cx="214" cy="113"/>
            </a:xfrm>
            <a:custGeom>
              <a:avLst/>
              <a:gdLst>
                <a:gd name="T0" fmla="*/ 384 w 384"/>
                <a:gd name="T1" fmla="*/ 0 h 192"/>
                <a:gd name="T2" fmla="*/ 0 w 384"/>
                <a:gd name="T3" fmla="*/ 144 h 192"/>
                <a:gd name="T4" fmla="*/ 48 w 384"/>
                <a:gd name="T5" fmla="*/ 192 h 192"/>
                <a:gd name="T6" fmla="*/ 384 w 38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6016" name="Line 48"/>
            <p:cNvSpPr>
              <a:spLocks noChangeShapeType="1"/>
            </p:cNvSpPr>
            <p:nvPr/>
          </p:nvSpPr>
          <p:spPr bwMode="auto">
            <a:xfrm flipH="1">
              <a:off x="2557" y="2945"/>
              <a:ext cx="132" cy="16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96017" name="Freeform 49"/>
          <p:cNvSpPr>
            <a:spLocks/>
          </p:cNvSpPr>
          <p:nvPr/>
        </p:nvSpPr>
        <p:spPr bwMode="auto">
          <a:xfrm rot="19825735">
            <a:off x="6042264" y="4119563"/>
            <a:ext cx="306387" cy="231775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18" name="Line 50"/>
          <p:cNvSpPr>
            <a:spLocks noChangeShapeType="1"/>
          </p:cNvSpPr>
          <p:nvPr/>
        </p:nvSpPr>
        <p:spPr bwMode="auto">
          <a:xfrm rot="10472006">
            <a:off x="6269276" y="4070350"/>
            <a:ext cx="123825" cy="3127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19" name="Freeform 51"/>
          <p:cNvSpPr>
            <a:spLocks/>
          </p:cNvSpPr>
          <p:nvPr/>
        </p:nvSpPr>
        <p:spPr bwMode="auto">
          <a:xfrm>
            <a:off x="7158276" y="3686175"/>
            <a:ext cx="915988" cy="417513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20" name="Text Box 52"/>
          <p:cNvSpPr txBox="1">
            <a:spLocks noChangeArrowheads="1"/>
          </p:cNvSpPr>
          <p:nvPr/>
        </p:nvSpPr>
        <p:spPr bwMode="auto">
          <a:xfrm>
            <a:off x="7193201" y="300355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6021" name="Text Box 53"/>
          <p:cNvSpPr txBox="1">
            <a:spLocks noChangeArrowheads="1"/>
          </p:cNvSpPr>
          <p:nvPr/>
        </p:nvSpPr>
        <p:spPr bwMode="auto">
          <a:xfrm>
            <a:off x="7666276" y="3014663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</a:t>
            </a:r>
          </a:p>
        </p:txBody>
      </p:sp>
      <p:sp>
        <p:nvSpPr>
          <p:cNvPr id="596022" name="Text Box 54"/>
          <p:cNvSpPr txBox="1">
            <a:spLocks noChangeArrowheads="1"/>
          </p:cNvSpPr>
          <p:nvPr/>
        </p:nvSpPr>
        <p:spPr bwMode="auto">
          <a:xfrm>
            <a:off x="5532676" y="4386263"/>
            <a:ext cx="78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6023" name="Text Box 55"/>
          <p:cNvSpPr txBox="1">
            <a:spLocks noChangeArrowheads="1"/>
          </p:cNvSpPr>
          <p:nvPr/>
        </p:nvSpPr>
        <p:spPr bwMode="auto">
          <a:xfrm>
            <a:off x="6237526" y="43862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596024" name="Text Box 56"/>
          <p:cNvSpPr txBox="1">
            <a:spLocks noChangeArrowheads="1"/>
          </p:cNvSpPr>
          <p:nvPr/>
        </p:nvSpPr>
        <p:spPr bwMode="auto">
          <a:xfrm>
            <a:off x="7380526" y="3709988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596025" name="Text Box 57"/>
          <p:cNvSpPr txBox="1">
            <a:spLocks noChangeArrowheads="1"/>
          </p:cNvSpPr>
          <p:nvPr/>
        </p:nvSpPr>
        <p:spPr bwMode="auto">
          <a:xfrm>
            <a:off x="6066076" y="3586163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596026" name="Line 58"/>
          <p:cNvSpPr>
            <a:spLocks noChangeShapeType="1"/>
          </p:cNvSpPr>
          <p:nvPr/>
        </p:nvSpPr>
        <p:spPr bwMode="auto">
          <a:xfrm>
            <a:off x="3913426" y="4005263"/>
            <a:ext cx="1333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27" name="Text Box 59"/>
          <p:cNvSpPr txBox="1">
            <a:spLocks noChangeArrowheads="1"/>
          </p:cNvSpPr>
          <p:nvPr/>
        </p:nvSpPr>
        <p:spPr bwMode="auto">
          <a:xfrm>
            <a:off x="3932476" y="3490913"/>
            <a:ext cx="1143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</a:t>
            </a:r>
            <a:endParaRPr lang="en-US" altLang="en-US" sz="2400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  <a:endParaRPr lang="en-US" altLang="en-US" sz="2400" baseline="30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6028" name="Text Box 60"/>
          <p:cNvSpPr txBox="1">
            <a:spLocks noChangeArrowheads="1"/>
          </p:cNvSpPr>
          <p:nvPr/>
        </p:nvSpPr>
        <p:spPr bwMode="auto">
          <a:xfrm>
            <a:off x="4742101" y="3871913"/>
            <a:ext cx="238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6029" name="Text Box 61"/>
          <p:cNvSpPr txBox="1">
            <a:spLocks noChangeArrowheads="1"/>
          </p:cNvSpPr>
          <p:nvPr/>
        </p:nvSpPr>
        <p:spPr bwMode="auto">
          <a:xfrm>
            <a:off x="4126151" y="3270250"/>
            <a:ext cx="23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6030" name="Freeform 62"/>
          <p:cNvSpPr>
            <a:spLocks/>
          </p:cNvSpPr>
          <p:nvPr/>
        </p:nvSpPr>
        <p:spPr bwMode="auto">
          <a:xfrm>
            <a:off x="2227260" y="4973638"/>
            <a:ext cx="996950" cy="1057275"/>
          </a:xfrm>
          <a:custGeom>
            <a:avLst/>
            <a:gdLst>
              <a:gd name="T0" fmla="*/ 308 w 628"/>
              <a:gd name="T1" fmla="*/ 0 h 666"/>
              <a:gd name="T2" fmla="*/ 0 w 628"/>
              <a:gd name="T3" fmla="*/ 180 h 666"/>
              <a:gd name="T4" fmla="*/ 5 w 628"/>
              <a:gd name="T5" fmla="*/ 510 h 666"/>
              <a:gd name="T6" fmla="*/ 310 w 628"/>
              <a:gd name="T7" fmla="*/ 666 h 666"/>
              <a:gd name="T8" fmla="*/ 628 w 628"/>
              <a:gd name="T9" fmla="*/ 520 h 666"/>
              <a:gd name="T10" fmla="*/ 628 w 628"/>
              <a:gd name="T11" fmla="*/ 191 h 666"/>
              <a:gd name="T12" fmla="*/ 308 w 628"/>
              <a:gd name="T13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666">
                <a:moveTo>
                  <a:pt x="308" y="0"/>
                </a:moveTo>
                <a:lnTo>
                  <a:pt x="0" y="180"/>
                </a:lnTo>
                <a:lnTo>
                  <a:pt x="5" y="510"/>
                </a:lnTo>
                <a:lnTo>
                  <a:pt x="310" y="666"/>
                </a:lnTo>
                <a:lnTo>
                  <a:pt x="628" y="520"/>
                </a:lnTo>
                <a:lnTo>
                  <a:pt x="628" y="191"/>
                </a:lnTo>
                <a:lnTo>
                  <a:pt x="308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31" name="Text Box 63"/>
          <p:cNvSpPr txBox="1">
            <a:spLocks noChangeArrowheads="1"/>
          </p:cNvSpPr>
          <p:nvPr/>
        </p:nvSpPr>
        <p:spPr bwMode="auto">
          <a:xfrm>
            <a:off x="2493503" y="6374160"/>
            <a:ext cx="862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96032" name="Text Box 64"/>
          <p:cNvSpPr txBox="1">
            <a:spLocks noChangeArrowheads="1"/>
          </p:cNvSpPr>
          <p:nvPr/>
        </p:nvSpPr>
        <p:spPr bwMode="auto">
          <a:xfrm>
            <a:off x="3509583" y="4776976"/>
            <a:ext cx="60294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6033" name="Text Box 65"/>
          <p:cNvSpPr txBox="1">
            <a:spLocks noChangeArrowheads="1"/>
          </p:cNvSpPr>
          <p:nvPr/>
        </p:nvSpPr>
        <p:spPr bwMode="auto">
          <a:xfrm>
            <a:off x="2641597" y="5116513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6038" name="Line 70"/>
          <p:cNvSpPr>
            <a:spLocks noChangeShapeType="1"/>
          </p:cNvSpPr>
          <p:nvPr/>
        </p:nvSpPr>
        <p:spPr bwMode="auto">
          <a:xfrm>
            <a:off x="3976685" y="5519738"/>
            <a:ext cx="1323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39" name="Text Box 71"/>
          <p:cNvSpPr txBox="1">
            <a:spLocks noChangeArrowheads="1"/>
          </p:cNvSpPr>
          <p:nvPr/>
        </p:nvSpPr>
        <p:spPr bwMode="auto">
          <a:xfrm>
            <a:off x="4321172" y="4930775"/>
            <a:ext cx="922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6040" name="Text Box 72"/>
          <p:cNvSpPr txBox="1">
            <a:spLocks noChangeArrowheads="1"/>
          </p:cNvSpPr>
          <p:nvPr/>
        </p:nvSpPr>
        <p:spPr bwMode="auto">
          <a:xfrm>
            <a:off x="4672010" y="4748213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6041" name="Freeform 73"/>
          <p:cNvSpPr>
            <a:spLocks/>
          </p:cNvSpPr>
          <p:nvPr/>
        </p:nvSpPr>
        <p:spPr bwMode="auto">
          <a:xfrm>
            <a:off x="5580060" y="4954588"/>
            <a:ext cx="996950" cy="1057275"/>
          </a:xfrm>
          <a:custGeom>
            <a:avLst/>
            <a:gdLst>
              <a:gd name="T0" fmla="*/ 308 w 628"/>
              <a:gd name="T1" fmla="*/ 0 h 666"/>
              <a:gd name="T2" fmla="*/ 0 w 628"/>
              <a:gd name="T3" fmla="*/ 180 h 666"/>
              <a:gd name="T4" fmla="*/ 5 w 628"/>
              <a:gd name="T5" fmla="*/ 510 h 666"/>
              <a:gd name="T6" fmla="*/ 310 w 628"/>
              <a:gd name="T7" fmla="*/ 666 h 666"/>
              <a:gd name="T8" fmla="*/ 628 w 628"/>
              <a:gd name="T9" fmla="*/ 520 h 666"/>
              <a:gd name="T10" fmla="*/ 628 w 628"/>
              <a:gd name="T11" fmla="*/ 191 h 666"/>
              <a:gd name="T12" fmla="*/ 308 w 628"/>
              <a:gd name="T13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666">
                <a:moveTo>
                  <a:pt x="308" y="0"/>
                </a:moveTo>
                <a:lnTo>
                  <a:pt x="0" y="180"/>
                </a:lnTo>
                <a:lnTo>
                  <a:pt x="5" y="510"/>
                </a:lnTo>
                <a:lnTo>
                  <a:pt x="310" y="666"/>
                </a:lnTo>
                <a:lnTo>
                  <a:pt x="628" y="520"/>
                </a:lnTo>
                <a:lnTo>
                  <a:pt x="628" y="191"/>
                </a:lnTo>
                <a:lnTo>
                  <a:pt x="308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43" name="Text Box 75"/>
          <p:cNvSpPr txBox="1">
            <a:spLocks noChangeArrowheads="1"/>
          </p:cNvSpPr>
          <p:nvPr/>
        </p:nvSpPr>
        <p:spPr bwMode="auto">
          <a:xfrm>
            <a:off x="5994397" y="5097463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6047" name="Freeform 79"/>
          <p:cNvSpPr>
            <a:spLocks/>
          </p:cNvSpPr>
          <p:nvPr/>
        </p:nvSpPr>
        <p:spPr bwMode="auto">
          <a:xfrm rot="7439902" flipH="1" flipV="1">
            <a:off x="2528092" y="6108325"/>
            <a:ext cx="395288" cy="284162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6048" name="Text Box 80"/>
          <p:cNvSpPr txBox="1">
            <a:spLocks noChangeArrowheads="1"/>
          </p:cNvSpPr>
          <p:nvPr/>
        </p:nvSpPr>
        <p:spPr bwMode="auto">
          <a:xfrm>
            <a:off x="6835772" y="4740275"/>
            <a:ext cx="5272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6049" name="Text Box 81"/>
          <p:cNvSpPr txBox="1">
            <a:spLocks noChangeArrowheads="1"/>
          </p:cNvSpPr>
          <p:nvPr/>
        </p:nvSpPr>
        <p:spPr bwMode="auto">
          <a:xfrm>
            <a:off x="730680" y="5968598"/>
            <a:ext cx="1873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Cis</a:t>
            </a:r>
          </a:p>
          <a:p>
            <a:pPr algn="ctr"/>
            <a:r>
              <a:rPr lang="en-US" altLang="en-US" sz="2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(racemic)</a:t>
            </a:r>
            <a:endParaRPr lang="en-US" altLang="en-US" sz="24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6052" name="Rectangle 84"/>
          <p:cNvSpPr>
            <a:spLocks noChangeArrowheads="1"/>
          </p:cNvSpPr>
          <p:nvPr/>
        </p:nvSpPr>
        <p:spPr bwMode="auto">
          <a:xfrm>
            <a:off x="4240210" y="5657850"/>
            <a:ext cx="73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596054" name="Rectangle 86"/>
          <p:cNvSpPr>
            <a:spLocks noChangeArrowheads="1"/>
          </p:cNvSpPr>
          <p:nvPr/>
        </p:nvSpPr>
        <p:spPr bwMode="auto">
          <a:xfrm>
            <a:off x="4797422" y="5475288"/>
            <a:ext cx="331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84" name="Freeform 79"/>
          <p:cNvSpPr>
            <a:spLocks/>
          </p:cNvSpPr>
          <p:nvPr/>
        </p:nvSpPr>
        <p:spPr bwMode="auto">
          <a:xfrm rot="120000" flipH="1" flipV="1">
            <a:off x="3198429" y="5026140"/>
            <a:ext cx="395288" cy="284162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Text Box 63"/>
          <p:cNvSpPr txBox="1">
            <a:spLocks noChangeArrowheads="1"/>
          </p:cNvSpPr>
          <p:nvPr/>
        </p:nvSpPr>
        <p:spPr bwMode="auto">
          <a:xfrm>
            <a:off x="5868846" y="6366639"/>
            <a:ext cx="862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7" name="Freeform 79"/>
          <p:cNvSpPr>
            <a:spLocks/>
          </p:cNvSpPr>
          <p:nvPr/>
        </p:nvSpPr>
        <p:spPr bwMode="auto">
          <a:xfrm rot="7439902" flipH="1" flipV="1">
            <a:off x="5895686" y="6100804"/>
            <a:ext cx="395288" cy="284162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100376"/>
              </p:ext>
            </p:extLst>
          </p:nvPr>
        </p:nvGraphicFramePr>
        <p:xfrm>
          <a:off x="6559548" y="4983957"/>
          <a:ext cx="479318" cy="32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83" name="CS ChemDraw Drawing" r:id="rId3" imgW="407901" imgH="272374" progId="ChemDraw.Document.6.0">
                  <p:embed/>
                </p:oleObj>
              </mc:Choice>
              <mc:Fallback>
                <p:oleObj name="CS ChemDraw Drawing" r:id="rId3" imgW="407901" imgH="2723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9548" y="4983957"/>
                        <a:ext cx="479318" cy="32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81"/>
          <p:cNvSpPr txBox="1">
            <a:spLocks noChangeArrowheads="1"/>
          </p:cNvSpPr>
          <p:nvPr/>
        </p:nvSpPr>
        <p:spPr bwMode="auto">
          <a:xfrm>
            <a:off x="6543672" y="5968598"/>
            <a:ext cx="1873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</a:t>
            </a:r>
          </a:p>
          <a:p>
            <a:pPr algn="ctr"/>
            <a:r>
              <a:rPr lang="en-US" altLang="en-US" sz="2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(racemic)</a:t>
            </a:r>
            <a:endParaRPr lang="en-US" altLang="en-US" sz="24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639" y="147638"/>
            <a:ext cx="8256722" cy="1360487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Leaving Group Ability </a:t>
            </a:r>
            <a:r>
              <a:rPr lang="en-US" altLang="en-US" dirty="0" smtClean="0">
                <a:solidFill>
                  <a:schemeClr val="accent1"/>
                </a:solidFill>
              </a:rPr>
              <a:t>of “L</a:t>
            </a:r>
            <a:r>
              <a:rPr lang="en-US" altLang="en-US" dirty="0">
                <a:solidFill>
                  <a:schemeClr val="accent1"/>
                </a:solidFill>
              </a:rPr>
              <a:t>”</a:t>
            </a:r>
            <a:br>
              <a:rPr lang="en-US" altLang="en-US" dirty="0">
                <a:solidFill>
                  <a:schemeClr val="accent1"/>
                </a:solidFill>
              </a:rPr>
            </a:br>
            <a:r>
              <a:rPr lang="en-US" altLang="en-US" sz="3600" dirty="0" smtClean="0">
                <a:solidFill>
                  <a:schemeClr val="accent1"/>
                </a:solidFill>
              </a:rPr>
              <a:t>(a kinetic measure)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2527300" y="2513146"/>
            <a:ext cx="53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96998" name="Line 6"/>
          <p:cNvSpPr>
            <a:spLocks noChangeShapeType="1"/>
          </p:cNvSpPr>
          <p:nvPr/>
        </p:nvSpPr>
        <p:spPr bwMode="auto">
          <a:xfrm flipH="1" flipV="1">
            <a:off x="2495550" y="2221046"/>
            <a:ext cx="173038" cy="39846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999" name="Line 7"/>
          <p:cNvSpPr>
            <a:spLocks noChangeShapeType="1"/>
          </p:cNvSpPr>
          <p:nvPr/>
        </p:nvSpPr>
        <p:spPr bwMode="auto">
          <a:xfrm>
            <a:off x="3022600" y="2835409"/>
            <a:ext cx="484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3517900" y="2496706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496888" y="2472060"/>
            <a:ext cx="935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</a:p>
        </p:txBody>
      </p:sp>
      <p:sp>
        <p:nvSpPr>
          <p:cNvPr id="597002" name="Oval 10"/>
          <p:cNvSpPr>
            <a:spLocks noChangeArrowheads="1"/>
          </p:cNvSpPr>
          <p:nvPr/>
        </p:nvSpPr>
        <p:spPr bwMode="auto">
          <a:xfrm flipH="1" flipV="1">
            <a:off x="1258888" y="2729126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7003" name="Oval 11"/>
          <p:cNvSpPr>
            <a:spLocks noChangeArrowheads="1"/>
          </p:cNvSpPr>
          <p:nvPr/>
        </p:nvSpPr>
        <p:spPr bwMode="auto">
          <a:xfrm flipH="1" flipV="1">
            <a:off x="1258888" y="28608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7004" name="Text Box 12"/>
          <p:cNvSpPr txBox="1">
            <a:spLocks noChangeArrowheads="1"/>
          </p:cNvSpPr>
          <p:nvPr/>
        </p:nvSpPr>
        <p:spPr bwMode="auto">
          <a:xfrm>
            <a:off x="1675241" y="2500823"/>
            <a:ext cx="47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7005" name="Freeform 13"/>
          <p:cNvSpPr>
            <a:spLocks/>
          </p:cNvSpPr>
          <p:nvPr/>
        </p:nvSpPr>
        <p:spPr bwMode="auto">
          <a:xfrm>
            <a:off x="1382713" y="2624351"/>
            <a:ext cx="1184275" cy="209550"/>
          </a:xfrm>
          <a:custGeom>
            <a:avLst/>
            <a:gdLst>
              <a:gd name="T0" fmla="*/ 0 w 792"/>
              <a:gd name="T1" fmla="*/ 176 h 224"/>
              <a:gd name="T2" fmla="*/ 324 w 792"/>
              <a:gd name="T3" fmla="*/ 8 h 224"/>
              <a:gd name="T4" fmla="*/ 792 w 792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224">
                <a:moveTo>
                  <a:pt x="0" y="176"/>
                </a:moveTo>
                <a:cubicBezTo>
                  <a:pt x="96" y="88"/>
                  <a:pt x="192" y="0"/>
                  <a:pt x="324" y="8"/>
                </a:cubicBezTo>
                <a:cubicBezTo>
                  <a:pt x="456" y="16"/>
                  <a:pt x="714" y="190"/>
                  <a:pt x="792" y="22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6" name="Freeform 14"/>
          <p:cNvSpPr>
            <a:spLocks/>
          </p:cNvSpPr>
          <p:nvPr/>
        </p:nvSpPr>
        <p:spPr bwMode="auto">
          <a:xfrm rot="206366">
            <a:off x="3267403" y="2046983"/>
            <a:ext cx="468913" cy="702329"/>
          </a:xfrm>
          <a:custGeom>
            <a:avLst/>
            <a:gdLst>
              <a:gd name="T0" fmla="*/ 0 w 444"/>
              <a:gd name="T1" fmla="*/ 480 h 480"/>
              <a:gd name="T2" fmla="*/ 132 w 444"/>
              <a:gd name="T3" fmla="*/ 96 h 480"/>
              <a:gd name="T4" fmla="*/ 312 w 444"/>
              <a:gd name="T5" fmla="*/ 36 h 480"/>
              <a:gd name="T6" fmla="*/ 444 w 444"/>
              <a:gd name="T7" fmla="*/ 31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" h="480">
                <a:moveTo>
                  <a:pt x="0" y="480"/>
                </a:moveTo>
                <a:cubicBezTo>
                  <a:pt x="40" y="325"/>
                  <a:pt x="80" y="170"/>
                  <a:pt x="132" y="96"/>
                </a:cubicBezTo>
                <a:cubicBezTo>
                  <a:pt x="184" y="22"/>
                  <a:pt x="260" y="0"/>
                  <a:pt x="312" y="36"/>
                </a:cubicBezTo>
                <a:cubicBezTo>
                  <a:pt x="364" y="72"/>
                  <a:pt x="404" y="192"/>
                  <a:pt x="444" y="31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7" name="Freeform 15"/>
          <p:cNvSpPr>
            <a:spLocks/>
          </p:cNvSpPr>
          <p:nvPr/>
        </p:nvSpPr>
        <p:spPr bwMode="auto">
          <a:xfrm rot="5085851">
            <a:off x="4571206" y="2257678"/>
            <a:ext cx="274638" cy="1130300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7008" name="Text Box 16"/>
          <p:cNvSpPr txBox="1">
            <a:spLocks noChangeArrowheads="1"/>
          </p:cNvSpPr>
          <p:nvPr/>
        </p:nvSpPr>
        <p:spPr bwMode="auto">
          <a:xfrm>
            <a:off x="5534025" y="2513305"/>
            <a:ext cx="275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+ 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alt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7009" name="Oval 17"/>
          <p:cNvSpPr>
            <a:spLocks noChangeArrowheads="1"/>
          </p:cNvSpPr>
          <p:nvPr/>
        </p:nvSpPr>
        <p:spPr bwMode="auto">
          <a:xfrm flipH="1" flipV="1">
            <a:off x="5964238" y="2670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7010" name="Oval 18"/>
          <p:cNvSpPr>
            <a:spLocks noChangeArrowheads="1"/>
          </p:cNvSpPr>
          <p:nvPr/>
        </p:nvSpPr>
        <p:spPr bwMode="auto">
          <a:xfrm flipH="1" flipV="1">
            <a:off x="5964238" y="27942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7011" name="Line 19"/>
          <p:cNvSpPr>
            <a:spLocks noChangeShapeType="1"/>
          </p:cNvSpPr>
          <p:nvPr/>
        </p:nvSpPr>
        <p:spPr bwMode="auto">
          <a:xfrm>
            <a:off x="7353300" y="2775163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12" name="Text Box 20"/>
          <p:cNvSpPr txBox="1">
            <a:spLocks noChangeArrowheads="1"/>
          </p:cNvSpPr>
          <p:nvPr/>
        </p:nvSpPr>
        <p:spPr bwMode="auto">
          <a:xfrm>
            <a:off x="5791200" y="212746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7013" name="Freeform 21"/>
          <p:cNvSpPr>
            <a:spLocks/>
          </p:cNvSpPr>
          <p:nvPr/>
        </p:nvSpPr>
        <p:spPr bwMode="auto">
          <a:xfrm rot="20834998">
            <a:off x="6081713" y="2284626"/>
            <a:ext cx="838200" cy="442912"/>
          </a:xfrm>
          <a:custGeom>
            <a:avLst/>
            <a:gdLst>
              <a:gd name="T0" fmla="*/ 0 w 792"/>
              <a:gd name="T1" fmla="*/ 176 h 224"/>
              <a:gd name="T2" fmla="*/ 324 w 792"/>
              <a:gd name="T3" fmla="*/ 8 h 224"/>
              <a:gd name="T4" fmla="*/ 792 w 792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224">
                <a:moveTo>
                  <a:pt x="0" y="176"/>
                </a:moveTo>
                <a:cubicBezTo>
                  <a:pt x="96" y="88"/>
                  <a:pt x="192" y="0"/>
                  <a:pt x="324" y="8"/>
                </a:cubicBezTo>
                <a:cubicBezTo>
                  <a:pt x="456" y="16"/>
                  <a:pt x="714" y="190"/>
                  <a:pt x="792" y="22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14" name="Freeform 22"/>
          <p:cNvSpPr>
            <a:spLocks/>
          </p:cNvSpPr>
          <p:nvPr/>
        </p:nvSpPr>
        <p:spPr bwMode="auto">
          <a:xfrm rot="21035767">
            <a:off x="7448550" y="2084601"/>
            <a:ext cx="449263" cy="561975"/>
          </a:xfrm>
          <a:custGeom>
            <a:avLst/>
            <a:gdLst>
              <a:gd name="T0" fmla="*/ 0 w 438"/>
              <a:gd name="T1" fmla="*/ 500 h 500"/>
              <a:gd name="T2" fmla="*/ 132 w 438"/>
              <a:gd name="T3" fmla="*/ 116 h 500"/>
              <a:gd name="T4" fmla="*/ 312 w 438"/>
              <a:gd name="T5" fmla="*/ 56 h 500"/>
              <a:gd name="T6" fmla="*/ 438 w 438"/>
              <a:gd name="T7" fmla="*/ 4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8" h="500">
                <a:moveTo>
                  <a:pt x="0" y="500"/>
                </a:moveTo>
                <a:cubicBezTo>
                  <a:pt x="40" y="345"/>
                  <a:pt x="80" y="190"/>
                  <a:pt x="132" y="116"/>
                </a:cubicBezTo>
                <a:cubicBezTo>
                  <a:pt x="184" y="42"/>
                  <a:pt x="261" y="0"/>
                  <a:pt x="312" y="56"/>
                </a:cubicBezTo>
                <a:cubicBezTo>
                  <a:pt x="363" y="112"/>
                  <a:pt x="412" y="370"/>
                  <a:pt x="438" y="4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70481" y="146870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044996" y="224438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compare</a:t>
            </a:r>
            <a:endParaRPr lang="en-US" sz="2000" dirty="0"/>
          </a:p>
        </p:txBody>
      </p:sp>
      <p:sp>
        <p:nvSpPr>
          <p:cNvPr id="26" name="Freeform 79"/>
          <p:cNvSpPr>
            <a:spLocks/>
          </p:cNvSpPr>
          <p:nvPr/>
        </p:nvSpPr>
        <p:spPr bwMode="auto">
          <a:xfrm rot="10175072" flipH="1" flipV="1">
            <a:off x="2398573" y="3026595"/>
            <a:ext cx="278069" cy="257176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rgbClr val="66CCFF"/>
          </a:solidFill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81355"/>
              </p:ext>
            </p:extLst>
          </p:nvPr>
        </p:nvGraphicFramePr>
        <p:xfrm>
          <a:off x="2221746" y="2854433"/>
          <a:ext cx="427831" cy="31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45" name="CS ChemDraw Drawing" r:id="rId3" imgW="246361" imgH="179421" progId="ChemDraw.Document.6.0">
                  <p:embed/>
                </p:oleObj>
              </mc:Choice>
              <mc:Fallback>
                <p:oleObj name="CS ChemDraw Drawing" r:id="rId3" imgW="246361" imgH="179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1746" y="2854433"/>
                        <a:ext cx="427831" cy="31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7054" y="3931431"/>
            <a:ext cx="78498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good </a:t>
            </a:r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also a weak base </a:t>
            </a:r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Remember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from the discussion on acidity: </a:t>
            </a: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weak base can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accommodate e-pair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(charge) well: </a:t>
            </a:r>
            <a:endParaRPr lang="en-US" alt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electronegativity and (indirectly) bond strength,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resonance, size of A (polarizability)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539750" y="1172003"/>
            <a:ext cx="2765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 &lt; Cl &lt; Br &lt; I</a:t>
            </a:r>
          </a:p>
        </p:txBody>
      </p:sp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3289300" y="1184703"/>
            <a:ext cx="57340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increasing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going </a:t>
            </a: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periodic table (PT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trend as acidity in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HX: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266700" y="2172559"/>
            <a:ext cx="4368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HF   HCl  HBr   HI</a:t>
            </a:r>
          </a:p>
          <a:p>
            <a:pPr algn="r">
              <a:spcBef>
                <a:spcPct val="50000"/>
              </a:spcBef>
            </a:pPr>
            <a:r>
              <a:rPr lang="en-US" altLang="en-US" sz="2800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i="1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baseline="-25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3.2  -2.2  -4.7  -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5.2</a:t>
            </a:r>
            <a:endParaRPr lang="en-US" altLang="en-US" sz="2800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8022" name="AutoShape 6"/>
          <p:cNvSpPr>
            <a:spLocks/>
          </p:cNvSpPr>
          <p:nvPr/>
        </p:nvSpPr>
        <p:spPr bwMode="auto">
          <a:xfrm>
            <a:off x="4635500" y="2159859"/>
            <a:ext cx="241300" cy="12065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3" name="Text Box 7"/>
          <p:cNvSpPr txBox="1">
            <a:spLocks noChangeArrowheads="1"/>
          </p:cNvSpPr>
          <p:nvPr/>
        </p:nvSpPr>
        <p:spPr bwMode="auto">
          <a:xfrm>
            <a:off x="5067300" y="2464659"/>
            <a:ext cx="208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Why? </a:t>
            </a:r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4635500" y="4032582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Goes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PT</a:t>
            </a:r>
          </a:p>
        </p:txBody>
      </p:sp>
      <p:sp>
        <p:nvSpPr>
          <p:cNvPr id="598025" name="Text Box 9"/>
          <p:cNvSpPr txBox="1">
            <a:spLocks noChangeArrowheads="1"/>
          </p:cNvSpPr>
          <p:nvPr/>
        </p:nvSpPr>
        <p:spPr bwMode="auto">
          <a:xfrm>
            <a:off x="369888" y="4610528"/>
            <a:ext cx="8404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orbital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2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3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4</a:t>
            </a:r>
            <a:r>
              <a:rPr lang="en-US" alt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598026" name="Text Box 10"/>
          <p:cNvSpPr txBox="1">
            <a:spLocks noChangeArrowheads="1"/>
          </p:cNvSpPr>
          <p:nvPr/>
        </p:nvSpPr>
        <p:spPr bwMode="auto">
          <a:xfrm>
            <a:off x="133350" y="5607397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noted earlier: This trend is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opposite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that expected on the basis of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electronegativity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(goes down in PT).</a:t>
            </a:r>
          </a:p>
        </p:txBody>
      </p: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747147" y="997649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8029" name="Text Box 13"/>
          <p:cNvSpPr txBox="1">
            <a:spLocks noChangeArrowheads="1"/>
          </p:cNvSpPr>
          <p:nvPr/>
        </p:nvSpPr>
        <p:spPr bwMode="auto">
          <a:xfrm>
            <a:off x="1414006" y="997649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8030" name="Text Box 14"/>
          <p:cNvSpPr txBox="1">
            <a:spLocks noChangeArrowheads="1"/>
          </p:cNvSpPr>
          <p:nvPr/>
        </p:nvSpPr>
        <p:spPr bwMode="auto">
          <a:xfrm>
            <a:off x="2061706" y="997649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8031" name="Text Box 15"/>
          <p:cNvSpPr txBox="1">
            <a:spLocks noChangeArrowheads="1"/>
          </p:cNvSpPr>
          <p:nvPr/>
        </p:nvSpPr>
        <p:spPr bwMode="auto">
          <a:xfrm>
            <a:off x="2741047" y="997649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8033" name="Rectangle 17"/>
          <p:cNvSpPr>
            <a:spLocks noChangeArrowheads="1"/>
          </p:cNvSpPr>
          <p:nvPr/>
        </p:nvSpPr>
        <p:spPr bwMode="auto">
          <a:xfrm>
            <a:off x="2946395" y="97135"/>
            <a:ext cx="3251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Halides as L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70481" y="77903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491237" y="3465240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Because: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057" y="4044163"/>
            <a:ext cx="451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8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º</a:t>
            </a: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135   103   87    71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62" name="Rectangle 22"/>
          <p:cNvSpPr>
            <a:spLocks noChangeArrowheads="1"/>
          </p:cNvSpPr>
          <p:nvPr/>
        </p:nvSpPr>
        <p:spPr bwMode="auto">
          <a:xfrm>
            <a:off x="3100388" y="1341438"/>
            <a:ext cx="3126177" cy="4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1146175" y="3714750"/>
            <a:ext cx="736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266700" y="3128963"/>
            <a:ext cx="956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i="1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baseline="-25000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50      35      15.7   3.2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238125" y="3757613"/>
            <a:ext cx="811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º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105    107     119    135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295275" y="5601198"/>
            <a:ext cx="9001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practice: only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is a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(poor)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leaving group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 this row. Hydroxide can be, in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rare special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cases.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3363913" y="5439273"/>
            <a:ext cx="696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99050" name="Line 10"/>
          <p:cNvSpPr>
            <a:spLocks noChangeShapeType="1"/>
          </p:cNvSpPr>
          <p:nvPr/>
        </p:nvSpPr>
        <p:spPr bwMode="auto">
          <a:xfrm rot="120000" flipV="1">
            <a:off x="3543300" y="1471613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51" name="Line 11"/>
          <p:cNvSpPr>
            <a:spLocks noChangeShapeType="1"/>
          </p:cNvSpPr>
          <p:nvPr/>
        </p:nvSpPr>
        <p:spPr bwMode="auto">
          <a:xfrm rot="120000" flipV="1">
            <a:off x="5229225" y="1462088"/>
            <a:ext cx="3714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581025" y="20574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</a:t>
            </a:r>
            <a:r>
              <a:rPr lang="en-US" altLang="en-US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  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</a:t>
            </a:r>
            <a:r>
              <a:rPr lang="en-US" altLang="en-US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  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  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en-US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9053" name="Line 13"/>
          <p:cNvSpPr>
            <a:spLocks noChangeShapeType="1"/>
          </p:cNvSpPr>
          <p:nvPr/>
        </p:nvSpPr>
        <p:spPr bwMode="auto">
          <a:xfrm rot="120000" flipV="1">
            <a:off x="4810125" y="2362200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54" name="Line 14"/>
          <p:cNvSpPr>
            <a:spLocks noChangeShapeType="1"/>
          </p:cNvSpPr>
          <p:nvPr/>
        </p:nvSpPr>
        <p:spPr bwMode="auto">
          <a:xfrm rot="120000" flipV="1">
            <a:off x="638175" y="2362200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55" name="Line 15"/>
          <p:cNvSpPr>
            <a:spLocks noChangeShapeType="1"/>
          </p:cNvSpPr>
          <p:nvPr/>
        </p:nvSpPr>
        <p:spPr bwMode="auto">
          <a:xfrm rot="120000" flipV="1">
            <a:off x="2028825" y="2362200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56" name="Line 16"/>
          <p:cNvSpPr>
            <a:spLocks noChangeShapeType="1"/>
          </p:cNvSpPr>
          <p:nvPr/>
        </p:nvSpPr>
        <p:spPr bwMode="auto">
          <a:xfrm rot="120000" flipV="1">
            <a:off x="3514725" y="2362200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57" name="Text Box 17"/>
          <p:cNvSpPr txBox="1">
            <a:spLocks noChangeArrowheads="1"/>
          </p:cNvSpPr>
          <p:nvPr/>
        </p:nvSpPr>
        <p:spPr bwMode="auto">
          <a:xfrm>
            <a:off x="5229171" y="4514851"/>
            <a:ext cx="2838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Electronegativity wins !</a:t>
            </a:r>
          </a:p>
        </p:txBody>
      </p:sp>
      <p:sp>
        <p:nvSpPr>
          <p:cNvPr id="599058" name="Text Box 18"/>
          <p:cNvSpPr txBox="1">
            <a:spLocks noChangeArrowheads="1"/>
          </p:cNvSpPr>
          <p:nvPr/>
        </p:nvSpPr>
        <p:spPr bwMode="auto">
          <a:xfrm>
            <a:off x="6305550" y="3205163"/>
            <a:ext cx="285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</a:t>
            </a:r>
          </a:p>
        </p:txBody>
      </p:sp>
      <p:sp>
        <p:nvSpPr>
          <p:cNvPr id="599059" name="Text Box 19"/>
          <p:cNvSpPr txBox="1">
            <a:spLocks noChangeArrowheads="1"/>
          </p:cNvSpPr>
          <p:nvPr/>
        </p:nvSpPr>
        <p:spPr bwMode="auto">
          <a:xfrm>
            <a:off x="250826" y="4471988"/>
            <a:ext cx="51173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orbital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99066" name="Text Box 26"/>
          <p:cNvSpPr txBox="1">
            <a:spLocks noChangeArrowheads="1"/>
          </p:cNvSpPr>
          <p:nvPr/>
        </p:nvSpPr>
        <p:spPr bwMode="auto">
          <a:xfrm>
            <a:off x="527050" y="3571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9067" name="Text Box 27"/>
          <p:cNvSpPr txBox="1">
            <a:spLocks noChangeArrowheads="1"/>
          </p:cNvSpPr>
          <p:nvPr/>
        </p:nvSpPr>
        <p:spPr bwMode="auto">
          <a:xfrm>
            <a:off x="150337" y="109538"/>
            <a:ext cx="828784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Along </a:t>
            </a: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Row </a:t>
            </a:r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PT: L </a:t>
            </a: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 To The Right</a:t>
            </a:r>
            <a:endParaRPr lang="en-US" alt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(same trend as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acidity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70481" y="1015517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290919" y="2509436"/>
            <a:ext cx="849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example, for same leaving atom, e.g., 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467694" y="1284481"/>
            <a:ext cx="8208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Generally: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the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But, superimposed on these trends: 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Resonance.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228600" y="5185347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3200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32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          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15.5           4.7                -1.2</a:t>
            </a:r>
          </a:p>
        </p:txBody>
      </p:sp>
      <p:sp>
        <p:nvSpPr>
          <p:cNvPr id="600072" name="Oval 8"/>
          <p:cNvSpPr>
            <a:spLocks noChangeArrowheads="1"/>
          </p:cNvSpPr>
          <p:nvPr/>
        </p:nvSpPr>
        <p:spPr bwMode="auto">
          <a:xfrm flipH="1" flipV="1">
            <a:off x="7782332" y="30269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73" name="Oval 9"/>
          <p:cNvSpPr>
            <a:spLocks noChangeArrowheads="1"/>
          </p:cNvSpPr>
          <p:nvPr/>
        </p:nvSpPr>
        <p:spPr bwMode="auto">
          <a:xfrm flipH="1" flipV="1">
            <a:off x="7934732" y="30269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74" name="Oval 10"/>
          <p:cNvSpPr>
            <a:spLocks noChangeArrowheads="1"/>
          </p:cNvSpPr>
          <p:nvPr/>
        </p:nvSpPr>
        <p:spPr bwMode="auto">
          <a:xfrm flipH="1" flipV="1">
            <a:off x="8106182" y="28364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75" name="Oval 11"/>
          <p:cNvSpPr>
            <a:spLocks noChangeArrowheads="1"/>
          </p:cNvSpPr>
          <p:nvPr/>
        </p:nvSpPr>
        <p:spPr bwMode="auto">
          <a:xfrm flipH="1" flipV="1">
            <a:off x="8106182" y="26840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76" name="Oval 12"/>
          <p:cNvSpPr>
            <a:spLocks noChangeArrowheads="1"/>
          </p:cNvSpPr>
          <p:nvPr/>
        </p:nvSpPr>
        <p:spPr bwMode="auto">
          <a:xfrm flipH="1" flipV="1">
            <a:off x="7934732" y="251261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77" name="Oval 13"/>
          <p:cNvSpPr>
            <a:spLocks noChangeArrowheads="1"/>
          </p:cNvSpPr>
          <p:nvPr/>
        </p:nvSpPr>
        <p:spPr bwMode="auto">
          <a:xfrm flipH="1" flipV="1">
            <a:off x="7782332" y="251261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78" name="Text Box 14"/>
          <p:cNvSpPr txBox="1">
            <a:spLocks noChangeArrowheads="1"/>
          </p:cNvSpPr>
          <p:nvPr/>
        </p:nvSpPr>
        <p:spPr bwMode="auto">
          <a:xfrm>
            <a:off x="8026807" y="2185586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0079" name="Oval 15"/>
          <p:cNvSpPr>
            <a:spLocks noChangeArrowheads="1"/>
          </p:cNvSpPr>
          <p:nvPr/>
        </p:nvSpPr>
        <p:spPr bwMode="auto">
          <a:xfrm flipH="1" flipV="1">
            <a:off x="3262313" y="45217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0" name="Oval 16"/>
          <p:cNvSpPr>
            <a:spLocks noChangeArrowheads="1"/>
          </p:cNvSpPr>
          <p:nvPr/>
        </p:nvSpPr>
        <p:spPr bwMode="auto">
          <a:xfrm flipH="1" flipV="1">
            <a:off x="3414713" y="45217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1" name="Oval 17"/>
          <p:cNvSpPr>
            <a:spLocks noChangeArrowheads="1"/>
          </p:cNvSpPr>
          <p:nvPr/>
        </p:nvSpPr>
        <p:spPr bwMode="auto">
          <a:xfrm flipH="1" flipV="1">
            <a:off x="3586163" y="43312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2" name="Oval 18"/>
          <p:cNvSpPr>
            <a:spLocks noChangeArrowheads="1"/>
          </p:cNvSpPr>
          <p:nvPr/>
        </p:nvSpPr>
        <p:spPr bwMode="auto">
          <a:xfrm flipH="1" flipV="1">
            <a:off x="3586163" y="41788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3" name="Oval 19"/>
          <p:cNvSpPr>
            <a:spLocks noChangeArrowheads="1"/>
          </p:cNvSpPr>
          <p:nvPr/>
        </p:nvSpPr>
        <p:spPr bwMode="auto">
          <a:xfrm flipH="1" flipV="1">
            <a:off x="3414713" y="40074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4" name="Oval 20"/>
          <p:cNvSpPr>
            <a:spLocks noChangeArrowheads="1"/>
          </p:cNvSpPr>
          <p:nvPr/>
        </p:nvSpPr>
        <p:spPr bwMode="auto">
          <a:xfrm flipH="1" flipV="1">
            <a:off x="3262313" y="40074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3478213" y="3737547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0086" name="Oval 22"/>
          <p:cNvSpPr>
            <a:spLocks noChangeArrowheads="1"/>
          </p:cNvSpPr>
          <p:nvPr/>
        </p:nvSpPr>
        <p:spPr bwMode="auto">
          <a:xfrm flipH="1" flipV="1">
            <a:off x="5291138" y="45027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7" name="Oval 23"/>
          <p:cNvSpPr>
            <a:spLocks noChangeArrowheads="1"/>
          </p:cNvSpPr>
          <p:nvPr/>
        </p:nvSpPr>
        <p:spPr bwMode="auto">
          <a:xfrm flipH="1" flipV="1">
            <a:off x="5443538" y="45027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8" name="Oval 24"/>
          <p:cNvSpPr>
            <a:spLocks noChangeArrowheads="1"/>
          </p:cNvSpPr>
          <p:nvPr/>
        </p:nvSpPr>
        <p:spPr bwMode="auto">
          <a:xfrm flipH="1" flipV="1">
            <a:off x="5614988" y="43122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89" name="Oval 25"/>
          <p:cNvSpPr>
            <a:spLocks noChangeArrowheads="1"/>
          </p:cNvSpPr>
          <p:nvPr/>
        </p:nvSpPr>
        <p:spPr bwMode="auto">
          <a:xfrm flipH="1" flipV="1">
            <a:off x="5614988" y="41598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90" name="Oval 26"/>
          <p:cNvSpPr>
            <a:spLocks noChangeArrowheads="1"/>
          </p:cNvSpPr>
          <p:nvPr/>
        </p:nvSpPr>
        <p:spPr bwMode="auto">
          <a:xfrm flipH="1" flipV="1">
            <a:off x="5472113" y="39883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91" name="Oval 27"/>
          <p:cNvSpPr>
            <a:spLocks noChangeArrowheads="1"/>
          </p:cNvSpPr>
          <p:nvPr/>
        </p:nvSpPr>
        <p:spPr bwMode="auto">
          <a:xfrm flipH="1" flipV="1">
            <a:off x="5319713" y="39883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5564188" y="3699447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0093" name="Line 29"/>
          <p:cNvSpPr>
            <a:spLocks noChangeShapeType="1"/>
          </p:cNvSpPr>
          <p:nvPr/>
        </p:nvSpPr>
        <p:spPr bwMode="auto">
          <a:xfrm>
            <a:off x="4981575" y="3823272"/>
            <a:ext cx="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94" name="Line 30"/>
          <p:cNvSpPr>
            <a:spLocks noChangeShapeType="1"/>
          </p:cNvSpPr>
          <p:nvPr/>
        </p:nvSpPr>
        <p:spPr bwMode="auto">
          <a:xfrm>
            <a:off x="5076825" y="3823272"/>
            <a:ext cx="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95" name="Text Box 31"/>
          <p:cNvSpPr txBox="1">
            <a:spLocks noChangeArrowheads="1"/>
          </p:cNvSpPr>
          <p:nvPr/>
        </p:nvSpPr>
        <p:spPr bwMode="auto">
          <a:xfrm>
            <a:off x="4733925" y="3308922"/>
            <a:ext cx="95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00096" name="Oval 32"/>
          <p:cNvSpPr>
            <a:spLocks noChangeArrowheads="1"/>
          </p:cNvSpPr>
          <p:nvPr/>
        </p:nvSpPr>
        <p:spPr bwMode="auto">
          <a:xfrm flipH="1" flipV="1">
            <a:off x="5253038" y="35311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97" name="Oval 33"/>
          <p:cNvSpPr>
            <a:spLocks noChangeArrowheads="1"/>
          </p:cNvSpPr>
          <p:nvPr/>
        </p:nvSpPr>
        <p:spPr bwMode="auto">
          <a:xfrm flipH="1" flipV="1">
            <a:off x="5253038" y="36645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98" name="Oval 34"/>
          <p:cNvSpPr>
            <a:spLocks noChangeArrowheads="1"/>
          </p:cNvSpPr>
          <p:nvPr/>
        </p:nvSpPr>
        <p:spPr bwMode="auto">
          <a:xfrm flipH="1" flipV="1">
            <a:off x="4719638" y="36454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99" name="Oval 35"/>
          <p:cNvSpPr>
            <a:spLocks noChangeArrowheads="1"/>
          </p:cNvSpPr>
          <p:nvPr/>
        </p:nvSpPr>
        <p:spPr bwMode="auto">
          <a:xfrm flipH="1" flipV="1">
            <a:off x="4719638" y="353117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00" name="Line 36"/>
          <p:cNvSpPr>
            <a:spLocks noChangeShapeType="1"/>
          </p:cNvSpPr>
          <p:nvPr/>
        </p:nvSpPr>
        <p:spPr bwMode="auto">
          <a:xfrm>
            <a:off x="7229475" y="3851847"/>
            <a:ext cx="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01" name="Line 37"/>
          <p:cNvSpPr>
            <a:spLocks noChangeShapeType="1"/>
          </p:cNvSpPr>
          <p:nvPr/>
        </p:nvSpPr>
        <p:spPr bwMode="auto">
          <a:xfrm>
            <a:off x="7324725" y="3851847"/>
            <a:ext cx="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02" name="Line 38"/>
          <p:cNvSpPr>
            <a:spLocks noChangeShapeType="1"/>
          </p:cNvSpPr>
          <p:nvPr/>
        </p:nvSpPr>
        <p:spPr bwMode="auto">
          <a:xfrm>
            <a:off x="7286625" y="4537647"/>
            <a:ext cx="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04" name="Text Box 40"/>
          <p:cNvSpPr txBox="1">
            <a:spLocks noChangeArrowheads="1"/>
          </p:cNvSpPr>
          <p:nvPr/>
        </p:nvSpPr>
        <p:spPr bwMode="auto">
          <a:xfrm>
            <a:off x="6972300" y="3299397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00105" name="Text Box 41"/>
          <p:cNvSpPr txBox="1">
            <a:spLocks noChangeArrowheads="1"/>
          </p:cNvSpPr>
          <p:nvPr/>
        </p:nvSpPr>
        <p:spPr bwMode="auto">
          <a:xfrm>
            <a:off x="7058025" y="4690047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00113" name="Text Box 49"/>
          <p:cNvSpPr txBox="1">
            <a:spLocks noChangeArrowheads="1"/>
          </p:cNvSpPr>
          <p:nvPr/>
        </p:nvSpPr>
        <p:spPr bwMode="auto">
          <a:xfrm>
            <a:off x="7993063" y="3680397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0115" name="Rectangle 51"/>
          <p:cNvSpPr>
            <a:spLocks noChangeArrowheads="1"/>
          </p:cNvSpPr>
          <p:nvPr/>
        </p:nvSpPr>
        <p:spPr bwMode="auto">
          <a:xfrm>
            <a:off x="2290763" y="3978847"/>
            <a:ext cx="588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 O</a:t>
            </a:r>
          </a:p>
        </p:txBody>
      </p:sp>
      <p:sp>
        <p:nvSpPr>
          <p:cNvPr id="600116" name="Line 52"/>
          <p:cNvSpPr>
            <a:spLocks noChangeShapeType="1"/>
          </p:cNvSpPr>
          <p:nvPr/>
        </p:nvSpPr>
        <p:spPr bwMode="auto">
          <a:xfrm>
            <a:off x="7372350" y="4537647"/>
            <a:ext cx="0" cy="2476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17" name="Line 53"/>
          <p:cNvSpPr>
            <a:spLocks noChangeShapeType="1"/>
          </p:cNvSpPr>
          <p:nvPr/>
        </p:nvSpPr>
        <p:spPr bwMode="auto">
          <a:xfrm flipV="1">
            <a:off x="7467600" y="4299522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18" name="Oval 54"/>
          <p:cNvSpPr>
            <a:spLocks noChangeArrowheads="1"/>
          </p:cNvSpPr>
          <p:nvPr/>
        </p:nvSpPr>
        <p:spPr bwMode="auto">
          <a:xfrm flipH="1" flipV="1">
            <a:off x="7786688" y="44931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19" name="Oval 55"/>
          <p:cNvSpPr>
            <a:spLocks noChangeArrowheads="1"/>
          </p:cNvSpPr>
          <p:nvPr/>
        </p:nvSpPr>
        <p:spPr bwMode="auto">
          <a:xfrm flipH="1" flipV="1">
            <a:off x="7939088" y="44931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0" name="Oval 56"/>
          <p:cNvSpPr>
            <a:spLocks noChangeArrowheads="1"/>
          </p:cNvSpPr>
          <p:nvPr/>
        </p:nvSpPr>
        <p:spPr bwMode="auto">
          <a:xfrm flipH="1" flipV="1">
            <a:off x="8110538" y="43026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1" name="Oval 57"/>
          <p:cNvSpPr>
            <a:spLocks noChangeArrowheads="1"/>
          </p:cNvSpPr>
          <p:nvPr/>
        </p:nvSpPr>
        <p:spPr bwMode="auto">
          <a:xfrm flipH="1" flipV="1">
            <a:off x="8110538" y="41502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2" name="Oval 58"/>
          <p:cNvSpPr>
            <a:spLocks noChangeArrowheads="1"/>
          </p:cNvSpPr>
          <p:nvPr/>
        </p:nvSpPr>
        <p:spPr bwMode="auto">
          <a:xfrm flipH="1" flipV="1">
            <a:off x="7958138" y="40074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3" name="Oval 59"/>
          <p:cNvSpPr>
            <a:spLocks noChangeArrowheads="1"/>
          </p:cNvSpPr>
          <p:nvPr/>
        </p:nvSpPr>
        <p:spPr bwMode="auto">
          <a:xfrm flipH="1" flipV="1">
            <a:off x="7805738" y="400742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4" name="Oval 60"/>
          <p:cNvSpPr>
            <a:spLocks noChangeArrowheads="1"/>
          </p:cNvSpPr>
          <p:nvPr/>
        </p:nvSpPr>
        <p:spPr bwMode="auto">
          <a:xfrm flipH="1" flipV="1">
            <a:off x="7472363" y="35025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5" name="Oval 61"/>
          <p:cNvSpPr>
            <a:spLocks noChangeArrowheads="1"/>
          </p:cNvSpPr>
          <p:nvPr/>
        </p:nvSpPr>
        <p:spPr bwMode="auto">
          <a:xfrm flipH="1" flipV="1">
            <a:off x="7472363" y="363594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6" name="Oval 62"/>
          <p:cNvSpPr>
            <a:spLocks noChangeArrowheads="1"/>
          </p:cNvSpPr>
          <p:nvPr/>
        </p:nvSpPr>
        <p:spPr bwMode="auto">
          <a:xfrm flipH="1" flipV="1">
            <a:off x="6938963" y="36168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7" name="Oval 63"/>
          <p:cNvSpPr>
            <a:spLocks noChangeArrowheads="1"/>
          </p:cNvSpPr>
          <p:nvPr/>
        </p:nvSpPr>
        <p:spPr bwMode="auto">
          <a:xfrm flipH="1" flipV="1">
            <a:off x="6938963" y="35025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8" name="Oval 64"/>
          <p:cNvSpPr>
            <a:spLocks noChangeArrowheads="1"/>
          </p:cNvSpPr>
          <p:nvPr/>
        </p:nvSpPr>
        <p:spPr bwMode="auto">
          <a:xfrm flipH="1" flipV="1">
            <a:off x="7567613" y="493134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29" name="Oval 65"/>
          <p:cNvSpPr>
            <a:spLocks noChangeArrowheads="1"/>
          </p:cNvSpPr>
          <p:nvPr/>
        </p:nvSpPr>
        <p:spPr bwMode="auto">
          <a:xfrm flipH="1" flipV="1">
            <a:off x="7567613" y="506469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30" name="Oval 66"/>
          <p:cNvSpPr>
            <a:spLocks noChangeArrowheads="1"/>
          </p:cNvSpPr>
          <p:nvPr/>
        </p:nvSpPr>
        <p:spPr bwMode="auto">
          <a:xfrm flipH="1" flipV="1">
            <a:off x="7034213" y="504564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31" name="Oval 67"/>
          <p:cNvSpPr>
            <a:spLocks noChangeArrowheads="1"/>
          </p:cNvSpPr>
          <p:nvPr/>
        </p:nvSpPr>
        <p:spPr bwMode="auto">
          <a:xfrm flipH="1" flipV="1">
            <a:off x="7034213" y="4931347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132" name="Rectangle 68"/>
          <p:cNvSpPr>
            <a:spLocks noChangeArrowheads="1"/>
          </p:cNvSpPr>
          <p:nvPr/>
        </p:nvSpPr>
        <p:spPr bwMode="auto">
          <a:xfrm>
            <a:off x="7318782" y="2484036"/>
            <a:ext cx="1382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 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600134" name="Rectangle 70"/>
          <p:cNvSpPr>
            <a:spLocks noChangeArrowheads="1"/>
          </p:cNvSpPr>
          <p:nvPr/>
        </p:nvSpPr>
        <p:spPr bwMode="auto">
          <a:xfrm>
            <a:off x="233363" y="5740972"/>
            <a:ext cx="139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(of acid)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707"/>
            <a:ext cx="7772400" cy="91281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FF00"/>
                </a:solidFill>
              </a:rPr>
              <a:t>Resonance and L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 bwMode="auto">
          <a:xfrm flipV="1">
            <a:off x="170481" y="93401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69861" y="5154449"/>
            <a:ext cx="629011" cy="242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126086" y="2437698"/>
            <a:ext cx="89084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Names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Halo-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alt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substituent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to alkane stem</a:t>
            </a: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187325" y="4654550"/>
            <a:ext cx="2722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1-Chlorobutane</a:t>
            </a:r>
          </a:p>
        </p:txBody>
      </p:sp>
      <p:sp>
        <p:nvSpPr>
          <p:cNvPr id="510984" name="Text Box 8"/>
          <p:cNvSpPr txBox="1">
            <a:spLocks noChangeArrowheads="1"/>
          </p:cNvSpPr>
          <p:nvPr/>
        </p:nvSpPr>
        <p:spPr bwMode="auto">
          <a:xfrm>
            <a:off x="2628900" y="5203825"/>
            <a:ext cx="345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(1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,2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)-1-Bromo-2-fluorocyclohexane</a:t>
            </a: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5649913" y="5041900"/>
            <a:ext cx="33131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2-Iodo-2-methylpentane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0986" name="Text Box 10"/>
          <p:cNvSpPr txBox="1">
            <a:spLocks noChangeArrowheads="1"/>
          </p:cNvSpPr>
          <p:nvPr/>
        </p:nvSpPr>
        <p:spPr bwMode="auto">
          <a:xfrm>
            <a:off x="3813176" y="1496458"/>
            <a:ext cx="53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10988" name="Text Box 12"/>
          <p:cNvSpPr txBox="1">
            <a:spLocks noChangeArrowheads="1"/>
          </p:cNvSpPr>
          <p:nvPr/>
        </p:nvSpPr>
        <p:spPr bwMode="auto">
          <a:xfrm>
            <a:off x="4138266" y="1084542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5362576" y="1066514"/>
            <a:ext cx="439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10990" name="Freeform 14"/>
          <p:cNvSpPr>
            <a:spLocks/>
          </p:cNvSpPr>
          <p:nvPr/>
        </p:nvSpPr>
        <p:spPr bwMode="auto">
          <a:xfrm>
            <a:off x="5308870" y="1323689"/>
            <a:ext cx="152400" cy="228600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0991" name="Freeform 15"/>
          <p:cNvSpPr>
            <a:spLocks/>
          </p:cNvSpPr>
          <p:nvPr/>
        </p:nvSpPr>
        <p:spPr bwMode="auto">
          <a:xfrm>
            <a:off x="4069815" y="1329017"/>
            <a:ext cx="152400" cy="228600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0992" name="Freeform 16"/>
          <p:cNvSpPr>
            <a:spLocks/>
          </p:cNvSpPr>
          <p:nvPr/>
        </p:nvSpPr>
        <p:spPr bwMode="auto">
          <a:xfrm rot="20576274">
            <a:off x="3550484" y="2023508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0995" name="Line 19"/>
          <p:cNvSpPr>
            <a:spLocks noChangeShapeType="1"/>
          </p:cNvSpPr>
          <p:nvPr/>
        </p:nvSpPr>
        <p:spPr bwMode="auto">
          <a:xfrm rot="-780000" flipH="1" flipV="1">
            <a:off x="3750430" y="1243103"/>
            <a:ext cx="173037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996" name="Line 20"/>
          <p:cNvSpPr>
            <a:spLocks noChangeShapeType="1"/>
          </p:cNvSpPr>
          <p:nvPr/>
        </p:nvSpPr>
        <p:spPr bwMode="auto">
          <a:xfrm>
            <a:off x="4277480" y="1818721"/>
            <a:ext cx="48418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987" name="Text Box 11"/>
          <p:cNvSpPr txBox="1">
            <a:spLocks noChangeArrowheads="1"/>
          </p:cNvSpPr>
          <p:nvPr/>
        </p:nvSpPr>
        <p:spPr bwMode="auto">
          <a:xfrm>
            <a:off x="4710788" y="1528208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10997" name="Oval 21"/>
          <p:cNvSpPr>
            <a:spLocks noChangeArrowheads="1"/>
          </p:cNvSpPr>
          <p:nvPr/>
        </p:nvSpPr>
        <p:spPr bwMode="auto">
          <a:xfrm flipH="1" flipV="1">
            <a:off x="4869538" y="153501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0998" name="Oval 22"/>
          <p:cNvSpPr>
            <a:spLocks noChangeArrowheads="1"/>
          </p:cNvSpPr>
          <p:nvPr/>
        </p:nvSpPr>
        <p:spPr bwMode="auto">
          <a:xfrm flipH="1" flipV="1">
            <a:off x="5009238" y="1536602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0999" name="Oval 23"/>
          <p:cNvSpPr>
            <a:spLocks noChangeArrowheads="1"/>
          </p:cNvSpPr>
          <p:nvPr/>
        </p:nvSpPr>
        <p:spPr bwMode="auto">
          <a:xfrm flipH="1" flipV="1">
            <a:off x="5204500" y="184412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1000" name="Oval 24"/>
          <p:cNvSpPr>
            <a:spLocks noChangeArrowheads="1"/>
          </p:cNvSpPr>
          <p:nvPr/>
        </p:nvSpPr>
        <p:spPr bwMode="auto">
          <a:xfrm flipH="1" flipV="1">
            <a:off x="5202913" y="1694896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1001" name="Oval 25"/>
          <p:cNvSpPr>
            <a:spLocks noChangeArrowheads="1"/>
          </p:cNvSpPr>
          <p:nvPr/>
        </p:nvSpPr>
        <p:spPr bwMode="auto">
          <a:xfrm flipH="1" flipV="1">
            <a:off x="4869538" y="2082246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1002" name="Oval 26"/>
          <p:cNvSpPr>
            <a:spLocks noChangeArrowheads="1"/>
          </p:cNvSpPr>
          <p:nvPr/>
        </p:nvSpPr>
        <p:spPr bwMode="auto">
          <a:xfrm flipH="1" flipV="1">
            <a:off x="5009238" y="2082246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1004" name="Freeform 28"/>
          <p:cNvSpPr>
            <a:spLocks/>
          </p:cNvSpPr>
          <p:nvPr/>
        </p:nvSpPr>
        <p:spPr bwMode="auto">
          <a:xfrm>
            <a:off x="481013" y="3754438"/>
            <a:ext cx="935037" cy="379412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1005" name="Freeform 29"/>
          <p:cNvSpPr>
            <a:spLocks/>
          </p:cNvSpPr>
          <p:nvPr/>
        </p:nvSpPr>
        <p:spPr bwMode="auto">
          <a:xfrm>
            <a:off x="1397000" y="3795713"/>
            <a:ext cx="839788" cy="350837"/>
          </a:xfrm>
          <a:custGeom>
            <a:avLst/>
            <a:gdLst>
              <a:gd name="T0" fmla="*/ 0 w 827"/>
              <a:gd name="T1" fmla="*/ 305 h 319"/>
              <a:gd name="T2" fmla="*/ 414 w 827"/>
              <a:gd name="T3" fmla="*/ 0 h 319"/>
              <a:gd name="T4" fmla="*/ 827 w 827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19">
                <a:moveTo>
                  <a:pt x="0" y="305"/>
                </a:moveTo>
                <a:lnTo>
                  <a:pt x="414" y="0"/>
                </a:lnTo>
                <a:lnTo>
                  <a:pt x="827" y="31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1006" name="Text Box 30"/>
          <p:cNvSpPr txBox="1">
            <a:spLocks noChangeArrowheads="1"/>
          </p:cNvSpPr>
          <p:nvPr/>
        </p:nvSpPr>
        <p:spPr bwMode="auto">
          <a:xfrm>
            <a:off x="2135188" y="3927475"/>
            <a:ext cx="531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511007" name="Text Box 31"/>
          <p:cNvSpPr txBox="1">
            <a:spLocks noChangeArrowheads="1"/>
          </p:cNvSpPr>
          <p:nvPr/>
        </p:nvSpPr>
        <p:spPr bwMode="auto">
          <a:xfrm>
            <a:off x="296863" y="3675063"/>
            <a:ext cx="32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511008" name="Text Box 32"/>
          <p:cNvSpPr txBox="1">
            <a:spLocks noChangeArrowheads="1"/>
          </p:cNvSpPr>
          <p:nvPr/>
        </p:nvSpPr>
        <p:spPr bwMode="auto">
          <a:xfrm>
            <a:off x="739775" y="3397250"/>
            <a:ext cx="37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11010" name="Text Box 34"/>
          <p:cNvSpPr txBox="1">
            <a:spLocks noChangeArrowheads="1"/>
          </p:cNvSpPr>
          <p:nvPr/>
        </p:nvSpPr>
        <p:spPr bwMode="auto">
          <a:xfrm>
            <a:off x="1265238" y="3675063"/>
            <a:ext cx="31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11011" name="Text Box 35"/>
          <p:cNvSpPr txBox="1">
            <a:spLocks noChangeArrowheads="1"/>
          </p:cNvSpPr>
          <p:nvPr/>
        </p:nvSpPr>
        <p:spPr bwMode="auto">
          <a:xfrm>
            <a:off x="1733550" y="3395663"/>
            <a:ext cx="363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511022" name="Group 46"/>
          <p:cNvGrpSpPr>
            <a:grpSpLocks/>
          </p:cNvGrpSpPr>
          <p:nvPr/>
        </p:nvGrpSpPr>
        <p:grpSpPr bwMode="auto">
          <a:xfrm>
            <a:off x="3508375" y="3395663"/>
            <a:ext cx="2047875" cy="1754187"/>
            <a:chOff x="2287" y="2426"/>
            <a:chExt cx="1290" cy="1105"/>
          </a:xfrm>
        </p:grpSpPr>
        <p:sp>
          <p:nvSpPr>
            <p:cNvPr id="511013" name="Freeform 37"/>
            <p:cNvSpPr>
              <a:spLocks/>
            </p:cNvSpPr>
            <p:nvPr/>
          </p:nvSpPr>
          <p:spPr bwMode="auto">
            <a:xfrm>
              <a:off x="2287" y="2865"/>
              <a:ext cx="628" cy="666"/>
            </a:xfrm>
            <a:custGeom>
              <a:avLst/>
              <a:gdLst>
                <a:gd name="T0" fmla="*/ 308 w 628"/>
                <a:gd name="T1" fmla="*/ 0 h 666"/>
                <a:gd name="T2" fmla="*/ 0 w 628"/>
                <a:gd name="T3" fmla="*/ 180 h 666"/>
                <a:gd name="T4" fmla="*/ 5 w 628"/>
                <a:gd name="T5" fmla="*/ 510 h 666"/>
                <a:gd name="T6" fmla="*/ 310 w 628"/>
                <a:gd name="T7" fmla="*/ 666 h 666"/>
                <a:gd name="T8" fmla="*/ 628 w 628"/>
                <a:gd name="T9" fmla="*/ 520 h 666"/>
                <a:gd name="T10" fmla="*/ 628 w 628"/>
                <a:gd name="T11" fmla="*/ 191 h 666"/>
                <a:gd name="T12" fmla="*/ 308 w 628"/>
                <a:gd name="T13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666">
                  <a:moveTo>
                    <a:pt x="308" y="0"/>
                  </a:moveTo>
                  <a:lnTo>
                    <a:pt x="0" y="180"/>
                  </a:lnTo>
                  <a:lnTo>
                    <a:pt x="5" y="510"/>
                  </a:lnTo>
                  <a:lnTo>
                    <a:pt x="310" y="666"/>
                  </a:lnTo>
                  <a:lnTo>
                    <a:pt x="628" y="520"/>
                  </a:lnTo>
                  <a:lnTo>
                    <a:pt x="628" y="191"/>
                  </a:lnTo>
                  <a:lnTo>
                    <a:pt x="30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014" name="Freeform 38"/>
            <p:cNvSpPr>
              <a:spLocks/>
            </p:cNvSpPr>
            <p:nvPr/>
          </p:nvSpPr>
          <p:spPr bwMode="auto">
            <a:xfrm rot="7014776">
              <a:off x="2500" y="2741"/>
              <a:ext cx="191" cy="108"/>
            </a:xfrm>
            <a:custGeom>
              <a:avLst/>
              <a:gdLst>
                <a:gd name="T0" fmla="*/ 384 w 384"/>
                <a:gd name="T1" fmla="*/ 0 h 192"/>
                <a:gd name="T2" fmla="*/ 0 w 384"/>
                <a:gd name="T3" fmla="*/ 144 h 192"/>
                <a:gd name="T4" fmla="*/ 48 w 384"/>
                <a:gd name="T5" fmla="*/ 192 h 192"/>
                <a:gd name="T6" fmla="*/ 384 w 38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1015" name="Freeform 39"/>
            <p:cNvSpPr>
              <a:spLocks/>
            </p:cNvSpPr>
            <p:nvPr/>
          </p:nvSpPr>
          <p:spPr bwMode="auto">
            <a:xfrm rot="10286675">
              <a:off x="2882" y="2957"/>
              <a:ext cx="205" cy="95"/>
            </a:xfrm>
            <a:custGeom>
              <a:avLst/>
              <a:gdLst>
                <a:gd name="T0" fmla="*/ 384 w 384"/>
                <a:gd name="T1" fmla="*/ 0 h 192"/>
                <a:gd name="T2" fmla="*/ 0 w 384"/>
                <a:gd name="T3" fmla="*/ 144 h 192"/>
                <a:gd name="T4" fmla="*/ 48 w 384"/>
                <a:gd name="T5" fmla="*/ 192 h 192"/>
                <a:gd name="T6" fmla="*/ 384 w 38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1016" name="Text Box 40"/>
            <p:cNvSpPr txBox="1">
              <a:spLocks noChangeArrowheads="1"/>
            </p:cNvSpPr>
            <p:nvPr/>
          </p:nvSpPr>
          <p:spPr bwMode="auto">
            <a:xfrm>
              <a:off x="2460" y="2426"/>
              <a:ext cx="3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  <p:sp>
          <p:nvSpPr>
            <p:cNvPr id="511017" name="Text Box 41"/>
            <p:cNvSpPr txBox="1">
              <a:spLocks noChangeArrowheads="1"/>
            </p:cNvSpPr>
            <p:nvPr/>
          </p:nvSpPr>
          <p:spPr bwMode="auto">
            <a:xfrm>
              <a:off x="3049" y="2752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</a:t>
              </a:r>
            </a:p>
          </p:txBody>
        </p:sp>
        <p:sp>
          <p:nvSpPr>
            <p:cNvPr id="511018" name="Text Box 42"/>
            <p:cNvSpPr txBox="1">
              <a:spLocks noChangeArrowheads="1"/>
            </p:cNvSpPr>
            <p:nvPr/>
          </p:nvSpPr>
          <p:spPr bwMode="auto">
            <a:xfrm>
              <a:off x="2548" y="295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1020" name="Text Box 44"/>
            <p:cNvSpPr txBox="1">
              <a:spLocks noChangeArrowheads="1"/>
            </p:cNvSpPr>
            <p:nvPr/>
          </p:nvSpPr>
          <p:spPr bwMode="auto">
            <a:xfrm>
              <a:off x="2481" y="2867"/>
              <a:ext cx="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</p:txBody>
        </p:sp>
        <p:sp>
          <p:nvSpPr>
            <p:cNvPr id="511021" name="Text Box 45"/>
            <p:cNvSpPr txBox="1">
              <a:spLocks noChangeArrowheads="1"/>
            </p:cNvSpPr>
            <p:nvPr/>
          </p:nvSpPr>
          <p:spPr bwMode="auto">
            <a:xfrm>
              <a:off x="2690" y="3001"/>
              <a:ext cx="3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</a:p>
          </p:txBody>
        </p:sp>
      </p:grpSp>
      <p:grpSp>
        <p:nvGrpSpPr>
          <p:cNvPr id="511031" name="Group 55"/>
          <p:cNvGrpSpPr>
            <a:grpSpLocks/>
          </p:cNvGrpSpPr>
          <p:nvPr/>
        </p:nvGrpSpPr>
        <p:grpSpPr bwMode="auto">
          <a:xfrm>
            <a:off x="6345238" y="3395663"/>
            <a:ext cx="1809750" cy="1177925"/>
            <a:chOff x="3758" y="2656"/>
            <a:chExt cx="1140" cy="742"/>
          </a:xfrm>
        </p:grpSpPr>
        <p:sp>
          <p:nvSpPr>
            <p:cNvPr id="511024" name="Freeform 48"/>
            <p:cNvSpPr>
              <a:spLocks/>
            </p:cNvSpPr>
            <p:nvPr/>
          </p:nvSpPr>
          <p:spPr bwMode="auto">
            <a:xfrm>
              <a:off x="3758" y="3127"/>
              <a:ext cx="577" cy="263"/>
            </a:xfrm>
            <a:custGeom>
              <a:avLst/>
              <a:gdLst>
                <a:gd name="T0" fmla="*/ 0 w 827"/>
                <a:gd name="T1" fmla="*/ 305 h 319"/>
                <a:gd name="T2" fmla="*/ 414 w 827"/>
                <a:gd name="T3" fmla="*/ 0 h 319"/>
                <a:gd name="T4" fmla="*/ 827 w 827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7" h="319">
                  <a:moveTo>
                    <a:pt x="0" y="305"/>
                  </a:moveTo>
                  <a:lnTo>
                    <a:pt x="414" y="0"/>
                  </a:lnTo>
                  <a:lnTo>
                    <a:pt x="827" y="319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025" name="Freeform 49"/>
            <p:cNvSpPr>
              <a:spLocks/>
            </p:cNvSpPr>
            <p:nvPr/>
          </p:nvSpPr>
          <p:spPr bwMode="auto">
            <a:xfrm>
              <a:off x="4321" y="3135"/>
              <a:ext cx="577" cy="263"/>
            </a:xfrm>
            <a:custGeom>
              <a:avLst/>
              <a:gdLst>
                <a:gd name="T0" fmla="*/ 0 w 827"/>
                <a:gd name="T1" fmla="*/ 305 h 319"/>
                <a:gd name="T2" fmla="*/ 414 w 827"/>
                <a:gd name="T3" fmla="*/ 0 h 319"/>
                <a:gd name="T4" fmla="*/ 827 w 827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7" h="319">
                  <a:moveTo>
                    <a:pt x="0" y="305"/>
                  </a:moveTo>
                  <a:lnTo>
                    <a:pt x="414" y="0"/>
                  </a:lnTo>
                  <a:lnTo>
                    <a:pt x="827" y="319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026" name="Freeform 50"/>
            <p:cNvSpPr>
              <a:spLocks/>
            </p:cNvSpPr>
            <p:nvPr/>
          </p:nvSpPr>
          <p:spPr bwMode="auto">
            <a:xfrm rot="5400000">
              <a:off x="3891" y="2991"/>
              <a:ext cx="214" cy="113"/>
            </a:xfrm>
            <a:custGeom>
              <a:avLst/>
              <a:gdLst>
                <a:gd name="T0" fmla="*/ 384 w 384"/>
                <a:gd name="T1" fmla="*/ 0 h 192"/>
                <a:gd name="T2" fmla="*/ 0 w 384"/>
                <a:gd name="T3" fmla="*/ 144 h 192"/>
                <a:gd name="T4" fmla="*/ 48 w 384"/>
                <a:gd name="T5" fmla="*/ 192 h 192"/>
                <a:gd name="T6" fmla="*/ 384 w 38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0" y="144"/>
                  </a:lnTo>
                  <a:lnTo>
                    <a:pt x="48" y="19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1027" name="Line 51"/>
            <p:cNvSpPr>
              <a:spLocks noChangeShapeType="1"/>
            </p:cNvSpPr>
            <p:nvPr/>
          </p:nvSpPr>
          <p:spPr bwMode="auto">
            <a:xfrm flipH="1">
              <a:off x="4046" y="2946"/>
              <a:ext cx="132" cy="16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1028" name="Text Box 52"/>
            <p:cNvSpPr txBox="1">
              <a:spLocks noChangeArrowheads="1"/>
            </p:cNvSpPr>
            <p:nvPr/>
          </p:nvSpPr>
          <p:spPr bwMode="auto">
            <a:xfrm>
              <a:off x="3780" y="2656"/>
              <a:ext cx="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  <p:sp>
          <p:nvSpPr>
            <p:cNvPr id="511029" name="Text Box 53"/>
            <p:cNvSpPr txBox="1">
              <a:spLocks noChangeArrowheads="1"/>
            </p:cNvSpPr>
            <p:nvPr/>
          </p:nvSpPr>
          <p:spPr bwMode="auto">
            <a:xfrm>
              <a:off x="4146" y="2689"/>
              <a:ext cx="7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486"/>
            <a:ext cx="7772400" cy="713239"/>
          </a:xfrm>
        </p:spPr>
        <p:txBody>
          <a:bodyPr/>
          <a:lstStyle/>
          <a:p>
            <a:r>
              <a:rPr lang="en-US" altLang="en-US" dirty="0" err="1" smtClean="0">
                <a:solidFill>
                  <a:schemeClr val="accent1"/>
                </a:solidFill>
              </a:rPr>
              <a:t>Haloalkanes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21495"/>
              </p:ext>
            </p:extLst>
          </p:nvPr>
        </p:nvGraphicFramePr>
        <p:xfrm>
          <a:off x="3370919" y="1829026"/>
          <a:ext cx="523219" cy="21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83" name="CS ChemDraw Drawing" r:id="rId3" imgW="424919" imgH="176449" progId="ChemDraw.Document.6.0">
                  <p:embed/>
                </p:oleObj>
              </mc:Choice>
              <mc:Fallback>
                <p:oleObj name="CS ChemDraw Drawing" r:id="rId3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0919" y="1829026"/>
                        <a:ext cx="523219" cy="21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 flipV="1">
            <a:off x="170481" y="81003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571500" y="1852692"/>
            <a:ext cx="775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Protonated alcohols: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= H</a:t>
            </a:r>
            <a:r>
              <a:rPr lang="en-US" altLang="en-US" sz="2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571500" y="3953361"/>
            <a:ext cx="6369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Generally: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L: 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acid 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    R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  A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571500" y="4658211"/>
            <a:ext cx="8399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Diazonium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ions: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= N</a:t>
            </a:r>
            <a:r>
              <a:rPr lang="en-US" altLang="en-US" sz="2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superleaving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group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159828" y="2791311"/>
            <a:ext cx="1638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01096" name="Line 8"/>
          <p:cNvSpPr>
            <a:spLocks noChangeShapeType="1"/>
          </p:cNvSpPr>
          <p:nvPr/>
        </p:nvSpPr>
        <p:spPr bwMode="auto">
          <a:xfrm flipV="1">
            <a:off x="555116" y="3067536"/>
            <a:ext cx="2571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097" name="Oval 9"/>
          <p:cNvSpPr>
            <a:spLocks noChangeArrowheads="1"/>
          </p:cNvSpPr>
          <p:nvPr/>
        </p:nvSpPr>
        <p:spPr bwMode="auto">
          <a:xfrm flipH="1" flipV="1">
            <a:off x="888491" y="331836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098" name="Oval 10"/>
          <p:cNvSpPr>
            <a:spLocks noChangeArrowheads="1"/>
          </p:cNvSpPr>
          <p:nvPr/>
        </p:nvSpPr>
        <p:spPr bwMode="auto">
          <a:xfrm flipH="1" flipV="1">
            <a:off x="1040891" y="331836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099" name="Oval 11"/>
          <p:cNvSpPr>
            <a:spLocks noChangeArrowheads="1"/>
          </p:cNvSpPr>
          <p:nvPr/>
        </p:nvSpPr>
        <p:spPr bwMode="auto">
          <a:xfrm flipH="1" flipV="1">
            <a:off x="1040891" y="280401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00" name="Oval 12"/>
          <p:cNvSpPr>
            <a:spLocks noChangeArrowheads="1"/>
          </p:cNvSpPr>
          <p:nvPr/>
        </p:nvSpPr>
        <p:spPr bwMode="auto">
          <a:xfrm flipH="1" flipV="1">
            <a:off x="888491" y="280401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01" name="Text Box 13"/>
          <p:cNvSpPr txBox="1">
            <a:spLocks noChangeArrowheads="1"/>
          </p:cNvSpPr>
          <p:nvPr/>
        </p:nvSpPr>
        <p:spPr bwMode="auto">
          <a:xfrm>
            <a:off x="1512378" y="2753211"/>
            <a:ext cx="148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endParaRPr lang="en-US" altLang="en-US" baseline="30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2" name="Line 14"/>
          <p:cNvSpPr>
            <a:spLocks noChangeShapeType="1"/>
          </p:cNvSpPr>
          <p:nvPr/>
        </p:nvSpPr>
        <p:spPr bwMode="auto">
          <a:xfrm>
            <a:off x="2617278" y="2981811"/>
            <a:ext cx="514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3" name="Line 15"/>
          <p:cNvSpPr>
            <a:spLocks noChangeShapeType="1"/>
          </p:cNvSpPr>
          <p:nvPr/>
        </p:nvSpPr>
        <p:spPr bwMode="auto">
          <a:xfrm>
            <a:off x="2617278" y="3153261"/>
            <a:ext cx="514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4" name="Text Box 16"/>
          <p:cNvSpPr txBox="1">
            <a:spLocks noChangeArrowheads="1"/>
          </p:cNvSpPr>
          <p:nvPr/>
        </p:nvSpPr>
        <p:spPr bwMode="auto">
          <a:xfrm>
            <a:off x="3303078" y="2753211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01105" name="Line 17"/>
          <p:cNvSpPr>
            <a:spLocks noChangeShapeType="1"/>
          </p:cNvSpPr>
          <p:nvPr/>
        </p:nvSpPr>
        <p:spPr bwMode="auto">
          <a:xfrm flipV="1">
            <a:off x="3741228" y="3029436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6" name="Oval 18"/>
          <p:cNvSpPr>
            <a:spLocks noChangeArrowheads="1"/>
          </p:cNvSpPr>
          <p:nvPr/>
        </p:nvSpPr>
        <p:spPr bwMode="auto">
          <a:xfrm flipH="1" flipV="1">
            <a:off x="4298441" y="27468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07" name="Oval 19"/>
          <p:cNvSpPr>
            <a:spLocks noChangeArrowheads="1"/>
          </p:cNvSpPr>
          <p:nvPr/>
        </p:nvSpPr>
        <p:spPr bwMode="auto">
          <a:xfrm flipH="1" flipV="1">
            <a:off x="4146041" y="27468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08" name="Line 20"/>
          <p:cNvSpPr>
            <a:spLocks noChangeShapeType="1"/>
          </p:cNvSpPr>
          <p:nvPr/>
        </p:nvSpPr>
        <p:spPr bwMode="auto">
          <a:xfrm>
            <a:off x="5284278" y="3058011"/>
            <a:ext cx="89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9" name="Line 21"/>
          <p:cNvSpPr>
            <a:spLocks noChangeShapeType="1"/>
          </p:cNvSpPr>
          <p:nvPr/>
        </p:nvSpPr>
        <p:spPr bwMode="auto">
          <a:xfrm flipV="1">
            <a:off x="4427028" y="2772261"/>
            <a:ext cx="209550" cy="133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10" name="Line 22"/>
          <p:cNvSpPr>
            <a:spLocks noChangeShapeType="1"/>
          </p:cNvSpPr>
          <p:nvPr/>
        </p:nvSpPr>
        <p:spPr bwMode="auto">
          <a:xfrm>
            <a:off x="4427028" y="3210411"/>
            <a:ext cx="190500" cy="1714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4598478" y="2429361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01112" name="Text Box 24"/>
          <p:cNvSpPr txBox="1">
            <a:spLocks noChangeArrowheads="1"/>
          </p:cNvSpPr>
          <p:nvPr/>
        </p:nvSpPr>
        <p:spPr bwMode="auto">
          <a:xfrm>
            <a:off x="4636578" y="3172311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13" name="Text Box 25"/>
          <p:cNvSpPr txBox="1">
            <a:spLocks noChangeArrowheads="1"/>
          </p:cNvSpPr>
          <p:nvPr/>
        </p:nvSpPr>
        <p:spPr bwMode="auto">
          <a:xfrm>
            <a:off x="4598478" y="3134211"/>
            <a:ext cx="49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601114" name="Text Box 26"/>
          <p:cNvSpPr txBox="1">
            <a:spLocks noChangeArrowheads="1"/>
          </p:cNvSpPr>
          <p:nvPr/>
        </p:nvSpPr>
        <p:spPr bwMode="auto">
          <a:xfrm>
            <a:off x="5379528" y="2457936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</a:p>
        </p:txBody>
      </p:sp>
      <p:sp>
        <p:nvSpPr>
          <p:cNvPr id="601115" name="Oval 27"/>
          <p:cNvSpPr>
            <a:spLocks noChangeArrowheads="1"/>
          </p:cNvSpPr>
          <p:nvPr/>
        </p:nvSpPr>
        <p:spPr bwMode="auto">
          <a:xfrm flipH="1">
            <a:off x="5422391" y="2608749"/>
            <a:ext cx="42862" cy="428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16" name="Oval 28"/>
          <p:cNvSpPr>
            <a:spLocks noChangeArrowheads="1"/>
          </p:cNvSpPr>
          <p:nvPr/>
        </p:nvSpPr>
        <p:spPr bwMode="auto">
          <a:xfrm flipH="1">
            <a:off x="5422391" y="2761149"/>
            <a:ext cx="42862" cy="428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17" name="Text Box 29"/>
          <p:cNvSpPr txBox="1">
            <a:spLocks noChangeArrowheads="1"/>
          </p:cNvSpPr>
          <p:nvPr/>
        </p:nvSpPr>
        <p:spPr bwMode="auto">
          <a:xfrm>
            <a:off x="5857366" y="2315061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1118" name="Text Box 30"/>
          <p:cNvSpPr txBox="1">
            <a:spLocks noChangeArrowheads="1"/>
          </p:cNvSpPr>
          <p:nvPr/>
        </p:nvSpPr>
        <p:spPr bwMode="auto">
          <a:xfrm>
            <a:off x="4255578" y="2281724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01119" name="Text Box 31"/>
          <p:cNvSpPr txBox="1">
            <a:spLocks noChangeArrowheads="1"/>
          </p:cNvSpPr>
          <p:nvPr/>
        </p:nvSpPr>
        <p:spPr bwMode="auto">
          <a:xfrm>
            <a:off x="6217728" y="2753211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601120" name="Line 32"/>
          <p:cNvSpPr>
            <a:spLocks noChangeShapeType="1"/>
          </p:cNvSpPr>
          <p:nvPr/>
        </p:nvSpPr>
        <p:spPr bwMode="auto">
          <a:xfrm flipV="1">
            <a:off x="6617778" y="3048486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1" name="Freeform 33"/>
          <p:cNvSpPr>
            <a:spLocks/>
          </p:cNvSpPr>
          <p:nvPr/>
        </p:nvSpPr>
        <p:spPr bwMode="auto">
          <a:xfrm>
            <a:off x="3607878" y="2677011"/>
            <a:ext cx="1736725" cy="1263650"/>
          </a:xfrm>
          <a:custGeom>
            <a:avLst/>
            <a:gdLst>
              <a:gd name="T0" fmla="*/ 1056 w 1094"/>
              <a:gd name="T1" fmla="*/ 0 h 796"/>
              <a:gd name="T2" fmla="*/ 984 w 1094"/>
              <a:gd name="T3" fmla="*/ 96 h 796"/>
              <a:gd name="T4" fmla="*/ 1068 w 1094"/>
              <a:gd name="T5" fmla="*/ 504 h 796"/>
              <a:gd name="T6" fmla="*/ 828 w 1094"/>
              <a:gd name="T7" fmla="*/ 732 h 796"/>
              <a:gd name="T8" fmla="*/ 540 w 1094"/>
              <a:gd name="T9" fmla="*/ 780 h 796"/>
              <a:gd name="T10" fmla="*/ 120 w 1094"/>
              <a:gd name="T11" fmla="*/ 636 h 796"/>
              <a:gd name="T12" fmla="*/ 0 w 1094"/>
              <a:gd name="T13" fmla="*/ 384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796">
                <a:moveTo>
                  <a:pt x="1056" y="0"/>
                </a:moveTo>
                <a:cubicBezTo>
                  <a:pt x="1019" y="6"/>
                  <a:pt x="982" y="12"/>
                  <a:pt x="984" y="96"/>
                </a:cubicBezTo>
                <a:cubicBezTo>
                  <a:pt x="986" y="180"/>
                  <a:pt x="1094" y="398"/>
                  <a:pt x="1068" y="504"/>
                </a:cubicBezTo>
                <a:cubicBezTo>
                  <a:pt x="1042" y="610"/>
                  <a:pt x="916" y="686"/>
                  <a:pt x="828" y="732"/>
                </a:cubicBezTo>
                <a:cubicBezTo>
                  <a:pt x="740" y="778"/>
                  <a:pt x="658" y="796"/>
                  <a:pt x="540" y="780"/>
                </a:cubicBezTo>
                <a:cubicBezTo>
                  <a:pt x="422" y="764"/>
                  <a:pt x="210" y="702"/>
                  <a:pt x="120" y="636"/>
                </a:cubicBezTo>
                <a:cubicBezTo>
                  <a:pt x="30" y="570"/>
                  <a:pt x="20" y="426"/>
                  <a:pt x="0" y="3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2" name="Freeform 34"/>
          <p:cNvSpPr>
            <a:spLocks/>
          </p:cNvSpPr>
          <p:nvPr/>
        </p:nvSpPr>
        <p:spPr bwMode="auto">
          <a:xfrm>
            <a:off x="3846003" y="3086586"/>
            <a:ext cx="381000" cy="333375"/>
          </a:xfrm>
          <a:custGeom>
            <a:avLst/>
            <a:gdLst>
              <a:gd name="T0" fmla="*/ 0 w 240"/>
              <a:gd name="T1" fmla="*/ 0 h 210"/>
              <a:gd name="T2" fmla="*/ 120 w 240"/>
              <a:gd name="T3" fmla="*/ 192 h 210"/>
              <a:gd name="T4" fmla="*/ 240 w 240"/>
              <a:gd name="T5" fmla="*/ 10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10">
                <a:moveTo>
                  <a:pt x="0" y="0"/>
                </a:moveTo>
                <a:cubicBezTo>
                  <a:pt x="40" y="87"/>
                  <a:pt x="80" y="174"/>
                  <a:pt x="120" y="192"/>
                </a:cubicBezTo>
                <a:cubicBezTo>
                  <a:pt x="160" y="210"/>
                  <a:pt x="200" y="159"/>
                  <a:pt x="240" y="10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3" name="Text Box 35"/>
          <p:cNvSpPr txBox="1">
            <a:spLocks noChangeArrowheads="1"/>
          </p:cNvSpPr>
          <p:nvPr/>
        </p:nvSpPr>
        <p:spPr bwMode="auto">
          <a:xfrm>
            <a:off x="495300" y="5534511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 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+  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+  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  N</a:t>
            </a:r>
          </a:p>
        </p:txBody>
      </p:sp>
      <p:sp>
        <p:nvSpPr>
          <p:cNvPr id="601124" name="Line 36"/>
          <p:cNvSpPr>
            <a:spLocks noChangeShapeType="1"/>
          </p:cNvSpPr>
          <p:nvPr/>
        </p:nvSpPr>
        <p:spPr bwMode="auto">
          <a:xfrm flipV="1">
            <a:off x="857250" y="5848836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5" name="Line 37"/>
          <p:cNvSpPr>
            <a:spLocks noChangeShapeType="1"/>
          </p:cNvSpPr>
          <p:nvPr/>
        </p:nvSpPr>
        <p:spPr bwMode="auto">
          <a:xfrm flipV="1">
            <a:off x="1524000" y="5848836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6" name="Line 38"/>
          <p:cNvSpPr>
            <a:spLocks noChangeShapeType="1"/>
          </p:cNvSpPr>
          <p:nvPr/>
        </p:nvSpPr>
        <p:spPr bwMode="auto">
          <a:xfrm flipV="1">
            <a:off x="1524000" y="5772636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7" name="Line 39"/>
          <p:cNvSpPr>
            <a:spLocks noChangeShapeType="1"/>
          </p:cNvSpPr>
          <p:nvPr/>
        </p:nvSpPr>
        <p:spPr bwMode="auto">
          <a:xfrm flipV="1">
            <a:off x="1524000" y="5925036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8" name="Oval 40"/>
          <p:cNvSpPr>
            <a:spLocks noChangeArrowheads="1"/>
          </p:cNvSpPr>
          <p:nvPr/>
        </p:nvSpPr>
        <p:spPr bwMode="auto">
          <a:xfrm flipH="1" flipV="1">
            <a:off x="2157413" y="573771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29" name="Oval 41"/>
          <p:cNvSpPr>
            <a:spLocks noChangeArrowheads="1"/>
          </p:cNvSpPr>
          <p:nvPr/>
        </p:nvSpPr>
        <p:spPr bwMode="auto">
          <a:xfrm flipH="1" flipV="1">
            <a:off x="2157413" y="589011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30" name="Oval 42"/>
          <p:cNvSpPr>
            <a:spLocks noChangeArrowheads="1"/>
          </p:cNvSpPr>
          <p:nvPr/>
        </p:nvSpPr>
        <p:spPr bwMode="auto">
          <a:xfrm flipH="1" flipV="1">
            <a:off x="3033713" y="573771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31" name="Oval 43"/>
          <p:cNvSpPr>
            <a:spLocks noChangeArrowheads="1"/>
          </p:cNvSpPr>
          <p:nvPr/>
        </p:nvSpPr>
        <p:spPr bwMode="auto">
          <a:xfrm flipH="1" flipV="1">
            <a:off x="3033713" y="589011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32" name="Line 44"/>
          <p:cNvSpPr>
            <a:spLocks noChangeShapeType="1"/>
          </p:cNvSpPr>
          <p:nvPr/>
        </p:nvSpPr>
        <p:spPr bwMode="auto">
          <a:xfrm>
            <a:off x="3943350" y="5839311"/>
            <a:ext cx="514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33" name="Line 45"/>
          <p:cNvSpPr>
            <a:spLocks noChangeShapeType="1"/>
          </p:cNvSpPr>
          <p:nvPr/>
        </p:nvSpPr>
        <p:spPr bwMode="auto">
          <a:xfrm flipV="1">
            <a:off x="5086350" y="5829786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34" name="Line 46"/>
          <p:cNvSpPr>
            <a:spLocks noChangeShapeType="1"/>
          </p:cNvSpPr>
          <p:nvPr/>
        </p:nvSpPr>
        <p:spPr bwMode="auto">
          <a:xfrm flipV="1">
            <a:off x="7372350" y="5829786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35" name="Line 47"/>
          <p:cNvSpPr>
            <a:spLocks noChangeShapeType="1"/>
          </p:cNvSpPr>
          <p:nvPr/>
        </p:nvSpPr>
        <p:spPr bwMode="auto">
          <a:xfrm flipV="1">
            <a:off x="7372350" y="5753586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36" name="Line 48"/>
          <p:cNvSpPr>
            <a:spLocks noChangeShapeType="1"/>
          </p:cNvSpPr>
          <p:nvPr/>
        </p:nvSpPr>
        <p:spPr bwMode="auto">
          <a:xfrm flipV="1">
            <a:off x="7372350" y="5905986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37" name="Oval 49"/>
          <p:cNvSpPr>
            <a:spLocks noChangeArrowheads="1"/>
          </p:cNvSpPr>
          <p:nvPr/>
        </p:nvSpPr>
        <p:spPr bwMode="auto">
          <a:xfrm flipH="1" flipV="1">
            <a:off x="6824663" y="571866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38" name="Oval 50"/>
          <p:cNvSpPr>
            <a:spLocks noChangeArrowheads="1"/>
          </p:cNvSpPr>
          <p:nvPr/>
        </p:nvSpPr>
        <p:spPr bwMode="auto">
          <a:xfrm flipH="1" flipV="1">
            <a:off x="6824663" y="587106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39" name="Oval 51"/>
          <p:cNvSpPr>
            <a:spLocks noChangeArrowheads="1"/>
          </p:cNvSpPr>
          <p:nvPr/>
        </p:nvSpPr>
        <p:spPr bwMode="auto">
          <a:xfrm flipH="1" flipV="1">
            <a:off x="8101013" y="57186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40" name="Oval 52"/>
          <p:cNvSpPr>
            <a:spLocks noChangeArrowheads="1"/>
          </p:cNvSpPr>
          <p:nvPr/>
        </p:nvSpPr>
        <p:spPr bwMode="auto">
          <a:xfrm flipH="1" flipV="1">
            <a:off x="8101013" y="58710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41" name="Text Box 53"/>
          <p:cNvSpPr txBox="1">
            <a:spLocks noChangeArrowheads="1"/>
          </p:cNvSpPr>
          <p:nvPr/>
        </p:nvSpPr>
        <p:spPr bwMode="auto">
          <a:xfrm>
            <a:off x="2801938" y="5320199"/>
            <a:ext cx="696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1142" name="Text Box 54"/>
          <p:cNvSpPr txBox="1">
            <a:spLocks noChangeArrowheads="1"/>
          </p:cNvSpPr>
          <p:nvPr/>
        </p:nvSpPr>
        <p:spPr bwMode="auto">
          <a:xfrm>
            <a:off x="1104900" y="5172561"/>
            <a:ext cx="70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01143" name="Freeform 55"/>
          <p:cNvSpPr>
            <a:spLocks/>
          </p:cNvSpPr>
          <p:nvPr/>
        </p:nvSpPr>
        <p:spPr bwMode="auto">
          <a:xfrm>
            <a:off x="781050" y="5820261"/>
            <a:ext cx="2190750" cy="974725"/>
          </a:xfrm>
          <a:custGeom>
            <a:avLst/>
            <a:gdLst>
              <a:gd name="T0" fmla="*/ 1380 w 1380"/>
              <a:gd name="T1" fmla="*/ 36 h 614"/>
              <a:gd name="T2" fmla="*/ 1284 w 1380"/>
              <a:gd name="T3" fmla="*/ 72 h 614"/>
              <a:gd name="T4" fmla="*/ 936 w 1380"/>
              <a:gd name="T5" fmla="*/ 468 h 614"/>
              <a:gd name="T6" fmla="*/ 336 w 1380"/>
              <a:gd name="T7" fmla="*/ 564 h 614"/>
              <a:gd name="T8" fmla="*/ 0 w 1380"/>
              <a:gd name="T9" fmla="*/ 168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0" h="614">
                <a:moveTo>
                  <a:pt x="1380" y="36"/>
                </a:moveTo>
                <a:cubicBezTo>
                  <a:pt x="1364" y="42"/>
                  <a:pt x="1358" y="0"/>
                  <a:pt x="1284" y="72"/>
                </a:cubicBezTo>
                <a:cubicBezTo>
                  <a:pt x="1210" y="144"/>
                  <a:pt x="1094" y="386"/>
                  <a:pt x="936" y="468"/>
                </a:cubicBezTo>
                <a:cubicBezTo>
                  <a:pt x="778" y="550"/>
                  <a:pt x="492" y="614"/>
                  <a:pt x="336" y="564"/>
                </a:cubicBezTo>
                <a:cubicBezTo>
                  <a:pt x="180" y="514"/>
                  <a:pt x="70" y="250"/>
                  <a:pt x="0" y="16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44" name="Freeform 56"/>
          <p:cNvSpPr>
            <a:spLocks/>
          </p:cNvSpPr>
          <p:nvPr/>
        </p:nvSpPr>
        <p:spPr bwMode="auto">
          <a:xfrm>
            <a:off x="1000125" y="5886936"/>
            <a:ext cx="390525" cy="444500"/>
          </a:xfrm>
          <a:custGeom>
            <a:avLst/>
            <a:gdLst>
              <a:gd name="T0" fmla="*/ 0 w 264"/>
              <a:gd name="T1" fmla="*/ 0 h 202"/>
              <a:gd name="T2" fmla="*/ 168 w 264"/>
              <a:gd name="T3" fmla="*/ 192 h 202"/>
              <a:gd name="T4" fmla="*/ 264 w 264"/>
              <a:gd name="T5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02">
                <a:moveTo>
                  <a:pt x="0" y="0"/>
                </a:moveTo>
                <a:cubicBezTo>
                  <a:pt x="62" y="91"/>
                  <a:pt x="124" y="182"/>
                  <a:pt x="168" y="192"/>
                </a:cubicBezTo>
                <a:cubicBezTo>
                  <a:pt x="212" y="202"/>
                  <a:pt x="238" y="131"/>
                  <a:pt x="264" y="6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45" name="Text Box 57"/>
          <p:cNvSpPr txBox="1">
            <a:spLocks noChangeArrowheads="1"/>
          </p:cNvSpPr>
          <p:nvPr/>
        </p:nvSpPr>
        <p:spPr bwMode="auto">
          <a:xfrm>
            <a:off x="2215641" y="2464286"/>
            <a:ext cx="70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68008"/>
            <a:ext cx="7772400" cy="76835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Neutral L </a:t>
            </a:r>
            <a:r>
              <a:rPr lang="en-US" altLang="en-US" dirty="0" smtClean="0">
                <a:solidFill>
                  <a:schemeClr val="accent1"/>
                </a:solidFill>
              </a:rPr>
              <a:t>Is Good</a:t>
            </a:r>
            <a:br>
              <a:rPr lang="en-US" altLang="en-US" dirty="0" smtClean="0">
                <a:solidFill>
                  <a:schemeClr val="accent1"/>
                </a:solidFill>
              </a:rPr>
            </a:br>
            <a:r>
              <a:rPr lang="en-US" altLang="en-US" sz="2000" dirty="0" smtClean="0">
                <a:solidFill>
                  <a:schemeClr val="tx2"/>
                </a:solidFill>
              </a:rPr>
              <a:t>(</a:t>
            </a:r>
            <a:r>
              <a:rPr lang="en-US" altLang="en-US" sz="2000" dirty="0" smtClean="0"/>
              <a:t>relatively </a:t>
            </a:r>
            <a:r>
              <a:rPr lang="en-US" altLang="en-US" sz="2000" dirty="0" err="1" smtClean="0">
                <a:solidFill>
                  <a:srgbClr val="FF9900"/>
                </a:solidFill>
              </a:rPr>
              <a:t>nonbasic</a:t>
            </a:r>
            <a:r>
              <a:rPr lang="en-US" altLang="en-US" sz="2000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170481" y="109674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92463" y="1238676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Examples: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rot="120000" flipV="1">
            <a:off x="2662072" y="4206430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4722470" y="4226842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 rot="120000" flipV="1">
            <a:off x="5592541" y="4206429"/>
            <a:ext cx="2571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 rot="120000" flipV="1">
            <a:off x="6089141" y="4212832"/>
            <a:ext cx="257175" cy="9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5872571" y="3844471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849804" y="3940661"/>
            <a:ext cx="853213" cy="53592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819613" y="3837553"/>
            <a:ext cx="929898" cy="0"/>
          </a:xfrm>
          <a:prstGeom prst="straightConnector1">
            <a:avLst/>
          </a:prstGeom>
          <a:solidFill>
            <a:srgbClr val="66CC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746365" y="364120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Pulls electrons</a:t>
            </a:r>
            <a:endParaRPr lang="en-US" sz="1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38113"/>
            <a:ext cx="7772400" cy="1143000"/>
          </a:xfrm>
        </p:spPr>
        <p:txBody>
          <a:bodyPr/>
          <a:lstStyle/>
          <a:p>
            <a:r>
              <a:rPr lang="en-US" altLang="en-US" dirty="0" err="1">
                <a:solidFill>
                  <a:schemeClr val="accent1"/>
                </a:solidFill>
                <a:effectLst/>
              </a:rPr>
              <a:t>Nucleophilicity</a:t>
            </a:r>
            <a:r>
              <a:rPr lang="en-US" altLang="en-US" dirty="0">
                <a:solidFill>
                  <a:schemeClr val="accent1"/>
                </a:solidFill>
                <a:effectLst/>
              </a:rPr>
              <a:t> “Nu”</a:t>
            </a:r>
            <a:br>
              <a:rPr lang="en-US" altLang="en-US" dirty="0">
                <a:solidFill>
                  <a:schemeClr val="accent1"/>
                </a:solidFill>
                <a:effectLst/>
              </a:rPr>
            </a:br>
            <a:r>
              <a:rPr lang="en-US" altLang="en-US" sz="3600" dirty="0">
                <a:solidFill>
                  <a:schemeClr val="accent1"/>
                </a:solidFill>
              </a:rPr>
              <a:t>(a kinetic measure)</a:t>
            </a:r>
            <a:endParaRPr lang="en-US" altLang="en-US" sz="40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385763" y="1617636"/>
            <a:ext cx="8372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Affected by charge, basicity, solvent, polarizability, </a:t>
            </a:r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sterics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685800" y="3429000"/>
            <a:ext cx="725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Charge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(for same atom): </a:t>
            </a: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104775" y="5286375"/>
            <a:ext cx="884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charged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the </a:t>
            </a:r>
            <a:r>
              <a:rPr lang="en-US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nucleophilic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152400" y="4400550"/>
            <a:ext cx="908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HO  &gt;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 ;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  &gt;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  ; 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&gt; ROSO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baseline="30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3143" name="Oval 7"/>
          <p:cNvSpPr>
            <a:spLocks noChangeArrowheads="1"/>
          </p:cNvSpPr>
          <p:nvPr/>
        </p:nvSpPr>
        <p:spPr bwMode="auto">
          <a:xfrm flipH="1" flipV="1">
            <a:off x="690563" y="490855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44" name="Oval 8"/>
          <p:cNvSpPr>
            <a:spLocks noChangeArrowheads="1"/>
          </p:cNvSpPr>
          <p:nvPr/>
        </p:nvSpPr>
        <p:spPr bwMode="auto">
          <a:xfrm flipH="1" flipV="1">
            <a:off x="842963" y="490855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45" name="Oval 9"/>
          <p:cNvSpPr>
            <a:spLocks noChangeArrowheads="1"/>
          </p:cNvSpPr>
          <p:nvPr/>
        </p:nvSpPr>
        <p:spPr bwMode="auto">
          <a:xfrm flipH="1" flipV="1">
            <a:off x="1014413" y="471805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46" name="Oval 10"/>
          <p:cNvSpPr>
            <a:spLocks noChangeArrowheads="1"/>
          </p:cNvSpPr>
          <p:nvPr/>
        </p:nvSpPr>
        <p:spPr bwMode="auto">
          <a:xfrm flipH="1" flipV="1">
            <a:off x="1014413" y="456565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47" name="Oval 11"/>
          <p:cNvSpPr>
            <a:spLocks noChangeArrowheads="1"/>
          </p:cNvSpPr>
          <p:nvPr/>
        </p:nvSpPr>
        <p:spPr bwMode="auto">
          <a:xfrm flipH="1" flipV="1">
            <a:off x="842963" y="4394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48" name="Oval 12"/>
          <p:cNvSpPr>
            <a:spLocks noChangeArrowheads="1"/>
          </p:cNvSpPr>
          <p:nvPr/>
        </p:nvSpPr>
        <p:spPr bwMode="auto">
          <a:xfrm flipH="1" flipV="1">
            <a:off x="690563" y="4394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49" name="Text Box 13"/>
          <p:cNvSpPr txBox="1">
            <a:spLocks noChangeArrowheads="1"/>
          </p:cNvSpPr>
          <p:nvPr/>
        </p:nvSpPr>
        <p:spPr bwMode="auto">
          <a:xfrm>
            <a:off x="915988" y="4171950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3150" name="Oval 14"/>
          <p:cNvSpPr>
            <a:spLocks noChangeArrowheads="1"/>
          </p:cNvSpPr>
          <p:nvPr/>
        </p:nvSpPr>
        <p:spPr bwMode="auto">
          <a:xfrm flipH="1" flipV="1">
            <a:off x="3795713" y="47371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51" name="Oval 15"/>
          <p:cNvSpPr>
            <a:spLocks noChangeArrowheads="1"/>
          </p:cNvSpPr>
          <p:nvPr/>
        </p:nvSpPr>
        <p:spPr bwMode="auto">
          <a:xfrm flipH="1" flipV="1">
            <a:off x="3795713" y="45847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52" name="Oval 16"/>
          <p:cNvSpPr>
            <a:spLocks noChangeArrowheads="1"/>
          </p:cNvSpPr>
          <p:nvPr/>
        </p:nvSpPr>
        <p:spPr bwMode="auto">
          <a:xfrm flipH="1" flipV="1">
            <a:off x="3624263" y="441325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53" name="Oval 17"/>
          <p:cNvSpPr>
            <a:spLocks noChangeArrowheads="1"/>
          </p:cNvSpPr>
          <p:nvPr/>
        </p:nvSpPr>
        <p:spPr bwMode="auto">
          <a:xfrm flipH="1" flipV="1">
            <a:off x="3471863" y="441325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54" name="Text Box 18"/>
          <p:cNvSpPr txBox="1">
            <a:spLocks noChangeArrowheads="1"/>
          </p:cNvSpPr>
          <p:nvPr/>
        </p:nvSpPr>
        <p:spPr bwMode="auto">
          <a:xfrm>
            <a:off x="3697288" y="4191000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3155" name="Oval 19"/>
          <p:cNvSpPr>
            <a:spLocks noChangeArrowheads="1"/>
          </p:cNvSpPr>
          <p:nvPr/>
        </p:nvSpPr>
        <p:spPr bwMode="auto">
          <a:xfrm flipH="1" flipV="1">
            <a:off x="5281613" y="47371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56" name="Oval 20"/>
          <p:cNvSpPr>
            <a:spLocks noChangeArrowheads="1"/>
          </p:cNvSpPr>
          <p:nvPr/>
        </p:nvSpPr>
        <p:spPr bwMode="auto">
          <a:xfrm flipH="1" flipV="1">
            <a:off x="5281613" y="45847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3157" name="Text Box 21"/>
          <p:cNvSpPr txBox="1">
            <a:spLocks noChangeArrowheads="1"/>
          </p:cNvSpPr>
          <p:nvPr/>
        </p:nvSpPr>
        <p:spPr bwMode="auto">
          <a:xfrm>
            <a:off x="6516688" y="4191000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</a:p>
        </p:txBody>
      </p:sp>
      <p:sp>
        <p:nvSpPr>
          <p:cNvPr id="603158" name="Text Box 22"/>
          <p:cNvSpPr txBox="1">
            <a:spLocks noChangeArrowheads="1"/>
          </p:cNvSpPr>
          <p:nvPr/>
        </p:nvSpPr>
        <p:spPr bwMode="auto">
          <a:xfrm>
            <a:off x="8610600" y="4191000"/>
            <a:ext cx="69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170481" y="135245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762000" y="4191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Basicity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the right in 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table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 does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731" y="1695450"/>
            <a:ext cx="7602538" cy="850900"/>
            <a:chOff x="800100" y="1695450"/>
            <a:chExt cx="7602538" cy="850900"/>
          </a:xfrm>
        </p:grpSpPr>
        <p:sp>
          <p:nvSpPr>
            <p:cNvPr id="604164" name="Text Box 4"/>
            <p:cNvSpPr txBox="1">
              <a:spLocks noChangeArrowheads="1"/>
            </p:cNvSpPr>
            <p:nvPr/>
          </p:nvSpPr>
          <p:spPr bwMode="auto">
            <a:xfrm>
              <a:off x="800100" y="1905000"/>
              <a:ext cx="760253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 &gt; H</a:t>
              </a:r>
              <a:r>
                <a:rPr lang="en-US" alt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; H</a:t>
              </a:r>
              <a:r>
                <a:rPr lang="en-US" alt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 &gt; HO  ; HO  &gt;  F</a:t>
              </a:r>
            </a:p>
          </p:txBody>
        </p:sp>
        <p:sp>
          <p:nvSpPr>
            <p:cNvPr id="604165" name="Oval 5"/>
            <p:cNvSpPr>
              <a:spLocks noChangeArrowheads="1"/>
            </p:cNvSpPr>
            <p:nvPr/>
          </p:nvSpPr>
          <p:spPr bwMode="auto">
            <a:xfrm flipH="1" flipV="1">
              <a:off x="1833563" y="22415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66" name="Oval 6"/>
            <p:cNvSpPr>
              <a:spLocks noChangeArrowheads="1"/>
            </p:cNvSpPr>
            <p:nvPr/>
          </p:nvSpPr>
          <p:spPr bwMode="auto">
            <a:xfrm flipH="1" flipV="1">
              <a:off x="1833563" y="20891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67" name="Oval 7"/>
            <p:cNvSpPr>
              <a:spLocks noChangeArrowheads="1"/>
            </p:cNvSpPr>
            <p:nvPr/>
          </p:nvSpPr>
          <p:spPr bwMode="auto">
            <a:xfrm flipH="1" flipV="1">
              <a:off x="2995613" y="24130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68" name="Oval 8"/>
            <p:cNvSpPr>
              <a:spLocks noChangeArrowheads="1"/>
            </p:cNvSpPr>
            <p:nvPr/>
          </p:nvSpPr>
          <p:spPr bwMode="auto">
            <a:xfrm flipH="1" flipV="1">
              <a:off x="3148013" y="24130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69" name="Oval 9"/>
            <p:cNvSpPr>
              <a:spLocks noChangeArrowheads="1"/>
            </p:cNvSpPr>
            <p:nvPr/>
          </p:nvSpPr>
          <p:spPr bwMode="auto">
            <a:xfrm flipH="1" flipV="1">
              <a:off x="3148013" y="19367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0" name="Oval 10"/>
            <p:cNvSpPr>
              <a:spLocks noChangeArrowheads="1"/>
            </p:cNvSpPr>
            <p:nvPr/>
          </p:nvSpPr>
          <p:spPr bwMode="auto">
            <a:xfrm flipH="1" flipV="1">
              <a:off x="2995613" y="19367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1" name="Oval 11"/>
            <p:cNvSpPr>
              <a:spLocks noChangeArrowheads="1"/>
            </p:cNvSpPr>
            <p:nvPr/>
          </p:nvSpPr>
          <p:spPr bwMode="auto">
            <a:xfrm flipH="1" flipV="1">
              <a:off x="4614863" y="22606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2" name="Oval 12"/>
            <p:cNvSpPr>
              <a:spLocks noChangeArrowheads="1"/>
            </p:cNvSpPr>
            <p:nvPr/>
          </p:nvSpPr>
          <p:spPr bwMode="auto">
            <a:xfrm flipH="1" flipV="1">
              <a:off x="4614863" y="21082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3" name="Oval 13"/>
            <p:cNvSpPr>
              <a:spLocks noChangeArrowheads="1"/>
            </p:cNvSpPr>
            <p:nvPr/>
          </p:nvSpPr>
          <p:spPr bwMode="auto">
            <a:xfrm flipH="1" flipV="1">
              <a:off x="4443413" y="19367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4" name="Oval 14"/>
            <p:cNvSpPr>
              <a:spLocks noChangeArrowheads="1"/>
            </p:cNvSpPr>
            <p:nvPr/>
          </p:nvSpPr>
          <p:spPr bwMode="auto">
            <a:xfrm flipH="1" flipV="1">
              <a:off x="4291013" y="19367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5" name="Text Box 15"/>
            <p:cNvSpPr txBox="1">
              <a:spLocks noChangeArrowheads="1"/>
            </p:cNvSpPr>
            <p:nvPr/>
          </p:nvSpPr>
          <p:spPr bwMode="auto">
            <a:xfrm>
              <a:off x="4535488" y="1695450"/>
              <a:ext cx="696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604176" name="Oval 16"/>
            <p:cNvSpPr>
              <a:spLocks noChangeArrowheads="1"/>
            </p:cNvSpPr>
            <p:nvPr/>
          </p:nvSpPr>
          <p:spPr bwMode="auto">
            <a:xfrm flipH="1" flipV="1">
              <a:off x="5605463" y="24320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7" name="Oval 17"/>
            <p:cNvSpPr>
              <a:spLocks noChangeArrowheads="1"/>
            </p:cNvSpPr>
            <p:nvPr/>
          </p:nvSpPr>
          <p:spPr bwMode="auto">
            <a:xfrm flipH="1" flipV="1">
              <a:off x="5757863" y="24320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8" name="Oval 18"/>
            <p:cNvSpPr>
              <a:spLocks noChangeArrowheads="1"/>
            </p:cNvSpPr>
            <p:nvPr/>
          </p:nvSpPr>
          <p:spPr bwMode="auto">
            <a:xfrm flipH="1" flipV="1">
              <a:off x="5929313" y="22415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79" name="Oval 19"/>
            <p:cNvSpPr>
              <a:spLocks noChangeArrowheads="1"/>
            </p:cNvSpPr>
            <p:nvPr/>
          </p:nvSpPr>
          <p:spPr bwMode="auto">
            <a:xfrm flipH="1" flipV="1">
              <a:off x="5929313" y="20891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0" name="Oval 20"/>
            <p:cNvSpPr>
              <a:spLocks noChangeArrowheads="1"/>
            </p:cNvSpPr>
            <p:nvPr/>
          </p:nvSpPr>
          <p:spPr bwMode="auto">
            <a:xfrm flipH="1" flipV="1">
              <a:off x="5757863" y="19177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1" name="Oval 21"/>
            <p:cNvSpPr>
              <a:spLocks noChangeArrowheads="1"/>
            </p:cNvSpPr>
            <p:nvPr/>
          </p:nvSpPr>
          <p:spPr bwMode="auto">
            <a:xfrm flipH="1" flipV="1">
              <a:off x="5605463" y="19177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2" name="Text Box 22"/>
            <p:cNvSpPr txBox="1">
              <a:spLocks noChangeArrowheads="1"/>
            </p:cNvSpPr>
            <p:nvPr/>
          </p:nvSpPr>
          <p:spPr bwMode="auto">
            <a:xfrm>
              <a:off x="5849938" y="1695450"/>
              <a:ext cx="696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604183" name="Oval 23"/>
            <p:cNvSpPr>
              <a:spLocks noChangeArrowheads="1"/>
            </p:cNvSpPr>
            <p:nvPr/>
          </p:nvSpPr>
          <p:spPr bwMode="auto">
            <a:xfrm flipH="1" flipV="1">
              <a:off x="6881813" y="24320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4" name="Oval 24"/>
            <p:cNvSpPr>
              <a:spLocks noChangeArrowheads="1"/>
            </p:cNvSpPr>
            <p:nvPr/>
          </p:nvSpPr>
          <p:spPr bwMode="auto">
            <a:xfrm flipH="1" flipV="1">
              <a:off x="7034213" y="24320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5" name="Oval 25"/>
            <p:cNvSpPr>
              <a:spLocks noChangeArrowheads="1"/>
            </p:cNvSpPr>
            <p:nvPr/>
          </p:nvSpPr>
          <p:spPr bwMode="auto">
            <a:xfrm flipH="1" flipV="1">
              <a:off x="7205663" y="22415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6" name="Oval 26"/>
            <p:cNvSpPr>
              <a:spLocks noChangeArrowheads="1"/>
            </p:cNvSpPr>
            <p:nvPr/>
          </p:nvSpPr>
          <p:spPr bwMode="auto">
            <a:xfrm flipH="1" flipV="1">
              <a:off x="7205663" y="20891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7" name="Oval 27"/>
            <p:cNvSpPr>
              <a:spLocks noChangeArrowheads="1"/>
            </p:cNvSpPr>
            <p:nvPr/>
          </p:nvSpPr>
          <p:spPr bwMode="auto">
            <a:xfrm flipH="1" flipV="1">
              <a:off x="7034213" y="19177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8" name="Oval 28"/>
            <p:cNvSpPr>
              <a:spLocks noChangeArrowheads="1"/>
            </p:cNvSpPr>
            <p:nvPr/>
          </p:nvSpPr>
          <p:spPr bwMode="auto">
            <a:xfrm flipH="1" flipV="1">
              <a:off x="6881813" y="19177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89" name="Text Box 29"/>
            <p:cNvSpPr txBox="1">
              <a:spLocks noChangeArrowheads="1"/>
            </p:cNvSpPr>
            <p:nvPr/>
          </p:nvSpPr>
          <p:spPr bwMode="auto">
            <a:xfrm>
              <a:off x="7126288" y="1695450"/>
              <a:ext cx="696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604190" name="Oval 30"/>
            <p:cNvSpPr>
              <a:spLocks noChangeArrowheads="1"/>
            </p:cNvSpPr>
            <p:nvPr/>
          </p:nvSpPr>
          <p:spPr bwMode="auto">
            <a:xfrm flipH="1" flipV="1">
              <a:off x="7910513" y="24320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1" name="Oval 31"/>
            <p:cNvSpPr>
              <a:spLocks noChangeArrowheads="1"/>
            </p:cNvSpPr>
            <p:nvPr/>
          </p:nvSpPr>
          <p:spPr bwMode="auto">
            <a:xfrm flipH="1" flipV="1">
              <a:off x="8062913" y="24320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2" name="Oval 32"/>
            <p:cNvSpPr>
              <a:spLocks noChangeArrowheads="1"/>
            </p:cNvSpPr>
            <p:nvPr/>
          </p:nvSpPr>
          <p:spPr bwMode="auto">
            <a:xfrm flipH="1" flipV="1">
              <a:off x="8234363" y="22415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3" name="Oval 33"/>
            <p:cNvSpPr>
              <a:spLocks noChangeArrowheads="1"/>
            </p:cNvSpPr>
            <p:nvPr/>
          </p:nvSpPr>
          <p:spPr bwMode="auto">
            <a:xfrm flipH="1" flipV="1">
              <a:off x="8234363" y="20891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4" name="Oval 34"/>
            <p:cNvSpPr>
              <a:spLocks noChangeArrowheads="1"/>
            </p:cNvSpPr>
            <p:nvPr/>
          </p:nvSpPr>
          <p:spPr bwMode="auto">
            <a:xfrm flipH="1" flipV="1">
              <a:off x="8062913" y="19177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5" name="Oval 35"/>
            <p:cNvSpPr>
              <a:spLocks noChangeArrowheads="1"/>
            </p:cNvSpPr>
            <p:nvPr/>
          </p:nvSpPr>
          <p:spPr bwMode="auto">
            <a:xfrm flipH="1" flipV="1">
              <a:off x="7910513" y="19177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6" name="Text Box 36"/>
            <p:cNvSpPr txBox="1">
              <a:spLocks noChangeArrowheads="1"/>
            </p:cNvSpPr>
            <p:nvPr/>
          </p:nvSpPr>
          <p:spPr bwMode="auto">
            <a:xfrm>
              <a:off x="8154988" y="1695450"/>
              <a:ext cx="2476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604197" name="Oval 37"/>
            <p:cNvSpPr>
              <a:spLocks noChangeArrowheads="1"/>
            </p:cNvSpPr>
            <p:nvPr/>
          </p:nvSpPr>
          <p:spPr bwMode="auto">
            <a:xfrm flipH="1" flipV="1">
              <a:off x="7758113" y="22415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198" name="Oval 38"/>
            <p:cNvSpPr>
              <a:spLocks noChangeArrowheads="1"/>
            </p:cNvSpPr>
            <p:nvPr/>
          </p:nvSpPr>
          <p:spPr bwMode="auto">
            <a:xfrm flipH="1" flipV="1">
              <a:off x="7758113" y="208915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4199" name="Text Box 39"/>
          <p:cNvSpPr txBox="1">
            <a:spLocks noChangeArrowheads="1"/>
          </p:cNvSpPr>
          <p:nvPr/>
        </p:nvSpPr>
        <p:spPr bwMode="auto">
          <a:xfrm>
            <a:off x="766763" y="2828925"/>
            <a:ext cx="7610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Neutral versus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charged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(see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 sz="28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table)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14500" y="3448705"/>
            <a:ext cx="5715000" cy="850900"/>
            <a:chOff x="866775" y="4010025"/>
            <a:chExt cx="5715000" cy="850900"/>
          </a:xfrm>
        </p:grpSpPr>
        <p:sp>
          <p:nvSpPr>
            <p:cNvPr id="604200" name="Text Box 40"/>
            <p:cNvSpPr txBox="1">
              <a:spLocks noChangeArrowheads="1"/>
            </p:cNvSpPr>
            <p:nvPr/>
          </p:nvSpPr>
          <p:spPr bwMode="auto">
            <a:xfrm>
              <a:off x="866775" y="4219575"/>
              <a:ext cx="57150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&gt; HO &gt; H</a:t>
              </a:r>
              <a:r>
                <a:rPr lang="en-US" alt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&gt; F &gt; H</a:t>
              </a:r>
              <a:r>
                <a:rPr lang="en-US" alt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604201" name="Text Box 41"/>
            <p:cNvSpPr txBox="1">
              <a:spLocks noChangeArrowheads="1"/>
            </p:cNvSpPr>
            <p:nvPr/>
          </p:nvSpPr>
          <p:spPr bwMode="auto">
            <a:xfrm>
              <a:off x="1763713" y="4010025"/>
              <a:ext cx="696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604202" name="Text Box 42"/>
            <p:cNvSpPr txBox="1">
              <a:spLocks noChangeArrowheads="1"/>
            </p:cNvSpPr>
            <p:nvPr/>
          </p:nvSpPr>
          <p:spPr bwMode="auto">
            <a:xfrm>
              <a:off x="2868613" y="4010025"/>
              <a:ext cx="696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604203" name="Text Box 43"/>
            <p:cNvSpPr txBox="1">
              <a:spLocks noChangeArrowheads="1"/>
            </p:cNvSpPr>
            <p:nvPr/>
          </p:nvSpPr>
          <p:spPr bwMode="auto">
            <a:xfrm>
              <a:off x="5021263" y="4010025"/>
              <a:ext cx="6969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</p:grpSp>
      <p:sp>
        <p:nvSpPr>
          <p:cNvPr id="604204" name="Text Box 44"/>
          <p:cNvSpPr txBox="1">
            <a:spLocks noChangeArrowheads="1"/>
          </p:cNvSpPr>
          <p:nvPr/>
        </p:nvSpPr>
        <p:spPr bwMode="auto">
          <a:xfrm>
            <a:off x="216977" y="5143500"/>
            <a:ext cx="87100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expected: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Trend is </a:t>
            </a:r>
            <a:r>
              <a:rPr lang="en-US" alt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opposite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3146054" y="5769650"/>
            <a:ext cx="2178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3398"/>
            <a:ext cx="7772400" cy="723254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Solvation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54" y="1078381"/>
            <a:ext cx="89425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Basicity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 the periodic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The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reason: </a:t>
            </a: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 and </a:t>
            </a: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polarizability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(deformability of orbital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             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have a strong influence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charged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mainly </a:t>
            </a:r>
            <a:r>
              <a:rPr lang="en-US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solvation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-US" altLang="en-US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protic</a:t>
            </a:r>
            <a:r>
              <a:rPr lang="en-US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alt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highly polar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solvents, used frequently to dissolve Nu</a:t>
            </a:r>
            <a:r>
              <a:rPr lang="en-US" alt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salts.                       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70481" y="90301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7186710" y="1986441"/>
            <a:ext cx="1403717" cy="396386"/>
            <a:chOff x="976878" y="2747390"/>
            <a:chExt cx="1577975" cy="5350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76878" y="2869665"/>
              <a:ext cx="555625" cy="409575"/>
            </a:xfrm>
            <a:custGeom>
              <a:avLst/>
              <a:gdLst>
                <a:gd name="T0" fmla="*/ 350 w 350"/>
                <a:gd name="T1" fmla="*/ 80 h 258"/>
                <a:gd name="T2" fmla="*/ 146 w 350"/>
                <a:gd name="T3" fmla="*/ 8 h 258"/>
                <a:gd name="T4" fmla="*/ 2 w 350"/>
                <a:gd name="T5" fmla="*/ 128 h 258"/>
                <a:gd name="T6" fmla="*/ 158 w 350"/>
                <a:gd name="T7" fmla="*/ 248 h 258"/>
                <a:gd name="T8" fmla="*/ 350 w 350"/>
                <a:gd name="T9" fmla="*/ 18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258">
                  <a:moveTo>
                    <a:pt x="350" y="80"/>
                  </a:moveTo>
                  <a:cubicBezTo>
                    <a:pt x="281" y="39"/>
                    <a:pt x="204" y="0"/>
                    <a:pt x="146" y="8"/>
                  </a:cubicBezTo>
                  <a:cubicBezTo>
                    <a:pt x="88" y="16"/>
                    <a:pt x="0" y="88"/>
                    <a:pt x="2" y="128"/>
                  </a:cubicBezTo>
                  <a:cubicBezTo>
                    <a:pt x="4" y="168"/>
                    <a:pt x="100" y="238"/>
                    <a:pt x="158" y="248"/>
                  </a:cubicBezTo>
                  <a:cubicBezTo>
                    <a:pt x="216" y="258"/>
                    <a:pt x="310" y="200"/>
                    <a:pt x="350" y="18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99228" y="2863315"/>
              <a:ext cx="555625" cy="419100"/>
            </a:xfrm>
            <a:custGeom>
              <a:avLst/>
              <a:gdLst>
                <a:gd name="T0" fmla="*/ 0 w 350"/>
                <a:gd name="T1" fmla="*/ 72 h 264"/>
                <a:gd name="T2" fmla="*/ 180 w 350"/>
                <a:gd name="T3" fmla="*/ 12 h 264"/>
                <a:gd name="T4" fmla="*/ 348 w 350"/>
                <a:gd name="T5" fmla="*/ 144 h 264"/>
                <a:gd name="T6" fmla="*/ 192 w 350"/>
                <a:gd name="T7" fmla="*/ 252 h 264"/>
                <a:gd name="T8" fmla="*/ 12 w 350"/>
                <a:gd name="T9" fmla="*/ 21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264">
                  <a:moveTo>
                    <a:pt x="0" y="72"/>
                  </a:moveTo>
                  <a:cubicBezTo>
                    <a:pt x="30" y="62"/>
                    <a:pt x="122" y="0"/>
                    <a:pt x="180" y="12"/>
                  </a:cubicBezTo>
                  <a:cubicBezTo>
                    <a:pt x="238" y="24"/>
                    <a:pt x="346" y="104"/>
                    <a:pt x="348" y="144"/>
                  </a:cubicBezTo>
                  <a:cubicBezTo>
                    <a:pt x="350" y="184"/>
                    <a:pt x="248" y="240"/>
                    <a:pt x="192" y="252"/>
                  </a:cubicBezTo>
                  <a:cubicBezTo>
                    <a:pt x="136" y="264"/>
                    <a:pt x="49" y="223"/>
                    <a:pt x="12" y="21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 flipH="1" flipV="1">
              <a:off x="2219891" y="3123665"/>
              <a:ext cx="47625" cy="428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 flipV="1">
              <a:off x="2219891" y="2971265"/>
              <a:ext cx="47625" cy="428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1450095" y="2747390"/>
              <a:ext cx="585788" cy="457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Nu</a:t>
              </a: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6004" y="4498062"/>
            <a:ext cx="88295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Protic</a:t>
            </a:r>
            <a:r>
              <a:rPr lang="en-US" alt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solvents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have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acidic H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; e.g.,  RO   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surround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charged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using hydrogen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bonds: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074594" y="4504961"/>
            <a:ext cx="104775" cy="161925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06344" y="4300174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419604" y="42837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7264029" y="4374237"/>
            <a:ext cx="114300" cy="200025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314829" y="4191675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654429" y="4345662"/>
            <a:ext cx="114300" cy="219075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695704" y="4153575"/>
            <a:ext cx="29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6883029" y="4755237"/>
            <a:ext cx="2571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rot="1020000" flipV="1">
            <a:off x="4509785" y="5994321"/>
            <a:ext cx="217198" cy="64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23904" y="5668050"/>
            <a:ext cx="31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958854" y="6069687"/>
            <a:ext cx="266700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815434" y="4684838"/>
            <a:ext cx="37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3749304" y="5963325"/>
            <a:ext cx="76200" cy="200025"/>
            <a:chOff x="5468" y="2758"/>
            <a:chExt cx="48" cy="126"/>
          </a:xfrm>
        </p:grpSpPr>
        <p:sp>
          <p:nvSpPr>
            <p:cNvPr id="27" name="Oval 36"/>
            <p:cNvSpPr>
              <a:spLocks noChangeArrowheads="1"/>
            </p:cNvSpPr>
            <p:nvPr/>
          </p:nvSpPr>
          <p:spPr bwMode="auto">
            <a:xfrm flipH="1" flipV="1">
              <a:off x="5468" y="283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flipH="1" flipV="1">
              <a:off x="5468" y="275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3815434" y="5122988"/>
            <a:ext cx="76200" cy="200025"/>
            <a:chOff x="5468" y="2758"/>
            <a:chExt cx="48" cy="126"/>
          </a:xfrm>
        </p:grpSpPr>
        <p:sp>
          <p:nvSpPr>
            <p:cNvPr id="30" name="Oval 39"/>
            <p:cNvSpPr>
              <a:spLocks noChangeArrowheads="1"/>
            </p:cNvSpPr>
            <p:nvPr/>
          </p:nvSpPr>
          <p:spPr bwMode="auto">
            <a:xfrm flipH="1" flipV="1">
              <a:off x="5468" y="283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 flipH="1" flipV="1">
              <a:off x="5468" y="275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2941131" y="6222422"/>
            <a:ext cx="262395" cy="132679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941130" y="5796656"/>
            <a:ext cx="262395" cy="91762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01918" y="5472816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endParaRPr lang="en-US" altLang="en-US" sz="2800" dirty="0"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rot="1020000" flipV="1">
            <a:off x="2406194" y="5707759"/>
            <a:ext cx="217198" cy="64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07087" y="6121161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</a:t>
            </a:r>
            <a:r>
              <a:rPr lang="en-US" altLang="en-US" sz="28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endParaRPr lang="en-US" altLang="en-US" sz="2800" dirty="0"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rot="1020000" flipV="1">
            <a:off x="2411363" y="6356104"/>
            <a:ext cx="217198" cy="64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73" y="1374163"/>
            <a:ext cx="7675454" cy="4260486"/>
          </a:xfrm>
          <a:prstGeom prst="rect">
            <a:avLst/>
          </a:prstGeom>
        </p:spPr>
      </p:pic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14300"/>
            <a:ext cx="7772400" cy="1143000"/>
          </a:xfrm>
        </p:spPr>
        <p:txBody>
          <a:bodyPr/>
          <a:lstStyle/>
          <a:p>
            <a:r>
              <a:rPr lang="en-US" altLang="en-US" sz="3600" dirty="0" err="1">
                <a:solidFill>
                  <a:schemeClr val="accent1"/>
                </a:solidFill>
              </a:rPr>
              <a:t>Protic</a:t>
            </a:r>
            <a:r>
              <a:rPr lang="en-US" altLang="en-US" sz="3600" dirty="0">
                <a:solidFill>
                  <a:schemeClr val="accent1"/>
                </a:solidFill>
              </a:rPr>
              <a:t> Solvents: </a:t>
            </a:r>
            <a:r>
              <a:rPr lang="en-US" altLang="en-US" sz="2800" dirty="0">
                <a:solidFill>
                  <a:schemeClr val="accent1"/>
                </a:solidFill>
              </a:rPr>
              <a:t>Fluoride is a Worse Nucleophile Than Iodide</a:t>
            </a:r>
          </a:p>
        </p:txBody>
      </p:sp>
      <p:sp>
        <p:nvSpPr>
          <p:cNvPr id="606212" name="Line 4"/>
          <p:cNvSpPr>
            <a:spLocks noChangeShapeType="1"/>
          </p:cNvSpPr>
          <p:nvPr/>
        </p:nvSpPr>
        <p:spPr bwMode="auto">
          <a:xfrm flipH="1">
            <a:off x="5334000" y="3285641"/>
            <a:ext cx="656095" cy="64818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3" name="Line 5"/>
          <p:cNvSpPr>
            <a:spLocks noChangeShapeType="1"/>
          </p:cNvSpPr>
          <p:nvPr/>
        </p:nvSpPr>
        <p:spPr bwMode="auto">
          <a:xfrm>
            <a:off x="3184902" y="3471619"/>
            <a:ext cx="948948" cy="46220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4057650" y="3914775"/>
            <a:ext cx="1552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Hydrogen bonds</a:t>
            </a:r>
          </a:p>
        </p:txBody>
      </p:sp>
      <p:sp>
        <p:nvSpPr>
          <p:cNvPr id="606225" name="Rectangle 17"/>
          <p:cNvSpPr>
            <a:spLocks noChangeArrowheads="1"/>
          </p:cNvSpPr>
          <p:nvPr/>
        </p:nvSpPr>
        <p:spPr bwMode="auto">
          <a:xfrm>
            <a:off x="720725" y="5751513"/>
            <a:ext cx="78498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Solvent shell increases “size” of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, hence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nucleophilicity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going </a:t>
            </a:r>
            <a:r>
              <a:rPr lang="en-US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PT. </a:t>
            </a:r>
          </a:p>
        </p:txBody>
      </p:sp>
      <p:sp>
        <p:nvSpPr>
          <p:cNvPr id="606226" name="Text Box 18"/>
          <p:cNvSpPr txBox="1">
            <a:spLocks noChangeArrowheads="1"/>
          </p:cNvSpPr>
          <p:nvPr/>
        </p:nvSpPr>
        <p:spPr bwMode="auto">
          <a:xfrm>
            <a:off x="6795304" y="5500688"/>
            <a:ext cx="37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06227" name="Oval 19"/>
          <p:cNvSpPr>
            <a:spLocks noChangeArrowheads="1"/>
          </p:cNvSpPr>
          <p:nvPr/>
        </p:nvSpPr>
        <p:spPr bwMode="auto">
          <a:xfrm flipH="1" flipV="1">
            <a:off x="6873092" y="6070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6228" name="Oval 20"/>
          <p:cNvSpPr>
            <a:spLocks noChangeArrowheads="1"/>
          </p:cNvSpPr>
          <p:nvPr/>
        </p:nvSpPr>
        <p:spPr bwMode="auto">
          <a:xfrm flipH="1" flipV="1">
            <a:off x="6873092" y="59467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70481" y="122847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913"/>
            <a:ext cx="7772400" cy="75565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Polarizability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70481" y="84101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182105" y="893097"/>
            <a:ext cx="8779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Nucleophilicity</a:t>
            </a:r>
            <a:r>
              <a:rPr lang="en-US" altLang="en-US" sz="28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going </a:t>
            </a:r>
            <a:r>
              <a:rPr lang="en-US" alt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</a:t>
            </a:r>
            <a:r>
              <a:rPr lang="en-US" altLang="en-US" sz="28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PT for another reason: </a:t>
            </a:r>
            <a:r>
              <a:rPr lang="en-US" sz="2800" dirty="0"/>
              <a:t>Larger elements </a:t>
            </a:r>
            <a:r>
              <a:rPr lang="en-US" sz="2800" dirty="0" smtClean="0"/>
              <a:t>have larger</a:t>
            </a:r>
            <a:r>
              <a:rPr lang="en-US" sz="2800" dirty="0"/>
              <a:t>, more diffuse, and more polarizable electron clouds. </a:t>
            </a:r>
            <a:r>
              <a:rPr lang="en-US" sz="2800" dirty="0" smtClean="0"/>
              <a:t>This allows for more </a:t>
            </a:r>
            <a:r>
              <a:rPr lang="en-US" sz="2800" dirty="0"/>
              <a:t>effective orbital overlap in the S</a:t>
            </a:r>
            <a:r>
              <a:rPr lang="en-US" sz="2800" baseline="-25000" dirty="0"/>
              <a:t>N</a:t>
            </a:r>
            <a:r>
              <a:rPr lang="en-US" sz="2800" dirty="0"/>
              <a:t>2 transition </a:t>
            </a:r>
            <a:r>
              <a:rPr lang="en-US" sz="2800" dirty="0" smtClean="0"/>
              <a:t>state.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3" y="3178610"/>
            <a:ext cx="8746175" cy="2315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548" y="5745734"/>
            <a:ext cx="8312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Applies also to </a:t>
            </a:r>
            <a:r>
              <a:rPr lang="en-US" altLang="en-US" sz="2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uncharged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0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which solvation effects are minor:                                                  </a:t>
            </a:r>
            <a:r>
              <a:rPr lang="en-US" altLang="en-US" sz="24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H</a:t>
            </a:r>
            <a:r>
              <a:rPr lang="en-US" altLang="en-US" sz="2400" baseline="-25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&lt; H</a:t>
            </a:r>
            <a:r>
              <a:rPr lang="en-US" altLang="en-US" sz="2400" baseline="-25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  </a:t>
            </a:r>
            <a:r>
              <a:rPr lang="en-US" altLang="en-US" sz="24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400" baseline="-25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400" baseline="-25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&lt; (CH</a:t>
            </a:r>
            <a:r>
              <a:rPr lang="en-US" altLang="en-US" sz="2400" baseline="-25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400" baseline="-250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4576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ffectLst/>
              </a:rPr>
              <a:t>Polar Aprotic Solvents</a:t>
            </a:r>
            <a:endParaRPr lang="en-US" dirty="0"/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921790" y="1078424"/>
            <a:ext cx="71137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en-US" sz="2400" dirty="0" smtClean="0">
                <a:effectLst/>
              </a:rPr>
              <a:t>issolve salts without forming H bonds. Hence the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much less impeded: </a:t>
            </a:r>
            <a:r>
              <a:rPr lang="en-US" altLang="en-US" sz="2400" dirty="0" smtClean="0">
                <a:effectLst/>
              </a:rPr>
              <a:t>“</a:t>
            </a:r>
            <a:r>
              <a:rPr lang="en-US" altLang="en-US" sz="2400" dirty="0">
                <a:effectLst/>
              </a:rPr>
              <a:t>naked” </a:t>
            </a:r>
            <a:r>
              <a:rPr lang="en-US" altLang="en-US" sz="2400" dirty="0" smtClean="0">
                <a:effectLst/>
              </a:rPr>
              <a:t>anions. This causes large </a:t>
            </a:r>
            <a:r>
              <a:rPr lang="en-US" altLang="en-US" sz="2400" dirty="0">
                <a:effectLst/>
              </a:rPr>
              <a:t>rate </a:t>
            </a:r>
            <a:r>
              <a:rPr lang="en-US" altLang="en-US" sz="2400" dirty="0" smtClean="0">
                <a:effectLst/>
              </a:rPr>
              <a:t>increases and trend in </a:t>
            </a:r>
            <a:r>
              <a:rPr lang="en-US" altLang="en-US" sz="2400" dirty="0" err="1" smtClean="0">
                <a:effectLst/>
              </a:rPr>
              <a:t>nucleophilicity</a:t>
            </a:r>
            <a:r>
              <a:rPr lang="en-US" altLang="en-US" sz="2400" dirty="0" smtClean="0">
                <a:effectLst/>
              </a:rPr>
              <a:t> follows basicity.</a:t>
            </a:r>
            <a:endParaRPr lang="en-US" altLang="en-US" sz="2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8" y="1078424"/>
            <a:ext cx="1462198" cy="57171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170481" y="87975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003238" y="1313029"/>
            <a:ext cx="31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028638" y="1608304"/>
            <a:ext cx="76200" cy="200025"/>
            <a:chOff x="5468" y="2758"/>
            <a:chExt cx="48" cy="126"/>
          </a:xfrm>
        </p:grpSpPr>
        <p:sp>
          <p:nvSpPr>
            <p:cNvPr id="14" name="Oval 36"/>
            <p:cNvSpPr>
              <a:spLocks noChangeArrowheads="1"/>
            </p:cNvSpPr>
            <p:nvPr/>
          </p:nvSpPr>
          <p:spPr bwMode="auto">
            <a:xfrm flipH="1" flipV="1">
              <a:off x="5468" y="283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37"/>
            <p:cNvSpPr>
              <a:spLocks noChangeArrowheads="1"/>
            </p:cNvSpPr>
            <p:nvPr/>
          </p:nvSpPr>
          <p:spPr bwMode="auto">
            <a:xfrm flipH="1" flipV="1">
              <a:off x="5468" y="275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74" y="5818675"/>
            <a:ext cx="3276990" cy="1016078"/>
          </a:xfrm>
          <a:prstGeom prst="rect">
            <a:avLst/>
          </a:prstGeom>
        </p:spPr>
      </p:pic>
      <p:sp>
        <p:nvSpPr>
          <p:cNvPr id="17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7898619" y="6064491"/>
            <a:ext cx="64793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MeOH</a:t>
            </a:r>
            <a:endParaRPr lang="en-US" altLang="en-US" sz="1200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7959739" y="6339129"/>
            <a:ext cx="524503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DMF</a:t>
            </a:r>
            <a:endParaRPr lang="en-US" altLang="en-US" sz="120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348" y="2648084"/>
            <a:ext cx="7018791" cy="314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50"/>
          <p:cNvSpPr>
            <a:spLocks noChangeArrowheads="1"/>
          </p:cNvSpPr>
          <p:nvPr/>
        </p:nvSpPr>
        <p:spPr bwMode="auto">
          <a:xfrm flipH="1" flipV="1">
            <a:off x="8531712" y="136694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Oval 49"/>
          <p:cNvSpPr>
            <a:spLocks noChangeArrowheads="1"/>
          </p:cNvSpPr>
          <p:nvPr/>
        </p:nvSpPr>
        <p:spPr bwMode="auto">
          <a:xfrm flipH="1" flipV="1">
            <a:off x="8533299" y="151617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8491161" y="907106"/>
            <a:ext cx="39369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535363" y="1219873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n-US" altLang="en-US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479"/>
            <a:ext cx="7772400" cy="818181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Steric Effects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501651" y="3726712"/>
            <a:ext cx="83804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Sterics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</a:t>
            </a:r>
            <a:r>
              <a:rPr lang="en-US" alt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better 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leaving group</a:t>
            </a:r>
            <a:endParaRPr lang="en-US" alt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Sterics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worse </a:t>
            </a: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effectLst/>
              </a:rPr>
              <a:t>e.g</a:t>
            </a:r>
            <a:r>
              <a:rPr lang="en-US" altLang="en-US" sz="2400" dirty="0">
                <a:effectLst/>
              </a:rPr>
              <a:t>., CH</a:t>
            </a:r>
            <a:r>
              <a:rPr lang="en-US" altLang="en-US" sz="2400" baseline="-25000" dirty="0">
                <a:effectLst/>
              </a:rPr>
              <a:t>3</a:t>
            </a:r>
            <a:r>
              <a:rPr lang="en-US" altLang="en-US" sz="2400" dirty="0">
                <a:effectLst/>
              </a:rPr>
              <a:t>O  &gt; (</a:t>
            </a:r>
            <a:r>
              <a:rPr lang="en-US" altLang="en-US" sz="2400" dirty="0" smtClean="0">
                <a:effectLst/>
              </a:rPr>
              <a:t>CH</a:t>
            </a:r>
            <a:r>
              <a:rPr lang="en-US" altLang="en-US" sz="2400" baseline="-25000" dirty="0" smtClean="0">
                <a:effectLst/>
              </a:rPr>
              <a:t>3</a:t>
            </a:r>
            <a:r>
              <a:rPr lang="en-US" altLang="en-US" sz="2400" dirty="0" smtClean="0">
                <a:effectLst/>
              </a:rPr>
              <a:t>)</a:t>
            </a:r>
            <a:r>
              <a:rPr lang="en-US" altLang="en-US" sz="2400" baseline="-25000" dirty="0" smtClean="0">
                <a:effectLst/>
              </a:rPr>
              <a:t>3</a:t>
            </a:r>
            <a:r>
              <a:rPr lang="en-US" altLang="en-US" sz="2400" dirty="0">
                <a:effectLst/>
              </a:rPr>
              <a:t>CO </a:t>
            </a:r>
            <a:r>
              <a:rPr lang="en-US" altLang="en-US" sz="2400" dirty="0" smtClean="0">
                <a:effectLst/>
              </a:rPr>
              <a:t>      (CH</a:t>
            </a:r>
            <a:r>
              <a:rPr lang="en-US" altLang="en-US" sz="2400" baseline="-25000" dirty="0" smtClean="0">
                <a:effectLst/>
              </a:rPr>
              <a:t>3</a:t>
            </a:r>
            <a:r>
              <a:rPr lang="en-US" altLang="en-US" sz="2400" dirty="0" smtClean="0">
                <a:effectLst/>
              </a:rPr>
              <a:t>)</a:t>
            </a:r>
            <a:r>
              <a:rPr lang="en-US" altLang="en-US" sz="2400" baseline="-25000" dirty="0" smtClean="0">
                <a:effectLst/>
              </a:rPr>
              <a:t>2</a:t>
            </a:r>
            <a:r>
              <a:rPr lang="en-US" altLang="en-US" sz="2400" dirty="0" smtClean="0">
                <a:effectLst/>
              </a:rPr>
              <a:t>NH &gt;</a:t>
            </a:r>
            <a:r>
              <a:rPr lang="en-US" altLang="en-US" sz="2400" dirty="0">
                <a:effectLst/>
              </a:rPr>
              <a:t> </a:t>
            </a:r>
            <a:r>
              <a:rPr lang="en-US" altLang="en-US" sz="2400" dirty="0" smtClean="0">
                <a:effectLst/>
              </a:rPr>
              <a:t>[(CH</a:t>
            </a:r>
            <a:r>
              <a:rPr lang="en-US" altLang="en-US" sz="2400" baseline="-25000" dirty="0" smtClean="0">
                <a:effectLst/>
              </a:rPr>
              <a:t>3</a:t>
            </a:r>
            <a:r>
              <a:rPr lang="en-US" altLang="en-US" sz="2400" dirty="0" smtClean="0">
                <a:effectLst/>
              </a:rPr>
              <a:t>)</a:t>
            </a:r>
            <a:r>
              <a:rPr lang="en-US" altLang="en-US" sz="2400" baseline="-25000" dirty="0" smtClean="0">
                <a:effectLst/>
              </a:rPr>
              <a:t>2</a:t>
            </a:r>
            <a:r>
              <a:rPr lang="en-US" altLang="en-US" sz="2400" dirty="0" smtClean="0">
                <a:effectLst/>
              </a:rPr>
              <a:t>CH]</a:t>
            </a:r>
            <a:r>
              <a:rPr lang="en-US" altLang="en-US" sz="2400" baseline="-25000" dirty="0" smtClean="0">
                <a:effectLst/>
              </a:rPr>
              <a:t>2</a:t>
            </a:r>
            <a:r>
              <a:rPr lang="en-US" altLang="en-US" sz="2400" dirty="0" smtClean="0">
                <a:effectLst/>
              </a:rPr>
              <a:t>NH </a:t>
            </a:r>
            <a:endParaRPr lang="en-US" altLang="en-US" sz="2400" dirty="0">
              <a:effectLst/>
            </a:endParaRP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1927902" y="4689531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3642402" y="4689531"/>
            <a:ext cx="696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488386" y="5621986"/>
            <a:ext cx="742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Sterics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around </a:t>
            </a:r>
            <a:r>
              <a:rPr lang="en-US" altLang="en-US" sz="2400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the </a:t>
            </a: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significant</a:t>
            </a: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44763" y="1188123"/>
            <a:ext cx="53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 rot="20758033">
            <a:off x="2251076" y="1715173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 flipV="1">
            <a:off x="2513013" y="896023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040063" y="1510386"/>
            <a:ext cx="484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 flipH="1" flipV="1">
            <a:off x="3694113" y="122668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 flipH="1" flipV="1">
            <a:off x="3833813" y="122051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 flipH="1" flipV="1">
            <a:off x="3905091" y="1535786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 flipH="1" flipV="1">
            <a:off x="3903503" y="138656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 flipH="1" flipV="1">
            <a:off x="3694113" y="177391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 flipH="1" flipV="1">
            <a:off x="3833813" y="1773911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01651" y="1234161"/>
            <a:ext cx="935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 flipH="1" flipV="1">
            <a:off x="1276351" y="150086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Oval 36"/>
          <p:cNvSpPr>
            <a:spLocks noChangeArrowheads="1"/>
          </p:cNvSpPr>
          <p:nvPr/>
        </p:nvSpPr>
        <p:spPr bwMode="auto">
          <a:xfrm flipH="1" flipV="1">
            <a:off x="1276351" y="163262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1514476" y="1191298"/>
            <a:ext cx="47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>
            <a:off x="4300538" y="1502448"/>
            <a:ext cx="957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6543676" y="1196061"/>
            <a:ext cx="53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 rot="15167243">
            <a:off x="6934995" y="1704854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 flipV="1">
            <a:off x="6894513" y="846811"/>
            <a:ext cx="188913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6181726" y="1537373"/>
            <a:ext cx="3889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8124826" y="1177011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n-US" altLang="en-US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Oval 47"/>
          <p:cNvSpPr>
            <a:spLocks noChangeArrowheads="1"/>
          </p:cNvSpPr>
          <p:nvPr/>
        </p:nvSpPr>
        <p:spPr bwMode="auto">
          <a:xfrm flipH="1" flipV="1">
            <a:off x="8283576" y="117606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Oval 48"/>
          <p:cNvSpPr>
            <a:spLocks noChangeArrowheads="1"/>
          </p:cNvSpPr>
          <p:nvPr/>
        </p:nvSpPr>
        <p:spPr bwMode="auto">
          <a:xfrm flipH="1" flipV="1">
            <a:off x="8423276" y="1177656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51"/>
          <p:cNvSpPr>
            <a:spLocks noChangeArrowheads="1"/>
          </p:cNvSpPr>
          <p:nvPr/>
        </p:nvSpPr>
        <p:spPr bwMode="auto">
          <a:xfrm flipH="1" flipV="1">
            <a:off x="8283576" y="173104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Oval 52"/>
          <p:cNvSpPr>
            <a:spLocks noChangeArrowheads="1"/>
          </p:cNvSpPr>
          <p:nvPr/>
        </p:nvSpPr>
        <p:spPr bwMode="auto">
          <a:xfrm flipH="1" flipV="1">
            <a:off x="8423276" y="173104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Oval 54"/>
          <p:cNvSpPr>
            <a:spLocks noChangeArrowheads="1"/>
          </p:cNvSpPr>
          <p:nvPr/>
        </p:nvSpPr>
        <p:spPr bwMode="auto">
          <a:xfrm flipH="1">
            <a:off x="8105776" y="1388148"/>
            <a:ext cx="42862" cy="428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Oval 55"/>
          <p:cNvSpPr>
            <a:spLocks noChangeArrowheads="1"/>
          </p:cNvSpPr>
          <p:nvPr/>
        </p:nvSpPr>
        <p:spPr bwMode="auto">
          <a:xfrm flipH="1">
            <a:off x="8105776" y="1521498"/>
            <a:ext cx="42862" cy="428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5399088" y="1196061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7494588" y="1130973"/>
            <a:ext cx="41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40" name="Freeform 59"/>
          <p:cNvSpPr>
            <a:spLocks/>
          </p:cNvSpPr>
          <p:nvPr/>
        </p:nvSpPr>
        <p:spPr bwMode="auto">
          <a:xfrm>
            <a:off x="1360488" y="1108748"/>
            <a:ext cx="1257300" cy="355600"/>
          </a:xfrm>
          <a:custGeom>
            <a:avLst/>
            <a:gdLst>
              <a:gd name="T0" fmla="*/ 0 w 792"/>
              <a:gd name="T1" fmla="*/ 176 h 224"/>
              <a:gd name="T2" fmla="*/ 324 w 792"/>
              <a:gd name="T3" fmla="*/ 8 h 224"/>
              <a:gd name="T4" fmla="*/ 792 w 792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224">
                <a:moveTo>
                  <a:pt x="0" y="176"/>
                </a:moveTo>
                <a:cubicBezTo>
                  <a:pt x="96" y="88"/>
                  <a:pt x="192" y="0"/>
                  <a:pt x="324" y="8"/>
                </a:cubicBezTo>
                <a:cubicBezTo>
                  <a:pt x="456" y="16"/>
                  <a:pt x="714" y="190"/>
                  <a:pt x="792" y="22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60"/>
          <p:cNvSpPr>
            <a:spLocks/>
          </p:cNvSpPr>
          <p:nvPr/>
        </p:nvSpPr>
        <p:spPr bwMode="auto">
          <a:xfrm rot="21058918">
            <a:off x="3235008" y="1124735"/>
            <a:ext cx="400461" cy="297366"/>
          </a:xfrm>
          <a:custGeom>
            <a:avLst/>
            <a:gdLst>
              <a:gd name="T0" fmla="*/ 0 w 444"/>
              <a:gd name="T1" fmla="*/ 480 h 480"/>
              <a:gd name="T2" fmla="*/ 132 w 444"/>
              <a:gd name="T3" fmla="*/ 96 h 480"/>
              <a:gd name="T4" fmla="*/ 312 w 444"/>
              <a:gd name="T5" fmla="*/ 36 h 480"/>
              <a:gd name="T6" fmla="*/ 444 w 444"/>
              <a:gd name="T7" fmla="*/ 31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" h="480">
                <a:moveTo>
                  <a:pt x="0" y="480"/>
                </a:moveTo>
                <a:cubicBezTo>
                  <a:pt x="40" y="325"/>
                  <a:pt x="80" y="170"/>
                  <a:pt x="132" y="96"/>
                </a:cubicBezTo>
                <a:cubicBezTo>
                  <a:pt x="184" y="22"/>
                  <a:pt x="260" y="0"/>
                  <a:pt x="312" y="36"/>
                </a:cubicBezTo>
                <a:cubicBezTo>
                  <a:pt x="364" y="72"/>
                  <a:pt x="404" y="192"/>
                  <a:pt x="444" y="31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72"/>
          <p:cNvSpPr txBox="1">
            <a:spLocks noChangeArrowheads="1"/>
          </p:cNvSpPr>
          <p:nvPr/>
        </p:nvSpPr>
        <p:spPr bwMode="auto">
          <a:xfrm>
            <a:off x="179388" y="2121573"/>
            <a:ext cx="2192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 (Nu)</a:t>
            </a:r>
          </a:p>
        </p:txBody>
      </p:sp>
      <p:sp>
        <p:nvSpPr>
          <p:cNvPr id="43" name="Freeform 86"/>
          <p:cNvSpPr>
            <a:spLocks/>
          </p:cNvSpPr>
          <p:nvPr/>
        </p:nvSpPr>
        <p:spPr bwMode="auto">
          <a:xfrm rot="19213044">
            <a:off x="2952751" y="1745336"/>
            <a:ext cx="260350" cy="828675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Freeform 87"/>
          <p:cNvSpPr>
            <a:spLocks/>
          </p:cNvSpPr>
          <p:nvPr/>
        </p:nvSpPr>
        <p:spPr bwMode="auto">
          <a:xfrm rot="7014519" flipH="1" flipV="1">
            <a:off x="4719638" y="1432598"/>
            <a:ext cx="215900" cy="1536700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456238" y="2340648"/>
            <a:ext cx="1790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Leaving group (L)</a:t>
            </a:r>
          </a:p>
        </p:txBody>
      </p:sp>
      <p:sp>
        <p:nvSpPr>
          <p:cNvPr id="46" name="Text Box 89"/>
          <p:cNvSpPr txBox="1">
            <a:spLocks noChangeArrowheads="1"/>
          </p:cNvSpPr>
          <p:nvPr/>
        </p:nvSpPr>
        <p:spPr bwMode="auto">
          <a:xfrm>
            <a:off x="2474913" y="2454948"/>
            <a:ext cx="2309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Electrophile      (E)</a:t>
            </a:r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900113" y="981748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05428"/>
              </p:ext>
            </p:extLst>
          </p:nvPr>
        </p:nvGraphicFramePr>
        <p:xfrm>
          <a:off x="2122400" y="1585598"/>
          <a:ext cx="483651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42" name="CS ChemDraw Drawing" r:id="rId3" imgW="424919" imgH="176449" progId="ChemDraw.Document.6.0">
                  <p:embed/>
                </p:oleObj>
              </mc:Choice>
              <mc:Fallback>
                <p:oleObj name="CS ChemDraw Drawing" r:id="rId3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2400" y="1585598"/>
                        <a:ext cx="483651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8034"/>
              </p:ext>
            </p:extLst>
          </p:nvPr>
        </p:nvGraphicFramePr>
        <p:xfrm>
          <a:off x="6974633" y="1523919"/>
          <a:ext cx="52127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43" name="CS ChemDraw Drawing" r:id="rId5" imgW="424919" imgH="176449" progId="ChemDraw.Document.6.0">
                  <p:embed/>
                </p:oleObj>
              </mc:Choice>
              <mc:Fallback>
                <p:oleObj name="CS ChemDraw Drawing" r:id="rId5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4633" y="1523919"/>
                        <a:ext cx="521271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 bwMode="auto">
          <a:xfrm flipV="1">
            <a:off x="170481" y="740275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66675" y="112039"/>
            <a:ext cx="9010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Steric Hindrance At The Electrophilic Carbon Center Slows the S</a:t>
            </a:r>
            <a:r>
              <a:rPr lang="en-US" altLang="en-US" b="1" baseline="-25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>
            <a:off x="361950" y="1619250"/>
            <a:ext cx="842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Br + I      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I + Br   relative rates</a:t>
            </a: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714375" y="3854552"/>
            <a:ext cx="8429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en-U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     </a:t>
            </a:r>
            <a:r>
              <a:rPr lang="en-US" altLang="en-U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613389" name="Text Box 13"/>
          <p:cNvSpPr txBox="1">
            <a:spLocks noChangeArrowheads="1"/>
          </p:cNvSpPr>
          <p:nvPr/>
        </p:nvSpPr>
        <p:spPr bwMode="auto">
          <a:xfrm>
            <a:off x="714375" y="4426052"/>
            <a:ext cx="6238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145         1              0.078            0</a:t>
            </a:r>
          </a:p>
        </p:txBody>
      </p:sp>
      <p:sp>
        <p:nvSpPr>
          <p:cNvPr id="613390" name="Text Box 14"/>
          <p:cNvSpPr txBox="1">
            <a:spLocks noChangeArrowheads="1"/>
          </p:cNvSpPr>
          <p:nvPr/>
        </p:nvSpPr>
        <p:spPr bwMode="auto">
          <a:xfrm>
            <a:off x="7450828" y="4638122"/>
            <a:ext cx="1591299" cy="830997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-US" altLang="en-US" sz="1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1200" b="1" baseline="-25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shall see that these do transform, but by another mechanism</a:t>
            </a:r>
            <a:endParaRPr lang="en-US" altLang="en-US" sz="1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3391" name="Text Box 15"/>
          <p:cNvSpPr txBox="1">
            <a:spLocks noChangeArrowheads="1"/>
          </p:cNvSpPr>
          <p:nvPr/>
        </p:nvSpPr>
        <p:spPr bwMode="auto">
          <a:xfrm>
            <a:off x="714375" y="5740502"/>
            <a:ext cx="824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</a:t>
            </a:r>
            <a:r>
              <a:rPr lang="en-US" altLang="en-US" sz="2800" baseline="-25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CCH</a:t>
            </a:r>
            <a:r>
              <a:rPr lang="en-US" altLang="en-US" sz="2800" baseline="-25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13393" name="Text Box 17"/>
          <p:cNvSpPr txBox="1">
            <a:spLocks noChangeArrowheads="1"/>
          </p:cNvSpPr>
          <p:nvPr/>
        </p:nvSpPr>
        <p:spPr bwMode="auto">
          <a:xfrm>
            <a:off x="722124" y="6308827"/>
            <a:ext cx="80906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1             0.8              0.03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slow!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2800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</a:p>
        </p:txBody>
      </p:sp>
      <p:sp>
        <p:nvSpPr>
          <p:cNvPr id="613394" name="Line 18"/>
          <p:cNvSpPr>
            <a:spLocks noChangeShapeType="1"/>
          </p:cNvSpPr>
          <p:nvPr/>
        </p:nvSpPr>
        <p:spPr bwMode="auto">
          <a:xfrm rot="60000" flipV="1">
            <a:off x="748601" y="1933575"/>
            <a:ext cx="2571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2210877" y="1462088"/>
            <a:ext cx="37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13396" name="Line 20"/>
          <p:cNvSpPr>
            <a:spLocks noChangeShapeType="1"/>
          </p:cNvSpPr>
          <p:nvPr/>
        </p:nvSpPr>
        <p:spPr bwMode="auto">
          <a:xfrm>
            <a:off x="2588702" y="19240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7" name="Line 21"/>
          <p:cNvSpPr>
            <a:spLocks noChangeShapeType="1"/>
          </p:cNvSpPr>
          <p:nvPr/>
        </p:nvSpPr>
        <p:spPr bwMode="auto">
          <a:xfrm rot="60000" flipV="1">
            <a:off x="3518600" y="1929538"/>
            <a:ext cx="239739" cy="22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8" name="Text Box 22"/>
          <p:cNvSpPr txBox="1">
            <a:spLocks noChangeArrowheads="1"/>
          </p:cNvSpPr>
          <p:nvPr/>
        </p:nvSpPr>
        <p:spPr bwMode="auto">
          <a:xfrm>
            <a:off x="4915977" y="1462088"/>
            <a:ext cx="37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13399" name="Freeform 23"/>
          <p:cNvSpPr>
            <a:spLocks/>
          </p:cNvSpPr>
          <p:nvPr/>
        </p:nvSpPr>
        <p:spPr bwMode="auto">
          <a:xfrm rot="17521873">
            <a:off x="7097343" y="4710645"/>
            <a:ext cx="126387" cy="535314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 type="arrow" w="med" len="med"/>
          </a:ln>
          <a:effectLst/>
          <a:extLst/>
        </p:spPr>
        <p:txBody>
          <a:bodyPr wrap="square">
            <a:spAutoFit/>
          </a:bodyPr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13400" name="Rectangle 24"/>
          <p:cNvSpPr>
            <a:spLocks noChangeArrowheads="1"/>
          </p:cNvSpPr>
          <p:nvPr/>
        </p:nvSpPr>
        <p:spPr bwMode="auto">
          <a:xfrm>
            <a:off x="3890075" y="4445102"/>
            <a:ext cx="2891725" cy="4572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13401" name="Rectangle 25"/>
          <p:cNvSpPr>
            <a:spLocks noChangeArrowheads="1"/>
          </p:cNvSpPr>
          <p:nvPr/>
        </p:nvSpPr>
        <p:spPr bwMode="auto">
          <a:xfrm>
            <a:off x="7968065" y="6312002"/>
            <a:ext cx="800100" cy="514350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133350" y="3987902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endParaRPr lang="el-G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3403" name="Text Box 27"/>
          <p:cNvSpPr txBox="1">
            <a:spLocks noChangeArrowheads="1"/>
          </p:cNvSpPr>
          <p:nvPr/>
        </p:nvSpPr>
        <p:spPr bwMode="auto">
          <a:xfrm>
            <a:off x="133350" y="5926240"/>
            <a:ext cx="725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</p:txBody>
      </p:sp>
      <p:sp>
        <p:nvSpPr>
          <p:cNvPr id="613404" name="Text Box 28"/>
          <p:cNvSpPr txBox="1">
            <a:spLocks noChangeArrowheads="1"/>
          </p:cNvSpPr>
          <p:nvPr/>
        </p:nvSpPr>
        <p:spPr bwMode="auto">
          <a:xfrm>
            <a:off x="134750" y="2468642"/>
            <a:ext cx="498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Alpha</a:t>
            </a:r>
            <a:r>
              <a:rPr lang="en-US" alt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versus </a:t>
            </a:r>
            <a:r>
              <a:rPr lang="en-US" altLang="en-US" sz="2800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beta</a:t>
            </a:r>
            <a:r>
              <a:rPr lang="en-US" alt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branching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70481" y="132146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361950" y="1619250"/>
            <a:ext cx="8100125" cy="64135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737847" y="2356802"/>
            <a:ext cx="2060184" cy="1510590"/>
            <a:chOff x="1387536" y="2945837"/>
            <a:chExt cx="2060184" cy="1510590"/>
          </a:xfrm>
        </p:grpSpPr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rot="12600000" flipV="1">
              <a:off x="2254371" y="4002508"/>
              <a:ext cx="72197" cy="27960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auto">
            <a:xfrm rot="3000000" flipV="1">
              <a:off x="3076445" y="3568114"/>
              <a:ext cx="76364" cy="25435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2248870" y="3687655"/>
              <a:ext cx="3241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en-US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1878155" y="3342708"/>
              <a:ext cx="3241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1800" dirty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en-US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2537606" y="3865054"/>
              <a:ext cx="224366" cy="117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rot="2700000" flipV="1">
              <a:off x="2111774" y="3672851"/>
              <a:ext cx="269889" cy="896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rot="2700000">
              <a:off x="2916948" y="4109449"/>
              <a:ext cx="304279" cy="111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2707677" y="3696579"/>
              <a:ext cx="3241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en-US" sz="1800" baseline="-250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3136416" y="4087095"/>
              <a:ext cx="3113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en-US" altLang="en-US" sz="1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Line 10"/>
            <p:cNvSpPr>
              <a:spLocks noChangeShapeType="1"/>
            </p:cNvSpPr>
            <p:nvPr/>
          </p:nvSpPr>
          <p:spPr bwMode="auto">
            <a:xfrm rot="2700000" flipV="1">
              <a:off x="1801576" y="3520609"/>
              <a:ext cx="44702" cy="24832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59043" y="3601578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1800" dirty="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 altLang="en-US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 rot="2700000" flipV="1">
              <a:off x="1275825" y="3591589"/>
              <a:ext cx="290599" cy="6717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/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828036"/>
                </p:ext>
              </p:extLst>
            </p:nvPr>
          </p:nvGraphicFramePr>
          <p:xfrm>
            <a:off x="2054023" y="3917667"/>
            <a:ext cx="291180" cy="268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2" name="CS ChemDraw Drawing" r:id="rId3" imgW="334965" imgH="292370" progId="ChemDraw.Document.6.0">
                    <p:embed/>
                  </p:oleObj>
                </mc:Choice>
                <mc:Fallback>
                  <p:oleObj name="CS ChemDraw Drawing" r:id="rId3" imgW="334965" imgH="29237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54023" y="3917667"/>
                          <a:ext cx="291180" cy="2685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247690"/>
                </p:ext>
              </p:extLst>
            </p:nvPr>
          </p:nvGraphicFramePr>
          <p:xfrm>
            <a:off x="2934662" y="3460248"/>
            <a:ext cx="236528" cy="320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3" name="CS ChemDraw Drawing" r:id="rId5" imgW="249603" imgH="319662" progId="ChemDraw.Document.6.0">
                    <p:embed/>
                  </p:oleObj>
                </mc:Choice>
                <mc:Fallback>
                  <p:oleObj name="CS ChemDraw Drawing" r:id="rId5" imgW="249603" imgH="31966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34662" y="3460248"/>
                          <a:ext cx="236528" cy="3202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288068"/>
                </p:ext>
              </p:extLst>
            </p:nvPr>
          </p:nvGraphicFramePr>
          <p:xfrm>
            <a:off x="1879148" y="3092964"/>
            <a:ext cx="368718" cy="323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4" name="CS ChemDraw Drawing" r:id="rId7" imgW="313624" imgH="260215" progId="ChemDraw.Document.6.0">
                    <p:embed/>
                  </p:oleObj>
                </mc:Choice>
                <mc:Fallback>
                  <p:oleObj name="CS ChemDraw Drawing" r:id="rId7" imgW="313624" imgH="26021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79148" y="3092964"/>
                          <a:ext cx="368718" cy="3230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997322"/>
                </p:ext>
              </p:extLst>
            </p:nvPr>
          </p:nvGraphicFramePr>
          <p:xfrm>
            <a:off x="1502401" y="3897027"/>
            <a:ext cx="239657" cy="289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85" name="CS ChemDraw Drawing" r:id="rId9" imgW="235826" imgH="269402" progId="ChemDraw.Document.6.0">
                    <p:embed/>
                  </p:oleObj>
                </mc:Choice>
                <mc:Fallback>
                  <p:oleObj name="CS ChemDraw Drawing" r:id="rId9" imgW="235826" imgH="26940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02401" y="3897027"/>
                          <a:ext cx="239657" cy="289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Box 97"/>
            <p:cNvSpPr txBox="1"/>
            <p:nvPr/>
          </p:nvSpPr>
          <p:spPr>
            <a:xfrm>
              <a:off x="2327914" y="345210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dirty="0" smtClean="0">
                  <a:solidFill>
                    <a:srgbClr val="FF00FF"/>
                  </a:solidFill>
                </a:rPr>
                <a:t>α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0360" y="356376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dirty="0" smtClean="0">
                  <a:solidFill>
                    <a:srgbClr val="FF00FF"/>
                  </a:solidFill>
                </a:rPr>
                <a:t>β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24344" y="335372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dirty="0" smtClean="0">
                  <a:solidFill>
                    <a:srgbClr val="FF00FF"/>
                  </a:solidFill>
                </a:rPr>
                <a:t>γ</a:t>
              </a:r>
              <a:endParaRPr lang="en-US" sz="1800" dirty="0">
                <a:solidFill>
                  <a:srgbClr val="FF00FF"/>
                </a:solidFill>
              </a:endParaRPr>
            </a:p>
          </p:txBody>
        </p:sp>
        <p:cxnSp>
          <p:nvCxnSpPr>
            <p:cNvPr id="101" name="Curved Connector 100"/>
            <p:cNvCxnSpPr/>
            <p:nvPr/>
          </p:nvCxnSpPr>
          <p:spPr bwMode="auto">
            <a:xfrm rot="16200000" flipH="1">
              <a:off x="2622216" y="3478336"/>
              <a:ext cx="390294" cy="123846"/>
            </a:xfrm>
            <a:prstGeom prst="curvedConnector3">
              <a:avLst/>
            </a:prstGeom>
            <a:solidFill>
              <a:srgbClr val="66CCFF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TextBox 101"/>
            <p:cNvSpPr txBox="1"/>
            <p:nvPr/>
          </p:nvSpPr>
          <p:spPr>
            <a:xfrm>
              <a:off x="2269845" y="2945837"/>
              <a:ext cx="1015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Reaction center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5548393" y="2356802"/>
            <a:ext cx="3264407" cy="1497750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5322" y="2937465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“Lingo”: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902" y="1627581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1200" b="1" baseline="-25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1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66596" cy="47657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0408"/>
            <a:ext cx="7772400" cy="831742"/>
          </a:xfrm>
        </p:spPr>
        <p:txBody>
          <a:bodyPr/>
          <a:lstStyle/>
          <a:p>
            <a:r>
              <a:rPr lang="en-US" altLang="en-US" dirty="0">
                <a:solidFill>
                  <a:srgbClr val="00FF00"/>
                </a:solidFill>
              </a:rPr>
              <a:t>Alpha </a:t>
            </a:r>
            <a:r>
              <a:rPr lang="en-US" altLang="en-US" dirty="0" smtClean="0">
                <a:solidFill>
                  <a:srgbClr val="00FF00"/>
                </a:solidFill>
              </a:rPr>
              <a:t>Branching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70481" y="96500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167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FF00"/>
                </a:solidFill>
              </a:rPr>
              <a:t>The C-X Bond is Polarized</a:t>
            </a:r>
          </a:p>
        </p:txBody>
      </p:sp>
      <p:pic>
        <p:nvPicPr>
          <p:cNvPr id="513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313" y="2408238"/>
            <a:ext cx="4549775" cy="263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56" name="Text Box 32"/>
          <p:cNvSpPr txBox="1">
            <a:spLocks noChangeArrowheads="1"/>
          </p:cNvSpPr>
          <p:nvPr/>
        </p:nvSpPr>
        <p:spPr bwMode="auto">
          <a:xfrm>
            <a:off x="7275513" y="4813300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513057" name="Oval 33"/>
          <p:cNvSpPr>
            <a:spLocks noChangeArrowheads="1"/>
          </p:cNvSpPr>
          <p:nvPr/>
        </p:nvSpPr>
        <p:spPr bwMode="auto">
          <a:xfrm flipH="1" flipV="1">
            <a:off x="7434263" y="47974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58" name="Oval 34"/>
          <p:cNvSpPr>
            <a:spLocks noChangeArrowheads="1"/>
          </p:cNvSpPr>
          <p:nvPr/>
        </p:nvSpPr>
        <p:spPr bwMode="auto">
          <a:xfrm flipH="1" flipV="1">
            <a:off x="7573963" y="47990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59" name="Oval 35"/>
          <p:cNvSpPr>
            <a:spLocks noChangeArrowheads="1"/>
          </p:cNvSpPr>
          <p:nvPr/>
        </p:nvSpPr>
        <p:spPr bwMode="auto">
          <a:xfrm flipV="1">
            <a:off x="7808913" y="5172075"/>
            <a:ext cx="42862" cy="428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60" name="Oval 36"/>
          <p:cNvSpPr>
            <a:spLocks noChangeArrowheads="1"/>
          </p:cNvSpPr>
          <p:nvPr/>
        </p:nvSpPr>
        <p:spPr bwMode="auto">
          <a:xfrm flipV="1">
            <a:off x="7807325" y="5022850"/>
            <a:ext cx="42863" cy="428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61" name="Oval 37"/>
          <p:cNvSpPr>
            <a:spLocks noChangeArrowheads="1"/>
          </p:cNvSpPr>
          <p:nvPr/>
        </p:nvSpPr>
        <p:spPr bwMode="auto">
          <a:xfrm flipH="1" flipV="1">
            <a:off x="7434263" y="53911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62" name="Oval 38"/>
          <p:cNvSpPr>
            <a:spLocks noChangeArrowheads="1"/>
          </p:cNvSpPr>
          <p:nvPr/>
        </p:nvSpPr>
        <p:spPr bwMode="auto">
          <a:xfrm flipH="1" flipV="1">
            <a:off x="7573963" y="53911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63" name="Text Box 39"/>
          <p:cNvSpPr txBox="1">
            <a:spLocks noChangeArrowheads="1"/>
          </p:cNvSpPr>
          <p:nvPr/>
        </p:nvSpPr>
        <p:spPr bwMode="auto">
          <a:xfrm>
            <a:off x="6419850" y="4813300"/>
            <a:ext cx="101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13065" name="Freeform 41"/>
          <p:cNvSpPr>
            <a:spLocks/>
          </p:cNvSpPr>
          <p:nvPr/>
        </p:nvSpPr>
        <p:spPr bwMode="auto">
          <a:xfrm>
            <a:off x="1541463" y="2787650"/>
            <a:ext cx="152400" cy="228600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66" name="Freeform 42"/>
          <p:cNvSpPr>
            <a:spLocks/>
          </p:cNvSpPr>
          <p:nvPr/>
        </p:nvSpPr>
        <p:spPr bwMode="auto">
          <a:xfrm>
            <a:off x="3913188" y="2844800"/>
            <a:ext cx="152400" cy="228600"/>
          </a:xfrm>
          <a:custGeom>
            <a:avLst/>
            <a:gdLst>
              <a:gd name="T0" fmla="*/ 376 w 480"/>
              <a:gd name="T1" fmla="*/ 0 h 848"/>
              <a:gd name="T2" fmla="*/ 88 w 480"/>
              <a:gd name="T3" fmla="*/ 96 h 848"/>
              <a:gd name="T4" fmla="*/ 40 w 480"/>
              <a:gd name="T5" fmla="*/ 240 h 848"/>
              <a:gd name="T6" fmla="*/ 328 w 480"/>
              <a:gd name="T7" fmla="*/ 432 h 848"/>
              <a:gd name="T8" fmla="*/ 472 w 480"/>
              <a:gd name="T9" fmla="*/ 624 h 848"/>
              <a:gd name="T10" fmla="*/ 376 w 480"/>
              <a:gd name="T11" fmla="*/ 768 h 848"/>
              <a:gd name="T12" fmla="*/ 232 w 480"/>
              <a:gd name="T13" fmla="*/ 816 h 848"/>
              <a:gd name="T14" fmla="*/ 88 w 480"/>
              <a:gd name="T15" fmla="*/ 816 h 848"/>
              <a:gd name="T16" fmla="*/ 40 w 480"/>
              <a:gd name="T17" fmla="*/ 624 h 848"/>
              <a:gd name="T18" fmla="*/ 232 w 480"/>
              <a:gd name="T19" fmla="*/ 38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848">
                <a:moveTo>
                  <a:pt x="376" y="0"/>
                </a:moveTo>
                <a:cubicBezTo>
                  <a:pt x="260" y="28"/>
                  <a:pt x="144" y="56"/>
                  <a:pt x="88" y="96"/>
                </a:cubicBezTo>
                <a:cubicBezTo>
                  <a:pt x="32" y="136"/>
                  <a:pt x="0" y="184"/>
                  <a:pt x="40" y="240"/>
                </a:cubicBezTo>
                <a:cubicBezTo>
                  <a:pt x="80" y="296"/>
                  <a:pt x="256" y="368"/>
                  <a:pt x="328" y="432"/>
                </a:cubicBezTo>
                <a:cubicBezTo>
                  <a:pt x="400" y="496"/>
                  <a:pt x="464" y="568"/>
                  <a:pt x="472" y="624"/>
                </a:cubicBezTo>
                <a:cubicBezTo>
                  <a:pt x="480" y="680"/>
                  <a:pt x="416" y="736"/>
                  <a:pt x="376" y="768"/>
                </a:cubicBezTo>
                <a:cubicBezTo>
                  <a:pt x="336" y="800"/>
                  <a:pt x="280" y="808"/>
                  <a:pt x="232" y="816"/>
                </a:cubicBezTo>
                <a:cubicBezTo>
                  <a:pt x="184" y="824"/>
                  <a:pt x="120" y="848"/>
                  <a:pt x="88" y="816"/>
                </a:cubicBezTo>
                <a:cubicBezTo>
                  <a:pt x="56" y="784"/>
                  <a:pt x="16" y="696"/>
                  <a:pt x="40" y="624"/>
                </a:cubicBezTo>
                <a:cubicBezTo>
                  <a:pt x="64" y="552"/>
                  <a:pt x="200" y="424"/>
                  <a:pt x="232" y="3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67" name="Text Box 43"/>
          <p:cNvSpPr txBox="1">
            <a:spLocks noChangeArrowheads="1"/>
          </p:cNvSpPr>
          <p:nvPr/>
        </p:nvSpPr>
        <p:spPr bwMode="auto">
          <a:xfrm>
            <a:off x="1646238" y="2595563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13068" name="Text Box 44"/>
          <p:cNvSpPr txBox="1">
            <a:spLocks noChangeArrowheads="1"/>
          </p:cNvSpPr>
          <p:nvPr/>
        </p:nvSpPr>
        <p:spPr bwMode="auto">
          <a:xfrm>
            <a:off x="3979863" y="2587625"/>
            <a:ext cx="439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13069" name="Line 45"/>
          <p:cNvSpPr>
            <a:spLocks noChangeShapeType="1"/>
          </p:cNvSpPr>
          <p:nvPr/>
        </p:nvSpPr>
        <p:spPr bwMode="auto">
          <a:xfrm flipH="1">
            <a:off x="1406524" y="3424239"/>
            <a:ext cx="287338" cy="18288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70" name="Text Box 46"/>
          <p:cNvSpPr txBox="1">
            <a:spLocks noChangeArrowheads="1"/>
          </p:cNvSpPr>
          <p:nvPr/>
        </p:nvSpPr>
        <p:spPr bwMode="auto">
          <a:xfrm>
            <a:off x="788988" y="5227638"/>
            <a:ext cx="2357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Electrophilic</a:t>
            </a:r>
          </a:p>
        </p:txBody>
      </p:sp>
      <p:pic>
        <p:nvPicPr>
          <p:cNvPr id="513072" name="Picture 48" descr="06-02MeCl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2" t="29036" r="32668" b="53596"/>
          <a:stretch>
            <a:fillRect/>
          </a:stretch>
        </p:blipFill>
        <p:spPr>
          <a:xfrm>
            <a:off x="6049963" y="2886075"/>
            <a:ext cx="2176462" cy="174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73" y="2408238"/>
            <a:ext cx="1301079" cy="379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1465" y="2007032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Dipole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170481" y="85652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5" y="1094475"/>
            <a:ext cx="7989377" cy="5633699"/>
          </a:xfrm>
          <a:prstGeom prst="rect">
            <a:avLst/>
          </a:prstGeom>
        </p:spPr>
      </p:pic>
      <p:sp>
        <p:nvSpPr>
          <p:cNvPr id="616455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8506862" y="6415971"/>
            <a:ext cx="63511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Walba</a:t>
            </a:r>
            <a:endParaRPr lang="en-US" altLang="en-US" sz="120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456" name="Text Box 8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495742" y="6141333"/>
            <a:ext cx="648256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120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DireS</a:t>
            </a:r>
            <a:endParaRPr lang="en-US" altLang="en-US" sz="120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36901"/>
            <a:ext cx="7772400" cy="73100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FF00"/>
                </a:solidFill>
              </a:rPr>
              <a:t>Beta </a:t>
            </a:r>
            <a:r>
              <a:rPr lang="en-US" altLang="en-US" dirty="0">
                <a:solidFill>
                  <a:srgbClr val="00FF00"/>
                </a:solidFill>
              </a:rPr>
              <a:t>Branching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70481" y="96500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90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Physical Properties of R-X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9" y="2285689"/>
            <a:ext cx="2539542" cy="4284971"/>
          </a:xfrm>
          <a:prstGeom prst="rect">
            <a:avLst/>
          </a:prstGeom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103832" y="4358648"/>
            <a:ext cx="9525" cy="21383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3357" y="4781219"/>
            <a:ext cx="2061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X gets larger and less electronegative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66" y="2644336"/>
            <a:ext cx="1923234" cy="121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524" y="1217041"/>
            <a:ext cx="269065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Bonds get longer and weaker along the series F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→I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0802" y="1248905"/>
            <a:ext cx="269065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Boiling points are higher than for R-H and increase along the series F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→I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2059" y="4306710"/>
            <a:ext cx="3521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altLang="en-US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London forces (polarizability)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70481" y="1065754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275" y="21529"/>
            <a:ext cx="8807450" cy="10033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1"/>
                </a:solidFill>
              </a:rPr>
              <a:t>Nucleophilic Substitution: General</a:t>
            </a:r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14288" y="1294260"/>
            <a:ext cx="868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 scheme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curved arrows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e-flow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2622550" y="2585150"/>
            <a:ext cx="538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31469" name="Freeform 13"/>
          <p:cNvSpPr>
            <a:spLocks/>
          </p:cNvSpPr>
          <p:nvPr/>
        </p:nvSpPr>
        <p:spPr bwMode="auto">
          <a:xfrm rot="20758033">
            <a:off x="2328863" y="3112200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1471" name="Line 15"/>
          <p:cNvSpPr>
            <a:spLocks noChangeShapeType="1"/>
          </p:cNvSpPr>
          <p:nvPr/>
        </p:nvSpPr>
        <p:spPr bwMode="auto">
          <a:xfrm flipH="1" flipV="1">
            <a:off x="2590800" y="2293050"/>
            <a:ext cx="173038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72" name="Line 16"/>
          <p:cNvSpPr>
            <a:spLocks noChangeShapeType="1"/>
          </p:cNvSpPr>
          <p:nvPr/>
        </p:nvSpPr>
        <p:spPr bwMode="auto">
          <a:xfrm>
            <a:off x="3117850" y="2907413"/>
            <a:ext cx="484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1473" name="Group 17"/>
          <p:cNvGrpSpPr>
            <a:grpSpLocks/>
          </p:cNvGrpSpPr>
          <p:nvPr/>
        </p:nvGrpSpPr>
        <p:grpSpPr bwMode="auto">
          <a:xfrm>
            <a:off x="3613150" y="2577213"/>
            <a:ext cx="688975" cy="681037"/>
            <a:chOff x="3673" y="1405"/>
            <a:chExt cx="434" cy="429"/>
          </a:xfrm>
        </p:grpSpPr>
        <p:sp>
          <p:nvSpPr>
            <p:cNvPr id="531474" name="Text Box 18"/>
            <p:cNvSpPr txBox="1">
              <a:spLocks noChangeArrowheads="1"/>
            </p:cNvSpPr>
            <p:nvPr/>
          </p:nvSpPr>
          <p:spPr bwMode="auto">
            <a:xfrm>
              <a:off x="3673" y="1430"/>
              <a:ext cx="43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531475" name="Oval 19"/>
            <p:cNvSpPr>
              <a:spLocks noChangeArrowheads="1"/>
            </p:cNvSpPr>
            <p:nvPr/>
          </p:nvSpPr>
          <p:spPr bwMode="auto">
            <a:xfrm flipH="1" flipV="1">
              <a:off x="3773" y="1405"/>
              <a:ext cx="48" cy="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1476" name="Oval 20"/>
            <p:cNvSpPr>
              <a:spLocks noChangeArrowheads="1"/>
            </p:cNvSpPr>
            <p:nvPr/>
          </p:nvSpPr>
          <p:spPr bwMode="auto">
            <a:xfrm flipH="1" flipV="1">
              <a:off x="3861" y="1406"/>
              <a:ext cx="48" cy="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1477" name="Oval 21"/>
            <p:cNvSpPr>
              <a:spLocks noChangeArrowheads="1"/>
            </p:cNvSpPr>
            <p:nvPr/>
          </p:nvSpPr>
          <p:spPr bwMode="auto">
            <a:xfrm flipH="1" flipV="1">
              <a:off x="3984" y="1629"/>
              <a:ext cx="48" cy="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1478" name="Oval 22"/>
            <p:cNvSpPr>
              <a:spLocks noChangeArrowheads="1"/>
            </p:cNvSpPr>
            <p:nvPr/>
          </p:nvSpPr>
          <p:spPr bwMode="auto">
            <a:xfrm flipH="1" flipV="1">
              <a:off x="3983" y="1535"/>
              <a:ext cx="48" cy="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1479" name="Oval 23"/>
            <p:cNvSpPr>
              <a:spLocks noChangeArrowheads="1"/>
            </p:cNvSpPr>
            <p:nvPr/>
          </p:nvSpPr>
          <p:spPr bwMode="auto">
            <a:xfrm flipH="1" flipV="1">
              <a:off x="3773" y="1779"/>
              <a:ext cx="48" cy="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1480" name="Oval 24"/>
            <p:cNvSpPr>
              <a:spLocks noChangeArrowheads="1"/>
            </p:cNvSpPr>
            <p:nvPr/>
          </p:nvSpPr>
          <p:spPr bwMode="auto">
            <a:xfrm flipH="1" flipV="1">
              <a:off x="3861" y="1779"/>
              <a:ext cx="48" cy="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1482" name="Text Box 26"/>
          <p:cNvSpPr txBox="1">
            <a:spLocks noChangeArrowheads="1"/>
          </p:cNvSpPr>
          <p:nvPr/>
        </p:nvSpPr>
        <p:spPr bwMode="auto">
          <a:xfrm>
            <a:off x="579438" y="2631188"/>
            <a:ext cx="935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</a:p>
        </p:txBody>
      </p:sp>
      <p:sp>
        <p:nvSpPr>
          <p:cNvPr id="531491" name="Oval 35"/>
          <p:cNvSpPr>
            <a:spLocks noChangeArrowheads="1"/>
          </p:cNvSpPr>
          <p:nvPr/>
        </p:nvSpPr>
        <p:spPr bwMode="auto">
          <a:xfrm flipH="1" flipV="1">
            <a:off x="1354138" y="28978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492" name="Oval 36"/>
          <p:cNvSpPr>
            <a:spLocks noChangeArrowheads="1"/>
          </p:cNvSpPr>
          <p:nvPr/>
        </p:nvSpPr>
        <p:spPr bwMode="auto">
          <a:xfrm flipH="1" flipV="1">
            <a:off x="1354138" y="30296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493" name="Text Box 37"/>
          <p:cNvSpPr txBox="1">
            <a:spLocks noChangeArrowheads="1"/>
          </p:cNvSpPr>
          <p:nvPr/>
        </p:nvSpPr>
        <p:spPr bwMode="auto">
          <a:xfrm>
            <a:off x="1592263" y="2588325"/>
            <a:ext cx="474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31495" name="Line 39"/>
          <p:cNvSpPr>
            <a:spLocks noChangeShapeType="1"/>
          </p:cNvSpPr>
          <p:nvPr/>
        </p:nvSpPr>
        <p:spPr bwMode="auto">
          <a:xfrm>
            <a:off x="4378325" y="2899475"/>
            <a:ext cx="957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496" name="Text Box 40"/>
          <p:cNvSpPr txBox="1">
            <a:spLocks noChangeArrowheads="1"/>
          </p:cNvSpPr>
          <p:nvPr/>
        </p:nvSpPr>
        <p:spPr bwMode="auto">
          <a:xfrm>
            <a:off x="6621463" y="2593088"/>
            <a:ext cx="53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31497" name="Freeform 41"/>
          <p:cNvSpPr>
            <a:spLocks/>
          </p:cNvSpPr>
          <p:nvPr/>
        </p:nvSpPr>
        <p:spPr bwMode="auto">
          <a:xfrm rot="15167243">
            <a:off x="7012782" y="3101881"/>
            <a:ext cx="425450" cy="23336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1499" name="Line 43"/>
          <p:cNvSpPr>
            <a:spLocks noChangeShapeType="1"/>
          </p:cNvSpPr>
          <p:nvPr/>
        </p:nvSpPr>
        <p:spPr bwMode="auto">
          <a:xfrm flipV="1">
            <a:off x="6972300" y="2243838"/>
            <a:ext cx="188913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00" name="Line 44"/>
          <p:cNvSpPr>
            <a:spLocks noChangeShapeType="1"/>
          </p:cNvSpPr>
          <p:nvPr/>
        </p:nvSpPr>
        <p:spPr bwMode="auto">
          <a:xfrm>
            <a:off x="6259513" y="2934400"/>
            <a:ext cx="3889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02" name="Text Box 46"/>
          <p:cNvSpPr txBox="1">
            <a:spLocks noChangeArrowheads="1"/>
          </p:cNvSpPr>
          <p:nvPr/>
        </p:nvSpPr>
        <p:spPr bwMode="auto">
          <a:xfrm>
            <a:off x="8202613" y="2574038"/>
            <a:ext cx="68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1503" name="Oval 47"/>
          <p:cNvSpPr>
            <a:spLocks noChangeArrowheads="1"/>
          </p:cNvSpPr>
          <p:nvPr/>
        </p:nvSpPr>
        <p:spPr bwMode="auto">
          <a:xfrm flipH="1" flipV="1">
            <a:off x="8361363" y="253435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04" name="Oval 48"/>
          <p:cNvSpPr>
            <a:spLocks noChangeArrowheads="1"/>
          </p:cNvSpPr>
          <p:nvPr/>
        </p:nvSpPr>
        <p:spPr bwMode="auto">
          <a:xfrm flipH="1" flipV="1">
            <a:off x="8501063" y="253593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05" name="Oval 49"/>
          <p:cNvSpPr>
            <a:spLocks noChangeArrowheads="1"/>
          </p:cNvSpPr>
          <p:nvPr/>
        </p:nvSpPr>
        <p:spPr bwMode="auto">
          <a:xfrm flipH="1" flipV="1">
            <a:off x="8696325" y="288995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06" name="Oval 50"/>
          <p:cNvSpPr>
            <a:spLocks noChangeArrowheads="1"/>
          </p:cNvSpPr>
          <p:nvPr/>
        </p:nvSpPr>
        <p:spPr bwMode="auto">
          <a:xfrm flipH="1" flipV="1">
            <a:off x="8694738" y="274072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07" name="Oval 51"/>
          <p:cNvSpPr>
            <a:spLocks noChangeArrowheads="1"/>
          </p:cNvSpPr>
          <p:nvPr/>
        </p:nvSpPr>
        <p:spPr bwMode="auto">
          <a:xfrm flipH="1" flipV="1">
            <a:off x="8361363" y="312807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08" name="Oval 52"/>
          <p:cNvSpPr>
            <a:spLocks noChangeArrowheads="1"/>
          </p:cNvSpPr>
          <p:nvPr/>
        </p:nvSpPr>
        <p:spPr bwMode="auto">
          <a:xfrm flipH="1" flipV="1">
            <a:off x="8501063" y="312807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10" name="Oval 54"/>
          <p:cNvSpPr>
            <a:spLocks noChangeArrowheads="1"/>
          </p:cNvSpPr>
          <p:nvPr/>
        </p:nvSpPr>
        <p:spPr bwMode="auto">
          <a:xfrm flipH="1">
            <a:off x="8183563" y="2785175"/>
            <a:ext cx="42862" cy="428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11" name="Oval 55"/>
          <p:cNvSpPr>
            <a:spLocks noChangeArrowheads="1"/>
          </p:cNvSpPr>
          <p:nvPr/>
        </p:nvSpPr>
        <p:spPr bwMode="auto">
          <a:xfrm flipH="1">
            <a:off x="8183563" y="2918525"/>
            <a:ext cx="42862" cy="428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512" name="Text Box 56"/>
          <p:cNvSpPr txBox="1">
            <a:spLocks noChangeArrowheads="1"/>
          </p:cNvSpPr>
          <p:nvPr/>
        </p:nvSpPr>
        <p:spPr bwMode="auto">
          <a:xfrm>
            <a:off x="5476875" y="2593088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</a:t>
            </a:r>
          </a:p>
        </p:txBody>
      </p:sp>
      <p:sp>
        <p:nvSpPr>
          <p:cNvPr id="531513" name="Text Box 57"/>
          <p:cNvSpPr txBox="1">
            <a:spLocks noChangeArrowheads="1"/>
          </p:cNvSpPr>
          <p:nvPr/>
        </p:nvSpPr>
        <p:spPr bwMode="auto">
          <a:xfrm>
            <a:off x="8553450" y="217240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31514" name="Text Box 58"/>
          <p:cNvSpPr txBox="1">
            <a:spLocks noChangeArrowheads="1"/>
          </p:cNvSpPr>
          <p:nvPr/>
        </p:nvSpPr>
        <p:spPr bwMode="auto">
          <a:xfrm>
            <a:off x="7572375" y="2528000"/>
            <a:ext cx="41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31515" name="Freeform 59"/>
          <p:cNvSpPr>
            <a:spLocks/>
          </p:cNvSpPr>
          <p:nvPr/>
        </p:nvSpPr>
        <p:spPr bwMode="auto">
          <a:xfrm>
            <a:off x="1438275" y="2505775"/>
            <a:ext cx="1257300" cy="355600"/>
          </a:xfrm>
          <a:custGeom>
            <a:avLst/>
            <a:gdLst>
              <a:gd name="T0" fmla="*/ 0 w 792"/>
              <a:gd name="T1" fmla="*/ 176 h 224"/>
              <a:gd name="T2" fmla="*/ 324 w 792"/>
              <a:gd name="T3" fmla="*/ 8 h 224"/>
              <a:gd name="T4" fmla="*/ 792 w 792"/>
              <a:gd name="T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2" h="224">
                <a:moveTo>
                  <a:pt x="0" y="176"/>
                </a:moveTo>
                <a:cubicBezTo>
                  <a:pt x="96" y="88"/>
                  <a:pt x="192" y="0"/>
                  <a:pt x="324" y="8"/>
                </a:cubicBezTo>
                <a:cubicBezTo>
                  <a:pt x="456" y="16"/>
                  <a:pt x="714" y="190"/>
                  <a:pt x="792" y="22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16" name="Freeform 60"/>
          <p:cNvSpPr>
            <a:spLocks/>
          </p:cNvSpPr>
          <p:nvPr/>
        </p:nvSpPr>
        <p:spPr bwMode="auto">
          <a:xfrm rot="21058918">
            <a:off x="3312795" y="2521762"/>
            <a:ext cx="400461" cy="297366"/>
          </a:xfrm>
          <a:custGeom>
            <a:avLst/>
            <a:gdLst>
              <a:gd name="T0" fmla="*/ 0 w 444"/>
              <a:gd name="T1" fmla="*/ 480 h 480"/>
              <a:gd name="T2" fmla="*/ 132 w 444"/>
              <a:gd name="T3" fmla="*/ 96 h 480"/>
              <a:gd name="T4" fmla="*/ 312 w 444"/>
              <a:gd name="T5" fmla="*/ 36 h 480"/>
              <a:gd name="T6" fmla="*/ 444 w 444"/>
              <a:gd name="T7" fmla="*/ 31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4" h="480">
                <a:moveTo>
                  <a:pt x="0" y="480"/>
                </a:moveTo>
                <a:cubicBezTo>
                  <a:pt x="40" y="325"/>
                  <a:pt x="80" y="170"/>
                  <a:pt x="132" y="96"/>
                </a:cubicBezTo>
                <a:cubicBezTo>
                  <a:pt x="184" y="22"/>
                  <a:pt x="260" y="0"/>
                  <a:pt x="312" y="36"/>
                </a:cubicBezTo>
                <a:cubicBezTo>
                  <a:pt x="364" y="72"/>
                  <a:pt x="404" y="192"/>
                  <a:pt x="444" y="31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1528" name="Text Box 72"/>
          <p:cNvSpPr txBox="1">
            <a:spLocks noChangeArrowheads="1"/>
          </p:cNvSpPr>
          <p:nvPr/>
        </p:nvSpPr>
        <p:spPr bwMode="auto">
          <a:xfrm>
            <a:off x="257175" y="3518600"/>
            <a:ext cx="2192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 (Nu)</a:t>
            </a:r>
          </a:p>
        </p:txBody>
      </p:sp>
      <p:sp>
        <p:nvSpPr>
          <p:cNvPr id="531542" name="Freeform 86"/>
          <p:cNvSpPr>
            <a:spLocks/>
          </p:cNvSpPr>
          <p:nvPr/>
        </p:nvSpPr>
        <p:spPr bwMode="auto">
          <a:xfrm rot="19213044">
            <a:off x="3030538" y="3142363"/>
            <a:ext cx="260350" cy="828675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1543" name="Freeform 87"/>
          <p:cNvSpPr>
            <a:spLocks/>
          </p:cNvSpPr>
          <p:nvPr/>
        </p:nvSpPr>
        <p:spPr bwMode="auto">
          <a:xfrm rot="7014519" flipH="1" flipV="1">
            <a:off x="4797425" y="2829625"/>
            <a:ext cx="215900" cy="1536700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1544" name="Text Box 88"/>
          <p:cNvSpPr txBox="1">
            <a:spLocks noChangeArrowheads="1"/>
          </p:cNvSpPr>
          <p:nvPr/>
        </p:nvSpPr>
        <p:spPr bwMode="auto">
          <a:xfrm>
            <a:off x="5534025" y="3737675"/>
            <a:ext cx="1790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Leaving group (L)</a:t>
            </a:r>
          </a:p>
        </p:txBody>
      </p:sp>
      <p:sp>
        <p:nvSpPr>
          <p:cNvPr id="531545" name="Text Box 89"/>
          <p:cNvSpPr txBox="1">
            <a:spLocks noChangeArrowheads="1"/>
          </p:cNvSpPr>
          <p:nvPr/>
        </p:nvSpPr>
        <p:spPr bwMode="auto">
          <a:xfrm>
            <a:off x="2552700" y="3851975"/>
            <a:ext cx="2309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Electrophile      (E)</a:t>
            </a:r>
          </a:p>
        </p:txBody>
      </p:sp>
      <p:sp>
        <p:nvSpPr>
          <p:cNvPr id="531546" name="Text Box 90"/>
          <p:cNvSpPr txBox="1">
            <a:spLocks noChangeArrowheads="1"/>
          </p:cNvSpPr>
          <p:nvPr/>
        </p:nvSpPr>
        <p:spPr bwMode="auto">
          <a:xfrm>
            <a:off x="977900" y="2378775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58295"/>
              </p:ext>
            </p:extLst>
          </p:nvPr>
        </p:nvGraphicFramePr>
        <p:xfrm>
          <a:off x="2200187" y="2982625"/>
          <a:ext cx="483651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33" name="CS ChemDraw Drawing" r:id="rId3" imgW="424919" imgH="176449" progId="ChemDraw.Document.6.0">
                  <p:embed/>
                </p:oleObj>
              </mc:Choice>
              <mc:Fallback>
                <p:oleObj name="CS ChemDraw Drawing" r:id="rId3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0187" y="2982625"/>
                        <a:ext cx="483651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63979"/>
              </p:ext>
            </p:extLst>
          </p:nvPr>
        </p:nvGraphicFramePr>
        <p:xfrm>
          <a:off x="7052420" y="2920946"/>
          <a:ext cx="52127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34" name="CS ChemDraw Drawing" r:id="rId5" imgW="424919" imgH="176449" progId="ChemDraw.Document.6.0">
                  <p:embed/>
                </p:oleObj>
              </mc:Choice>
              <mc:Fallback>
                <p:oleObj name="CS ChemDraw Drawing" r:id="rId5" imgW="424919" imgH="176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2420" y="2920946"/>
                        <a:ext cx="521271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362" y="5256438"/>
            <a:ext cx="7159276" cy="1183977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 bwMode="auto">
          <a:xfrm flipV="1">
            <a:off x="170481" y="87977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1034028" y="314325"/>
            <a:ext cx="7075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Remember Acid-Base Reaction</a:t>
            </a:r>
            <a:endParaRPr lang="en-US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714375" y="1600686"/>
            <a:ext cx="805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+ 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+    </a:t>
            </a:r>
            <a:r>
              <a:rPr lang="en-US" alt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11" name="Oval 7"/>
          <p:cNvSpPr>
            <a:spLocks noChangeArrowheads="1"/>
          </p:cNvSpPr>
          <p:nvPr/>
        </p:nvSpPr>
        <p:spPr bwMode="auto">
          <a:xfrm flipH="1" flipV="1">
            <a:off x="1144588" y="181976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3512" name="Oval 8"/>
          <p:cNvSpPr>
            <a:spLocks noChangeArrowheads="1"/>
          </p:cNvSpPr>
          <p:nvPr/>
        </p:nvSpPr>
        <p:spPr bwMode="auto">
          <a:xfrm flipH="1" flipV="1">
            <a:off x="1144588" y="196581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>
            <a:off x="2559050" y="1924536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14" name="Line 10"/>
          <p:cNvSpPr>
            <a:spLocks noChangeShapeType="1"/>
          </p:cNvSpPr>
          <p:nvPr/>
        </p:nvSpPr>
        <p:spPr bwMode="auto">
          <a:xfrm>
            <a:off x="4813300" y="1924536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3409950" y="1905486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1009650" y="1343779"/>
            <a:ext cx="40069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6987148" y="1416318"/>
            <a:ext cx="3822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33520" name="Text Box 16"/>
          <p:cNvSpPr txBox="1">
            <a:spLocks noChangeArrowheads="1"/>
          </p:cNvSpPr>
          <p:nvPr/>
        </p:nvSpPr>
        <p:spPr bwMode="auto">
          <a:xfrm>
            <a:off x="3824288" y="2269242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Conjugate acid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28" name="Text Box 24"/>
          <p:cNvSpPr txBox="1">
            <a:spLocks noChangeArrowheads="1"/>
          </p:cNvSpPr>
          <p:nvPr/>
        </p:nvSpPr>
        <p:spPr bwMode="auto">
          <a:xfrm>
            <a:off x="1867547" y="4229100"/>
            <a:ext cx="540890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attacked, we call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e-rich species a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B.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altLang="en-US" sz="28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(or other nuclei)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are attacked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we call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a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 Nu.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71850" y="3314055"/>
            <a:ext cx="2400300" cy="936625"/>
            <a:chOff x="3200400" y="3352800"/>
            <a:chExt cx="2400300" cy="936625"/>
          </a:xfrm>
        </p:grpSpPr>
        <p:sp>
          <p:nvSpPr>
            <p:cNvPr id="533523" name="Text Box 19"/>
            <p:cNvSpPr txBox="1">
              <a:spLocks noChangeArrowheads="1"/>
            </p:cNvSpPr>
            <p:nvPr/>
          </p:nvSpPr>
          <p:spPr bwMode="auto">
            <a:xfrm>
              <a:off x="3514725" y="3352800"/>
              <a:ext cx="514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533527" name="Text Box 23"/>
            <p:cNvSpPr txBox="1">
              <a:spLocks noChangeArrowheads="1"/>
            </p:cNvSpPr>
            <p:nvPr/>
          </p:nvSpPr>
          <p:spPr bwMode="auto">
            <a:xfrm>
              <a:off x="4972050" y="3381375"/>
              <a:ext cx="514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00400" y="3648075"/>
              <a:ext cx="2400300" cy="641350"/>
              <a:chOff x="3200400" y="3648075"/>
              <a:chExt cx="2400300" cy="641350"/>
            </a:xfrm>
          </p:grpSpPr>
          <p:sp>
            <p:nvSpPr>
              <p:cNvPr id="533524" name="Text Box 20"/>
              <p:cNvSpPr txBox="1">
                <a:spLocks noChangeArrowheads="1"/>
              </p:cNvSpPr>
              <p:nvPr/>
            </p:nvSpPr>
            <p:spPr bwMode="auto">
              <a:xfrm>
                <a:off x="3200400" y="3648075"/>
                <a:ext cx="2400300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   </a:t>
                </a:r>
                <a:r>
                  <a:rPr lang="en-US" alt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=</a:t>
                </a:r>
                <a:r>
                  <a:rPr lang="en-US" alt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Nu</a:t>
                </a:r>
                <a:endParaRPr lang="en-US" alt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533532" name="Group 28"/>
              <p:cNvGrpSpPr>
                <a:grpSpLocks/>
              </p:cNvGrpSpPr>
              <p:nvPr/>
            </p:nvGrpSpPr>
            <p:grpSpPr bwMode="auto">
              <a:xfrm>
                <a:off x="3611563" y="3854450"/>
                <a:ext cx="76200" cy="222250"/>
                <a:chOff x="1049" y="1976"/>
                <a:chExt cx="48" cy="140"/>
              </a:xfrm>
            </p:grpSpPr>
            <p:sp>
              <p:nvSpPr>
                <p:cNvPr id="533530" name="Oval 26"/>
                <p:cNvSpPr>
                  <a:spLocks noChangeArrowheads="1"/>
                </p:cNvSpPr>
                <p:nvPr/>
              </p:nvSpPr>
              <p:spPr bwMode="auto">
                <a:xfrm flipH="1" flipV="1">
                  <a:off x="1049" y="1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3531" name="Oval 27"/>
                <p:cNvSpPr>
                  <a:spLocks noChangeArrowheads="1"/>
                </p:cNvSpPr>
                <p:nvPr/>
              </p:nvSpPr>
              <p:spPr bwMode="auto">
                <a:xfrm flipH="1" flipV="1">
                  <a:off x="1049" y="20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3533" name="Group 29"/>
              <p:cNvGrpSpPr>
                <a:grpSpLocks/>
              </p:cNvGrpSpPr>
              <p:nvPr/>
            </p:nvGrpSpPr>
            <p:grpSpPr bwMode="auto">
              <a:xfrm>
                <a:off x="5005388" y="3895725"/>
                <a:ext cx="76200" cy="222250"/>
                <a:chOff x="1049" y="1976"/>
                <a:chExt cx="48" cy="140"/>
              </a:xfrm>
            </p:grpSpPr>
            <p:sp>
              <p:nvSpPr>
                <p:cNvPr id="533534" name="Oval 30"/>
                <p:cNvSpPr>
                  <a:spLocks noChangeArrowheads="1"/>
                </p:cNvSpPr>
                <p:nvPr/>
              </p:nvSpPr>
              <p:spPr bwMode="auto">
                <a:xfrm flipH="1" flipV="1">
                  <a:off x="1049" y="197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3535" name="Oval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1049" y="20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3536" name="Group 32"/>
          <p:cNvGrpSpPr>
            <a:grpSpLocks/>
          </p:cNvGrpSpPr>
          <p:nvPr/>
        </p:nvGrpSpPr>
        <p:grpSpPr bwMode="auto">
          <a:xfrm>
            <a:off x="6752174" y="1832461"/>
            <a:ext cx="76200" cy="222250"/>
            <a:chOff x="1049" y="1976"/>
            <a:chExt cx="48" cy="140"/>
          </a:xfrm>
        </p:grpSpPr>
        <p:sp>
          <p:nvSpPr>
            <p:cNvPr id="533537" name="Oval 33"/>
            <p:cNvSpPr>
              <a:spLocks noChangeArrowheads="1"/>
            </p:cNvSpPr>
            <p:nvPr/>
          </p:nvSpPr>
          <p:spPr bwMode="auto">
            <a:xfrm flipH="1" flipV="1">
              <a:off x="1049" y="197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3538" name="Oval 34"/>
            <p:cNvSpPr>
              <a:spLocks noChangeArrowheads="1"/>
            </p:cNvSpPr>
            <p:nvPr/>
          </p:nvSpPr>
          <p:spPr bwMode="auto">
            <a:xfrm flipH="1" flipV="1">
              <a:off x="1049" y="206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3539" name="Freeform 35"/>
          <p:cNvSpPr>
            <a:spLocks/>
          </p:cNvSpPr>
          <p:nvPr/>
        </p:nvSpPr>
        <p:spPr bwMode="auto">
          <a:xfrm rot="10281403" flipH="1" flipV="1">
            <a:off x="1236663" y="1614974"/>
            <a:ext cx="896937" cy="246062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540" name="Freeform 36"/>
          <p:cNvSpPr>
            <a:spLocks/>
          </p:cNvSpPr>
          <p:nvPr/>
        </p:nvSpPr>
        <p:spPr bwMode="auto">
          <a:xfrm rot="10134380" flipH="1" flipV="1">
            <a:off x="2657902" y="1541573"/>
            <a:ext cx="394138" cy="257175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774490" y="2266662"/>
            <a:ext cx="236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Conjugate base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170481" y="92627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351642" y="6185624"/>
            <a:ext cx="8440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FFFF00"/>
                </a:solidFill>
                <a:effectLst/>
              </a:rPr>
              <a:t>Note</a:t>
            </a:r>
            <a:r>
              <a:rPr lang="en-US" altLang="en-US" sz="1600" dirty="0">
                <a:effectLst/>
              </a:rPr>
              <a:t>: no (simple) </a:t>
            </a:r>
            <a:r>
              <a:rPr lang="en-US" altLang="en-US" sz="1600" dirty="0">
                <a:effectLst/>
                <a:sym typeface="Symbol" panose="05050102010706020507" pitchFamily="18" charset="2"/>
              </a:rPr>
              <a:t></a:t>
            </a:r>
            <a:r>
              <a:rPr lang="en-US" altLang="en-US" sz="1600" i="1" dirty="0">
                <a:effectLst/>
                <a:sym typeface="Symbol" panose="05050102010706020507" pitchFamily="18" charset="2"/>
              </a:rPr>
              <a:t>H </a:t>
            </a:r>
            <a:r>
              <a:rPr lang="en-US" altLang="en-US" sz="1600" dirty="0">
                <a:effectLst/>
                <a:sym typeface="Symbol" panose="05050102010706020507" pitchFamily="18" charset="2"/>
              </a:rPr>
              <a:t>º</a:t>
            </a:r>
            <a:r>
              <a:rPr lang="en-US" altLang="en-US" sz="1600" i="1" dirty="0">
                <a:effectLst/>
                <a:sym typeface="Symbol" panose="05050102010706020507" pitchFamily="18" charset="2"/>
              </a:rPr>
              <a:t> </a:t>
            </a:r>
            <a:r>
              <a:rPr lang="en-US" altLang="en-US" sz="1600" dirty="0">
                <a:effectLst/>
                <a:sym typeface="Symbol" panose="05050102010706020507" pitchFamily="18" charset="2"/>
              </a:rPr>
              <a:t>calculations possible on ionic reactions; bond strengths refer to </a:t>
            </a:r>
            <a:r>
              <a:rPr lang="en-US" altLang="en-US" sz="1600" dirty="0" err="1">
                <a:solidFill>
                  <a:srgbClr val="FF9900"/>
                </a:solidFill>
                <a:effectLst/>
                <a:sym typeface="Symbol" panose="05050102010706020507" pitchFamily="18" charset="2"/>
              </a:rPr>
              <a:t>homolytic</a:t>
            </a:r>
            <a:r>
              <a:rPr lang="en-US" altLang="en-US" sz="1600" dirty="0">
                <a:effectLst/>
                <a:sym typeface="Symbol" panose="05050102010706020507" pitchFamily="18" charset="2"/>
              </a:rPr>
              <a:t>, not </a:t>
            </a:r>
            <a:r>
              <a:rPr lang="en-US" altLang="en-US" sz="1600" dirty="0" err="1">
                <a:solidFill>
                  <a:srgbClr val="FF9900"/>
                </a:solidFill>
                <a:effectLst/>
                <a:sym typeface="Symbol" panose="05050102010706020507" pitchFamily="18" charset="2"/>
              </a:rPr>
              <a:t>heterolytic</a:t>
            </a:r>
            <a:r>
              <a:rPr lang="en-US" altLang="en-US" sz="1600" dirty="0">
                <a:effectLst/>
                <a:sym typeface="Symbol" panose="05050102010706020507" pitchFamily="18" charset="2"/>
              </a:rPr>
              <a:t>, dissociation.</a:t>
            </a:r>
            <a:endParaRPr lang="en-US" altLang="en-US" sz="16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33576"/>
            <a:ext cx="7772400" cy="74650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Large Number of Reactions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91" y="844553"/>
            <a:ext cx="5914063" cy="5318123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0789" y="2776081"/>
            <a:ext cx="21086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Tertiary </a:t>
            </a:r>
            <a:r>
              <a:rPr lang="en-US" alt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halides are notably absent from this list.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70481" y="72479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525"/>
            <a:ext cx="7772400" cy="904875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Mechanism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2260573" y="1585185"/>
            <a:ext cx="462285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 we study it ?</a:t>
            </a:r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581025" y="2750464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Kinetics (rates and their dependence on concentration and temperature)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Stereochemistry (R, S, cis, trans)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Modify substituents: look for electronic and steric effects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Modify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reagents/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subtrates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Nu, E, L, solvent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70481" y="87977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61188"/>
            <a:ext cx="7772400" cy="697933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Kinetics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508000" y="1195740"/>
            <a:ext cx="783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+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OH +  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  <p:sp>
        <p:nvSpPr>
          <p:cNvPr id="587780" name="Oval 4"/>
          <p:cNvSpPr>
            <a:spLocks noChangeArrowheads="1"/>
          </p:cNvSpPr>
          <p:nvPr/>
        </p:nvSpPr>
        <p:spPr bwMode="auto">
          <a:xfrm flipH="1" flipV="1">
            <a:off x="2033588" y="116399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1" name="Oval 5"/>
          <p:cNvSpPr>
            <a:spLocks noChangeArrowheads="1"/>
          </p:cNvSpPr>
          <p:nvPr/>
        </p:nvSpPr>
        <p:spPr bwMode="auto">
          <a:xfrm flipH="1" flipV="1">
            <a:off x="2160588" y="116399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2" name="Oval 6"/>
          <p:cNvSpPr>
            <a:spLocks noChangeArrowheads="1"/>
          </p:cNvSpPr>
          <p:nvPr/>
        </p:nvSpPr>
        <p:spPr bwMode="auto">
          <a:xfrm flipH="1" flipV="1">
            <a:off x="2020888" y="173549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3" name="Oval 7"/>
          <p:cNvSpPr>
            <a:spLocks noChangeArrowheads="1"/>
          </p:cNvSpPr>
          <p:nvPr/>
        </p:nvSpPr>
        <p:spPr bwMode="auto">
          <a:xfrm flipH="1" flipV="1">
            <a:off x="2160588" y="173549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4" name="Oval 8"/>
          <p:cNvSpPr>
            <a:spLocks noChangeArrowheads="1"/>
          </p:cNvSpPr>
          <p:nvPr/>
        </p:nvSpPr>
        <p:spPr bwMode="auto">
          <a:xfrm flipH="1" flipV="1">
            <a:off x="2351088" y="134179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5" name="Oval 9"/>
          <p:cNvSpPr>
            <a:spLocks noChangeArrowheads="1"/>
          </p:cNvSpPr>
          <p:nvPr/>
        </p:nvSpPr>
        <p:spPr bwMode="auto">
          <a:xfrm flipH="1" flipV="1">
            <a:off x="2351088" y="150689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6" name="Line 10"/>
          <p:cNvSpPr>
            <a:spLocks noChangeShapeType="1"/>
          </p:cNvSpPr>
          <p:nvPr/>
        </p:nvSpPr>
        <p:spPr bwMode="auto">
          <a:xfrm>
            <a:off x="3657600" y="1487840"/>
            <a:ext cx="292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787" name="Oval 11"/>
          <p:cNvSpPr>
            <a:spLocks noChangeArrowheads="1"/>
          </p:cNvSpPr>
          <p:nvPr/>
        </p:nvSpPr>
        <p:spPr bwMode="auto">
          <a:xfrm flipH="1" flipV="1">
            <a:off x="4103688" y="11766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8" name="Oval 12"/>
          <p:cNvSpPr>
            <a:spLocks noChangeArrowheads="1"/>
          </p:cNvSpPr>
          <p:nvPr/>
        </p:nvSpPr>
        <p:spPr bwMode="auto">
          <a:xfrm flipH="1" flipV="1">
            <a:off x="4243388" y="11766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89" name="Oval 13"/>
          <p:cNvSpPr>
            <a:spLocks noChangeArrowheads="1"/>
          </p:cNvSpPr>
          <p:nvPr/>
        </p:nvSpPr>
        <p:spPr bwMode="auto">
          <a:xfrm flipH="1" flipV="1">
            <a:off x="4103688" y="17608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0" name="Oval 14"/>
          <p:cNvSpPr>
            <a:spLocks noChangeArrowheads="1"/>
          </p:cNvSpPr>
          <p:nvPr/>
        </p:nvSpPr>
        <p:spPr bwMode="auto">
          <a:xfrm flipH="1" flipV="1">
            <a:off x="4243388" y="17608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1" name="Oval 15"/>
          <p:cNvSpPr>
            <a:spLocks noChangeArrowheads="1"/>
          </p:cNvSpPr>
          <p:nvPr/>
        </p:nvSpPr>
        <p:spPr bwMode="auto">
          <a:xfrm flipH="1" flipV="1">
            <a:off x="4459288" y="13925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2" name="Oval 16"/>
          <p:cNvSpPr>
            <a:spLocks noChangeArrowheads="1"/>
          </p:cNvSpPr>
          <p:nvPr/>
        </p:nvSpPr>
        <p:spPr bwMode="auto">
          <a:xfrm flipH="1" flipV="1">
            <a:off x="4459288" y="15449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3" name="Oval 17"/>
          <p:cNvSpPr>
            <a:spLocks noChangeArrowheads="1"/>
          </p:cNvSpPr>
          <p:nvPr/>
        </p:nvSpPr>
        <p:spPr bwMode="auto">
          <a:xfrm flipH="1" flipV="1">
            <a:off x="7881938" y="11766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4" name="Oval 18"/>
          <p:cNvSpPr>
            <a:spLocks noChangeArrowheads="1"/>
          </p:cNvSpPr>
          <p:nvPr/>
        </p:nvSpPr>
        <p:spPr bwMode="auto">
          <a:xfrm flipH="1" flipV="1">
            <a:off x="8021638" y="11766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5" name="Oval 19"/>
          <p:cNvSpPr>
            <a:spLocks noChangeArrowheads="1"/>
          </p:cNvSpPr>
          <p:nvPr/>
        </p:nvSpPr>
        <p:spPr bwMode="auto">
          <a:xfrm flipH="1" flipV="1">
            <a:off x="7881938" y="17608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6" name="Oval 20"/>
          <p:cNvSpPr>
            <a:spLocks noChangeArrowheads="1"/>
          </p:cNvSpPr>
          <p:nvPr/>
        </p:nvSpPr>
        <p:spPr bwMode="auto">
          <a:xfrm flipH="1" flipV="1">
            <a:off x="8021638" y="17608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7" name="Oval 21"/>
          <p:cNvSpPr>
            <a:spLocks noChangeArrowheads="1"/>
          </p:cNvSpPr>
          <p:nvPr/>
        </p:nvSpPr>
        <p:spPr bwMode="auto">
          <a:xfrm flipH="1" flipV="1">
            <a:off x="8250238" y="13925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8" name="Oval 22"/>
          <p:cNvSpPr>
            <a:spLocks noChangeArrowheads="1"/>
          </p:cNvSpPr>
          <p:nvPr/>
        </p:nvSpPr>
        <p:spPr bwMode="auto">
          <a:xfrm flipH="1" flipV="1">
            <a:off x="8250238" y="154499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799" name="Text Box 23"/>
          <p:cNvSpPr txBox="1">
            <a:spLocks noChangeArrowheads="1"/>
          </p:cNvSpPr>
          <p:nvPr/>
        </p:nvSpPr>
        <p:spPr bwMode="auto">
          <a:xfrm>
            <a:off x="8197850" y="890940"/>
            <a:ext cx="34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87800" name="Line 24"/>
          <p:cNvSpPr>
            <a:spLocks noChangeShapeType="1"/>
          </p:cNvSpPr>
          <p:nvPr/>
        </p:nvSpPr>
        <p:spPr bwMode="auto">
          <a:xfrm>
            <a:off x="4660900" y="1500540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7801" name="Text Box 25"/>
          <p:cNvSpPr txBox="1">
            <a:spLocks noChangeArrowheads="1"/>
          </p:cNvSpPr>
          <p:nvPr/>
        </p:nvSpPr>
        <p:spPr bwMode="auto">
          <a:xfrm>
            <a:off x="2286000" y="776640"/>
            <a:ext cx="34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87802" name="Text Box 26"/>
          <p:cNvSpPr txBox="1">
            <a:spLocks noChangeArrowheads="1"/>
          </p:cNvSpPr>
          <p:nvPr/>
        </p:nvSpPr>
        <p:spPr bwMode="auto">
          <a:xfrm>
            <a:off x="508000" y="218634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Rate =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[CH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Cl][  OH]  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aseline="30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order</a:t>
            </a:r>
          </a:p>
        </p:txBody>
      </p:sp>
      <p:sp>
        <p:nvSpPr>
          <p:cNvPr id="587803" name="Text Box 27"/>
          <p:cNvSpPr txBox="1">
            <a:spLocks noChangeArrowheads="1"/>
          </p:cNvSpPr>
          <p:nvPr/>
        </p:nvSpPr>
        <p:spPr bwMode="auto">
          <a:xfrm>
            <a:off x="508000" y="3151540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Points to 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bimolecular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mechanism, i.e. </a:t>
            </a:r>
            <a:r>
              <a:rPr lang="en-US" altLang="en-US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starting materials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are incorporated in the transition state.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804" name="Text Box 28"/>
          <p:cNvSpPr txBox="1">
            <a:spLocks noChangeArrowheads="1"/>
          </p:cNvSpPr>
          <p:nvPr/>
        </p:nvSpPr>
        <p:spPr bwMode="auto">
          <a:xfrm>
            <a:off x="508000" y="5284704"/>
            <a:ext cx="7429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Hence name: </a:t>
            </a:r>
            <a:r>
              <a:rPr lang="en-US" alt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baseline="-25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molecular, </a:t>
            </a:r>
            <a:r>
              <a:rPr lang="en-US" alt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cleophilic </a:t>
            </a:r>
            <a:r>
              <a:rPr lang="en-US" alt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stitution</a:t>
            </a:r>
          </a:p>
        </p:txBody>
      </p:sp>
      <p:grpSp>
        <p:nvGrpSpPr>
          <p:cNvPr id="587805" name="Group 29"/>
          <p:cNvGrpSpPr>
            <a:grpSpLocks/>
          </p:cNvGrpSpPr>
          <p:nvPr/>
        </p:nvGrpSpPr>
        <p:grpSpPr bwMode="auto">
          <a:xfrm rot="10800000">
            <a:off x="4395788" y="2179990"/>
            <a:ext cx="406400" cy="635000"/>
            <a:chOff x="2801" y="2372"/>
            <a:chExt cx="256" cy="408"/>
          </a:xfrm>
        </p:grpSpPr>
        <p:sp>
          <p:nvSpPr>
            <p:cNvPr id="587806" name="Oval 30"/>
            <p:cNvSpPr>
              <a:spLocks noChangeArrowheads="1"/>
            </p:cNvSpPr>
            <p:nvPr/>
          </p:nvSpPr>
          <p:spPr bwMode="auto">
            <a:xfrm rot="10800000" flipH="1" flipV="1">
              <a:off x="2809" y="2372"/>
              <a:ext cx="48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7807" name="Oval 31"/>
            <p:cNvSpPr>
              <a:spLocks noChangeArrowheads="1"/>
            </p:cNvSpPr>
            <p:nvPr/>
          </p:nvSpPr>
          <p:spPr bwMode="auto">
            <a:xfrm rot="10800000" flipH="1" flipV="1">
              <a:off x="2889" y="2372"/>
              <a:ext cx="48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7808" name="Oval 32"/>
            <p:cNvSpPr>
              <a:spLocks noChangeArrowheads="1"/>
            </p:cNvSpPr>
            <p:nvPr/>
          </p:nvSpPr>
          <p:spPr bwMode="auto">
            <a:xfrm rot="10800000" flipH="1" flipV="1">
              <a:off x="2801" y="2732"/>
              <a:ext cx="48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7809" name="Oval 33"/>
            <p:cNvSpPr>
              <a:spLocks noChangeArrowheads="1"/>
            </p:cNvSpPr>
            <p:nvPr/>
          </p:nvSpPr>
          <p:spPr bwMode="auto">
            <a:xfrm rot="10800000" flipH="1" flipV="1">
              <a:off x="2889" y="2732"/>
              <a:ext cx="48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7810" name="Oval 34"/>
            <p:cNvSpPr>
              <a:spLocks noChangeArrowheads="1"/>
            </p:cNvSpPr>
            <p:nvPr/>
          </p:nvSpPr>
          <p:spPr bwMode="auto">
            <a:xfrm rot="10800000" flipH="1" flipV="1">
              <a:off x="3009" y="2484"/>
              <a:ext cx="48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7811" name="Oval 35"/>
            <p:cNvSpPr>
              <a:spLocks noChangeArrowheads="1"/>
            </p:cNvSpPr>
            <p:nvPr/>
          </p:nvSpPr>
          <p:spPr bwMode="auto">
            <a:xfrm rot="10800000" flipH="1" flipV="1">
              <a:off x="3009" y="2588"/>
              <a:ext cx="48" cy="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7812" name="Text Box 36"/>
          <p:cNvSpPr txBox="1">
            <a:spLocks noChangeArrowheads="1"/>
          </p:cNvSpPr>
          <p:nvPr/>
        </p:nvSpPr>
        <p:spPr bwMode="auto">
          <a:xfrm>
            <a:off x="4191000" y="1919640"/>
            <a:ext cx="34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87813" name="Oval 37"/>
          <p:cNvSpPr>
            <a:spLocks noChangeArrowheads="1"/>
          </p:cNvSpPr>
          <p:nvPr/>
        </p:nvSpPr>
        <p:spPr bwMode="auto">
          <a:xfrm flipH="1" flipV="1">
            <a:off x="7672388" y="155134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814" name="Oval 38"/>
          <p:cNvSpPr>
            <a:spLocks noChangeArrowheads="1"/>
          </p:cNvSpPr>
          <p:nvPr/>
        </p:nvSpPr>
        <p:spPr bwMode="auto">
          <a:xfrm flipH="1" flipV="1">
            <a:off x="7672388" y="139894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7815" name="Freeform 39"/>
          <p:cNvSpPr>
            <a:spLocks/>
          </p:cNvSpPr>
          <p:nvPr/>
        </p:nvSpPr>
        <p:spPr bwMode="auto">
          <a:xfrm rot="10516498" flipH="1" flipV="1">
            <a:off x="2454275" y="1187803"/>
            <a:ext cx="641350" cy="230187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7816" name="Freeform 40"/>
          <p:cNvSpPr>
            <a:spLocks/>
          </p:cNvSpPr>
          <p:nvPr/>
        </p:nvSpPr>
        <p:spPr bwMode="auto">
          <a:xfrm rot="10800000" flipH="1" flipV="1">
            <a:off x="3770716" y="1078395"/>
            <a:ext cx="257560" cy="372007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170481" y="71704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777777"/>
      </a:dk1>
      <a:lt1>
        <a:srgbClr val="EBD189"/>
      </a:lt1>
      <a:dk2>
        <a:srgbClr val="00007A"/>
      </a:dk2>
      <a:lt2>
        <a:srgbClr val="EBD189"/>
      </a:lt2>
      <a:accent1>
        <a:srgbClr val="00FF00"/>
      </a:accent1>
      <a:accent2>
        <a:srgbClr val="777777"/>
      </a:accent2>
      <a:accent3>
        <a:srgbClr val="AAAABE"/>
      </a:accent3>
      <a:accent4>
        <a:srgbClr val="C9B274"/>
      </a:accent4>
      <a:accent5>
        <a:srgbClr val="AACAE2"/>
      </a:accent5>
      <a:accent6>
        <a:srgbClr val="6B6B6B"/>
      </a:accent6>
      <a:hlink>
        <a:srgbClr val="CCCCFF"/>
      </a:hlink>
      <a:folHlink>
        <a:srgbClr val="B2B2B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EBD189"/>
        </a:lt1>
        <a:dk2>
          <a:srgbClr val="00007A"/>
        </a:dk2>
        <a:lt2>
          <a:srgbClr val="EBD189"/>
        </a:lt2>
        <a:accent1>
          <a:srgbClr val="0099CC"/>
        </a:accent1>
        <a:accent2>
          <a:srgbClr val="777777"/>
        </a:accent2>
        <a:accent3>
          <a:srgbClr val="AAAABE"/>
        </a:accent3>
        <a:accent4>
          <a:srgbClr val="C9B274"/>
        </a:accent4>
        <a:accent5>
          <a:srgbClr val="AACAE2"/>
        </a:accent5>
        <a:accent6>
          <a:srgbClr val="6B6B6B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13149</TotalTime>
  <Words>1469</Words>
  <Application>Microsoft Office PowerPoint</Application>
  <PresentationFormat>On-screen Show (4:3)</PresentationFormat>
  <Paragraphs>412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Comic Sans MS</vt:lpstr>
      <vt:lpstr>Symbol</vt:lpstr>
      <vt:lpstr>Times New Roman</vt:lpstr>
      <vt:lpstr>Wingdings</vt:lpstr>
      <vt:lpstr>Default Design</vt:lpstr>
      <vt:lpstr>CS ChemDraw Drawing</vt:lpstr>
      <vt:lpstr>Chapter 6: Nucleophilic Substitution of Haloalkanes</vt:lpstr>
      <vt:lpstr>Haloalkanes</vt:lpstr>
      <vt:lpstr>The C-X Bond is Polarized</vt:lpstr>
      <vt:lpstr>Physical Properties of R-X</vt:lpstr>
      <vt:lpstr>Nucleophilic Substitution: General</vt:lpstr>
      <vt:lpstr>PowerPoint Presentation</vt:lpstr>
      <vt:lpstr>Large Number of Reactions</vt:lpstr>
      <vt:lpstr>Mechanism</vt:lpstr>
      <vt:lpstr>Kinetics</vt:lpstr>
      <vt:lpstr>The Transition State</vt:lpstr>
      <vt:lpstr>Stereochemical Test</vt:lpstr>
      <vt:lpstr>Experiment</vt:lpstr>
      <vt:lpstr>The SN2 Transition State</vt:lpstr>
      <vt:lpstr>Chemical Consequences of Inversion</vt:lpstr>
      <vt:lpstr>PowerPoint Presentation</vt:lpstr>
      <vt:lpstr>Leaving Group Ability of “L” (a kinetic measure)</vt:lpstr>
      <vt:lpstr>PowerPoint Presentation</vt:lpstr>
      <vt:lpstr>PowerPoint Presentation</vt:lpstr>
      <vt:lpstr>Resonance and L</vt:lpstr>
      <vt:lpstr>Neutral L Is Good (relatively nonbasic)</vt:lpstr>
      <vt:lpstr>Nucleophilicity “Nu” (a kinetic measure)</vt:lpstr>
      <vt:lpstr>PowerPoint Presentation</vt:lpstr>
      <vt:lpstr>Solvation</vt:lpstr>
      <vt:lpstr>Protic Solvents: Fluoride is a Worse Nucleophile Than Iodide</vt:lpstr>
      <vt:lpstr>Polarizability</vt:lpstr>
      <vt:lpstr>Polar Aprotic Solvents</vt:lpstr>
      <vt:lpstr>Steric Effects</vt:lpstr>
      <vt:lpstr>PowerPoint Presentation</vt:lpstr>
      <vt:lpstr>Alpha Branching</vt:lpstr>
      <vt:lpstr>Beta Branching</vt:lpstr>
    </vt:vector>
  </TitlesOfParts>
  <Manager/>
  <Company>UCB Chemisrty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F2005</dc:title>
  <dc:subject>Chemistry 3A</dc:subject>
  <dc:creator>P. Vollhardt</dc:creator>
  <cp:keywords/>
  <cp:lastModifiedBy>User</cp:lastModifiedBy>
  <cp:revision>578</cp:revision>
  <dcterms:created xsi:type="dcterms:W3CDTF">2000-03-16T20:35:38Z</dcterms:created>
  <dcterms:modified xsi:type="dcterms:W3CDTF">2015-07-26T01:17:27Z</dcterms:modified>
  <cp:category>Chemistry</cp:category>
</cp:coreProperties>
</file>