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1" r:id="rId2"/>
    <p:sldId id="309" r:id="rId3"/>
    <p:sldId id="289" r:id="rId4"/>
    <p:sldId id="264" r:id="rId5"/>
    <p:sldId id="266" r:id="rId6"/>
    <p:sldId id="268" r:id="rId7"/>
    <p:sldId id="292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11" r:id="rId22"/>
    <p:sldId id="312" r:id="rId23"/>
    <p:sldId id="313" r:id="rId24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4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189"/>
    <a:srgbClr val="66CCFF"/>
    <a:srgbClr val="66FF33"/>
    <a:srgbClr val="FF00FF"/>
    <a:srgbClr val="00CC99"/>
    <a:srgbClr val="CC00CC"/>
    <a:srgbClr val="FFFF00"/>
    <a:srgbClr val="FF99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70" autoAdjust="0"/>
  </p:normalViewPr>
  <p:slideViewPr>
    <p:cSldViewPr snapToGrid="0" showGuides="1">
      <p:cViewPr varScale="1">
        <p:scale>
          <a:sx n="123" d="100"/>
          <a:sy n="123" d="100"/>
        </p:scale>
        <p:origin x="456" y="108"/>
      </p:cViewPr>
      <p:guideLst>
        <p:guide orient="horz" pos="1752"/>
        <p:guide pos="4392"/>
      </p:guideLst>
    </p:cSldViewPr>
  </p:slideViewPr>
  <p:outlineViewPr>
    <p:cViewPr>
      <p:scale>
        <a:sx n="27" d="100"/>
        <a:sy n="27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1764" y="-84"/>
      </p:cViewPr>
      <p:guideLst>
        <p:guide orient="horz" pos="2736"/>
        <p:guide pos="2016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463550"/>
            <a:ext cx="27749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defTabSz="862013">
              <a:defRPr>
                <a:solidFill>
                  <a:schemeClr val="tx1"/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endParaRPr lang="en-US" alt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06775" y="449263"/>
            <a:ext cx="27733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algn="r" defTabSz="862013">
              <a:defRPr>
                <a:solidFill>
                  <a:schemeClr val="tx1"/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fld id="{C09D9357-DAE4-4E26-9EF9-8BB44B76D4B8}" type="datetime1">
              <a:rPr lang="en-US" altLang="en-US"/>
              <a:pPr/>
              <a:t>8/10/2015</a:t>
            </a:fld>
            <a:endParaRPr lang="en-US" alt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3413"/>
            <a:ext cx="27733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defTabSz="862013">
              <a:defRPr>
                <a:solidFill>
                  <a:schemeClr val="tx1"/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r>
              <a:rPr lang="en-US" altLang="en-US"/>
              <a:t>© Univesity of California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7438" y="8253413"/>
            <a:ext cx="27733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r" defTabSz="862013">
              <a:defRPr>
                <a:solidFill>
                  <a:schemeClr val="tx1"/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fld id="{1C851D33-13BD-49AC-A74B-190883218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27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defTabSz="862013"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7438" y="0"/>
            <a:ext cx="27733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algn="r" defTabSz="862013"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D64C5678-8DBF-41BB-8528-0A12BFDFCFE0}" type="datetime1">
              <a:rPr lang="en-US" altLang="en-US"/>
              <a:pPr/>
              <a:t>8/10/2015</a:t>
            </a:fld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2463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2488" y="4125913"/>
            <a:ext cx="469582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3413"/>
            <a:ext cx="27733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defTabSz="862013"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© Univesity of California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7438" y="8253413"/>
            <a:ext cx="27733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r" defTabSz="862013"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6575205D-0DF0-4CB7-9508-3632AB138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45175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FC1865-4E12-4AA4-82BA-B4A96B4DC40D}" type="datetime1">
              <a:rPr lang="en-US" altLang="en-US"/>
              <a:pPr/>
              <a:t>8/10/2015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© Univesity of California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436BE-72C8-438F-919C-8E89FB3236A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1:55 Billy Holiday Swing Brother Swing</a:t>
            </a:r>
          </a:p>
        </p:txBody>
      </p:sp>
    </p:spTree>
    <p:extLst>
      <p:ext uri="{BB962C8B-B14F-4D97-AF65-F5344CB8AC3E}">
        <p14:creationId xmlns:p14="http://schemas.microsoft.com/office/powerpoint/2010/main" val="18792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D7968F0D-E051-486B-BC06-8D8A0B57A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7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FD5F9B04-B3E9-4614-B833-DFCF5356F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36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182E6CDC-DA28-4B83-9E61-723C292A0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66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377D681B-03EC-4C5E-B41D-21B9438DD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24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34E1C352-C746-45D3-BB5D-1FF08A0A6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95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9C5F495B-2A22-473E-8014-1277BFA3F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0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3036FABC-A138-4831-9FCC-2A31BC14B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13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FF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26888" y="2884449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+mn-lt"/>
              </a:rPr>
              <a:t>vvv</a:t>
            </a:r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81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B223EE5F-B9EA-45C3-B35C-529F19DF6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2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75519AC0-5799-4154-88C3-782172004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27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L07-</a:t>
            </a:r>
            <a:fld id="{473F605B-A551-4FDD-B997-0B9EBABAB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9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0025"/>
            <a:ext cx="2895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© University of California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altLang="en-US"/>
              <a:t>L07-</a:t>
            </a:r>
            <a:fld id="{8278B9A3-0E93-4C8B-8474-3D9ED100A4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rgbClr val="FFF2B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hyperlink" Target="../../../../Music/Billie%20Holiday/Lover%20Man/11%20-%20Swing%20Brother%20Swing.ra" TargetMode="External"/><Relationship Id="rId4" Type="http://schemas.openxmlformats.org/officeDocument/2006/relationships/hyperlink" Target="../LipshutzQtmovies/13AlkyneRedNa11.MO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../Videos3rdEdn/C11_ETHY.MOV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76" name="Text Box 12"/>
          <p:cNvSpPr txBox="1">
            <a:spLocks noChangeArrowheads="1"/>
          </p:cNvSpPr>
          <p:nvPr/>
        </p:nvSpPr>
        <p:spPr bwMode="auto">
          <a:xfrm>
            <a:off x="487363" y="2371725"/>
            <a:ext cx="7951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Like alkenes, but ending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-ene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turns into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–yne.</a:t>
            </a:r>
          </a:p>
        </p:txBody>
      </p:sp>
      <p:sp>
        <p:nvSpPr>
          <p:cNvPr id="702478" name="Text Box 14"/>
          <p:cNvSpPr txBox="1">
            <a:spLocks noChangeArrowheads="1"/>
          </p:cNvSpPr>
          <p:nvPr/>
        </p:nvSpPr>
        <p:spPr bwMode="auto">
          <a:xfrm>
            <a:off x="881063" y="3571875"/>
            <a:ext cx="1624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HC   CH</a:t>
            </a:r>
          </a:p>
        </p:txBody>
      </p:sp>
      <p:sp>
        <p:nvSpPr>
          <p:cNvPr id="702479" name="Line 15"/>
          <p:cNvSpPr>
            <a:spLocks noChangeShapeType="1"/>
          </p:cNvSpPr>
          <p:nvPr/>
        </p:nvSpPr>
        <p:spPr bwMode="auto">
          <a:xfrm>
            <a:off x="1589088" y="3895725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02480" name="Line 16"/>
          <p:cNvSpPr>
            <a:spLocks noChangeShapeType="1"/>
          </p:cNvSpPr>
          <p:nvPr/>
        </p:nvSpPr>
        <p:spPr bwMode="auto">
          <a:xfrm>
            <a:off x="1589088" y="3717925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02481" name="Line 17"/>
          <p:cNvSpPr>
            <a:spLocks noChangeShapeType="1"/>
          </p:cNvSpPr>
          <p:nvPr/>
        </p:nvSpPr>
        <p:spPr bwMode="auto">
          <a:xfrm>
            <a:off x="1589088" y="3806825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02482" name="Text Box 18"/>
          <p:cNvSpPr txBox="1">
            <a:spLocks noChangeArrowheads="1"/>
          </p:cNvSpPr>
          <p:nvPr/>
        </p:nvSpPr>
        <p:spPr bwMode="auto">
          <a:xfrm>
            <a:off x="896938" y="4381500"/>
            <a:ext cx="147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Ethyne</a:t>
            </a:r>
          </a:p>
        </p:txBody>
      </p:sp>
      <p:sp>
        <p:nvSpPr>
          <p:cNvPr id="702485" name="Line 21"/>
          <p:cNvSpPr>
            <a:spLocks noChangeShapeType="1"/>
          </p:cNvSpPr>
          <p:nvPr/>
        </p:nvSpPr>
        <p:spPr bwMode="auto">
          <a:xfrm rot="19656912">
            <a:off x="4248467" y="3737164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486" name="Line 22"/>
          <p:cNvSpPr>
            <a:spLocks noChangeShapeType="1"/>
          </p:cNvSpPr>
          <p:nvPr/>
        </p:nvSpPr>
        <p:spPr bwMode="auto">
          <a:xfrm rot="19656912">
            <a:off x="4153237" y="3587018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487" name="Line 23"/>
          <p:cNvSpPr>
            <a:spLocks noChangeShapeType="1"/>
          </p:cNvSpPr>
          <p:nvPr/>
        </p:nvSpPr>
        <p:spPr bwMode="auto">
          <a:xfrm rot="19656912">
            <a:off x="4200852" y="3662091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488" name="Line 24"/>
          <p:cNvSpPr>
            <a:spLocks noChangeShapeType="1"/>
          </p:cNvSpPr>
          <p:nvPr/>
        </p:nvSpPr>
        <p:spPr bwMode="auto">
          <a:xfrm flipV="1">
            <a:off x="3252788" y="3681413"/>
            <a:ext cx="338138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489" name="Line 25"/>
          <p:cNvSpPr>
            <a:spLocks noChangeShapeType="1"/>
          </p:cNvSpPr>
          <p:nvPr/>
        </p:nvSpPr>
        <p:spPr bwMode="auto">
          <a:xfrm rot="4320000" flipV="1">
            <a:off x="3560763" y="3694113"/>
            <a:ext cx="365125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490" name="Line 26"/>
          <p:cNvSpPr>
            <a:spLocks noChangeShapeType="1"/>
          </p:cNvSpPr>
          <p:nvPr/>
        </p:nvSpPr>
        <p:spPr bwMode="auto">
          <a:xfrm flipV="1">
            <a:off x="3884613" y="3725863"/>
            <a:ext cx="338138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491" name="Text Box 27"/>
          <p:cNvSpPr txBox="1">
            <a:spLocks noChangeArrowheads="1"/>
          </p:cNvSpPr>
          <p:nvPr/>
        </p:nvSpPr>
        <p:spPr bwMode="auto">
          <a:xfrm>
            <a:off x="3016250" y="36369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02492" name="Text Box 28"/>
          <p:cNvSpPr txBox="1">
            <a:spLocks noChangeArrowheads="1"/>
          </p:cNvSpPr>
          <p:nvPr/>
        </p:nvSpPr>
        <p:spPr bwMode="auto">
          <a:xfrm>
            <a:off x="3435350" y="33575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02493" name="Text Box 29"/>
          <p:cNvSpPr txBox="1">
            <a:spLocks noChangeArrowheads="1"/>
          </p:cNvSpPr>
          <p:nvPr/>
        </p:nvSpPr>
        <p:spPr bwMode="auto">
          <a:xfrm>
            <a:off x="3727450" y="39417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02494" name="Text Box 30"/>
          <p:cNvSpPr txBox="1">
            <a:spLocks noChangeArrowheads="1"/>
          </p:cNvSpPr>
          <p:nvPr/>
        </p:nvSpPr>
        <p:spPr bwMode="auto">
          <a:xfrm>
            <a:off x="3968750" y="34210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02495" name="Text Box 31"/>
          <p:cNvSpPr txBox="1">
            <a:spLocks noChangeArrowheads="1"/>
          </p:cNvSpPr>
          <p:nvPr/>
        </p:nvSpPr>
        <p:spPr bwMode="auto">
          <a:xfrm>
            <a:off x="4356427" y="3219178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02496" name="Text Box 32"/>
          <p:cNvSpPr txBox="1">
            <a:spLocks noChangeArrowheads="1"/>
          </p:cNvSpPr>
          <p:nvPr/>
        </p:nvSpPr>
        <p:spPr bwMode="auto">
          <a:xfrm>
            <a:off x="2944813" y="436245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1-Pentyne</a:t>
            </a:r>
          </a:p>
        </p:txBody>
      </p:sp>
      <p:sp>
        <p:nvSpPr>
          <p:cNvPr id="702498" name="Line 34"/>
          <p:cNvSpPr>
            <a:spLocks noChangeShapeType="1"/>
          </p:cNvSpPr>
          <p:nvPr/>
        </p:nvSpPr>
        <p:spPr bwMode="auto">
          <a:xfrm rot="19656912">
            <a:off x="6171700" y="3694737"/>
            <a:ext cx="2746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499" name="Line 35"/>
          <p:cNvSpPr>
            <a:spLocks noChangeShapeType="1"/>
          </p:cNvSpPr>
          <p:nvPr/>
        </p:nvSpPr>
        <p:spPr bwMode="auto">
          <a:xfrm rot="19656912">
            <a:off x="6076470" y="3544591"/>
            <a:ext cx="2746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500" name="Line 36"/>
          <p:cNvSpPr>
            <a:spLocks noChangeShapeType="1"/>
          </p:cNvSpPr>
          <p:nvPr/>
        </p:nvSpPr>
        <p:spPr bwMode="auto">
          <a:xfrm rot="19656912">
            <a:off x="6124085" y="3619664"/>
            <a:ext cx="2746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501" name="Line 37"/>
          <p:cNvSpPr>
            <a:spLocks noChangeShapeType="1"/>
          </p:cNvSpPr>
          <p:nvPr/>
        </p:nvSpPr>
        <p:spPr bwMode="auto">
          <a:xfrm flipV="1">
            <a:off x="6365875" y="3333750"/>
            <a:ext cx="338138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502" name="Line 38"/>
          <p:cNvSpPr>
            <a:spLocks noChangeShapeType="1"/>
          </p:cNvSpPr>
          <p:nvPr/>
        </p:nvSpPr>
        <p:spPr bwMode="auto">
          <a:xfrm rot="4320000" flipV="1">
            <a:off x="6667500" y="3354388"/>
            <a:ext cx="376237" cy="2111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503" name="Line 39"/>
          <p:cNvSpPr>
            <a:spLocks noChangeShapeType="1"/>
          </p:cNvSpPr>
          <p:nvPr/>
        </p:nvSpPr>
        <p:spPr bwMode="auto">
          <a:xfrm flipV="1">
            <a:off x="6997700" y="3378200"/>
            <a:ext cx="365125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504" name="Line 40"/>
          <p:cNvSpPr>
            <a:spLocks noChangeShapeType="1"/>
          </p:cNvSpPr>
          <p:nvPr/>
        </p:nvSpPr>
        <p:spPr bwMode="auto">
          <a:xfrm rot="5400000">
            <a:off x="6848475" y="3749676"/>
            <a:ext cx="3016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505" name="Text Box 41"/>
          <p:cNvSpPr txBox="1">
            <a:spLocks noChangeArrowheads="1"/>
          </p:cNvSpPr>
          <p:nvPr/>
        </p:nvSpPr>
        <p:spPr bwMode="auto">
          <a:xfrm>
            <a:off x="6651625" y="3859213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02506" name="Line 42"/>
          <p:cNvSpPr>
            <a:spLocks noChangeShapeType="1"/>
          </p:cNvSpPr>
          <p:nvPr/>
        </p:nvSpPr>
        <p:spPr bwMode="auto">
          <a:xfrm flipV="1">
            <a:off x="5811020" y="3681903"/>
            <a:ext cx="338138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507" name="Text Box 43"/>
          <p:cNvSpPr txBox="1">
            <a:spLocks noChangeArrowheads="1"/>
          </p:cNvSpPr>
          <p:nvPr/>
        </p:nvSpPr>
        <p:spPr bwMode="auto">
          <a:xfrm>
            <a:off x="5564958" y="3640519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02508" name="Text Box 44"/>
          <p:cNvSpPr txBox="1">
            <a:spLocks noChangeArrowheads="1"/>
          </p:cNvSpPr>
          <p:nvPr/>
        </p:nvSpPr>
        <p:spPr bwMode="auto">
          <a:xfrm>
            <a:off x="5819285" y="3405351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02509" name="Text Box 45"/>
          <p:cNvSpPr txBox="1">
            <a:spLocks noChangeArrowheads="1"/>
          </p:cNvSpPr>
          <p:nvPr/>
        </p:nvSpPr>
        <p:spPr bwMode="auto">
          <a:xfrm>
            <a:off x="6180138" y="31877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02510" name="Text Box 46"/>
          <p:cNvSpPr txBox="1">
            <a:spLocks noChangeArrowheads="1"/>
          </p:cNvSpPr>
          <p:nvPr/>
        </p:nvSpPr>
        <p:spPr bwMode="auto">
          <a:xfrm>
            <a:off x="6548438" y="29972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02511" name="Text Box 47"/>
          <p:cNvSpPr txBox="1">
            <a:spLocks noChangeArrowheads="1"/>
          </p:cNvSpPr>
          <p:nvPr/>
        </p:nvSpPr>
        <p:spPr bwMode="auto">
          <a:xfrm>
            <a:off x="6840538" y="32385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02512" name="Text Box 48"/>
          <p:cNvSpPr txBox="1">
            <a:spLocks noChangeArrowheads="1"/>
          </p:cNvSpPr>
          <p:nvPr/>
        </p:nvSpPr>
        <p:spPr bwMode="auto">
          <a:xfrm>
            <a:off x="7297738" y="31242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02513" name="Text Box 49"/>
          <p:cNvSpPr txBox="1">
            <a:spLocks noChangeArrowheads="1"/>
          </p:cNvSpPr>
          <p:nvPr/>
        </p:nvSpPr>
        <p:spPr bwMode="auto">
          <a:xfrm>
            <a:off x="5265738" y="4403725"/>
            <a:ext cx="347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5-Bromo-2-hexyne</a:t>
            </a:r>
          </a:p>
        </p:txBody>
      </p:sp>
      <p:grpSp>
        <p:nvGrpSpPr>
          <p:cNvPr id="702515" name="Group 51"/>
          <p:cNvGrpSpPr>
            <a:grpSpLocks/>
          </p:cNvGrpSpPr>
          <p:nvPr/>
        </p:nvGrpSpPr>
        <p:grpSpPr bwMode="auto">
          <a:xfrm>
            <a:off x="806450" y="5822950"/>
            <a:ext cx="1905000" cy="641350"/>
            <a:chOff x="360" y="3296"/>
            <a:chExt cx="1200" cy="404"/>
          </a:xfrm>
        </p:grpSpPr>
        <p:sp>
          <p:nvSpPr>
            <p:cNvPr id="702516" name="Text Box 52"/>
            <p:cNvSpPr txBox="1">
              <a:spLocks noChangeArrowheads="1"/>
            </p:cNvSpPr>
            <p:nvPr/>
          </p:nvSpPr>
          <p:spPr bwMode="auto">
            <a:xfrm>
              <a:off x="360" y="3328"/>
              <a:ext cx="12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-ol   -yne</a:t>
              </a:r>
            </a:p>
          </p:txBody>
        </p:sp>
        <p:sp>
          <p:nvSpPr>
            <p:cNvPr id="702517" name="Text Box 53"/>
            <p:cNvSpPr txBox="1">
              <a:spLocks noChangeArrowheads="1"/>
            </p:cNvSpPr>
            <p:nvPr/>
          </p:nvSpPr>
          <p:spPr bwMode="auto">
            <a:xfrm>
              <a:off x="576" y="3296"/>
              <a:ext cx="6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6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&gt;</a:t>
              </a:r>
            </a:p>
          </p:txBody>
        </p:sp>
      </p:grpSp>
      <p:grpSp>
        <p:nvGrpSpPr>
          <p:cNvPr id="702518" name="Group 54"/>
          <p:cNvGrpSpPr>
            <a:grpSpLocks/>
          </p:cNvGrpSpPr>
          <p:nvPr/>
        </p:nvGrpSpPr>
        <p:grpSpPr bwMode="auto">
          <a:xfrm rot="19656912">
            <a:off x="3666526" y="5861323"/>
            <a:ext cx="274637" cy="177800"/>
            <a:chOff x="730" y="3525"/>
            <a:chExt cx="173" cy="112"/>
          </a:xfrm>
        </p:grpSpPr>
        <p:sp>
          <p:nvSpPr>
            <p:cNvPr id="702519" name="Line 55"/>
            <p:cNvSpPr>
              <a:spLocks noChangeShapeType="1"/>
            </p:cNvSpPr>
            <p:nvPr/>
          </p:nvSpPr>
          <p:spPr bwMode="auto">
            <a:xfrm>
              <a:off x="730" y="3637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2520" name="Line 56"/>
            <p:cNvSpPr>
              <a:spLocks noChangeShapeType="1"/>
            </p:cNvSpPr>
            <p:nvPr/>
          </p:nvSpPr>
          <p:spPr bwMode="auto">
            <a:xfrm>
              <a:off x="730" y="3525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2521" name="Line 57"/>
            <p:cNvSpPr>
              <a:spLocks noChangeShapeType="1"/>
            </p:cNvSpPr>
            <p:nvPr/>
          </p:nvSpPr>
          <p:spPr bwMode="auto">
            <a:xfrm>
              <a:off x="730" y="3581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02522" name="Line 58"/>
          <p:cNvSpPr>
            <a:spLocks noChangeShapeType="1"/>
          </p:cNvSpPr>
          <p:nvPr/>
        </p:nvSpPr>
        <p:spPr bwMode="auto">
          <a:xfrm flipV="1">
            <a:off x="3910013" y="5659438"/>
            <a:ext cx="338137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523" name="Line 59"/>
          <p:cNvSpPr>
            <a:spLocks noChangeShapeType="1"/>
          </p:cNvSpPr>
          <p:nvPr/>
        </p:nvSpPr>
        <p:spPr bwMode="auto">
          <a:xfrm rot="4320000" flipV="1">
            <a:off x="4217987" y="5672138"/>
            <a:ext cx="365125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524" name="Text Box 60"/>
          <p:cNvSpPr txBox="1">
            <a:spLocks noChangeArrowheads="1"/>
          </p:cNvSpPr>
          <p:nvPr/>
        </p:nvSpPr>
        <p:spPr bwMode="auto">
          <a:xfrm>
            <a:off x="4389438" y="5791200"/>
            <a:ext cx="88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OH</a:t>
            </a:r>
          </a:p>
        </p:txBody>
      </p:sp>
      <p:sp>
        <p:nvSpPr>
          <p:cNvPr id="702525" name="Text Box 61"/>
          <p:cNvSpPr txBox="1">
            <a:spLocks noChangeArrowheads="1"/>
          </p:cNvSpPr>
          <p:nvPr/>
        </p:nvSpPr>
        <p:spPr bwMode="auto">
          <a:xfrm>
            <a:off x="4111625" y="5335588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02526" name="Text Box 62"/>
          <p:cNvSpPr txBox="1">
            <a:spLocks noChangeArrowheads="1"/>
          </p:cNvSpPr>
          <p:nvPr/>
        </p:nvSpPr>
        <p:spPr bwMode="auto">
          <a:xfrm>
            <a:off x="3714750" y="5513388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02527" name="Text Box 63"/>
          <p:cNvSpPr txBox="1">
            <a:spLocks noChangeArrowheads="1"/>
          </p:cNvSpPr>
          <p:nvPr/>
        </p:nvSpPr>
        <p:spPr bwMode="auto">
          <a:xfrm>
            <a:off x="3359160" y="57912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02528" name="Text Box 64"/>
          <p:cNvSpPr txBox="1">
            <a:spLocks noChangeArrowheads="1"/>
          </p:cNvSpPr>
          <p:nvPr/>
        </p:nvSpPr>
        <p:spPr bwMode="auto">
          <a:xfrm>
            <a:off x="5310188" y="5638800"/>
            <a:ext cx="241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2-Propyn-1-ol</a:t>
            </a:r>
          </a:p>
        </p:txBody>
      </p:sp>
      <p:sp>
        <p:nvSpPr>
          <p:cNvPr id="702566" name="Rectangle 102"/>
          <p:cNvSpPr>
            <a:spLocks noChangeArrowheads="1"/>
          </p:cNvSpPr>
          <p:nvPr/>
        </p:nvSpPr>
        <p:spPr bwMode="auto">
          <a:xfrm>
            <a:off x="762000" y="152400"/>
            <a:ext cx="78613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1pPr>
            <a:lvl2pPr algn="ctr"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2pPr>
            <a:lvl3pPr algn="ctr"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3pPr>
            <a:lvl4pPr algn="ctr"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4pPr>
            <a:lvl5pPr algn="ctr"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9pPr>
          </a:lstStyle>
          <a:p>
            <a:r>
              <a:rPr lang="en-US" altLang="en-US" smtClean="0">
                <a:solidFill>
                  <a:srgbClr val="66FF33"/>
                </a:solidFill>
                <a:latin typeface="+mn-lt"/>
              </a:rPr>
              <a:t>Chapter 13: Alkynes</a:t>
            </a:r>
            <a:r>
              <a:rPr lang="en-US" altLang="en-US">
                <a:solidFill>
                  <a:srgbClr val="66FF33"/>
                </a:solidFill>
                <a:latin typeface="+mn-lt"/>
              </a:rPr>
              <a:t>: </a:t>
            </a:r>
            <a:r>
              <a:rPr lang="en-US" altLang="en-US" smtClean="0">
                <a:solidFill>
                  <a:srgbClr val="66FF33"/>
                </a:solidFill>
                <a:latin typeface="+mn-lt"/>
              </a:rPr>
              <a:t>        The C</a:t>
            </a:r>
            <a:r>
              <a:rPr lang="en-US" altLang="en-US" smtClean="0">
                <a:solidFill>
                  <a:srgbClr val="66FF33"/>
                </a:solidFill>
                <a:latin typeface="+mn-lt"/>
                <a:sym typeface="Symbol" panose="05050102010706020507" pitchFamily="18" charset="2"/>
              </a:rPr>
              <a:t>  </a:t>
            </a:r>
            <a:r>
              <a:rPr lang="en-US" altLang="en-US">
                <a:solidFill>
                  <a:srgbClr val="66FF33"/>
                </a:solidFill>
                <a:latin typeface="+mn-lt"/>
                <a:sym typeface="Symbol" panose="05050102010706020507" pitchFamily="18" charset="2"/>
              </a:rPr>
              <a:t>C Triple Bond</a:t>
            </a:r>
            <a:endParaRPr lang="en-US" altLang="en-US">
              <a:solidFill>
                <a:srgbClr val="66FF33"/>
              </a:solidFill>
              <a:latin typeface="+mn-lt"/>
            </a:endParaRPr>
          </a:p>
        </p:txBody>
      </p:sp>
      <p:sp>
        <p:nvSpPr>
          <p:cNvPr id="702567" name="Line 103"/>
          <p:cNvSpPr>
            <a:spLocks noChangeShapeType="1"/>
          </p:cNvSpPr>
          <p:nvPr/>
        </p:nvSpPr>
        <p:spPr bwMode="auto">
          <a:xfrm>
            <a:off x="3483357" y="1305090"/>
            <a:ext cx="320675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568" name="Line 104"/>
          <p:cNvSpPr>
            <a:spLocks noChangeShapeType="1"/>
          </p:cNvSpPr>
          <p:nvPr/>
        </p:nvSpPr>
        <p:spPr bwMode="auto">
          <a:xfrm>
            <a:off x="3483357" y="1127290"/>
            <a:ext cx="320675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569" name="Line 105"/>
          <p:cNvSpPr>
            <a:spLocks noChangeShapeType="1"/>
          </p:cNvSpPr>
          <p:nvPr/>
        </p:nvSpPr>
        <p:spPr bwMode="auto">
          <a:xfrm>
            <a:off x="3483357" y="1216190"/>
            <a:ext cx="320675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2571" name="Text Box 107"/>
          <p:cNvSpPr txBox="1">
            <a:spLocks noChangeArrowheads="1"/>
          </p:cNvSpPr>
          <p:nvPr/>
        </p:nvSpPr>
        <p:spPr bwMode="auto">
          <a:xfrm>
            <a:off x="628418" y="1688835"/>
            <a:ext cx="15888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Naming</a:t>
            </a:r>
            <a:endParaRPr lang="en-US" alt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2572" name="Text Box 108"/>
          <p:cNvSpPr txBox="1">
            <a:spLocks noChangeArrowheads="1"/>
          </p:cNvSpPr>
          <p:nvPr/>
        </p:nvSpPr>
        <p:spPr bwMode="auto">
          <a:xfrm>
            <a:off x="1057275" y="5462588"/>
            <a:ext cx="1560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Priority: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V="1">
            <a:off x="139484" y="1634656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ChangeArrowheads="1"/>
          </p:cNvSpPr>
          <p:nvPr/>
        </p:nvSpPr>
        <p:spPr bwMode="auto">
          <a:xfrm>
            <a:off x="5378395" y="2667000"/>
            <a:ext cx="744537" cy="36195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563612" y="325437"/>
            <a:ext cx="76009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2. Alkylation of Alkynyl Metals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US" altLang="en-US" sz="32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rules apply</a:t>
            </a:r>
            <a:endParaRPr lang="en-US" alt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8613" name="AutoShape 5"/>
          <p:cNvSpPr>
            <a:spLocks noChangeArrowheads="1"/>
          </p:cNvSpPr>
          <p:nvPr/>
        </p:nvSpPr>
        <p:spPr bwMode="auto">
          <a:xfrm rot="16200000">
            <a:off x="387430" y="2653506"/>
            <a:ext cx="717550" cy="731837"/>
          </a:xfrm>
          <a:prstGeom prst="hexagon">
            <a:avLst>
              <a:gd name="adj" fmla="val 25000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4" name="Line 6"/>
          <p:cNvSpPr>
            <a:spLocks noChangeShapeType="1"/>
          </p:cNvSpPr>
          <p:nvPr/>
        </p:nvSpPr>
        <p:spPr bwMode="auto">
          <a:xfrm rot="10800000" flipH="1">
            <a:off x="1112123" y="2676525"/>
            <a:ext cx="2476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5" name="Line 7"/>
          <p:cNvSpPr>
            <a:spLocks noChangeShapeType="1"/>
          </p:cNvSpPr>
          <p:nvPr/>
        </p:nvSpPr>
        <p:spPr bwMode="auto">
          <a:xfrm rot="6000000">
            <a:off x="1363057" y="2522483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6" name="Line 8"/>
          <p:cNvSpPr>
            <a:spLocks noChangeShapeType="1"/>
          </p:cNvSpPr>
          <p:nvPr/>
        </p:nvSpPr>
        <p:spPr bwMode="auto">
          <a:xfrm rot="6000000">
            <a:off x="1401157" y="2579633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7" name="Line 9"/>
          <p:cNvSpPr>
            <a:spLocks noChangeShapeType="1"/>
          </p:cNvSpPr>
          <p:nvPr/>
        </p:nvSpPr>
        <p:spPr bwMode="auto">
          <a:xfrm rot="6000000">
            <a:off x="1324957" y="2465333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8" name="Line 10"/>
          <p:cNvSpPr>
            <a:spLocks noChangeShapeType="1"/>
          </p:cNvSpPr>
          <p:nvPr/>
        </p:nvSpPr>
        <p:spPr bwMode="auto">
          <a:xfrm>
            <a:off x="1455023" y="30861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9" name="Line 11"/>
          <p:cNvSpPr>
            <a:spLocks noChangeShapeType="1"/>
          </p:cNvSpPr>
          <p:nvPr/>
        </p:nvSpPr>
        <p:spPr bwMode="auto">
          <a:xfrm rot="10983176" flipH="1" flipV="1">
            <a:off x="2632948" y="2689225"/>
            <a:ext cx="201613" cy="122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0" name="Line 12"/>
          <p:cNvSpPr>
            <a:spLocks noChangeShapeType="1"/>
          </p:cNvSpPr>
          <p:nvPr/>
        </p:nvSpPr>
        <p:spPr bwMode="auto">
          <a:xfrm flipH="1">
            <a:off x="2255123" y="2676525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1" name="Line 13"/>
          <p:cNvSpPr>
            <a:spLocks noChangeShapeType="1"/>
          </p:cNvSpPr>
          <p:nvPr/>
        </p:nvSpPr>
        <p:spPr bwMode="auto">
          <a:xfrm flipH="1" flipV="1">
            <a:off x="1893173" y="26670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2" name="Line 14"/>
          <p:cNvSpPr>
            <a:spLocks noChangeShapeType="1"/>
          </p:cNvSpPr>
          <p:nvPr/>
        </p:nvSpPr>
        <p:spPr bwMode="auto">
          <a:xfrm flipH="1">
            <a:off x="1512173" y="2667000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3" name="Text Box 15"/>
          <p:cNvSpPr txBox="1">
            <a:spLocks noChangeArrowheads="1"/>
          </p:cNvSpPr>
          <p:nvPr/>
        </p:nvSpPr>
        <p:spPr bwMode="auto">
          <a:xfrm>
            <a:off x="2777354" y="2571750"/>
            <a:ext cx="81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</a:t>
            </a:r>
          </a:p>
        </p:txBody>
      </p:sp>
      <p:sp>
        <p:nvSpPr>
          <p:cNvPr id="708624" name="Text Box 16"/>
          <p:cNvSpPr txBox="1">
            <a:spLocks noChangeArrowheads="1"/>
          </p:cNvSpPr>
          <p:nvPr/>
        </p:nvSpPr>
        <p:spPr bwMode="auto">
          <a:xfrm>
            <a:off x="1836023" y="3124200"/>
            <a:ext cx="125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THF</a:t>
            </a:r>
          </a:p>
        </p:txBody>
      </p:sp>
      <p:sp>
        <p:nvSpPr>
          <p:cNvPr id="708625" name="AutoShape 17"/>
          <p:cNvSpPr>
            <a:spLocks noChangeArrowheads="1"/>
          </p:cNvSpPr>
          <p:nvPr/>
        </p:nvSpPr>
        <p:spPr bwMode="auto">
          <a:xfrm rot="16200000">
            <a:off x="3510012" y="2711451"/>
            <a:ext cx="757237" cy="703262"/>
          </a:xfrm>
          <a:prstGeom prst="hexagon">
            <a:avLst>
              <a:gd name="adj" fmla="val 26919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26" name="Line 18"/>
          <p:cNvSpPr>
            <a:spLocks noChangeShapeType="1"/>
          </p:cNvSpPr>
          <p:nvPr/>
        </p:nvSpPr>
        <p:spPr bwMode="auto">
          <a:xfrm rot="10800000" flipH="1">
            <a:off x="4240262" y="2714625"/>
            <a:ext cx="2476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7" name="Line 19"/>
          <p:cNvSpPr>
            <a:spLocks noChangeShapeType="1"/>
          </p:cNvSpPr>
          <p:nvPr/>
        </p:nvSpPr>
        <p:spPr bwMode="auto">
          <a:xfrm rot="6000000">
            <a:off x="4487912" y="255270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8" name="Line 20"/>
          <p:cNvSpPr>
            <a:spLocks noChangeShapeType="1"/>
          </p:cNvSpPr>
          <p:nvPr/>
        </p:nvSpPr>
        <p:spPr bwMode="auto">
          <a:xfrm rot="6000000">
            <a:off x="4526012" y="260985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9" name="Line 21"/>
          <p:cNvSpPr>
            <a:spLocks noChangeShapeType="1"/>
          </p:cNvSpPr>
          <p:nvPr/>
        </p:nvSpPr>
        <p:spPr bwMode="auto">
          <a:xfrm rot="6000000">
            <a:off x="4449812" y="249555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0" name="Line 22"/>
          <p:cNvSpPr>
            <a:spLocks noChangeShapeType="1"/>
          </p:cNvSpPr>
          <p:nvPr/>
        </p:nvSpPr>
        <p:spPr bwMode="auto">
          <a:xfrm rot="10800000" flipH="1">
            <a:off x="4674455" y="2413108"/>
            <a:ext cx="251607" cy="16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1" name="Text Box 23"/>
          <p:cNvSpPr txBox="1">
            <a:spLocks noChangeArrowheads="1"/>
          </p:cNvSpPr>
          <p:nvPr/>
        </p:nvSpPr>
        <p:spPr bwMode="auto">
          <a:xfrm>
            <a:off x="4868912" y="2114550"/>
            <a:ext cx="81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</a:t>
            </a:r>
          </a:p>
        </p:txBody>
      </p:sp>
      <p:sp>
        <p:nvSpPr>
          <p:cNvPr id="708632" name="Line 24"/>
          <p:cNvSpPr>
            <a:spLocks noChangeShapeType="1"/>
          </p:cNvSpPr>
          <p:nvPr/>
        </p:nvSpPr>
        <p:spPr bwMode="auto">
          <a:xfrm>
            <a:off x="5201964" y="3105150"/>
            <a:ext cx="1466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3" name="Line 25"/>
          <p:cNvSpPr>
            <a:spLocks noChangeShapeType="1"/>
          </p:cNvSpPr>
          <p:nvPr/>
        </p:nvSpPr>
        <p:spPr bwMode="auto">
          <a:xfrm flipH="1">
            <a:off x="6008632" y="2809875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4" name="Line 26"/>
          <p:cNvSpPr>
            <a:spLocks noChangeShapeType="1"/>
          </p:cNvSpPr>
          <p:nvPr/>
        </p:nvSpPr>
        <p:spPr bwMode="auto">
          <a:xfrm flipH="1" flipV="1">
            <a:off x="5730820" y="2779713"/>
            <a:ext cx="284162" cy="173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5" name="Line 27"/>
          <p:cNvSpPr>
            <a:spLocks noChangeShapeType="1"/>
          </p:cNvSpPr>
          <p:nvPr/>
        </p:nvSpPr>
        <p:spPr bwMode="auto">
          <a:xfrm flipH="1">
            <a:off x="5454650" y="2792413"/>
            <a:ext cx="288925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6" name="Text Box 28"/>
          <p:cNvSpPr txBox="1">
            <a:spLocks noChangeArrowheads="1"/>
          </p:cNvSpPr>
          <p:nvPr/>
        </p:nvSpPr>
        <p:spPr bwMode="auto">
          <a:xfrm>
            <a:off x="6180082" y="253365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08637" name="Text Box 29"/>
          <p:cNvSpPr txBox="1">
            <a:spLocks noChangeArrowheads="1"/>
          </p:cNvSpPr>
          <p:nvPr/>
        </p:nvSpPr>
        <p:spPr bwMode="auto">
          <a:xfrm>
            <a:off x="5627632" y="3124200"/>
            <a:ext cx="590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∆</a:t>
            </a:r>
          </a:p>
        </p:txBody>
      </p:sp>
      <p:sp>
        <p:nvSpPr>
          <p:cNvPr id="708638" name="AutoShape 30"/>
          <p:cNvSpPr>
            <a:spLocks noChangeArrowheads="1"/>
          </p:cNvSpPr>
          <p:nvPr/>
        </p:nvSpPr>
        <p:spPr bwMode="auto">
          <a:xfrm rot="16200000">
            <a:off x="6847626" y="2699544"/>
            <a:ext cx="828675" cy="731837"/>
          </a:xfrm>
          <a:prstGeom prst="hexagon">
            <a:avLst>
              <a:gd name="adj" fmla="val 28308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39" name="Line 31"/>
          <p:cNvSpPr>
            <a:spLocks noChangeShapeType="1"/>
          </p:cNvSpPr>
          <p:nvPr/>
        </p:nvSpPr>
        <p:spPr bwMode="auto">
          <a:xfrm rot="11040000" flipH="1">
            <a:off x="7627881" y="2683942"/>
            <a:ext cx="251607" cy="1640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40" name="Line 32"/>
          <p:cNvSpPr>
            <a:spLocks noChangeShapeType="1"/>
          </p:cNvSpPr>
          <p:nvPr/>
        </p:nvSpPr>
        <p:spPr bwMode="auto">
          <a:xfrm rot="6240000">
            <a:off x="7894582" y="253365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41" name="Line 33"/>
          <p:cNvSpPr>
            <a:spLocks noChangeShapeType="1"/>
          </p:cNvSpPr>
          <p:nvPr/>
        </p:nvSpPr>
        <p:spPr bwMode="auto">
          <a:xfrm rot="6240000">
            <a:off x="7932682" y="259080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42" name="Line 34"/>
          <p:cNvSpPr>
            <a:spLocks noChangeShapeType="1"/>
          </p:cNvSpPr>
          <p:nvPr/>
        </p:nvSpPr>
        <p:spPr bwMode="auto">
          <a:xfrm rot="6240000">
            <a:off x="7856482" y="247650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43" name="Line 35"/>
          <p:cNvSpPr>
            <a:spLocks noChangeShapeType="1"/>
          </p:cNvSpPr>
          <p:nvPr/>
        </p:nvSpPr>
        <p:spPr bwMode="auto">
          <a:xfrm rot="10800000" flipH="1" flipV="1">
            <a:off x="8707491" y="2638425"/>
            <a:ext cx="15875" cy="350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44" name="Line 36"/>
          <p:cNvSpPr>
            <a:spLocks noChangeShapeType="1"/>
          </p:cNvSpPr>
          <p:nvPr/>
        </p:nvSpPr>
        <p:spPr bwMode="auto">
          <a:xfrm rot="10800000" flipH="1" flipV="1">
            <a:off x="8336016" y="241935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45" name="Line 37"/>
          <p:cNvSpPr>
            <a:spLocks noChangeShapeType="1"/>
          </p:cNvSpPr>
          <p:nvPr/>
        </p:nvSpPr>
        <p:spPr bwMode="auto">
          <a:xfrm rot="11160000" flipH="1">
            <a:off x="8086122" y="2399517"/>
            <a:ext cx="250093" cy="1894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46" name="Text Box 38"/>
          <p:cNvSpPr txBox="1">
            <a:spLocks noChangeArrowheads="1"/>
          </p:cNvSpPr>
          <p:nvPr/>
        </p:nvSpPr>
        <p:spPr bwMode="auto">
          <a:xfrm>
            <a:off x="7532632" y="35433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90%</a:t>
            </a:r>
          </a:p>
        </p:txBody>
      </p:sp>
      <p:sp>
        <p:nvSpPr>
          <p:cNvPr id="708647" name="Rectangle 39"/>
          <p:cNvSpPr>
            <a:spLocks noChangeArrowheads="1"/>
          </p:cNvSpPr>
          <p:nvPr/>
        </p:nvSpPr>
        <p:spPr bwMode="auto">
          <a:xfrm>
            <a:off x="6180082" y="2590800"/>
            <a:ext cx="457200" cy="43815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48" name="Text Box 40"/>
          <p:cNvSpPr txBox="1">
            <a:spLocks noChangeArrowheads="1"/>
          </p:cNvSpPr>
          <p:nvPr/>
        </p:nvSpPr>
        <p:spPr bwMode="auto">
          <a:xfrm>
            <a:off x="666750" y="4403836"/>
            <a:ext cx="7543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Best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RI, THF, ∆. RBr or RCl need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“coordinating”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additives: e.g.                     </a:t>
            </a: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or </a:t>
            </a:r>
            <a:r>
              <a:rPr lang="en-US" altLang="en-US" sz="280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HMPA </a:t>
            </a: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solvent.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Remember: Grignards </a:t>
            </a:r>
            <a:r>
              <a:rPr lang="en-US" altLang="en-US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don’t work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for </a:t>
            </a: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coupling with RX (but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O.K. for       or </a:t>
            </a:r>
            <a:r>
              <a:rPr lang="en-US" altLang="en-US" sz="280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carbonyls</a:t>
            </a: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).</a:t>
            </a:r>
            <a:endParaRPr lang="en-US" alt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8649" name="Line 41"/>
          <p:cNvSpPr>
            <a:spLocks noChangeShapeType="1"/>
          </p:cNvSpPr>
          <p:nvPr/>
        </p:nvSpPr>
        <p:spPr bwMode="auto">
          <a:xfrm rot="10800000" flipH="1">
            <a:off x="6877050" y="5080111"/>
            <a:ext cx="209550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50" name="Line 42"/>
          <p:cNvSpPr>
            <a:spLocks noChangeShapeType="1"/>
          </p:cNvSpPr>
          <p:nvPr/>
        </p:nvSpPr>
        <p:spPr bwMode="auto">
          <a:xfrm rot="10800000" flipH="1" flipV="1">
            <a:off x="6515100" y="4975336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51" name="Line 43"/>
          <p:cNvSpPr>
            <a:spLocks noChangeShapeType="1"/>
          </p:cNvSpPr>
          <p:nvPr/>
        </p:nvSpPr>
        <p:spPr bwMode="auto">
          <a:xfrm rot="10800000" flipH="1">
            <a:off x="6286500" y="4975336"/>
            <a:ext cx="247650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52" name="Text Box 44"/>
          <p:cNvSpPr txBox="1">
            <a:spLocks noChangeArrowheads="1"/>
          </p:cNvSpPr>
          <p:nvPr/>
        </p:nvSpPr>
        <p:spPr bwMode="auto">
          <a:xfrm>
            <a:off x="5524500" y="4899136"/>
            <a:ext cx="92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08653" name="Text Box 45"/>
          <p:cNvSpPr txBox="1">
            <a:spLocks noChangeArrowheads="1"/>
          </p:cNvSpPr>
          <p:nvPr/>
        </p:nvSpPr>
        <p:spPr bwMode="auto">
          <a:xfrm>
            <a:off x="7029450" y="4822936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NH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08654" name="Line 46"/>
          <p:cNvSpPr>
            <a:spLocks noChangeShapeType="1"/>
          </p:cNvSpPr>
          <p:nvPr/>
        </p:nvSpPr>
        <p:spPr bwMode="auto">
          <a:xfrm flipH="1">
            <a:off x="1392437" y="6366643"/>
            <a:ext cx="114300" cy="2286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55" name="Line 47"/>
          <p:cNvSpPr>
            <a:spLocks noChangeShapeType="1"/>
          </p:cNvSpPr>
          <p:nvPr/>
        </p:nvSpPr>
        <p:spPr bwMode="auto">
          <a:xfrm>
            <a:off x="1716287" y="6366643"/>
            <a:ext cx="133350" cy="2286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56" name="Line 48"/>
          <p:cNvSpPr>
            <a:spLocks noChangeShapeType="1"/>
          </p:cNvSpPr>
          <p:nvPr/>
        </p:nvSpPr>
        <p:spPr bwMode="auto">
          <a:xfrm flipV="1">
            <a:off x="1373387" y="6595243"/>
            <a:ext cx="495300" cy="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57" name="Text Box 49"/>
          <p:cNvSpPr txBox="1">
            <a:spLocks noChangeArrowheads="1"/>
          </p:cNvSpPr>
          <p:nvPr/>
        </p:nvSpPr>
        <p:spPr bwMode="auto">
          <a:xfrm>
            <a:off x="1401962" y="6033268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5" name="Line 3"/>
          <p:cNvSpPr>
            <a:spLocks noChangeShapeType="1"/>
          </p:cNvSpPr>
          <p:nvPr/>
        </p:nvSpPr>
        <p:spPr bwMode="auto">
          <a:xfrm rot="12060000" flipH="1">
            <a:off x="823862" y="1326621"/>
            <a:ext cx="180576" cy="251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36" name="Line 4"/>
          <p:cNvSpPr>
            <a:spLocks noChangeShapeType="1"/>
          </p:cNvSpPr>
          <p:nvPr/>
        </p:nvSpPr>
        <p:spPr bwMode="auto">
          <a:xfrm rot="10800000" flipH="1" flipV="1">
            <a:off x="409575" y="1290638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37" name="Line 5"/>
          <p:cNvSpPr>
            <a:spLocks noChangeShapeType="1"/>
          </p:cNvSpPr>
          <p:nvPr/>
        </p:nvSpPr>
        <p:spPr bwMode="auto">
          <a:xfrm rot="10800000" flipH="1">
            <a:off x="85725" y="1290638"/>
            <a:ext cx="3429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38" name="Line 6"/>
          <p:cNvSpPr>
            <a:spLocks noChangeShapeType="1"/>
          </p:cNvSpPr>
          <p:nvPr/>
        </p:nvSpPr>
        <p:spPr bwMode="auto">
          <a:xfrm rot="6000000">
            <a:off x="1038225" y="121443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39" name="Line 7"/>
          <p:cNvSpPr>
            <a:spLocks noChangeShapeType="1"/>
          </p:cNvSpPr>
          <p:nvPr/>
        </p:nvSpPr>
        <p:spPr bwMode="auto">
          <a:xfrm rot="6000000">
            <a:off x="1076325" y="127158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0" name="Line 8"/>
          <p:cNvSpPr>
            <a:spLocks noChangeShapeType="1"/>
          </p:cNvSpPr>
          <p:nvPr/>
        </p:nvSpPr>
        <p:spPr bwMode="auto">
          <a:xfrm rot="6000000">
            <a:off x="1000125" y="115728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1" name="Text Box 9"/>
          <p:cNvSpPr txBox="1">
            <a:spLocks noChangeArrowheads="1"/>
          </p:cNvSpPr>
          <p:nvPr/>
        </p:nvSpPr>
        <p:spPr bwMode="auto">
          <a:xfrm>
            <a:off x="1323975" y="1166813"/>
            <a:ext cx="200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MgBr</a:t>
            </a:r>
          </a:p>
        </p:txBody>
      </p:sp>
      <p:sp>
        <p:nvSpPr>
          <p:cNvPr id="709642" name="Line 10"/>
          <p:cNvSpPr>
            <a:spLocks noChangeShapeType="1"/>
          </p:cNvSpPr>
          <p:nvPr/>
        </p:nvSpPr>
        <p:spPr bwMode="auto">
          <a:xfrm>
            <a:off x="3124200" y="142398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4" name="Line 12"/>
          <p:cNvSpPr>
            <a:spLocks noChangeShapeType="1"/>
          </p:cNvSpPr>
          <p:nvPr/>
        </p:nvSpPr>
        <p:spPr bwMode="auto">
          <a:xfrm rot="10800000" flipH="1" flipV="1">
            <a:off x="4086225" y="1347788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5" name="Line 13"/>
          <p:cNvSpPr>
            <a:spLocks noChangeShapeType="1"/>
          </p:cNvSpPr>
          <p:nvPr/>
        </p:nvSpPr>
        <p:spPr bwMode="auto">
          <a:xfrm rot="10800000" flipH="1">
            <a:off x="3762375" y="1347788"/>
            <a:ext cx="3429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6" name="Line 14"/>
          <p:cNvSpPr>
            <a:spLocks noChangeShapeType="1"/>
          </p:cNvSpPr>
          <p:nvPr/>
        </p:nvSpPr>
        <p:spPr bwMode="auto">
          <a:xfrm rot="6000000">
            <a:off x="4714875" y="127158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7" name="Line 15"/>
          <p:cNvSpPr>
            <a:spLocks noChangeShapeType="1"/>
          </p:cNvSpPr>
          <p:nvPr/>
        </p:nvSpPr>
        <p:spPr bwMode="auto">
          <a:xfrm rot="6000000">
            <a:off x="4752975" y="132873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8" name="Line 16"/>
          <p:cNvSpPr>
            <a:spLocks noChangeShapeType="1"/>
          </p:cNvSpPr>
          <p:nvPr/>
        </p:nvSpPr>
        <p:spPr bwMode="auto">
          <a:xfrm rot="6000000">
            <a:off x="4676775" y="121443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9" name="Line 17"/>
          <p:cNvSpPr>
            <a:spLocks noChangeShapeType="1"/>
          </p:cNvSpPr>
          <p:nvPr/>
        </p:nvSpPr>
        <p:spPr bwMode="auto">
          <a:xfrm flipV="1">
            <a:off x="4911943" y="1134476"/>
            <a:ext cx="241082" cy="1607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50" name="Text Box 18"/>
          <p:cNvSpPr txBox="1">
            <a:spLocks noChangeArrowheads="1"/>
          </p:cNvSpPr>
          <p:nvPr/>
        </p:nvSpPr>
        <p:spPr bwMode="auto">
          <a:xfrm>
            <a:off x="5095875" y="847728"/>
            <a:ext cx="110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MgBr</a:t>
            </a:r>
          </a:p>
        </p:txBody>
      </p:sp>
      <p:sp>
        <p:nvSpPr>
          <p:cNvPr id="709651" name="Line 19"/>
          <p:cNvSpPr>
            <a:spLocks noChangeShapeType="1"/>
          </p:cNvSpPr>
          <p:nvPr/>
        </p:nvSpPr>
        <p:spPr bwMode="auto">
          <a:xfrm>
            <a:off x="6036554" y="1443038"/>
            <a:ext cx="876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52" name="Text Box 20"/>
          <p:cNvSpPr txBox="1">
            <a:spLocks noChangeArrowheads="1"/>
          </p:cNvSpPr>
          <p:nvPr/>
        </p:nvSpPr>
        <p:spPr bwMode="auto">
          <a:xfrm>
            <a:off x="5903204" y="1048897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O</a:t>
            </a:r>
          </a:p>
        </p:txBody>
      </p:sp>
      <p:sp>
        <p:nvSpPr>
          <p:cNvPr id="709653" name="Line 21"/>
          <p:cNvSpPr>
            <a:spLocks noChangeShapeType="1"/>
          </p:cNvSpPr>
          <p:nvPr/>
        </p:nvSpPr>
        <p:spPr bwMode="auto">
          <a:xfrm>
            <a:off x="6439779" y="1187009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54" name="Line 22"/>
          <p:cNvSpPr>
            <a:spLocks noChangeShapeType="1"/>
          </p:cNvSpPr>
          <p:nvPr/>
        </p:nvSpPr>
        <p:spPr bwMode="auto">
          <a:xfrm>
            <a:off x="6439779" y="1263209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55" name="Line 23"/>
          <p:cNvSpPr>
            <a:spLocks noChangeShapeType="1"/>
          </p:cNvSpPr>
          <p:nvPr/>
        </p:nvSpPr>
        <p:spPr bwMode="auto">
          <a:xfrm rot="10800000" flipH="1">
            <a:off x="7766165" y="1431088"/>
            <a:ext cx="251607" cy="1627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56" name="Line 24"/>
          <p:cNvSpPr>
            <a:spLocks noChangeShapeType="1"/>
          </p:cNvSpPr>
          <p:nvPr/>
        </p:nvSpPr>
        <p:spPr bwMode="auto">
          <a:xfrm rot="10800000" flipH="1" flipV="1">
            <a:off x="7404216" y="1355671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57" name="Line 25"/>
          <p:cNvSpPr>
            <a:spLocks noChangeShapeType="1"/>
          </p:cNvSpPr>
          <p:nvPr/>
        </p:nvSpPr>
        <p:spPr bwMode="auto">
          <a:xfrm rot="10800000" flipH="1">
            <a:off x="7080366" y="1355671"/>
            <a:ext cx="3429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58" name="Line 26"/>
          <p:cNvSpPr>
            <a:spLocks noChangeShapeType="1"/>
          </p:cNvSpPr>
          <p:nvPr/>
        </p:nvSpPr>
        <p:spPr bwMode="auto">
          <a:xfrm rot="6000000">
            <a:off x="8032866" y="127158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59" name="Line 27"/>
          <p:cNvSpPr>
            <a:spLocks noChangeShapeType="1"/>
          </p:cNvSpPr>
          <p:nvPr/>
        </p:nvSpPr>
        <p:spPr bwMode="auto">
          <a:xfrm rot="6000000">
            <a:off x="8070966" y="132873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60" name="Line 28"/>
          <p:cNvSpPr>
            <a:spLocks noChangeShapeType="1"/>
          </p:cNvSpPr>
          <p:nvPr/>
        </p:nvSpPr>
        <p:spPr bwMode="auto">
          <a:xfrm rot="6000000">
            <a:off x="7994766" y="121443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61" name="Line 29"/>
          <p:cNvSpPr>
            <a:spLocks noChangeShapeType="1"/>
          </p:cNvSpPr>
          <p:nvPr/>
        </p:nvSpPr>
        <p:spPr bwMode="auto">
          <a:xfrm flipV="1">
            <a:off x="8212230" y="1127071"/>
            <a:ext cx="258786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62" name="Line 30"/>
          <p:cNvSpPr>
            <a:spLocks noChangeShapeType="1"/>
          </p:cNvSpPr>
          <p:nvPr/>
        </p:nvSpPr>
        <p:spPr bwMode="auto">
          <a:xfrm>
            <a:off x="8451966" y="1134954"/>
            <a:ext cx="2095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63" name="Text Box 31"/>
          <p:cNvSpPr txBox="1">
            <a:spLocks noChangeArrowheads="1"/>
          </p:cNvSpPr>
          <p:nvPr/>
        </p:nvSpPr>
        <p:spPr bwMode="auto">
          <a:xfrm>
            <a:off x="8509116" y="1184221"/>
            <a:ext cx="78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OH</a:t>
            </a:r>
          </a:p>
        </p:txBody>
      </p:sp>
      <p:sp>
        <p:nvSpPr>
          <p:cNvPr id="709664" name="Line 32"/>
          <p:cNvSpPr>
            <a:spLocks noChangeShapeType="1"/>
          </p:cNvSpPr>
          <p:nvPr/>
        </p:nvSpPr>
        <p:spPr bwMode="auto">
          <a:xfrm>
            <a:off x="552450" y="26431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65" name="Line 33"/>
          <p:cNvSpPr>
            <a:spLocks noChangeShapeType="1"/>
          </p:cNvSpPr>
          <p:nvPr/>
        </p:nvSpPr>
        <p:spPr bwMode="auto">
          <a:xfrm>
            <a:off x="552450" y="27193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66" name="Line 34"/>
          <p:cNvSpPr>
            <a:spLocks noChangeShapeType="1"/>
          </p:cNvSpPr>
          <p:nvPr/>
        </p:nvSpPr>
        <p:spPr bwMode="auto">
          <a:xfrm>
            <a:off x="552450" y="27955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67" name="Text Box 35"/>
          <p:cNvSpPr txBox="1">
            <a:spLocks noChangeArrowheads="1"/>
          </p:cNvSpPr>
          <p:nvPr/>
        </p:nvSpPr>
        <p:spPr bwMode="auto">
          <a:xfrm>
            <a:off x="971550" y="2433638"/>
            <a:ext cx="3067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LiNH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n-US" alt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equiv)</a:t>
            </a:r>
          </a:p>
        </p:txBody>
      </p:sp>
      <p:sp>
        <p:nvSpPr>
          <p:cNvPr id="709668" name="Line 36"/>
          <p:cNvSpPr>
            <a:spLocks noChangeShapeType="1"/>
          </p:cNvSpPr>
          <p:nvPr/>
        </p:nvSpPr>
        <p:spPr bwMode="auto">
          <a:xfrm>
            <a:off x="3476625" y="277653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69" name="Line 37"/>
          <p:cNvSpPr>
            <a:spLocks noChangeShapeType="1"/>
          </p:cNvSpPr>
          <p:nvPr/>
        </p:nvSpPr>
        <p:spPr bwMode="auto">
          <a:xfrm>
            <a:off x="4276725" y="26812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70" name="Line 38"/>
          <p:cNvSpPr>
            <a:spLocks noChangeShapeType="1"/>
          </p:cNvSpPr>
          <p:nvPr/>
        </p:nvSpPr>
        <p:spPr bwMode="auto">
          <a:xfrm>
            <a:off x="4276725" y="27574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71" name="Line 39"/>
          <p:cNvSpPr>
            <a:spLocks noChangeShapeType="1"/>
          </p:cNvSpPr>
          <p:nvPr/>
        </p:nvSpPr>
        <p:spPr bwMode="auto">
          <a:xfrm>
            <a:off x="4276725" y="2833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72" name="Line 40"/>
          <p:cNvSpPr>
            <a:spLocks noChangeShapeType="1"/>
          </p:cNvSpPr>
          <p:nvPr/>
        </p:nvSpPr>
        <p:spPr bwMode="auto">
          <a:xfrm>
            <a:off x="4572326" y="2757488"/>
            <a:ext cx="26161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73" name="Text Box 41"/>
          <p:cNvSpPr txBox="1">
            <a:spLocks noChangeArrowheads="1"/>
          </p:cNvSpPr>
          <p:nvPr/>
        </p:nvSpPr>
        <p:spPr bwMode="auto">
          <a:xfrm>
            <a:off x="4752975" y="24907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</a:t>
            </a:r>
          </a:p>
        </p:txBody>
      </p:sp>
      <p:sp>
        <p:nvSpPr>
          <p:cNvPr id="709674" name="Line 42"/>
          <p:cNvSpPr>
            <a:spLocks noChangeShapeType="1"/>
          </p:cNvSpPr>
          <p:nvPr/>
        </p:nvSpPr>
        <p:spPr bwMode="auto">
          <a:xfrm>
            <a:off x="5343525" y="2776538"/>
            <a:ext cx="857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75" name="Line 43"/>
          <p:cNvSpPr>
            <a:spLocks noChangeShapeType="1"/>
          </p:cNvSpPr>
          <p:nvPr/>
        </p:nvSpPr>
        <p:spPr bwMode="auto">
          <a:xfrm flipH="1">
            <a:off x="5495925" y="2414588"/>
            <a:ext cx="1143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76" name="Line 44"/>
          <p:cNvSpPr>
            <a:spLocks noChangeShapeType="1"/>
          </p:cNvSpPr>
          <p:nvPr/>
        </p:nvSpPr>
        <p:spPr bwMode="auto">
          <a:xfrm>
            <a:off x="5819775" y="2414588"/>
            <a:ext cx="1333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77" name="Line 45"/>
          <p:cNvSpPr>
            <a:spLocks noChangeShapeType="1"/>
          </p:cNvSpPr>
          <p:nvPr/>
        </p:nvSpPr>
        <p:spPr bwMode="auto">
          <a:xfrm flipV="1">
            <a:off x="5476875" y="2643188"/>
            <a:ext cx="495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78" name="Text Box 46"/>
          <p:cNvSpPr txBox="1">
            <a:spLocks noChangeArrowheads="1"/>
          </p:cNvSpPr>
          <p:nvPr/>
        </p:nvSpPr>
        <p:spPr bwMode="auto">
          <a:xfrm>
            <a:off x="5505450" y="2081213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09679" name="Line 47"/>
          <p:cNvSpPr>
            <a:spLocks noChangeShapeType="1"/>
          </p:cNvSpPr>
          <p:nvPr/>
        </p:nvSpPr>
        <p:spPr bwMode="auto">
          <a:xfrm>
            <a:off x="6478315" y="27193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80" name="Line 48"/>
          <p:cNvSpPr>
            <a:spLocks noChangeShapeType="1"/>
          </p:cNvSpPr>
          <p:nvPr/>
        </p:nvSpPr>
        <p:spPr bwMode="auto">
          <a:xfrm>
            <a:off x="6478315" y="27955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81" name="Line 49"/>
          <p:cNvSpPr>
            <a:spLocks noChangeShapeType="1"/>
          </p:cNvSpPr>
          <p:nvPr/>
        </p:nvSpPr>
        <p:spPr bwMode="auto">
          <a:xfrm>
            <a:off x="6478315" y="28717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82" name="Line 50"/>
          <p:cNvSpPr>
            <a:spLocks noChangeShapeType="1"/>
          </p:cNvSpPr>
          <p:nvPr/>
        </p:nvSpPr>
        <p:spPr bwMode="auto">
          <a:xfrm>
            <a:off x="6781800" y="2795588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83" name="Freeform 51"/>
          <p:cNvSpPr>
            <a:spLocks/>
          </p:cNvSpPr>
          <p:nvPr/>
        </p:nvSpPr>
        <p:spPr bwMode="auto">
          <a:xfrm>
            <a:off x="7048500" y="2790880"/>
            <a:ext cx="561975" cy="244475"/>
          </a:xfrm>
          <a:custGeom>
            <a:avLst/>
            <a:gdLst>
              <a:gd name="T0" fmla="*/ 0 w 240"/>
              <a:gd name="T1" fmla="*/ 0 h 144"/>
              <a:gd name="T2" fmla="*/ 144 w 240"/>
              <a:gd name="T3" fmla="*/ 144 h 144"/>
              <a:gd name="T4" fmla="*/ 240 w 240"/>
              <a:gd name="T5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144">
                <a:moveTo>
                  <a:pt x="0" y="0"/>
                </a:moveTo>
                <a:lnTo>
                  <a:pt x="144" y="144"/>
                </a:lnTo>
                <a:lnTo>
                  <a:pt x="240" y="4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84" name="Text Box 52"/>
          <p:cNvSpPr txBox="1">
            <a:spLocks noChangeArrowheads="1"/>
          </p:cNvSpPr>
          <p:nvPr/>
        </p:nvSpPr>
        <p:spPr bwMode="auto">
          <a:xfrm>
            <a:off x="7539038" y="2581275"/>
            <a:ext cx="78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OH</a:t>
            </a:r>
          </a:p>
        </p:txBody>
      </p:sp>
      <p:sp>
        <p:nvSpPr>
          <p:cNvPr id="709685" name="Line 53"/>
          <p:cNvSpPr>
            <a:spLocks noChangeShapeType="1"/>
          </p:cNvSpPr>
          <p:nvPr/>
        </p:nvSpPr>
        <p:spPr bwMode="auto">
          <a:xfrm>
            <a:off x="315967" y="41100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86" name="Line 54"/>
          <p:cNvSpPr>
            <a:spLocks noChangeShapeType="1"/>
          </p:cNvSpPr>
          <p:nvPr/>
        </p:nvSpPr>
        <p:spPr bwMode="auto">
          <a:xfrm>
            <a:off x="315967" y="41862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87" name="Line 55"/>
          <p:cNvSpPr>
            <a:spLocks noChangeShapeType="1"/>
          </p:cNvSpPr>
          <p:nvPr/>
        </p:nvSpPr>
        <p:spPr bwMode="auto">
          <a:xfrm>
            <a:off x="315967" y="42624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88" name="Text Box 56"/>
          <p:cNvSpPr txBox="1">
            <a:spLocks noChangeArrowheads="1"/>
          </p:cNvSpPr>
          <p:nvPr/>
        </p:nvSpPr>
        <p:spPr bwMode="auto">
          <a:xfrm>
            <a:off x="735067" y="3957638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+ 2 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MgBr</a:t>
            </a:r>
          </a:p>
        </p:txBody>
      </p:sp>
      <p:sp>
        <p:nvSpPr>
          <p:cNvPr id="709689" name="Line 57"/>
          <p:cNvSpPr>
            <a:spLocks noChangeShapeType="1"/>
          </p:cNvSpPr>
          <p:nvPr/>
        </p:nvSpPr>
        <p:spPr bwMode="auto">
          <a:xfrm>
            <a:off x="4345042" y="41290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90" name="Line 58"/>
          <p:cNvSpPr>
            <a:spLocks noChangeShapeType="1"/>
          </p:cNvSpPr>
          <p:nvPr/>
        </p:nvSpPr>
        <p:spPr bwMode="auto">
          <a:xfrm>
            <a:off x="4345042" y="42052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91" name="Line 59"/>
          <p:cNvSpPr>
            <a:spLocks noChangeShapeType="1"/>
          </p:cNvSpPr>
          <p:nvPr/>
        </p:nvSpPr>
        <p:spPr bwMode="auto">
          <a:xfrm>
            <a:off x="4345042" y="42814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92" name="Line 60"/>
          <p:cNvSpPr>
            <a:spLocks noChangeShapeType="1"/>
          </p:cNvSpPr>
          <p:nvPr/>
        </p:nvSpPr>
        <p:spPr bwMode="auto">
          <a:xfrm>
            <a:off x="4640644" y="4205288"/>
            <a:ext cx="2743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93" name="Text Box 61"/>
          <p:cNvSpPr txBox="1">
            <a:spLocks noChangeArrowheads="1"/>
          </p:cNvSpPr>
          <p:nvPr/>
        </p:nvSpPr>
        <p:spPr bwMode="auto">
          <a:xfrm>
            <a:off x="4811767" y="3967163"/>
            <a:ext cx="108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MgBr</a:t>
            </a:r>
          </a:p>
        </p:txBody>
      </p:sp>
      <p:sp>
        <p:nvSpPr>
          <p:cNvPr id="709694" name="Line 62"/>
          <p:cNvSpPr>
            <a:spLocks noChangeShapeType="1"/>
          </p:cNvSpPr>
          <p:nvPr/>
        </p:nvSpPr>
        <p:spPr bwMode="auto">
          <a:xfrm>
            <a:off x="2782942" y="4186238"/>
            <a:ext cx="342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95" name="Line 63"/>
          <p:cNvSpPr>
            <a:spLocks noChangeShapeType="1"/>
          </p:cNvSpPr>
          <p:nvPr/>
        </p:nvSpPr>
        <p:spPr bwMode="auto">
          <a:xfrm>
            <a:off x="4096082" y="4205288"/>
            <a:ext cx="2743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96" name="Text Box 64"/>
          <p:cNvSpPr txBox="1">
            <a:spLocks noChangeArrowheads="1"/>
          </p:cNvSpPr>
          <p:nvPr/>
        </p:nvSpPr>
        <p:spPr bwMode="auto">
          <a:xfrm>
            <a:off x="3202042" y="3948113"/>
            <a:ext cx="108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BrMg</a:t>
            </a:r>
          </a:p>
        </p:txBody>
      </p:sp>
      <p:sp>
        <p:nvSpPr>
          <p:cNvPr id="709697" name="Line 65"/>
          <p:cNvSpPr>
            <a:spLocks noChangeShapeType="1"/>
          </p:cNvSpPr>
          <p:nvPr/>
        </p:nvSpPr>
        <p:spPr bwMode="auto">
          <a:xfrm>
            <a:off x="5869042" y="4208463"/>
            <a:ext cx="981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98" name="Line 66"/>
          <p:cNvSpPr>
            <a:spLocks noChangeShapeType="1"/>
          </p:cNvSpPr>
          <p:nvPr/>
        </p:nvSpPr>
        <p:spPr bwMode="auto">
          <a:xfrm>
            <a:off x="7820352" y="41671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99" name="Line 67"/>
          <p:cNvSpPr>
            <a:spLocks noChangeShapeType="1"/>
          </p:cNvSpPr>
          <p:nvPr/>
        </p:nvSpPr>
        <p:spPr bwMode="auto">
          <a:xfrm>
            <a:off x="7820352" y="42433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00" name="Line 68"/>
          <p:cNvSpPr>
            <a:spLocks noChangeShapeType="1"/>
          </p:cNvSpPr>
          <p:nvPr/>
        </p:nvSpPr>
        <p:spPr bwMode="auto">
          <a:xfrm>
            <a:off x="7820352" y="43195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01" name="Line 69"/>
          <p:cNvSpPr>
            <a:spLocks noChangeShapeType="1"/>
          </p:cNvSpPr>
          <p:nvPr/>
        </p:nvSpPr>
        <p:spPr bwMode="auto">
          <a:xfrm>
            <a:off x="8108071" y="4243388"/>
            <a:ext cx="2743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02" name="Line 70"/>
          <p:cNvSpPr>
            <a:spLocks noChangeShapeType="1"/>
          </p:cNvSpPr>
          <p:nvPr/>
        </p:nvSpPr>
        <p:spPr bwMode="auto">
          <a:xfrm>
            <a:off x="7553652" y="4243388"/>
            <a:ext cx="2743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05" name="Text Box 73"/>
          <p:cNvSpPr txBox="1">
            <a:spLocks noChangeArrowheads="1"/>
          </p:cNvSpPr>
          <p:nvPr/>
        </p:nvSpPr>
        <p:spPr bwMode="auto">
          <a:xfrm>
            <a:off x="6864044" y="3667234"/>
            <a:ext cx="78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</a:t>
            </a:r>
          </a:p>
        </p:txBody>
      </p:sp>
      <p:sp>
        <p:nvSpPr>
          <p:cNvPr id="709706" name="Text Box 74"/>
          <p:cNvSpPr txBox="1">
            <a:spLocks noChangeArrowheads="1"/>
          </p:cNvSpPr>
          <p:nvPr/>
        </p:nvSpPr>
        <p:spPr bwMode="auto">
          <a:xfrm>
            <a:off x="8456020" y="3667509"/>
            <a:ext cx="78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OH</a:t>
            </a:r>
          </a:p>
        </p:txBody>
      </p:sp>
      <p:sp>
        <p:nvSpPr>
          <p:cNvPr id="709707" name="Line 75"/>
          <p:cNvSpPr>
            <a:spLocks noChangeShapeType="1"/>
          </p:cNvSpPr>
          <p:nvPr/>
        </p:nvSpPr>
        <p:spPr bwMode="auto">
          <a:xfrm rot="10800000" flipH="1">
            <a:off x="942975" y="5567363"/>
            <a:ext cx="209550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08" name="Line 76"/>
          <p:cNvSpPr>
            <a:spLocks noChangeShapeType="1"/>
          </p:cNvSpPr>
          <p:nvPr/>
        </p:nvSpPr>
        <p:spPr bwMode="auto">
          <a:xfrm rot="10800000" flipH="1" flipV="1">
            <a:off x="669925" y="5511800"/>
            <a:ext cx="29210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09" name="Line 77"/>
          <p:cNvSpPr>
            <a:spLocks noChangeShapeType="1"/>
          </p:cNvSpPr>
          <p:nvPr/>
        </p:nvSpPr>
        <p:spPr bwMode="auto">
          <a:xfrm rot="10800000" flipH="1">
            <a:off x="434975" y="5511800"/>
            <a:ext cx="254000" cy="188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10" name="Line 78"/>
          <p:cNvSpPr>
            <a:spLocks noChangeShapeType="1"/>
          </p:cNvSpPr>
          <p:nvPr/>
        </p:nvSpPr>
        <p:spPr bwMode="auto">
          <a:xfrm rot="6000000">
            <a:off x="1209675" y="538638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11" name="Line 79"/>
          <p:cNvSpPr>
            <a:spLocks noChangeShapeType="1"/>
          </p:cNvSpPr>
          <p:nvPr/>
        </p:nvSpPr>
        <p:spPr bwMode="auto">
          <a:xfrm rot="6000000">
            <a:off x="1247775" y="544353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12" name="Line 80"/>
          <p:cNvSpPr>
            <a:spLocks noChangeShapeType="1"/>
          </p:cNvSpPr>
          <p:nvPr/>
        </p:nvSpPr>
        <p:spPr bwMode="auto">
          <a:xfrm rot="6000000">
            <a:off x="1171575" y="532923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13" name="Line 81"/>
          <p:cNvSpPr>
            <a:spLocks noChangeShapeType="1"/>
          </p:cNvSpPr>
          <p:nvPr/>
        </p:nvSpPr>
        <p:spPr bwMode="auto">
          <a:xfrm rot="10983176" flipH="1" flipV="1">
            <a:off x="2813050" y="5467350"/>
            <a:ext cx="293688" cy="166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14" name="Line 82"/>
          <p:cNvSpPr>
            <a:spLocks noChangeShapeType="1"/>
          </p:cNvSpPr>
          <p:nvPr/>
        </p:nvSpPr>
        <p:spPr bwMode="auto">
          <a:xfrm flipH="1">
            <a:off x="2438400" y="5453063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15" name="Line 83"/>
          <p:cNvSpPr>
            <a:spLocks noChangeShapeType="1"/>
          </p:cNvSpPr>
          <p:nvPr/>
        </p:nvSpPr>
        <p:spPr bwMode="auto">
          <a:xfrm flipH="1" flipV="1">
            <a:off x="2076450" y="5443538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16" name="Line 84"/>
          <p:cNvSpPr>
            <a:spLocks noChangeShapeType="1"/>
          </p:cNvSpPr>
          <p:nvPr/>
        </p:nvSpPr>
        <p:spPr bwMode="auto">
          <a:xfrm flipH="1">
            <a:off x="1784350" y="5443538"/>
            <a:ext cx="31115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17" name="Text Box 85"/>
          <p:cNvSpPr txBox="1">
            <a:spLocks noChangeArrowheads="1"/>
          </p:cNvSpPr>
          <p:nvPr/>
        </p:nvSpPr>
        <p:spPr bwMode="auto">
          <a:xfrm>
            <a:off x="3019425" y="5462588"/>
            <a:ext cx="44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</a:t>
            </a:r>
          </a:p>
        </p:txBody>
      </p:sp>
      <p:sp>
        <p:nvSpPr>
          <p:cNvPr id="709718" name="Text Box 86"/>
          <p:cNvSpPr txBox="1">
            <a:spLocks noChangeArrowheads="1"/>
          </p:cNvSpPr>
          <p:nvPr/>
        </p:nvSpPr>
        <p:spPr bwMode="auto">
          <a:xfrm>
            <a:off x="1400175" y="5348288"/>
            <a:ext cx="62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09719" name="Line 87"/>
          <p:cNvSpPr>
            <a:spLocks noChangeShapeType="1"/>
          </p:cNvSpPr>
          <p:nvPr/>
        </p:nvSpPr>
        <p:spPr bwMode="auto">
          <a:xfrm>
            <a:off x="3438525" y="5576888"/>
            <a:ext cx="32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20" name="Line 88"/>
          <p:cNvSpPr>
            <a:spLocks noChangeShapeType="1"/>
          </p:cNvSpPr>
          <p:nvPr/>
        </p:nvSpPr>
        <p:spPr bwMode="auto">
          <a:xfrm rot="10800000" flipH="1">
            <a:off x="4429125" y="5586413"/>
            <a:ext cx="209550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21" name="Line 89"/>
          <p:cNvSpPr>
            <a:spLocks noChangeShapeType="1"/>
          </p:cNvSpPr>
          <p:nvPr/>
        </p:nvSpPr>
        <p:spPr bwMode="auto">
          <a:xfrm rot="10800000" flipH="1" flipV="1">
            <a:off x="4144963" y="5519738"/>
            <a:ext cx="303212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22" name="Line 90"/>
          <p:cNvSpPr>
            <a:spLocks noChangeShapeType="1"/>
          </p:cNvSpPr>
          <p:nvPr/>
        </p:nvSpPr>
        <p:spPr bwMode="auto">
          <a:xfrm rot="10800000" flipH="1">
            <a:off x="3879850" y="5530850"/>
            <a:ext cx="274638" cy="188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23" name="Line 91"/>
          <p:cNvSpPr>
            <a:spLocks noChangeShapeType="1"/>
          </p:cNvSpPr>
          <p:nvPr/>
        </p:nvSpPr>
        <p:spPr bwMode="auto">
          <a:xfrm rot="6000000">
            <a:off x="4695825" y="540543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24" name="Line 92"/>
          <p:cNvSpPr>
            <a:spLocks noChangeShapeType="1"/>
          </p:cNvSpPr>
          <p:nvPr/>
        </p:nvSpPr>
        <p:spPr bwMode="auto">
          <a:xfrm rot="6000000">
            <a:off x="4733925" y="546258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25" name="Line 93"/>
          <p:cNvSpPr>
            <a:spLocks noChangeShapeType="1"/>
          </p:cNvSpPr>
          <p:nvPr/>
        </p:nvSpPr>
        <p:spPr bwMode="auto">
          <a:xfrm rot="6000000">
            <a:off x="4657725" y="534828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26" name="Line 94"/>
          <p:cNvSpPr>
            <a:spLocks noChangeShapeType="1"/>
          </p:cNvSpPr>
          <p:nvPr/>
        </p:nvSpPr>
        <p:spPr bwMode="auto">
          <a:xfrm flipV="1">
            <a:off x="4924425" y="5329238"/>
            <a:ext cx="1143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27" name="Text Box 95"/>
          <p:cNvSpPr txBox="1">
            <a:spLocks noChangeArrowheads="1"/>
          </p:cNvSpPr>
          <p:nvPr/>
        </p:nvSpPr>
        <p:spPr bwMode="auto">
          <a:xfrm>
            <a:off x="4981575" y="5062538"/>
            <a:ext cx="110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</a:t>
            </a:r>
          </a:p>
        </p:txBody>
      </p:sp>
      <p:sp>
        <p:nvSpPr>
          <p:cNvPr id="709728" name="Line 96"/>
          <p:cNvSpPr>
            <a:spLocks noChangeShapeType="1"/>
          </p:cNvSpPr>
          <p:nvPr/>
        </p:nvSpPr>
        <p:spPr bwMode="auto">
          <a:xfrm>
            <a:off x="5334000" y="5595938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29" name="Line 97"/>
          <p:cNvSpPr>
            <a:spLocks noChangeShapeType="1"/>
          </p:cNvSpPr>
          <p:nvPr/>
        </p:nvSpPr>
        <p:spPr bwMode="auto">
          <a:xfrm flipH="1">
            <a:off x="5591175" y="5100638"/>
            <a:ext cx="1143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30" name="Line 98"/>
          <p:cNvSpPr>
            <a:spLocks noChangeShapeType="1"/>
          </p:cNvSpPr>
          <p:nvPr/>
        </p:nvSpPr>
        <p:spPr bwMode="auto">
          <a:xfrm>
            <a:off x="5915025" y="5100638"/>
            <a:ext cx="1333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31" name="Line 99"/>
          <p:cNvSpPr>
            <a:spLocks noChangeShapeType="1"/>
          </p:cNvSpPr>
          <p:nvPr/>
        </p:nvSpPr>
        <p:spPr bwMode="auto">
          <a:xfrm flipV="1">
            <a:off x="5572125" y="5329238"/>
            <a:ext cx="495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32" name="Text Box 100"/>
          <p:cNvSpPr txBox="1">
            <a:spLocks noChangeArrowheads="1"/>
          </p:cNvSpPr>
          <p:nvPr/>
        </p:nvSpPr>
        <p:spPr bwMode="auto">
          <a:xfrm>
            <a:off x="5619750" y="483393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09733" name="Line 101"/>
          <p:cNvSpPr>
            <a:spLocks noChangeShapeType="1"/>
          </p:cNvSpPr>
          <p:nvPr/>
        </p:nvSpPr>
        <p:spPr bwMode="auto">
          <a:xfrm>
            <a:off x="6029325" y="5310188"/>
            <a:ext cx="19050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34" name="Text Box 102"/>
          <p:cNvSpPr txBox="1">
            <a:spLocks noChangeArrowheads="1"/>
          </p:cNvSpPr>
          <p:nvPr/>
        </p:nvSpPr>
        <p:spPr bwMode="auto">
          <a:xfrm>
            <a:off x="6162675" y="5195888"/>
            <a:ext cx="80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09735" name="Freeform 103"/>
          <p:cNvSpPr>
            <a:spLocks/>
          </p:cNvSpPr>
          <p:nvPr/>
        </p:nvSpPr>
        <p:spPr bwMode="auto">
          <a:xfrm>
            <a:off x="4918075" y="4900613"/>
            <a:ext cx="635000" cy="390525"/>
          </a:xfrm>
          <a:custGeom>
            <a:avLst/>
            <a:gdLst>
              <a:gd name="T0" fmla="*/ 28 w 400"/>
              <a:gd name="T1" fmla="*/ 246 h 246"/>
              <a:gd name="T2" fmla="*/ 28 w 400"/>
              <a:gd name="T3" fmla="*/ 18 h 246"/>
              <a:gd name="T4" fmla="*/ 196 w 400"/>
              <a:gd name="T5" fmla="*/ 138 h 246"/>
              <a:gd name="T6" fmla="*/ 400 w 400"/>
              <a:gd name="T7" fmla="*/ 22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0" h="246">
                <a:moveTo>
                  <a:pt x="28" y="246"/>
                </a:moveTo>
                <a:cubicBezTo>
                  <a:pt x="28" y="208"/>
                  <a:pt x="0" y="36"/>
                  <a:pt x="28" y="18"/>
                </a:cubicBezTo>
                <a:cubicBezTo>
                  <a:pt x="56" y="0"/>
                  <a:pt x="134" y="104"/>
                  <a:pt x="196" y="138"/>
                </a:cubicBezTo>
                <a:cubicBezTo>
                  <a:pt x="258" y="172"/>
                  <a:pt x="358" y="205"/>
                  <a:pt x="400" y="22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36" name="Freeform 104"/>
          <p:cNvSpPr>
            <a:spLocks/>
          </p:cNvSpPr>
          <p:nvPr/>
        </p:nvSpPr>
        <p:spPr bwMode="auto">
          <a:xfrm>
            <a:off x="5495925" y="4827588"/>
            <a:ext cx="228600" cy="273050"/>
          </a:xfrm>
          <a:custGeom>
            <a:avLst/>
            <a:gdLst>
              <a:gd name="T0" fmla="*/ 72 w 144"/>
              <a:gd name="T1" fmla="*/ 172 h 172"/>
              <a:gd name="T2" fmla="*/ 12 w 144"/>
              <a:gd name="T3" fmla="*/ 28 h 172"/>
              <a:gd name="T4" fmla="*/ 144 w 144"/>
              <a:gd name="T5" fmla="*/ 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172">
                <a:moveTo>
                  <a:pt x="72" y="172"/>
                </a:moveTo>
                <a:cubicBezTo>
                  <a:pt x="39" y="114"/>
                  <a:pt x="0" y="56"/>
                  <a:pt x="12" y="28"/>
                </a:cubicBezTo>
                <a:cubicBezTo>
                  <a:pt x="24" y="0"/>
                  <a:pt x="117" y="9"/>
                  <a:pt x="144" y="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37" name="Freeform 105"/>
          <p:cNvSpPr>
            <a:spLocks/>
          </p:cNvSpPr>
          <p:nvPr/>
        </p:nvSpPr>
        <p:spPr bwMode="auto">
          <a:xfrm>
            <a:off x="4918075" y="4900613"/>
            <a:ext cx="635000" cy="390525"/>
          </a:xfrm>
          <a:custGeom>
            <a:avLst/>
            <a:gdLst>
              <a:gd name="T0" fmla="*/ 28 w 400"/>
              <a:gd name="T1" fmla="*/ 246 h 246"/>
              <a:gd name="T2" fmla="*/ 28 w 400"/>
              <a:gd name="T3" fmla="*/ 18 h 246"/>
              <a:gd name="T4" fmla="*/ 196 w 400"/>
              <a:gd name="T5" fmla="*/ 138 h 246"/>
              <a:gd name="T6" fmla="*/ 400 w 400"/>
              <a:gd name="T7" fmla="*/ 22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0" h="246">
                <a:moveTo>
                  <a:pt x="28" y="246"/>
                </a:moveTo>
                <a:cubicBezTo>
                  <a:pt x="28" y="208"/>
                  <a:pt x="0" y="36"/>
                  <a:pt x="28" y="18"/>
                </a:cubicBezTo>
                <a:cubicBezTo>
                  <a:pt x="56" y="0"/>
                  <a:pt x="134" y="104"/>
                  <a:pt x="196" y="138"/>
                </a:cubicBezTo>
                <a:cubicBezTo>
                  <a:pt x="258" y="172"/>
                  <a:pt x="358" y="205"/>
                  <a:pt x="400" y="22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38" name="Freeform 106"/>
          <p:cNvSpPr>
            <a:spLocks/>
          </p:cNvSpPr>
          <p:nvPr/>
        </p:nvSpPr>
        <p:spPr bwMode="auto">
          <a:xfrm>
            <a:off x="5495925" y="4827588"/>
            <a:ext cx="228600" cy="273050"/>
          </a:xfrm>
          <a:custGeom>
            <a:avLst/>
            <a:gdLst>
              <a:gd name="T0" fmla="*/ 72 w 144"/>
              <a:gd name="T1" fmla="*/ 172 h 172"/>
              <a:gd name="T2" fmla="*/ 12 w 144"/>
              <a:gd name="T3" fmla="*/ 28 h 172"/>
              <a:gd name="T4" fmla="*/ 144 w 144"/>
              <a:gd name="T5" fmla="*/ 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172">
                <a:moveTo>
                  <a:pt x="72" y="172"/>
                </a:moveTo>
                <a:cubicBezTo>
                  <a:pt x="39" y="114"/>
                  <a:pt x="0" y="56"/>
                  <a:pt x="12" y="28"/>
                </a:cubicBezTo>
                <a:cubicBezTo>
                  <a:pt x="24" y="0"/>
                  <a:pt x="117" y="9"/>
                  <a:pt x="144" y="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39" name="Line 107"/>
          <p:cNvSpPr>
            <a:spLocks noChangeShapeType="1"/>
          </p:cNvSpPr>
          <p:nvPr/>
        </p:nvSpPr>
        <p:spPr bwMode="auto">
          <a:xfrm rot="10800000" flipH="1">
            <a:off x="7267574" y="5630081"/>
            <a:ext cx="271463" cy="1658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40" name="Line 108"/>
          <p:cNvSpPr>
            <a:spLocks noChangeShapeType="1"/>
          </p:cNvSpPr>
          <p:nvPr/>
        </p:nvSpPr>
        <p:spPr bwMode="auto">
          <a:xfrm rot="10800000" flipH="1" flipV="1">
            <a:off x="7002463" y="5607050"/>
            <a:ext cx="284162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41" name="Line 109"/>
          <p:cNvSpPr>
            <a:spLocks noChangeShapeType="1"/>
          </p:cNvSpPr>
          <p:nvPr/>
        </p:nvSpPr>
        <p:spPr bwMode="auto">
          <a:xfrm rot="10800000" flipH="1">
            <a:off x="6759575" y="5607050"/>
            <a:ext cx="254000" cy="188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42" name="Line 110"/>
          <p:cNvSpPr>
            <a:spLocks noChangeShapeType="1"/>
          </p:cNvSpPr>
          <p:nvPr/>
        </p:nvSpPr>
        <p:spPr bwMode="auto">
          <a:xfrm rot="6000000">
            <a:off x="7534275" y="548163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43" name="Line 111"/>
          <p:cNvSpPr>
            <a:spLocks noChangeShapeType="1"/>
          </p:cNvSpPr>
          <p:nvPr/>
        </p:nvSpPr>
        <p:spPr bwMode="auto">
          <a:xfrm rot="6000000">
            <a:off x="7572375" y="553878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44" name="Line 112"/>
          <p:cNvSpPr>
            <a:spLocks noChangeShapeType="1"/>
          </p:cNvSpPr>
          <p:nvPr/>
        </p:nvSpPr>
        <p:spPr bwMode="auto">
          <a:xfrm rot="6000000">
            <a:off x="7496175" y="542448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45" name="Line 113"/>
          <p:cNvSpPr>
            <a:spLocks noChangeShapeType="1"/>
          </p:cNvSpPr>
          <p:nvPr/>
        </p:nvSpPr>
        <p:spPr bwMode="auto">
          <a:xfrm rot="60000" flipV="1">
            <a:off x="7701746" y="5329238"/>
            <a:ext cx="270680" cy="201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46" name="Line 114"/>
          <p:cNvSpPr>
            <a:spLocks noChangeShapeType="1"/>
          </p:cNvSpPr>
          <p:nvPr/>
        </p:nvSpPr>
        <p:spPr bwMode="auto">
          <a:xfrm>
            <a:off x="7953375" y="5329238"/>
            <a:ext cx="2095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47" name="Freeform 115"/>
          <p:cNvSpPr>
            <a:spLocks/>
          </p:cNvSpPr>
          <p:nvPr/>
        </p:nvSpPr>
        <p:spPr bwMode="auto">
          <a:xfrm>
            <a:off x="8162925" y="5354638"/>
            <a:ext cx="301625" cy="403225"/>
          </a:xfrm>
          <a:custGeom>
            <a:avLst/>
            <a:gdLst>
              <a:gd name="T0" fmla="*/ 0 w 84"/>
              <a:gd name="T1" fmla="*/ 192 h 192"/>
              <a:gd name="T2" fmla="*/ 0 w 84"/>
              <a:gd name="T3" fmla="*/ 60 h 192"/>
              <a:gd name="T4" fmla="*/ 84 w 8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92">
                <a:moveTo>
                  <a:pt x="0" y="192"/>
                </a:moveTo>
                <a:lnTo>
                  <a:pt x="0" y="60"/>
                </a:lnTo>
                <a:lnTo>
                  <a:pt x="8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748" name="Text Box 116"/>
          <p:cNvSpPr txBox="1">
            <a:spLocks noChangeArrowheads="1"/>
          </p:cNvSpPr>
          <p:nvPr/>
        </p:nvSpPr>
        <p:spPr bwMode="auto">
          <a:xfrm>
            <a:off x="8372475" y="5075238"/>
            <a:ext cx="78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OH</a:t>
            </a:r>
          </a:p>
        </p:txBody>
      </p:sp>
      <p:sp>
        <p:nvSpPr>
          <p:cNvPr id="709752" name="Rectangle 120"/>
          <p:cNvSpPr>
            <a:spLocks noChangeArrowheads="1"/>
          </p:cNvSpPr>
          <p:nvPr/>
        </p:nvSpPr>
        <p:spPr bwMode="auto">
          <a:xfrm>
            <a:off x="5803955" y="3822700"/>
            <a:ext cx="979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</a:p>
        </p:txBody>
      </p:sp>
      <p:sp>
        <p:nvSpPr>
          <p:cNvPr id="709753" name="Line 121"/>
          <p:cNvSpPr>
            <a:spLocks noChangeShapeType="1"/>
          </p:cNvSpPr>
          <p:nvPr/>
        </p:nvSpPr>
        <p:spPr bwMode="auto">
          <a:xfrm flipV="1">
            <a:off x="6389742" y="3757613"/>
            <a:ext cx="0" cy="1666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9754" name="Line 122"/>
          <p:cNvSpPr>
            <a:spLocks noChangeShapeType="1"/>
          </p:cNvSpPr>
          <p:nvPr/>
        </p:nvSpPr>
        <p:spPr bwMode="auto">
          <a:xfrm flipV="1">
            <a:off x="6472292" y="3744913"/>
            <a:ext cx="0" cy="1666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9756" name="Rectangle 124"/>
          <p:cNvSpPr>
            <a:spLocks noChangeArrowheads="1"/>
          </p:cNvSpPr>
          <p:nvPr/>
        </p:nvSpPr>
        <p:spPr bwMode="auto">
          <a:xfrm>
            <a:off x="6237342" y="3455988"/>
            <a:ext cx="38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 rot="12060000" flipH="1">
            <a:off x="4506273" y="1380364"/>
            <a:ext cx="180576" cy="251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70"/>
          <p:cNvSpPr>
            <a:spLocks noChangeShapeType="1"/>
          </p:cNvSpPr>
          <p:nvPr/>
        </p:nvSpPr>
        <p:spPr bwMode="auto">
          <a:xfrm>
            <a:off x="7390149" y="4035479"/>
            <a:ext cx="176838" cy="2051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70"/>
          <p:cNvSpPr>
            <a:spLocks noChangeShapeType="1"/>
          </p:cNvSpPr>
          <p:nvPr/>
        </p:nvSpPr>
        <p:spPr bwMode="auto">
          <a:xfrm flipV="1">
            <a:off x="7390148" y="4240596"/>
            <a:ext cx="184325" cy="3393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70"/>
          <p:cNvSpPr>
            <a:spLocks noChangeShapeType="1"/>
          </p:cNvSpPr>
          <p:nvPr/>
        </p:nvSpPr>
        <p:spPr bwMode="auto">
          <a:xfrm flipV="1">
            <a:off x="8359250" y="4043361"/>
            <a:ext cx="217191" cy="2051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70"/>
          <p:cNvSpPr>
            <a:spLocks noChangeShapeType="1"/>
          </p:cNvSpPr>
          <p:nvPr/>
        </p:nvSpPr>
        <p:spPr bwMode="auto">
          <a:xfrm flipH="1" flipV="1">
            <a:off x="8376152" y="4245167"/>
            <a:ext cx="200289" cy="3347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248401" cy="809625"/>
          </a:xfrm>
        </p:spPr>
        <p:txBody>
          <a:bodyPr/>
          <a:lstStyle/>
          <a:p>
            <a:pPr algn="l"/>
            <a:r>
              <a:rPr lang="en-US" altLang="en-US" smtClean="0"/>
              <a:t>Reactions Of Alkynes</a:t>
            </a:r>
            <a:endParaRPr lang="en-US" altLang="en-US"/>
          </a:p>
        </p:txBody>
      </p:sp>
      <p:sp>
        <p:nvSpPr>
          <p:cNvPr id="710659" name="Text Box 3"/>
          <p:cNvSpPr txBox="1">
            <a:spLocks noChangeArrowheads="1"/>
          </p:cNvSpPr>
          <p:nvPr/>
        </p:nvSpPr>
        <p:spPr bwMode="auto">
          <a:xfrm>
            <a:off x="333375" y="876300"/>
            <a:ext cx="302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1. Reductions</a:t>
            </a:r>
          </a:p>
        </p:txBody>
      </p:sp>
      <p:sp>
        <p:nvSpPr>
          <p:cNvPr id="710660" name="Text Box 4"/>
          <p:cNvSpPr txBox="1">
            <a:spLocks noChangeArrowheads="1"/>
          </p:cNvSpPr>
          <p:nvPr/>
        </p:nvSpPr>
        <p:spPr bwMode="auto">
          <a:xfrm>
            <a:off x="3781425" y="952500"/>
            <a:ext cx="4905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a. Complete hydrogenation</a:t>
            </a:r>
          </a:p>
        </p:txBody>
      </p:sp>
      <p:sp>
        <p:nvSpPr>
          <p:cNvPr id="710673" name="Line 17"/>
          <p:cNvSpPr>
            <a:spLocks noChangeShapeType="1"/>
          </p:cNvSpPr>
          <p:nvPr/>
        </p:nvSpPr>
        <p:spPr bwMode="auto">
          <a:xfrm flipH="1">
            <a:off x="5105400" y="1876425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74" name="Line 18"/>
          <p:cNvSpPr>
            <a:spLocks noChangeShapeType="1"/>
          </p:cNvSpPr>
          <p:nvPr/>
        </p:nvSpPr>
        <p:spPr bwMode="auto">
          <a:xfrm flipH="1" flipV="1">
            <a:off x="4743450" y="18669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75" name="Line 19"/>
          <p:cNvSpPr>
            <a:spLocks noChangeShapeType="1"/>
          </p:cNvSpPr>
          <p:nvPr/>
        </p:nvSpPr>
        <p:spPr bwMode="auto">
          <a:xfrm flipH="1">
            <a:off x="4362450" y="1866900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0676" name="Group 20"/>
          <p:cNvGrpSpPr>
            <a:grpSpLocks/>
          </p:cNvGrpSpPr>
          <p:nvPr/>
        </p:nvGrpSpPr>
        <p:grpSpPr bwMode="auto">
          <a:xfrm rot="10800000">
            <a:off x="5819775" y="1885950"/>
            <a:ext cx="1143000" cy="247650"/>
            <a:chOff x="2412" y="3696"/>
            <a:chExt cx="720" cy="156"/>
          </a:xfrm>
        </p:grpSpPr>
        <p:sp>
          <p:nvSpPr>
            <p:cNvPr id="710677" name="Line 21"/>
            <p:cNvSpPr>
              <a:spLocks noChangeShapeType="1"/>
            </p:cNvSpPr>
            <p:nvPr/>
          </p:nvSpPr>
          <p:spPr bwMode="auto">
            <a:xfrm flipH="1">
              <a:off x="2880" y="3702"/>
              <a:ext cx="25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8" name="Line 22"/>
            <p:cNvSpPr>
              <a:spLocks noChangeShapeType="1"/>
            </p:cNvSpPr>
            <p:nvPr/>
          </p:nvSpPr>
          <p:spPr bwMode="auto">
            <a:xfrm flipH="1" flipV="1">
              <a:off x="2652" y="3696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9" name="Line 23"/>
            <p:cNvSpPr>
              <a:spLocks noChangeShapeType="1"/>
            </p:cNvSpPr>
            <p:nvPr/>
          </p:nvSpPr>
          <p:spPr bwMode="auto">
            <a:xfrm flipH="1">
              <a:off x="2412" y="3696"/>
              <a:ext cx="252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0680" name="Line 24"/>
          <p:cNvSpPr>
            <a:spLocks noChangeShapeType="1"/>
          </p:cNvSpPr>
          <p:nvPr/>
        </p:nvSpPr>
        <p:spPr bwMode="auto">
          <a:xfrm>
            <a:off x="5486400" y="1866900"/>
            <a:ext cx="34290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81" name="Line 25"/>
          <p:cNvSpPr>
            <a:spLocks noChangeShapeType="1"/>
          </p:cNvSpPr>
          <p:nvPr/>
        </p:nvSpPr>
        <p:spPr bwMode="auto">
          <a:xfrm>
            <a:off x="3276600" y="1981200"/>
            <a:ext cx="952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82" name="Text Box 26"/>
          <p:cNvSpPr txBox="1">
            <a:spLocks noChangeArrowheads="1"/>
          </p:cNvSpPr>
          <p:nvPr/>
        </p:nvSpPr>
        <p:spPr bwMode="auto">
          <a:xfrm>
            <a:off x="3238500" y="1485900"/>
            <a:ext cx="110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Pt</a:t>
            </a:r>
          </a:p>
        </p:txBody>
      </p:sp>
      <p:sp>
        <p:nvSpPr>
          <p:cNvPr id="710683" name="Text Box 27"/>
          <p:cNvSpPr txBox="1">
            <a:spLocks noChangeArrowheads="1"/>
          </p:cNvSpPr>
          <p:nvPr/>
        </p:nvSpPr>
        <p:spPr bwMode="auto">
          <a:xfrm>
            <a:off x="3238500" y="2019300"/>
            <a:ext cx="95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100%</a:t>
            </a:r>
          </a:p>
        </p:txBody>
      </p:sp>
      <p:sp>
        <p:nvSpPr>
          <p:cNvPr id="710684" name="Text Box 28"/>
          <p:cNvSpPr txBox="1">
            <a:spLocks noChangeArrowheads="1"/>
          </p:cNvSpPr>
          <p:nvPr/>
        </p:nvSpPr>
        <p:spPr bwMode="auto">
          <a:xfrm>
            <a:off x="139483" y="2409825"/>
            <a:ext cx="88650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b. Partial </a:t>
            </a:r>
            <a:r>
              <a:rPr lang="en-US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hydrogenation with </a:t>
            </a:r>
            <a:r>
              <a:rPr lang="en-US" alt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“poisoned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Lindlar’s catalyst: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400" i="1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syn</a:t>
            </a:r>
            <a:r>
              <a:rPr lang="en-US" altLang="en-US" sz="240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addition </a:t>
            </a:r>
            <a:r>
              <a:rPr lang="en-US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gives</a:t>
            </a:r>
            <a:r>
              <a:rPr lang="en-US" altLang="en-US" sz="240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cis product:</a:t>
            </a:r>
            <a:endParaRPr lang="en-US" altLang="en-US" sz="24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0685" name="Text Box 29"/>
          <p:cNvSpPr txBox="1">
            <a:spLocks noChangeArrowheads="1"/>
          </p:cNvSpPr>
          <p:nvPr/>
        </p:nvSpPr>
        <p:spPr bwMode="auto">
          <a:xfrm>
            <a:off x="2220314" y="3448050"/>
            <a:ext cx="683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Pd-CaCO</a:t>
            </a:r>
            <a:r>
              <a:rPr lang="en-US" altLang="en-US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Pb(OCCH</a:t>
            </a:r>
            <a:r>
              <a:rPr lang="en-US" altLang="en-US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-US" altLang="en-US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altLang="en-US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         </a:t>
            </a: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quinoline</a:t>
            </a:r>
          </a:p>
        </p:txBody>
      </p:sp>
      <p:sp>
        <p:nvSpPr>
          <p:cNvPr id="710696" name="Line 40"/>
          <p:cNvSpPr>
            <a:spLocks noChangeShapeType="1"/>
          </p:cNvSpPr>
          <p:nvPr/>
        </p:nvSpPr>
        <p:spPr bwMode="auto">
          <a:xfrm>
            <a:off x="4616996" y="3333750"/>
            <a:ext cx="0" cy="1905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97" name="Line 41"/>
          <p:cNvSpPr>
            <a:spLocks noChangeShapeType="1"/>
          </p:cNvSpPr>
          <p:nvPr/>
        </p:nvSpPr>
        <p:spPr bwMode="auto">
          <a:xfrm>
            <a:off x="4674146" y="3333750"/>
            <a:ext cx="0" cy="1905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98" name="Text Box 42"/>
          <p:cNvSpPr txBox="1">
            <a:spLocks noChangeArrowheads="1"/>
          </p:cNvSpPr>
          <p:nvPr/>
        </p:nvSpPr>
        <p:spPr bwMode="auto">
          <a:xfrm>
            <a:off x="4431095" y="2969831"/>
            <a:ext cx="546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10699" name="AutoShape 43"/>
          <p:cNvSpPr>
            <a:spLocks noChangeArrowheads="1"/>
          </p:cNvSpPr>
          <p:nvPr/>
        </p:nvSpPr>
        <p:spPr bwMode="auto">
          <a:xfrm rot="16200000">
            <a:off x="5710400" y="3381702"/>
            <a:ext cx="571500" cy="6096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700" name="Freeform 44"/>
          <p:cNvSpPr>
            <a:spLocks/>
          </p:cNvSpPr>
          <p:nvPr/>
        </p:nvSpPr>
        <p:spPr bwMode="auto">
          <a:xfrm>
            <a:off x="6300950" y="3400752"/>
            <a:ext cx="609600" cy="514350"/>
          </a:xfrm>
          <a:custGeom>
            <a:avLst/>
            <a:gdLst>
              <a:gd name="T0" fmla="*/ 108 w 384"/>
              <a:gd name="T1" fmla="*/ 324 h 324"/>
              <a:gd name="T2" fmla="*/ 0 w 384"/>
              <a:gd name="T3" fmla="*/ 276 h 324"/>
              <a:gd name="T4" fmla="*/ 0 w 384"/>
              <a:gd name="T5" fmla="*/ 84 h 324"/>
              <a:gd name="T6" fmla="*/ 180 w 384"/>
              <a:gd name="T7" fmla="*/ 0 h 324"/>
              <a:gd name="T8" fmla="*/ 384 w 384"/>
              <a:gd name="T9" fmla="*/ 72 h 324"/>
              <a:gd name="T10" fmla="*/ 384 w 384"/>
              <a:gd name="T11" fmla="*/ 276 h 324"/>
              <a:gd name="T12" fmla="*/ 288 w 384"/>
              <a:gd name="T13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24">
                <a:moveTo>
                  <a:pt x="108" y="324"/>
                </a:moveTo>
                <a:lnTo>
                  <a:pt x="0" y="276"/>
                </a:lnTo>
                <a:lnTo>
                  <a:pt x="0" y="84"/>
                </a:lnTo>
                <a:lnTo>
                  <a:pt x="180" y="0"/>
                </a:lnTo>
                <a:lnTo>
                  <a:pt x="384" y="72"/>
                </a:lnTo>
                <a:lnTo>
                  <a:pt x="384" y="276"/>
                </a:lnTo>
                <a:lnTo>
                  <a:pt x="288" y="324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01" name="Text Box 45"/>
          <p:cNvSpPr txBox="1">
            <a:spLocks noChangeArrowheads="1"/>
          </p:cNvSpPr>
          <p:nvPr/>
        </p:nvSpPr>
        <p:spPr bwMode="auto">
          <a:xfrm>
            <a:off x="6396202" y="3705552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10702" name="Line 46"/>
          <p:cNvSpPr>
            <a:spLocks noChangeShapeType="1"/>
          </p:cNvSpPr>
          <p:nvPr/>
        </p:nvSpPr>
        <p:spPr bwMode="auto">
          <a:xfrm flipH="1">
            <a:off x="5729450" y="3457902"/>
            <a:ext cx="28575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03" name="Line 47"/>
          <p:cNvSpPr>
            <a:spLocks noChangeShapeType="1"/>
          </p:cNvSpPr>
          <p:nvPr/>
        </p:nvSpPr>
        <p:spPr bwMode="auto">
          <a:xfrm flipH="1" flipV="1">
            <a:off x="5729450" y="3781752"/>
            <a:ext cx="304800" cy="133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04" name="Line 48"/>
          <p:cNvSpPr>
            <a:spLocks noChangeShapeType="1"/>
          </p:cNvSpPr>
          <p:nvPr/>
        </p:nvSpPr>
        <p:spPr bwMode="auto">
          <a:xfrm>
            <a:off x="6358100" y="3553152"/>
            <a:ext cx="0" cy="266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05" name="Line 49"/>
          <p:cNvSpPr>
            <a:spLocks noChangeShapeType="1"/>
          </p:cNvSpPr>
          <p:nvPr/>
        </p:nvSpPr>
        <p:spPr bwMode="auto">
          <a:xfrm>
            <a:off x="6548600" y="3457902"/>
            <a:ext cx="304800" cy="1143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06" name="Line 50"/>
          <p:cNvSpPr>
            <a:spLocks noChangeShapeType="1"/>
          </p:cNvSpPr>
          <p:nvPr/>
        </p:nvSpPr>
        <p:spPr bwMode="auto">
          <a:xfrm flipH="1">
            <a:off x="6739100" y="3781752"/>
            <a:ext cx="13335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07" name="Line 51"/>
          <p:cNvSpPr>
            <a:spLocks noChangeShapeType="1"/>
          </p:cNvSpPr>
          <p:nvPr/>
        </p:nvSpPr>
        <p:spPr bwMode="auto">
          <a:xfrm flipV="1">
            <a:off x="2743200" y="4562445"/>
            <a:ext cx="1476374" cy="95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08" name="Text Box 52"/>
          <p:cNvSpPr txBox="1">
            <a:spLocks noChangeArrowheads="1"/>
          </p:cNvSpPr>
          <p:nvPr/>
        </p:nvSpPr>
        <p:spPr bwMode="auto">
          <a:xfrm>
            <a:off x="2695192" y="4151262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0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Lindlar</a:t>
            </a:r>
          </a:p>
        </p:txBody>
      </p:sp>
      <p:sp>
        <p:nvSpPr>
          <p:cNvPr id="710709" name="Text Box 53"/>
          <p:cNvSpPr txBox="1">
            <a:spLocks noChangeArrowheads="1"/>
          </p:cNvSpPr>
          <p:nvPr/>
        </p:nvSpPr>
        <p:spPr bwMode="auto">
          <a:xfrm>
            <a:off x="2921433" y="4610070"/>
            <a:ext cx="137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100%</a:t>
            </a:r>
          </a:p>
        </p:txBody>
      </p:sp>
      <p:sp>
        <p:nvSpPr>
          <p:cNvPr id="710710" name="Line 54"/>
          <p:cNvSpPr>
            <a:spLocks noChangeShapeType="1"/>
          </p:cNvSpPr>
          <p:nvPr/>
        </p:nvSpPr>
        <p:spPr bwMode="auto">
          <a:xfrm>
            <a:off x="5234259" y="4800601"/>
            <a:ext cx="231775" cy="36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11" name="Line 55"/>
          <p:cNvSpPr>
            <a:spLocks noChangeShapeType="1"/>
          </p:cNvSpPr>
          <p:nvPr/>
        </p:nvSpPr>
        <p:spPr bwMode="auto">
          <a:xfrm>
            <a:off x="5200650" y="471487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12" name="Freeform 56"/>
          <p:cNvSpPr>
            <a:spLocks/>
          </p:cNvSpPr>
          <p:nvPr/>
        </p:nvSpPr>
        <p:spPr bwMode="auto">
          <a:xfrm>
            <a:off x="5486400" y="4705350"/>
            <a:ext cx="266700" cy="190500"/>
          </a:xfrm>
          <a:custGeom>
            <a:avLst/>
            <a:gdLst>
              <a:gd name="T0" fmla="*/ 0 w 168"/>
              <a:gd name="T1" fmla="*/ 0 h 120"/>
              <a:gd name="T2" fmla="*/ 168 w 168"/>
              <a:gd name="T3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" h="120">
                <a:moveTo>
                  <a:pt x="0" y="0"/>
                </a:moveTo>
                <a:lnTo>
                  <a:pt x="168" y="1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13" name="Freeform 57"/>
          <p:cNvSpPr>
            <a:spLocks/>
          </p:cNvSpPr>
          <p:nvPr/>
        </p:nvSpPr>
        <p:spPr bwMode="auto">
          <a:xfrm>
            <a:off x="4972050" y="4705350"/>
            <a:ext cx="247650" cy="171450"/>
          </a:xfrm>
          <a:custGeom>
            <a:avLst/>
            <a:gdLst>
              <a:gd name="T0" fmla="*/ 156 w 156"/>
              <a:gd name="T1" fmla="*/ 0 h 108"/>
              <a:gd name="T2" fmla="*/ 0 w 156"/>
              <a:gd name="T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" h="108">
                <a:moveTo>
                  <a:pt x="156" y="0"/>
                </a:moveTo>
                <a:lnTo>
                  <a:pt x="0" y="10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14" name="Text Box 58"/>
          <p:cNvSpPr txBox="1">
            <a:spLocks noChangeArrowheads="1"/>
          </p:cNvSpPr>
          <p:nvPr/>
        </p:nvSpPr>
        <p:spPr bwMode="auto">
          <a:xfrm>
            <a:off x="5505450" y="4124325"/>
            <a:ext cx="781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0715" name="Text Box 59"/>
          <p:cNvSpPr txBox="1">
            <a:spLocks noChangeArrowheads="1"/>
          </p:cNvSpPr>
          <p:nvPr/>
        </p:nvSpPr>
        <p:spPr bwMode="auto">
          <a:xfrm>
            <a:off x="4800600" y="4124325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0716" name="Freeform 60"/>
          <p:cNvSpPr>
            <a:spLocks/>
          </p:cNvSpPr>
          <p:nvPr/>
        </p:nvSpPr>
        <p:spPr bwMode="auto">
          <a:xfrm>
            <a:off x="5734050" y="4686300"/>
            <a:ext cx="247650" cy="209550"/>
          </a:xfrm>
          <a:custGeom>
            <a:avLst/>
            <a:gdLst>
              <a:gd name="T0" fmla="*/ 0 w 156"/>
              <a:gd name="T1" fmla="*/ 132 h 132"/>
              <a:gd name="T2" fmla="*/ 156 w 156"/>
              <a:gd name="T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" h="132">
                <a:moveTo>
                  <a:pt x="0" y="132"/>
                </a:moveTo>
                <a:lnTo>
                  <a:pt x="15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17" name="Freeform 61"/>
          <p:cNvSpPr>
            <a:spLocks/>
          </p:cNvSpPr>
          <p:nvPr/>
        </p:nvSpPr>
        <p:spPr bwMode="auto">
          <a:xfrm>
            <a:off x="4743450" y="4695825"/>
            <a:ext cx="247650" cy="171450"/>
          </a:xfrm>
          <a:custGeom>
            <a:avLst/>
            <a:gdLst>
              <a:gd name="T0" fmla="*/ 156 w 156"/>
              <a:gd name="T1" fmla="*/ 108 h 108"/>
              <a:gd name="T2" fmla="*/ 0 w 156"/>
              <a:gd name="T3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" h="108">
                <a:moveTo>
                  <a:pt x="156" y="10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18" name="Freeform 62"/>
          <p:cNvSpPr>
            <a:spLocks/>
          </p:cNvSpPr>
          <p:nvPr/>
        </p:nvSpPr>
        <p:spPr bwMode="auto">
          <a:xfrm>
            <a:off x="4552950" y="4695825"/>
            <a:ext cx="209550" cy="171450"/>
          </a:xfrm>
          <a:custGeom>
            <a:avLst/>
            <a:gdLst>
              <a:gd name="T0" fmla="*/ 132 w 132"/>
              <a:gd name="T1" fmla="*/ 0 h 108"/>
              <a:gd name="T2" fmla="*/ 0 w 132"/>
              <a:gd name="T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2" h="108">
                <a:moveTo>
                  <a:pt x="132" y="0"/>
                </a:moveTo>
                <a:lnTo>
                  <a:pt x="0" y="10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19" name="Text Box 63"/>
          <p:cNvSpPr txBox="1">
            <a:spLocks noChangeArrowheads="1"/>
          </p:cNvSpPr>
          <p:nvPr/>
        </p:nvSpPr>
        <p:spPr bwMode="auto">
          <a:xfrm>
            <a:off x="6124575" y="4457700"/>
            <a:ext cx="252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cis</a:t>
            </a:r>
            <a:r>
              <a:rPr lang="en-US" alt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-3-Heptene</a:t>
            </a: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0720" name="Text Box 64"/>
          <p:cNvSpPr txBox="1">
            <a:spLocks noChangeArrowheads="1"/>
          </p:cNvSpPr>
          <p:nvPr/>
        </p:nvSpPr>
        <p:spPr bwMode="auto">
          <a:xfrm>
            <a:off x="252414" y="5015835"/>
            <a:ext cx="7409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c. Na reduction: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400" i="1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anti</a:t>
            </a:r>
            <a:r>
              <a:rPr lang="en-US" altLang="en-US" sz="240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addition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gives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40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trans product:</a:t>
            </a: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0731" name="Text Box 75"/>
          <p:cNvSpPr txBox="1">
            <a:spLocks noChangeArrowheads="1"/>
          </p:cNvSpPr>
          <p:nvPr/>
        </p:nvSpPr>
        <p:spPr bwMode="auto">
          <a:xfrm>
            <a:off x="2686050" y="5728961"/>
            <a:ext cx="1285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</a:t>
            </a:r>
            <a:r>
              <a:rPr lang="en-US" alt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</a:t>
            </a: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0732" name="Line 76"/>
          <p:cNvSpPr>
            <a:spLocks noChangeShapeType="1"/>
          </p:cNvSpPr>
          <p:nvPr/>
        </p:nvSpPr>
        <p:spPr bwMode="auto">
          <a:xfrm flipV="1">
            <a:off x="3981450" y="5957888"/>
            <a:ext cx="129222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33" name="Text Box 77"/>
          <p:cNvSpPr txBox="1">
            <a:spLocks noChangeArrowheads="1"/>
          </p:cNvSpPr>
          <p:nvPr/>
        </p:nvSpPr>
        <p:spPr bwMode="auto">
          <a:xfrm>
            <a:off x="4019550" y="5519738"/>
            <a:ext cx="1352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0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liq.</a:t>
            </a:r>
          </a:p>
        </p:txBody>
      </p:sp>
      <p:sp>
        <p:nvSpPr>
          <p:cNvPr id="710734" name="Text Box 78"/>
          <p:cNvSpPr txBox="1">
            <a:spLocks noChangeArrowheads="1"/>
          </p:cNvSpPr>
          <p:nvPr/>
        </p:nvSpPr>
        <p:spPr bwMode="auto">
          <a:xfrm>
            <a:off x="4286250" y="6024563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86%</a:t>
            </a:r>
          </a:p>
        </p:txBody>
      </p:sp>
      <p:sp>
        <p:nvSpPr>
          <p:cNvPr id="710735" name="Line 79"/>
          <p:cNvSpPr>
            <a:spLocks noChangeShapeType="1"/>
          </p:cNvSpPr>
          <p:nvPr/>
        </p:nvSpPr>
        <p:spPr bwMode="auto">
          <a:xfrm>
            <a:off x="6400800" y="598646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36" name="Line 80"/>
          <p:cNvSpPr>
            <a:spLocks noChangeShapeType="1"/>
          </p:cNvSpPr>
          <p:nvPr/>
        </p:nvSpPr>
        <p:spPr bwMode="auto">
          <a:xfrm>
            <a:off x="6400800" y="606266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37" name="Freeform 81"/>
          <p:cNvSpPr>
            <a:spLocks/>
          </p:cNvSpPr>
          <p:nvPr/>
        </p:nvSpPr>
        <p:spPr bwMode="auto">
          <a:xfrm>
            <a:off x="6696075" y="5776913"/>
            <a:ext cx="247650" cy="209550"/>
          </a:xfrm>
          <a:custGeom>
            <a:avLst/>
            <a:gdLst>
              <a:gd name="T0" fmla="*/ 156 w 156"/>
              <a:gd name="T1" fmla="*/ 0 h 132"/>
              <a:gd name="T2" fmla="*/ 0 w 156"/>
              <a:gd name="T3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" h="132">
                <a:moveTo>
                  <a:pt x="156" y="0"/>
                </a:moveTo>
                <a:lnTo>
                  <a:pt x="0" y="13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38" name="Freeform 82"/>
          <p:cNvSpPr>
            <a:spLocks/>
          </p:cNvSpPr>
          <p:nvPr/>
        </p:nvSpPr>
        <p:spPr bwMode="auto">
          <a:xfrm>
            <a:off x="6162675" y="6062663"/>
            <a:ext cx="247650" cy="171450"/>
          </a:xfrm>
          <a:custGeom>
            <a:avLst/>
            <a:gdLst>
              <a:gd name="T0" fmla="*/ 156 w 156"/>
              <a:gd name="T1" fmla="*/ 0 h 108"/>
              <a:gd name="T2" fmla="*/ 0 w 156"/>
              <a:gd name="T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" h="108">
                <a:moveTo>
                  <a:pt x="156" y="0"/>
                </a:moveTo>
                <a:lnTo>
                  <a:pt x="0" y="10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39" name="Text Box 83"/>
          <p:cNvSpPr txBox="1">
            <a:spLocks noChangeArrowheads="1"/>
          </p:cNvSpPr>
          <p:nvPr/>
        </p:nvSpPr>
        <p:spPr bwMode="auto">
          <a:xfrm>
            <a:off x="5977101" y="5536819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0740" name="Freeform 84"/>
          <p:cNvSpPr>
            <a:spLocks/>
          </p:cNvSpPr>
          <p:nvPr/>
        </p:nvSpPr>
        <p:spPr bwMode="auto">
          <a:xfrm>
            <a:off x="5934075" y="6062663"/>
            <a:ext cx="247650" cy="171450"/>
          </a:xfrm>
          <a:custGeom>
            <a:avLst/>
            <a:gdLst>
              <a:gd name="T0" fmla="*/ 156 w 156"/>
              <a:gd name="T1" fmla="*/ 108 h 108"/>
              <a:gd name="T2" fmla="*/ 0 w 156"/>
              <a:gd name="T3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" h="108">
                <a:moveTo>
                  <a:pt x="156" y="10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41" name="Freeform 85"/>
          <p:cNvSpPr>
            <a:spLocks/>
          </p:cNvSpPr>
          <p:nvPr/>
        </p:nvSpPr>
        <p:spPr bwMode="auto">
          <a:xfrm>
            <a:off x="5743575" y="6062663"/>
            <a:ext cx="209550" cy="171450"/>
          </a:xfrm>
          <a:custGeom>
            <a:avLst/>
            <a:gdLst>
              <a:gd name="T0" fmla="*/ 132 w 132"/>
              <a:gd name="T1" fmla="*/ 0 h 108"/>
              <a:gd name="T2" fmla="*/ 0 w 132"/>
              <a:gd name="T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2" h="108">
                <a:moveTo>
                  <a:pt x="132" y="0"/>
                </a:moveTo>
                <a:lnTo>
                  <a:pt x="0" y="10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42" name="Text Box 86"/>
          <p:cNvSpPr txBox="1">
            <a:spLocks noChangeArrowheads="1"/>
          </p:cNvSpPr>
          <p:nvPr/>
        </p:nvSpPr>
        <p:spPr bwMode="auto">
          <a:xfrm>
            <a:off x="6775232" y="6082040"/>
            <a:ext cx="666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0743" name="Line 87"/>
          <p:cNvSpPr>
            <a:spLocks noChangeShapeType="1"/>
          </p:cNvSpPr>
          <p:nvPr/>
        </p:nvSpPr>
        <p:spPr bwMode="auto">
          <a:xfrm>
            <a:off x="6934200" y="5757863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44" name="Text Box 88"/>
          <p:cNvSpPr txBox="1">
            <a:spLocks noChangeArrowheads="1"/>
          </p:cNvSpPr>
          <p:nvPr/>
        </p:nvSpPr>
        <p:spPr bwMode="auto">
          <a:xfrm>
            <a:off x="7229475" y="5776913"/>
            <a:ext cx="1657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trans</a:t>
            </a:r>
            <a:r>
              <a:rPr lang="en-US" alt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-3-Heptene</a:t>
            </a: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0745" name="Line 89"/>
          <p:cNvSpPr>
            <a:spLocks noChangeShapeType="1"/>
          </p:cNvSpPr>
          <p:nvPr/>
        </p:nvSpPr>
        <p:spPr bwMode="auto">
          <a:xfrm flipV="1">
            <a:off x="5505450" y="4487916"/>
            <a:ext cx="133350" cy="219075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46" name="Line 90"/>
          <p:cNvSpPr>
            <a:spLocks noChangeShapeType="1"/>
          </p:cNvSpPr>
          <p:nvPr/>
        </p:nvSpPr>
        <p:spPr bwMode="auto">
          <a:xfrm flipH="1" flipV="1">
            <a:off x="5086350" y="4467225"/>
            <a:ext cx="104392" cy="2286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47" name="Line 91"/>
          <p:cNvSpPr>
            <a:spLocks noChangeShapeType="1"/>
          </p:cNvSpPr>
          <p:nvPr/>
        </p:nvSpPr>
        <p:spPr bwMode="auto">
          <a:xfrm>
            <a:off x="6696075" y="6057900"/>
            <a:ext cx="152400" cy="1524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48" name="Line 92"/>
          <p:cNvSpPr>
            <a:spLocks noChangeShapeType="1"/>
          </p:cNvSpPr>
          <p:nvPr/>
        </p:nvSpPr>
        <p:spPr bwMode="auto">
          <a:xfrm>
            <a:off x="6257925" y="5829300"/>
            <a:ext cx="152400" cy="1524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56" name="Line 100"/>
          <p:cNvSpPr>
            <a:spLocks noChangeShapeType="1"/>
          </p:cNvSpPr>
          <p:nvPr/>
        </p:nvSpPr>
        <p:spPr bwMode="auto">
          <a:xfrm rot="4800000" flipH="1">
            <a:off x="1782385" y="1843869"/>
            <a:ext cx="179388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57" name="Line 101"/>
          <p:cNvSpPr>
            <a:spLocks noChangeShapeType="1"/>
          </p:cNvSpPr>
          <p:nvPr/>
        </p:nvSpPr>
        <p:spPr bwMode="auto">
          <a:xfrm rot="4800000" flipH="1">
            <a:off x="1821279" y="1792275"/>
            <a:ext cx="1778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58" name="Line 102"/>
          <p:cNvSpPr>
            <a:spLocks noChangeShapeType="1"/>
          </p:cNvSpPr>
          <p:nvPr/>
        </p:nvSpPr>
        <p:spPr bwMode="auto">
          <a:xfrm rot="4800000" flipH="1">
            <a:off x="1744285" y="1897844"/>
            <a:ext cx="179388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59" name="Line 103"/>
          <p:cNvSpPr>
            <a:spLocks noChangeShapeType="1"/>
          </p:cNvSpPr>
          <p:nvPr/>
        </p:nvSpPr>
        <p:spPr bwMode="auto">
          <a:xfrm rot="10939687">
            <a:off x="1975668" y="2013277"/>
            <a:ext cx="2746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60" name="Line 104"/>
          <p:cNvSpPr>
            <a:spLocks noChangeShapeType="1"/>
          </p:cNvSpPr>
          <p:nvPr/>
        </p:nvSpPr>
        <p:spPr bwMode="auto">
          <a:xfrm rot="10939687" flipV="1">
            <a:off x="2218501" y="1967185"/>
            <a:ext cx="354012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61" name="Line 105"/>
          <p:cNvSpPr>
            <a:spLocks noChangeShapeType="1"/>
          </p:cNvSpPr>
          <p:nvPr/>
        </p:nvSpPr>
        <p:spPr bwMode="auto">
          <a:xfrm rot="-21600000">
            <a:off x="1503363" y="1711325"/>
            <a:ext cx="279400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62" name="Line 106"/>
          <p:cNvSpPr>
            <a:spLocks noChangeShapeType="1"/>
          </p:cNvSpPr>
          <p:nvPr/>
        </p:nvSpPr>
        <p:spPr bwMode="auto">
          <a:xfrm flipV="1">
            <a:off x="1141413" y="1720850"/>
            <a:ext cx="381000" cy="214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63" name="Line 107"/>
          <p:cNvSpPr>
            <a:spLocks noChangeShapeType="1"/>
          </p:cNvSpPr>
          <p:nvPr/>
        </p:nvSpPr>
        <p:spPr bwMode="auto">
          <a:xfrm flipH="1" flipV="1">
            <a:off x="768350" y="17145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64" name="Line 108"/>
          <p:cNvSpPr>
            <a:spLocks noChangeShapeType="1"/>
          </p:cNvSpPr>
          <p:nvPr/>
        </p:nvSpPr>
        <p:spPr bwMode="auto">
          <a:xfrm flipH="1" flipV="1">
            <a:off x="2547168" y="1972002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65" name="Line 109"/>
          <p:cNvSpPr>
            <a:spLocks noChangeShapeType="1"/>
          </p:cNvSpPr>
          <p:nvPr/>
        </p:nvSpPr>
        <p:spPr bwMode="auto">
          <a:xfrm rot="4800000" flipH="1">
            <a:off x="1616658" y="4403725"/>
            <a:ext cx="179387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66" name="Line 110"/>
          <p:cNvSpPr>
            <a:spLocks noChangeShapeType="1"/>
          </p:cNvSpPr>
          <p:nvPr/>
        </p:nvSpPr>
        <p:spPr bwMode="auto">
          <a:xfrm rot="4800000" flipH="1">
            <a:off x="1655552" y="4352131"/>
            <a:ext cx="1778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67" name="Line 111"/>
          <p:cNvSpPr>
            <a:spLocks noChangeShapeType="1"/>
          </p:cNvSpPr>
          <p:nvPr/>
        </p:nvSpPr>
        <p:spPr bwMode="auto">
          <a:xfrm rot="4800000" flipH="1">
            <a:off x="1578558" y="4457700"/>
            <a:ext cx="179387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68" name="Line 112"/>
          <p:cNvSpPr>
            <a:spLocks noChangeShapeType="1"/>
          </p:cNvSpPr>
          <p:nvPr/>
        </p:nvSpPr>
        <p:spPr bwMode="auto">
          <a:xfrm rot="10939687">
            <a:off x="1780838" y="4556883"/>
            <a:ext cx="274637" cy="163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69" name="Line 113"/>
          <p:cNvSpPr>
            <a:spLocks noChangeShapeType="1"/>
          </p:cNvSpPr>
          <p:nvPr/>
        </p:nvSpPr>
        <p:spPr bwMode="auto">
          <a:xfrm rot="10939687" flipV="1">
            <a:off x="2029651" y="4510781"/>
            <a:ext cx="354012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70" name="Line 114"/>
          <p:cNvSpPr>
            <a:spLocks noChangeShapeType="1"/>
          </p:cNvSpPr>
          <p:nvPr/>
        </p:nvSpPr>
        <p:spPr bwMode="auto">
          <a:xfrm rot="-21600000">
            <a:off x="1322388" y="4262438"/>
            <a:ext cx="279400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71" name="Line 115"/>
          <p:cNvSpPr>
            <a:spLocks noChangeShapeType="1"/>
          </p:cNvSpPr>
          <p:nvPr/>
        </p:nvSpPr>
        <p:spPr bwMode="auto">
          <a:xfrm flipV="1">
            <a:off x="960438" y="4271963"/>
            <a:ext cx="38100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72" name="Line 116"/>
          <p:cNvSpPr>
            <a:spLocks noChangeShapeType="1"/>
          </p:cNvSpPr>
          <p:nvPr/>
        </p:nvSpPr>
        <p:spPr bwMode="auto">
          <a:xfrm flipH="1" flipV="1">
            <a:off x="601663" y="4249738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73" name="Line 117"/>
          <p:cNvSpPr>
            <a:spLocks noChangeShapeType="1"/>
          </p:cNvSpPr>
          <p:nvPr/>
        </p:nvSpPr>
        <p:spPr bwMode="auto">
          <a:xfrm rot="4800000" flipH="1">
            <a:off x="1672498" y="5941727"/>
            <a:ext cx="179388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74" name="Line 118"/>
          <p:cNvSpPr>
            <a:spLocks noChangeShapeType="1"/>
          </p:cNvSpPr>
          <p:nvPr/>
        </p:nvSpPr>
        <p:spPr bwMode="auto">
          <a:xfrm rot="4800000" flipH="1">
            <a:off x="1711392" y="5890133"/>
            <a:ext cx="1778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75" name="Line 119"/>
          <p:cNvSpPr>
            <a:spLocks noChangeShapeType="1"/>
          </p:cNvSpPr>
          <p:nvPr/>
        </p:nvSpPr>
        <p:spPr bwMode="auto">
          <a:xfrm rot="4800000" flipH="1">
            <a:off x="1634398" y="5995702"/>
            <a:ext cx="179388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76" name="Line 120"/>
          <p:cNvSpPr>
            <a:spLocks noChangeShapeType="1"/>
          </p:cNvSpPr>
          <p:nvPr/>
        </p:nvSpPr>
        <p:spPr bwMode="auto">
          <a:xfrm rot="10939687">
            <a:off x="1863106" y="6110654"/>
            <a:ext cx="274638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77" name="Line 121"/>
          <p:cNvSpPr>
            <a:spLocks noChangeShapeType="1"/>
          </p:cNvSpPr>
          <p:nvPr/>
        </p:nvSpPr>
        <p:spPr bwMode="auto">
          <a:xfrm rot="10939687" flipV="1">
            <a:off x="2105939" y="6056679"/>
            <a:ext cx="354013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78" name="Line 122"/>
          <p:cNvSpPr>
            <a:spLocks noChangeShapeType="1"/>
          </p:cNvSpPr>
          <p:nvPr/>
        </p:nvSpPr>
        <p:spPr bwMode="auto">
          <a:xfrm rot="-21600000">
            <a:off x="1377950" y="5800725"/>
            <a:ext cx="279400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79" name="Line 123"/>
          <p:cNvSpPr>
            <a:spLocks noChangeShapeType="1"/>
          </p:cNvSpPr>
          <p:nvPr/>
        </p:nvSpPr>
        <p:spPr bwMode="auto">
          <a:xfrm flipV="1">
            <a:off x="1016000" y="5810250"/>
            <a:ext cx="381000" cy="214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80" name="Line 124"/>
          <p:cNvSpPr>
            <a:spLocks noChangeShapeType="1"/>
          </p:cNvSpPr>
          <p:nvPr/>
        </p:nvSpPr>
        <p:spPr bwMode="auto">
          <a:xfrm flipH="1" flipV="1">
            <a:off x="657225" y="5788025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6" name="Straight Connector 85"/>
          <p:cNvCxnSpPr/>
          <p:nvPr/>
        </p:nvCxnSpPr>
        <p:spPr bwMode="auto">
          <a:xfrm flipV="1">
            <a:off x="139484" y="813440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923451" y="6192411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+mn-lt"/>
              </a:rPr>
              <a:t>Metal</a:t>
            </a:r>
            <a:endParaRPr lang="en-US" sz="180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094" y="3469501"/>
            <a:ext cx="2297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Lindlar’s</a:t>
            </a:r>
            <a:r>
              <a:rPr lang="en-US" sz="2000" dirty="0" smtClean="0">
                <a:latin typeface="+mn-lt"/>
              </a:rPr>
              <a:t> catalyst:</a:t>
            </a:r>
            <a:endParaRPr lang="en-US" sz="2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3341" y="6426201"/>
            <a:ext cx="3150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Via stepwise 2e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" y="2171341"/>
            <a:ext cx="4457781" cy="366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15094"/>
            <a:ext cx="7772400" cy="1143000"/>
          </a:xfrm>
        </p:spPr>
        <p:txBody>
          <a:bodyPr/>
          <a:lstStyle/>
          <a:p>
            <a:r>
              <a:rPr lang="en-US" smtClean="0"/>
              <a:t>Mechanism Of The Na Reduction Of Alkynes</a:t>
            </a:r>
            <a:endParaRPr lang="en-US"/>
          </a:p>
        </p:txBody>
      </p:sp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1728185" y="6165850"/>
            <a:ext cx="3046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>
                <a:solidFill>
                  <a:srgbClr val="FF9900"/>
                </a:solidFill>
                <a:effectLst/>
                <a:latin typeface="Comic Sans MS" panose="030F0702030302020204" pitchFamily="66" charset="0"/>
              </a:rPr>
              <a:t>Equilibrates between </a:t>
            </a:r>
          </a:p>
          <a:p>
            <a:pPr eaLnBrk="0" hangingPunct="0"/>
            <a:r>
              <a:rPr lang="en-US" altLang="en-US" sz="1800">
                <a:solidFill>
                  <a:srgbClr val="FF9900"/>
                </a:solidFill>
                <a:effectLst/>
                <a:latin typeface="Comic Sans MS" panose="030F0702030302020204" pitchFamily="66" charset="0"/>
              </a:rPr>
              <a:t>cis and trans (more stable)</a:t>
            </a:r>
            <a:endParaRPr lang="en-US" altLang="en-US" sz="180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11686" name="Text Box 6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8414949" y="6583363"/>
            <a:ext cx="415499" cy="276999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Lip</a:t>
            </a:r>
            <a:endParaRPr lang="en-US" altLang="en-US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1693" name="Line 13"/>
          <p:cNvSpPr>
            <a:spLocks noChangeShapeType="1"/>
          </p:cNvSpPr>
          <p:nvPr/>
        </p:nvSpPr>
        <p:spPr bwMode="auto">
          <a:xfrm flipH="1">
            <a:off x="3057250" y="5699838"/>
            <a:ext cx="11112" cy="5349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695" name="Text Box 15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8228625" y="6282392"/>
            <a:ext cx="746871" cy="276999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Holiday</a:t>
            </a:r>
            <a:endParaRPr lang="en-US" altLang="en-US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1696" name="Text Box 16"/>
          <p:cNvSpPr txBox="1">
            <a:spLocks noChangeArrowheads="1"/>
          </p:cNvSpPr>
          <p:nvPr/>
        </p:nvSpPr>
        <p:spPr bwMode="auto">
          <a:xfrm>
            <a:off x="1057275" y="1604262"/>
            <a:ext cx="702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 dissolves in liquid ammonia, makes “solvated” electrons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39484" y="1428298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264" y="2406567"/>
            <a:ext cx="4601095" cy="3095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16" name="Line 12"/>
          <p:cNvSpPr>
            <a:spLocks noChangeShapeType="1"/>
          </p:cNvSpPr>
          <p:nvPr/>
        </p:nvSpPr>
        <p:spPr bwMode="auto">
          <a:xfrm>
            <a:off x="3451280" y="2335401"/>
            <a:ext cx="742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30" name="Line 26"/>
          <p:cNvSpPr>
            <a:spLocks noChangeShapeType="1"/>
          </p:cNvSpPr>
          <p:nvPr/>
        </p:nvSpPr>
        <p:spPr bwMode="auto">
          <a:xfrm>
            <a:off x="6816023" y="2328297"/>
            <a:ext cx="134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63" name="Text Box 59"/>
          <p:cNvSpPr txBox="1">
            <a:spLocks noChangeArrowheads="1"/>
          </p:cNvSpPr>
          <p:nvPr/>
        </p:nvSpPr>
        <p:spPr bwMode="auto">
          <a:xfrm>
            <a:off x="2095500" y="401018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Markovnikov</a:t>
            </a:r>
          </a:p>
        </p:txBody>
      </p:sp>
      <p:sp>
        <p:nvSpPr>
          <p:cNvPr id="712706" name="Text Box 2"/>
          <p:cNvSpPr txBox="1">
            <a:spLocks noChangeArrowheads="1"/>
          </p:cNvSpPr>
          <p:nvPr/>
        </p:nvSpPr>
        <p:spPr bwMode="auto">
          <a:xfrm>
            <a:off x="390525" y="285750"/>
            <a:ext cx="5667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2. Electrophilic </a:t>
            </a:r>
            <a:r>
              <a:rPr lang="en-US" altLang="en-US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additions</a:t>
            </a:r>
            <a:endParaRPr lang="en-US" altLang="en-US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452438" y="1012825"/>
            <a:ext cx="158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a. HX:</a:t>
            </a:r>
          </a:p>
        </p:txBody>
      </p:sp>
      <p:sp>
        <p:nvSpPr>
          <p:cNvPr id="712708" name="Line 4"/>
          <p:cNvSpPr>
            <a:spLocks noChangeShapeType="1"/>
          </p:cNvSpPr>
          <p:nvPr/>
        </p:nvSpPr>
        <p:spPr bwMode="auto">
          <a:xfrm>
            <a:off x="2305050" y="2243058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09" name="Line 5"/>
          <p:cNvSpPr>
            <a:spLocks noChangeShapeType="1"/>
          </p:cNvSpPr>
          <p:nvPr/>
        </p:nvSpPr>
        <p:spPr bwMode="auto">
          <a:xfrm>
            <a:off x="2305050" y="231925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10" name="Line 6"/>
          <p:cNvSpPr>
            <a:spLocks noChangeShapeType="1"/>
          </p:cNvSpPr>
          <p:nvPr/>
        </p:nvSpPr>
        <p:spPr bwMode="auto">
          <a:xfrm>
            <a:off x="2305050" y="2395458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11" name="Line 7"/>
          <p:cNvSpPr>
            <a:spLocks noChangeShapeType="1"/>
          </p:cNvSpPr>
          <p:nvPr/>
        </p:nvSpPr>
        <p:spPr bwMode="auto">
          <a:xfrm>
            <a:off x="2647950" y="2319258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12" name="Line 8"/>
          <p:cNvSpPr>
            <a:spLocks noChangeShapeType="1"/>
          </p:cNvSpPr>
          <p:nvPr/>
        </p:nvSpPr>
        <p:spPr bwMode="auto">
          <a:xfrm>
            <a:off x="2095500" y="2319258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762250" y="2052558"/>
            <a:ext cx="40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1733550" y="2052558"/>
            <a:ext cx="40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2715" name="Text Box 11"/>
          <p:cNvSpPr txBox="1">
            <a:spLocks noChangeArrowheads="1"/>
          </p:cNvSpPr>
          <p:nvPr/>
        </p:nvSpPr>
        <p:spPr bwMode="auto">
          <a:xfrm>
            <a:off x="813845" y="2050176"/>
            <a:ext cx="1333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800" baseline="300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 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</a:t>
            </a:r>
            <a:endParaRPr lang="en-US" altLang="en-US" sz="2800" baseline="300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2717" name="Line 13"/>
          <p:cNvSpPr>
            <a:spLocks noChangeShapeType="1"/>
          </p:cNvSpPr>
          <p:nvPr/>
        </p:nvSpPr>
        <p:spPr bwMode="auto">
          <a:xfrm flipV="1">
            <a:off x="5238480" y="2371725"/>
            <a:ext cx="387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18" name="Line 14"/>
          <p:cNvSpPr>
            <a:spLocks noChangeShapeType="1"/>
          </p:cNvSpPr>
          <p:nvPr/>
        </p:nvSpPr>
        <p:spPr bwMode="auto">
          <a:xfrm flipV="1">
            <a:off x="5238480" y="2295525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19" name="Text Box 15"/>
          <p:cNvSpPr txBox="1">
            <a:spLocks noChangeArrowheads="1"/>
          </p:cNvSpPr>
          <p:nvPr/>
        </p:nvSpPr>
        <p:spPr bwMode="auto">
          <a:xfrm>
            <a:off x="4879705" y="2076450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2720" name="Text Box 16"/>
          <p:cNvSpPr txBox="1">
            <a:spLocks noChangeArrowheads="1"/>
          </p:cNvSpPr>
          <p:nvPr/>
        </p:nvSpPr>
        <p:spPr bwMode="auto">
          <a:xfrm>
            <a:off x="5584555" y="2076450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2721" name="Line 17"/>
          <p:cNvSpPr>
            <a:spLocks noChangeShapeType="1"/>
          </p:cNvSpPr>
          <p:nvPr/>
        </p:nvSpPr>
        <p:spPr bwMode="auto">
          <a:xfrm>
            <a:off x="4784455" y="203835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22" name="Line 18"/>
          <p:cNvSpPr>
            <a:spLocks noChangeShapeType="1"/>
          </p:cNvSpPr>
          <p:nvPr/>
        </p:nvSpPr>
        <p:spPr bwMode="auto">
          <a:xfrm flipV="1">
            <a:off x="4765405" y="2457450"/>
            <a:ext cx="190500" cy="209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23" name="Line 19"/>
          <p:cNvSpPr>
            <a:spLocks noChangeShapeType="1"/>
          </p:cNvSpPr>
          <p:nvPr/>
        </p:nvSpPr>
        <p:spPr bwMode="auto">
          <a:xfrm flipV="1">
            <a:off x="5889355" y="2324100"/>
            <a:ext cx="266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24" name="Text Box 20"/>
          <p:cNvSpPr txBox="1">
            <a:spLocks noChangeArrowheads="1"/>
          </p:cNvSpPr>
          <p:nvPr/>
        </p:nvSpPr>
        <p:spPr bwMode="auto">
          <a:xfrm>
            <a:off x="6098905" y="2076450"/>
            <a:ext cx="40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2725" name="Text Box 21"/>
          <p:cNvSpPr txBox="1">
            <a:spLocks noChangeArrowheads="1"/>
          </p:cNvSpPr>
          <p:nvPr/>
        </p:nvSpPr>
        <p:spPr bwMode="auto">
          <a:xfrm>
            <a:off x="4441555" y="1714500"/>
            <a:ext cx="40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2726" name="Text Box 22"/>
          <p:cNvSpPr txBox="1">
            <a:spLocks noChangeArrowheads="1"/>
          </p:cNvSpPr>
          <p:nvPr/>
        </p:nvSpPr>
        <p:spPr bwMode="auto">
          <a:xfrm>
            <a:off x="4403455" y="2457450"/>
            <a:ext cx="40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2727" name="Freeform 23"/>
          <p:cNvSpPr>
            <a:spLocks/>
          </p:cNvSpPr>
          <p:nvPr/>
        </p:nvSpPr>
        <p:spPr bwMode="auto">
          <a:xfrm>
            <a:off x="5648055" y="1543050"/>
            <a:ext cx="327025" cy="609600"/>
          </a:xfrm>
          <a:custGeom>
            <a:avLst/>
            <a:gdLst>
              <a:gd name="T0" fmla="*/ 68 w 230"/>
              <a:gd name="T1" fmla="*/ 384 h 384"/>
              <a:gd name="T2" fmla="*/ 8 w 230"/>
              <a:gd name="T3" fmla="*/ 168 h 384"/>
              <a:gd name="T4" fmla="*/ 116 w 230"/>
              <a:gd name="T5" fmla="*/ 0 h 384"/>
              <a:gd name="T6" fmla="*/ 224 w 230"/>
              <a:gd name="T7" fmla="*/ 168 h 384"/>
              <a:gd name="T8" fmla="*/ 152 w 230"/>
              <a:gd name="T9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384">
                <a:moveTo>
                  <a:pt x="68" y="384"/>
                </a:moveTo>
                <a:cubicBezTo>
                  <a:pt x="34" y="308"/>
                  <a:pt x="0" y="232"/>
                  <a:pt x="8" y="168"/>
                </a:cubicBezTo>
                <a:cubicBezTo>
                  <a:pt x="16" y="104"/>
                  <a:pt x="80" y="0"/>
                  <a:pt x="116" y="0"/>
                </a:cubicBezTo>
                <a:cubicBezTo>
                  <a:pt x="152" y="0"/>
                  <a:pt x="218" y="104"/>
                  <a:pt x="224" y="168"/>
                </a:cubicBezTo>
                <a:cubicBezTo>
                  <a:pt x="230" y="232"/>
                  <a:pt x="167" y="339"/>
                  <a:pt x="152" y="384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28" name="Freeform 24"/>
          <p:cNvSpPr>
            <a:spLocks/>
          </p:cNvSpPr>
          <p:nvPr/>
        </p:nvSpPr>
        <p:spPr bwMode="auto">
          <a:xfrm rot="10800000">
            <a:off x="5629005" y="2476500"/>
            <a:ext cx="327025" cy="628650"/>
          </a:xfrm>
          <a:custGeom>
            <a:avLst/>
            <a:gdLst>
              <a:gd name="T0" fmla="*/ 68 w 230"/>
              <a:gd name="T1" fmla="*/ 384 h 384"/>
              <a:gd name="T2" fmla="*/ 8 w 230"/>
              <a:gd name="T3" fmla="*/ 168 h 384"/>
              <a:gd name="T4" fmla="*/ 116 w 230"/>
              <a:gd name="T5" fmla="*/ 0 h 384"/>
              <a:gd name="T6" fmla="*/ 224 w 230"/>
              <a:gd name="T7" fmla="*/ 168 h 384"/>
              <a:gd name="T8" fmla="*/ 152 w 230"/>
              <a:gd name="T9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384">
                <a:moveTo>
                  <a:pt x="68" y="384"/>
                </a:moveTo>
                <a:cubicBezTo>
                  <a:pt x="34" y="308"/>
                  <a:pt x="0" y="232"/>
                  <a:pt x="8" y="168"/>
                </a:cubicBezTo>
                <a:cubicBezTo>
                  <a:pt x="16" y="104"/>
                  <a:pt x="80" y="0"/>
                  <a:pt x="116" y="0"/>
                </a:cubicBezTo>
                <a:cubicBezTo>
                  <a:pt x="152" y="0"/>
                  <a:pt x="218" y="104"/>
                  <a:pt x="224" y="168"/>
                </a:cubicBezTo>
                <a:cubicBezTo>
                  <a:pt x="230" y="232"/>
                  <a:pt x="167" y="339"/>
                  <a:pt x="152" y="384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29" name="Text Box 25"/>
          <p:cNvSpPr txBox="1">
            <a:spLocks noChangeArrowheads="1"/>
          </p:cNvSpPr>
          <p:nvPr/>
        </p:nvSpPr>
        <p:spPr bwMode="auto">
          <a:xfrm>
            <a:off x="5641705" y="1638300"/>
            <a:ext cx="438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12731" name="Text Box 27"/>
          <p:cNvSpPr txBox="1">
            <a:spLocks noChangeArrowheads="1"/>
          </p:cNvSpPr>
          <p:nvPr/>
        </p:nvSpPr>
        <p:spPr bwMode="auto">
          <a:xfrm>
            <a:off x="7044623" y="17907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grpSp>
        <p:nvGrpSpPr>
          <p:cNvPr id="712732" name="Group 28"/>
          <p:cNvGrpSpPr>
            <a:grpSpLocks/>
          </p:cNvGrpSpPr>
          <p:nvPr/>
        </p:nvGrpSpPr>
        <p:grpSpPr bwMode="auto">
          <a:xfrm>
            <a:off x="7009698" y="1809750"/>
            <a:ext cx="500063" cy="423863"/>
            <a:chOff x="3348" y="1872"/>
            <a:chExt cx="291" cy="303"/>
          </a:xfrm>
        </p:grpSpPr>
        <p:sp>
          <p:nvSpPr>
            <p:cNvPr id="712733" name="Oval 29"/>
            <p:cNvSpPr>
              <a:spLocks noChangeArrowheads="1"/>
            </p:cNvSpPr>
            <p:nvPr/>
          </p:nvSpPr>
          <p:spPr bwMode="auto">
            <a:xfrm>
              <a:off x="3612" y="1980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34" name="Oval 30"/>
            <p:cNvSpPr>
              <a:spLocks noChangeArrowheads="1"/>
            </p:cNvSpPr>
            <p:nvPr/>
          </p:nvSpPr>
          <p:spPr bwMode="auto">
            <a:xfrm>
              <a:off x="3612" y="2052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35" name="Oval 31"/>
            <p:cNvSpPr>
              <a:spLocks noChangeArrowheads="1"/>
            </p:cNvSpPr>
            <p:nvPr/>
          </p:nvSpPr>
          <p:spPr bwMode="auto">
            <a:xfrm>
              <a:off x="3348" y="1980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36" name="Oval 32"/>
            <p:cNvSpPr>
              <a:spLocks noChangeArrowheads="1"/>
            </p:cNvSpPr>
            <p:nvPr/>
          </p:nvSpPr>
          <p:spPr bwMode="auto">
            <a:xfrm>
              <a:off x="3348" y="2052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37" name="Oval 33"/>
            <p:cNvSpPr>
              <a:spLocks noChangeArrowheads="1"/>
            </p:cNvSpPr>
            <p:nvPr/>
          </p:nvSpPr>
          <p:spPr bwMode="auto">
            <a:xfrm>
              <a:off x="3444" y="1872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38" name="Oval 34"/>
            <p:cNvSpPr>
              <a:spLocks noChangeArrowheads="1"/>
            </p:cNvSpPr>
            <p:nvPr/>
          </p:nvSpPr>
          <p:spPr bwMode="auto">
            <a:xfrm>
              <a:off x="3516" y="1872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39" name="Oval 35"/>
            <p:cNvSpPr>
              <a:spLocks noChangeArrowheads="1"/>
            </p:cNvSpPr>
            <p:nvPr/>
          </p:nvSpPr>
          <p:spPr bwMode="auto">
            <a:xfrm>
              <a:off x="3444" y="2148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40" name="Oval 36"/>
            <p:cNvSpPr>
              <a:spLocks noChangeArrowheads="1"/>
            </p:cNvSpPr>
            <p:nvPr/>
          </p:nvSpPr>
          <p:spPr bwMode="auto">
            <a:xfrm>
              <a:off x="3516" y="2148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2741" name="Text Box 37"/>
          <p:cNvSpPr txBox="1">
            <a:spLocks noChangeArrowheads="1"/>
          </p:cNvSpPr>
          <p:nvPr/>
        </p:nvSpPr>
        <p:spPr bwMode="auto">
          <a:xfrm>
            <a:off x="7475095" y="161705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12742" name="Text Box 38"/>
          <p:cNvSpPr txBox="1">
            <a:spLocks noChangeArrowheads="1"/>
          </p:cNvSpPr>
          <p:nvPr/>
        </p:nvSpPr>
        <p:spPr bwMode="auto">
          <a:xfrm>
            <a:off x="6711248" y="2305050"/>
            <a:ext cx="15271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Anti</a:t>
            </a:r>
            <a:r>
              <a:rPr lang="en-US" altLang="en-US" sz="1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to </a:t>
            </a:r>
            <a:r>
              <a:rPr lang="en-US" altLang="en-US" sz="1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1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pushes R trans</a:t>
            </a:r>
          </a:p>
        </p:txBody>
      </p:sp>
      <p:sp>
        <p:nvSpPr>
          <p:cNvPr id="712743" name="Line 39"/>
          <p:cNvSpPr>
            <a:spLocks noChangeShapeType="1"/>
          </p:cNvSpPr>
          <p:nvPr/>
        </p:nvSpPr>
        <p:spPr bwMode="auto">
          <a:xfrm flipV="1">
            <a:off x="987425" y="4038759"/>
            <a:ext cx="387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44" name="Line 40"/>
          <p:cNvSpPr>
            <a:spLocks noChangeShapeType="1"/>
          </p:cNvSpPr>
          <p:nvPr/>
        </p:nvSpPr>
        <p:spPr bwMode="auto">
          <a:xfrm flipV="1">
            <a:off x="987425" y="3962559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45" name="Text Box 41"/>
          <p:cNvSpPr txBox="1">
            <a:spLocks noChangeArrowheads="1"/>
          </p:cNvSpPr>
          <p:nvPr/>
        </p:nvSpPr>
        <p:spPr bwMode="auto">
          <a:xfrm>
            <a:off x="628650" y="3743484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2746" name="Text Box 42"/>
          <p:cNvSpPr txBox="1">
            <a:spLocks noChangeArrowheads="1"/>
          </p:cNvSpPr>
          <p:nvPr/>
        </p:nvSpPr>
        <p:spPr bwMode="auto">
          <a:xfrm>
            <a:off x="1333500" y="3743484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2747" name="Line 43"/>
          <p:cNvSpPr>
            <a:spLocks noChangeShapeType="1"/>
          </p:cNvSpPr>
          <p:nvPr/>
        </p:nvSpPr>
        <p:spPr bwMode="auto">
          <a:xfrm>
            <a:off x="533400" y="3705384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48" name="Line 44"/>
          <p:cNvSpPr>
            <a:spLocks noChangeShapeType="1"/>
          </p:cNvSpPr>
          <p:nvPr/>
        </p:nvSpPr>
        <p:spPr bwMode="auto">
          <a:xfrm flipV="1">
            <a:off x="514350" y="4124484"/>
            <a:ext cx="190500" cy="209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49" name="Text Box 45"/>
          <p:cNvSpPr txBox="1">
            <a:spLocks noChangeArrowheads="1"/>
          </p:cNvSpPr>
          <p:nvPr/>
        </p:nvSpPr>
        <p:spPr bwMode="auto">
          <a:xfrm>
            <a:off x="190500" y="3381534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2750" name="Text Box 46"/>
          <p:cNvSpPr txBox="1">
            <a:spLocks noChangeArrowheads="1"/>
          </p:cNvSpPr>
          <p:nvPr/>
        </p:nvSpPr>
        <p:spPr bwMode="auto">
          <a:xfrm>
            <a:off x="152400" y="4143534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2751" name="Line 47"/>
          <p:cNvSpPr>
            <a:spLocks noChangeShapeType="1"/>
          </p:cNvSpPr>
          <p:nvPr/>
        </p:nvSpPr>
        <p:spPr bwMode="auto">
          <a:xfrm flipH="1">
            <a:off x="1638300" y="3667284"/>
            <a:ext cx="207963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52" name="Line 48"/>
          <p:cNvSpPr>
            <a:spLocks noChangeShapeType="1"/>
          </p:cNvSpPr>
          <p:nvPr/>
        </p:nvSpPr>
        <p:spPr bwMode="auto">
          <a:xfrm flipH="1" flipV="1">
            <a:off x="1658938" y="4086384"/>
            <a:ext cx="207962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53" name="Text Box 49"/>
          <p:cNvSpPr txBox="1">
            <a:spLocks noChangeArrowheads="1"/>
          </p:cNvSpPr>
          <p:nvPr/>
        </p:nvSpPr>
        <p:spPr bwMode="auto">
          <a:xfrm>
            <a:off x="1828800" y="4124484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2754" name="Text Box 50"/>
          <p:cNvSpPr txBox="1">
            <a:spLocks noChangeArrowheads="1"/>
          </p:cNvSpPr>
          <p:nvPr/>
        </p:nvSpPr>
        <p:spPr bwMode="auto">
          <a:xfrm>
            <a:off x="1771650" y="3400584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12755" name="Oval 51"/>
          <p:cNvSpPr>
            <a:spLocks noChangeArrowheads="1"/>
          </p:cNvSpPr>
          <p:nvPr/>
        </p:nvSpPr>
        <p:spPr bwMode="auto">
          <a:xfrm>
            <a:off x="2190750" y="3570447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56" name="Oval 52"/>
          <p:cNvSpPr>
            <a:spLocks noChangeArrowheads="1"/>
          </p:cNvSpPr>
          <p:nvPr/>
        </p:nvSpPr>
        <p:spPr bwMode="auto">
          <a:xfrm>
            <a:off x="2190750" y="3672047"/>
            <a:ext cx="46038" cy="36512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57" name="Oval 53"/>
          <p:cNvSpPr>
            <a:spLocks noChangeArrowheads="1"/>
          </p:cNvSpPr>
          <p:nvPr/>
        </p:nvSpPr>
        <p:spPr bwMode="auto">
          <a:xfrm>
            <a:off x="1901825" y="3419634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58" name="Oval 54"/>
          <p:cNvSpPr>
            <a:spLocks noChangeArrowheads="1"/>
          </p:cNvSpPr>
          <p:nvPr/>
        </p:nvSpPr>
        <p:spPr bwMode="auto">
          <a:xfrm>
            <a:off x="2025650" y="3419634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59" name="Oval 55"/>
          <p:cNvSpPr>
            <a:spLocks noChangeArrowheads="1"/>
          </p:cNvSpPr>
          <p:nvPr/>
        </p:nvSpPr>
        <p:spPr bwMode="auto">
          <a:xfrm>
            <a:off x="1901825" y="3805397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60" name="Oval 56"/>
          <p:cNvSpPr>
            <a:spLocks noChangeArrowheads="1"/>
          </p:cNvSpPr>
          <p:nvPr/>
        </p:nvSpPr>
        <p:spPr bwMode="auto">
          <a:xfrm>
            <a:off x="2025650" y="3805397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61" name="Line 57"/>
          <p:cNvSpPr>
            <a:spLocks noChangeShapeType="1"/>
          </p:cNvSpPr>
          <p:nvPr/>
        </p:nvSpPr>
        <p:spPr bwMode="auto">
          <a:xfrm>
            <a:off x="2171700" y="4010184"/>
            <a:ext cx="1638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62" name="Text Box 58"/>
          <p:cNvSpPr txBox="1">
            <a:spLocks noChangeArrowheads="1"/>
          </p:cNvSpPr>
          <p:nvPr/>
        </p:nvSpPr>
        <p:spPr bwMode="auto">
          <a:xfrm>
            <a:off x="2724150" y="3572034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400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12764" name="Text Box 60"/>
          <p:cNvSpPr txBox="1">
            <a:spLocks noChangeArrowheads="1"/>
          </p:cNvSpPr>
          <p:nvPr/>
        </p:nvSpPr>
        <p:spPr bwMode="auto">
          <a:xfrm>
            <a:off x="4953000" y="3743484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2765" name="Line 61"/>
          <p:cNvSpPr>
            <a:spLocks noChangeShapeType="1"/>
          </p:cNvSpPr>
          <p:nvPr/>
        </p:nvSpPr>
        <p:spPr bwMode="auto">
          <a:xfrm flipH="1">
            <a:off x="5257800" y="3667284"/>
            <a:ext cx="207963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66" name="Line 62"/>
          <p:cNvSpPr>
            <a:spLocks noChangeShapeType="1"/>
          </p:cNvSpPr>
          <p:nvPr/>
        </p:nvSpPr>
        <p:spPr bwMode="auto">
          <a:xfrm flipH="1" flipV="1">
            <a:off x="5278438" y="4086384"/>
            <a:ext cx="207962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67" name="Text Box 63"/>
          <p:cNvSpPr txBox="1">
            <a:spLocks noChangeArrowheads="1"/>
          </p:cNvSpPr>
          <p:nvPr/>
        </p:nvSpPr>
        <p:spPr bwMode="auto">
          <a:xfrm>
            <a:off x="5429250" y="4105434"/>
            <a:ext cx="40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2768" name="Text Box 64"/>
          <p:cNvSpPr txBox="1">
            <a:spLocks noChangeArrowheads="1"/>
          </p:cNvSpPr>
          <p:nvPr/>
        </p:nvSpPr>
        <p:spPr bwMode="auto">
          <a:xfrm>
            <a:off x="5391150" y="3400584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12769" name="Oval 65"/>
          <p:cNvSpPr>
            <a:spLocks noChangeArrowheads="1"/>
          </p:cNvSpPr>
          <p:nvPr/>
        </p:nvSpPr>
        <p:spPr bwMode="auto">
          <a:xfrm>
            <a:off x="5810250" y="3570447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70" name="Oval 66"/>
          <p:cNvSpPr>
            <a:spLocks noChangeArrowheads="1"/>
          </p:cNvSpPr>
          <p:nvPr/>
        </p:nvSpPr>
        <p:spPr bwMode="auto">
          <a:xfrm>
            <a:off x="5810250" y="3672047"/>
            <a:ext cx="46038" cy="36512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71" name="Oval 67"/>
          <p:cNvSpPr>
            <a:spLocks noChangeArrowheads="1"/>
          </p:cNvSpPr>
          <p:nvPr/>
        </p:nvSpPr>
        <p:spPr bwMode="auto">
          <a:xfrm>
            <a:off x="5521325" y="3419634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72" name="Oval 68"/>
          <p:cNvSpPr>
            <a:spLocks noChangeArrowheads="1"/>
          </p:cNvSpPr>
          <p:nvPr/>
        </p:nvSpPr>
        <p:spPr bwMode="auto">
          <a:xfrm>
            <a:off x="5645150" y="3419634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73" name="Oval 69"/>
          <p:cNvSpPr>
            <a:spLocks noChangeArrowheads="1"/>
          </p:cNvSpPr>
          <p:nvPr/>
        </p:nvSpPr>
        <p:spPr bwMode="auto">
          <a:xfrm>
            <a:off x="5521325" y="3805397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74" name="Oval 70"/>
          <p:cNvSpPr>
            <a:spLocks noChangeArrowheads="1"/>
          </p:cNvSpPr>
          <p:nvPr/>
        </p:nvSpPr>
        <p:spPr bwMode="auto">
          <a:xfrm>
            <a:off x="5645150" y="3805397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75" name="Line 71"/>
          <p:cNvSpPr>
            <a:spLocks noChangeShapeType="1"/>
          </p:cNvSpPr>
          <p:nvPr/>
        </p:nvSpPr>
        <p:spPr bwMode="auto">
          <a:xfrm>
            <a:off x="4705350" y="3991134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76" name="Text Box 72"/>
          <p:cNvSpPr txBox="1">
            <a:spLocks noChangeArrowheads="1"/>
          </p:cNvSpPr>
          <p:nvPr/>
        </p:nvSpPr>
        <p:spPr bwMode="auto">
          <a:xfrm>
            <a:off x="3790950" y="374348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2777" name="Line 73"/>
          <p:cNvSpPr>
            <a:spLocks noChangeShapeType="1"/>
          </p:cNvSpPr>
          <p:nvPr/>
        </p:nvSpPr>
        <p:spPr bwMode="auto">
          <a:xfrm>
            <a:off x="5772150" y="4005987"/>
            <a:ext cx="1047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78" name="Text Box 74"/>
          <p:cNvSpPr txBox="1">
            <a:spLocks noChangeArrowheads="1"/>
          </p:cNvSpPr>
          <p:nvPr/>
        </p:nvSpPr>
        <p:spPr bwMode="auto">
          <a:xfrm>
            <a:off x="6153150" y="3495834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grpSp>
        <p:nvGrpSpPr>
          <p:cNvPr id="712779" name="Group 75"/>
          <p:cNvGrpSpPr>
            <a:grpSpLocks/>
          </p:cNvGrpSpPr>
          <p:nvPr/>
        </p:nvGrpSpPr>
        <p:grpSpPr bwMode="auto">
          <a:xfrm>
            <a:off x="6118225" y="3514884"/>
            <a:ext cx="500063" cy="423863"/>
            <a:chOff x="3348" y="1872"/>
            <a:chExt cx="291" cy="303"/>
          </a:xfrm>
        </p:grpSpPr>
        <p:sp>
          <p:nvSpPr>
            <p:cNvPr id="712780" name="Oval 76"/>
            <p:cNvSpPr>
              <a:spLocks noChangeArrowheads="1"/>
            </p:cNvSpPr>
            <p:nvPr/>
          </p:nvSpPr>
          <p:spPr bwMode="auto">
            <a:xfrm>
              <a:off x="3612" y="1980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81" name="Oval 77"/>
            <p:cNvSpPr>
              <a:spLocks noChangeArrowheads="1"/>
            </p:cNvSpPr>
            <p:nvPr/>
          </p:nvSpPr>
          <p:spPr bwMode="auto">
            <a:xfrm>
              <a:off x="3612" y="2052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82" name="Oval 78"/>
            <p:cNvSpPr>
              <a:spLocks noChangeArrowheads="1"/>
            </p:cNvSpPr>
            <p:nvPr/>
          </p:nvSpPr>
          <p:spPr bwMode="auto">
            <a:xfrm>
              <a:off x="3348" y="1980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83" name="Oval 79"/>
            <p:cNvSpPr>
              <a:spLocks noChangeArrowheads="1"/>
            </p:cNvSpPr>
            <p:nvPr/>
          </p:nvSpPr>
          <p:spPr bwMode="auto">
            <a:xfrm>
              <a:off x="3348" y="2052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84" name="Oval 80"/>
            <p:cNvSpPr>
              <a:spLocks noChangeArrowheads="1"/>
            </p:cNvSpPr>
            <p:nvPr/>
          </p:nvSpPr>
          <p:spPr bwMode="auto">
            <a:xfrm>
              <a:off x="3444" y="1872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85" name="Oval 81"/>
            <p:cNvSpPr>
              <a:spLocks noChangeArrowheads="1"/>
            </p:cNvSpPr>
            <p:nvPr/>
          </p:nvSpPr>
          <p:spPr bwMode="auto">
            <a:xfrm>
              <a:off x="3516" y="1872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86" name="Oval 82"/>
            <p:cNvSpPr>
              <a:spLocks noChangeArrowheads="1"/>
            </p:cNvSpPr>
            <p:nvPr/>
          </p:nvSpPr>
          <p:spPr bwMode="auto">
            <a:xfrm>
              <a:off x="3444" y="2148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87" name="Oval 83"/>
            <p:cNvSpPr>
              <a:spLocks noChangeArrowheads="1"/>
            </p:cNvSpPr>
            <p:nvPr/>
          </p:nvSpPr>
          <p:spPr bwMode="auto">
            <a:xfrm>
              <a:off x="3516" y="2148"/>
              <a:ext cx="27" cy="27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2788" name="Text Box 84"/>
          <p:cNvSpPr txBox="1">
            <a:spLocks noChangeArrowheads="1"/>
          </p:cNvSpPr>
          <p:nvPr/>
        </p:nvSpPr>
        <p:spPr bwMode="auto">
          <a:xfrm>
            <a:off x="6599658" y="3352166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12789" name="Text Box 85"/>
          <p:cNvSpPr txBox="1">
            <a:spLocks noChangeArrowheads="1"/>
          </p:cNvSpPr>
          <p:nvPr/>
        </p:nvSpPr>
        <p:spPr bwMode="auto">
          <a:xfrm>
            <a:off x="6915150" y="3722579"/>
            <a:ext cx="196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800" baseline="-250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2790" name="Text Box 86"/>
          <p:cNvSpPr txBox="1">
            <a:spLocks noChangeArrowheads="1"/>
          </p:cNvSpPr>
          <p:nvPr/>
        </p:nvSpPr>
        <p:spPr bwMode="auto">
          <a:xfrm>
            <a:off x="7221065" y="4193173"/>
            <a:ext cx="12995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Geminal</a:t>
            </a:r>
            <a:r>
              <a:rPr lang="en-US" alt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4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dihalide</a:t>
            </a:r>
            <a:endParaRPr lang="en-US" altLang="en-US" sz="24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2791" name="Line 87"/>
          <p:cNvSpPr>
            <a:spLocks noChangeShapeType="1"/>
          </p:cNvSpPr>
          <p:nvPr/>
        </p:nvSpPr>
        <p:spPr bwMode="auto">
          <a:xfrm>
            <a:off x="1594389" y="568270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92" name="Line 88"/>
          <p:cNvSpPr>
            <a:spLocks noChangeShapeType="1"/>
          </p:cNvSpPr>
          <p:nvPr/>
        </p:nvSpPr>
        <p:spPr bwMode="auto">
          <a:xfrm>
            <a:off x="1594389" y="575890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93" name="Line 89"/>
          <p:cNvSpPr>
            <a:spLocks noChangeShapeType="1"/>
          </p:cNvSpPr>
          <p:nvPr/>
        </p:nvSpPr>
        <p:spPr bwMode="auto">
          <a:xfrm>
            <a:off x="1594389" y="583510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94" name="Text Box 90"/>
          <p:cNvSpPr txBox="1">
            <a:spLocks noChangeArrowheads="1"/>
          </p:cNvSpPr>
          <p:nvPr/>
        </p:nvSpPr>
        <p:spPr bwMode="auto">
          <a:xfrm>
            <a:off x="1880139" y="5492205"/>
            <a:ext cx="70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</a:p>
        </p:txBody>
      </p:sp>
      <p:sp>
        <p:nvSpPr>
          <p:cNvPr id="712795" name="Text Box 91"/>
          <p:cNvSpPr txBox="1">
            <a:spLocks noChangeArrowheads="1"/>
          </p:cNvSpPr>
          <p:nvPr/>
        </p:nvSpPr>
        <p:spPr bwMode="auto">
          <a:xfrm>
            <a:off x="1022889" y="549220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</a:t>
            </a:r>
          </a:p>
        </p:txBody>
      </p:sp>
      <p:sp>
        <p:nvSpPr>
          <p:cNvPr id="712796" name="Line 92"/>
          <p:cNvSpPr>
            <a:spLocks noChangeShapeType="1"/>
          </p:cNvSpPr>
          <p:nvPr/>
        </p:nvSpPr>
        <p:spPr bwMode="auto">
          <a:xfrm>
            <a:off x="2667967" y="573985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97" name="Text Box 93"/>
          <p:cNvSpPr txBox="1">
            <a:spLocks noChangeArrowheads="1"/>
          </p:cNvSpPr>
          <p:nvPr/>
        </p:nvSpPr>
        <p:spPr bwMode="auto">
          <a:xfrm>
            <a:off x="2763217" y="530170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HX</a:t>
            </a:r>
          </a:p>
        </p:txBody>
      </p:sp>
      <p:sp>
        <p:nvSpPr>
          <p:cNvPr id="712798" name="Line 94"/>
          <p:cNvSpPr>
            <a:spLocks noChangeShapeType="1"/>
          </p:cNvSpPr>
          <p:nvPr/>
        </p:nvSpPr>
        <p:spPr bwMode="auto">
          <a:xfrm flipV="1">
            <a:off x="4582060" y="5787480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99" name="Line 95"/>
          <p:cNvSpPr>
            <a:spLocks noChangeShapeType="1"/>
          </p:cNvSpPr>
          <p:nvPr/>
        </p:nvSpPr>
        <p:spPr bwMode="auto">
          <a:xfrm flipV="1">
            <a:off x="4582060" y="5711280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800" name="Text Box 96"/>
          <p:cNvSpPr txBox="1">
            <a:spLocks noChangeArrowheads="1"/>
          </p:cNvSpPr>
          <p:nvPr/>
        </p:nvSpPr>
        <p:spPr bwMode="auto">
          <a:xfrm>
            <a:off x="4223285" y="5492205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2801" name="Text Box 97"/>
          <p:cNvSpPr txBox="1">
            <a:spLocks noChangeArrowheads="1"/>
          </p:cNvSpPr>
          <p:nvPr/>
        </p:nvSpPr>
        <p:spPr bwMode="auto">
          <a:xfrm>
            <a:off x="4928135" y="5492205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grpSp>
        <p:nvGrpSpPr>
          <p:cNvPr id="712802" name="Group 98"/>
          <p:cNvGrpSpPr>
            <a:grpSpLocks/>
          </p:cNvGrpSpPr>
          <p:nvPr/>
        </p:nvGrpSpPr>
        <p:grpSpPr bwMode="auto">
          <a:xfrm>
            <a:off x="4108985" y="5454105"/>
            <a:ext cx="209550" cy="628650"/>
            <a:chOff x="1092" y="2112"/>
            <a:chExt cx="132" cy="396"/>
          </a:xfrm>
        </p:grpSpPr>
        <p:sp>
          <p:nvSpPr>
            <p:cNvPr id="712803" name="Line 99"/>
            <p:cNvSpPr>
              <a:spLocks noChangeShapeType="1"/>
            </p:cNvSpPr>
            <p:nvPr/>
          </p:nvSpPr>
          <p:spPr bwMode="auto">
            <a:xfrm>
              <a:off x="1104" y="2112"/>
              <a:ext cx="120" cy="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804" name="Line 100"/>
            <p:cNvSpPr>
              <a:spLocks noChangeShapeType="1"/>
            </p:cNvSpPr>
            <p:nvPr/>
          </p:nvSpPr>
          <p:spPr bwMode="auto">
            <a:xfrm flipV="1">
              <a:off x="1092" y="2376"/>
              <a:ext cx="120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2805" name="Text Box 101"/>
          <p:cNvSpPr txBox="1">
            <a:spLocks noChangeArrowheads="1"/>
          </p:cNvSpPr>
          <p:nvPr/>
        </p:nvSpPr>
        <p:spPr bwMode="auto">
          <a:xfrm>
            <a:off x="3828080" y="5187405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12806" name="Text Box 102"/>
          <p:cNvSpPr txBox="1">
            <a:spLocks noChangeArrowheads="1"/>
          </p:cNvSpPr>
          <p:nvPr/>
        </p:nvSpPr>
        <p:spPr bwMode="auto">
          <a:xfrm>
            <a:off x="3816963" y="5924799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grpSp>
        <p:nvGrpSpPr>
          <p:cNvPr id="712807" name="Group 103"/>
          <p:cNvGrpSpPr>
            <a:grpSpLocks/>
          </p:cNvGrpSpPr>
          <p:nvPr/>
        </p:nvGrpSpPr>
        <p:grpSpPr bwMode="auto">
          <a:xfrm flipH="1">
            <a:off x="5232935" y="5416005"/>
            <a:ext cx="228600" cy="628650"/>
            <a:chOff x="1092" y="2112"/>
            <a:chExt cx="132" cy="396"/>
          </a:xfrm>
        </p:grpSpPr>
        <p:sp>
          <p:nvSpPr>
            <p:cNvPr id="712808" name="Line 104"/>
            <p:cNvSpPr>
              <a:spLocks noChangeShapeType="1"/>
            </p:cNvSpPr>
            <p:nvPr/>
          </p:nvSpPr>
          <p:spPr bwMode="auto">
            <a:xfrm>
              <a:off x="1104" y="2112"/>
              <a:ext cx="120" cy="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809" name="Line 105"/>
            <p:cNvSpPr>
              <a:spLocks noChangeShapeType="1"/>
            </p:cNvSpPr>
            <p:nvPr/>
          </p:nvSpPr>
          <p:spPr bwMode="auto">
            <a:xfrm flipV="1">
              <a:off x="1092" y="2376"/>
              <a:ext cx="120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2810" name="Text Box 106"/>
          <p:cNvSpPr txBox="1">
            <a:spLocks noChangeArrowheads="1"/>
          </p:cNvSpPr>
          <p:nvPr/>
        </p:nvSpPr>
        <p:spPr bwMode="auto">
          <a:xfrm>
            <a:off x="5394860" y="5911110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2811" name="Text Box 107"/>
          <p:cNvSpPr txBox="1">
            <a:spLocks noChangeArrowheads="1"/>
          </p:cNvSpPr>
          <p:nvPr/>
        </p:nvSpPr>
        <p:spPr bwMode="auto">
          <a:xfrm>
            <a:off x="5366285" y="514930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2812" name="Line 108"/>
          <p:cNvSpPr>
            <a:spLocks noChangeShapeType="1"/>
          </p:cNvSpPr>
          <p:nvPr/>
        </p:nvSpPr>
        <p:spPr bwMode="auto">
          <a:xfrm>
            <a:off x="5979757" y="572080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813" name="Text Box 109"/>
          <p:cNvSpPr txBox="1">
            <a:spLocks noChangeArrowheads="1"/>
          </p:cNvSpPr>
          <p:nvPr/>
        </p:nvSpPr>
        <p:spPr bwMode="auto">
          <a:xfrm>
            <a:off x="6075007" y="528265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HX</a:t>
            </a:r>
          </a:p>
        </p:txBody>
      </p:sp>
      <p:sp>
        <p:nvSpPr>
          <p:cNvPr id="712814" name="Text Box 110"/>
          <p:cNvSpPr txBox="1">
            <a:spLocks noChangeArrowheads="1"/>
          </p:cNvSpPr>
          <p:nvPr/>
        </p:nvSpPr>
        <p:spPr bwMode="auto">
          <a:xfrm>
            <a:off x="6933549" y="5449343"/>
            <a:ext cx="196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RCX</a:t>
            </a:r>
            <a:r>
              <a:rPr lang="en-US" altLang="en-US" sz="28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2815" name="Text Box 111"/>
          <p:cNvSpPr txBox="1">
            <a:spLocks noChangeArrowheads="1"/>
          </p:cNvSpPr>
          <p:nvPr/>
        </p:nvSpPr>
        <p:spPr bwMode="auto">
          <a:xfrm>
            <a:off x="2826285" y="6272551"/>
            <a:ext cx="351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Markovnikov twice</a:t>
            </a:r>
          </a:p>
        </p:txBody>
      </p:sp>
      <p:sp>
        <p:nvSpPr>
          <p:cNvPr id="712816" name="Text Box 112"/>
          <p:cNvSpPr txBox="1">
            <a:spLocks noChangeArrowheads="1"/>
          </p:cNvSpPr>
          <p:nvPr/>
        </p:nvSpPr>
        <p:spPr bwMode="auto">
          <a:xfrm>
            <a:off x="5946505" y="257175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sp</a:t>
            </a:r>
          </a:p>
        </p:txBody>
      </p:sp>
      <p:sp>
        <p:nvSpPr>
          <p:cNvPr id="712817" name="Text Box 113"/>
          <p:cNvSpPr txBox="1">
            <a:spLocks noChangeArrowheads="1"/>
          </p:cNvSpPr>
          <p:nvPr/>
        </p:nvSpPr>
        <p:spPr bwMode="auto">
          <a:xfrm>
            <a:off x="4908550" y="3489484"/>
            <a:ext cx="438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12818" name="Freeform 114"/>
          <p:cNvSpPr>
            <a:spLocks/>
          </p:cNvSpPr>
          <p:nvPr/>
        </p:nvSpPr>
        <p:spPr bwMode="auto">
          <a:xfrm rot="11002264">
            <a:off x="1092837" y="2451813"/>
            <a:ext cx="1353416" cy="420688"/>
          </a:xfrm>
          <a:custGeom>
            <a:avLst/>
            <a:gdLst>
              <a:gd name="T0" fmla="*/ 0 w 528"/>
              <a:gd name="T1" fmla="*/ 147 h 147"/>
              <a:gd name="T2" fmla="*/ 271 w 528"/>
              <a:gd name="T3" fmla="*/ 7 h 147"/>
              <a:gd name="T4" fmla="*/ 528 w 528"/>
              <a:gd name="T5" fmla="*/ 10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147">
                <a:moveTo>
                  <a:pt x="0" y="147"/>
                </a:moveTo>
                <a:cubicBezTo>
                  <a:pt x="91" y="80"/>
                  <a:pt x="183" y="14"/>
                  <a:pt x="271" y="7"/>
                </a:cubicBezTo>
                <a:cubicBezTo>
                  <a:pt x="359" y="0"/>
                  <a:pt x="443" y="53"/>
                  <a:pt x="528" y="10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12819" name="Freeform 115"/>
          <p:cNvSpPr>
            <a:spLocks/>
          </p:cNvSpPr>
          <p:nvPr/>
        </p:nvSpPr>
        <p:spPr bwMode="auto">
          <a:xfrm rot="11186218" flipH="1" flipV="1">
            <a:off x="6047087" y="1399801"/>
            <a:ext cx="1225105" cy="427038"/>
          </a:xfrm>
          <a:custGeom>
            <a:avLst/>
            <a:gdLst>
              <a:gd name="T0" fmla="*/ 0 w 528"/>
              <a:gd name="T1" fmla="*/ 147 h 147"/>
              <a:gd name="T2" fmla="*/ 271 w 528"/>
              <a:gd name="T3" fmla="*/ 7 h 147"/>
              <a:gd name="T4" fmla="*/ 528 w 528"/>
              <a:gd name="T5" fmla="*/ 10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147">
                <a:moveTo>
                  <a:pt x="0" y="147"/>
                </a:moveTo>
                <a:cubicBezTo>
                  <a:pt x="91" y="80"/>
                  <a:pt x="183" y="14"/>
                  <a:pt x="271" y="7"/>
                </a:cubicBezTo>
                <a:cubicBezTo>
                  <a:pt x="359" y="0"/>
                  <a:pt x="443" y="53"/>
                  <a:pt x="528" y="10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12820" name="Freeform 116"/>
          <p:cNvSpPr>
            <a:spLocks/>
          </p:cNvSpPr>
          <p:nvPr/>
        </p:nvSpPr>
        <p:spPr bwMode="auto">
          <a:xfrm rot="8629041" flipH="1" flipV="1">
            <a:off x="5230813" y="3352959"/>
            <a:ext cx="384175" cy="230188"/>
          </a:xfrm>
          <a:custGeom>
            <a:avLst/>
            <a:gdLst>
              <a:gd name="T0" fmla="*/ 0 w 528"/>
              <a:gd name="T1" fmla="*/ 147 h 147"/>
              <a:gd name="T2" fmla="*/ 271 w 528"/>
              <a:gd name="T3" fmla="*/ 7 h 147"/>
              <a:gd name="T4" fmla="*/ 528 w 528"/>
              <a:gd name="T5" fmla="*/ 10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147">
                <a:moveTo>
                  <a:pt x="0" y="147"/>
                </a:moveTo>
                <a:cubicBezTo>
                  <a:pt x="91" y="80"/>
                  <a:pt x="183" y="14"/>
                  <a:pt x="271" y="7"/>
                </a:cubicBezTo>
                <a:cubicBezTo>
                  <a:pt x="359" y="0"/>
                  <a:pt x="443" y="53"/>
                  <a:pt x="528" y="106"/>
                </a:cubicBezTo>
              </a:path>
            </a:pathLst>
          </a:custGeom>
          <a:noFill/>
          <a:ln w="38100" cap="flat" cmpd="sng">
            <a:solidFill>
              <a:srgbClr val="FF3399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2821" name="Freeform 117"/>
          <p:cNvSpPr>
            <a:spLocks/>
          </p:cNvSpPr>
          <p:nvPr/>
        </p:nvSpPr>
        <p:spPr bwMode="auto">
          <a:xfrm>
            <a:off x="5194300" y="3972084"/>
            <a:ext cx="1181100" cy="636588"/>
          </a:xfrm>
          <a:custGeom>
            <a:avLst/>
            <a:gdLst>
              <a:gd name="T0" fmla="*/ 744 w 744"/>
              <a:gd name="T1" fmla="*/ 0 h 401"/>
              <a:gd name="T2" fmla="*/ 680 w 744"/>
              <a:gd name="T3" fmla="*/ 192 h 401"/>
              <a:gd name="T4" fmla="*/ 440 w 744"/>
              <a:gd name="T5" fmla="*/ 376 h 401"/>
              <a:gd name="T6" fmla="*/ 96 w 744"/>
              <a:gd name="T7" fmla="*/ 344 h 401"/>
              <a:gd name="T8" fmla="*/ 0 w 744"/>
              <a:gd name="T9" fmla="*/ 152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4" h="401">
                <a:moveTo>
                  <a:pt x="744" y="0"/>
                </a:moveTo>
                <a:cubicBezTo>
                  <a:pt x="737" y="65"/>
                  <a:pt x="731" y="130"/>
                  <a:pt x="680" y="192"/>
                </a:cubicBezTo>
                <a:cubicBezTo>
                  <a:pt x="629" y="254"/>
                  <a:pt x="537" y="351"/>
                  <a:pt x="440" y="376"/>
                </a:cubicBezTo>
                <a:cubicBezTo>
                  <a:pt x="343" y="401"/>
                  <a:pt x="169" y="381"/>
                  <a:pt x="96" y="344"/>
                </a:cubicBezTo>
                <a:cubicBezTo>
                  <a:pt x="23" y="307"/>
                  <a:pt x="11" y="229"/>
                  <a:pt x="0" y="15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823" name="Rectangle 119"/>
          <p:cNvSpPr>
            <a:spLocks noChangeArrowheads="1"/>
          </p:cNvSpPr>
          <p:nvPr/>
        </p:nvSpPr>
        <p:spPr bwMode="auto">
          <a:xfrm>
            <a:off x="4846368" y="2432050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sp </a:t>
            </a:r>
            <a:r>
              <a:rPr lang="en-US" altLang="en-US" sz="1600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2825" name="Text Box 121"/>
          <p:cNvSpPr txBox="1">
            <a:spLocks noChangeArrowheads="1"/>
          </p:cNvSpPr>
          <p:nvPr/>
        </p:nvSpPr>
        <p:spPr bwMode="auto">
          <a:xfrm>
            <a:off x="411559" y="1546554"/>
            <a:ext cx="2518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Internal alkynes</a:t>
            </a:r>
          </a:p>
        </p:txBody>
      </p:sp>
      <p:sp>
        <p:nvSpPr>
          <p:cNvPr id="712826" name="Text Box 122"/>
          <p:cNvSpPr txBox="1">
            <a:spLocks noChangeArrowheads="1"/>
          </p:cNvSpPr>
          <p:nvPr/>
        </p:nvSpPr>
        <p:spPr bwMode="auto">
          <a:xfrm>
            <a:off x="3612172" y="3264059"/>
            <a:ext cx="16466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Resonance with X</a:t>
            </a:r>
          </a:p>
        </p:txBody>
      </p:sp>
      <p:sp>
        <p:nvSpPr>
          <p:cNvPr id="121" name="Text Box 121"/>
          <p:cNvSpPr txBox="1">
            <a:spLocks noChangeArrowheads="1"/>
          </p:cNvSpPr>
          <p:nvPr/>
        </p:nvSpPr>
        <p:spPr bwMode="auto">
          <a:xfrm>
            <a:off x="452438" y="4715461"/>
            <a:ext cx="2579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Terminal alkynes</a:t>
            </a:r>
            <a:endParaRPr lang="en-US" altLang="en-US" sz="24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5810" y="111878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66CCFF"/>
                </a:solidFill>
                <a:latin typeface="+mn-lt"/>
              </a:rPr>
              <a:t>linear</a:t>
            </a:r>
            <a:endParaRPr lang="en-US" sz="1800" dirty="0">
              <a:solidFill>
                <a:srgbClr val="66CC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406400" y="53760"/>
            <a:ext cx="2384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Examples:</a:t>
            </a:r>
          </a:p>
        </p:txBody>
      </p:sp>
      <p:sp>
        <p:nvSpPr>
          <p:cNvPr id="713736" name="Line 8"/>
          <p:cNvSpPr>
            <a:spLocks noChangeShapeType="1"/>
          </p:cNvSpPr>
          <p:nvPr/>
        </p:nvSpPr>
        <p:spPr bwMode="auto">
          <a:xfrm rot="4800000" flipH="1">
            <a:off x="2186941" y="1124511"/>
            <a:ext cx="179387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rot="4800000" flipH="1">
            <a:off x="2225835" y="1072917"/>
            <a:ext cx="1778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38" name="Line 10"/>
          <p:cNvSpPr>
            <a:spLocks noChangeShapeType="1"/>
          </p:cNvSpPr>
          <p:nvPr/>
        </p:nvSpPr>
        <p:spPr bwMode="auto">
          <a:xfrm rot="4800000" flipH="1">
            <a:off x="2148841" y="1178486"/>
            <a:ext cx="179387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39" name="Line 11"/>
          <p:cNvSpPr>
            <a:spLocks noChangeShapeType="1"/>
          </p:cNvSpPr>
          <p:nvPr/>
        </p:nvSpPr>
        <p:spPr bwMode="auto">
          <a:xfrm rot="-10660313">
            <a:off x="2380304" y="1299077"/>
            <a:ext cx="274637" cy="163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40" name="Line 12"/>
          <p:cNvSpPr>
            <a:spLocks noChangeShapeType="1"/>
          </p:cNvSpPr>
          <p:nvPr/>
        </p:nvSpPr>
        <p:spPr bwMode="auto">
          <a:xfrm rot="10939687" flipV="1">
            <a:off x="2615254" y="1245102"/>
            <a:ext cx="354012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>
            <a:off x="3338636" y="1265702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42" name="Text Box 14"/>
          <p:cNvSpPr txBox="1">
            <a:spLocks noChangeArrowheads="1"/>
          </p:cNvSpPr>
          <p:nvPr/>
        </p:nvSpPr>
        <p:spPr bwMode="auto">
          <a:xfrm>
            <a:off x="3376736" y="789452"/>
            <a:ext cx="85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HBr</a:t>
            </a:r>
          </a:p>
        </p:txBody>
      </p:sp>
      <p:sp>
        <p:nvSpPr>
          <p:cNvPr id="713743" name="Line 15"/>
          <p:cNvSpPr>
            <a:spLocks noChangeShapeType="1"/>
          </p:cNvSpPr>
          <p:nvPr/>
        </p:nvSpPr>
        <p:spPr bwMode="auto">
          <a:xfrm flipH="1">
            <a:off x="5205536" y="1103777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44" name="Line 16"/>
          <p:cNvSpPr>
            <a:spLocks noChangeShapeType="1"/>
          </p:cNvSpPr>
          <p:nvPr/>
        </p:nvSpPr>
        <p:spPr bwMode="auto">
          <a:xfrm flipH="1" flipV="1">
            <a:off x="4843586" y="1094252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45" name="Line 17"/>
          <p:cNvSpPr>
            <a:spLocks noChangeShapeType="1"/>
          </p:cNvSpPr>
          <p:nvPr/>
        </p:nvSpPr>
        <p:spPr bwMode="auto">
          <a:xfrm flipH="1">
            <a:off x="4462586" y="1094252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rot="10800000" flipH="1">
            <a:off x="5929436" y="1122827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47" name="Line 19"/>
          <p:cNvSpPr>
            <a:spLocks noChangeShapeType="1"/>
          </p:cNvSpPr>
          <p:nvPr/>
        </p:nvSpPr>
        <p:spPr bwMode="auto">
          <a:xfrm>
            <a:off x="5597837" y="1094252"/>
            <a:ext cx="34290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48" name="Freeform 20"/>
          <p:cNvSpPr>
            <a:spLocks/>
          </p:cNvSpPr>
          <p:nvPr/>
        </p:nvSpPr>
        <p:spPr bwMode="auto">
          <a:xfrm rot="21268052">
            <a:off x="5421509" y="886425"/>
            <a:ext cx="409438" cy="213314"/>
          </a:xfrm>
          <a:custGeom>
            <a:avLst/>
            <a:gdLst>
              <a:gd name="T0" fmla="*/ 0 w 144"/>
              <a:gd name="T1" fmla="*/ 0 h 84"/>
              <a:gd name="T2" fmla="*/ 60 w 144"/>
              <a:gd name="T3" fmla="*/ 84 h 84"/>
              <a:gd name="T4" fmla="*/ 144 w 144"/>
              <a:gd name="T5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84">
                <a:moveTo>
                  <a:pt x="0" y="0"/>
                </a:moveTo>
                <a:lnTo>
                  <a:pt x="60" y="84"/>
                </a:lnTo>
                <a:lnTo>
                  <a:pt x="144" y="1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5026337" y="533194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3750" name="Text Box 22"/>
          <p:cNvSpPr txBox="1">
            <a:spLocks noChangeArrowheads="1"/>
          </p:cNvSpPr>
          <p:nvPr/>
        </p:nvSpPr>
        <p:spPr bwMode="auto">
          <a:xfrm>
            <a:off x="5710170" y="525804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3753" name="Line 25"/>
          <p:cNvSpPr>
            <a:spLocks noChangeShapeType="1"/>
          </p:cNvSpPr>
          <p:nvPr/>
        </p:nvSpPr>
        <p:spPr bwMode="auto">
          <a:xfrm rot="-21600000">
            <a:off x="1876425" y="2236735"/>
            <a:ext cx="279400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54" name="Line 26"/>
          <p:cNvSpPr>
            <a:spLocks noChangeShapeType="1"/>
          </p:cNvSpPr>
          <p:nvPr/>
        </p:nvSpPr>
        <p:spPr bwMode="auto">
          <a:xfrm flipV="1">
            <a:off x="1514475" y="2246260"/>
            <a:ext cx="38100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56" name="Line 28"/>
          <p:cNvSpPr>
            <a:spLocks noChangeShapeType="1"/>
          </p:cNvSpPr>
          <p:nvPr/>
        </p:nvSpPr>
        <p:spPr bwMode="auto">
          <a:xfrm rot="4800000" flipH="1">
            <a:off x="2177161" y="2375533"/>
            <a:ext cx="179388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57" name="Line 29"/>
          <p:cNvSpPr>
            <a:spLocks noChangeShapeType="1"/>
          </p:cNvSpPr>
          <p:nvPr/>
        </p:nvSpPr>
        <p:spPr bwMode="auto">
          <a:xfrm rot="4800000" flipH="1">
            <a:off x="2216055" y="2323939"/>
            <a:ext cx="1778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58" name="Line 30"/>
          <p:cNvSpPr>
            <a:spLocks noChangeShapeType="1"/>
          </p:cNvSpPr>
          <p:nvPr/>
        </p:nvSpPr>
        <p:spPr bwMode="auto">
          <a:xfrm rot="4800000" flipH="1">
            <a:off x="2139061" y="2429508"/>
            <a:ext cx="179388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59" name="Line 31"/>
          <p:cNvSpPr>
            <a:spLocks noChangeShapeType="1"/>
          </p:cNvSpPr>
          <p:nvPr/>
        </p:nvSpPr>
        <p:spPr bwMode="auto">
          <a:xfrm rot="-10660313">
            <a:off x="2367549" y="2548826"/>
            <a:ext cx="246062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60" name="Line 32"/>
          <p:cNvSpPr>
            <a:spLocks noChangeShapeType="1"/>
          </p:cNvSpPr>
          <p:nvPr/>
        </p:nvSpPr>
        <p:spPr bwMode="auto">
          <a:xfrm>
            <a:off x="3009900" y="2587572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61" name="Text Box 33"/>
          <p:cNvSpPr txBox="1">
            <a:spLocks noChangeArrowheads="1"/>
          </p:cNvSpPr>
          <p:nvPr/>
        </p:nvSpPr>
        <p:spPr bwMode="auto">
          <a:xfrm>
            <a:off x="3048000" y="2111322"/>
            <a:ext cx="85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</a:t>
            </a:r>
          </a:p>
        </p:txBody>
      </p:sp>
      <p:sp>
        <p:nvSpPr>
          <p:cNvPr id="713762" name="Line 34"/>
          <p:cNvSpPr>
            <a:spLocks noChangeShapeType="1"/>
          </p:cNvSpPr>
          <p:nvPr/>
        </p:nvSpPr>
        <p:spPr bwMode="auto">
          <a:xfrm flipH="1">
            <a:off x="4686300" y="2425647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63" name="Line 35"/>
          <p:cNvSpPr>
            <a:spLocks noChangeShapeType="1"/>
          </p:cNvSpPr>
          <p:nvPr/>
        </p:nvSpPr>
        <p:spPr bwMode="auto">
          <a:xfrm flipH="1" flipV="1">
            <a:off x="4324350" y="2416122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64" name="Line 36"/>
          <p:cNvSpPr>
            <a:spLocks noChangeShapeType="1"/>
          </p:cNvSpPr>
          <p:nvPr/>
        </p:nvSpPr>
        <p:spPr bwMode="auto">
          <a:xfrm flipH="1">
            <a:off x="3943350" y="2416122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65" name="Line 37"/>
          <p:cNvSpPr>
            <a:spLocks noChangeShapeType="1"/>
          </p:cNvSpPr>
          <p:nvPr/>
        </p:nvSpPr>
        <p:spPr bwMode="auto">
          <a:xfrm>
            <a:off x="5086350" y="2416122"/>
            <a:ext cx="34290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66" name="Freeform 38"/>
          <p:cNvSpPr>
            <a:spLocks/>
          </p:cNvSpPr>
          <p:nvPr/>
        </p:nvSpPr>
        <p:spPr bwMode="auto">
          <a:xfrm rot="21294901">
            <a:off x="4928070" y="2194915"/>
            <a:ext cx="361175" cy="220952"/>
          </a:xfrm>
          <a:custGeom>
            <a:avLst/>
            <a:gdLst>
              <a:gd name="T0" fmla="*/ 0 w 144"/>
              <a:gd name="T1" fmla="*/ 0 h 84"/>
              <a:gd name="T2" fmla="*/ 60 w 144"/>
              <a:gd name="T3" fmla="*/ 84 h 84"/>
              <a:gd name="T4" fmla="*/ 144 w 144"/>
              <a:gd name="T5" fmla="*/ 12 h 84"/>
              <a:gd name="connsiteX0" fmla="*/ 0 w 12791"/>
              <a:gd name="connsiteY0" fmla="*/ 0 h 9260"/>
              <a:gd name="connsiteX1" fmla="*/ 6958 w 12791"/>
              <a:gd name="connsiteY1" fmla="*/ 9260 h 9260"/>
              <a:gd name="connsiteX2" fmla="*/ 12791 w 12791"/>
              <a:gd name="connsiteY2" fmla="*/ 689 h 9260"/>
              <a:gd name="connsiteX0" fmla="*/ 0 w 12352"/>
              <a:gd name="connsiteY0" fmla="*/ 0 h 10000"/>
              <a:gd name="connsiteX1" fmla="*/ 5440 w 12352"/>
              <a:gd name="connsiteY1" fmla="*/ 10000 h 10000"/>
              <a:gd name="connsiteX2" fmla="*/ 12352 w 12352"/>
              <a:gd name="connsiteY2" fmla="*/ 13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52" h="10000">
                <a:moveTo>
                  <a:pt x="0" y="0"/>
                </a:moveTo>
                <a:lnTo>
                  <a:pt x="5440" y="10000"/>
                </a:lnTo>
                <a:lnTo>
                  <a:pt x="12352" y="137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67" name="Text Box 39"/>
          <p:cNvSpPr txBox="1">
            <a:spLocks noChangeArrowheads="1"/>
          </p:cNvSpPr>
          <p:nvPr/>
        </p:nvSpPr>
        <p:spPr bwMode="auto">
          <a:xfrm>
            <a:off x="4648200" y="1871331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13768" name="Text Box 40"/>
          <p:cNvSpPr txBox="1">
            <a:spLocks noChangeArrowheads="1"/>
          </p:cNvSpPr>
          <p:nvPr/>
        </p:nvSpPr>
        <p:spPr bwMode="auto">
          <a:xfrm>
            <a:off x="5177080" y="1871331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13769" name="Line 41"/>
          <p:cNvSpPr>
            <a:spLocks noChangeShapeType="1"/>
          </p:cNvSpPr>
          <p:nvPr/>
        </p:nvSpPr>
        <p:spPr bwMode="auto">
          <a:xfrm flipH="1">
            <a:off x="7200900" y="2082747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70" name="Line 42"/>
          <p:cNvSpPr>
            <a:spLocks noChangeShapeType="1"/>
          </p:cNvSpPr>
          <p:nvPr/>
        </p:nvSpPr>
        <p:spPr bwMode="auto">
          <a:xfrm flipH="1" flipV="1">
            <a:off x="6838950" y="2073222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71" name="Line 43"/>
          <p:cNvSpPr>
            <a:spLocks noChangeShapeType="1"/>
          </p:cNvSpPr>
          <p:nvPr/>
        </p:nvSpPr>
        <p:spPr bwMode="auto">
          <a:xfrm flipH="1">
            <a:off x="6457950" y="2073222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72" name="Line 44"/>
          <p:cNvSpPr>
            <a:spLocks noChangeShapeType="1"/>
          </p:cNvSpPr>
          <p:nvPr/>
        </p:nvSpPr>
        <p:spPr bwMode="auto">
          <a:xfrm>
            <a:off x="7581900" y="2082747"/>
            <a:ext cx="34290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73" name="Freeform 45"/>
          <p:cNvSpPr>
            <a:spLocks/>
          </p:cNvSpPr>
          <p:nvPr/>
        </p:nvSpPr>
        <p:spPr bwMode="auto">
          <a:xfrm rot="21241104" flipH="1" flipV="1">
            <a:off x="7028532" y="2307794"/>
            <a:ext cx="352212" cy="276225"/>
          </a:xfrm>
          <a:custGeom>
            <a:avLst/>
            <a:gdLst>
              <a:gd name="T0" fmla="*/ 0 w 144"/>
              <a:gd name="T1" fmla="*/ 0 h 84"/>
              <a:gd name="T2" fmla="*/ 60 w 144"/>
              <a:gd name="T3" fmla="*/ 84 h 84"/>
              <a:gd name="T4" fmla="*/ 144 w 144"/>
              <a:gd name="T5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84">
                <a:moveTo>
                  <a:pt x="0" y="0"/>
                </a:moveTo>
                <a:lnTo>
                  <a:pt x="60" y="84"/>
                </a:lnTo>
                <a:lnTo>
                  <a:pt x="144" y="1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74" name="Text Box 46"/>
          <p:cNvSpPr txBox="1">
            <a:spLocks noChangeArrowheads="1"/>
          </p:cNvSpPr>
          <p:nvPr/>
        </p:nvSpPr>
        <p:spPr bwMode="auto">
          <a:xfrm>
            <a:off x="6838950" y="248586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13775" name="Text Box 47"/>
          <p:cNvSpPr txBox="1">
            <a:spLocks noChangeArrowheads="1"/>
          </p:cNvSpPr>
          <p:nvPr/>
        </p:nvSpPr>
        <p:spPr bwMode="auto">
          <a:xfrm>
            <a:off x="7239000" y="248586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13776" name="Text Box 48"/>
          <p:cNvSpPr txBox="1">
            <a:spLocks noChangeArrowheads="1"/>
          </p:cNvSpPr>
          <p:nvPr/>
        </p:nvSpPr>
        <p:spPr bwMode="auto">
          <a:xfrm>
            <a:off x="5772150" y="2092272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13777" name="AutoShape 49"/>
          <p:cNvSpPr>
            <a:spLocks noChangeArrowheads="1"/>
          </p:cNvSpPr>
          <p:nvPr/>
        </p:nvSpPr>
        <p:spPr bwMode="auto">
          <a:xfrm rot="16200000">
            <a:off x="1493044" y="3591579"/>
            <a:ext cx="785812" cy="674688"/>
          </a:xfrm>
          <a:prstGeom prst="hexagon">
            <a:avLst>
              <a:gd name="adj" fmla="val 29118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3778" name="Line 50"/>
          <p:cNvSpPr>
            <a:spLocks noChangeShapeType="1"/>
          </p:cNvSpPr>
          <p:nvPr/>
        </p:nvSpPr>
        <p:spPr bwMode="auto">
          <a:xfrm rot="10800000" flipH="1">
            <a:off x="2209006" y="3585229"/>
            <a:ext cx="209550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79" name="Line 51"/>
          <p:cNvSpPr>
            <a:spLocks noChangeShapeType="1"/>
          </p:cNvSpPr>
          <p:nvPr/>
        </p:nvSpPr>
        <p:spPr bwMode="auto">
          <a:xfrm rot="6000000">
            <a:off x="2431447" y="3427489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80" name="Line 52"/>
          <p:cNvSpPr>
            <a:spLocks noChangeShapeType="1"/>
          </p:cNvSpPr>
          <p:nvPr/>
        </p:nvSpPr>
        <p:spPr bwMode="auto">
          <a:xfrm rot="6000000">
            <a:off x="2469547" y="3484639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81" name="Line 53"/>
          <p:cNvSpPr>
            <a:spLocks noChangeShapeType="1"/>
          </p:cNvSpPr>
          <p:nvPr/>
        </p:nvSpPr>
        <p:spPr bwMode="auto">
          <a:xfrm rot="6000000">
            <a:off x="2393347" y="3370339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82" name="Line 54"/>
          <p:cNvSpPr>
            <a:spLocks noChangeShapeType="1"/>
          </p:cNvSpPr>
          <p:nvPr/>
        </p:nvSpPr>
        <p:spPr bwMode="auto">
          <a:xfrm>
            <a:off x="2704306" y="3975754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83" name="Text Box 55"/>
          <p:cNvSpPr txBox="1">
            <a:spLocks noChangeArrowheads="1"/>
          </p:cNvSpPr>
          <p:nvPr/>
        </p:nvSpPr>
        <p:spPr bwMode="auto">
          <a:xfrm>
            <a:off x="2761456" y="3537604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HCl</a:t>
            </a:r>
          </a:p>
        </p:txBody>
      </p:sp>
      <p:sp>
        <p:nvSpPr>
          <p:cNvPr id="713784" name="AutoShape 56"/>
          <p:cNvSpPr>
            <a:spLocks noChangeArrowheads="1"/>
          </p:cNvSpPr>
          <p:nvPr/>
        </p:nvSpPr>
        <p:spPr bwMode="auto">
          <a:xfrm rot="16200000">
            <a:off x="3952875" y="3608248"/>
            <a:ext cx="704850" cy="661988"/>
          </a:xfrm>
          <a:prstGeom prst="hexagon">
            <a:avLst>
              <a:gd name="adj" fmla="val 26619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3785" name="Line 57"/>
          <p:cNvSpPr>
            <a:spLocks noChangeShapeType="1"/>
          </p:cNvSpPr>
          <p:nvPr/>
        </p:nvSpPr>
        <p:spPr bwMode="auto">
          <a:xfrm rot="10800000" flipH="1">
            <a:off x="4609305" y="3613804"/>
            <a:ext cx="224403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86" name="Line 58"/>
          <p:cNvSpPr>
            <a:spLocks noChangeShapeType="1"/>
          </p:cNvSpPr>
          <p:nvPr/>
        </p:nvSpPr>
        <p:spPr bwMode="auto">
          <a:xfrm>
            <a:off x="4804569" y="3618515"/>
            <a:ext cx="228600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87" name="Freeform 59"/>
          <p:cNvSpPr>
            <a:spLocks/>
          </p:cNvSpPr>
          <p:nvPr/>
        </p:nvSpPr>
        <p:spPr bwMode="auto">
          <a:xfrm rot="21367698">
            <a:off x="4664872" y="3387821"/>
            <a:ext cx="359733" cy="222997"/>
          </a:xfrm>
          <a:custGeom>
            <a:avLst/>
            <a:gdLst>
              <a:gd name="T0" fmla="*/ 0 w 144"/>
              <a:gd name="T1" fmla="*/ 0 h 84"/>
              <a:gd name="T2" fmla="*/ 60 w 144"/>
              <a:gd name="T3" fmla="*/ 84 h 84"/>
              <a:gd name="T4" fmla="*/ 144 w 144"/>
              <a:gd name="T5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84">
                <a:moveTo>
                  <a:pt x="0" y="0"/>
                </a:moveTo>
                <a:lnTo>
                  <a:pt x="60" y="84"/>
                </a:lnTo>
                <a:lnTo>
                  <a:pt x="144" y="1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88" name="Text Box 60"/>
          <p:cNvSpPr txBox="1">
            <a:spLocks noChangeArrowheads="1"/>
          </p:cNvSpPr>
          <p:nvPr/>
        </p:nvSpPr>
        <p:spPr bwMode="auto">
          <a:xfrm>
            <a:off x="4293907" y="3090444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</a:p>
        </p:txBody>
      </p:sp>
      <p:sp>
        <p:nvSpPr>
          <p:cNvPr id="713789" name="Text Box 61"/>
          <p:cNvSpPr txBox="1">
            <a:spLocks noChangeArrowheads="1"/>
          </p:cNvSpPr>
          <p:nvPr/>
        </p:nvSpPr>
        <p:spPr bwMode="auto">
          <a:xfrm>
            <a:off x="4918869" y="3088062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</a:p>
        </p:txBody>
      </p:sp>
      <p:sp>
        <p:nvSpPr>
          <p:cNvPr id="713790" name="Text Box 62"/>
          <p:cNvSpPr txBox="1">
            <a:spLocks noChangeArrowheads="1"/>
          </p:cNvSpPr>
          <p:nvPr/>
        </p:nvSpPr>
        <p:spPr bwMode="auto">
          <a:xfrm>
            <a:off x="309563" y="4476750"/>
            <a:ext cx="38879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Synthetic application: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3791" name="Freeform 63"/>
          <p:cNvSpPr>
            <a:spLocks/>
          </p:cNvSpPr>
          <p:nvPr/>
        </p:nvSpPr>
        <p:spPr bwMode="auto">
          <a:xfrm>
            <a:off x="290513" y="5407025"/>
            <a:ext cx="1011237" cy="300038"/>
          </a:xfrm>
          <a:custGeom>
            <a:avLst/>
            <a:gdLst>
              <a:gd name="T0" fmla="*/ 0 w 768"/>
              <a:gd name="T1" fmla="*/ 264 h 276"/>
              <a:gd name="T2" fmla="*/ 252 w 768"/>
              <a:gd name="T3" fmla="*/ 12 h 276"/>
              <a:gd name="T4" fmla="*/ 492 w 768"/>
              <a:gd name="T5" fmla="*/ 276 h 276"/>
              <a:gd name="T6" fmla="*/ 768 w 768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276">
                <a:moveTo>
                  <a:pt x="0" y="264"/>
                </a:moveTo>
                <a:lnTo>
                  <a:pt x="252" y="12"/>
                </a:lnTo>
                <a:lnTo>
                  <a:pt x="492" y="276"/>
                </a:lnTo>
                <a:lnTo>
                  <a:pt x="76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92" name="Line 64"/>
          <p:cNvSpPr>
            <a:spLocks noChangeShapeType="1"/>
          </p:cNvSpPr>
          <p:nvPr/>
        </p:nvSpPr>
        <p:spPr bwMode="auto">
          <a:xfrm flipV="1">
            <a:off x="933169" y="5356225"/>
            <a:ext cx="315912" cy="260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93" name="Line 65"/>
          <p:cNvSpPr>
            <a:spLocks noChangeShapeType="1"/>
          </p:cNvSpPr>
          <p:nvPr/>
        </p:nvSpPr>
        <p:spPr bwMode="auto">
          <a:xfrm>
            <a:off x="1454150" y="5540375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94" name="Text Box 66"/>
          <p:cNvSpPr txBox="1">
            <a:spLocks noChangeArrowheads="1"/>
          </p:cNvSpPr>
          <p:nvPr/>
        </p:nvSpPr>
        <p:spPr bwMode="auto">
          <a:xfrm>
            <a:off x="1530350" y="506412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3795" name="Freeform 67"/>
          <p:cNvSpPr>
            <a:spLocks/>
          </p:cNvSpPr>
          <p:nvPr/>
        </p:nvSpPr>
        <p:spPr bwMode="auto">
          <a:xfrm>
            <a:off x="2347913" y="5181600"/>
            <a:ext cx="914400" cy="285750"/>
          </a:xfrm>
          <a:custGeom>
            <a:avLst/>
            <a:gdLst>
              <a:gd name="T0" fmla="*/ 0 w 768"/>
              <a:gd name="T1" fmla="*/ 264 h 276"/>
              <a:gd name="T2" fmla="*/ 252 w 768"/>
              <a:gd name="T3" fmla="*/ 12 h 276"/>
              <a:gd name="T4" fmla="*/ 492 w 768"/>
              <a:gd name="T5" fmla="*/ 276 h 276"/>
              <a:gd name="T6" fmla="*/ 768 w 768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276">
                <a:moveTo>
                  <a:pt x="0" y="264"/>
                </a:moveTo>
                <a:lnTo>
                  <a:pt x="252" y="12"/>
                </a:lnTo>
                <a:lnTo>
                  <a:pt x="492" y="276"/>
                </a:lnTo>
                <a:lnTo>
                  <a:pt x="76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96" name="Line 68"/>
          <p:cNvSpPr>
            <a:spLocks noChangeShapeType="1"/>
          </p:cNvSpPr>
          <p:nvPr/>
        </p:nvSpPr>
        <p:spPr bwMode="auto">
          <a:xfrm flipH="1">
            <a:off x="2916049" y="5454650"/>
            <a:ext cx="14288" cy="323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97" name="Line 69"/>
          <p:cNvSpPr>
            <a:spLocks noChangeShapeType="1"/>
          </p:cNvSpPr>
          <p:nvPr/>
        </p:nvSpPr>
        <p:spPr bwMode="auto">
          <a:xfrm>
            <a:off x="3243263" y="5181600"/>
            <a:ext cx="20955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98" name="Text Box 70"/>
          <p:cNvSpPr txBox="1">
            <a:spLocks noChangeArrowheads="1"/>
          </p:cNvSpPr>
          <p:nvPr/>
        </p:nvSpPr>
        <p:spPr bwMode="auto">
          <a:xfrm>
            <a:off x="2655888" y="573881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3799" name="Text Box 71"/>
          <p:cNvSpPr txBox="1">
            <a:spLocks noChangeArrowheads="1"/>
          </p:cNvSpPr>
          <p:nvPr/>
        </p:nvSpPr>
        <p:spPr bwMode="auto">
          <a:xfrm>
            <a:off x="3395663" y="527685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3800" name="Line 72"/>
          <p:cNvSpPr>
            <a:spLocks noChangeShapeType="1"/>
          </p:cNvSpPr>
          <p:nvPr/>
        </p:nvSpPr>
        <p:spPr bwMode="auto">
          <a:xfrm>
            <a:off x="3967163" y="558165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801" name="Text Box 73"/>
          <p:cNvSpPr txBox="1">
            <a:spLocks noChangeArrowheads="1"/>
          </p:cNvSpPr>
          <p:nvPr/>
        </p:nvSpPr>
        <p:spPr bwMode="auto">
          <a:xfrm>
            <a:off x="3967163" y="5105400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3802" name="Text Box 74"/>
          <p:cNvSpPr txBox="1">
            <a:spLocks noChangeArrowheads="1"/>
          </p:cNvSpPr>
          <p:nvPr/>
        </p:nvSpPr>
        <p:spPr bwMode="auto">
          <a:xfrm>
            <a:off x="4157663" y="5581650"/>
            <a:ext cx="95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13803" name="Freeform 75"/>
          <p:cNvSpPr>
            <a:spLocks/>
          </p:cNvSpPr>
          <p:nvPr/>
        </p:nvSpPr>
        <p:spPr bwMode="auto">
          <a:xfrm>
            <a:off x="5588000" y="5275263"/>
            <a:ext cx="600075" cy="333375"/>
          </a:xfrm>
          <a:custGeom>
            <a:avLst/>
            <a:gdLst>
              <a:gd name="T0" fmla="*/ 0 w 492"/>
              <a:gd name="T1" fmla="*/ 288 h 288"/>
              <a:gd name="T2" fmla="*/ 288 w 492"/>
              <a:gd name="T3" fmla="*/ 0 h 288"/>
              <a:gd name="T4" fmla="*/ 492 w 492"/>
              <a:gd name="T5" fmla="*/ 12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2" h="288">
                <a:moveTo>
                  <a:pt x="0" y="288"/>
                </a:moveTo>
                <a:lnTo>
                  <a:pt x="288" y="0"/>
                </a:lnTo>
                <a:lnTo>
                  <a:pt x="492" y="1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804" name="Line 76"/>
          <p:cNvSpPr>
            <a:spLocks noChangeShapeType="1"/>
          </p:cNvSpPr>
          <p:nvPr/>
        </p:nvSpPr>
        <p:spPr bwMode="auto">
          <a:xfrm rot="4800000" flipH="1">
            <a:off x="6216085" y="5394421"/>
            <a:ext cx="179387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805" name="Line 77"/>
          <p:cNvSpPr>
            <a:spLocks noChangeShapeType="1"/>
          </p:cNvSpPr>
          <p:nvPr/>
        </p:nvSpPr>
        <p:spPr bwMode="auto">
          <a:xfrm rot="4800000" flipH="1">
            <a:off x="6254979" y="5342827"/>
            <a:ext cx="1778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806" name="Line 78"/>
          <p:cNvSpPr>
            <a:spLocks noChangeShapeType="1"/>
          </p:cNvSpPr>
          <p:nvPr/>
        </p:nvSpPr>
        <p:spPr bwMode="auto">
          <a:xfrm rot="4800000" flipH="1">
            <a:off x="6177985" y="5448396"/>
            <a:ext cx="179387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807" name="Line 79"/>
          <p:cNvSpPr>
            <a:spLocks noChangeShapeType="1"/>
          </p:cNvSpPr>
          <p:nvPr/>
        </p:nvSpPr>
        <p:spPr bwMode="auto">
          <a:xfrm>
            <a:off x="6615113" y="5638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808" name="Text Box 80"/>
          <p:cNvSpPr txBox="1">
            <a:spLocks noChangeArrowheads="1"/>
          </p:cNvSpPr>
          <p:nvPr/>
        </p:nvSpPr>
        <p:spPr bwMode="auto">
          <a:xfrm>
            <a:off x="6634163" y="516255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HBr</a:t>
            </a:r>
          </a:p>
        </p:txBody>
      </p:sp>
      <p:sp>
        <p:nvSpPr>
          <p:cNvPr id="713809" name="Line 81"/>
          <p:cNvSpPr>
            <a:spLocks noChangeShapeType="1"/>
          </p:cNvSpPr>
          <p:nvPr/>
        </p:nvSpPr>
        <p:spPr bwMode="auto">
          <a:xfrm flipH="1">
            <a:off x="8286750" y="5210175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810" name="Line 82"/>
          <p:cNvSpPr>
            <a:spLocks noChangeShapeType="1"/>
          </p:cNvSpPr>
          <p:nvPr/>
        </p:nvSpPr>
        <p:spPr bwMode="auto">
          <a:xfrm flipH="1" flipV="1">
            <a:off x="7924800" y="520065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811" name="Line 83"/>
          <p:cNvSpPr>
            <a:spLocks noChangeShapeType="1"/>
          </p:cNvSpPr>
          <p:nvPr/>
        </p:nvSpPr>
        <p:spPr bwMode="auto">
          <a:xfrm flipH="1">
            <a:off x="7543800" y="5200650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813" name="Freeform 85"/>
          <p:cNvSpPr>
            <a:spLocks/>
          </p:cNvSpPr>
          <p:nvPr/>
        </p:nvSpPr>
        <p:spPr bwMode="auto">
          <a:xfrm rot="21325567" flipH="1" flipV="1">
            <a:off x="8124824" y="5419725"/>
            <a:ext cx="352425" cy="228600"/>
          </a:xfrm>
          <a:custGeom>
            <a:avLst/>
            <a:gdLst>
              <a:gd name="T0" fmla="*/ 0 w 144"/>
              <a:gd name="T1" fmla="*/ 0 h 84"/>
              <a:gd name="T2" fmla="*/ 60 w 144"/>
              <a:gd name="T3" fmla="*/ 84 h 84"/>
              <a:gd name="T4" fmla="*/ 144 w 144"/>
              <a:gd name="T5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84">
                <a:moveTo>
                  <a:pt x="0" y="0"/>
                </a:moveTo>
                <a:lnTo>
                  <a:pt x="60" y="84"/>
                </a:lnTo>
                <a:lnTo>
                  <a:pt x="144" y="1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814" name="Text Box 86"/>
          <p:cNvSpPr txBox="1">
            <a:spLocks noChangeArrowheads="1"/>
          </p:cNvSpPr>
          <p:nvPr/>
        </p:nvSpPr>
        <p:spPr bwMode="auto">
          <a:xfrm>
            <a:off x="7767570" y="550545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3815" name="Text Box 87"/>
          <p:cNvSpPr txBox="1">
            <a:spLocks noChangeArrowheads="1"/>
          </p:cNvSpPr>
          <p:nvPr/>
        </p:nvSpPr>
        <p:spPr bwMode="auto">
          <a:xfrm>
            <a:off x="8396288" y="550961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3816" name="Text Box 88"/>
          <p:cNvSpPr txBox="1">
            <a:spLocks noChangeArrowheads="1"/>
          </p:cNvSpPr>
          <p:nvPr/>
        </p:nvSpPr>
        <p:spPr bwMode="auto">
          <a:xfrm>
            <a:off x="2233613" y="6172200"/>
            <a:ext cx="1695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Vicinal</a:t>
            </a:r>
          </a:p>
        </p:txBody>
      </p:sp>
      <p:sp>
        <p:nvSpPr>
          <p:cNvPr id="713817" name="Text Box 89"/>
          <p:cNvSpPr txBox="1">
            <a:spLocks noChangeArrowheads="1"/>
          </p:cNvSpPr>
          <p:nvPr/>
        </p:nvSpPr>
        <p:spPr bwMode="auto">
          <a:xfrm>
            <a:off x="7486650" y="6172200"/>
            <a:ext cx="165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Geminal</a:t>
            </a:r>
          </a:p>
        </p:txBody>
      </p:sp>
      <p:sp>
        <p:nvSpPr>
          <p:cNvPr id="713818" name="Line 90"/>
          <p:cNvSpPr>
            <a:spLocks noChangeShapeType="1"/>
          </p:cNvSpPr>
          <p:nvPr/>
        </p:nvSpPr>
        <p:spPr bwMode="auto">
          <a:xfrm rot="-21600000">
            <a:off x="1889249" y="981540"/>
            <a:ext cx="279400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819" name="Line 91"/>
          <p:cNvSpPr>
            <a:spLocks noChangeShapeType="1"/>
          </p:cNvSpPr>
          <p:nvPr/>
        </p:nvSpPr>
        <p:spPr bwMode="auto">
          <a:xfrm flipV="1">
            <a:off x="1527299" y="991065"/>
            <a:ext cx="38100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Freeform 2"/>
          <p:cNvSpPr>
            <a:spLocks/>
          </p:cNvSpPr>
          <p:nvPr/>
        </p:nvSpPr>
        <p:spPr bwMode="auto">
          <a:xfrm rot="21306490" flipH="1" flipV="1">
            <a:off x="3163243" y="3082736"/>
            <a:ext cx="390848" cy="255587"/>
          </a:xfrm>
          <a:custGeom>
            <a:avLst/>
            <a:gdLst>
              <a:gd name="T0" fmla="*/ 0 w 144"/>
              <a:gd name="T1" fmla="*/ 0 h 84"/>
              <a:gd name="T2" fmla="*/ 60 w 144"/>
              <a:gd name="T3" fmla="*/ 84 h 84"/>
              <a:gd name="T4" fmla="*/ 144 w 144"/>
              <a:gd name="T5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84">
                <a:moveTo>
                  <a:pt x="0" y="0"/>
                </a:moveTo>
                <a:lnTo>
                  <a:pt x="60" y="84"/>
                </a:lnTo>
                <a:lnTo>
                  <a:pt x="144" y="12"/>
                </a:ln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265113" y="330200"/>
            <a:ext cx="7167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b. X</a:t>
            </a:r>
            <a:r>
              <a:rPr lang="en-US" altLang="en-US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altLang="en-US" sz="32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Anti</a:t>
            </a:r>
            <a:r>
              <a:rPr lang="en-US" alt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addition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as for alkenes</a:t>
            </a:r>
          </a:p>
        </p:txBody>
      </p:sp>
      <p:sp>
        <p:nvSpPr>
          <p:cNvPr id="714757" name="Line 5"/>
          <p:cNvSpPr>
            <a:spLocks noChangeShapeType="1"/>
          </p:cNvSpPr>
          <p:nvPr/>
        </p:nvSpPr>
        <p:spPr bwMode="auto">
          <a:xfrm>
            <a:off x="1832164" y="1606524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58" name="Line 6"/>
          <p:cNvSpPr>
            <a:spLocks noChangeShapeType="1"/>
          </p:cNvSpPr>
          <p:nvPr/>
        </p:nvSpPr>
        <p:spPr bwMode="auto">
          <a:xfrm>
            <a:off x="1832164" y="1682724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59" name="Line 7"/>
          <p:cNvSpPr>
            <a:spLocks noChangeShapeType="1"/>
          </p:cNvSpPr>
          <p:nvPr/>
        </p:nvSpPr>
        <p:spPr bwMode="auto">
          <a:xfrm>
            <a:off x="1832164" y="1758924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60" name="Line 8"/>
          <p:cNvSpPr>
            <a:spLocks noChangeShapeType="1"/>
          </p:cNvSpPr>
          <p:nvPr/>
        </p:nvSpPr>
        <p:spPr bwMode="auto">
          <a:xfrm>
            <a:off x="2127925" y="1679575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61" name="Line 9"/>
          <p:cNvSpPr>
            <a:spLocks noChangeShapeType="1"/>
          </p:cNvSpPr>
          <p:nvPr/>
        </p:nvSpPr>
        <p:spPr bwMode="auto">
          <a:xfrm flipV="1">
            <a:off x="1489075" y="1679575"/>
            <a:ext cx="35083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62" name="Text Box 10"/>
          <p:cNvSpPr txBox="1">
            <a:spLocks noChangeArrowheads="1"/>
          </p:cNvSpPr>
          <p:nvPr/>
        </p:nvSpPr>
        <p:spPr bwMode="auto">
          <a:xfrm>
            <a:off x="2394625" y="1427163"/>
            <a:ext cx="857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14763" name="AutoShape 11"/>
          <p:cNvSpPr>
            <a:spLocks noChangeArrowheads="1"/>
          </p:cNvSpPr>
          <p:nvPr/>
        </p:nvSpPr>
        <p:spPr bwMode="auto">
          <a:xfrm rot="1169439">
            <a:off x="798513" y="1354138"/>
            <a:ext cx="685800" cy="590550"/>
          </a:xfrm>
          <a:prstGeom prst="pentagon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64" name="Line 12"/>
          <p:cNvSpPr>
            <a:spLocks noChangeShapeType="1"/>
          </p:cNvSpPr>
          <p:nvPr/>
        </p:nvSpPr>
        <p:spPr bwMode="auto">
          <a:xfrm>
            <a:off x="3802063" y="1700213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65" name="Text Box 13"/>
          <p:cNvSpPr txBox="1">
            <a:spLocks noChangeArrowheads="1"/>
          </p:cNvSpPr>
          <p:nvPr/>
        </p:nvSpPr>
        <p:spPr bwMode="auto">
          <a:xfrm>
            <a:off x="3897313" y="122396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4766" name="Line 14"/>
          <p:cNvSpPr>
            <a:spLocks noChangeShapeType="1"/>
          </p:cNvSpPr>
          <p:nvPr/>
        </p:nvSpPr>
        <p:spPr bwMode="auto">
          <a:xfrm flipV="1">
            <a:off x="6181725" y="1666875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67" name="Line 15"/>
          <p:cNvSpPr>
            <a:spLocks noChangeShapeType="1"/>
          </p:cNvSpPr>
          <p:nvPr/>
        </p:nvSpPr>
        <p:spPr bwMode="auto">
          <a:xfrm flipV="1">
            <a:off x="6181725" y="1590675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68" name="Line 16"/>
          <p:cNvSpPr>
            <a:spLocks noChangeShapeType="1"/>
          </p:cNvSpPr>
          <p:nvPr/>
        </p:nvSpPr>
        <p:spPr bwMode="auto">
          <a:xfrm>
            <a:off x="6003925" y="1390650"/>
            <a:ext cx="190500" cy="1905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69" name="Line 17"/>
          <p:cNvSpPr>
            <a:spLocks noChangeShapeType="1"/>
          </p:cNvSpPr>
          <p:nvPr/>
        </p:nvSpPr>
        <p:spPr bwMode="auto">
          <a:xfrm flipV="1">
            <a:off x="6013450" y="1657350"/>
            <a:ext cx="19050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70" name="Text Box 18"/>
          <p:cNvSpPr txBox="1">
            <a:spLocks noChangeArrowheads="1"/>
          </p:cNvSpPr>
          <p:nvPr/>
        </p:nvSpPr>
        <p:spPr bwMode="auto">
          <a:xfrm>
            <a:off x="5556250" y="10287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4771" name="Line 19"/>
          <p:cNvSpPr>
            <a:spLocks noChangeShapeType="1"/>
          </p:cNvSpPr>
          <p:nvPr/>
        </p:nvSpPr>
        <p:spPr bwMode="auto">
          <a:xfrm flipH="1">
            <a:off x="6556375" y="1400175"/>
            <a:ext cx="207963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72" name="Line 20"/>
          <p:cNvSpPr>
            <a:spLocks noChangeShapeType="1"/>
          </p:cNvSpPr>
          <p:nvPr/>
        </p:nvSpPr>
        <p:spPr bwMode="auto">
          <a:xfrm flipH="1" flipV="1">
            <a:off x="6557963" y="1657350"/>
            <a:ext cx="207962" cy="20955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73" name="Text Box 21"/>
          <p:cNvSpPr txBox="1">
            <a:spLocks noChangeArrowheads="1"/>
          </p:cNvSpPr>
          <p:nvPr/>
        </p:nvSpPr>
        <p:spPr bwMode="auto">
          <a:xfrm>
            <a:off x="6699250" y="1047750"/>
            <a:ext cx="80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14774" name="AutoShape 22"/>
          <p:cNvSpPr>
            <a:spLocks noChangeArrowheads="1"/>
          </p:cNvSpPr>
          <p:nvPr/>
        </p:nvSpPr>
        <p:spPr bwMode="auto">
          <a:xfrm rot="-1504765">
            <a:off x="5381625" y="1763713"/>
            <a:ext cx="685800" cy="590550"/>
          </a:xfrm>
          <a:prstGeom prst="pentagon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5" name="Text Box 23"/>
          <p:cNvSpPr txBox="1">
            <a:spLocks noChangeArrowheads="1"/>
          </p:cNvSpPr>
          <p:nvPr/>
        </p:nvSpPr>
        <p:spPr bwMode="auto">
          <a:xfrm>
            <a:off x="6680200" y="17907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4776" name="Line 24"/>
          <p:cNvSpPr>
            <a:spLocks noChangeShapeType="1"/>
          </p:cNvSpPr>
          <p:nvPr/>
        </p:nvSpPr>
        <p:spPr bwMode="auto">
          <a:xfrm>
            <a:off x="754063" y="3236913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77" name="Text Box 25"/>
          <p:cNvSpPr txBox="1">
            <a:spLocks noChangeArrowheads="1"/>
          </p:cNvSpPr>
          <p:nvPr/>
        </p:nvSpPr>
        <p:spPr bwMode="auto">
          <a:xfrm>
            <a:off x="849313" y="276066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4778" name="AutoShape 26"/>
          <p:cNvSpPr>
            <a:spLocks noChangeArrowheads="1"/>
          </p:cNvSpPr>
          <p:nvPr/>
        </p:nvSpPr>
        <p:spPr bwMode="auto">
          <a:xfrm>
            <a:off x="1935163" y="2855913"/>
            <a:ext cx="685800" cy="590550"/>
          </a:xfrm>
          <a:prstGeom prst="pentagon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9" name="Line 27"/>
          <p:cNvSpPr>
            <a:spLocks noChangeShapeType="1"/>
          </p:cNvSpPr>
          <p:nvPr/>
        </p:nvSpPr>
        <p:spPr bwMode="auto">
          <a:xfrm flipH="1">
            <a:off x="3344863" y="2865438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80" name="Line 28"/>
          <p:cNvSpPr>
            <a:spLocks noChangeShapeType="1"/>
          </p:cNvSpPr>
          <p:nvPr/>
        </p:nvSpPr>
        <p:spPr bwMode="auto">
          <a:xfrm flipH="1" flipV="1">
            <a:off x="2982913" y="2855913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81" name="Line 29"/>
          <p:cNvSpPr>
            <a:spLocks noChangeShapeType="1"/>
          </p:cNvSpPr>
          <p:nvPr/>
        </p:nvSpPr>
        <p:spPr bwMode="auto">
          <a:xfrm flipH="1">
            <a:off x="2601913" y="2855913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82" name="Text Box 30"/>
          <p:cNvSpPr txBox="1">
            <a:spLocks noChangeArrowheads="1"/>
          </p:cNvSpPr>
          <p:nvPr/>
        </p:nvSpPr>
        <p:spPr bwMode="auto">
          <a:xfrm>
            <a:off x="2829932" y="319246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4783" name="Text Box 31"/>
          <p:cNvSpPr txBox="1">
            <a:spLocks noChangeArrowheads="1"/>
          </p:cNvSpPr>
          <p:nvPr/>
        </p:nvSpPr>
        <p:spPr bwMode="auto">
          <a:xfrm>
            <a:off x="3477419" y="3224238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4784" name="Freeform 32"/>
          <p:cNvSpPr>
            <a:spLocks/>
          </p:cNvSpPr>
          <p:nvPr/>
        </p:nvSpPr>
        <p:spPr bwMode="auto">
          <a:xfrm rot="21322815">
            <a:off x="2828439" y="2639824"/>
            <a:ext cx="365314" cy="204788"/>
          </a:xfrm>
          <a:custGeom>
            <a:avLst/>
            <a:gdLst>
              <a:gd name="T0" fmla="*/ 0 w 144"/>
              <a:gd name="T1" fmla="*/ 0 h 84"/>
              <a:gd name="T2" fmla="*/ 60 w 144"/>
              <a:gd name="T3" fmla="*/ 84 h 84"/>
              <a:gd name="T4" fmla="*/ 144 w 144"/>
              <a:gd name="T5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84">
                <a:moveTo>
                  <a:pt x="0" y="0"/>
                </a:moveTo>
                <a:lnTo>
                  <a:pt x="60" y="84"/>
                </a:lnTo>
                <a:lnTo>
                  <a:pt x="144" y="12"/>
                </a:ln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85" name="Text Box 33"/>
          <p:cNvSpPr txBox="1">
            <a:spLocks noChangeArrowheads="1"/>
          </p:cNvSpPr>
          <p:nvPr/>
        </p:nvSpPr>
        <p:spPr bwMode="auto">
          <a:xfrm>
            <a:off x="2486055" y="23082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4786" name="Text Box 34"/>
          <p:cNvSpPr txBox="1">
            <a:spLocks noChangeArrowheads="1"/>
          </p:cNvSpPr>
          <p:nvPr/>
        </p:nvSpPr>
        <p:spPr bwMode="auto">
          <a:xfrm>
            <a:off x="3096070" y="232251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4788" name="Text Box 36"/>
          <p:cNvSpPr txBox="1">
            <a:spLocks noChangeArrowheads="1"/>
          </p:cNvSpPr>
          <p:nvPr/>
        </p:nvSpPr>
        <p:spPr bwMode="auto">
          <a:xfrm>
            <a:off x="422275" y="4011613"/>
            <a:ext cx="84337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c.</a:t>
            </a:r>
            <a:r>
              <a:rPr lang="en-US" altLang="en-US" sz="32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Cat.</a:t>
            </a:r>
            <a:r>
              <a:rPr lang="en-US" altLang="en-US" sz="32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HgSO</a:t>
            </a:r>
            <a:r>
              <a:rPr lang="en-US" altLang="en-US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H</a:t>
            </a:r>
            <a:r>
              <a:rPr lang="en-US" altLang="en-US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hydration, Markovnikov</a:t>
            </a:r>
          </a:p>
        </p:txBody>
      </p:sp>
      <p:sp>
        <p:nvSpPr>
          <p:cNvPr id="714789" name="Line 37"/>
          <p:cNvSpPr>
            <a:spLocks noChangeShapeType="1"/>
          </p:cNvSpPr>
          <p:nvPr/>
        </p:nvSpPr>
        <p:spPr bwMode="auto">
          <a:xfrm>
            <a:off x="704850" y="53292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90" name="Line 38"/>
          <p:cNvSpPr>
            <a:spLocks noChangeShapeType="1"/>
          </p:cNvSpPr>
          <p:nvPr/>
        </p:nvSpPr>
        <p:spPr bwMode="auto">
          <a:xfrm>
            <a:off x="704850" y="54054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91" name="Line 39"/>
          <p:cNvSpPr>
            <a:spLocks noChangeShapeType="1"/>
          </p:cNvSpPr>
          <p:nvPr/>
        </p:nvSpPr>
        <p:spPr bwMode="auto">
          <a:xfrm>
            <a:off x="704850" y="54816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92" name="Text Box 40"/>
          <p:cNvSpPr txBox="1">
            <a:spLocks noChangeArrowheads="1"/>
          </p:cNvSpPr>
          <p:nvPr/>
        </p:nvSpPr>
        <p:spPr bwMode="auto">
          <a:xfrm>
            <a:off x="959604" y="5138738"/>
            <a:ext cx="704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CR</a:t>
            </a:r>
          </a:p>
        </p:txBody>
      </p:sp>
      <p:sp>
        <p:nvSpPr>
          <p:cNvPr id="714793" name="Text Box 41"/>
          <p:cNvSpPr txBox="1">
            <a:spLocks noChangeArrowheads="1"/>
          </p:cNvSpPr>
          <p:nvPr/>
        </p:nvSpPr>
        <p:spPr bwMode="auto">
          <a:xfrm>
            <a:off x="133350" y="513873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</a:t>
            </a:r>
          </a:p>
        </p:txBody>
      </p:sp>
      <p:sp>
        <p:nvSpPr>
          <p:cNvPr id="714794" name="Line 42"/>
          <p:cNvSpPr>
            <a:spLocks noChangeShapeType="1"/>
          </p:cNvSpPr>
          <p:nvPr/>
        </p:nvSpPr>
        <p:spPr bwMode="auto">
          <a:xfrm>
            <a:off x="1638300" y="5386388"/>
            <a:ext cx="1373188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95" name="Text Box 43"/>
          <p:cNvSpPr txBox="1">
            <a:spLocks noChangeArrowheads="1"/>
          </p:cNvSpPr>
          <p:nvPr/>
        </p:nvSpPr>
        <p:spPr bwMode="auto">
          <a:xfrm>
            <a:off x="1543050" y="4948238"/>
            <a:ext cx="155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Cat. HgSO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14796" name="Text Box 44"/>
          <p:cNvSpPr txBox="1">
            <a:spLocks noChangeArrowheads="1"/>
          </p:cNvSpPr>
          <p:nvPr/>
        </p:nvSpPr>
        <p:spPr bwMode="auto">
          <a:xfrm>
            <a:off x="1876425" y="5367338"/>
            <a:ext cx="93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14797" name="Line 45"/>
          <p:cNvSpPr>
            <a:spLocks noChangeShapeType="1"/>
          </p:cNvSpPr>
          <p:nvPr/>
        </p:nvSpPr>
        <p:spPr bwMode="auto">
          <a:xfrm flipV="1">
            <a:off x="3978275" y="5510213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98" name="Line 46"/>
          <p:cNvSpPr>
            <a:spLocks noChangeShapeType="1"/>
          </p:cNvSpPr>
          <p:nvPr/>
        </p:nvSpPr>
        <p:spPr bwMode="auto">
          <a:xfrm flipV="1">
            <a:off x="3978275" y="5434013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99" name="Text Box 47"/>
          <p:cNvSpPr txBox="1">
            <a:spLocks noChangeArrowheads="1"/>
          </p:cNvSpPr>
          <p:nvPr/>
        </p:nvSpPr>
        <p:spPr bwMode="auto">
          <a:xfrm>
            <a:off x="3619500" y="5214938"/>
            <a:ext cx="514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4800" name="Text Box 48"/>
          <p:cNvSpPr txBox="1">
            <a:spLocks noChangeArrowheads="1"/>
          </p:cNvSpPr>
          <p:nvPr/>
        </p:nvSpPr>
        <p:spPr bwMode="auto">
          <a:xfrm>
            <a:off x="4324350" y="5214938"/>
            <a:ext cx="514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4801" name="Line 49"/>
          <p:cNvSpPr>
            <a:spLocks noChangeShapeType="1"/>
          </p:cNvSpPr>
          <p:nvPr/>
        </p:nvSpPr>
        <p:spPr bwMode="auto">
          <a:xfrm>
            <a:off x="3524250" y="5176838"/>
            <a:ext cx="190500" cy="1905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802" name="Line 50"/>
          <p:cNvSpPr>
            <a:spLocks noChangeShapeType="1"/>
          </p:cNvSpPr>
          <p:nvPr/>
        </p:nvSpPr>
        <p:spPr bwMode="auto">
          <a:xfrm flipV="1">
            <a:off x="3505200" y="5595938"/>
            <a:ext cx="19050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803" name="Text Box 51"/>
          <p:cNvSpPr txBox="1">
            <a:spLocks noChangeArrowheads="1"/>
          </p:cNvSpPr>
          <p:nvPr/>
        </p:nvSpPr>
        <p:spPr bwMode="auto">
          <a:xfrm>
            <a:off x="3162300" y="4910138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4804" name="Text Box 52"/>
          <p:cNvSpPr txBox="1">
            <a:spLocks noChangeArrowheads="1"/>
          </p:cNvSpPr>
          <p:nvPr/>
        </p:nvSpPr>
        <p:spPr bwMode="auto">
          <a:xfrm>
            <a:off x="3181350" y="5614988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4805" name="Line 53"/>
          <p:cNvSpPr>
            <a:spLocks noChangeShapeType="1"/>
          </p:cNvSpPr>
          <p:nvPr/>
        </p:nvSpPr>
        <p:spPr bwMode="auto">
          <a:xfrm flipH="1">
            <a:off x="4629150" y="5138738"/>
            <a:ext cx="207963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806" name="Line 54"/>
          <p:cNvSpPr>
            <a:spLocks noChangeShapeType="1"/>
          </p:cNvSpPr>
          <p:nvPr/>
        </p:nvSpPr>
        <p:spPr bwMode="auto">
          <a:xfrm flipH="1" flipV="1">
            <a:off x="4649788" y="5557838"/>
            <a:ext cx="207962" cy="209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807" name="Text Box 55"/>
          <p:cNvSpPr txBox="1">
            <a:spLocks noChangeArrowheads="1"/>
          </p:cNvSpPr>
          <p:nvPr/>
        </p:nvSpPr>
        <p:spPr bwMode="auto">
          <a:xfrm>
            <a:off x="4800600" y="5576888"/>
            <a:ext cx="70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OH</a:t>
            </a:r>
          </a:p>
        </p:txBody>
      </p:sp>
      <p:sp>
        <p:nvSpPr>
          <p:cNvPr id="714808" name="Text Box 56"/>
          <p:cNvSpPr txBox="1">
            <a:spLocks noChangeArrowheads="1"/>
          </p:cNvSpPr>
          <p:nvPr/>
        </p:nvSpPr>
        <p:spPr bwMode="auto">
          <a:xfrm>
            <a:off x="4762500" y="487203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4809" name="AutoShape 57"/>
          <p:cNvSpPr>
            <a:spLocks noChangeArrowheads="1"/>
          </p:cNvSpPr>
          <p:nvPr/>
        </p:nvSpPr>
        <p:spPr bwMode="auto">
          <a:xfrm>
            <a:off x="3124200" y="4814888"/>
            <a:ext cx="2343150" cy="131445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810" name="Line 58"/>
          <p:cNvSpPr>
            <a:spLocks noChangeShapeType="1"/>
          </p:cNvSpPr>
          <p:nvPr/>
        </p:nvSpPr>
        <p:spPr bwMode="auto">
          <a:xfrm>
            <a:off x="5567363" y="5456238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811" name="Text Box 59"/>
          <p:cNvSpPr txBox="1">
            <a:spLocks noChangeArrowheads="1"/>
          </p:cNvSpPr>
          <p:nvPr/>
        </p:nvSpPr>
        <p:spPr bwMode="auto">
          <a:xfrm>
            <a:off x="5491163" y="5056188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Tautomerization</a:t>
            </a:r>
          </a:p>
        </p:txBody>
      </p:sp>
      <p:sp>
        <p:nvSpPr>
          <p:cNvPr id="714812" name="Line 60"/>
          <p:cNvSpPr>
            <a:spLocks noChangeShapeType="1"/>
          </p:cNvSpPr>
          <p:nvPr/>
        </p:nvSpPr>
        <p:spPr bwMode="auto">
          <a:xfrm>
            <a:off x="8623300" y="5024438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813" name="Line 61"/>
          <p:cNvSpPr>
            <a:spLocks noChangeShapeType="1"/>
          </p:cNvSpPr>
          <p:nvPr/>
        </p:nvSpPr>
        <p:spPr bwMode="auto">
          <a:xfrm>
            <a:off x="8680450" y="5024438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814" name="Text Box 62"/>
          <p:cNvSpPr txBox="1">
            <a:spLocks noChangeArrowheads="1"/>
          </p:cNvSpPr>
          <p:nvPr/>
        </p:nvSpPr>
        <p:spPr bwMode="auto">
          <a:xfrm>
            <a:off x="8413750" y="4624388"/>
            <a:ext cx="323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14815" name="Oval 63"/>
          <p:cNvSpPr>
            <a:spLocks noChangeArrowheads="1"/>
          </p:cNvSpPr>
          <p:nvPr/>
        </p:nvSpPr>
        <p:spPr bwMode="auto">
          <a:xfrm>
            <a:off x="8828653" y="4794250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816" name="Oval 64"/>
          <p:cNvSpPr>
            <a:spLocks noChangeArrowheads="1"/>
          </p:cNvSpPr>
          <p:nvPr/>
        </p:nvSpPr>
        <p:spPr bwMode="auto">
          <a:xfrm>
            <a:off x="8828653" y="4895850"/>
            <a:ext cx="46038" cy="36513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817" name="Oval 65"/>
          <p:cNvSpPr>
            <a:spLocks noChangeArrowheads="1"/>
          </p:cNvSpPr>
          <p:nvPr/>
        </p:nvSpPr>
        <p:spPr bwMode="auto">
          <a:xfrm>
            <a:off x="8436620" y="4794250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818" name="Oval 66"/>
          <p:cNvSpPr>
            <a:spLocks noChangeArrowheads="1"/>
          </p:cNvSpPr>
          <p:nvPr/>
        </p:nvSpPr>
        <p:spPr bwMode="auto">
          <a:xfrm>
            <a:off x="8436620" y="4895850"/>
            <a:ext cx="46038" cy="36513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819" name="Text Box 67"/>
          <p:cNvSpPr txBox="1">
            <a:spLocks noChangeArrowheads="1"/>
          </p:cNvSpPr>
          <p:nvPr/>
        </p:nvSpPr>
        <p:spPr bwMode="auto">
          <a:xfrm>
            <a:off x="5924550" y="5467350"/>
            <a:ext cx="1228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1600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 </a:t>
            </a:r>
            <a:r>
              <a:rPr lang="en-US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OH</a:t>
            </a:r>
            <a:r>
              <a:rPr lang="en-US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16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catalyzed</a:t>
            </a:r>
          </a:p>
        </p:txBody>
      </p:sp>
      <p:sp>
        <p:nvSpPr>
          <p:cNvPr id="714826" name="Text Box 74"/>
          <p:cNvSpPr txBox="1">
            <a:spLocks noChangeArrowheads="1"/>
          </p:cNvSpPr>
          <p:nvPr/>
        </p:nvSpPr>
        <p:spPr bwMode="auto">
          <a:xfrm>
            <a:off x="6454775" y="5394325"/>
            <a:ext cx="514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14827" name="Oval 75"/>
          <p:cNvSpPr>
            <a:spLocks noChangeArrowheads="1"/>
          </p:cNvSpPr>
          <p:nvPr/>
        </p:nvSpPr>
        <p:spPr bwMode="auto">
          <a:xfrm>
            <a:off x="4949825" y="5576888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828" name="Oval 76"/>
          <p:cNvSpPr>
            <a:spLocks noChangeArrowheads="1"/>
          </p:cNvSpPr>
          <p:nvPr/>
        </p:nvSpPr>
        <p:spPr bwMode="auto">
          <a:xfrm>
            <a:off x="5073650" y="5576888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829" name="Oval 77"/>
          <p:cNvSpPr>
            <a:spLocks noChangeArrowheads="1"/>
          </p:cNvSpPr>
          <p:nvPr/>
        </p:nvSpPr>
        <p:spPr bwMode="auto">
          <a:xfrm>
            <a:off x="4949825" y="5962650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830" name="Oval 78"/>
          <p:cNvSpPr>
            <a:spLocks noChangeArrowheads="1"/>
          </p:cNvSpPr>
          <p:nvPr/>
        </p:nvSpPr>
        <p:spPr bwMode="auto">
          <a:xfrm>
            <a:off x="5073650" y="5962650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831" name="Text Box 79"/>
          <p:cNvSpPr txBox="1">
            <a:spLocks noChangeArrowheads="1"/>
          </p:cNvSpPr>
          <p:nvPr/>
        </p:nvSpPr>
        <p:spPr bwMode="auto">
          <a:xfrm>
            <a:off x="3526672" y="6105677"/>
            <a:ext cx="1389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Unstable</a:t>
            </a:r>
          </a:p>
        </p:txBody>
      </p:sp>
      <p:sp>
        <p:nvSpPr>
          <p:cNvPr id="714832" name="Text Box 80"/>
          <p:cNvSpPr txBox="1">
            <a:spLocks noChangeArrowheads="1"/>
          </p:cNvSpPr>
          <p:nvPr/>
        </p:nvSpPr>
        <p:spPr bwMode="auto">
          <a:xfrm>
            <a:off x="7791123" y="5133975"/>
            <a:ext cx="1562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CR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4835" name="Rectangle 83"/>
          <p:cNvSpPr>
            <a:spLocks noChangeArrowheads="1"/>
          </p:cNvSpPr>
          <p:nvPr/>
        </p:nvSpPr>
        <p:spPr bwMode="auto">
          <a:xfrm>
            <a:off x="1573213" y="5783263"/>
            <a:ext cx="14081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No NaBH</a:t>
            </a:r>
            <a:r>
              <a:rPr lang="en-US" altLang="en-US" sz="1600" b="1" baseline="-2500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4</a:t>
            </a:r>
            <a:r>
              <a:rPr lang="en-US" altLang="en-US" sz="1600" b="1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 needed</a:t>
            </a:r>
          </a:p>
        </p:txBody>
      </p:sp>
      <p:sp>
        <p:nvSpPr>
          <p:cNvPr id="714836" name="Rectangle 84"/>
          <p:cNvSpPr>
            <a:spLocks noChangeArrowheads="1"/>
          </p:cNvSpPr>
          <p:nvPr/>
        </p:nvSpPr>
        <p:spPr bwMode="auto">
          <a:xfrm>
            <a:off x="914400" y="4051300"/>
            <a:ext cx="815975" cy="560388"/>
          </a:xfrm>
          <a:prstGeom prst="rect">
            <a:avLst/>
          </a:prstGeom>
          <a:noFill/>
          <a:ln w="2222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" name="Line 53"/>
          <p:cNvSpPr>
            <a:spLocks noChangeShapeType="1"/>
          </p:cNvSpPr>
          <p:nvPr/>
        </p:nvSpPr>
        <p:spPr bwMode="auto">
          <a:xfrm>
            <a:off x="8237349" y="4958338"/>
            <a:ext cx="1208" cy="253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53"/>
          <p:cNvSpPr>
            <a:spLocks noChangeShapeType="1"/>
          </p:cNvSpPr>
          <p:nvPr/>
        </p:nvSpPr>
        <p:spPr bwMode="auto">
          <a:xfrm>
            <a:off x="8236141" y="5547022"/>
            <a:ext cx="1208" cy="253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025135" y="4628431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" name="Rectangle 2"/>
          <p:cNvSpPr/>
          <p:nvPr/>
        </p:nvSpPr>
        <p:spPr>
          <a:xfrm>
            <a:off x="8016608" y="5723880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849" name="Text Box 73"/>
          <p:cNvSpPr txBox="1">
            <a:spLocks noChangeArrowheads="1"/>
          </p:cNvSpPr>
          <p:nvPr/>
        </p:nvSpPr>
        <p:spPr bwMode="auto">
          <a:xfrm>
            <a:off x="6168304" y="3311526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5850" name="Text Box 74"/>
          <p:cNvSpPr txBox="1">
            <a:spLocks noChangeArrowheads="1"/>
          </p:cNvSpPr>
          <p:nvPr/>
        </p:nvSpPr>
        <p:spPr bwMode="auto">
          <a:xfrm>
            <a:off x="5720835" y="3373438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15842" name="Text Box 66"/>
          <p:cNvSpPr txBox="1">
            <a:spLocks noChangeArrowheads="1"/>
          </p:cNvSpPr>
          <p:nvPr/>
        </p:nvSpPr>
        <p:spPr bwMode="auto">
          <a:xfrm>
            <a:off x="5649397" y="3598863"/>
            <a:ext cx="43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09" y="-73832"/>
            <a:ext cx="8802983" cy="1010457"/>
          </a:xfrm>
        </p:spPr>
        <p:txBody>
          <a:bodyPr/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Mechanism Of Tautomerization</a:t>
            </a:r>
            <a:endParaRPr lang="en-US" dirty="0"/>
          </a:p>
        </p:txBody>
      </p:sp>
      <p:sp>
        <p:nvSpPr>
          <p:cNvPr id="715778" name="Text Box 2"/>
          <p:cNvSpPr txBox="1">
            <a:spLocks noChangeArrowheads="1"/>
          </p:cNvSpPr>
          <p:nvPr/>
        </p:nvSpPr>
        <p:spPr bwMode="auto">
          <a:xfrm>
            <a:off x="5670630" y="5768569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15779" name="Text Box 3"/>
          <p:cNvSpPr txBox="1">
            <a:spLocks noChangeArrowheads="1"/>
          </p:cNvSpPr>
          <p:nvPr/>
        </p:nvSpPr>
        <p:spPr bwMode="auto">
          <a:xfrm>
            <a:off x="2719268" y="2720182"/>
            <a:ext cx="43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5811" name="Text Box 35"/>
          <p:cNvSpPr txBox="1">
            <a:spLocks noChangeArrowheads="1"/>
          </p:cNvSpPr>
          <p:nvPr/>
        </p:nvSpPr>
        <p:spPr bwMode="auto">
          <a:xfrm>
            <a:off x="2273300" y="30416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5813" name="Text Box 37"/>
          <p:cNvSpPr txBox="1">
            <a:spLocks noChangeArrowheads="1"/>
          </p:cNvSpPr>
          <p:nvPr/>
        </p:nvSpPr>
        <p:spPr bwMode="auto">
          <a:xfrm>
            <a:off x="381913" y="3179763"/>
            <a:ext cx="933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800" baseline="300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altLang="en-US" sz="2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715826" name="Text Box 50"/>
          <p:cNvSpPr txBox="1">
            <a:spLocks noChangeArrowheads="1"/>
          </p:cNvSpPr>
          <p:nvPr/>
        </p:nvSpPr>
        <p:spPr bwMode="auto">
          <a:xfrm>
            <a:off x="1682750" y="26416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5827" name="Text Box 51"/>
          <p:cNvSpPr txBox="1">
            <a:spLocks noChangeArrowheads="1"/>
          </p:cNvSpPr>
          <p:nvPr/>
        </p:nvSpPr>
        <p:spPr bwMode="auto">
          <a:xfrm>
            <a:off x="2308225" y="3217863"/>
            <a:ext cx="514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5828" name="Line 52"/>
          <p:cNvSpPr>
            <a:spLocks noChangeShapeType="1"/>
          </p:cNvSpPr>
          <p:nvPr/>
        </p:nvSpPr>
        <p:spPr bwMode="auto">
          <a:xfrm flipH="1">
            <a:off x="2622550" y="3094038"/>
            <a:ext cx="141288" cy="219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29" name="Line 53"/>
          <p:cNvSpPr>
            <a:spLocks noChangeShapeType="1"/>
          </p:cNvSpPr>
          <p:nvPr/>
        </p:nvSpPr>
        <p:spPr bwMode="auto">
          <a:xfrm flipH="1" flipV="1">
            <a:off x="2625954" y="3584576"/>
            <a:ext cx="207962" cy="209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30" name="Text Box 54"/>
          <p:cNvSpPr txBox="1">
            <a:spLocks noChangeArrowheads="1"/>
          </p:cNvSpPr>
          <p:nvPr/>
        </p:nvSpPr>
        <p:spPr bwMode="auto">
          <a:xfrm>
            <a:off x="2753479" y="3618747"/>
            <a:ext cx="800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OH</a:t>
            </a:r>
          </a:p>
        </p:txBody>
      </p:sp>
      <p:sp>
        <p:nvSpPr>
          <p:cNvPr id="715831" name="Line 55"/>
          <p:cNvSpPr>
            <a:spLocks noChangeShapeType="1"/>
          </p:cNvSpPr>
          <p:nvPr/>
        </p:nvSpPr>
        <p:spPr bwMode="auto">
          <a:xfrm>
            <a:off x="2060575" y="346551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32" name="Text Box 56"/>
          <p:cNvSpPr txBox="1">
            <a:spLocks noChangeArrowheads="1"/>
          </p:cNvSpPr>
          <p:nvPr/>
        </p:nvSpPr>
        <p:spPr bwMode="auto">
          <a:xfrm>
            <a:off x="1146175" y="3217863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RCH</a:t>
            </a:r>
            <a:r>
              <a:rPr lang="en-US" altLang="en-US" sz="28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5833" name="Oval 57"/>
          <p:cNvSpPr>
            <a:spLocks noChangeArrowheads="1"/>
          </p:cNvSpPr>
          <p:nvPr/>
        </p:nvSpPr>
        <p:spPr bwMode="auto">
          <a:xfrm>
            <a:off x="2902704" y="3648909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34" name="Oval 58"/>
          <p:cNvSpPr>
            <a:spLocks noChangeArrowheads="1"/>
          </p:cNvSpPr>
          <p:nvPr/>
        </p:nvSpPr>
        <p:spPr bwMode="auto">
          <a:xfrm>
            <a:off x="3026529" y="3648909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35" name="Oval 59"/>
          <p:cNvSpPr>
            <a:spLocks noChangeArrowheads="1"/>
          </p:cNvSpPr>
          <p:nvPr/>
        </p:nvSpPr>
        <p:spPr bwMode="auto">
          <a:xfrm>
            <a:off x="2902704" y="4057918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36" name="Oval 60"/>
          <p:cNvSpPr>
            <a:spLocks noChangeArrowheads="1"/>
          </p:cNvSpPr>
          <p:nvPr/>
        </p:nvSpPr>
        <p:spPr bwMode="auto">
          <a:xfrm>
            <a:off x="3026529" y="4057918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37" name="Text Box 61"/>
          <p:cNvSpPr txBox="1">
            <a:spLocks noChangeArrowheads="1"/>
          </p:cNvSpPr>
          <p:nvPr/>
        </p:nvSpPr>
        <p:spPr bwMode="auto">
          <a:xfrm>
            <a:off x="2225595" y="3054028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15838" name="Text Box 62"/>
          <p:cNvSpPr txBox="1">
            <a:spLocks noChangeArrowheads="1"/>
          </p:cNvSpPr>
          <p:nvPr/>
        </p:nvSpPr>
        <p:spPr bwMode="auto">
          <a:xfrm>
            <a:off x="5625585" y="2717007"/>
            <a:ext cx="43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5839" name="Text Box 63"/>
          <p:cNvSpPr txBox="1">
            <a:spLocks noChangeArrowheads="1"/>
          </p:cNvSpPr>
          <p:nvPr/>
        </p:nvSpPr>
        <p:spPr bwMode="auto">
          <a:xfrm>
            <a:off x="5230297" y="3198813"/>
            <a:ext cx="514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5840" name="Line 64"/>
          <p:cNvSpPr>
            <a:spLocks noChangeShapeType="1"/>
          </p:cNvSpPr>
          <p:nvPr/>
        </p:nvSpPr>
        <p:spPr bwMode="auto">
          <a:xfrm flipH="1">
            <a:off x="5554146" y="3094039"/>
            <a:ext cx="137041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41" name="Line 65"/>
          <p:cNvSpPr>
            <a:spLocks noChangeShapeType="1"/>
          </p:cNvSpPr>
          <p:nvPr/>
        </p:nvSpPr>
        <p:spPr bwMode="auto">
          <a:xfrm flipH="1" flipV="1">
            <a:off x="5555735" y="3560763"/>
            <a:ext cx="207962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43" name="Line 67"/>
          <p:cNvSpPr>
            <a:spLocks noChangeShapeType="1"/>
          </p:cNvSpPr>
          <p:nvPr/>
        </p:nvSpPr>
        <p:spPr bwMode="auto">
          <a:xfrm>
            <a:off x="4982647" y="344646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44" name="Text Box 68"/>
          <p:cNvSpPr txBox="1">
            <a:spLocks noChangeArrowheads="1"/>
          </p:cNvSpPr>
          <p:nvPr/>
        </p:nvSpPr>
        <p:spPr bwMode="auto">
          <a:xfrm>
            <a:off x="4068247" y="3198813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5845" name="Oval 69"/>
          <p:cNvSpPr>
            <a:spLocks noChangeArrowheads="1"/>
          </p:cNvSpPr>
          <p:nvPr/>
        </p:nvSpPr>
        <p:spPr bwMode="auto">
          <a:xfrm>
            <a:off x="5798622" y="4045972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46" name="Oval 70"/>
          <p:cNvSpPr>
            <a:spLocks noChangeArrowheads="1"/>
          </p:cNvSpPr>
          <p:nvPr/>
        </p:nvSpPr>
        <p:spPr bwMode="auto">
          <a:xfrm>
            <a:off x="5922447" y="4045972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47" name="Line 71"/>
          <p:cNvSpPr>
            <a:spLocks noChangeShapeType="1"/>
          </p:cNvSpPr>
          <p:nvPr/>
        </p:nvSpPr>
        <p:spPr bwMode="auto">
          <a:xfrm>
            <a:off x="5508298" y="3622110"/>
            <a:ext cx="209550" cy="209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48" name="Line 72"/>
          <p:cNvSpPr>
            <a:spLocks noChangeShapeType="1"/>
          </p:cNvSpPr>
          <p:nvPr/>
        </p:nvSpPr>
        <p:spPr bwMode="auto">
          <a:xfrm flipV="1">
            <a:off x="6049447" y="3648909"/>
            <a:ext cx="185738" cy="1404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51" name="AutoShape 75"/>
          <p:cNvSpPr>
            <a:spLocks noChangeArrowheads="1"/>
          </p:cNvSpPr>
          <p:nvPr/>
        </p:nvSpPr>
        <p:spPr bwMode="auto">
          <a:xfrm>
            <a:off x="1146175" y="2646363"/>
            <a:ext cx="5504478" cy="158115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52" name="Line 76"/>
          <p:cNvSpPr>
            <a:spLocks noChangeShapeType="1"/>
          </p:cNvSpPr>
          <p:nvPr/>
        </p:nvSpPr>
        <p:spPr bwMode="auto">
          <a:xfrm flipV="1">
            <a:off x="3420468" y="3446463"/>
            <a:ext cx="60483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53" name="Text Box 77"/>
          <p:cNvSpPr txBox="1">
            <a:spLocks noChangeArrowheads="1"/>
          </p:cNvSpPr>
          <p:nvPr/>
        </p:nvSpPr>
        <p:spPr bwMode="auto">
          <a:xfrm>
            <a:off x="7527600" y="3151188"/>
            <a:ext cx="1562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CR</a:t>
            </a:r>
          </a:p>
        </p:txBody>
      </p:sp>
      <p:sp>
        <p:nvSpPr>
          <p:cNvPr id="715854" name="Line 78"/>
          <p:cNvSpPr>
            <a:spLocks noChangeShapeType="1"/>
          </p:cNvSpPr>
          <p:nvPr/>
        </p:nvSpPr>
        <p:spPr bwMode="auto">
          <a:xfrm>
            <a:off x="8575350" y="3055938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55" name="Line 79"/>
          <p:cNvSpPr>
            <a:spLocks noChangeShapeType="1"/>
          </p:cNvSpPr>
          <p:nvPr/>
        </p:nvSpPr>
        <p:spPr bwMode="auto">
          <a:xfrm>
            <a:off x="8632500" y="3055938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56" name="Text Box 80"/>
          <p:cNvSpPr txBox="1">
            <a:spLocks noChangeArrowheads="1"/>
          </p:cNvSpPr>
          <p:nvPr/>
        </p:nvSpPr>
        <p:spPr bwMode="auto">
          <a:xfrm>
            <a:off x="8365800" y="2655888"/>
            <a:ext cx="323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15857" name="Oval 81"/>
          <p:cNvSpPr>
            <a:spLocks noChangeArrowheads="1"/>
          </p:cNvSpPr>
          <p:nvPr/>
        </p:nvSpPr>
        <p:spPr bwMode="auto">
          <a:xfrm>
            <a:off x="8780703" y="2825750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58" name="Oval 82"/>
          <p:cNvSpPr>
            <a:spLocks noChangeArrowheads="1"/>
          </p:cNvSpPr>
          <p:nvPr/>
        </p:nvSpPr>
        <p:spPr bwMode="auto">
          <a:xfrm>
            <a:off x="8780703" y="2927350"/>
            <a:ext cx="46038" cy="36513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59" name="Oval 83"/>
          <p:cNvSpPr>
            <a:spLocks noChangeArrowheads="1"/>
          </p:cNvSpPr>
          <p:nvPr/>
        </p:nvSpPr>
        <p:spPr bwMode="auto">
          <a:xfrm>
            <a:off x="8373172" y="2825750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60" name="Oval 84"/>
          <p:cNvSpPr>
            <a:spLocks noChangeArrowheads="1"/>
          </p:cNvSpPr>
          <p:nvPr/>
        </p:nvSpPr>
        <p:spPr bwMode="auto">
          <a:xfrm>
            <a:off x="8373172" y="2927350"/>
            <a:ext cx="46038" cy="36513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61" name="Line 85"/>
          <p:cNvSpPr>
            <a:spLocks noChangeShapeType="1"/>
          </p:cNvSpPr>
          <p:nvPr/>
        </p:nvSpPr>
        <p:spPr bwMode="auto">
          <a:xfrm>
            <a:off x="6803700" y="3408363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62" name="Text Box 86"/>
          <p:cNvSpPr txBox="1">
            <a:spLocks noChangeArrowheads="1"/>
          </p:cNvSpPr>
          <p:nvPr/>
        </p:nvSpPr>
        <p:spPr bwMode="auto">
          <a:xfrm>
            <a:off x="6841800" y="297021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400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15863" name="Text Box 87"/>
          <p:cNvSpPr txBox="1">
            <a:spLocks noChangeArrowheads="1"/>
          </p:cNvSpPr>
          <p:nvPr/>
        </p:nvSpPr>
        <p:spPr bwMode="auto">
          <a:xfrm>
            <a:off x="179388" y="5349469"/>
            <a:ext cx="118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OH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:</a:t>
            </a:r>
          </a:p>
        </p:txBody>
      </p:sp>
      <p:sp>
        <p:nvSpPr>
          <p:cNvPr id="715864" name="Text Box 88"/>
          <p:cNvSpPr txBox="1">
            <a:spLocks noChangeArrowheads="1"/>
          </p:cNvSpPr>
          <p:nvPr/>
        </p:nvSpPr>
        <p:spPr bwMode="auto">
          <a:xfrm>
            <a:off x="7473276" y="5311369"/>
            <a:ext cx="1562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CR</a:t>
            </a:r>
          </a:p>
        </p:txBody>
      </p:sp>
      <p:sp>
        <p:nvSpPr>
          <p:cNvPr id="715865" name="Line 89"/>
          <p:cNvSpPr>
            <a:spLocks noChangeShapeType="1"/>
          </p:cNvSpPr>
          <p:nvPr/>
        </p:nvSpPr>
        <p:spPr bwMode="auto">
          <a:xfrm>
            <a:off x="8521026" y="5216119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66" name="Line 90"/>
          <p:cNvSpPr>
            <a:spLocks noChangeShapeType="1"/>
          </p:cNvSpPr>
          <p:nvPr/>
        </p:nvSpPr>
        <p:spPr bwMode="auto">
          <a:xfrm>
            <a:off x="8578176" y="5216119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67" name="Text Box 91"/>
          <p:cNvSpPr txBox="1">
            <a:spLocks noChangeArrowheads="1"/>
          </p:cNvSpPr>
          <p:nvPr/>
        </p:nvSpPr>
        <p:spPr bwMode="auto">
          <a:xfrm>
            <a:off x="8311476" y="4816069"/>
            <a:ext cx="323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15868" name="Oval 92"/>
          <p:cNvSpPr>
            <a:spLocks noChangeArrowheads="1"/>
          </p:cNvSpPr>
          <p:nvPr/>
        </p:nvSpPr>
        <p:spPr bwMode="auto">
          <a:xfrm>
            <a:off x="8726379" y="4985931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69" name="Oval 93"/>
          <p:cNvSpPr>
            <a:spLocks noChangeArrowheads="1"/>
          </p:cNvSpPr>
          <p:nvPr/>
        </p:nvSpPr>
        <p:spPr bwMode="auto">
          <a:xfrm>
            <a:off x="8726379" y="5087531"/>
            <a:ext cx="46037" cy="36513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70" name="Oval 94"/>
          <p:cNvSpPr>
            <a:spLocks noChangeArrowheads="1"/>
          </p:cNvSpPr>
          <p:nvPr/>
        </p:nvSpPr>
        <p:spPr bwMode="auto">
          <a:xfrm>
            <a:off x="8318848" y="4985931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71" name="Oval 95"/>
          <p:cNvSpPr>
            <a:spLocks noChangeArrowheads="1"/>
          </p:cNvSpPr>
          <p:nvPr/>
        </p:nvSpPr>
        <p:spPr bwMode="auto">
          <a:xfrm>
            <a:off x="8318848" y="5087531"/>
            <a:ext cx="46037" cy="36513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72" name="Line 96"/>
          <p:cNvSpPr>
            <a:spLocks noChangeShapeType="1"/>
          </p:cNvSpPr>
          <p:nvPr/>
        </p:nvSpPr>
        <p:spPr bwMode="auto">
          <a:xfrm>
            <a:off x="6656388" y="557806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73" name="Text Box 97"/>
          <p:cNvSpPr txBox="1">
            <a:spLocks noChangeArrowheads="1"/>
          </p:cNvSpPr>
          <p:nvPr/>
        </p:nvSpPr>
        <p:spPr bwMode="auto">
          <a:xfrm>
            <a:off x="6694488" y="5139919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400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15878" name="Line 102"/>
          <p:cNvSpPr>
            <a:spLocks noChangeShapeType="1"/>
          </p:cNvSpPr>
          <p:nvPr/>
        </p:nvSpPr>
        <p:spPr bwMode="auto">
          <a:xfrm flipV="1">
            <a:off x="2062163" y="5644744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79" name="Line 103"/>
          <p:cNvSpPr>
            <a:spLocks noChangeShapeType="1"/>
          </p:cNvSpPr>
          <p:nvPr/>
        </p:nvSpPr>
        <p:spPr bwMode="auto">
          <a:xfrm flipV="1">
            <a:off x="2062163" y="5568544"/>
            <a:ext cx="387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80" name="Text Box 104"/>
          <p:cNvSpPr txBox="1">
            <a:spLocks noChangeArrowheads="1"/>
          </p:cNvSpPr>
          <p:nvPr/>
        </p:nvSpPr>
        <p:spPr bwMode="auto">
          <a:xfrm>
            <a:off x="1703388" y="5349469"/>
            <a:ext cx="514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5881" name="Text Box 105"/>
          <p:cNvSpPr txBox="1">
            <a:spLocks noChangeArrowheads="1"/>
          </p:cNvSpPr>
          <p:nvPr/>
        </p:nvSpPr>
        <p:spPr bwMode="auto">
          <a:xfrm>
            <a:off x="2408238" y="5349469"/>
            <a:ext cx="514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5883" name="Line 107"/>
          <p:cNvSpPr>
            <a:spLocks noChangeShapeType="1"/>
          </p:cNvSpPr>
          <p:nvPr/>
        </p:nvSpPr>
        <p:spPr bwMode="auto">
          <a:xfrm>
            <a:off x="1625600" y="5283449"/>
            <a:ext cx="173038" cy="2184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84" name="Line 108"/>
          <p:cNvSpPr>
            <a:spLocks noChangeShapeType="1"/>
          </p:cNvSpPr>
          <p:nvPr/>
        </p:nvSpPr>
        <p:spPr bwMode="auto">
          <a:xfrm flipV="1">
            <a:off x="1589088" y="5730469"/>
            <a:ext cx="19050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85" name="Text Box 109"/>
          <p:cNvSpPr txBox="1">
            <a:spLocks noChangeArrowheads="1"/>
          </p:cNvSpPr>
          <p:nvPr/>
        </p:nvSpPr>
        <p:spPr bwMode="auto">
          <a:xfrm>
            <a:off x="1246188" y="4936769"/>
            <a:ext cx="400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5886" name="Text Box 110"/>
          <p:cNvSpPr txBox="1">
            <a:spLocks noChangeArrowheads="1"/>
          </p:cNvSpPr>
          <p:nvPr/>
        </p:nvSpPr>
        <p:spPr bwMode="auto">
          <a:xfrm>
            <a:off x="1265238" y="5749519"/>
            <a:ext cx="400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5887" name="Line 111"/>
          <p:cNvSpPr>
            <a:spLocks noChangeShapeType="1"/>
          </p:cNvSpPr>
          <p:nvPr/>
        </p:nvSpPr>
        <p:spPr bwMode="auto">
          <a:xfrm flipH="1">
            <a:off x="2722562" y="5216119"/>
            <a:ext cx="141287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88" name="Line 112"/>
          <p:cNvSpPr>
            <a:spLocks noChangeShapeType="1"/>
          </p:cNvSpPr>
          <p:nvPr/>
        </p:nvSpPr>
        <p:spPr bwMode="auto">
          <a:xfrm flipH="1" flipV="1">
            <a:off x="2733675" y="5692369"/>
            <a:ext cx="207963" cy="209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89" name="Text Box 113"/>
          <p:cNvSpPr txBox="1">
            <a:spLocks noChangeArrowheads="1"/>
          </p:cNvSpPr>
          <p:nvPr/>
        </p:nvSpPr>
        <p:spPr bwMode="auto">
          <a:xfrm>
            <a:off x="2884488" y="5711419"/>
            <a:ext cx="704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15890" name="Text Box 114"/>
          <p:cNvSpPr txBox="1">
            <a:spLocks noChangeArrowheads="1"/>
          </p:cNvSpPr>
          <p:nvPr/>
        </p:nvSpPr>
        <p:spPr bwMode="auto">
          <a:xfrm>
            <a:off x="2807454" y="4921499"/>
            <a:ext cx="438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5891" name="AutoShape 115"/>
          <p:cNvSpPr>
            <a:spLocks noChangeArrowheads="1"/>
          </p:cNvSpPr>
          <p:nvPr/>
        </p:nvSpPr>
        <p:spPr bwMode="auto">
          <a:xfrm>
            <a:off x="1143000" y="4987519"/>
            <a:ext cx="5208588" cy="12192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92" name="Oval 116"/>
          <p:cNvSpPr>
            <a:spLocks noChangeArrowheads="1"/>
          </p:cNvSpPr>
          <p:nvPr/>
        </p:nvSpPr>
        <p:spPr bwMode="auto">
          <a:xfrm>
            <a:off x="3033713" y="5757913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93" name="Oval 117"/>
          <p:cNvSpPr>
            <a:spLocks noChangeArrowheads="1"/>
          </p:cNvSpPr>
          <p:nvPr/>
        </p:nvSpPr>
        <p:spPr bwMode="auto">
          <a:xfrm>
            <a:off x="3157538" y="5757913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94" name="Oval 118"/>
          <p:cNvSpPr>
            <a:spLocks noChangeArrowheads="1"/>
          </p:cNvSpPr>
          <p:nvPr/>
        </p:nvSpPr>
        <p:spPr bwMode="auto">
          <a:xfrm>
            <a:off x="3033713" y="6151424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95" name="Oval 119"/>
          <p:cNvSpPr>
            <a:spLocks noChangeArrowheads="1"/>
          </p:cNvSpPr>
          <p:nvPr/>
        </p:nvSpPr>
        <p:spPr bwMode="auto">
          <a:xfrm>
            <a:off x="3157538" y="6151424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96" name="Oval 120"/>
          <p:cNvSpPr>
            <a:spLocks noChangeArrowheads="1"/>
          </p:cNvSpPr>
          <p:nvPr/>
        </p:nvSpPr>
        <p:spPr bwMode="auto">
          <a:xfrm>
            <a:off x="3284161" y="5877729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97" name="Oval 121"/>
          <p:cNvSpPr>
            <a:spLocks noChangeArrowheads="1"/>
          </p:cNvSpPr>
          <p:nvPr/>
        </p:nvSpPr>
        <p:spPr bwMode="auto">
          <a:xfrm>
            <a:off x="3284161" y="5979329"/>
            <a:ext cx="46037" cy="36513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98" name="Line 122"/>
          <p:cNvSpPr>
            <a:spLocks noChangeShapeType="1"/>
          </p:cNvSpPr>
          <p:nvPr/>
        </p:nvSpPr>
        <p:spPr bwMode="auto">
          <a:xfrm flipV="1">
            <a:off x="4905455" y="5587594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99" name="Text Box 123"/>
          <p:cNvSpPr txBox="1">
            <a:spLocks noChangeArrowheads="1"/>
          </p:cNvSpPr>
          <p:nvPr/>
        </p:nvSpPr>
        <p:spPr bwMode="auto">
          <a:xfrm>
            <a:off x="4546680" y="5349469"/>
            <a:ext cx="514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5900" name="Text Box 124"/>
          <p:cNvSpPr txBox="1">
            <a:spLocks noChangeArrowheads="1"/>
          </p:cNvSpPr>
          <p:nvPr/>
        </p:nvSpPr>
        <p:spPr bwMode="auto">
          <a:xfrm>
            <a:off x="5251530" y="5349469"/>
            <a:ext cx="514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5902" name="Line 126"/>
          <p:cNvSpPr>
            <a:spLocks noChangeShapeType="1"/>
          </p:cNvSpPr>
          <p:nvPr/>
        </p:nvSpPr>
        <p:spPr bwMode="auto">
          <a:xfrm>
            <a:off x="4438730" y="5273269"/>
            <a:ext cx="203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03" name="Line 127"/>
          <p:cNvSpPr>
            <a:spLocks noChangeShapeType="1"/>
          </p:cNvSpPr>
          <p:nvPr/>
        </p:nvSpPr>
        <p:spPr bwMode="auto">
          <a:xfrm flipV="1">
            <a:off x="4432380" y="5730469"/>
            <a:ext cx="19050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04" name="Text Box 128"/>
          <p:cNvSpPr txBox="1">
            <a:spLocks noChangeArrowheads="1"/>
          </p:cNvSpPr>
          <p:nvPr/>
        </p:nvSpPr>
        <p:spPr bwMode="auto">
          <a:xfrm>
            <a:off x="4057730" y="4954837"/>
            <a:ext cx="400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5905" name="Text Box 129"/>
          <p:cNvSpPr txBox="1">
            <a:spLocks noChangeArrowheads="1"/>
          </p:cNvSpPr>
          <p:nvPr/>
        </p:nvSpPr>
        <p:spPr bwMode="auto">
          <a:xfrm>
            <a:off x="4108530" y="5749519"/>
            <a:ext cx="400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5906" name="Line 130"/>
          <p:cNvSpPr>
            <a:spLocks noChangeShapeType="1"/>
          </p:cNvSpPr>
          <p:nvPr/>
        </p:nvSpPr>
        <p:spPr bwMode="auto">
          <a:xfrm flipH="1">
            <a:off x="5565854" y="5216119"/>
            <a:ext cx="161925" cy="238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07" name="Line 131"/>
          <p:cNvSpPr>
            <a:spLocks noChangeShapeType="1"/>
          </p:cNvSpPr>
          <p:nvPr/>
        </p:nvSpPr>
        <p:spPr bwMode="auto">
          <a:xfrm flipH="1" flipV="1">
            <a:off x="5576967" y="5692369"/>
            <a:ext cx="207963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08" name="Text Box 132"/>
          <p:cNvSpPr txBox="1">
            <a:spLocks noChangeArrowheads="1"/>
          </p:cNvSpPr>
          <p:nvPr/>
        </p:nvSpPr>
        <p:spPr bwMode="auto">
          <a:xfrm>
            <a:off x="5667455" y="4947192"/>
            <a:ext cx="438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5909" name="Oval 133"/>
          <p:cNvSpPr>
            <a:spLocks noChangeArrowheads="1"/>
          </p:cNvSpPr>
          <p:nvPr/>
        </p:nvSpPr>
        <p:spPr bwMode="auto">
          <a:xfrm>
            <a:off x="5915105" y="5791816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910" name="Oval 134"/>
          <p:cNvSpPr>
            <a:spLocks noChangeArrowheads="1"/>
          </p:cNvSpPr>
          <p:nvPr/>
        </p:nvSpPr>
        <p:spPr bwMode="auto">
          <a:xfrm>
            <a:off x="6019880" y="5825719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911" name="Oval 135"/>
          <p:cNvSpPr>
            <a:spLocks noChangeArrowheads="1"/>
          </p:cNvSpPr>
          <p:nvPr/>
        </p:nvSpPr>
        <p:spPr bwMode="auto">
          <a:xfrm>
            <a:off x="5877005" y="6212126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912" name="Oval 136"/>
          <p:cNvSpPr>
            <a:spLocks noChangeArrowheads="1"/>
          </p:cNvSpPr>
          <p:nvPr/>
        </p:nvSpPr>
        <p:spPr bwMode="auto">
          <a:xfrm>
            <a:off x="5753180" y="6154976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913" name="Line 137"/>
          <p:cNvSpPr>
            <a:spLocks noChangeShapeType="1"/>
          </p:cNvSpPr>
          <p:nvPr/>
        </p:nvSpPr>
        <p:spPr bwMode="auto">
          <a:xfrm flipH="1" flipV="1">
            <a:off x="5538867" y="5749519"/>
            <a:ext cx="207963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14" name="Oval 138"/>
          <p:cNvSpPr>
            <a:spLocks noChangeArrowheads="1"/>
          </p:cNvSpPr>
          <p:nvPr/>
        </p:nvSpPr>
        <p:spPr bwMode="auto">
          <a:xfrm>
            <a:off x="4676855" y="5392331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915" name="Oval 139"/>
          <p:cNvSpPr>
            <a:spLocks noChangeArrowheads="1"/>
          </p:cNvSpPr>
          <p:nvPr/>
        </p:nvSpPr>
        <p:spPr bwMode="auto">
          <a:xfrm>
            <a:off x="4800680" y="5392331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916" name="Text Box 140"/>
          <p:cNvSpPr txBox="1">
            <a:spLocks noChangeArrowheads="1"/>
          </p:cNvSpPr>
          <p:nvPr/>
        </p:nvSpPr>
        <p:spPr bwMode="auto">
          <a:xfrm>
            <a:off x="4565730" y="4968469"/>
            <a:ext cx="419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15917" name="Text Box 141"/>
          <p:cNvSpPr txBox="1">
            <a:spLocks noChangeArrowheads="1"/>
          </p:cNvSpPr>
          <p:nvPr/>
        </p:nvSpPr>
        <p:spPr bwMode="auto">
          <a:xfrm>
            <a:off x="3291681" y="5538381"/>
            <a:ext cx="419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15918" name="Line 142"/>
          <p:cNvSpPr>
            <a:spLocks noChangeShapeType="1"/>
          </p:cNvSpPr>
          <p:nvPr/>
        </p:nvSpPr>
        <p:spPr bwMode="auto">
          <a:xfrm>
            <a:off x="3475038" y="5597119"/>
            <a:ext cx="590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19" name="Oval 143"/>
          <p:cNvSpPr>
            <a:spLocks noChangeArrowheads="1"/>
          </p:cNvSpPr>
          <p:nvPr/>
        </p:nvSpPr>
        <p:spPr bwMode="auto">
          <a:xfrm>
            <a:off x="201613" y="5538381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920" name="Oval 144"/>
          <p:cNvSpPr>
            <a:spLocks noChangeArrowheads="1"/>
          </p:cNvSpPr>
          <p:nvPr/>
        </p:nvSpPr>
        <p:spPr bwMode="auto">
          <a:xfrm>
            <a:off x="201613" y="5639981"/>
            <a:ext cx="46037" cy="36513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921" name="Oval 145"/>
          <p:cNvSpPr>
            <a:spLocks noChangeArrowheads="1"/>
          </p:cNvSpPr>
          <p:nvPr/>
        </p:nvSpPr>
        <p:spPr bwMode="auto">
          <a:xfrm>
            <a:off x="351215" y="5387569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922" name="Oval 146"/>
          <p:cNvSpPr>
            <a:spLocks noChangeArrowheads="1"/>
          </p:cNvSpPr>
          <p:nvPr/>
        </p:nvSpPr>
        <p:spPr bwMode="auto">
          <a:xfrm>
            <a:off x="475040" y="5387569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923" name="Oval 147"/>
          <p:cNvSpPr>
            <a:spLocks noChangeArrowheads="1"/>
          </p:cNvSpPr>
          <p:nvPr/>
        </p:nvSpPr>
        <p:spPr bwMode="auto">
          <a:xfrm>
            <a:off x="335717" y="5788829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924" name="Oval 148"/>
          <p:cNvSpPr>
            <a:spLocks noChangeArrowheads="1"/>
          </p:cNvSpPr>
          <p:nvPr/>
        </p:nvSpPr>
        <p:spPr bwMode="auto">
          <a:xfrm>
            <a:off x="459542" y="5788829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925" name="Text Box 149"/>
          <p:cNvSpPr txBox="1">
            <a:spLocks noChangeArrowheads="1"/>
          </p:cNvSpPr>
          <p:nvPr/>
        </p:nvSpPr>
        <p:spPr bwMode="auto">
          <a:xfrm>
            <a:off x="0" y="5108169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15926" name="Freeform 150"/>
          <p:cNvSpPr>
            <a:spLocks/>
          </p:cNvSpPr>
          <p:nvPr/>
        </p:nvSpPr>
        <p:spPr bwMode="auto">
          <a:xfrm>
            <a:off x="2581275" y="3732212"/>
            <a:ext cx="374650" cy="478671"/>
          </a:xfrm>
          <a:custGeom>
            <a:avLst/>
            <a:gdLst>
              <a:gd name="T0" fmla="*/ 236 w 236"/>
              <a:gd name="T1" fmla="*/ 228 h 268"/>
              <a:gd name="T2" fmla="*/ 176 w 236"/>
              <a:gd name="T3" fmla="*/ 264 h 268"/>
              <a:gd name="T4" fmla="*/ 20 w 236"/>
              <a:gd name="T5" fmla="*/ 204 h 268"/>
              <a:gd name="T6" fmla="*/ 56 w 236"/>
              <a:gd name="T7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6" h="268">
                <a:moveTo>
                  <a:pt x="236" y="228"/>
                </a:moveTo>
                <a:cubicBezTo>
                  <a:pt x="224" y="248"/>
                  <a:pt x="212" y="268"/>
                  <a:pt x="176" y="264"/>
                </a:cubicBezTo>
                <a:cubicBezTo>
                  <a:pt x="140" y="260"/>
                  <a:pt x="40" y="248"/>
                  <a:pt x="20" y="204"/>
                </a:cubicBezTo>
                <a:cubicBezTo>
                  <a:pt x="0" y="160"/>
                  <a:pt x="28" y="80"/>
                  <a:pt x="5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27" name="Freeform 151"/>
          <p:cNvSpPr>
            <a:spLocks/>
          </p:cNvSpPr>
          <p:nvPr/>
        </p:nvSpPr>
        <p:spPr bwMode="auto">
          <a:xfrm>
            <a:off x="2903538" y="5513438"/>
            <a:ext cx="209550" cy="263525"/>
          </a:xfrm>
          <a:custGeom>
            <a:avLst/>
            <a:gdLst>
              <a:gd name="T0" fmla="*/ 132 w 132"/>
              <a:gd name="T1" fmla="*/ 106 h 166"/>
              <a:gd name="T2" fmla="*/ 60 w 132"/>
              <a:gd name="T3" fmla="*/ 10 h 166"/>
              <a:gd name="T4" fmla="*/ 0 w 132"/>
              <a:gd name="T5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" h="166">
                <a:moveTo>
                  <a:pt x="132" y="106"/>
                </a:moveTo>
                <a:cubicBezTo>
                  <a:pt x="107" y="53"/>
                  <a:pt x="82" y="0"/>
                  <a:pt x="60" y="10"/>
                </a:cubicBezTo>
                <a:cubicBezTo>
                  <a:pt x="38" y="20"/>
                  <a:pt x="19" y="93"/>
                  <a:pt x="0" y="16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28" name="Freeform 152"/>
          <p:cNvSpPr>
            <a:spLocks/>
          </p:cNvSpPr>
          <p:nvPr/>
        </p:nvSpPr>
        <p:spPr bwMode="auto">
          <a:xfrm>
            <a:off x="1970088" y="5200244"/>
            <a:ext cx="266700" cy="282575"/>
          </a:xfrm>
          <a:custGeom>
            <a:avLst/>
            <a:gdLst>
              <a:gd name="T0" fmla="*/ 168 w 168"/>
              <a:gd name="T1" fmla="*/ 178 h 178"/>
              <a:gd name="T2" fmla="*/ 48 w 168"/>
              <a:gd name="T3" fmla="*/ 10 h 178"/>
              <a:gd name="T4" fmla="*/ 0 w 168"/>
              <a:gd name="T5" fmla="*/ 11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178">
                <a:moveTo>
                  <a:pt x="168" y="178"/>
                </a:moveTo>
                <a:cubicBezTo>
                  <a:pt x="122" y="99"/>
                  <a:pt x="76" y="20"/>
                  <a:pt x="48" y="10"/>
                </a:cubicBezTo>
                <a:cubicBezTo>
                  <a:pt x="20" y="0"/>
                  <a:pt x="10" y="59"/>
                  <a:pt x="0" y="11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89" name="Line 213"/>
          <p:cNvSpPr>
            <a:spLocks noChangeShapeType="1"/>
          </p:cNvSpPr>
          <p:nvPr/>
        </p:nvSpPr>
        <p:spPr bwMode="auto">
          <a:xfrm flipV="1">
            <a:off x="2571750" y="1655253"/>
            <a:ext cx="387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90" name="Line 214"/>
          <p:cNvSpPr>
            <a:spLocks noChangeShapeType="1"/>
          </p:cNvSpPr>
          <p:nvPr/>
        </p:nvSpPr>
        <p:spPr bwMode="auto">
          <a:xfrm flipV="1">
            <a:off x="2571750" y="1579053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91" name="Text Box 215"/>
          <p:cNvSpPr txBox="1">
            <a:spLocks noChangeArrowheads="1"/>
          </p:cNvSpPr>
          <p:nvPr/>
        </p:nvSpPr>
        <p:spPr bwMode="auto">
          <a:xfrm>
            <a:off x="2212975" y="1359978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5992" name="Text Box 216"/>
          <p:cNvSpPr txBox="1">
            <a:spLocks noChangeArrowheads="1"/>
          </p:cNvSpPr>
          <p:nvPr/>
        </p:nvSpPr>
        <p:spPr bwMode="auto">
          <a:xfrm>
            <a:off x="2917825" y="1359978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5993" name="Line 217"/>
          <p:cNvSpPr>
            <a:spLocks noChangeShapeType="1"/>
          </p:cNvSpPr>
          <p:nvPr/>
        </p:nvSpPr>
        <p:spPr bwMode="auto">
          <a:xfrm>
            <a:off x="2117725" y="1321878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94" name="Line 218"/>
          <p:cNvSpPr>
            <a:spLocks noChangeShapeType="1"/>
          </p:cNvSpPr>
          <p:nvPr/>
        </p:nvSpPr>
        <p:spPr bwMode="auto">
          <a:xfrm flipV="1">
            <a:off x="2098675" y="1740978"/>
            <a:ext cx="19050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95" name="Text Box 219"/>
          <p:cNvSpPr txBox="1">
            <a:spLocks noChangeArrowheads="1"/>
          </p:cNvSpPr>
          <p:nvPr/>
        </p:nvSpPr>
        <p:spPr bwMode="auto">
          <a:xfrm>
            <a:off x="1755775" y="1055178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5996" name="Text Box 220"/>
          <p:cNvSpPr txBox="1">
            <a:spLocks noChangeArrowheads="1"/>
          </p:cNvSpPr>
          <p:nvPr/>
        </p:nvSpPr>
        <p:spPr bwMode="auto">
          <a:xfrm>
            <a:off x="1774825" y="1760028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5997" name="Line 221"/>
          <p:cNvSpPr>
            <a:spLocks noChangeShapeType="1"/>
          </p:cNvSpPr>
          <p:nvPr/>
        </p:nvSpPr>
        <p:spPr bwMode="auto">
          <a:xfrm flipH="1">
            <a:off x="3222625" y="1283778"/>
            <a:ext cx="207963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98" name="Line 222"/>
          <p:cNvSpPr>
            <a:spLocks noChangeShapeType="1"/>
          </p:cNvSpPr>
          <p:nvPr/>
        </p:nvSpPr>
        <p:spPr bwMode="auto">
          <a:xfrm flipH="1" flipV="1">
            <a:off x="3243263" y="1702878"/>
            <a:ext cx="207962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999" name="Text Box 223"/>
          <p:cNvSpPr txBox="1">
            <a:spLocks noChangeArrowheads="1"/>
          </p:cNvSpPr>
          <p:nvPr/>
        </p:nvSpPr>
        <p:spPr bwMode="auto">
          <a:xfrm>
            <a:off x="3394075" y="1721928"/>
            <a:ext cx="70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6000" name="Text Box 224"/>
          <p:cNvSpPr txBox="1">
            <a:spLocks noChangeArrowheads="1"/>
          </p:cNvSpPr>
          <p:nvPr/>
        </p:nvSpPr>
        <p:spPr bwMode="auto">
          <a:xfrm>
            <a:off x="3355975" y="101707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6001" name="Oval 225"/>
          <p:cNvSpPr>
            <a:spLocks noChangeArrowheads="1"/>
          </p:cNvSpPr>
          <p:nvPr/>
        </p:nvSpPr>
        <p:spPr bwMode="auto">
          <a:xfrm>
            <a:off x="3543300" y="1721928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002" name="Oval 226"/>
          <p:cNvSpPr>
            <a:spLocks noChangeArrowheads="1"/>
          </p:cNvSpPr>
          <p:nvPr/>
        </p:nvSpPr>
        <p:spPr bwMode="auto">
          <a:xfrm>
            <a:off x="3667125" y="1721928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003" name="Oval 227"/>
          <p:cNvSpPr>
            <a:spLocks noChangeArrowheads="1"/>
          </p:cNvSpPr>
          <p:nvPr/>
        </p:nvSpPr>
        <p:spPr bwMode="auto">
          <a:xfrm>
            <a:off x="3543300" y="2107691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004" name="Oval 228"/>
          <p:cNvSpPr>
            <a:spLocks noChangeArrowheads="1"/>
          </p:cNvSpPr>
          <p:nvPr/>
        </p:nvSpPr>
        <p:spPr bwMode="auto">
          <a:xfrm>
            <a:off x="3667125" y="2107691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006" name="Text Box 230"/>
          <p:cNvSpPr txBox="1">
            <a:spLocks noChangeArrowheads="1"/>
          </p:cNvSpPr>
          <p:nvPr/>
        </p:nvSpPr>
        <p:spPr bwMode="auto">
          <a:xfrm>
            <a:off x="4223127" y="1409565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400" baseline="300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  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OH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catalyzed</a:t>
            </a:r>
          </a:p>
        </p:txBody>
      </p:sp>
      <p:sp>
        <p:nvSpPr>
          <p:cNvPr id="716007" name="Oval 231"/>
          <p:cNvSpPr>
            <a:spLocks noChangeArrowheads="1"/>
          </p:cNvSpPr>
          <p:nvPr/>
        </p:nvSpPr>
        <p:spPr bwMode="auto">
          <a:xfrm>
            <a:off x="5224463" y="1580641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008" name="Oval 232"/>
          <p:cNvSpPr>
            <a:spLocks noChangeArrowheads="1"/>
          </p:cNvSpPr>
          <p:nvPr/>
        </p:nvSpPr>
        <p:spPr bwMode="auto">
          <a:xfrm>
            <a:off x="5224463" y="1682241"/>
            <a:ext cx="46037" cy="36512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009" name="Oval 233"/>
          <p:cNvSpPr>
            <a:spLocks noChangeArrowheads="1"/>
          </p:cNvSpPr>
          <p:nvPr/>
        </p:nvSpPr>
        <p:spPr bwMode="auto">
          <a:xfrm>
            <a:off x="5351463" y="1429828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010" name="Oval 234"/>
          <p:cNvSpPr>
            <a:spLocks noChangeArrowheads="1"/>
          </p:cNvSpPr>
          <p:nvPr/>
        </p:nvSpPr>
        <p:spPr bwMode="auto">
          <a:xfrm>
            <a:off x="5475288" y="1429828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011" name="Oval 235"/>
          <p:cNvSpPr>
            <a:spLocks noChangeArrowheads="1"/>
          </p:cNvSpPr>
          <p:nvPr/>
        </p:nvSpPr>
        <p:spPr bwMode="auto">
          <a:xfrm>
            <a:off x="5351463" y="1815591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012" name="Oval 236"/>
          <p:cNvSpPr>
            <a:spLocks noChangeArrowheads="1"/>
          </p:cNvSpPr>
          <p:nvPr/>
        </p:nvSpPr>
        <p:spPr bwMode="auto">
          <a:xfrm>
            <a:off x="5475288" y="1815591"/>
            <a:ext cx="46037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013" name="Text Box 237"/>
          <p:cNvSpPr txBox="1">
            <a:spLocks noChangeArrowheads="1"/>
          </p:cNvSpPr>
          <p:nvPr/>
        </p:nvSpPr>
        <p:spPr bwMode="auto">
          <a:xfrm>
            <a:off x="5049838" y="1220278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16018" name="Freeform 242"/>
          <p:cNvSpPr>
            <a:spLocks/>
          </p:cNvSpPr>
          <p:nvPr/>
        </p:nvSpPr>
        <p:spPr bwMode="auto">
          <a:xfrm>
            <a:off x="2625725" y="1755266"/>
            <a:ext cx="1838325" cy="739775"/>
          </a:xfrm>
          <a:custGeom>
            <a:avLst/>
            <a:gdLst>
              <a:gd name="T0" fmla="*/ 86 w 1158"/>
              <a:gd name="T1" fmla="*/ 0 h 466"/>
              <a:gd name="T2" fmla="*/ 86 w 1158"/>
              <a:gd name="T3" fmla="*/ 192 h 466"/>
              <a:gd name="T4" fmla="*/ 600 w 1158"/>
              <a:gd name="T5" fmla="*/ 446 h 466"/>
              <a:gd name="T6" fmla="*/ 1053 w 1158"/>
              <a:gd name="T7" fmla="*/ 310 h 466"/>
              <a:gd name="T8" fmla="*/ 1158 w 1158"/>
              <a:gd name="T9" fmla="*/ 25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" h="466">
                <a:moveTo>
                  <a:pt x="86" y="0"/>
                </a:moveTo>
                <a:cubicBezTo>
                  <a:pt x="43" y="59"/>
                  <a:pt x="0" y="118"/>
                  <a:pt x="86" y="192"/>
                </a:cubicBezTo>
                <a:cubicBezTo>
                  <a:pt x="172" y="266"/>
                  <a:pt x="439" y="426"/>
                  <a:pt x="600" y="446"/>
                </a:cubicBezTo>
                <a:cubicBezTo>
                  <a:pt x="761" y="466"/>
                  <a:pt x="960" y="380"/>
                  <a:pt x="1053" y="310"/>
                </a:cubicBezTo>
                <a:cubicBezTo>
                  <a:pt x="1146" y="240"/>
                  <a:pt x="1152" y="132"/>
                  <a:pt x="1158" y="25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019" name="Freeform 243"/>
          <p:cNvSpPr>
            <a:spLocks/>
          </p:cNvSpPr>
          <p:nvPr/>
        </p:nvSpPr>
        <p:spPr bwMode="auto">
          <a:xfrm>
            <a:off x="4010025" y="1029778"/>
            <a:ext cx="1417638" cy="754063"/>
          </a:xfrm>
          <a:custGeom>
            <a:avLst/>
            <a:gdLst>
              <a:gd name="T0" fmla="*/ 1072 w 1072"/>
              <a:gd name="T1" fmla="*/ 185 h 389"/>
              <a:gd name="T2" fmla="*/ 923 w 1072"/>
              <a:gd name="T3" fmla="*/ 24 h 389"/>
              <a:gd name="T4" fmla="*/ 533 w 1072"/>
              <a:gd name="T5" fmla="*/ 61 h 389"/>
              <a:gd name="T6" fmla="*/ 0 w 1072"/>
              <a:gd name="T7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2" h="389">
                <a:moveTo>
                  <a:pt x="1072" y="185"/>
                </a:moveTo>
                <a:cubicBezTo>
                  <a:pt x="1042" y="115"/>
                  <a:pt x="1013" y="45"/>
                  <a:pt x="923" y="24"/>
                </a:cubicBezTo>
                <a:cubicBezTo>
                  <a:pt x="833" y="3"/>
                  <a:pt x="687" y="0"/>
                  <a:pt x="533" y="61"/>
                </a:cubicBezTo>
                <a:cubicBezTo>
                  <a:pt x="379" y="122"/>
                  <a:pt x="189" y="255"/>
                  <a:pt x="0" y="389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33" name="Straight Connector 132"/>
          <p:cNvCxnSpPr/>
          <p:nvPr/>
        </p:nvCxnSpPr>
        <p:spPr bwMode="auto">
          <a:xfrm flipV="1">
            <a:off x="139484" y="723126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0" name="Text Box 60"/>
          <p:cNvSpPr txBox="1">
            <a:spLocks noChangeArrowheads="1"/>
          </p:cNvSpPr>
          <p:nvPr/>
        </p:nvSpPr>
        <p:spPr bwMode="auto">
          <a:xfrm>
            <a:off x="728098" y="5584825"/>
            <a:ext cx="1219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HBr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-Br</a:t>
            </a:r>
          </a:p>
        </p:txBody>
      </p:sp>
      <p:sp>
        <p:nvSpPr>
          <p:cNvPr id="716837" name="Text Box 37"/>
          <p:cNvSpPr txBox="1">
            <a:spLocks noChangeArrowheads="1"/>
          </p:cNvSpPr>
          <p:nvPr/>
        </p:nvSpPr>
        <p:spPr bwMode="auto">
          <a:xfrm>
            <a:off x="1829124" y="4208462"/>
            <a:ext cx="1219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HBr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ROOR</a:t>
            </a:r>
          </a:p>
        </p:txBody>
      </p:sp>
      <p:sp>
        <p:nvSpPr>
          <p:cNvPr id="716808" name="Line 8"/>
          <p:cNvSpPr>
            <a:spLocks noChangeShapeType="1"/>
          </p:cNvSpPr>
          <p:nvPr/>
        </p:nvSpPr>
        <p:spPr bwMode="auto">
          <a:xfrm>
            <a:off x="2017148" y="2308800"/>
            <a:ext cx="1562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25" name="Line 25"/>
          <p:cNvSpPr>
            <a:spLocks noChangeShapeType="1"/>
          </p:cNvSpPr>
          <p:nvPr/>
        </p:nvSpPr>
        <p:spPr bwMode="auto">
          <a:xfrm>
            <a:off x="5960498" y="2350452"/>
            <a:ext cx="590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03" name="Line 3"/>
          <p:cNvSpPr>
            <a:spLocks noChangeShapeType="1"/>
          </p:cNvSpPr>
          <p:nvPr/>
        </p:nvSpPr>
        <p:spPr bwMode="auto">
          <a:xfrm>
            <a:off x="1026548" y="22516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04" name="Line 4"/>
          <p:cNvSpPr>
            <a:spLocks noChangeShapeType="1"/>
          </p:cNvSpPr>
          <p:nvPr/>
        </p:nvSpPr>
        <p:spPr bwMode="auto">
          <a:xfrm>
            <a:off x="1026548" y="2327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05" name="Line 5"/>
          <p:cNvSpPr>
            <a:spLocks noChangeShapeType="1"/>
          </p:cNvSpPr>
          <p:nvPr/>
        </p:nvSpPr>
        <p:spPr bwMode="auto">
          <a:xfrm>
            <a:off x="1026548" y="2404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06" name="Text Box 6"/>
          <p:cNvSpPr txBox="1">
            <a:spLocks noChangeArrowheads="1"/>
          </p:cNvSpPr>
          <p:nvPr/>
        </p:nvSpPr>
        <p:spPr bwMode="auto">
          <a:xfrm>
            <a:off x="1312298" y="2061150"/>
            <a:ext cx="70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</a:p>
        </p:txBody>
      </p:sp>
      <p:sp>
        <p:nvSpPr>
          <p:cNvPr id="716807" name="Text Box 7"/>
          <p:cNvSpPr txBox="1">
            <a:spLocks noChangeArrowheads="1"/>
          </p:cNvSpPr>
          <p:nvPr/>
        </p:nvSpPr>
        <p:spPr bwMode="auto">
          <a:xfrm>
            <a:off x="455048" y="206115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</a:t>
            </a:r>
          </a:p>
        </p:txBody>
      </p:sp>
      <p:sp>
        <p:nvSpPr>
          <p:cNvPr id="716809" name="Text Box 9"/>
          <p:cNvSpPr txBox="1">
            <a:spLocks noChangeArrowheads="1"/>
          </p:cNvSpPr>
          <p:nvPr/>
        </p:nvSpPr>
        <p:spPr bwMode="auto">
          <a:xfrm>
            <a:off x="2512448" y="1775400"/>
            <a:ext cx="123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HgSO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16810" name="Text Box 10"/>
          <p:cNvSpPr txBox="1">
            <a:spLocks noChangeArrowheads="1"/>
          </p:cNvSpPr>
          <p:nvPr/>
        </p:nvSpPr>
        <p:spPr bwMode="auto">
          <a:xfrm>
            <a:off x="2411333" y="2312590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16811" name="Text Box 11"/>
          <p:cNvSpPr txBox="1">
            <a:spLocks noChangeArrowheads="1"/>
          </p:cNvSpPr>
          <p:nvPr/>
        </p:nvSpPr>
        <p:spPr bwMode="auto">
          <a:xfrm>
            <a:off x="1998098" y="18135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cat.</a:t>
            </a:r>
          </a:p>
        </p:txBody>
      </p:sp>
      <p:sp>
        <p:nvSpPr>
          <p:cNvPr id="716812" name="Line 12"/>
          <p:cNvSpPr>
            <a:spLocks noChangeShapeType="1"/>
          </p:cNvSpPr>
          <p:nvPr/>
        </p:nvSpPr>
        <p:spPr bwMode="auto">
          <a:xfrm flipV="1">
            <a:off x="4757173" y="2355135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13" name="Line 13"/>
          <p:cNvSpPr>
            <a:spLocks noChangeShapeType="1"/>
          </p:cNvSpPr>
          <p:nvPr/>
        </p:nvSpPr>
        <p:spPr bwMode="auto">
          <a:xfrm flipV="1">
            <a:off x="4757173" y="2278935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14" name="Text Box 14"/>
          <p:cNvSpPr txBox="1">
            <a:spLocks noChangeArrowheads="1"/>
          </p:cNvSpPr>
          <p:nvPr/>
        </p:nvSpPr>
        <p:spPr bwMode="auto">
          <a:xfrm>
            <a:off x="4398398" y="2059860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grpSp>
        <p:nvGrpSpPr>
          <p:cNvPr id="716815" name="Group 15"/>
          <p:cNvGrpSpPr>
            <a:grpSpLocks/>
          </p:cNvGrpSpPr>
          <p:nvPr/>
        </p:nvGrpSpPr>
        <p:grpSpPr bwMode="auto">
          <a:xfrm>
            <a:off x="4284098" y="2021760"/>
            <a:ext cx="209550" cy="628650"/>
            <a:chOff x="1092" y="2112"/>
            <a:chExt cx="132" cy="396"/>
          </a:xfrm>
        </p:grpSpPr>
        <p:sp>
          <p:nvSpPr>
            <p:cNvPr id="716816" name="Line 16"/>
            <p:cNvSpPr>
              <a:spLocks noChangeShapeType="1"/>
            </p:cNvSpPr>
            <p:nvPr/>
          </p:nvSpPr>
          <p:spPr bwMode="auto">
            <a:xfrm>
              <a:off x="1104" y="2112"/>
              <a:ext cx="120" cy="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17" name="Line 17"/>
            <p:cNvSpPr>
              <a:spLocks noChangeShapeType="1"/>
            </p:cNvSpPr>
            <p:nvPr/>
          </p:nvSpPr>
          <p:spPr bwMode="auto">
            <a:xfrm flipV="1">
              <a:off x="1092" y="2376"/>
              <a:ext cx="120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818" name="Text Box 18"/>
          <p:cNvSpPr txBox="1">
            <a:spLocks noChangeArrowheads="1"/>
          </p:cNvSpPr>
          <p:nvPr/>
        </p:nvSpPr>
        <p:spPr bwMode="auto">
          <a:xfrm>
            <a:off x="3712598" y="1755060"/>
            <a:ext cx="70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</a:t>
            </a:r>
          </a:p>
        </p:txBody>
      </p:sp>
      <p:sp>
        <p:nvSpPr>
          <p:cNvPr id="716819" name="Text Box 19"/>
          <p:cNvSpPr txBox="1">
            <a:spLocks noChangeArrowheads="1"/>
          </p:cNvSpPr>
          <p:nvPr/>
        </p:nvSpPr>
        <p:spPr bwMode="auto">
          <a:xfrm>
            <a:off x="3960248" y="2459910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6820" name="Text Box 20"/>
          <p:cNvSpPr txBox="1">
            <a:spLocks noChangeArrowheads="1"/>
          </p:cNvSpPr>
          <p:nvPr/>
        </p:nvSpPr>
        <p:spPr bwMode="auto">
          <a:xfrm>
            <a:off x="5084198" y="205986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6821" name="Text Box 21"/>
          <p:cNvSpPr txBox="1">
            <a:spLocks noChangeArrowheads="1"/>
          </p:cNvSpPr>
          <p:nvPr/>
        </p:nvSpPr>
        <p:spPr bwMode="auto">
          <a:xfrm>
            <a:off x="6684398" y="2064702"/>
            <a:ext cx="1562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alt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6822" name="Line 22"/>
          <p:cNvSpPr>
            <a:spLocks noChangeShapeType="1"/>
          </p:cNvSpPr>
          <p:nvPr/>
        </p:nvSpPr>
        <p:spPr bwMode="auto">
          <a:xfrm>
            <a:off x="7103498" y="1969452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23" name="Line 23"/>
          <p:cNvSpPr>
            <a:spLocks noChangeShapeType="1"/>
          </p:cNvSpPr>
          <p:nvPr/>
        </p:nvSpPr>
        <p:spPr bwMode="auto">
          <a:xfrm>
            <a:off x="7160648" y="1969452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24" name="Text Box 24"/>
          <p:cNvSpPr txBox="1">
            <a:spLocks noChangeArrowheads="1"/>
          </p:cNvSpPr>
          <p:nvPr/>
        </p:nvSpPr>
        <p:spPr bwMode="auto">
          <a:xfrm>
            <a:off x="6893948" y="1569402"/>
            <a:ext cx="323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16826" name="Text Box 26"/>
          <p:cNvSpPr txBox="1">
            <a:spLocks noChangeArrowheads="1"/>
          </p:cNvSpPr>
          <p:nvPr/>
        </p:nvSpPr>
        <p:spPr bwMode="auto">
          <a:xfrm>
            <a:off x="6510500" y="2580253"/>
            <a:ext cx="14779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methyl </a:t>
            </a:r>
            <a:r>
              <a:rPr lang="en-US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ketone</a:t>
            </a:r>
          </a:p>
        </p:txBody>
      </p:sp>
      <p:sp>
        <p:nvSpPr>
          <p:cNvPr id="716827" name="Text Box 27"/>
          <p:cNvSpPr txBox="1">
            <a:spLocks noChangeArrowheads="1"/>
          </p:cNvSpPr>
          <p:nvPr/>
        </p:nvSpPr>
        <p:spPr bwMode="auto">
          <a:xfrm>
            <a:off x="232798" y="3285549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d. Radical HBr: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Anti-Markovnikov addition</a:t>
            </a:r>
          </a:p>
        </p:txBody>
      </p:sp>
      <p:sp>
        <p:nvSpPr>
          <p:cNvPr id="716828" name="Line 28"/>
          <p:cNvSpPr>
            <a:spLocks noChangeShapeType="1"/>
          </p:cNvSpPr>
          <p:nvPr/>
        </p:nvSpPr>
        <p:spPr bwMode="auto">
          <a:xfrm rot="10983176" flipH="1" flipV="1">
            <a:off x="1235399" y="4516437"/>
            <a:ext cx="201613" cy="122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29" name="Line 29"/>
          <p:cNvSpPr>
            <a:spLocks noChangeShapeType="1"/>
          </p:cNvSpPr>
          <p:nvPr/>
        </p:nvSpPr>
        <p:spPr bwMode="auto">
          <a:xfrm flipH="1">
            <a:off x="857574" y="4503737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0" name="Line 30"/>
          <p:cNvSpPr>
            <a:spLocks noChangeShapeType="1"/>
          </p:cNvSpPr>
          <p:nvPr/>
        </p:nvSpPr>
        <p:spPr bwMode="auto">
          <a:xfrm flipH="1" flipV="1">
            <a:off x="495624" y="4494212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1" name="Line 31"/>
          <p:cNvSpPr>
            <a:spLocks noChangeShapeType="1"/>
          </p:cNvSpPr>
          <p:nvPr/>
        </p:nvSpPr>
        <p:spPr bwMode="auto">
          <a:xfrm flipH="1">
            <a:off x="114624" y="4494212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2" name="Line 32"/>
          <p:cNvSpPr>
            <a:spLocks noChangeShapeType="1"/>
          </p:cNvSpPr>
          <p:nvPr/>
        </p:nvSpPr>
        <p:spPr bwMode="auto">
          <a:xfrm rot="21000000">
            <a:off x="1448452" y="4621523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3" name="Line 33"/>
          <p:cNvSpPr>
            <a:spLocks noChangeShapeType="1"/>
          </p:cNvSpPr>
          <p:nvPr/>
        </p:nvSpPr>
        <p:spPr bwMode="auto">
          <a:xfrm rot="21000000">
            <a:off x="1391490" y="468920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4" name="Line 34"/>
          <p:cNvSpPr>
            <a:spLocks noChangeShapeType="1"/>
          </p:cNvSpPr>
          <p:nvPr/>
        </p:nvSpPr>
        <p:spPr bwMode="auto">
          <a:xfrm rot="21000000">
            <a:off x="1490104" y="4548875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5" name="Line 35"/>
          <p:cNvSpPr>
            <a:spLocks noChangeShapeType="1"/>
          </p:cNvSpPr>
          <p:nvPr/>
        </p:nvSpPr>
        <p:spPr bwMode="auto">
          <a:xfrm>
            <a:off x="876624" y="4703762"/>
            <a:ext cx="0" cy="377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6" name="Line 36"/>
          <p:cNvSpPr>
            <a:spLocks noChangeShapeType="1"/>
          </p:cNvSpPr>
          <p:nvPr/>
        </p:nvSpPr>
        <p:spPr bwMode="auto">
          <a:xfrm>
            <a:off x="1905324" y="4703762"/>
            <a:ext cx="110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9" name="Line 39"/>
          <p:cNvSpPr>
            <a:spLocks noChangeShapeType="1"/>
          </p:cNvSpPr>
          <p:nvPr/>
        </p:nvSpPr>
        <p:spPr bwMode="auto">
          <a:xfrm rot="10983176" flipH="1" flipV="1">
            <a:off x="4337479" y="4539180"/>
            <a:ext cx="343288" cy="2337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0" name="Line 40"/>
          <p:cNvSpPr>
            <a:spLocks noChangeShapeType="1"/>
          </p:cNvSpPr>
          <p:nvPr/>
        </p:nvSpPr>
        <p:spPr bwMode="auto">
          <a:xfrm flipH="1">
            <a:off x="3962724" y="4522787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1" name="Line 41"/>
          <p:cNvSpPr>
            <a:spLocks noChangeShapeType="1"/>
          </p:cNvSpPr>
          <p:nvPr/>
        </p:nvSpPr>
        <p:spPr bwMode="auto">
          <a:xfrm flipH="1" flipV="1">
            <a:off x="3600774" y="4513262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2" name="Line 42"/>
          <p:cNvSpPr>
            <a:spLocks noChangeShapeType="1"/>
          </p:cNvSpPr>
          <p:nvPr/>
        </p:nvSpPr>
        <p:spPr bwMode="auto">
          <a:xfrm flipH="1">
            <a:off x="3219774" y="4513262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3" name="Line 43"/>
          <p:cNvSpPr>
            <a:spLocks noChangeShapeType="1"/>
          </p:cNvSpPr>
          <p:nvPr/>
        </p:nvSpPr>
        <p:spPr bwMode="auto">
          <a:xfrm>
            <a:off x="3981774" y="4722812"/>
            <a:ext cx="0" cy="363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4" name="Line 44"/>
          <p:cNvSpPr>
            <a:spLocks noChangeShapeType="1"/>
          </p:cNvSpPr>
          <p:nvPr/>
        </p:nvSpPr>
        <p:spPr bwMode="auto">
          <a:xfrm>
            <a:off x="4656432" y="478189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5" name="Line 45"/>
          <p:cNvSpPr>
            <a:spLocks noChangeShapeType="1"/>
          </p:cNvSpPr>
          <p:nvPr/>
        </p:nvSpPr>
        <p:spPr bwMode="auto">
          <a:xfrm rot="-240000">
            <a:off x="4698434" y="4700583"/>
            <a:ext cx="299603" cy="187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6" name="Line 46"/>
          <p:cNvSpPr>
            <a:spLocks noChangeShapeType="1"/>
          </p:cNvSpPr>
          <p:nvPr/>
        </p:nvSpPr>
        <p:spPr bwMode="auto">
          <a:xfrm flipV="1">
            <a:off x="5022942" y="4576554"/>
            <a:ext cx="218501" cy="19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7" name="Text Box 47"/>
          <p:cNvSpPr txBox="1">
            <a:spLocks noChangeArrowheads="1"/>
          </p:cNvSpPr>
          <p:nvPr/>
        </p:nvSpPr>
        <p:spPr bwMode="auto">
          <a:xfrm>
            <a:off x="5187692" y="4282554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6848" name="Line 48"/>
          <p:cNvSpPr>
            <a:spLocks noChangeShapeType="1"/>
          </p:cNvSpPr>
          <p:nvPr/>
        </p:nvSpPr>
        <p:spPr bwMode="auto">
          <a:xfrm>
            <a:off x="5894521" y="4597211"/>
            <a:ext cx="704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9" name="Line 49"/>
          <p:cNvSpPr>
            <a:spLocks noChangeShapeType="1"/>
          </p:cNvSpPr>
          <p:nvPr/>
        </p:nvSpPr>
        <p:spPr bwMode="auto">
          <a:xfrm>
            <a:off x="5894521" y="4730561"/>
            <a:ext cx="704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50" name="Line 50"/>
          <p:cNvSpPr>
            <a:spLocks noChangeShapeType="1"/>
          </p:cNvSpPr>
          <p:nvPr/>
        </p:nvSpPr>
        <p:spPr bwMode="auto">
          <a:xfrm rot="19746281" flipH="1" flipV="1">
            <a:off x="6594202" y="5138737"/>
            <a:ext cx="29845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51" name="Line 51"/>
          <p:cNvSpPr>
            <a:spLocks noChangeShapeType="1"/>
          </p:cNvSpPr>
          <p:nvPr/>
        </p:nvSpPr>
        <p:spPr bwMode="auto">
          <a:xfrm rot="8763105" flipH="1">
            <a:off x="6810102" y="4926012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52" name="Line 52"/>
          <p:cNvSpPr>
            <a:spLocks noChangeShapeType="1"/>
          </p:cNvSpPr>
          <p:nvPr/>
        </p:nvSpPr>
        <p:spPr bwMode="auto">
          <a:xfrm rot="8763105" flipH="1" flipV="1">
            <a:off x="7132365" y="4725987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54" name="Line 54"/>
          <p:cNvSpPr>
            <a:spLocks noChangeShapeType="1"/>
          </p:cNvSpPr>
          <p:nvPr/>
        </p:nvSpPr>
        <p:spPr bwMode="auto">
          <a:xfrm rot="8763105" flipH="1">
            <a:off x="7010127" y="4535487"/>
            <a:ext cx="11113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59" name="Line 59"/>
          <p:cNvSpPr>
            <a:spLocks noChangeShapeType="1"/>
          </p:cNvSpPr>
          <p:nvPr/>
        </p:nvSpPr>
        <p:spPr bwMode="auto">
          <a:xfrm>
            <a:off x="804298" y="6094412"/>
            <a:ext cx="110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1" name="Oval 61"/>
          <p:cNvSpPr>
            <a:spLocks noChangeArrowheads="1"/>
          </p:cNvSpPr>
          <p:nvPr/>
        </p:nvSpPr>
        <p:spPr bwMode="auto">
          <a:xfrm>
            <a:off x="1610748" y="6303962"/>
            <a:ext cx="46038" cy="38100"/>
          </a:xfrm>
          <a:prstGeom prst="ellipse">
            <a:avLst/>
          </a:prstGeom>
          <a:solidFill>
            <a:srgbClr val="66CCFF"/>
          </a:solidFill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2" name="Oval 62"/>
          <p:cNvSpPr>
            <a:spLocks noChangeArrowheads="1"/>
          </p:cNvSpPr>
          <p:nvPr/>
        </p:nvSpPr>
        <p:spPr bwMode="auto">
          <a:xfrm>
            <a:off x="4627103" y="4849704"/>
            <a:ext cx="46038" cy="38100"/>
          </a:xfrm>
          <a:prstGeom prst="ellipse">
            <a:avLst/>
          </a:prstGeom>
          <a:solidFill>
            <a:srgbClr val="00FF00"/>
          </a:solidFill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4" name="AutoShape 64"/>
          <p:cNvSpPr>
            <a:spLocks noChangeArrowheads="1"/>
          </p:cNvSpPr>
          <p:nvPr/>
        </p:nvSpPr>
        <p:spPr bwMode="auto">
          <a:xfrm>
            <a:off x="3086424" y="4037012"/>
            <a:ext cx="5736706" cy="1422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5" name="Line 65"/>
          <p:cNvSpPr>
            <a:spLocks noChangeShapeType="1"/>
          </p:cNvSpPr>
          <p:nvPr/>
        </p:nvSpPr>
        <p:spPr bwMode="auto">
          <a:xfrm rot="10983176" flipH="1" flipV="1">
            <a:off x="3237936" y="6027737"/>
            <a:ext cx="276225" cy="115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6" name="Line 66"/>
          <p:cNvSpPr>
            <a:spLocks noChangeShapeType="1"/>
          </p:cNvSpPr>
          <p:nvPr/>
        </p:nvSpPr>
        <p:spPr bwMode="auto">
          <a:xfrm flipH="1">
            <a:off x="2861698" y="6015037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7" name="Line 67"/>
          <p:cNvSpPr>
            <a:spLocks noChangeShapeType="1"/>
          </p:cNvSpPr>
          <p:nvPr/>
        </p:nvSpPr>
        <p:spPr bwMode="auto">
          <a:xfrm flipH="1" flipV="1">
            <a:off x="2499748" y="6005512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8" name="Line 68"/>
          <p:cNvSpPr>
            <a:spLocks noChangeShapeType="1"/>
          </p:cNvSpPr>
          <p:nvPr/>
        </p:nvSpPr>
        <p:spPr bwMode="auto">
          <a:xfrm flipH="1">
            <a:off x="2118748" y="6005512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9" name="Line 69"/>
          <p:cNvSpPr>
            <a:spLocks noChangeShapeType="1"/>
          </p:cNvSpPr>
          <p:nvPr/>
        </p:nvSpPr>
        <p:spPr bwMode="auto">
          <a:xfrm>
            <a:off x="2880748" y="6215062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0" name="Line 70"/>
          <p:cNvSpPr>
            <a:spLocks noChangeShapeType="1"/>
          </p:cNvSpPr>
          <p:nvPr/>
        </p:nvSpPr>
        <p:spPr bwMode="auto">
          <a:xfrm flipV="1">
            <a:off x="3499872" y="5986462"/>
            <a:ext cx="3333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1" name="Line 71"/>
          <p:cNvSpPr>
            <a:spLocks noChangeShapeType="1"/>
          </p:cNvSpPr>
          <p:nvPr/>
        </p:nvSpPr>
        <p:spPr bwMode="auto">
          <a:xfrm flipV="1">
            <a:off x="3509302" y="5936532"/>
            <a:ext cx="259364" cy="1410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2" name="Text Box 72"/>
          <p:cNvSpPr txBox="1">
            <a:spLocks noChangeArrowheads="1"/>
          </p:cNvSpPr>
          <p:nvPr/>
        </p:nvSpPr>
        <p:spPr bwMode="auto">
          <a:xfrm>
            <a:off x="3536197" y="5371375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6873" name="Line 73"/>
          <p:cNvSpPr>
            <a:spLocks noChangeShapeType="1"/>
          </p:cNvSpPr>
          <p:nvPr/>
        </p:nvSpPr>
        <p:spPr bwMode="auto">
          <a:xfrm rot="19746281" flipH="1" flipV="1">
            <a:off x="4741298" y="6519862"/>
            <a:ext cx="285750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4" name="Line 74"/>
          <p:cNvSpPr>
            <a:spLocks noChangeShapeType="1"/>
          </p:cNvSpPr>
          <p:nvPr/>
        </p:nvSpPr>
        <p:spPr bwMode="auto">
          <a:xfrm rot="8763105" flipH="1">
            <a:off x="4944498" y="6303962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5" name="Line 75"/>
          <p:cNvSpPr>
            <a:spLocks noChangeShapeType="1"/>
          </p:cNvSpPr>
          <p:nvPr/>
        </p:nvSpPr>
        <p:spPr bwMode="auto">
          <a:xfrm rot="8763105" flipH="1" flipV="1">
            <a:off x="5266761" y="6103937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6" name="Line 76"/>
          <p:cNvSpPr>
            <a:spLocks noChangeShapeType="1"/>
          </p:cNvSpPr>
          <p:nvPr/>
        </p:nvSpPr>
        <p:spPr bwMode="auto">
          <a:xfrm rot="8763105" flipH="1">
            <a:off x="5617598" y="6070600"/>
            <a:ext cx="163513" cy="10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7" name="Line 77"/>
          <p:cNvSpPr>
            <a:spLocks noChangeShapeType="1"/>
          </p:cNvSpPr>
          <p:nvPr/>
        </p:nvSpPr>
        <p:spPr bwMode="auto">
          <a:xfrm rot="8763105">
            <a:off x="5138173" y="5919787"/>
            <a:ext cx="7938" cy="357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8" name="Line 78"/>
          <p:cNvSpPr>
            <a:spLocks noChangeShapeType="1"/>
          </p:cNvSpPr>
          <p:nvPr/>
        </p:nvSpPr>
        <p:spPr bwMode="auto">
          <a:xfrm>
            <a:off x="5719198" y="6043612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9" name="Line 79"/>
          <p:cNvSpPr>
            <a:spLocks noChangeShapeType="1"/>
          </p:cNvSpPr>
          <p:nvPr/>
        </p:nvSpPr>
        <p:spPr bwMode="auto">
          <a:xfrm>
            <a:off x="5771506" y="5986462"/>
            <a:ext cx="3063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0" name="Line 80"/>
          <p:cNvSpPr>
            <a:spLocks noChangeShapeType="1"/>
          </p:cNvSpPr>
          <p:nvPr/>
        </p:nvSpPr>
        <p:spPr bwMode="auto">
          <a:xfrm flipV="1">
            <a:off x="6114297" y="5807263"/>
            <a:ext cx="174625" cy="2286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1" name="Text Box 81"/>
          <p:cNvSpPr txBox="1">
            <a:spLocks noChangeArrowheads="1"/>
          </p:cNvSpPr>
          <p:nvPr/>
        </p:nvSpPr>
        <p:spPr bwMode="auto">
          <a:xfrm>
            <a:off x="6106548" y="5494337"/>
            <a:ext cx="57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16882" name="Line 82"/>
          <p:cNvSpPr>
            <a:spLocks noChangeShapeType="1"/>
          </p:cNvSpPr>
          <p:nvPr/>
        </p:nvSpPr>
        <p:spPr bwMode="auto">
          <a:xfrm>
            <a:off x="3532000" y="6177716"/>
            <a:ext cx="0" cy="255588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3" name="Text Box 83"/>
          <p:cNvSpPr txBox="1">
            <a:spLocks noChangeArrowheads="1"/>
          </p:cNvSpPr>
          <p:nvPr/>
        </p:nvSpPr>
        <p:spPr bwMode="auto">
          <a:xfrm>
            <a:off x="3322450" y="6369804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6884" name="Line 84"/>
          <p:cNvSpPr>
            <a:spLocks noChangeShapeType="1"/>
          </p:cNvSpPr>
          <p:nvPr/>
        </p:nvSpPr>
        <p:spPr bwMode="auto">
          <a:xfrm flipH="1" flipV="1">
            <a:off x="5623948" y="5846761"/>
            <a:ext cx="108625" cy="187325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5" name="Text Box 85"/>
          <p:cNvSpPr txBox="1">
            <a:spLocks noChangeArrowheads="1"/>
          </p:cNvSpPr>
          <p:nvPr/>
        </p:nvSpPr>
        <p:spPr bwMode="auto">
          <a:xfrm>
            <a:off x="5338198" y="548481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6886" name="Text Box 86"/>
          <p:cNvSpPr txBox="1">
            <a:spLocks noChangeArrowheads="1"/>
          </p:cNvSpPr>
          <p:nvPr/>
        </p:nvSpPr>
        <p:spPr bwMode="auto">
          <a:xfrm>
            <a:off x="6433256" y="6280401"/>
            <a:ext cx="1709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Mixtures</a:t>
            </a:r>
          </a:p>
        </p:txBody>
      </p:sp>
      <p:sp>
        <p:nvSpPr>
          <p:cNvPr id="716887" name="Line 87"/>
          <p:cNvSpPr>
            <a:spLocks noChangeShapeType="1"/>
          </p:cNvSpPr>
          <p:nvPr/>
        </p:nvSpPr>
        <p:spPr bwMode="auto">
          <a:xfrm flipV="1">
            <a:off x="3821947" y="5725388"/>
            <a:ext cx="1588" cy="249237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8" name="Text Box 88"/>
          <p:cNvSpPr txBox="1">
            <a:spLocks noChangeArrowheads="1"/>
          </p:cNvSpPr>
          <p:nvPr/>
        </p:nvSpPr>
        <p:spPr bwMode="auto">
          <a:xfrm>
            <a:off x="4214248" y="5961062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71" y="531903"/>
            <a:ext cx="8502259" cy="1026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587" y="31275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Examples:</a:t>
            </a:r>
            <a:endParaRPr lang="en-US" sz="2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9" name="Line 44"/>
          <p:cNvSpPr>
            <a:spLocks noChangeShapeType="1"/>
          </p:cNvSpPr>
          <p:nvPr/>
        </p:nvSpPr>
        <p:spPr bwMode="auto">
          <a:xfrm>
            <a:off x="7743736" y="4624017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45"/>
          <p:cNvSpPr>
            <a:spLocks noChangeShapeType="1"/>
          </p:cNvSpPr>
          <p:nvPr/>
        </p:nvSpPr>
        <p:spPr bwMode="auto">
          <a:xfrm rot="-180000">
            <a:off x="7759489" y="4531225"/>
            <a:ext cx="335915" cy="204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46"/>
          <p:cNvSpPr>
            <a:spLocks noChangeShapeType="1"/>
          </p:cNvSpPr>
          <p:nvPr/>
        </p:nvSpPr>
        <p:spPr bwMode="auto">
          <a:xfrm flipV="1">
            <a:off x="8110246" y="4436555"/>
            <a:ext cx="195152" cy="1803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Text Box 47"/>
          <p:cNvSpPr txBox="1">
            <a:spLocks noChangeArrowheads="1"/>
          </p:cNvSpPr>
          <p:nvPr/>
        </p:nvSpPr>
        <p:spPr bwMode="auto">
          <a:xfrm>
            <a:off x="8274996" y="4124673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93" name="Oval 62"/>
          <p:cNvSpPr>
            <a:spLocks noChangeArrowheads="1"/>
          </p:cNvSpPr>
          <p:nvPr/>
        </p:nvSpPr>
        <p:spPr bwMode="auto">
          <a:xfrm>
            <a:off x="7634100" y="4436555"/>
            <a:ext cx="46038" cy="38100"/>
          </a:xfrm>
          <a:prstGeom prst="ellipse">
            <a:avLst/>
          </a:prstGeom>
          <a:solidFill>
            <a:srgbClr val="00FF00"/>
          </a:solidFill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46"/>
          <p:cNvSpPr>
            <a:spLocks noChangeShapeType="1"/>
          </p:cNvSpPr>
          <p:nvPr/>
        </p:nvSpPr>
        <p:spPr bwMode="auto">
          <a:xfrm flipV="1">
            <a:off x="7518004" y="4615836"/>
            <a:ext cx="249530" cy="2233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Text Box 2"/>
          <p:cNvSpPr txBox="1">
            <a:spLocks noChangeArrowheads="1"/>
          </p:cNvSpPr>
          <p:nvPr/>
        </p:nvSpPr>
        <p:spPr bwMode="auto">
          <a:xfrm>
            <a:off x="6495405" y="2937129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altLang="en-US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7828" name="Text Box 4"/>
          <p:cNvSpPr txBox="1">
            <a:spLocks noChangeArrowheads="1"/>
          </p:cNvSpPr>
          <p:nvPr/>
        </p:nvSpPr>
        <p:spPr bwMode="auto">
          <a:xfrm>
            <a:off x="520700" y="257175"/>
            <a:ext cx="829786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e. Hydroboration-Oxidation 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Use R</a:t>
            </a:r>
            <a:r>
              <a:rPr lang="en-US" altLang="en-US" sz="32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BH (R = </a:t>
            </a:r>
            <a:r>
              <a:rPr lang="en-US" alt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bulky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group: </a:t>
            </a:r>
            <a:r>
              <a:rPr lang="en-US" altLang="en-US" sz="32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cyclohexyl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 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ensure single hydroboration</a:t>
            </a:r>
            <a:endParaRPr lang="en-US" alt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7829" name="Line 5"/>
          <p:cNvSpPr>
            <a:spLocks noChangeShapeType="1"/>
          </p:cNvSpPr>
          <p:nvPr/>
        </p:nvSpPr>
        <p:spPr bwMode="auto">
          <a:xfrm>
            <a:off x="989955" y="270445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30" name="Line 6"/>
          <p:cNvSpPr>
            <a:spLocks noChangeShapeType="1"/>
          </p:cNvSpPr>
          <p:nvPr/>
        </p:nvSpPr>
        <p:spPr bwMode="auto">
          <a:xfrm>
            <a:off x="989955" y="278065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31" name="Line 7"/>
          <p:cNvSpPr>
            <a:spLocks noChangeShapeType="1"/>
          </p:cNvSpPr>
          <p:nvPr/>
        </p:nvSpPr>
        <p:spPr bwMode="auto">
          <a:xfrm>
            <a:off x="989955" y="2856853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1275705" y="2513953"/>
            <a:ext cx="70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</a:p>
        </p:txBody>
      </p:sp>
      <p:sp>
        <p:nvSpPr>
          <p:cNvPr id="717833" name="Text Box 9"/>
          <p:cNvSpPr txBox="1">
            <a:spLocks noChangeArrowheads="1"/>
          </p:cNvSpPr>
          <p:nvPr/>
        </p:nvSpPr>
        <p:spPr bwMode="auto">
          <a:xfrm>
            <a:off x="418455" y="2513953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</a:t>
            </a:r>
          </a:p>
        </p:txBody>
      </p:sp>
      <p:sp>
        <p:nvSpPr>
          <p:cNvPr id="717834" name="Text Box 10"/>
          <p:cNvSpPr txBox="1">
            <a:spLocks noChangeArrowheads="1"/>
          </p:cNvSpPr>
          <p:nvPr/>
        </p:nvSpPr>
        <p:spPr bwMode="auto">
          <a:xfrm>
            <a:off x="2010261" y="2443567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17835" name="AutoShape 11"/>
          <p:cNvSpPr>
            <a:spLocks noChangeArrowheads="1"/>
          </p:cNvSpPr>
          <p:nvPr/>
        </p:nvSpPr>
        <p:spPr bwMode="auto">
          <a:xfrm>
            <a:off x="2543016" y="2531068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36" name="Line 12"/>
          <p:cNvSpPr>
            <a:spLocks noChangeShapeType="1"/>
          </p:cNvSpPr>
          <p:nvPr/>
        </p:nvSpPr>
        <p:spPr bwMode="auto">
          <a:xfrm>
            <a:off x="3228816" y="2778718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37" name="Text Box 13"/>
          <p:cNvSpPr txBox="1">
            <a:spLocks noChangeArrowheads="1"/>
          </p:cNvSpPr>
          <p:nvPr/>
        </p:nvSpPr>
        <p:spPr bwMode="auto">
          <a:xfrm>
            <a:off x="3514566" y="2492968"/>
            <a:ext cx="1123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altLang="en-US" sz="28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7838" name="AutoShape 14"/>
          <p:cNvSpPr>
            <a:spLocks noChangeArrowheads="1"/>
          </p:cNvSpPr>
          <p:nvPr/>
        </p:nvSpPr>
        <p:spPr bwMode="auto">
          <a:xfrm>
            <a:off x="2428716" y="2340568"/>
            <a:ext cx="914400" cy="85725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39" name="Text Box 15"/>
          <p:cNvSpPr txBox="1">
            <a:spLocks noChangeArrowheads="1"/>
          </p:cNvSpPr>
          <p:nvPr/>
        </p:nvSpPr>
        <p:spPr bwMode="auto">
          <a:xfrm>
            <a:off x="3305016" y="3026368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7840" name="Line 16"/>
          <p:cNvSpPr>
            <a:spLocks noChangeShapeType="1"/>
          </p:cNvSpPr>
          <p:nvPr/>
        </p:nvSpPr>
        <p:spPr bwMode="auto">
          <a:xfrm>
            <a:off x="4399905" y="2771614"/>
            <a:ext cx="438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41" name="Line 17"/>
          <p:cNvSpPr>
            <a:spLocks noChangeShapeType="1"/>
          </p:cNvSpPr>
          <p:nvPr/>
        </p:nvSpPr>
        <p:spPr bwMode="auto">
          <a:xfrm flipV="1">
            <a:off x="5692130" y="2723989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42" name="Text Box 18"/>
          <p:cNvSpPr txBox="1">
            <a:spLocks noChangeArrowheads="1"/>
          </p:cNvSpPr>
          <p:nvPr/>
        </p:nvSpPr>
        <p:spPr bwMode="auto">
          <a:xfrm>
            <a:off x="5333355" y="2504914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7843" name="Text Box 19"/>
          <p:cNvSpPr txBox="1">
            <a:spLocks noChangeArrowheads="1"/>
          </p:cNvSpPr>
          <p:nvPr/>
        </p:nvSpPr>
        <p:spPr bwMode="auto">
          <a:xfrm>
            <a:off x="6038205" y="2504914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7844" name="Line 20"/>
          <p:cNvSpPr>
            <a:spLocks noChangeShapeType="1"/>
          </p:cNvSpPr>
          <p:nvPr/>
        </p:nvSpPr>
        <p:spPr bwMode="auto">
          <a:xfrm>
            <a:off x="5257155" y="2465645"/>
            <a:ext cx="171450" cy="1916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45" name="Line 21"/>
          <p:cNvSpPr>
            <a:spLocks noChangeShapeType="1"/>
          </p:cNvSpPr>
          <p:nvPr/>
        </p:nvSpPr>
        <p:spPr bwMode="auto">
          <a:xfrm flipV="1">
            <a:off x="5285730" y="2917998"/>
            <a:ext cx="152400" cy="229934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46" name="Text Box 22"/>
          <p:cNvSpPr txBox="1">
            <a:spLocks noChangeArrowheads="1"/>
          </p:cNvSpPr>
          <p:nvPr/>
        </p:nvSpPr>
        <p:spPr bwMode="auto">
          <a:xfrm>
            <a:off x="4944121" y="2209419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7847" name="Text Box 23"/>
          <p:cNvSpPr txBox="1">
            <a:spLocks noChangeArrowheads="1"/>
          </p:cNvSpPr>
          <p:nvPr/>
        </p:nvSpPr>
        <p:spPr bwMode="auto">
          <a:xfrm>
            <a:off x="4950903" y="2974060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7848" name="Line 24"/>
          <p:cNvSpPr>
            <a:spLocks noChangeShapeType="1"/>
          </p:cNvSpPr>
          <p:nvPr/>
        </p:nvSpPr>
        <p:spPr bwMode="auto">
          <a:xfrm flipH="1">
            <a:off x="6343005" y="2439412"/>
            <a:ext cx="133350" cy="1798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49" name="Line 25"/>
          <p:cNvSpPr>
            <a:spLocks noChangeShapeType="1"/>
          </p:cNvSpPr>
          <p:nvPr/>
        </p:nvSpPr>
        <p:spPr bwMode="auto">
          <a:xfrm flipH="1" flipV="1">
            <a:off x="6344593" y="2888295"/>
            <a:ext cx="207962" cy="20955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50" name="Text Box 26"/>
          <p:cNvSpPr txBox="1">
            <a:spLocks noChangeArrowheads="1"/>
          </p:cNvSpPr>
          <p:nvPr/>
        </p:nvSpPr>
        <p:spPr bwMode="auto">
          <a:xfrm>
            <a:off x="6419205" y="2179647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7851" name="Line 27"/>
          <p:cNvSpPr>
            <a:spLocks noChangeShapeType="1"/>
          </p:cNvSpPr>
          <p:nvPr/>
        </p:nvSpPr>
        <p:spPr bwMode="auto">
          <a:xfrm flipV="1">
            <a:off x="5692130" y="2800189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52" name="Line 28"/>
          <p:cNvSpPr>
            <a:spLocks noChangeShapeType="1"/>
          </p:cNvSpPr>
          <p:nvPr/>
        </p:nvSpPr>
        <p:spPr bwMode="auto">
          <a:xfrm>
            <a:off x="7042686" y="2752564"/>
            <a:ext cx="1790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53" name="Text Box 29"/>
          <p:cNvSpPr txBox="1">
            <a:spLocks noChangeArrowheads="1"/>
          </p:cNvSpPr>
          <p:nvPr/>
        </p:nvSpPr>
        <p:spPr bwMode="auto">
          <a:xfrm>
            <a:off x="7137936" y="2276314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altLang="en-US" sz="24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altLang="en-US" sz="24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-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OH</a:t>
            </a:r>
          </a:p>
        </p:txBody>
      </p:sp>
      <p:sp>
        <p:nvSpPr>
          <p:cNvPr id="717854" name="Text Box 30"/>
          <p:cNvSpPr txBox="1">
            <a:spLocks noChangeArrowheads="1"/>
          </p:cNvSpPr>
          <p:nvPr/>
        </p:nvSpPr>
        <p:spPr bwMode="auto">
          <a:xfrm>
            <a:off x="2878972" y="5438489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OH</a:t>
            </a:r>
            <a:endParaRPr lang="en-US" altLang="en-US" sz="2400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7855" name="Line 31"/>
          <p:cNvSpPr>
            <a:spLocks noChangeShapeType="1"/>
          </p:cNvSpPr>
          <p:nvPr/>
        </p:nvSpPr>
        <p:spPr bwMode="auto">
          <a:xfrm flipV="1">
            <a:off x="2139950" y="5191125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56" name="Text Box 32"/>
          <p:cNvSpPr txBox="1">
            <a:spLocks noChangeArrowheads="1"/>
          </p:cNvSpPr>
          <p:nvPr/>
        </p:nvSpPr>
        <p:spPr bwMode="auto">
          <a:xfrm>
            <a:off x="1781175" y="4972050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7857" name="Text Box 33"/>
          <p:cNvSpPr txBox="1">
            <a:spLocks noChangeArrowheads="1"/>
          </p:cNvSpPr>
          <p:nvPr/>
        </p:nvSpPr>
        <p:spPr bwMode="auto">
          <a:xfrm>
            <a:off x="2486025" y="4972050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17859" name="Line 35"/>
          <p:cNvSpPr>
            <a:spLocks noChangeShapeType="1"/>
          </p:cNvSpPr>
          <p:nvPr/>
        </p:nvSpPr>
        <p:spPr bwMode="auto">
          <a:xfrm>
            <a:off x="1724025" y="4876800"/>
            <a:ext cx="172096" cy="220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60" name="Line 36"/>
          <p:cNvSpPr>
            <a:spLocks noChangeShapeType="1"/>
          </p:cNvSpPr>
          <p:nvPr/>
        </p:nvSpPr>
        <p:spPr bwMode="auto">
          <a:xfrm flipV="1">
            <a:off x="1685925" y="5391150"/>
            <a:ext cx="1905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61" name="Text Box 37"/>
          <p:cNvSpPr txBox="1">
            <a:spLocks noChangeArrowheads="1"/>
          </p:cNvSpPr>
          <p:nvPr/>
        </p:nvSpPr>
        <p:spPr bwMode="auto">
          <a:xfrm>
            <a:off x="1402759" y="4600575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7862" name="Text Box 38"/>
          <p:cNvSpPr txBox="1">
            <a:spLocks noChangeArrowheads="1"/>
          </p:cNvSpPr>
          <p:nvPr/>
        </p:nvSpPr>
        <p:spPr bwMode="auto">
          <a:xfrm>
            <a:off x="1342864" y="5438489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7863" name="Line 39"/>
          <p:cNvSpPr>
            <a:spLocks noChangeShapeType="1"/>
          </p:cNvSpPr>
          <p:nvPr/>
        </p:nvSpPr>
        <p:spPr bwMode="auto">
          <a:xfrm flipH="1">
            <a:off x="2790825" y="4857750"/>
            <a:ext cx="1333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64" name="Line 40"/>
          <p:cNvSpPr>
            <a:spLocks noChangeShapeType="1"/>
          </p:cNvSpPr>
          <p:nvPr/>
        </p:nvSpPr>
        <p:spPr bwMode="auto">
          <a:xfrm flipH="1" flipV="1">
            <a:off x="2792413" y="5362575"/>
            <a:ext cx="207962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65" name="Text Box 41"/>
          <p:cNvSpPr txBox="1">
            <a:spLocks noChangeArrowheads="1"/>
          </p:cNvSpPr>
          <p:nvPr/>
        </p:nvSpPr>
        <p:spPr bwMode="auto">
          <a:xfrm>
            <a:off x="2857500" y="462915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7866" name="Line 42"/>
          <p:cNvSpPr>
            <a:spLocks noChangeShapeType="1"/>
          </p:cNvSpPr>
          <p:nvPr/>
        </p:nvSpPr>
        <p:spPr bwMode="auto">
          <a:xfrm flipV="1">
            <a:off x="2139950" y="5267325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67" name="AutoShape 43"/>
          <p:cNvSpPr>
            <a:spLocks noChangeArrowheads="1"/>
          </p:cNvSpPr>
          <p:nvPr/>
        </p:nvSpPr>
        <p:spPr bwMode="auto">
          <a:xfrm>
            <a:off x="1171575" y="4476750"/>
            <a:ext cx="2476500" cy="150495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68" name="Line 44"/>
          <p:cNvSpPr>
            <a:spLocks noChangeShapeType="1"/>
          </p:cNvSpPr>
          <p:nvPr/>
        </p:nvSpPr>
        <p:spPr bwMode="auto">
          <a:xfrm>
            <a:off x="3819525" y="5200650"/>
            <a:ext cx="194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69" name="Text Box 45"/>
          <p:cNvSpPr txBox="1">
            <a:spLocks noChangeArrowheads="1"/>
          </p:cNvSpPr>
          <p:nvPr/>
        </p:nvSpPr>
        <p:spPr bwMode="auto">
          <a:xfrm>
            <a:off x="3743325" y="4781550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Tautomerization</a:t>
            </a:r>
          </a:p>
        </p:txBody>
      </p:sp>
      <p:sp>
        <p:nvSpPr>
          <p:cNvPr id="717870" name="Text Box 46"/>
          <p:cNvSpPr txBox="1">
            <a:spLocks noChangeArrowheads="1"/>
          </p:cNvSpPr>
          <p:nvPr/>
        </p:nvSpPr>
        <p:spPr bwMode="auto">
          <a:xfrm>
            <a:off x="5953125" y="4972050"/>
            <a:ext cx="1562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</a:p>
        </p:txBody>
      </p:sp>
      <p:sp>
        <p:nvSpPr>
          <p:cNvPr id="717871" name="Line 47"/>
          <p:cNvSpPr>
            <a:spLocks noChangeShapeType="1"/>
          </p:cNvSpPr>
          <p:nvPr/>
        </p:nvSpPr>
        <p:spPr bwMode="auto">
          <a:xfrm>
            <a:off x="7000875" y="4876800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72" name="Line 48"/>
          <p:cNvSpPr>
            <a:spLocks noChangeShapeType="1"/>
          </p:cNvSpPr>
          <p:nvPr/>
        </p:nvSpPr>
        <p:spPr bwMode="auto">
          <a:xfrm>
            <a:off x="7058025" y="4876800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73" name="Text Box 49"/>
          <p:cNvSpPr txBox="1">
            <a:spLocks noChangeArrowheads="1"/>
          </p:cNvSpPr>
          <p:nvPr/>
        </p:nvSpPr>
        <p:spPr bwMode="auto">
          <a:xfrm>
            <a:off x="6791325" y="4476750"/>
            <a:ext cx="323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17874" name="Text Box 50"/>
          <p:cNvSpPr txBox="1">
            <a:spLocks noChangeArrowheads="1"/>
          </p:cNvSpPr>
          <p:nvPr/>
        </p:nvSpPr>
        <p:spPr bwMode="auto">
          <a:xfrm>
            <a:off x="5857875" y="5573713"/>
            <a:ext cx="208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Aldehyde !</a:t>
            </a:r>
          </a:p>
        </p:txBody>
      </p:sp>
      <p:sp>
        <p:nvSpPr>
          <p:cNvPr id="717877" name="Text Box 53"/>
          <p:cNvSpPr txBox="1">
            <a:spLocks noChangeArrowheads="1"/>
          </p:cNvSpPr>
          <p:nvPr/>
        </p:nvSpPr>
        <p:spPr bwMode="auto">
          <a:xfrm>
            <a:off x="3371205" y="3343114"/>
            <a:ext cx="224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Steric control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3034" y="6057614"/>
            <a:ext cx="2671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An anti-Markovnikov hydration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4" name="Text Box 4"/>
          <p:cNvSpPr txBox="1">
            <a:spLocks noChangeArrowheads="1"/>
          </p:cNvSpPr>
          <p:nvPr/>
        </p:nvSpPr>
        <p:spPr bwMode="auto">
          <a:xfrm>
            <a:off x="328613" y="220663"/>
            <a:ext cx="8280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When the alkyne contains also double bonds, it is called an 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enyne.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However, despite being an “yne”, numbering begins closest to either group: </a:t>
            </a:r>
          </a:p>
        </p:txBody>
      </p:sp>
      <p:sp>
        <p:nvSpPr>
          <p:cNvPr id="721926" name="Line 6"/>
          <p:cNvSpPr>
            <a:spLocks noChangeShapeType="1"/>
          </p:cNvSpPr>
          <p:nvPr/>
        </p:nvSpPr>
        <p:spPr bwMode="auto">
          <a:xfrm>
            <a:off x="2001838" y="2282825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21927" name="Line 7"/>
          <p:cNvSpPr>
            <a:spLocks noChangeShapeType="1"/>
          </p:cNvSpPr>
          <p:nvPr/>
        </p:nvSpPr>
        <p:spPr bwMode="auto">
          <a:xfrm>
            <a:off x="2444750" y="2273300"/>
            <a:ext cx="177800" cy="3000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21929" name="Group 9"/>
          <p:cNvGrpSpPr>
            <a:grpSpLocks/>
          </p:cNvGrpSpPr>
          <p:nvPr/>
        </p:nvGrpSpPr>
        <p:grpSpPr bwMode="auto">
          <a:xfrm rot="18143439">
            <a:off x="1603530" y="2597708"/>
            <a:ext cx="274638" cy="177800"/>
            <a:chOff x="730" y="3525"/>
            <a:chExt cx="173" cy="112"/>
          </a:xfrm>
        </p:grpSpPr>
        <p:sp>
          <p:nvSpPr>
            <p:cNvPr id="721930" name="Line 10"/>
            <p:cNvSpPr>
              <a:spLocks noChangeShapeType="1"/>
            </p:cNvSpPr>
            <p:nvPr/>
          </p:nvSpPr>
          <p:spPr bwMode="auto">
            <a:xfrm>
              <a:off x="730" y="3637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1931" name="Line 11"/>
            <p:cNvSpPr>
              <a:spLocks noChangeShapeType="1"/>
            </p:cNvSpPr>
            <p:nvPr/>
          </p:nvSpPr>
          <p:spPr bwMode="auto">
            <a:xfrm>
              <a:off x="730" y="3525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1932" name="Line 12"/>
            <p:cNvSpPr>
              <a:spLocks noChangeShapeType="1"/>
            </p:cNvSpPr>
            <p:nvPr/>
          </p:nvSpPr>
          <p:spPr bwMode="auto">
            <a:xfrm>
              <a:off x="730" y="3581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21933" name="Line 13"/>
          <p:cNvSpPr>
            <a:spLocks noChangeShapeType="1"/>
          </p:cNvSpPr>
          <p:nvPr/>
        </p:nvSpPr>
        <p:spPr bwMode="auto">
          <a:xfrm rot="20086526" flipV="1">
            <a:off x="1750659" y="2331585"/>
            <a:ext cx="315459" cy="191606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21934" name="Line 14"/>
          <p:cNvSpPr>
            <a:spLocks noChangeShapeType="1"/>
          </p:cNvSpPr>
          <p:nvPr/>
        </p:nvSpPr>
        <p:spPr bwMode="auto">
          <a:xfrm>
            <a:off x="2055813" y="2378075"/>
            <a:ext cx="3651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21935" name="Line 15"/>
          <p:cNvSpPr>
            <a:spLocks noChangeShapeType="1"/>
          </p:cNvSpPr>
          <p:nvPr/>
        </p:nvSpPr>
        <p:spPr bwMode="auto">
          <a:xfrm flipV="1">
            <a:off x="2612970" y="2486025"/>
            <a:ext cx="420003" cy="8889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21936" name="Text Box 16"/>
          <p:cNvSpPr txBox="1">
            <a:spLocks noChangeArrowheads="1"/>
          </p:cNvSpPr>
          <p:nvPr/>
        </p:nvSpPr>
        <p:spPr bwMode="auto">
          <a:xfrm>
            <a:off x="1333500" y="2568575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21937" name="Text Box 17"/>
          <p:cNvSpPr txBox="1">
            <a:spLocks noChangeArrowheads="1"/>
          </p:cNvSpPr>
          <p:nvPr/>
        </p:nvSpPr>
        <p:spPr bwMode="auto">
          <a:xfrm>
            <a:off x="1597025" y="22129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21938" name="Text Box 18"/>
          <p:cNvSpPr txBox="1">
            <a:spLocks noChangeArrowheads="1"/>
          </p:cNvSpPr>
          <p:nvPr/>
        </p:nvSpPr>
        <p:spPr bwMode="auto">
          <a:xfrm>
            <a:off x="1787525" y="19589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21939" name="Text Box 19"/>
          <p:cNvSpPr txBox="1">
            <a:spLocks noChangeArrowheads="1"/>
          </p:cNvSpPr>
          <p:nvPr/>
        </p:nvSpPr>
        <p:spPr bwMode="auto">
          <a:xfrm>
            <a:off x="2308225" y="19462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21940" name="Text Box 20"/>
          <p:cNvSpPr txBox="1">
            <a:spLocks noChangeArrowheads="1"/>
          </p:cNvSpPr>
          <p:nvPr/>
        </p:nvSpPr>
        <p:spPr bwMode="auto">
          <a:xfrm>
            <a:off x="2460625" y="25812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21941" name="Text Box 21"/>
          <p:cNvSpPr txBox="1">
            <a:spLocks noChangeArrowheads="1"/>
          </p:cNvSpPr>
          <p:nvPr/>
        </p:nvSpPr>
        <p:spPr bwMode="auto">
          <a:xfrm>
            <a:off x="2994029" y="2376488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21942" name="Text Box 22"/>
          <p:cNvSpPr txBox="1">
            <a:spLocks noChangeArrowheads="1"/>
          </p:cNvSpPr>
          <p:nvPr/>
        </p:nvSpPr>
        <p:spPr bwMode="auto">
          <a:xfrm>
            <a:off x="1168400" y="3036888"/>
            <a:ext cx="2674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3-Hexen-1-yne</a:t>
            </a:r>
          </a:p>
        </p:txBody>
      </p:sp>
      <p:sp>
        <p:nvSpPr>
          <p:cNvPr id="721943" name="Text Box 23"/>
          <p:cNvSpPr txBox="1">
            <a:spLocks noChangeArrowheads="1"/>
          </p:cNvSpPr>
          <p:nvPr/>
        </p:nvSpPr>
        <p:spPr bwMode="auto">
          <a:xfrm>
            <a:off x="4016375" y="5618163"/>
            <a:ext cx="271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1-Penten-4-yne</a:t>
            </a:r>
          </a:p>
        </p:txBody>
      </p:sp>
      <p:sp>
        <p:nvSpPr>
          <p:cNvPr id="721958" name="Text Box 38"/>
          <p:cNvSpPr txBox="1">
            <a:spLocks noChangeArrowheads="1"/>
          </p:cNvSpPr>
          <p:nvPr/>
        </p:nvSpPr>
        <p:spPr bwMode="auto">
          <a:xfrm>
            <a:off x="339725" y="4040188"/>
            <a:ext cx="8880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When double and triple bond are equidistant from each terminus: </a:t>
            </a:r>
            <a:r>
              <a:rPr lang="en-US" alt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ene 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first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(alphabetical)</a:t>
            </a:r>
          </a:p>
        </p:txBody>
      </p:sp>
      <p:sp>
        <p:nvSpPr>
          <p:cNvPr id="721960" name="Line 40"/>
          <p:cNvSpPr>
            <a:spLocks noChangeShapeType="1"/>
          </p:cNvSpPr>
          <p:nvPr/>
        </p:nvSpPr>
        <p:spPr bwMode="auto">
          <a:xfrm>
            <a:off x="4497606" y="1951092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21961" name="Line 41"/>
          <p:cNvSpPr>
            <a:spLocks noChangeShapeType="1"/>
          </p:cNvSpPr>
          <p:nvPr/>
        </p:nvSpPr>
        <p:spPr bwMode="auto">
          <a:xfrm rot="20086526" flipV="1">
            <a:off x="4216982" y="2012212"/>
            <a:ext cx="367677" cy="26024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21962" name="Line 42"/>
          <p:cNvSpPr>
            <a:spLocks noChangeShapeType="1"/>
          </p:cNvSpPr>
          <p:nvPr/>
        </p:nvSpPr>
        <p:spPr bwMode="auto">
          <a:xfrm>
            <a:off x="4543534" y="2047930"/>
            <a:ext cx="4111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21963" name="Line 43"/>
          <p:cNvSpPr>
            <a:spLocks noChangeShapeType="1"/>
          </p:cNvSpPr>
          <p:nvPr/>
        </p:nvSpPr>
        <p:spPr bwMode="auto">
          <a:xfrm rot="4800000" flipV="1">
            <a:off x="4244975" y="2373313"/>
            <a:ext cx="365125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21964" name="Text Box 44"/>
          <p:cNvSpPr txBox="1">
            <a:spLocks noChangeArrowheads="1"/>
          </p:cNvSpPr>
          <p:nvPr/>
        </p:nvSpPr>
        <p:spPr bwMode="auto">
          <a:xfrm>
            <a:off x="4881691" y="1700022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21965" name="Text Box 45"/>
          <p:cNvSpPr txBox="1">
            <a:spLocks noChangeArrowheads="1"/>
          </p:cNvSpPr>
          <p:nvPr/>
        </p:nvSpPr>
        <p:spPr bwMode="auto">
          <a:xfrm>
            <a:off x="4200111" y="169647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21966" name="Text Box 46"/>
          <p:cNvSpPr txBox="1">
            <a:spLocks noChangeArrowheads="1"/>
          </p:cNvSpPr>
          <p:nvPr/>
        </p:nvSpPr>
        <p:spPr bwMode="auto">
          <a:xfrm>
            <a:off x="4027488" y="21256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21967" name="Text Box 47"/>
          <p:cNvSpPr txBox="1">
            <a:spLocks noChangeArrowheads="1"/>
          </p:cNvSpPr>
          <p:nvPr/>
        </p:nvSpPr>
        <p:spPr bwMode="auto">
          <a:xfrm>
            <a:off x="4237256" y="25701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721968" name="Group 48"/>
          <p:cNvGrpSpPr>
            <a:grpSpLocks/>
          </p:cNvGrpSpPr>
          <p:nvPr/>
        </p:nvGrpSpPr>
        <p:grpSpPr bwMode="auto">
          <a:xfrm rot="13686584">
            <a:off x="4503556" y="2644439"/>
            <a:ext cx="274638" cy="177800"/>
            <a:chOff x="730" y="3525"/>
            <a:chExt cx="173" cy="112"/>
          </a:xfrm>
        </p:grpSpPr>
        <p:sp>
          <p:nvSpPr>
            <p:cNvPr id="721969" name="Line 49"/>
            <p:cNvSpPr>
              <a:spLocks noChangeShapeType="1"/>
            </p:cNvSpPr>
            <p:nvPr/>
          </p:nvSpPr>
          <p:spPr bwMode="auto">
            <a:xfrm>
              <a:off x="730" y="3637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1970" name="Line 50"/>
            <p:cNvSpPr>
              <a:spLocks noChangeShapeType="1"/>
            </p:cNvSpPr>
            <p:nvPr/>
          </p:nvSpPr>
          <p:spPr bwMode="auto">
            <a:xfrm>
              <a:off x="730" y="3525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1971" name="Line 51"/>
            <p:cNvSpPr>
              <a:spLocks noChangeShapeType="1"/>
            </p:cNvSpPr>
            <p:nvPr/>
          </p:nvSpPr>
          <p:spPr bwMode="auto">
            <a:xfrm>
              <a:off x="730" y="3581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21972" name="Text Box 52"/>
          <p:cNvSpPr txBox="1">
            <a:spLocks noChangeArrowheads="1"/>
          </p:cNvSpPr>
          <p:nvPr/>
        </p:nvSpPr>
        <p:spPr bwMode="auto">
          <a:xfrm>
            <a:off x="4516449" y="2865911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21973" name="Line 53"/>
          <p:cNvSpPr>
            <a:spLocks noChangeShapeType="1"/>
          </p:cNvSpPr>
          <p:nvPr/>
        </p:nvSpPr>
        <p:spPr bwMode="auto">
          <a:xfrm rot="4800000" flipV="1">
            <a:off x="4684505" y="2886713"/>
            <a:ext cx="365125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21974" name="Line 54"/>
          <p:cNvSpPr>
            <a:spLocks noChangeShapeType="1"/>
          </p:cNvSpPr>
          <p:nvPr/>
        </p:nvSpPr>
        <p:spPr bwMode="auto">
          <a:xfrm rot="4800000" flipH="1" flipV="1">
            <a:off x="4772612" y="3236756"/>
            <a:ext cx="325438" cy="171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21976" name="Rectangle 56"/>
          <p:cNvSpPr>
            <a:spLocks noChangeArrowheads="1"/>
          </p:cNvSpPr>
          <p:nvPr/>
        </p:nvSpPr>
        <p:spPr bwMode="auto">
          <a:xfrm>
            <a:off x="4981368" y="2981962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21979" name="Rectangle 59"/>
          <p:cNvSpPr>
            <a:spLocks noChangeArrowheads="1"/>
          </p:cNvSpPr>
          <p:nvPr/>
        </p:nvSpPr>
        <p:spPr bwMode="auto">
          <a:xfrm>
            <a:off x="4578143" y="3343912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21981" name="Rectangle 61"/>
          <p:cNvSpPr>
            <a:spLocks noChangeArrowheads="1"/>
          </p:cNvSpPr>
          <p:nvPr/>
        </p:nvSpPr>
        <p:spPr bwMode="auto">
          <a:xfrm>
            <a:off x="5554663" y="3000375"/>
            <a:ext cx="2779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1-Hepten-4-yne</a:t>
            </a:r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>
            <a:off x="3110951" y="5317069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" name="Line 41"/>
          <p:cNvSpPr>
            <a:spLocks noChangeShapeType="1"/>
          </p:cNvSpPr>
          <p:nvPr/>
        </p:nvSpPr>
        <p:spPr bwMode="auto">
          <a:xfrm rot="20086526" flipV="1">
            <a:off x="2830327" y="5378189"/>
            <a:ext cx="367677" cy="26024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" name="Line 42"/>
          <p:cNvSpPr>
            <a:spLocks noChangeShapeType="1"/>
          </p:cNvSpPr>
          <p:nvPr/>
        </p:nvSpPr>
        <p:spPr bwMode="auto">
          <a:xfrm>
            <a:off x="3156879" y="5413907"/>
            <a:ext cx="4111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" name="Line 43"/>
          <p:cNvSpPr>
            <a:spLocks noChangeShapeType="1"/>
          </p:cNvSpPr>
          <p:nvPr/>
        </p:nvSpPr>
        <p:spPr bwMode="auto">
          <a:xfrm rot="4800000" flipV="1">
            <a:off x="2858320" y="5739290"/>
            <a:ext cx="365125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3495036" y="5065999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0" name="Text Box 45"/>
          <p:cNvSpPr txBox="1">
            <a:spLocks noChangeArrowheads="1"/>
          </p:cNvSpPr>
          <p:nvPr/>
        </p:nvSpPr>
        <p:spPr bwMode="auto">
          <a:xfrm>
            <a:off x="2813456" y="5062447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1" name="Text Box 46"/>
          <p:cNvSpPr txBox="1">
            <a:spLocks noChangeArrowheads="1"/>
          </p:cNvSpPr>
          <p:nvPr/>
        </p:nvSpPr>
        <p:spPr bwMode="auto">
          <a:xfrm>
            <a:off x="2640833" y="549164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" name="Text Box 47"/>
          <p:cNvSpPr txBox="1">
            <a:spLocks noChangeArrowheads="1"/>
          </p:cNvSpPr>
          <p:nvPr/>
        </p:nvSpPr>
        <p:spPr bwMode="auto">
          <a:xfrm>
            <a:off x="2834835" y="594402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63" name="Group 48"/>
          <p:cNvGrpSpPr>
            <a:grpSpLocks/>
          </p:cNvGrpSpPr>
          <p:nvPr/>
        </p:nvGrpSpPr>
        <p:grpSpPr bwMode="auto">
          <a:xfrm rot="35286584">
            <a:off x="3129201" y="6015516"/>
            <a:ext cx="274638" cy="177800"/>
            <a:chOff x="730" y="3525"/>
            <a:chExt cx="173" cy="112"/>
          </a:xfrm>
        </p:grpSpPr>
        <p:sp>
          <p:nvSpPr>
            <p:cNvPr id="64" name="Line 49"/>
            <p:cNvSpPr>
              <a:spLocks noChangeShapeType="1"/>
            </p:cNvSpPr>
            <p:nvPr/>
          </p:nvSpPr>
          <p:spPr bwMode="auto">
            <a:xfrm>
              <a:off x="730" y="3637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" name="Line 50"/>
            <p:cNvSpPr>
              <a:spLocks noChangeShapeType="1"/>
            </p:cNvSpPr>
            <p:nvPr/>
          </p:nvSpPr>
          <p:spPr bwMode="auto">
            <a:xfrm>
              <a:off x="730" y="3525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" name="Line 51"/>
            <p:cNvSpPr>
              <a:spLocks noChangeShapeType="1"/>
            </p:cNvSpPr>
            <p:nvPr/>
          </p:nvSpPr>
          <p:spPr bwMode="auto">
            <a:xfrm>
              <a:off x="730" y="3581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7" name="Text Box 52"/>
          <p:cNvSpPr txBox="1">
            <a:spLocks noChangeArrowheads="1"/>
          </p:cNvSpPr>
          <p:nvPr/>
        </p:nvSpPr>
        <p:spPr bwMode="auto">
          <a:xfrm>
            <a:off x="3156879" y="6265999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Text Box 2"/>
          <p:cNvSpPr txBox="1">
            <a:spLocks noChangeArrowheads="1"/>
          </p:cNvSpPr>
          <p:nvPr/>
        </p:nvSpPr>
        <p:spPr bwMode="auto">
          <a:xfrm>
            <a:off x="2836442" y="4322913"/>
            <a:ext cx="19602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1. R</a:t>
            </a:r>
            <a:r>
              <a:rPr lang="en-US" altLang="en-US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BH</a:t>
            </a:r>
            <a:r>
              <a:rPr lang="en-US" altLang="en-US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2. H</a:t>
            </a:r>
            <a:r>
              <a:rPr lang="en-US" altLang="en-US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altLang="en-US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OH</a:t>
            </a:r>
          </a:p>
        </p:txBody>
      </p:sp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3609514" y="679091"/>
            <a:ext cx="1943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1. HBR</a:t>
            </a:r>
            <a:r>
              <a:rPr lang="en-US" altLang="en-US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      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2.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altLang="en-US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OH</a:t>
            </a:r>
          </a:p>
        </p:txBody>
      </p:sp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184840" y="263072"/>
            <a:ext cx="238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Therefore:</a:t>
            </a:r>
          </a:p>
        </p:txBody>
      </p:sp>
      <p:sp>
        <p:nvSpPr>
          <p:cNvPr id="718856" name="Line 8"/>
          <p:cNvSpPr>
            <a:spLocks noChangeShapeType="1"/>
          </p:cNvSpPr>
          <p:nvPr/>
        </p:nvSpPr>
        <p:spPr bwMode="auto">
          <a:xfrm rot="10800000" flipH="1">
            <a:off x="2715943" y="1655797"/>
            <a:ext cx="246038" cy="1674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57" name="Line 9"/>
          <p:cNvSpPr>
            <a:spLocks noChangeShapeType="1"/>
          </p:cNvSpPr>
          <p:nvPr/>
        </p:nvSpPr>
        <p:spPr bwMode="auto">
          <a:xfrm rot="10800000" flipH="1" flipV="1">
            <a:off x="2353993" y="158513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58" name="Line 10"/>
          <p:cNvSpPr>
            <a:spLocks noChangeShapeType="1"/>
          </p:cNvSpPr>
          <p:nvPr/>
        </p:nvSpPr>
        <p:spPr bwMode="auto">
          <a:xfrm rot="10800000" flipH="1">
            <a:off x="2030143" y="1585130"/>
            <a:ext cx="3429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59" name="Line 11"/>
          <p:cNvSpPr>
            <a:spLocks noChangeShapeType="1"/>
          </p:cNvSpPr>
          <p:nvPr/>
        </p:nvSpPr>
        <p:spPr bwMode="auto">
          <a:xfrm rot="6000000">
            <a:off x="2977074" y="1488304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0" name="Line 12"/>
          <p:cNvSpPr>
            <a:spLocks noChangeShapeType="1"/>
          </p:cNvSpPr>
          <p:nvPr/>
        </p:nvSpPr>
        <p:spPr bwMode="auto">
          <a:xfrm rot="6000000">
            <a:off x="3015174" y="1545454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1" name="Line 13"/>
          <p:cNvSpPr>
            <a:spLocks noChangeShapeType="1"/>
          </p:cNvSpPr>
          <p:nvPr/>
        </p:nvSpPr>
        <p:spPr bwMode="auto">
          <a:xfrm rot="6000000">
            <a:off x="2938974" y="1431154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2" name="Line 14"/>
          <p:cNvSpPr>
            <a:spLocks noChangeShapeType="1"/>
          </p:cNvSpPr>
          <p:nvPr/>
        </p:nvSpPr>
        <p:spPr bwMode="auto">
          <a:xfrm flipV="1">
            <a:off x="2373043" y="1235880"/>
            <a:ext cx="0" cy="349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3" name="Line 15"/>
          <p:cNvSpPr>
            <a:spLocks noChangeShapeType="1"/>
          </p:cNvSpPr>
          <p:nvPr/>
        </p:nvSpPr>
        <p:spPr bwMode="auto">
          <a:xfrm>
            <a:off x="3631552" y="1565148"/>
            <a:ext cx="1943100" cy="20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4" name="Line 16"/>
          <p:cNvSpPr>
            <a:spLocks noChangeShapeType="1"/>
          </p:cNvSpPr>
          <p:nvPr/>
        </p:nvSpPr>
        <p:spPr bwMode="auto">
          <a:xfrm flipH="1">
            <a:off x="6679552" y="1393054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5" name="Line 17"/>
          <p:cNvSpPr>
            <a:spLocks noChangeShapeType="1"/>
          </p:cNvSpPr>
          <p:nvPr/>
        </p:nvSpPr>
        <p:spPr bwMode="auto">
          <a:xfrm flipH="1" flipV="1">
            <a:off x="6317602" y="1393054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6" name="Line 18"/>
          <p:cNvSpPr>
            <a:spLocks noChangeShapeType="1"/>
          </p:cNvSpPr>
          <p:nvPr/>
        </p:nvSpPr>
        <p:spPr bwMode="auto">
          <a:xfrm flipH="1">
            <a:off x="5936602" y="1393054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7" name="Line 19"/>
          <p:cNvSpPr>
            <a:spLocks noChangeShapeType="1"/>
          </p:cNvSpPr>
          <p:nvPr/>
        </p:nvSpPr>
        <p:spPr bwMode="auto">
          <a:xfrm>
            <a:off x="7060552" y="1393054"/>
            <a:ext cx="3619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8" name="Line 20"/>
          <p:cNvSpPr>
            <a:spLocks noChangeShapeType="1"/>
          </p:cNvSpPr>
          <p:nvPr/>
        </p:nvSpPr>
        <p:spPr bwMode="auto">
          <a:xfrm flipV="1">
            <a:off x="6336652" y="1007292"/>
            <a:ext cx="0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9" name="Line 21"/>
          <p:cNvSpPr>
            <a:spLocks noChangeShapeType="1"/>
          </p:cNvSpPr>
          <p:nvPr/>
        </p:nvSpPr>
        <p:spPr bwMode="auto">
          <a:xfrm flipH="1">
            <a:off x="7422502" y="1631179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70" name="Line 22"/>
          <p:cNvSpPr>
            <a:spLocks noChangeShapeType="1"/>
          </p:cNvSpPr>
          <p:nvPr/>
        </p:nvSpPr>
        <p:spPr bwMode="auto">
          <a:xfrm flipH="1">
            <a:off x="7498702" y="1631179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71" name="Line 23"/>
          <p:cNvSpPr>
            <a:spLocks noChangeShapeType="1"/>
          </p:cNvSpPr>
          <p:nvPr/>
        </p:nvSpPr>
        <p:spPr bwMode="auto">
          <a:xfrm flipH="1">
            <a:off x="7489177" y="1488304"/>
            <a:ext cx="2667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72" name="Text Box 24"/>
          <p:cNvSpPr txBox="1">
            <a:spLocks noChangeArrowheads="1"/>
          </p:cNvSpPr>
          <p:nvPr/>
        </p:nvSpPr>
        <p:spPr bwMode="auto">
          <a:xfrm>
            <a:off x="7727302" y="1202554"/>
            <a:ext cx="49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18873" name="Text Box 25"/>
          <p:cNvSpPr txBox="1">
            <a:spLocks noChangeArrowheads="1"/>
          </p:cNvSpPr>
          <p:nvPr/>
        </p:nvSpPr>
        <p:spPr bwMode="auto">
          <a:xfrm>
            <a:off x="7212951" y="1831204"/>
            <a:ext cx="590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18874" name="Text Box 26"/>
          <p:cNvSpPr txBox="1">
            <a:spLocks noChangeArrowheads="1"/>
          </p:cNvSpPr>
          <p:nvPr/>
        </p:nvSpPr>
        <p:spPr bwMode="auto">
          <a:xfrm>
            <a:off x="184840" y="3142818"/>
            <a:ext cx="9029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But: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8877" name="Line 29"/>
          <p:cNvSpPr>
            <a:spLocks noChangeShapeType="1"/>
          </p:cNvSpPr>
          <p:nvPr/>
        </p:nvSpPr>
        <p:spPr bwMode="auto">
          <a:xfrm rot="10800000" flipH="1">
            <a:off x="2723692" y="3305737"/>
            <a:ext cx="282574" cy="1785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78" name="Line 30"/>
          <p:cNvSpPr>
            <a:spLocks noChangeShapeType="1"/>
          </p:cNvSpPr>
          <p:nvPr/>
        </p:nvSpPr>
        <p:spPr bwMode="auto">
          <a:xfrm rot="10800000" flipH="1" flipV="1">
            <a:off x="2353993" y="3253943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79" name="Line 31"/>
          <p:cNvSpPr>
            <a:spLocks noChangeShapeType="1"/>
          </p:cNvSpPr>
          <p:nvPr/>
        </p:nvSpPr>
        <p:spPr bwMode="auto">
          <a:xfrm rot="10800000" flipH="1">
            <a:off x="2030143" y="3253943"/>
            <a:ext cx="3429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80" name="Line 32"/>
          <p:cNvSpPr>
            <a:spLocks noChangeShapeType="1"/>
          </p:cNvSpPr>
          <p:nvPr/>
        </p:nvSpPr>
        <p:spPr bwMode="auto">
          <a:xfrm rot="6000000">
            <a:off x="2993755" y="3165043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81" name="Line 33"/>
          <p:cNvSpPr>
            <a:spLocks noChangeShapeType="1"/>
          </p:cNvSpPr>
          <p:nvPr/>
        </p:nvSpPr>
        <p:spPr bwMode="auto">
          <a:xfrm rot="6000000">
            <a:off x="3031855" y="3222193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82" name="Line 34"/>
          <p:cNvSpPr>
            <a:spLocks noChangeShapeType="1"/>
          </p:cNvSpPr>
          <p:nvPr/>
        </p:nvSpPr>
        <p:spPr bwMode="auto">
          <a:xfrm rot="6000000">
            <a:off x="2955655" y="3107893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83" name="Line 35"/>
          <p:cNvSpPr>
            <a:spLocks noChangeShapeType="1"/>
          </p:cNvSpPr>
          <p:nvPr/>
        </p:nvSpPr>
        <p:spPr bwMode="auto">
          <a:xfrm flipH="1" flipV="1">
            <a:off x="2358755" y="2876118"/>
            <a:ext cx="14288" cy="377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84" name="Line 36"/>
          <p:cNvSpPr>
            <a:spLocks noChangeShapeType="1"/>
          </p:cNvSpPr>
          <p:nvPr/>
        </p:nvSpPr>
        <p:spPr bwMode="auto">
          <a:xfrm>
            <a:off x="3486148" y="3336493"/>
            <a:ext cx="168931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85" name="Text Box 37"/>
          <p:cNvSpPr txBox="1">
            <a:spLocks noChangeArrowheads="1"/>
          </p:cNvSpPr>
          <p:nvPr/>
        </p:nvSpPr>
        <p:spPr bwMode="auto">
          <a:xfrm>
            <a:off x="3927366" y="2456319"/>
            <a:ext cx="1316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HgSO</a:t>
            </a:r>
            <a:r>
              <a:rPr lang="en-US" altLang="en-US" sz="24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H</a:t>
            </a:r>
            <a:r>
              <a:rPr lang="en-US" altLang="en-US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8887" name="Text Box 39"/>
          <p:cNvSpPr txBox="1">
            <a:spLocks noChangeArrowheads="1"/>
          </p:cNvSpPr>
          <p:nvPr/>
        </p:nvSpPr>
        <p:spPr bwMode="auto">
          <a:xfrm>
            <a:off x="3470166" y="2494419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cat.</a:t>
            </a:r>
          </a:p>
        </p:txBody>
      </p:sp>
      <p:sp>
        <p:nvSpPr>
          <p:cNvPr id="718888" name="Line 40"/>
          <p:cNvSpPr>
            <a:spLocks noChangeShapeType="1"/>
          </p:cNvSpPr>
          <p:nvPr/>
        </p:nvSpPr>
        <p:spPr bwMode="auto">
          <a:xfrm flipH="1">
            <a:off x="6226119" y="3336493"/>
            <a:ext cx="32385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89" name="Line 41"/>
          <p:cNvSpPr>
            <a:spLocks noChangeShapeType="1"/>
          </p:cNvSpPr>
          <p:nvPr/>
        </p:nvSpPr>
        <p:spPr bwMode="auto">
          <a:xfrm flipH="1" flipV="1">
            <a:off x="5864169" y="3298393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90" name="Line 42"/>
          <p:cNvSpPr>
            <a:spLocks noChangeShapeType="1"/>
          </p:cNvSpPr>
          <p:nvPr/>
        </p:nvSpPr>
        <p:spPr bwMode="auto">
          <a:xfrm flipH="1">
            <a:off x="5483169" y="3298393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91" name="Line 43"/>
          <p:cNvSpPr>
            <a:spLocks noChangeShapeType="1"/>
          </p:cNvSpPr>
          <p:nvPr/>
        </p:nvSpPr>
        <p:spPr bwMode="auto">
          <a:xfrm flipV="1">
            <a:off x="5883219" y="2968193"/>
            <a:ext cx="0" cy="349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92" name="Line 44"/>
          <p:cNvSpPr>
            <a:spLocks noChangeShapeType="1"/>
          </p:cNvSpPr>
          <p:nvPr/>
        </p:nvSpPr>
        <p:spPr bwMode="auto">
          <a:xfrm flipH="1">
            <a:off x="6540444" y="3069793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93" name="Line 45"/>
          <p:cNvSpPr>
            <a:spLocks noChangeShapeType="1"/>
          </p:cNvSpPr>
          <p:nvPr/>
        </p:nvSpPr>
        <p:spPr bwMode="auto">
          <a:xfrm flipH="1">
            <a:off x="6607119" y="3069793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94" name="Line 46"/>
          <p:cNvSpPr>
            <a:spLocks noChangeShapeType="1"/>
          </p:cNvSpPr>
          <p:nvPr/>
        </p:nvSpPr>
        <p:spPr bwMode="auto">
          <a:xfrm>
            <a:off x="6597594" y="3346018"/>
            <a:ext cx="26670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95" name="Text Box 47"/>
          <p:cNvSpPr txBox="1">
            <a:spLocks noChangeArrowheads="1"/>
          </p:cNvSpPr>
          <p:nvPr/>
        </p:nvSpPr>
        <p:spPr bwMode="auto">
          <a:xfrm>
            <a:off x="6340419" y="2650693"/>
            <a:ext cx="590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18896" name="Line 48"/>
          <p:cNvSpPr>
            <a:spLocks noChangeShapeType="1"/>
          </p:cNvSpPr>
          <p:nvPr/>
        </p:nvSpPr>
        <p:spPr bwMode="auto">
          <a:xfrm>
            <a:off x="1853542" y="5118267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97" name="Line 49"/>
          <p:cNvSpPr>
            <a:spLocks noChangeShapeType="1"/>
          </p:cNvSpPr>
          <p:nvPr/>
        </p:nvSpPr>
        <p:spPr bwMode="auto">
          <a:xfrm>
            <a:off x="1853542" y="5194467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98" name="Line 50"/>
          <p:cNvSpPr>
            <a:spLocks noChangeShapeType="1"/>
          </p:cNvSpPr>
          <p:nvPr/>
        </p:nvSpPr>
        <p:spPr bwMode="auto">
          <a:xfrm>
            <a:off x="1853542" y="5270667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99" name="Line 51"/>
          <p:cNvSpPr>
            <a:spLocks noChangeShapeType="1"/>
          </p:cNvSpPr>
          <p:nvPr/>
        </p:nvSpPr>
        <p:spPr bwMode="auto">
          <a:xfrm>
            <a:off x="2150593" y="5194467"/>
            <a:ext cx="209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00" name="Line 52"/>
          <p:cNvSpPr>
            <a:spLocks noChangeShapeType="1"/>
          </p:cNvSpPr>
          <p:nvPr/>
        </p:nvSpPr>
        <p:spPr bwMode="auto">
          <a:xfrm>
            <a:off x="1651741" y="5194467"/>
            <a:ext cx="209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01" name="Text Box 53"/>
          <p:cNvSpPr txBox="1">
            <a:spLocks noChangeArrowheads="1"/>
          </p:cNvSpPr>
          <p:nvPr/>
        </p:nvSpPr>
        <p:spPr bwMode="auto">
          <a:xfrm>
            <a:off x="2310741" y="4927767"/>
            <a:ext cx="5762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R’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8902" name="Text Box 54"/>
          <p:cNvSpPr txBox="1">
            <a:spLocks noChangeArrowheads="1"/>
          </p:cNvSpPr>
          <p:nvPr/>
        </p:nvSpPr>
        <p:spPr bwMode="auto">
          <a:xfrm>
            <a:off x="1282042" y="4927767"/>
            <a:ext cx="40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18903" name="Line 55"/>
          <p:cNvSpPr>
            <a:spLocks noChangeShapeType="1"/>
          </p:cNvSpPr>
          <p:nvPr/>
        </p:nvSpPr>
        <p:spPr bwMode="auto">
          <a:xfrm>
            <a:off x="2865732" y="5209527"/>
            <a:ext cx="1930992" cy="39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04" name="Text Box 56"/>
          <p:cNvSpPr txBox="1">
            <a:spLocks noChangeArrowheads="1"/>
          </p:cNvSpPr>
          <p:nvPr/>
        </p:nvSpPr>
        <p:spPr bwMode="auto">
          <a:xfrm>
            <a:off x="5027747" y="4961877"/>
            <a:ext cx="20408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RCCH</a:t>
            </a:r>
            <a:r>
              <a:rPr lang="en-US" altLang="en-US" sz="28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R’  +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8905" name="Line 57"/>
          <p:cNvSpPr>
            <a:spLocks noChangeShapeType="1"/>
          </p:cNvSpPr>
          <p:nvPr/>
        </p:nvSpPr>
        <p:spPr bwMode="auto">
          <a:xfrm>
            <a:off x="5427798" y="4866627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06" name="Line 58"/>
          <p:cNvSpPr>
            <a:spLocks noChangeShapeType="1"/>
          </p:cNvSpPr>
          <p:nvPr/>
        </p:nvSpPr>
        <p:spPr bwMode="auto">
          <a:xfrm>
            <a:off x="5484948" y="4866627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07" name="Text Box 59"/>
          <p:cNvSpPr txBox="1">
            <a:spLocks noChangeArrowheads="1"/>
          </p:cNvSpPr>
          <p:nvPr/>
        </p:nvSpPr>
        <p:spPr bwMode="auto">
          <a:xfrm>
            <a:off x="5218248" y="4466577"/>
            <a:ext cx="323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18908" name="Text Box 60"/>
          <p:cNvSpPr txBox="1">
            <a:spLocks noChangeArrowheads="1"/>
          </p:cNvSpPr>
          <p:nvPr/>
        </p:nvSpPr>
        <p:spPr bwMode="auto">
          <a:xfrm>
            <a:off x="5948412" y="5611936"/>
            <a:ext cx="199521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Mixtures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6930106" y="4961877"/>
            <a:ext cx="1562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RCH</a:t>
            </a:r>
            <a:r>
              <a:rPr lang="en-US" altLang="en-US" sz="28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CR’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7981086" y="4866627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8038236" y="4866627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7771536" y="4466577"/>
            <a:ext cx="323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184840" y="4892300"/>
            <a:ext cx="10129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And: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74" name="Text Box 10"/>
          <p:cNvSpPr txBox="1">
            <a:spLocks noChangeArrowheads="1"/>
          </p:cNvSpPr>
          <p:nvPr/>
        </p:nvSpPr>
        <p:spPr bwMode="auto">
          <a:xfrm>
            <a:off x="1215743" y="901857"/>
            <a:ext cx="13388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 S</a:t>
            </a:r>
            <a:r>
              <a:rPr lang="en-US" altLang="en-US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2:</a:t>
            </a:r>
          </a:p>
        </p:txBody>
      </p:sp>
      <p:sp>
        <p:nvSpPr>
          <p:cNvPr id="728076" name="Rectangle 12"/>
          <p:cNvSpPr>
            <a:spLocks noChangeArrowheads="1"/>
          </p:cNvSpPr>
          <p:nvPr/>
        </p:nvSpPr>
        <p:spPr bwMode="auto">
          <a:xfrm>
            <a:off x="5822867" y="938295"/>
            <a:ext cx="1289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 S</a:t>
            </a:r>
            <a:r>
              <a:rPr lang="en-US" altLang="en-US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1:</a:t>
            </a:r>
          </a:p>
        </p:txBody>
      </p:sp>
      <p:sp>
        <p:nvSpPr>
          <p:cNvPr id="8" name="Text Box 2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23807" y="34192"/>
            <a:ext cx="7772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err="1"/>
              <a:t>Haloalkenes</a:t>
            </a:r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39484" y="723126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5" y="1473884"/>
            <a:ext cx="8865031" cy="2231096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3819077"/>
            <a:ext cx="6237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But organolithium and </a:t>
            </a:r>
            <a:r>
              <a:rPr lang="en-US" alt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Grignards</a:t>
            </a:r>
            <a:r>
              <a:rPr lang="en-US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reagents:</a:t>
            </a:r>
            <a:endParaRPr lang="en-US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69" y="4300167"/>
            <a:ext cx="6463862" cy="234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6" name="Rectangle 8"/>
          <p:cNvSpPr>
            <a:spLocks noChangeArrowheads="1"/>
          </p:cNvSpPr>
          <p:nvPr/>
        </p:nvSpPr>
        <p:spPr bwMode="auto">
          <a:xfrm>
            <a:off x="88955" y="739617"/>
            <a:ext cx="896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effectLst/>
                <a:latin typeface="Comic Sans MS" panose="030F0702030302020204" pitchFamily="66" charset="0"/>
              </a:rPr>
              <a:t>Alkenyl </a:t>
            </a:r>
            <a:r>
              <a:rPr lang="en-US" altLang="en-US" sz="2400" dirty="0">
                <a:effectLst/>
                <a:latin typeface="Comic Sans MS" panose="030F0702030302020204" pitchFamily="66" charset="0"/>
              </a:rPr>
              <a:t>halides </a:t>
            </a:r>
            <a:r>
              <a:rPr lang="en-US" altLang="en-US" sz="2400" dirty="0" smtClean="0">
                <a:effectLst/>
                <a:latin typeface="Comic Sans MS" panose="030F0702030302020204" pitchFamily="66" charset="0"/>
              </a:rPr>
              <a:t>can be coupled with alkenes to give 1,3-dienes</a:t>
            </a:r>
            <a:endParaRPr lang="en-US" altLang="en-US" sz="2400" dirty="0">
              <a:solidFill>
                <a:srgbClr val="FF99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8880"/>
            <a:ext cx="7772400" cy="722586"/>
          </a:xfrm>
        </p:spPr>
        <p:txBody>
          <a:bodyPr/>
          <a:lstStyle/>
          <a:p>
            <a:r>
              <a:rPr lang="en-US" altLang="en-US" dirty="0" smtClean="0">
                <a:effectLst/>
                <a:latin typeface="Comic Sans MS" panose="030F0702030302020204" pitchFamily="66" charset="0"/>
              </a:rPr>
              <a:t>The Heck Reaction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39484" y="646440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98" y="1260443"/>
            <a:ext cx="7875204" cy="1694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82086" y="6142846"/>
            <a:ext cx="1352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Richard </a:t>
            </a:r>
            <a:r>
              <a:rPr lang="en-US" dirty="0">
                <a:latin typeface="+mn-lt"/>
              </a:rPr>
              <a:t>F. Heck (b. 1931</a:t>
            </a:r>
            <a:r>
              <a:rPr lang="en-US" dirty="0" smtClean="0">
                <a:latin typeface="+mn-lt"/>
              </a:rPr>
              <a:t>) Nobel </a:t>
            </a:r>
            <a:r>
              <a:rPr lang="en-US" dirty="0">
                <a:latin typeface="+mn-lt"/>
              </a:rPr>
              <a:t>Prize 2010</a:t>
            </a:r>
          </a:p>
        </p:txBody>
      </p:sp>
      <p:pic>
        <p:nvPicPr>
          <p:cNvPr id="728066" name="Picture 2" descr="http://images.nobelprize.org/nobel_prizes/chemistry/laureates/2010/heck_postc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06" y="4674271"/>
            <a:ext cx="1038386" cy="14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258" y="2976919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Examples: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49" y="3491941"/>
            <a:ext cx="7565157" cy="335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2305" y="-18880"/>
            <a:ext cx="5579391" cy="135173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66FF33"/>
                </a:solidFill>
                <a:effectLst/>
                <a:latin typeface="Comic Sans MS" panose="030F0702030302020204" pitchFamily="66" charset="0"/>
              </a:rPr>
              <a:t>Mechanism Of The Heck Reaction</a:t>
            </a:r>
            <a:endParaRPr lang="en-US" dirty="0">
              <a:solidFill>
                <a:srgbClr val="66FF3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39484" y="1343862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2316415" y="1425897"/>
            <a:ext cx="4511171" cy="826259"/>
            <a:chOff x="2789694" y="1425897"/>
            <a:chExt cx="4511171" cy="826259"/>
          </a:xfrm>
        </p:grpSpPr>
        <p:sp>
          <p:nvSpPr>
            <p:cNvPr id="3" name="TextBox 2"/>
            <p:cNvSpPr txBox="1"/>
            <p:nvPr/>
          </p:nvSpPr>
          <p:spPr>
            <a:xfrm>
              <a:off x="2789694" y="1852046"/>
              <a:ext cx="45111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66CCFF"/>
                  </a:solidFill>
                  <a:latin typeface="+mn-lt"/>
                </a:rPr>
                <a:t>Pd catalyst is typically  Pd(OCCH</a:t>
              </a:r>
              <a:r>
                <a:rPr lang="en-US" sz="2000" baseline="-25000" dirty="0" smtClean="0">
                  <a:solidFill>
                    <a:srgbClr val="66CCFF"/>
                  </a:solidFill>
                  <a:latin typeface="+mn-lt"/>
                </a:rPr>
                <a:t>3</a:t>
              </a:r>
              <a:r>
                <a:rPr lang="en-US" sz="2000" dirty="0" smtClean="0">
                  <a:solidFill>
                    <a:srgbClr val="66CCFF"/>
                  </a:solidFill>
                  <a:latin typeface="+mn-lt"/>
                </a:rPr>
                <a:t>)</a:t>
              </a:r>
              <a:r>
                <a:rPr lang="en-US" sz="2000" baseline="-25000" dirty="0" smtClean="0">
                  <a:solidFill>
                    <a:srgbClr val="66CCFF"/>
                  </a:solidFill>
                  <a:latin typeface="+mn-lt"/>
                </a:rPr>
                <a:t>2</a:t>
              </a:r>
              <a:endParaRPr lang="en-US" sz="2000" baseline="-25000" dirty="0">
                <a:solidFill>
                  <a:srgbClr val="66CCFF"/>
                </a:solidFill>
                <a:latin typeface="+mn-lt"/>
              </a:endParaRPr>
            </a:p>
          </p:txBody>
        </p:sp>
        <p:sp>
          <p:nvSpPr>
            <p:cNvPr id="8" name="Line 44"/>
            <p:cNvSpPr>
              <a:spLocks noChangeShapeType="1"/>
            </p:cNvSpPr>
            <p:nvPr/>
          </p:nvSpPr>
          <p:spPr bwMode="auto">
            <a:xfrm flipH="1">
              <a:off x="6332829" y="1734567"/>
              <a:ext cx="0" cy="18288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66CCFF"/>
                </a:solidFill>
              </a:endParaRPr>
            </a:p>
          </p:txBody>
        </p:sp>
        <p:sp>
          <p:nvSpPr>
            <p:cNvPr id="9" name="Line 45"/>
            <p:cNvSpPr>
              <a:spLocks noChangeShapeType="1"/>
            </p:cNvSpPr>
            <p:nvPr/>
          </p:nvSpPr>
          <p:spPr bwMode="auto">
            <a:xfrm flipH="1">
              <a:off x="6384006" y="1734567"/>
              <a:ext cx="0" cy="18288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66CCFF"/>
                </a:solidFill>
              </a:endParaRPr>
            </a:p>
          </p:txBody>
        </p:sp>
        <p:sp>
          <p:nvSpPr>
            <p:cNvPr id="10" name="Text Box 47"/>
            <p:cNvSpPr txBox="1">
              <a:spLocks noChangeArrowheads="1"/>
            </p:cNvSpPr>
            <p:nvPr/>
          </p:nvSpPr>
          <p:spPr bwMode="auto">
            <a:xfrm>
              <a:off x="6167028" y="1425897"/>
              <a:ext cx="331601" cy="4001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0939" y="2475245"/>
            <a:ext cx="8942123" cy="2437718"/>
            <a:chOff x="100939" y="2475245"/>
            <a:chExt cx="8942123" cy="24377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39" y="2475245"/>
              <a:ext cx="8942123" cy="243771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2448732" y="2584099"/>
              <a:ext cx="255721" cy="1704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565888" y="2584098"/>
              <a:ext cx="255721" cy="1704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71959" y="3758339"/>
              <a:ext cx="255721" cy="1704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571999" y="3928820"/>
              <a:ext cx="255721" cy="1704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295576" y="5011859"/>
            <a:ext cx="455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/>
              </a:rPr>
              <a:t>Additional ligands around Pd are omitted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9" name="Text Box 3"/>
          <p:cNvSpPr txBox="1">
            <a:spLocks noChangeArrowheads="1"/>
          </p:cNvSpPr>
          <p:nvPr/>
        </p:nvSpPr>
        <p:spPr bwMode="auto">
          <a:xfrm>
            <a:off x="569912" y="93248"/>
            <a:ext cx="2451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Substituents:</a:t>
            </a:r>
          </a:p>
        </p:txBody>
      </p:sp>
      <p:grpSp>
        <p:nvGrpSpPr>
          <p:cNvPr id="700420" name="Group 4"/>
          <p:cNvGrpSpPr>
            <a:grpSpLocks/>
          </p:cNvGrpSpPr>
          <p:nvPr/>
        </p:nvGrpSpPr>
        <p:grpSpPr bwMode="auto">
          <a:xfrm rot="19656912">
            <a:off x="1623167" y="1124519"/>
            <a:ext cx="274638" cy="177800"/>
            <a:chOff x="730" y="3525"/>
            <a:chExt cx="173" cy="112"/>
          </a:xfrm>
        </p:grpSpPr>
        <p:sp>
          <p:nvSpPr>
            <p:cNvPr id="700421" name="Line 5"/>
            <p:cNvSpPr>
              <a:spLocks noChangeShapeType="1"/>
            </p:cNvSpPr>
            <p:nvPr/>
          </p:nvSpPr>
          <p:spPr bwMode="auto">
            <a:xfrm>
              <a:off x="730" y="3637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0422" name="Line 6"/>
            <p:cNvSpPr>
              <a:spLocks noChangeShapeType="1"/>
            </p:cNvSpPr>
            <p:nvPr/>
          </p:nvSpPr>
          <p:spPr bwMode="auto">
            <a:xfrm>
              <a:off x="730" y="3525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0423" name="Line 7"/>
            <p:cNvSpPr>
              <a:spLocks noChangeShapeType="1"/>
            </p:cNvSpPr>
            <p:nvPr/>
          </p:nvSpPr>
          <p:spPr bwMode="auto">
            <a:xfrm>
              <a:off x="730" y="3581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00424" name="Line 8"/>
          <p:cNvSpPr>
            <a:spLocks noChangeShapeType="1"/>
          </p:cNvSpPr>
          <p:nvPr/>
        </p:nvSpPr>
        <p:spPr bwMode="auto">
          <a:xfrm flipV="1">
            <a:off x="1861583" y="930272"/>
            <a:ext cx="338138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0425" name="Freeform 9"/>
          <p:cNvSpPr>
            <a:spLocks/>
          </p:cNvSpPr>
          <p:nvPr/>
        </p:nvSpPr>
        <p:spPr bwMode="auto">
          <a:xfrm rot="1551333">
            <a:off x="1759983" y="841372"/>
            <a:ext cx="657225" cy="415925"/>
          </a:xfrm>
          <a:custGeom>
            <a:avLst/>
            <a:gdLst>
              <a:gd name="T0" fmla="*/ 0 w 488"/>
              <a:gd name="T1" fmla="*/ 0 h 287"/>
              <a:gd name="T2" fmla="*/ 56 w 488"/>
              <a:gd name="T3" fmla="*/ 40 h 287"/>
              <a:gd name="T4" fmla="*/ 144 w 488"/>
              <a:gd name="T5" fmla="*/ 96 h 287"/>
              <a:gd name="T6" fmla="*/ 208 w 488"/>
              <a:gd name="T7" fmla="*/ 136 h 287"/>
              <a:gd name="T8" fmla="*/ 240 w 488"/>
              <a:gd name="T9" fmla="*/ 144 h 287"/>
              <a:gd name="T10" fmla="*/ 248 w 488"/>
              <a:gd name="T11" fmla="*/ 200 h 287"/>
              <a:gd name="T12" fmla="*/ 296 w 488"/>
              <a:gd name="T13" fmla="*/ 184 h 287"/>
              <a:gd name="T14" fmla="*/ 312 w 488"/>
              <a:gd name="T15" fmla="*/ 216 h 287"/>
              <a:gd name="T16" fmla="*/ 320 w 488"/>
              <a:gd name="T17" fmla="*/ 240 h 287"/>
              <a:gd name="T18" fmla="*/ 416 w 488"/>
              <a:gd name="T19" fmla="*/ 224 h 287"/>
              <a:gd name="T20" fmla="*/ 424 w 488"/>
              <a:gd name="T21" fmla="*/ 248 h 287"/>
              <a:gd name="T22" fmla="*/ 432 w 488"/>
              <a:gd name="T23" fmla="*/ 280 h 287"/>
              <a:gd name="T24" fmla="*/ 488 w 488"/>
              <a:gd name="T25" fmla="*/ 272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8" h="287">
                <a:moveTo>
                  <a:pt x="0" y="0"/>
                </a:moveTo>
                <a:cubicBezTo>
                  <a:pt x="9" y="45"/>
                  <a:pt x="12" y="55"/>
                  <a:pt x="56" y="40"/>
                </a:cubicBezTo>
                <a:cubicBezTo>
                  <a:pt x="96" y="100"/>
                  <a:pt x="50" y="84"/>
                  <a:pt x="144" y="96"/>
                </a:cubicBezTo>
                <a:cubicBezTo>
                  <a:pt x="128" y="159"/>
                  <a:pt x="156" y="145"/>
                  <a:pt x="208" y="136"/>
                </a:cubicBezTo>
                <a:cubicBezTo>
                  <a:pt x="219" y="139"/>
                  <a:pt x="234" y="135"/>
                  <a:pt x="240" y="144"/>
                </a:cubicBezTo>
                <a:cubicBezTo>
                  <a:pt x="250" y="160"/>
                  <a:pt x="233" y="189"/>
                  <a:pt x="248" y="200"/>
                </a:cubicBezTo>
                <a:cubicBezTo>
                  <a:pt x="262" y="210"/>
                  <a:pt x="296" y="184"/>
                  <a:pt x="296" y="184"/>
                </a:cubicBezTo>
                <a:cubicBezTo>
                  <a:pt x="301" y="195"/>
                  <a:pt x="307" y="205"/>
                  <a:pt x="312" y="216"/>
                </a:cubicBezTo>
                <a:cubicBezTo>
                  <a:pt x="315" y="224"/>
                  <a:pt x="312" y="238"/>
                  <a:pt x="320" y="240"/>
                </a:cubicBezTo>
                <a:cubicBezTo>
                  <a:pt x="340" y="244"/>
                  <a:pt x="391" y="230"/>
                  <a:pt x="416" y="224"/>
                </a:cubicBezTo>
                <a:cubicBezTo>
                  <a:pt x="419" y="232"/>
                  <a:pt x="422" y="240"/>
                  <a:pt x="424" y="248"/>
                </a:cubicBezTo>
                <a:cubicBezTo>
                  <a:pt x="427" y="259"/>
                  <a:pt x="422" y="276"/>
                  <a:pt x="432" y="280"/>
                </a:cubicBezTo>
                <a:cubicBezTo>
                  <a:pt x="450" y="287"/>
                  <a:pt x="488" y="272"/>
                  <a:pt x="488" y="272"/>
                </a:cubicBezTo>
              </a:path>
            </a:pathLst>
          </a:custGeom>
          <a:noFill/>
          <a:ln w="22225" cap="flat" cmpd="sng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00427" name="Group 11"/>
          <p:cNvGrpSpPr>
            <a:grpSpLocks/>
          </p:cNvGrpSpPr>
          <p:nvPr/>
        </p:nvGrpSpPr>
        <p:grpSpPr bwMode="auto">
          <a:xfrm rot="19656912">
            <a:off x="3659605" y="1254330"/>
            <a:ext cx="274638" cy="177800"/>
            <a:chOff x="730" y="3525"/>
            <a:chExt cx="173" cy="112"/>
          </a:xfrm>
        </p:grpSpPr>
        <p:sp>
          <p:nvSpPr>
            <p:cNvPr id="700428" name="Line 12"/>
            <p:cNvSpPr>
              <a:spLocks noChangeShapeType="1"/>
            </p:cNvSpPr>
            <p:nvPr/>
          </p:nvSpPr>
          <p:spPr bwMode="auto">
            <a:xfrm>
              <a:off x="730" y="3637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0429" name="Line 13"/>
            <p:cNvSpPr>
              <a:spLocks noChangeShapeType="1"/>
            </p:cNvSpPr>
            <p:nvPr/>
          </p:nvSpPr>
          <p:spPr bwMode="auto">
            <a:xfrm>
              <a:off x="730" y="3525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0430" name="Line 14"/>
            <p:cNvSpPr>
              <a:spLocks noChangeShapeType="1"/>
            </p:cNvSpPr>
            <p:nvPr/>
          </p:nvSpPr>
          <p:spPr bwMode="auto">
            <a:xfrm>
              <a:off x="730" y="3581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00431" name="Line 15"/>
          <p:cNvSpPr>
            <a:spLocks noChangeShapeType="1"/>
          </p:cNvSpPr>
          <p:nvPr/>
        </p:nvSpPr>
        <p:spPr bwMode="auto">
          <a:xfrm flipV="1">
            <a:off x="3904127" y="1052153"/>
            <a:ext cx="338138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0432" name="Line 16"/>
          <p:cNvSpPr>
            <a:spLocks noChangeShapeType="1"/>
          </p:cNvSpPr>
          <p:nvPr/>
        </p:nvSpPr>
        <p:spPr bwMode="auto">
          <a:xfrm rot="4320000" flipV="1">
            <a:off x="4212102" y="1064854"/>
            <a:ext cx="365125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0433" name="Freeform 17"/>
          <p:cNvSpPr>
            <a:spLocks/>
          </p:cNvSpPr>
          <p:nvPr/>
        </p:nvSpPr>
        <p:spPr bwMode="auto">
          <a:xfrm rot="6583410">
            <a:off x="4124790" y="1063266"/>
            <a:ext cx="657225" cy="415925"/>
          </a:xfrm>
          <a:custGeom>
            <a:avLst/>
            <a:gdLst>
              <a:gd name="T0" fmla="*/ 0 w 488"/>
              <a:gd name="T1" fmla="*/ 0 h 287"/>
              <a:gd name="T2" fmla="*/ 56 w 488"/>
              <a:gd name="T3" fmla="*/ 40 h 287"/>
              <a:gd name="T4" fmla="*/ 144 w 488"/>
              <a:gd name="T5" fmla="*/ 96 h 287"/>
              <a:gd name="T6" fmla="*/ 208 w 488"/>
              <a:gd name="T7" fmla="*/ 136 h 287"/>
              <a:gd name="T8" fmla="*/ 240 w 488"/>
              <a:gd name="T9" fmla="*/ 144 h 287"/>
              <a:gd name="T10" fmla="*/ 248 w 488"/>
              <a:gd name="T11" fmla="*/ 200 h 287"/>
              <a:gd name="T12" fmla="*/ 296 w 488"/>
              <a:gd name="T13" fmla="*/ 184 h 287"/>
              <a:gd name="T14" fmla="*/ 312 w 488"/>
              <a:gd name="T15" fmla="*/ 216 h 287"/>
              <a:gd name="T16" fmla="*/ 320 w 488"/>
              <a:gd name="T17" fmla="*/ 240 h 287"/>
              <a:gd name="T18" fmla="*/ 416 w 488"/>
              <a:gd name="T19" fmla="*/ 224 h 287"/>
              <a:gd name="T20" fmla="*/ 424 w 488"/>
              <a:gd name="T21" fmla="*/ 248 h 287"/>
              <a:gd name="T22" fmla="*/ 432 w 488"/>
              <a:gd name="T23" fmla="*/ 280 h 287"/>
              <a:gd name="T24" fmla="*/ 488 w 488"/>
              <a:gd name="T25" fmla="*/ 272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8" h="287">
                <a:moveTo>
                  <a:pt x="0" y="0"/>
                </a:moveTo>
                <a:cubicBezTo>
                  <a:pt x="9" y="45"/>
                  <a:pt x="12" y="55"/>
                  <a:pt x="56" y="40"/>
                </a:cubicBezTo>
                <a:cubicBezTo>
                  <a:pt x="96" y="100"/>
                  <a:pt x="50" y="84"/>
                  <a:pt x="144" y="96"/>
                </a:cubicBezTo>
                <a:cubicBezTo>
                  <a:pt x="128" y="159"/>
                  <a:pt x="156" y="145"/>
                  <a:pt x="208" y="136"/>
                </a:cubicBezTo>
                <a:cubicBezTo>
                  <a:pt x="219" y="139"/>
                  <a:pt x="234" y="135"/>
                  <a:pt x="240" y="144"/>
                </a:cubicBezTo>
                <a:cubicBezTo>
                  <a:pt x="250" y="160"/>
                  <a:pt x="233" y="189"/>
                  <a:pt x="248" y="200"/>
                </a:cubicBezTo>
                <a:cubicBezTo>
                  <a:pt x="262" y="210"/>
                  <a:pt x="296" y="184"/>
                  <a:pt x="296" y="184"/>
                </a:cubicBezTo>
                <a:cubicBezTo>
                  <a:pt x="301" y="195"/>
                  <a:pt x="307" y="205"/>
                  <a:pt x="312" y="216"/>
                </a:cubicBezTo>
                <a:cubicBezTo>
                  <a:pt x="315" y="224"/>
                  <a:pt x="312" y="238"/>
                  <a:pt x="320" y="240"/>
                </a:cubicBezTo>
                <a:cubicBezTo>
                  <a:pt x="340" y="244"/>
                  <a:pt x="391" y="230"/>
                  <a:pt x="416" y="224"/>
                </a:cubicBezTo>
                <a:cubicBezTo>
                  <a:pt x="419" y="232"/>
                  <a:pt x="422" y="240"/>
                  <a:pt x="424" y="248"/>
                </a:cubicBezTo>
                <a:cubicBezTo>
                  <a:pt x="427" y="259"/>
                  <a:pt x="422" y="276"/>
                  <a:pt x="432" y="280"/>
                </a:cubicBezTo>
                <a:cubicBezTo>
                  <a:pt x="450" y="287"/>
                  <a:pt x="488" y="272"/>
                  <a:pt x="488" y="272"/>
                </a:cubicBezTo>
              </a:path>
            </a:pathLst>
          </a:custGeom>
          <a:noFill/>
          <a:ln w="22225" cap="flat" cmpd="sng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0434" name="Text Box 18"/>
          <p:cNvSpPr txBox="1">
            <a:spLocks noChangeArrowheads="1"/>
          </p:cNvSpPr>
          <p:nvPr/>
        </p:nvSpPr>
        <p:spPr bwMode="auto">
          <a:xfrm>
            <a:off x="1086883" y="1689161"/>
            <a:ext cx="154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Ethynyl</a:t>
            </a:r>
          </a:p>
        </p:txBody>
      </p:sp>
      <p:sp>
        <p:nvSpPr>
          <p:cNvPr id="700435" name="Text Box 19"/>
          <p:cNvSpPr txBox="1">
            <a:spLocks noChangeArrowheads="1"/>
          </p:cNvSpPr>
          <p:nvPr/>
        </p:nvSpPr>
        <p:spPr bwMode="auto">
          <a:xfrm>
            <a:off x="2941638" y="1545802"/>
            <a:ext cx="2514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2-Propynyl    (or propargyl)</a:t>
            </a:r>
          </a:p>
        </p:txBody>
      </p:sp>
      <p:sp>
        <p:nvSpPr>
          <p:cNvPr id="700437" name="Text Box 21"/>
          <p:cNvSpPr txBox="1">
            <a:spLocks noChangeArrowheads="1"/>
          </p:cNvSpPr>
          <p:nvPr/>
        </p:nvSpPr>
        <p:spPr bwMode="auto">
          <a:xfrm>
            <a:off x="5803057" y="5284327"/>
            <a:ext cx="21104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Smaller R is a substituent to larger </a:t>
            </a:r>
            <a:r>
              <a:rPr lang="en-US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endParaRPr lang="en-US" altLang="en-US" sz="24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0440" name="AutoShape 24"/>
          <p:cNvSpPr>
            <a:spLocks noChangeArrowheads="1"/>
          </p:cNvSpPr>
          <p:nvPr/>
        </p:nvSpPr>
        <p:spPr bwMode="auto">
          <a:xfrm rot="5400000">
            <a:off x="1238250" y="3373223"/>
            <a:ext cx="820738" cy="781050"/>
          </a:xfrm>
          <a:prstGeom prst="hexagon">
            <a:avLst>
              <a:gd name="adj" fmla="val 26270"/>
              <a:gd name="vf" fmla="val 11547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00441" name="Group 25"/>
          <p:cNvGrpSpPr>
            <a:grpSpLocks/>
          </p:cNvGrpSpPr>
          <p:nvPr/>
        </p:nvGrpSpPr>
        <p:grpSpPr bwMode="auto">
          <a:xfrm rot="19656912">
            <a:off x="2335388" y="3197327"/>
            <a:ext cx="274638" cy="177800"/>
            <a:chOff x="730" y="3525"/>
            <a:chExt cx="173" cy="112"/>
          </a:xfrm>
        </p:grpSpPr>
        <p:sp>
          <p:nvSpPr>
            <p:cNvPr id="700442" name="Line 26"/>
            <p:cNvSpPr>
              <a:spLocks noChangeShapeType="1"/>
            </p:cNvSpPr>
            <p:nvPr/>
          </p:nvSpPr>
          <p:spPr bwMode="auto">
            <a:xfrm>
              <a:off x="730" y="3637"/>
              <a:ext cx="1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0443" name="Line 27"/>
            <p:cNvSpPr>
              <a:spLocks noChangeShapeType="1"/>
            </p:cNvSpPr>
            <p:nvPr/>
          </p:nvSpPr>
          <p:spPr bwMode="auto">
            <a:xfrm>
              <a:off x="730" y="3525"/>
              <a:ext cx="1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0444" name="Line 28"/>
            <p:cNvSpPr>
              <a:spLocks noChangeShapeType="1"/>
            </p:cNvSpPr>
            <p:nvPr/>
          </p:nvSpPr>
          <p:spPr bwMode="auto">
            <a:xfrm>
              <a:off x="730" y="3581"/>
              <a:ext cx="1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00445" name="Line 29"/>
          <p:cNvSpPr>
            <a:spLocks noChangeShapeType="1"/>
          </p:cNvSpPr>
          <p:nvPr/>
        </p:nvSpPr>
        <p:spPr bwMode="auto">
          <a:xfrm flipV="1">
            <a:off x="2043112" y="3331948"/>
            <a:ext cx="33813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0447" name="Rectangle 31"/>
          <p:cNvSpPr>
            <a:spLocks noChangeArrowheads="1"/>
          </p:cNvSpPr>
          <p:nvPr/>
        </p:nvSpPr>
        <p:spPr bwMode="auto">
          <a:xfrm>
            <a:off x="5871344" y="3138725"/>
            <a:ext cx="542925" cy="4873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00448" name="Group 32"/>
          <p:cNvGrpSpPr>
            <a:grpSpLocks/>
          </p:cNvGrpSpPr>
          <p:nvPr/>
        </p:nvGrpSpPr>
        <p:grpSpPr bwMode="auto">
          <a:xfrm>
            <a:off x="6366644" y="3740387"/>
            <a:ext cx="1525588" cy="0"/>
            <a:chOff x="993" y="3397"/>
            <a:chExt cx="961" cy="0"/>
          </a:xfrm>
        </p:grpSpPr>
        <p:sp>
          <p:nvSpPr>
            <p:cNvPr id="700449" name="Line 33"/>
            <p:cNvSpPr>
              <a:spLocks noChangeShapeType="1"/>
            </p:cNvSpPr>
            <p:nvPr/>
          </p:nvSpPr>
          <p:spPr bwMode="auto">
            <a:xfrm rot="2100000">
              <a:off x="993" y="3397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0450" name="Line 34"/>
            <p:cNvSpPr>
              <a:spLocks noChangeShapeType="1"/>
            </p:cNvSpPr>
            <p:nvPr/>
          </p:nvSpPr>
          <p:spPr bwMode="auto">
            <a:xfrm rot="8700000">
              <a:off x="1214" y="3397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0451" name="Line 35"/>
            <p:cNvSpPr>
              <a:spLocks noChangeShapeType="1"/>
            </p:cNvSpPr>
            <p:nvPr/>
          </p:nvSpPr>
          <p:spPr bwMode="auto">
            <a:xfrm rot="2100000">
              <a:off x="1439" y="3397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0452" name="Line 36"/>
            <p:cNvSpPr>
              <a:spLocks noChangeShapeType="1"/>
            </p:cNvSpPr>
            <p:nvPr/>
          </p:nvSpPr>
          <p:spPr bwMode="auto">
            <a:xfrm rot="8700000">
              <a:off x="1666" y="339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00453" name="Group 37"/>
          <p:cNvGrpSpPr>
            <a:grpSpLocks/>
          </p:cNvGrpSpPr>
          <p:nvPr/>
        </p:nvGrpSpPr>
        <p:grpSpPr bwMode="auto">
          <a:xfrm rot="18973422">
            <a:off x="6573514" y="3971999"/>
            <a:ext cx="463550" cy="476250"/>
            <a:chOff x="912" y="3992"/>
            <a:chExt cx="292" cy="300"/>
          </a:xfrm>
        </p:grpSpPr>
        <p:grpSp>
          <p:nvGrpSpPr>
            <p:cNvPr id="700454" name="Group 38"/>
            <p:cNvGrpSpPr>
              <a:grpSpLocks/>
            </p:cNvGrpSpPr>
            <p:nvPr/>
          </p:nvGrpSpPr>
          <p:grpSpPr bwMode="auto">
            <a:xfrm rot="-2834624">
              <a:off x="881" y="4150"/>
              <a:ext cx="173" cy="112"/>
              <a:chOff x="730" y="3525"/>
              <a:chExt cx="173" cy="112"/>
            </a:xfrm>
          </p:grpSpPr>
          <p:sp>
            <p:nvSpPr>
              <p:cNvPr id="700455" name="Line 39"/>
              <p:cNvSpPr>
                <a:spLocks noChangeShapeType="1"/>
              </p:cNvSpPr>
              <p:nvPr/>
            </p:nvSpPr>
            <p:spPr bwMode="auto">
              <a:xfrm>
                <a:off x="730" y="3637"/>
                <a:ext cx="17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00456" name="Line 40"/>
              <p:cNvSpPr>
                <a:spLocks noChangeShapeType="1"/>
              </p:cNvSpPr>
              <p:nvPr/>
            </p:nvSpPr>
            <p:spPr bwMode="auto">
              <a:xfrm>
                <a:off x="730" y="3525"/>
                <a:ext cx="17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00457" name="Line 41"/>
              <p:cNvSpPr>
                <a:spLocks noChangeShapeType="1"/>
              </p:cNvSpPr>
              <p:nvPr/>
            </p:nvSpPr>
            <p:spPr bwMode="auto">
              <a:xfrm>
                <a:off x="730" y="3581"/>
                <a:ext cx="17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700458" name="Line 42"/>
            <p:cNvSpPr>
              <a:spLocks noChangeShapeType="1"/>
            </p:cNvSpPr>
            <p:nvPr/>
          </p:nvSpPr>
          <p:spPr bwMode="auto">
            <a:xfrm rot="20708464" flipV="1">
              <a:off x="1033" y="3992"/>
              <a:ext cx="171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00459" name="Text Box 43"/>
          <p:cNvSpPr txBox="1">
            <a:spLocks noChangeArrowheads="1"/>
          </p:cNvSpPr>
          <p:nvPr/>
        </p:nvSpPr>
        <p:spPr bwMode="auto">
          <a:xfrm>
            <a:off x="4848925" y="4719219"/>
            <a:ext cx="392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3-Cyclobutyl-1-hexyne</a:t>
            </a:r>
          </a:p>
        </p:txBody>
      </p:sp>
      <p:sp>
        <p:nvSpPr>
          <p:cNvPr id="700460" name="Text Box 44"/>
          <p:cNvSpPr txBox="1">
            <a:spLocks noChangeArrowheads="1"/>
          </p:cNvSpPr>
          <p:nvPr/>
        </p:nvSpPr>
        <p:spPr bwMode="auto">
          <a:xfrm>
            <a:off x="163389" y="4711444"/>
            <a:ext cx="4976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Ethynylcyclohexane  </a:t>
            </a:r>
            <a:r>
              <a:rPr lang="en-US" alt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but</a:t>
            </a:r>
            <a:endParaRPr lang="en-US" alt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0463" name="Text Box 47"/>
          <p:cNvSpPr txBox="1">
            <a:spLocks noChangeArrowheads="1"/>
          </p:cNvSpPr>
          <p:nvPr/>
        </p:nvSpPr>
        <p:spPr bwMode="auto">
          <a:xfrm>
            <a:off x="4104207" y="711222"/>
            <a:ext cx="3064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700464" name="Text Box 48"/>
          <p:cNvSpPr txBox="1">
            <a:spLocks noChangeArrowheads="1"/>
          </p:cNvSpPr>
          <p:nvPr/>
        </p:nvSpPr>
        <p:spPr bwMode="auto">
          <a:xfrm>
            <a:off x="3754739" y="887598"/>
            <a:ext cx="3064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rot="23580000">
            <a:off x="7381864" y="1154215"/>
            <a:ext cx="36576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 rot="21540000">
            <a:off x="7473102" y="992278"/>
            <a:ext cx="274638" cy="18288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9" name="Line 15"/>
          <p:cNvSpPr>
            <a:spLocks noChangeShapeType="1"/>
          </p:cNvSpPr>
          <p:nvPr/>
        </p:nvSpPr>
        <p:spPr bwMode="auto">
          <a:xfrm flipV="1">
            <a:off x="7698460" y="1046846"/>
            <a:ext cx="338138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 rot="4320000" flipV="1">
            <a:off x="8006435" y="1059547"/>
            <a:ext cx="365125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1" name="Freeform 17"/>
          <p:cNvSpPr>
            <a:spLocks/>
          </p:cNvSpPr>
          <p:nvPr/>
        </p:nvSpPr>
        <p:spPr bwMode="auto">
          <a:xfrm rot="6583410">
            <a:off x="7919123" y="1057959"/>
            <a:ext cx="657225" cy="415925"/>
          </a:xfrm>
          <a:custGeom>
            <a:avLst/>
            <a:gdLst>
              <a:gd name="T0" fmla="*/ 0 w 488"/>
              <a:gd name="T1" fmla="*/ 0 h 287"/>
              <a:gd name="T2" fmla="*/ 56 w 488"/>
              <a:gd name="T3" fmla="*/ 40 h 287"/>
              <a:gd name="T4" fmla="*/ 144 w 488"/>
              <a:gd name="T5" fmla="*/ 96 h 287"/>
              <a:gd name="T6" fmla="*/ 208 w 488"/>
              <a:gd name="T7" fmla="*/ 136 h 287"/>
              <a:gd name="T8" fmla="*/ 240 w 488"/>
              <a:gd name="T9" fmla="*/ 144 h 287"/>
              <a:gd name="T10" fmla="*/ 248 w 488"/>
              <a:gd name="T11" fmla="*/ 200 h 287"/>
              <a:gd name="T12" fmla="*/ 296 w 488"/>
              <a:gd name="T13" fmla="*/ 184 h 287"/>
              <a:gd name="T14" fmla="*/ 312 w 488"/>
              <a:gd name="T15" fmla="*/ 216 h 287"/>
              <a:gd name="T16" fmla="*/ 320 w 488"/>
              <a:gd name="T17" fmla="*/ 240 h 287"/>
              <a:gd name="T18" fmla="*/ 416 w 488"/>
              <a:gd name="T19" fmla="*/ 224 h 287"/>
              <a:gd name="T20" fmla="*/ 424 w 488"/>
              <a:gd name="T21" fmla="*/ 248 h 287"/>
              <a:gd name="T22" fmla="*/ 432 w 488"/>
              <a:gd name="T23" fmla="*/ 280 h 287"/>
              <a:gd name="T24" fmla="*/ 488 w 488"/>
              <a:gd name="T25" fmla="*/ 272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8" h="287">
                <a:moveTo>
                  <a:pt x="0" y="0"/>
                </a:moveTo>
                <a:cubicBezTo>
                  <a:pt x="9" y="45"/>
                  <a:pt x="12" y="55"/>
                  <a:pt x="56" y="40"/>
                </a:cubicBezTo>
                <a:cubicBezTo>
                  <a:pt x="96" y="100"/>
                  <a:pt x="50" y="84"/>
                  <a:pt x="144" y="96"/>
                </a:cubicBezTo>
                <a:cubicBezTo>
                  <a:pt x="128" y="159"/>
                  <a:pt x="156" y="145"/>
                  <a:pt x="208" y="136"/>
                </a:cubicBezTo>
                <a:cubicBezTo>
                  <a:pt x="219" y="139"/>
                  <a:pt x="234" y="135"/>
                  <a:pt x="240" y="144"/>
                </a:cubicBezTo>
                <a:cubicBezTo>
                  <a:pt x="250" y="160"/>
                  <a:pt x="233" y="189"/>
                  <a:pt x="248" y="200"/>
                </a:cubicBezTo>
                <a:cubicBezTo>
                  <a:pt x="262" y="210"/>
                  <a:pt x="296" y="184"/>
                  <a:pt x="296" y="184"/>
                </a:cubicBezTo>
                <a:cubicBezTo>
                  <a:pt x="301" y="195"/>
                  <a:pt x="307" y="205"/>
                  <a:pt x="312" y="216"/>
                </a:cubicBezTo>
                <a:cubicBezTo>
                  <a:pt x="315" y="224"/>
                  <a:pt x="312" y="238"/>
                  <a:pt x="320" y="240"/>
                </a:cubicBezTo>
                <a:cubicBezTo>
                  <a:pt x="340" y="244"/>
                  <a:pt x="391" y="230"/>
                  <a:pt x="416" y="224"/>
                </a:cubicBezTo>
                <a:cubicBezTo>
                  <a:pt x="419" y="232"/>
                  <a:pt x="422" y="240"/>
                  <a:pt x="424" y="248"/>
                </a:cubicBezTo>
                <a:cubicBezTo>
                  <a:pt x="427" y="259"/>
                  <a:pt x="422" y="276"/>
                  <a:pt x="432" y="280"/>
                </a:cubicBezTo>
                <a:cubicBezTo>
                  <a:pt x="450" y="287"/>
                  <a:pt x="488" y="272"/>
                  <a:pt x="488" y="272"/>
                </a:cubicBezTo>
              </a:path>
            </a:pathLst>
          </a:custGeom>
          <a:noFill/>
          <a:ln w="22225" cap="flat" cmpd="sng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6735971" y="1540495"/>
            <a:ext cx="2514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2-Propenyl   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(or </a:t>
            </a:r>
            <a:r>
              <a:rPr lang="en-US" alt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allyl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7898540" y="705915"/>
            <a:ext cx="3064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7627902" y="827110"/>
            <a:ext cx="3064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1824" y="1589521"/>
            <a:ext cx="1519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9900"/>
                </a:solidFill>
                <a:latin typeface="+mn-lt"/>
              </a:rPr>
              <a:t>Remember:</a:t>
            </a:r>
            <a:endParaRPr lang="en-US" sz="2000">
              <a:solidFill>
                <a:srgbClr val="FF99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8119" y="1030727"/>
            <a:ext cx="8767763" cy="641350"/>
            <a:chOff x="283781" y="1030727"/>
            <a:chExt cx="8767763" cy="641350"/>
          </a:xfrm>
        </p:grpSpPr>
        <p:sp>
          <p:nvSpPr>
            <p:cNvPr id="674823" name="Text Box 7"/>
            <p:cNvSpPr txBox="1">
              <a:spLocks noChangeArrowheads="1"/>
            </p:cNvSpPr>
            <p:nvPr/>
          </p:nvSpPr>
          <p:spPr bwMode="auto">
            <a:xfrm>
              <a:off x="283781" y="1030727"/>
              <a:ext cx="798353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Two perpendicular </a:t>
              </a:r>
              <a:r>
                <a:rPr lang="el-GR" altLang="en-US" sz="360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π</a:t>
              </a:r>
              <a:r>
                <a:rPr lang="en-US" altLang="en-US" sz="280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bonds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; </a:t>
              </a:r>
              <a:r>
                <a:rPr lang="en-US" altLang="en-US" sz="2800" i="1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sp </a:t>
              </a:r>
              <a:r>
                <a:rPr lang="en-US" altLang="en-US" sz="28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hybrids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l-GR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74825" name="Text Box 9"/>
            <p:cNvSpPr txBox="1">
              <a:spLocks noChangeArrowheads="1"/>
            </p:cNvSpPr>
            <p:nvPr/>
          </p:nvSpPr>
          <p:spPr bwMode="auto">
            <a:xfrm>
              <a:off x="6321044" y="1145027"/>
              <a:ext cx="27305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    R   </a:t>
              </a:r>
              <a:r>
                <a:rPr lang="en-US" altLang="en-US" sz="28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C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 </a:t>
              </a:r>
              <a:r>
                <a:rPr lang="en-US" altLang="en-US" sz="28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C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 R</a:t>
              </a:r>
              <a:endPara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74826" name="Line 10"/>
            <p:cNvSpPr>
              <a:spLocks noChangeShapeType="1"/>
            </p:cNvSpPr>
            <p:nvPr/>
          </p:nvSpPr>
          <p:spPr bwMode="auto">
            <a:xfrm>
              <a:off x="7889494" y="1484752"/>
              <a:ext cx="2286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4827" name="Line 11"/>
            <p:cNvSpPr>
              <a:spLocks noChangeShapeType="1"/>
            </p:cNvSpPr>
            <p:nvPr/>
          </p:nvSpPr>
          <p:spPr bwMode="auto">
            <a:xfrm>
              <a:off x="7889494" y="1306952"/>
              <a:ext cx="2286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4828" name="Line 12"/>
            <p:cNvSpPr>
              <a:spLocks noChangeShapeType="1"/>
            </p:cNvSpPr>
            <p:nvPr/>
          </p:nvSpPr>
          <p:spPr bwMode="auto">
            <a:xfrm>
              <a:off x="7889494" y="1392677"/>
              <a:ext cx="2286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4829" name="Line 13"/>
            <p:cNvSpPr>
              <a:spLocks noChangeShapeType="1"/>
            </p:cNvSpPr>
            <p:nvPr/>
          </p:nvSpPr>
          <p:spPr bwMode="auto">
            <a:xfrm>
              <a:off x="8356219" y="1391089"/>
              <a:ext cx="27463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4831" name="Line 15"/>
            <p:cNvSpPr>
              <a:spLocks noChangeShapeType="1"/>
            </p:cNvSpPr>
            <p:nvPr/>
          </p:nvSpPr>
          <p:spPr bwMode="auto">
            <a:xfrm>
              <a:off x="7311644" y="1405377"/>
              <a:ext cx="27463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74834" name="Text Box 18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8238745" y="6410325"/>
            <a:ext cx="702436" cy="27699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Ethyne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9" y="1723640"/>
            <a:ext cx="8286482" cy="35062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052" y="146394"/>
            <a:ext cx="7772400" cy="807061"/>
          </a:xfrm>
        </p:spPr>
        <p:txBody>
          <a:bodyPr/>
          <a:lstStyle/>
          <a:p>
            <a:r>
              <a:rPr lang="en-US" smtClean="0"/>
              <a:t>Structure</a:t>
            </a:r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139484" y="877910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1883686" y="5281451"/>
            <a:ext cx="5376629" cy="1513683"/>
            <a:chOff x="1644946" y="5281451"/>
            <a:chExt cx="5376629" cy="15136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4946" y="5281451"/>
              <a:ext cx="2338369" cy="15136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8318" y="5289389"/>
              <a:ext cx="2973257" cy="15057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0273" y="25289"/>
            <a:ext cx="8463455" cy="1007352"/>
          </a:xfrm>
        </p:spPr>
        <p:txBody>
          <a:bodyPr/>
          <a:lstStyle/>
          <a:p>
            <a:r>
              <a:rPr lang="en-US" altLang="en-US" smtClean="0"/>
              <a:t>The Triple Bond Is Energetic</a:t>
            </a:r>
            <a:endParaRPr lang="en-US" altLang="en-US"/>
          </a:p>
        </p:txBody>
      </p:sp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139484" y="3679146"/>
            <a:ext cx="48563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Heat of hydrogenation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altLang="en-US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more</a:t>
            </a:r>
            <a:r>
              <a:rPr lang="en-US" alt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than two alkene </a:t>
            </a:r>
            <a:r>
              <a:rPr lang="en-US" alt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 bonds </a:t>
            </a: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eaLnBrk="0" hangingPunct="0"/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(which would be ~ -60 kcal mol</a:t>
            </a:r>
            <a:r>
              <a:rPr lang="en-US" altLang="en-US" sz="24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-1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139484" y="988271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1" y="1274794"/>
            <a:ext cx="8210319" cy="1073574"/>
          </a:xfrm>
          <a:prstGeom prst="rect">
            <a:avLst/>
          </a:prstGeom>
        </p:spPr>
      </p:pic>
      <p:pic>
        <p:nvPicPr>
          <p:cNvPr id="676901" name="Picture 37" descr="http://us1.webpublications.com.au/static/images/articles/i1130/113033_4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1" y="2382527"/>
            <a:ext cx="2365929" cy="18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9068" y="2806008"/>
            <a:ext cx="1442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+mn-lt"/>
              </a:rPr>
              <a:t>Acetylene torch: ~3,500 </a:t>
            </a:r>
            <a:r>
              <a:rPr lang="en-US" sz="2000" smtClean="0">
                <a:latin typeface="+mn-lt"/>
                <a:sym typeface="Symbol" panose="05050102010706020507" pitchFamily="18" charset="2"/>
              </a:rPr>
              <a:t>C</a:t>
            </a:r>
            <a:endParaRPr lang="en-US" sz="200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56" y="4986641"/>
            <a:ext cx="8758689" cy="1678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0259" y="6302368"/>
            <a:ext cx="409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Internal triple bond 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is more 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stable</a:t>
            </a:r>
            <a:endParaRPr lang="en-US" sz="1800" b="1" dirty="0">
              <a:solidFill>
                <a:schemeClr val="bg1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94482" y="5935718"/>
            <a:ext cx="606973" cy="306067"/>
          </a:xfrm>
          <a:prstGeom prst="rect">
            <a:avLst/>
          </a:prstGeom>
          <a:noFill/>
          <a:ln w="222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29" name="Rectangle 17"/>
          <p:cNvSpPr>
            <a:spLocks noChangeArrowheads="1"/>
          </p:cNvSpPr>
          <p:nvPr/>
        </p:nvSpPr>
        <p:spPr bwMode="auto">
          <a:xfrm>
            <a:off x="6488219" y="1202943"/>
            <a:ext cx="119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8928" name="Rectangle 16"/>
          <p:cNvSpPr>
            <a:spLocks noChangeArrowheads="1"/>
          </p:cNvSpPr>
          <p:nvPr/>
        </p:nvSpPr>
        <p:spPr bwMode="auto">
          <a:xfrm>
            <a:off x="3694219" y="1202943"/>
            <a:ext cx="119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8918" name="Text Box 6"/>
          <p:cNvSpPr txBox="1">
            <a:spLocks noChangeArrowheads="1"/>
          </p:cNvSpPr>
          <p:nvPr/>
        </p:nvSpPr>
        <p:spPr bwMode="auto">
          <a:xfrm>
            <a:off x="-345969" y="1210880"/>
            <a:ext cx="828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         RC  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  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+   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     R   C   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+  </a:t>
            </a:r>
            <a:r>
              <a:rPr lang="en-US" altLang="en-US" sz="280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 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8917" name="Text Box 5"/>
          <p:cNvSpPr txBox="1">
            <a:spLocks noChangeArrowheads="1"/>
          </p:cNvSpPr>
          <p:nvPr/>
        </p:nvSpPr>
        <p:spPr bwMode="auto">
          <a:xfrm>
            <a:off x="2143071" y="6308343"/>
            <a:ext cx="487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Hydrogens get more acidic 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(blue)</a:t>
            </a:r>
          </a:p>
        </p:txBody>
      </p:sp>
      <p:sp>
        <p:nvSpPr>
          <p:cNvPr id="678919" name="Line 7"/>
          <p:cNvSpPr>
            <a:spLocks noChangeShapeType="1"/>
          </p:cNvSpPr>
          <p:nvPr/>
        </p:nvSpPr>
        <p:spPr bwMode="auto">
          <a:xfrm>
            <a:off x="1905106" y="1561718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0" name="Line 8"/>
          <p:cNvSpPr>
            <a:spLocks noChangeShapeType="1"/>
          </p:cNvSpPr>
          <p:nvPr/>
        </p:nvSpPr>
        <p:spPr bwMode="auto">
          <a:xfrm>
            <a:off x="1905106" y="1383918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1" name="Line 9"/>
          <p:cNvSpPr>
            <a:spLocks noChangeShapeType="1"/>
          </p:cNvSpPr>
          <p:nvPr/>
        </p:nvSpPr>
        <p:spPr bwMode="auto">
          <a:xfrm>
            <a:off x="1905106" y="1469643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2" name="Line 10"/>
          <p:cNvSpPr>
            <a:spLocks noChangeShapeType="1"/>
          </p:cNvSpPr>
          <p:nvPr/>
        </p:nvSpPr>
        <p:spPr bwMode="auto">
          <a:xfrm>
            <a:off x="2400406" y="1469643"/>
            <a:ext cx="2746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78923" name="Group 11"/>
          <p:cNvGrpSpPr>
            <a:grpSpLocks/>
          </p:cNvGrpSpPr>
          <p:nvPr/>
        </p:nvGrpSpPr>
        <p:grpSpPr bwMode="auto">
          <a:xfrm>
            <a:off x="4314931" y="1395030"/>
            <a:ext cx="639763" cy="152400"/>
            <a:chOff x="1839" y="1917"/>
            <a:chExt cx="345" cy="96"/>
          </a:xfrm>
        </p:grpSpPr>
        <p:sp>
          <p:nvSpPr>
            <p:cNvPr id="678924" name="Line 12"/>
            <p:cNvSpPr>
              <a:spLocks noChangeShapeType="1"/>
            </p:cNvSpPr>
            <p:nvPr/>
          </p:nvSpPr>
          <p:spPr bwMode="auto">
            <a:xfrm>
              <a:off x="1839" y="1917"/>
              <a:ext cx="34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8925" name="Line 13"/>
            <p:cNvSpPr>
              <a:spLocks noChangeShapeType="1"/>
            </p:cNvSpPr>
            <p:nvPr/>
          </p:nvSpPr>
          <p:spPr bwMode="auto">
            <a:xfrm>
              <a:off x="1839" y="2013"/>
              <a:ext cx="34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78926" name="Rectangle 14"/>
          <p:cNvSpPr>
            <a:spLocks noChangeArrowheads="1"/>
          </p:cNvSpPr>
          <p:nvPr/>
        </p:nvSpPr>
        <p:spPr bwMode="auto">
          <a:xfrm>
            <a:off x="3409263" y="1083087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8927" name="Rectangle 15"/>
          <p:cNvSpPr>
            <a:spLocks noChangeArrowheads="1"/>
          </p:cNvSpPr>
          <p:nvPr/>
        </p:nvSpPr>
        <p:spPr bwMode="auto">
          <a:xfrm>
            <a:off x="6490519" y="1083087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8930" name="Text Box 18"/>
          <p:cNvSpPr txBox="1">
            <a:spLocks noChangeArrowheads="1"/>
          </p:cNvSpPr>
          <p:nvPr/>
        </p:nvSpPr>
        <p:spPr bwMode="auto">
          <a:xfrm>
            <a:off x="1303283" y="1658102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altLang="en-US" sz="28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~ 25!</a:t>
            </a:r>
          </a:p>
        </p:txBody>
      </p:sp>
      <p:sp>
        <p:nvSpPr>
          <p:cNvPr id="678936" name="Text Box 24"/>
          <p:cNvSpPr txBox="1">
            <a:spLocks noChangeArrowheads="1"/>
          </p:cNvSpPr>
          <p:nvPr/>
        </p:nvSpPr>
        <p:spPr bwMode="auto">
          <a:xfrm>
            <a:off x="2527300" y="2747576"/>
            <a:ext cx="408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Why?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50% s-character</a:t>
            </a:r>
          </a:p>
        </p:txBody>
      </p:sp>
      <p:sp>
        <p:nvSpPr>
          <p:cNvPr id="678937" name="Line 25"/>
          <p:cNvSpPr>
            <a:spLocks noChangeShapeType="1"/>
          </p:cNvSpPr>
          <p:nvPr/>
        </p:nvSpPr>
        <p:spPr bwMode="auto">
          <a:xfrm>
            <a:off x="5994506" y="1549018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8" name="Line 26"/>
          <p:cNvSpPr>
            <a:spLocks noChangeShapeType="1"/>
          </p:cNvSpPr>
          <p:nvPr/>
        </p:nvSpPr>
        <p:spPr bwMode="auto">
          <a:xfrm>
            <a:off x="5994506" y="1371218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9" name="Line 27"/>
          <p:cNvSpPr>
            <a:spLocks noChangeShapeType="1"/>
          </p:cNvSpPr>
          <p:nvPr/>
        </p:nvSpPr>
        <p:spPr bwMode="auto">
          <a:xfrm>
            <a:off x="5994506" y="1456943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0" name="Line 28"/>
          <p:cNvSpPr>
            <a:spLocks noChangeShapeType="1"/>
          </p:cNvSpPr>
          <p:nvPr/>
        </p:nvSpPr>
        <p:spPr bwMode="auto">
          <a:xfrm>
            <a:off x="5435706" y="1456943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2" name="Rectangle 30"/>
          <p:cNvSpPr>
            <a:spLocks noChangeArrowheads="1"/>
          </p:cNvSpPr>
          <p:nvPr/>
        </p:nvSpPr>
        <p:spPr bwMode="auto">
          <a:xfrm>
            <a:off x="4421294" y="1017205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83" y="59944"/>
            <a:ext cx="8902700" cy="950912"/>
          </a:xfrm>
        </p:spPr>
        <p:txBody>
          <a:bodyPr/>
          <a:lstStyle/>
          <a:p>
            <a:r>
              <a:rPr lang="en-US" smtClean="0"/>
              <a:t>Alkynes Are Relatively Acidic</a:t>
            </a:r>
            <a:endParaRPr lang="en-US"/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139484" y="956739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89" y="3404139"/>
            <a:ext cx="8014733" cy="2758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533" name="Rectangle 45"/>
          <p:cNvSpPr>
            <a:spLocks noChangeArrowheads="1"/>
          </p:cNvSpPr>
          <p:nvPr/>
        </p:nvSpPr>
        <p:spPr bwMode="auto">
          <a:xfrm>
            <a:off x="6872168" y="1638753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3490" name="Line 2"/>
          <p:cNvSpPr>
            <a:spLocks noChangeShapeType="1"/>
          </p:cNvSpPr>
          <p:nvPr/>
        </p:nvSpPr>
        <p:spPr bwMode="auto">
          <a:xfrm rot="8100000">
            <a:off x="8546980" y="1883228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491" name="Line 3"/>
          <p:cNvSpPr>
            <a:spLocks noChangeShapeType="1"/>
          </p:cNvSpPr>
          <p:nvPr/>
        </p:nvSpPr>
        <p:spPr bwMode="auto">
          <a:xfrm rot="2700000">
            <a:off x="8235830" y="1883228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492" name="Line 4"/>
          <p:cNvSpPr>
            <a:spLocks noChangeShapeType="1"/>
          </p:cNvSpPr>
          <p:nvPr/>
        </p:nvSpPr>
        <p:spPr bwMode="auto">
          <a:xfrm rot="8100000">
            <a:off x="7926268" y="1881641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03494" name="Group 6"/>
          <p:cNvGrpSpPr>
            <a:grpSpLocks/>
          </p:cNvGrpSpPr>
          <p:nvPr/>
        </p:nvGrpSpPr>
        <p:grpSpPr bwMode="auto">
          <a:xfrm rot="12934733">
            <a:off x="777194" y="1891107"/>
            <a:ext cx="274638" cy="177800"/>
            <a:chOff x="730" y="3525"/>
            <a:chExt cx="173" cy="112"/>
          </a:xfrm>
        </p:grpSpPr>
        <p:sp>
          <p:nvSpPr>
            <p:cNvPr id="703495" name="Line 7"/>
            <p:cNvSpPr>
              <a:spLocks noChangeShapeType="1"/>
            </p:cNvSpPr>
            <p:nvPr/>
          </p:nvSpPr>
          <p:spPr bwMode="auto">
            <a:xfrm>
              <a:off x="730" y="3637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3496" name="Line 8"/>
            <p:cNvSpPr>
              <a:spLocks noChangeShapeType="1"/>
            </p:cNvSpPr>
            <p:nvPr/>
          </p:nvSpPr>
          <p:spPr bwMode="auto">
            <a:xfrm>
              <a:off x="730" y="3525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3497" name="Line 9"/>
            <p:cNvSpPr>
              <a:spLocks noChangeShapeType="1"/>
            </p:cNvSpPr>
            <p:nvPr/>
          </p:nvSpPr>
          <p:spPr bwMode="auto">
            <a:xfrm>
              <a:off x="730" y="3581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03498" name="Group 10"/>
          <p:cNvGrpSpPr>
            <a:grpSpLocks/>
          </p:cNvGrpSpPr>
          <p:nvPr/>
        </p:nvGrpSpPr>
        <p:grpSpPr bwMode="auto">
          <a:xfrm rot="21253541">
            <a:off x="153042" y="1614015"/>
            <a:ext cx="595313" cy="376237"/>
            <a:chOff x="1776" y="3472"/>
            <a:chExt cx="375" cy="237"/>
          </a:xfrm>
        </p:grpSpPr>
        <p:sp>
          <p:nvSpPr>
            <p:cNvPr id="703499" name="Line 11"/>
            <p:cNvSpPr>
              <a:spLocks noChangeShapeType="1"/>
            </p:cNvSpPr>
            <p:nvPr/>
          </p:nvSpPr>
          <p:spPr bwMode="auto">
            <a:xfrm flipV="1">
              <a:off x="1776" y="3511"/>
              <a:ext cx="213" cy="1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3500" name="Line 12"/>
            <p:cNvSpPr>
              <a:spLocks noChangeShapeType="1"/>
            </p:cNvSpPr>
            <p:nvPr/>
          </p:nvSpPr>
          <p:spPr bwMode="auto">
            <a:xfrm rot="4320000" flipV="1">
              <a:off x="1966" y="3524"/>
              <a:ext cx="237" cy="13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03501" name="Text Box 13"/>
          <p:cNvSpPr txBox="1">
            <a:spLocks noChangeArrowheads="1"/>
          </p:cNvSpPr>
          <p:nvPr/>
        </p:nvSpPr>
        <p:spPr bwMode="auto">
          <a:xfrm>
            <a:off x="974375" y="1594303"/>
            <a:ext cx="614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703502" name="Group 14"/>
          <p:cNvGrpSpPr>
            <a:grpSpLocks/>
          </p:cNvGrpSpPr>
          <p:nvPr/>
        </p:nvGrpSpPr>
        <p:grpSpPr bwMode="auto">
          <a:xfrm>
            <a:off x="1460150" y="1548266"/>
            <a:ext cx="1757362" cy="679450"/>
            <a:chOff x="908" y="3661"/>
            <a:chExt cx="1107" cy="428"/>
          </a:xfrm>
        </p:grpSpPr>
        <p:sp>
          <p:nvSpPr>
            <p:cNvPr id="703503" name="Line 15"/>
            <p:cNvSpPr>
              <a:spLocks noChangeShapeType="1"/>
            </p:cNvSpPr>
            <p:nvPr/>
          </p:nvSpPr>
          <p:spPr bwMode="auto">
            <a:xfrm rot="2700000">
              <a:off x="1501" y="3784"/>
              <a:ext cx="23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3504" name="Line 16"/>
            <p:cNvSpPr>
              <a:spLocks noChangeShapeType="1"/>
            </p:cNvSpPr>
            <p:nvPr/>
          </p:nvSpPr>
          <p:spPr bwMode="auto">
            <a:xfrm rot="8100000">
              <a:off x="1299" y="3805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3505" name="Line 17"/>
            <p:cNvSpPr>
              <a:spLocks noChangeShapeType="1"/>
            </p:cNvSpPr>
            <p:nvPr/>
          </p:nvSpPr>
          <p:spPr bwMode="auto">
            <a:xfrm rot="2700000">
              <a:off x="1103" y="3805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3506" name="Line 18"/>
            <p:cNvSpPr>
              <a:spLocks noChangeShapeType="1"/>
            </p:cNvSpPr>
            <p:nvPr/>
          </p:nvSpPr>
          <p:spPr bwMode="auto">
            <a:xfrm rot="8100000">
              <a:off x="908" y="3804"/>
              <a:ext cx="2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3507" name="Text Box 19"/>
            <p:cNvSpPr txBox="1">
              <a:spLocks noChangeArrowheads="1"/>
            </p:cNvSpPr>
            <p:nvPr/>
          </p:nvSpPr>
          <p:spPr bwMode="auto">
            <a:xfrm>
              <a:off x="1663" y="3762"/>
              <a:ext cx="3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Li</a:t>
              </a:r>
            </a:p>
          </p:txBody>
        </p:sp>
      </p:grpSp>
      <p:sp>
        <p:nvSpPr>
          <p:cNvPr id="703509" name="Line 21"/>
          <p:cNvSpPr>
            <a:spLocks noChangeShapeType="1"/>
          </p:cNvSpPr>
          <p:nvPr/>
        </p:nvSpPr>
        <p:spPr bwMode="auto">
          <a:xfrm flipV="1">
            <a:off x="3252437" y="1768928"/>
            <a:ext cx="601663" cy="111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10" name="Line 22"/>
          <p:cNvSpPr>
            <a:spLocks noChangeShapeType="1"/>
          </p:cNvSpPr>
          <p:nvPr/>
        </p:nvSpPr>
        <p:spPr bwMode="auto">
          <a:xfrm>
            <a:off x="3593750" y="1935616"/>
            <a:ext cx="26035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13" name="Line 25"/>
          <p:cNvSpPr>
            <a:spLocks noChangeShapeType="1"/>
          </p:cNvSpPr>
          <p:nvPr/>
        </p:nvSpPr>
        <p:spPr bwMode="auto">
          <a:xfrm rot="12934732">
            <a:off x="4653654" y="1845479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14" name="Line 26"/>
          <p:cNvSpPr>
            <a:spLocks noChangeShapeType="1"/>
          </p:cNvSpPr>
          <p:nvPr/>
        </p:nvSpPr>
        <p:spPr bwMode="auto">
          <a:xfrm rot="12934732">
            <a:off x="4550466" y="1989941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15" name="Line 27"/>
          <p:cNvSpPr>
            <a:spLocks noChangeShapeType="1"/>
          </p:cNvSpPr>
          <p:nvPr/>
        </p:nvSpPr>
        <p:spPr bwMode="auto">
          <a:xfrm rot="12934732">
            <a:off x="4602854" y="1918504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03516" name="Group 28"/>
          <p:cNvGrpSpPr>
            <a:grpSpLocks/>
          </p:cNvGrpSpPr>
          <p:nvPr/>
        </p:nvGrpSpPr>
        <p:grpSpPr bwMode="auto">
          <a:xfrm rot="21253541">
            <a:off x="3967271" y="1548266"/>
            <a:ext cx="595313" cy="376237"/>
            <a:chOff x="1776" y="3472"/>
            <a:chExt cx="375" cy="237"/>
          </a:xfrm>
        </p:grpSpPr>
        <p:sp>
          <p:nvSpPr>
            <p:cNvPr id="703517" name="Line 29"/>
            <p:cNvSpPr>
              <a:spLocks noChangeShapeType="1"/>
            </p:cNvSpPr>
            <p:nvPr/>
          </p:nvSpPr>
          <p:spPr bwMode="auto">
            <a:xfrm flipV="1">
              <a:off x="1776" y="3511"/>
              <a:ext cx="213" cy="1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3518" name="Line 30"/>
            <p:cNvSpPr>
              <a:spLocks noChangeShapeType="1"/>
            </p:cNvSpPr>
            <p:nvPr/>
          </p:nvSpPr>
          <p:spPr bwMode="auto">
            <a:xfrm rot="4320000" flipV="1">
              <a:off x="1966" y="3524"/>
              <a:ext cx="237" cy="13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03519" name="Line 31"/>
          <p:cNvSpPr>
            <a:spLocks noChangeShapeType="1"/>
          </p:cNvSpPr>
          <p:nvPr/>
        </p:nvSpPr>
        <p:spPr bwMode="auto">
          <a:xfrm rot="12934732">
            <a:off x="4828614" y="2075657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20" name="Text Box 32"/>
          <p:cNvSpPr txBox="1">
            <a:spLocks noChangeArrowheads="1"/>
          </p:cNvSpPr>
          <p:nvPr/>
        </p:nvSpPr>
        <p:spPr bwMode="auto">
          <a:xfrm>
            <a:off x="4983164" y="2046715"/>
            <a:ext cx="55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</a:t>
            </a:r>
          </a:p>
        </p:txBody>
      </p:sp>
      <p:grpSp>
        <p:nvGrpSpPr>
          <p:cNvPr id="703522" name="Group 34"/>
          <p:cNvGrpSpPr>
            <a:grpSpLocks/>
          </p:cNvGrpSpPr>
          <p:nvPr/>
        </p:nvGrpSpPr>
        <p:grpSpPr bwMode="auto">
          <a:xfrm rot="12934733">
            <a:off x="6588364" y="1849611"/>
            <a:ext cx="274638" cy="177800"/>
            <a:chOff x="730" y="3525"/>
            <a:chExt cx="173" cy="112"/>
          </a:xfrm>
        </p:grpSpPr>
        <p:sp>
          <p:nvSpPr>
            <p:cNvPr id="703523" name="Line 35"/>
            <p:cNvSpPr>
              <a:spLocks noChangeShapeType="1"/>
            </p:cNvSpPr>
            <p:nvPr/>
          </p:nvSpPr>
          <p:spPr bwMode="auto">
            <a:xfrm>
              <a:off x="730" y="3637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3524" name="Line 36"/>
            <p:cNvSpPr>
              <a:spLocks noChangeShapeType="1"/>
            </p:cNvSpPr>
            <p:nvPr/>
          </p:nvSpPr>
          <p:spPr bwMode="auto">
            <a:xfrm>
              <a:off x="730" y="3525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3525" name="Line 37"/>
            <p:cNvSpPr>
              <a:spLocks noChangeShapeType="1"/>
            </p:cNvSpPr>
            <p:nvPr/>
          </p:nvSpPr>
          <p:spPr bwMode="auto">
            <a:xfrm>
              <a:off x="730" y="3581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03526" name="Group 38"/>
          <p:cNvGrpSpPr>
            <a:grpSpLocks/>
          </p:cNvGrpSpPr>
          <p:nvPr/>
        </p:nvGrpSpPr>
        <p:grpSpPr bwMode="auto">
          <a:xfrm rot="21253541">
            <a:off x="5963522" y="1566390"/>
            <a:ext cx="595313" cy="376237"/>
            <a:chOff x="1776" y="3472"/>
            <a:chExt cx="375" cy="237"/>
          </a:xfrm>
        </p:grpSpPr>
        <p:sp>
          <p:nvSpPr>
            <p:cNvPr id="703527" name="Line 39"/>
            <p:cNvSpPr>
              <a:spLocks noChangeShapeType="1"/>
            </p:cNvSpPr>
            <p:nvPr/>
          </p:nvSpPr>
          <p:spPr bwMode="auto">
            <a:xfrm flipV="1">
              <a:off x="1776" y="3511"/>
              <a:ext cx="213" cy="1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3528" name="Line 40"/>
            <p:cNvSpPr>
              <a:spLocks noChangeShapeType="1"/>
            </p:cNvSpPr>
            <p:nvPr/>
          </p:nvSpPr>
          <p:spPr bwMode="auto">
            <a:xfrm rot="4320000" flipV="1">
              <a:off x="1966" y="3524"/>
              <a:ext cx="237" cy="13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03529" name="Oval 41"/>
          <p:cNvSpPr>
            <a:spLocks noChangeArrowheads="1"/>
          </p:cNvSpPr>
          <p:nvPr/>
        </p:nvSpPr>
        <p:spPr bwMode="auto">
          <a:xfrm>
            <a:off x="6915940" y="2000479"/>
            <a:ext cx="36513" cy="365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3530" name="Oval 42"/>
          <p:cNvSpPr>
            <a:spLocks noChangeArrowheads="1"/>
          </p:cNvSpPr>
          <p:nvPr/>
        </p:nvSpPr>
        <p:spPr bwMode="auto">
          <a:xfrm>
            <a:off x="6846090" y="2098904"/>
            <a:ext cx="36513" cy="365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3531" name="Text Box 43"/>
          <p:cNvSpPr txBox="1">
            <a:spLocks noChangeArrowheads="1"/>
          </p:cNvSpPr>
          <p:nvPr/>
        </p:nvSpPr>
        <p:spPr bwMode="auto">
          <a:xfrm>
            <a:off x="6988055" y="2010228"/>
            <a:ext cx="55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</a:t>
            </a:r>
          </a:p>
        </p:txBody>
      </p:sp>
      <p:sp>
        <p:nvSpPr>
          <p:cNvPr id="703532" name="Text Box 44"/>
          <p:cNvSpPr txBox="1">
            <a:spLocks noChangeArrowheads="1"/>
          </p:cNvSpPr>
          <p:nvPr/>
        </p:nvSpPr>
        <p:spPr bwMode="auto">
          <a:xfrm>
            <a:off x="7392553" y="1892300"/>
            <a:ext cx="268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03534" name="Text Box 46"/>
          <p:cNvSpPr txBox="1">
            <a:spLocks noChangeArrowheads="1"/>
          </p:cNvSpPr>
          <p:nvPr/>
        </p:nvSpPr>
        <p:spPr bwMode="auto">
          <a:xfrm>
            <a:off x="7544813" y="1592716"/>
            <a:ext cx="614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03535" name="AutoShape 47"/>
          <p:cNvSpPr>
            <a:spLocks noChangeArrowheads="1"/>
          </p:cNvSpPr>
          <p:nvPr/>
        </p:nvSpPr>
        <p:spPr bwMode="auto">
          <a:xfrm>
            <a:off x="438030" y="3440566"/>
            <a:ext cx="893763" cy="687387"/>
          </a:xfrm>
          <a:prstGeom prst="hexagon">
            <a:avLst>
              <a:gd name="adj" fmla="val 32506"/>
              <a:gd name="vf" fmla="val 115470"/>
            </a:avLst>
          </a:prstGeom>
          <a:noFill/>
          <a:ln w="38100" algn="ctr">
            <a:solidFill>
              <a:srgbClr val="EBD18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3536" name="Line 48"/>
          <p:cNvSpPr>
            <a:spLocks noChangeShapeType="1"/>
          </p:cNvSpPr>
          <p:nvPr/>
        </p:nvSpPr>
        <p:spPr bwMode="auto">
          <a:xfrm>
            <a:off x="1327030" y="3786641"/>
            <a:ext cx="3651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37" name="Line 49"/>
          <p:cNvSpPr>
            <a:spLocks noChangeShapeType="1"/>
          </p:cNvSpPr>
          <p:nvPr/>
        </p:nvSpPr>
        <p:spPr bwMode="auto">
          <a:xfrm>
            <a:off x="1670387" y="3873727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38" name="Line 50"/>
          <p:cNvSpPr>
            <a:spLocks noChangeShapeType="1"/>
          </p:cNvSpPr>
          <p:nvPr/>
        </p:nvSpPr>
        <p:spPr bwMode="auto">
          <a:xfrm>
            <a:off x="1670387" y="3695927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39" name="Line 51"/>
          <p:cNvSpPr>
            <a:spLocks noChangeShapeType="1"/>
          </p:cNvSpPr>
          <p:nvPr/>
        </p:nvSpPr>
        <p:spPr bwMode="auto">
          <a:xfrm>
            <a:off x="1670387" y="3784827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40" name="Text Box 52"/>
          <p:cNvSpPr txBox="1">
            <a:spLocks noChangeArrowheads="1"/>
          </p:cNvSpPr>
          <p:nvPr/>
        </p:nvSpPr>
        <p:spPr bwMode="auto">
          <a:xfrm>
            <a:off x="2025530" y="3500891"/>
            <a:ext cx="503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03541" name="Text Box 53"/>
          <p:cNvSpPr txBox="1">
            <a:spLocks noChangeArrowheads="1"/>
          </p:cNvSpPr>
          <p:nvPr/>
        </p:nvSpPr>
        <p:spPr bwMode="auto">
          <a:xfrm>
            <a:off x="2382718" y="3488191"/>
            <a:ext cx="1747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MgBr</a:t>
            </a:r>
          </a:p>
        </p:txBody>
      </p:sp>
      <p:sp>
        <p:nvSpPr>
          <p:cNvPr id="703542" name="Line 54"/>
          <p:cNvSpPr>
            <a:spLocks noChangeShapeType="1"/>
          </p:cNvSpPr>
          <p:nvPr/>
        </p:nvSpPr>
        <p:spPr bwMode="auto">
          <a:xfrm>
            <a:off x="4171830" y="3761241"/>
            <a:ext cx="53975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43" name="Line 55"/>
          <p:cNvSpPr>
            <a:spLocks noChangeShapeType="1"/>
          </p:cNvSpPr>
          <p:nvPr/>
        </p:nvSpPr>
        <p:spPr bwMode="auto">
          <a:xfrm>
            <a:off x="6093155" y="3855130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44" name="Line 56"/>
          <p:cNvSpPr>
            <a:spLocks noChangeShapeType="1"/>
          </p:cNvSpPr>
          <p:nvPr/>
        </p:nvSpPr>
        <p:spPr bwMode="auto">
          <a:xfrm>
            <a:off x="6093155" y="3677330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45" name="Line 57"/>
          <p:cNvSpPr>
            <a:spLocks noChangeShapeType="1"/>
          </p:cNvSpPr>
          <p:nvPr/>
        </p:nvSpPr>
        <p:spPr bwMode="auto">
          <a:xfrm>
            <a:off x="6093155" y="3766230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46" name="Line 58"/>
          <p:cNvSpPr>
            <a:spLocks noChangeShapeType="1"/>
          </p:cNvSpPr>
          <p:nvPr/>
        </p:nvSpPr>
        <p:spPr bwMode="auto">
          <a:xfrm>
            <a:off x="6356236" y="3766456"/>
            <a:ext cx="3651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47" name="Text Box 59"/>
          <p:cNvSpPr txBox="1">
            <a:spLocks noChangeArrowheads="1"/>
          </p:cNvSpPr>
          <p:nvPr/>
        </p:nvSpPr>
        <p:spPr bwMode="auto">
          <a:xfrm>
            <a:off x="6635635" y="3489778"/>
            <a:ext cx="1147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MgBr</a:t>
            </a:r>
          </a:p>
        </p:txBody>
      </p:sp>
      <p:sp>
        <p:nvSpPr>
          <p:cNvPr id="703548" name="Text Box 60"/>
          <p:cNvSpPr txBox="1">
            <a:spLocks noChangeArrowheads="1"/>
          </p:cNvSpPr>
          <p:nvPr/>
        </p:nvSpPr>
        <p:spPr bwMode="auto">
          <a:xfrm>
            <a:off x="7759580" y="3491366"/>
            <a:ext cx="503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03549" name="Text Box 61"/>
          <p:cNvSpPr txBox="1">
            <a:spLocks noChangeArrowheads="1"/>
          </p:cNvSpPr>
          <p:nvPr/>
        </p:nvSpPr>
        <p:spPr bwMode="auto">
          <a:xfrm>
            <a:off x="8062793" y="3489778"/>
            <a:ext cx="900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03550" name="AutoShape 62"/>
          <p:cNvSpPr>
            <a:spLocks noChangeArrowheads="1"/>
          </p:cNvSpPr>
          <p:nvPr/>
        </p:nvSpPr>
        <p:spPr bwMode="auto">
          <a:xfrm>
            <a:off x="4870330" y="3418341"/>
            <a:ext cx="893763" cy="687387"/>
          </a:xfrm>
          <a:prstGeom prst="hexagon">
            <a:avLst>
              <a:gd name="adj" fmla="val 32506"/>
              <a:gd name="vf" fmla="val 115470"/>
            </a:avLst>
          </a:prstGeom>
          <a:noFill/>
          <a:ln w="38100" algn="ctr">
            <a:solidFill>
              <a:srgbClr val="EBD18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3551" name="Line 63"/>
          <p:cNvSpPr>
            <a:spLocks noChangeShapeType="1"/>
          </p:cNvSpPr>
          <p:nvPr/>
        </p:nvSpPr>
        <p:spPr bwMode="auto">
          <a:xfrm>
            <a:off x="5759330" y="3764416"/>
            <a:ext cx="3651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52" name="Text Box 64"/>
          <p:cNvSpPr txBox="1">
            <a:spLocks noChangeArrowheads="1"/>
          </p:cNvSpPr>
          <p:nvPr/>
        </p:nvSpPr>
        <p:spPr bwMode="auto">
          <a:xfrm>
            <a:off x="-52738" y="2316616"/>
            <a:ext cx="144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altLang="en-US" sz="24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25</a:t>
            </a:r>
          </a:p>
        </p:txBody>
      </p:sp>
      <p:sp>
        <p:nvSpPr>
          <p:cNvPr id="703553" name="Text Box 65"/>
          <p:cNvSpPr txBox="1">
            <a:spLocks noChangeArrowheads="1"/>
          </p:cNvSpPr>
          <p:nvPr/>
        </p:nvSpPr>
        <p:spPr bwMode="auto">
          <a:xfrm>
            <a:off x="7611943" y="2329316"/>
            <a:ext cx="144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altLang="en-US" sz="24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50</a:t>
            </a:r>
          </a:p>
        </p:txBody>
      </p:sp>
      <p:sp>
        <p:nvSpPr>
          <p:cNvPr id="703554" name="Text Box 66"/>
          <p:cNvSpPr txBox="1">
            <a:spLocks noChangeArrowheads="1"/>
          </p:cNvSpPr>
          <p:nvPr/>
        </p:nvSpPr>
        <p:spPr bwMode="auto">
          <a:xfrm>
            <a:off x="-303105" y="5085441"/>
            <a:ext cx="4435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          H 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 Na   NH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03555" name="Text Box 67"/>
          <p:cNvSpPr txBox="1">
            <a:spLocks noChangeArrowheads="1"/>
          </p:cNvSpPr>
          <p:nvPr/>
        </p:nvSpPr>
        <p:spPr bwMode="auto">
          <a:xfrm>
            <a:off x="2695002" y="4943359"/>
            <a:ext cx="26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03556" name="Rectangle 68"/>
          <p:cNvSpPr>
            <a:spLocks noChangeArrowheads="1"/>
          </p:cNvSpPr>
          <p:nvPr/>
        </p:nvSpPr>
        <p:spPr bwMode="auto">
          <a:xfrm>
            <a:off x="2935171" y="5077504"/>
            <a:ext cx="119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3557" name="Rectangle 69"/>
          <p:cNvSpPr>
            <a:spLocks noChangeArrowheads="1"/>
          </p:cNvSpPr>
          <p:nvPr/>
        </p:nvSpPr>
        <p:spPr bwMode="auto">
          <a:xfrm rot="5400000">
            <a:off x="3198696" y="4929866"/>
            <a:ext cx="1190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3558" name="Line 70"/>
          <p:cNvSpPr>
            <a:spLocks noChangeShapeType="1"/>
          </p:cNvSpPr>
          <p:nvPr/>
        </p:nvSpPr>
        <p:spPr bwMode="auto">
          <a:xfrm>
            <a:off x="404920" y="5326741"/>
            <a:ext cx="3206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59" name="Line 71"/>
          <p:cNvSpPr>
            <a:spLocks noChangeShapeType="1"/>
          </p:cNvSpPr>
          <p:nvPr/>
        </p:nvSpPr>
        <p:spPr bwMode="auto">
          <a:xfrm>
            <a:off x="717657" y="5421991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60" name="Line 72"/>
          <p:cNvSpPr>
            <a:spLocks noChangeShapeType="1"/>
          </p:cNvSpPr>
          <p:nvPr/>
        </p:nvSpPr>
        <p:spPr bwMode="auto">
          <a:xfrm>
            <a:off x="717657" y="5244191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61" name="Line 73"/>
          <p:cNvSpPr>
            <a:spLocks noChangeShapeType="1"/>
          </p:cNvSpPr>
          <p:nvPr/>
        </p:nvSpPr>
        <p:spPr bwMode="auto">
          <a:xfrm>
            <a:off x="717657" y="5326741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62" name="Line 74"/>
          <p:cNvSpPr>
            <a:spLocks noChangeShapeType="1"/>
          </p:cNvSpPr>
          <p:nvPr/>
        </p:nvSpPr>
        <p:spPr bwMode="auto">
          <a:xfrm>
            <a:off x="984131" y="5326741"/>
            <a:ext cx="3206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63" name="Line 75"/>
          <p:cNvSpPr>
            <a:spLocks noChangeShapeType="1"/>
          </p:cNvSpPr>
          <p:nvPr/>
        </p:nvSpPr>
        <p:spPr bwMode="auto">
          <a:xfrm flipV="1">
            <a:off x="3832333" y="5326741"/>
            <a:ext cx="536573" cy="15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64" name="Line 76"/>
          <p:cNvSpPr>
            <a:spLocks noChangeShapeType="1"/>
          </p:cNvSpPr>
          <p:nvPr/>
        </p:nvSpPr>
        <p:spPr bwMode="auto">
          <a:xfrm>
            <a:off x="4751727" y="5331504"/>
            <a:ext cx="3206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65" name="Line 77"/>
          <p:cNvSpPr>
            <a:spLocks noChangeShapeType="1"/>
          </p:cNvSpPr>
          <p:nvPr/>
        </p:nvSpPr>
        <p:spPr bwMode="auto">
          <a:xfrm>
            <a:off x="5064466" y="5426754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66" name="Line 78"/>
          <p:cNvSpPr>
            <a:spLocks noChangeShapeType="1"/>
          </p:cNvSpPr>
          <p:nvPr/>
        </p:nvSpPr>
        <p:spPr bwMode="auto">
          <a:xfrm>
            <a:off x="5064466" y="5248954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67" name="Line 79"/>
          <p:cNvSpPr>
            <a:spLocks noChangeShapeType="1"/>
          </p:cNvSpPr>
          <p:nvPr/>
        </p:nvSpPr>
        <p:spPr bwMode="auto">
          <a:xfrm>
            <a:off x="5064466" y="5331504"/>
            <a:ext cx="274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68" name="Text Box 80"/>
          <p:cNvSpPr txBox="1">
            <a:spLocks noChangeArrowheads="1"/>
          </p:cNvSpPr>
          <p:nvPr/>
        </p:nvSpPr>
        <p:spPr bwMode="auto">
          <a:xfrm>
            <a:off x="4305639" y="5085441"/>
            <a:ext cx="51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03569" name="Text Box 81"/>
          <p:cNvSpPr txBox="1">
            <a:spLocks noChangeArrowheads="1"/>
          </p:cNvSpPr>
          <p:nvPr/>
        </p:nvSpPr>
        <p:spPr bwMode="auto">
          <a:xfrm>
            <a:off x="6661030" y="5080685"/>
            <a:ext cx="763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</a:p>
        </p:txBody>
      </p:sp>
      <p:sp>
        <p:nvSpPr>
          <p:cNvPr id="703570" name="Text Box 82"/>
          <p:cNvSpPr txBox="1">
            <a:spLocks noChangeArrowheads="1"/>
          </p:cNvSpPr>
          <p:nvPr/>
        </p:nvSpPr>
        <p:spPr bwMode="auto">
          <a:xfrm>
            <a:off x="7373818" y="5082272"/>
            <a:ext cx="1036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   C</a:t>
            </a:r>
          </a:p>
        </p:txBody>
      </p:sp>
      <p:sp>
        <p:nvSpPr>
          <p:cNvPr id="703571" name="Line 83"/>
          <p:cNvSpPr>
            <a:spLocks noChangeShapeType="1"/>
          </p:cNvSpPr>
          <p:nvPr/>
        </p:nvSpPr>
        <p:spPr bwMode="auto">
          <a:xfrm>
            <a:off x="7770693" y="5421997"/>
            <a:ext cx="2651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72" name="Line 84"/>
          <p:cNvSpPr>
            <a:spLocks noChangeShapeType="1"/>
          </p:cNvSpPr>
          <p:nvPr/>
        </p:nvSpPr>
        <p:spPr bwMode="auto">
          <a:xfrm>
            <a:off x="7770693" y="5258485"/>
            <a:ext cx="2651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73" name="Line 85"/>
          <p:cNvSpPr>
            <a:spLocks noChangeShapeType="1"/>
          </p:cNvSpPr>
          <p:nvPr/>
        </p:nvSpPr>
        <p:spPr bwMode="auto">
          <a:xfrm>
            <a:off x="7770693" y="5341035"/>
            <a:ext cx="2651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74" name="Rectangle 86"/>
          <p:cNvSpPr>
            <a:spLocks noChangeArrowheads="1"/>
          </p:cNvSpPr>
          <p:nvPr/>
        </p:nvSpPr>
        <p:spPr bwMode="auto">
          <a:xfrm>
            <a:off x="8291393" y="5077510"/>
            <a:ext cx="119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3575" name="Rectangle 87"/>
          <p:cNvSpPr>
            <a:spLocks noChangeArrowheads="1"/>
          </p:cNvSpPr>
          <p:nvPr/>
        </p:nvSpPr>
        <p:spPr bwMode="auto">
          <a:xfrm>
            <a:off x="7394455" y="5077510"/>
            <a:ext cx="1190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3576" name="Rectangle 88"/>
          <p:cNvSpPr>
            <a:spLocks noChangeArrowheads="1"/>
          </p:cNvSpPr>
          <p:nvPr/>
        </p:nvSpPr>
        <p:spPr bwMode="auto">
          <a:xfrm>
            <a:off x="8181855" y="4851858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3577" name="Rectangle 89"/>
          <p:cNvSpPr>
            <a:spLocks noChangeArrowheads="1"/>
          </p:cNvSpPr>
          <p:nvPr/>
        </p:nvSpPr>
        <p:spPr bwMode="auto">
          <a:xfrm>
            <a:off x="7221418" y="4851858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3578" name="Text Box 90"/>
          <p:cNvSpPr txBox="1">
            <a:spLocks noChangeArrowheads="1"/>
          </p:cNvSpPr>
          <p:nvPr/>
        </p:nvSpPr>
        <p:spPr bwMode="auto">
          <a:xfrm>
            <a:off x="7564658" y="5588692"/>
            <a:ext cx="941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03579" name="Text Box 91"/>
          <p:cNvSpPr txBox="1">
            <a:spLocks noChangeArrowheads="1"/>
          </p:cNvSpPr>
          <p:nvPr/>
        </p:nvSpPr>
        <p:spPr bwMode="auto">
          <a:xfrm>
            <a:off x="7132858" y="5590279"/>
            <a:ext cx="614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03580" name="Line 92"/>
          <p:cNvSpPr>
            <a:spLocks noChangeShapeType="1"/>
          </p:cNvSpPr>
          <p:nvPr/>
        </p:nvSpPr>
        <p:spPr bwMode="auto">
          <a:xfrm flipV="1">
            <a:off x="5716927" y="5331504"/>
            <a:ext cx="1004434" cy="111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3581" name="Text Box 93"/>
          <p:cNvSpPr txBox="1">
            <a:spLocks noChangeArrowheads="1"/>
          </p:cNvSpPr>
          <p:nvPr/>
        </p:nvSpPr>
        <p:spPr bwMode="auto">
          <a:xfrm>
            <a:off x="5524385" y="4940977"/>
            <a:ext cx="1241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NaNH</a:t>
            </a:r>
            <a:r>
              <a:rPr lang="en-US" alt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03582" name="Text Box 94"/>
          <p:cNvSpPr txBox="1">
            <a:spLocks noChangeArrowheads="1"/>
          </p:cNvSpPr>
          <p:nvPr/>
        </p:nvSpPr>
        <p:spPr bwMode="auto">
          <a:xfrm>
            <a:off x="8369180" y="5080685"/>
            <a:ext cx="763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</a:p>
        </p:txBody>
      </p:sp>
      <p:sp>
        <p:nvSpPr>
          <p:cNvPr id="703583" name="Text Box 95"/>
          <p:cNvSpPr txBox="1">
            <a:spLocks noChangeArrowheads="1"/>
          </p:cNvSpPr>
          <p:nvPr/>
        </p:nvSpPr>
        <p:spPr bwMode="auto">
          <a:xfrm>
            <a:off x="7013455" y="4851858"/>
            <a:ext cx="26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03584" name="Text Box 96"/>
          <p:cNvSpPr txBox="1">
            <a:spLocks noChangeArrowheads="1"/>
          </p:cNvSpPr>
          <p:nvPr/>
        </p:nvSpPr>
        <p:spPr bwMode="auto">
          <a:xfrm>
            <a:off x="8713668" y="4851858"/>
            <a:ext cx="268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03585" name="Text Box 97"/>
          <p:cNvSpPr txBox="1">
            <a:spLocks noChangeArrowheads="1"/>
          </p:cNvSpPr>
          <p:nvPr/>
        </p:nvSpPr>
        <p:spPr bwMode="auto">
          <a:xfrm>
            <a:off x="7261559" y="6191949"/>
            <a:ext cx="14747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altLang="en-US" sz="24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33</a:t>
            </a:r>
          </a:p>
        </p:txBody>
      </p:sp>
      <p:sp>
        <p:nvSpPr>
          <p:cNvPr id="703586" name="Text Box 98"/>
          <p:cNvSpPr txBox="1">
            <a:spLocks noChangeArrowheads="1"/>
          </p:cNvSpPr>
          <p:nvPr/>
        </p:nvSpPr>
        <p:spPr bwMode="auto">
          <a:xfrm>
            <a:off x="2246420" y="5633129"/>
            <a:ext cx="1501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en-US" altLang="en-US" sz="280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equiv</a:t>
            </a:r>
            <a:endParaRPr lang="en-US" altLang="en-US" sz="28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3587" name="Rectangle 99"/>
          <p:cNvSpPr>
            <a:spLocks noChangeArrowheads="1"/>
          </p:cNvSpPr>
          <p:nvPr/>
        </p:nvSpPr>
        <p:spPr bwMode="auto">
          <a:xfrm>
            <a:off x="5372441" y="5064804"/>
            <a:ext cx="1190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3588" name="Rectangle 100"/>
          <p:cNvSpPr>
            <a:spLocks noChangeArrowheads="1"/>
          </p:cNvSpPr>
          <p:nvPr/>
        </p:nvSpPr>
        <p:spPr bwMode="auto">
          <a:xfrm>
            <a:off x="5301002" y="4855027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3589" name="Rectangle 101"/>
          <p:cNvSpPr>
            <a:spLocks noGrp="1" noChangeArrowheads="1"/>
          </p:cNvSpPr>
          <p:nvPr>
            <p:ph type="title"/>
          </p:nvPr>
        </p:nvSpPr>
        <p:spPr>
          <a:xfrm>
            <a:off x="678996" y="22738"/>
            <a:ext cx="7772400" cy="846504"/>
          </a:xfrm>
        </p:spPr>
        <p:txBody>
          <a:bodyPr/>
          <a:lstStyle/>
          <a:p>
            <a:r>
              <a:rPr lang="en-US" altLang="en-US"/>
              <a:t>Synthetic Use  of Acidity</a:t>
            </a:r>
          </a:p>
        </p:txBody>
      </p:sp>
      <p:sp>
        <p:nvSpPr>
          <p:cNvPr id="703590" name="Rectangle 102"/>
          <p:cNvSpPr>
            <a:spLocks noChangeArrowheads="1"/>
          </p:cNvSpPr>
          <p:nvPr/>
        </p:nvSpPr>
        <p:spPr bwMode="auto">
          <a:xfrm>
            <a:off x="2810211" y="4858202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endParaRPr lang="en-US" altLang="en-US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02" name="Straight Connector 101"/>
          <p:cNvCxnSpPr/>
          <p:nvPr/>
        </p:nvCxnSpPr>
        <p:spPr bwMode="auto">
          <a:xfrm flipV="1">
            <a:off x="139484" y="915919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5319712" y="1862219"/>
            <a:ext cx="433266" cy="0"/>
          </a:xfrm>
          <a:prstGeom prst="straightConnector1">
            <a:avLst/>
          </a:prstGeom>
          <a:noFill/>
          <a:ln w="22225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ight Bracket 7"/>
          <p:cNvSpPr/>
          <p:nvPr/>
        </p:nvSpPr>
        <p:spPr bwMode="auto">
          <a:xfrm>
            <a:off x="7499755" y="1338942"/>
            <a:ext cx="131233" cy="1226885"/>
          </a:xfrm>
          <a:prstGeom prst="rightBracket">
            <a:avLst/>
          </a:prstGeom>
          <a:noFill/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0" name="Right Bracket 109"/>
          <p:cNvSpPr/>
          <p:nvPr/>
        </p:nvSpPr>
        <p:spPr bwMode="auto">
          <a:xfrm flipH="1">
            <a:off x="3922397" y="1311932"/>
            <a:ext cx="138147" cy="1226885"/>
          </a:xfrm>
          <a:prstGeom prst="rightBracket">
            <a:avLst/>
          </a:prstGeom>
          <a:noFill/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7772400" cy="896279"/>
          </a:xfrm>
        </p:spPr>
        <p:txBody>
          <a:bodyPr/>
          <a:lstStyle/>
          <a:p>
            <a:r>
              <a:rPr lang="en-US" altLang="en-US" smtClean="0"/>
              <a:t>Preparation Of Alkynes</a:t>
            </a:r>
            <a:endParaRPr lang="en-US" altLang="en-US"/>
          </a:p>
        </p:txBody>
      </p:sp>
      <p:sp>
        <p:nvSpPr>
          <p:cNvPr id="706563" name="Text Box 3"/>
          <p:cNvSpPr txBox="1">
            <a:spLocks noChangeArrowheads="1"/>
          </p:cNvSpPr>
          <p:nvPr/>
        </p:nvSpPr>
        <p:spPr bwMode="auto">
          <a:xfrm>
            <a:off x="685800" y="1136650"/>
            <a:ext cx="7353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60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Elimination E2 of </a:t>
            </a:r>
            <a:r>
              <a:rPr lang="en-US" altLang="en-US" sz="360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dihaloalkanes</a:t>
            </a:r>
            <a:endParaRPr lang="en-US" altLang="en-US" sz="2800">
              <a:solidFill>
                <a:srgbClr val="EBD18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6564" name="Text Box 4"/>
          <p:cNvSpPr txBox="1">
            <a:spLocks noChangeArrowheads="1"/>
          </p:cNvSpPr>
          <p:nvPr/>
        </p:nvSpPr>
        <p:spPr bwMode="auto">
          <a:xfrm>
            <a:off x="887211" y="2788027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06565" name="Text Box 5"/>
          <p:cNvSpPr txBox="1">
            <a:spLocks noChangeArrowheads="1"/>
          </p:cNvSpPr>
          <p:nvPr/>
        </p:nvSpPr>
        <p:spPr bwMode="auto">
          <a:xfrm>
            <a:off x="1520058" y="2799328"/>
            <a:ext cx="81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06566" name="Line 6"/>
          <p:cNvSpPr>
            <a:spLocks noChangeShapeType="1"/>
          </p:cNvSpPr>
          <p:nvPr/>
        </p:nvSpPr>
        <p:spPr bwMode="auto">
          <a:xfrm>
            <a:off x="1253358" y="30321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67" name="Line 7"/>
          <p:cNvSpPr>
            <a:spLocks noChangeShapeType="1"/>
          </p:cNvSpPr>
          <p:nvPr/>
        </p:nvSpPr>
        <p:spPr bwMode="auto">
          <a:xfrm>
            <a:off x="586608" y="30321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68" name="Line 8"/>
          <p:cNvSpPr>
            <a:spLocks noChangeShapeType="1"/>
          </p:cNvSpPr>
          <p:nvPr/>
        </p:nvSpPr>
        <p:spPr bwMode="auto">
          <a:xfrm flipV="1">
            <a:off x="1100958" y="3222625"/>
            <a:ext cx="0" cy="2286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69" name="Line 9"/>
          <p:cNvSpPr>
            <a:spLocks noChangeShapeType="1"/>
          </p:cNvSpPr>
          <p:nvPr/>
        </p:nvSpPr>
        <p:spPr bwMode="auto">
          <a:xfrm flipV="1">
            <a:off x="1120008" y="2574925"/>
            <a:ext cx="0" cy="2667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70" name="Line 10"/>
          <p:cNvSpPr>
            <a:spLocks noChangeShapeType="1"/>
          </p:cNvSpPr>
          <p:nvPr/>
        </p:nvSpPr>
        <p:spPr bwMode="auto">
          <a:xfrm>
            <a:off x="1901058" y="30321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71" name="Line 11"/>
          <p:cNvSpPr>
            <a:spLocks noChangeShapeType="1"/>
          </p:cNvSpPr>
          <p:nvPr/>
        </p:nvSpPr>
        <p:spPr bwMode="auto">
          <a:xfrm flipV="1">
            <a:off x="1729608" y="3241675"/>
            <a:ext cx="0" cy="2286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72" name="Line 12"/>
          <p:cNvSpPr>
            <a:spLocks noChangeShapeType="1"/>
          </p:cNvSpPr>
          <p:nvPr/>
        </p:nvSpPr>
        <p:spPr bwMode="auto">
          <a:xfrm flipV="1">
            <a:off x="1748658" y="2593975"/>
            <a:ext cx="0" cy="2857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73" name="Text Box 13"/>
          <p:cNvSpPr txBox="1">
            <a:spLocks noChangeArrowheads="1"/>
          </p:cNvSpPr>
          <p:nvPr/>
        </p:nvSpPr>
        <p:spPr bwMode="auto">
          <a:xfrm>
            <a:off x="872358" y="3365500"/>
            <a:ext cx="66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06574" name="Text Box 14"/>
          <p:cNvSpPr txBox="1">
            <a:spLocks noChangeArrowheads="1"/>
          </p:cNvSpPr>
          <p:nvPr/>
        </p:nvSpPr>
        <p:spPr bwMode="auto">
          <a:xfrm>
            <a:off x="1501008" y="3365500"/>
            <a:ext cx="66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06575" name="Text Box 15"/>
          <p:cNvSpPr txBox="1">
            <a:spLocks noChangeArrowheads="1"/>
          </p:cNvSpPr>
          <p:nvPr/>
        </p:nvSpPr>
        <p:spPr bwMode="auto">
          <a:xfrm>
            <a:off x="891408" y="2184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06576" name="Text Box 16"/>
          <p:cNvSpPr txBox="1">
            <a:spLocks noChangeArrowheads="1"/>
          </p:cNvSpPr>
          <p:nvPr/>
        </p:nvSpPr>
        <p:spPr bwMode="auto">
          <a:xfrm>
            <a:off x="1501008" y="2184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06577" name="Line 17"/>
          <p:cNvSpPr>
            <a:spLocks noChangeShapeType="1"/>
          </p:cNvSpPr>
          <p:nvPr/>
        </p:nvSpPr>
        <p:spPr bwMode="auto">
          <a:xfrm>
            <a:off x="2621021" y="304165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78" name="Text Box 18"/>
          <p:cNvSpPr txBox="1">
            <a:spLocks noChangeArrowheads="1"/>
          </p:cNvSpPr>
          <p:nvPr/>
        </p:nvSpPr>
        <p:spPr bwMode="auto">
          <a:xfrm>
            <a:off x="3985579" y="2765425"/>
            <a:ext cx="63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06579" name="Text Box 19"/>
          <p:cNvSpPr txBox="1">
            <a:spLocks noChangeArrowheads="1"/>
          </p:cNvSpPr>
          <p:nvPr/>
        </p:nvSpPr>
        <p:spPr bwMode="auto">
          <a:xfrm>
            <a:off x="4678751" y="2765425"/>
            <a:ext cx="633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06580" name="Line 20"/>
          <p:cNvSpPr>
            <a:spLocks noChangeShapeType="1"/>
          </p:cNvSpPr>
          <p:nvPr/>
        </p:nvSpPr>
        <p:spPr bwMode="auto">
          <a:xfrm flipV="1">
            <a:off x="4342201" y="3051175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81" name="Line 21"/>
          <p:cNvSpPr>
            <a:spLocks noChangeShapeType="1"/>
          </p:cNvSpPr>
          <p:nvPr/>
        </p:nvSpPr>
        <p:spPr bwMode="auto">
          <a:xfrm flipV="1">
            <a:off x="4342201" y="2974975"/>
            <a:ext cx="387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82" name="Line 22"/>
          <p:cNvSpPr>
            <a:spLocks noChangeShapeType="1"/>
          </p:cNvSpPr>
          <p:nvPr/>
        </p:nvSpPr>
        <p:spPr bwMode="auto">
          <a:xfrm flipV="1">
            <a:off x="5005776" y="2632075"/>
            <a:ext cx="296863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83" name="Line 23"/>
          <p:cNvSpPr>
            <a:spLocks noChangeShapeType="1"/>
          </p:cNvSpPr>
          <p:nvPr/>
        </p:nvSpPr>
        <p:spPr bwMode="auto">
          <a:xfrm>
            <a:off x="4986726" y="3146425"/>
            <a:ext cx="201613" cy="152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84" name="Line 24"/>
          <p:cNvSpPr>
            <a:spLocks noChangeShapeType="1"/>
          </p:cNvSpPr>
          <p:nvPr/>
        </p:nvSpPr>
        <p:spPr bwMode="auto">
          <a:xfrm flipH="1" flipV="1">
            <a:off x="3917075" y="2732074"/>
            <a:ext cx="179387" cy="20955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85" name="Line 25"/>
          <p:cNvSpPr>
            <a:spLocks noChangeShapeType="1"/>
          </p:cNvSpPr>
          <p:nvPr/>
        </p:nvSpPr>
        <p:spPr bwMode="auto">
          <a:xfrm flipH="1">
            <a:off x="3792377" y="3121819"/>
            <a:ext cx="27305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86" name="Text Box 26"/>
          <p:cNvSpPr txBox="1">
            <a:spLocks noChangeArrowheads="1"/>
          </p:cNvSpPr>
          <p:nvPr/>
        </p:nvSpPr>
        <p:spPr bwMode="auto">
          <a:xfrm>
            <a:off x="7235724" y="2804840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06587" name="Text Box 27"/>
          <p:cNvSpPr txBox="1">
            <a:spLocks noChangeArrowheads="1"/>
          </p:cNvSpPr>
          <p:nvPr/>
        </p:nvSpPr>
        <p:spPr bwMode="auto">
          <a:xfrm>
            <a:off x="7864374" y="2804840"/>
            <a:ext cx="81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06588" name="Line 28"/>
          <p:cNvSpPr>
            <a:spLocks noChangeShapeType="1"/>
          </p:cNvSpPr>
          <p:nvPr/>
        </p:nvSpPr>
        <p:spPr bwMode="auto">
          <a:xfrm>
            <a:off x="7597674" y="312869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89" name="Line 29"/>
          <p:cNvSpPr>
            <a:spLocks noChangeShapeType="1"/>
          </p:cNvSpPr>
          <p:nvPr/>
        </p:nvSpPr>
        <p:spPr bwMode="auto">
          <a:xfrm>
            <a:off x="6973221" y="303344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0" name="Line 30"/>
          <p:cNvSpPr>
            <a:spLocks noChangeShapeType="1"/>
          </p:cNvSpPr>
          <p:nvPr/>
        </p:nvSpPr>
        <p:spPr bwMode="auto">
          <a:xfrm>
            <a:off x="8222127" y="305249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1" name="Line 31"/>
          <p:cNvSpPr>
            <a:spLocks noChangeShapeType="1"/>
          </p:cNvSpPr>
          <p:nvPr/>
        </p:nvSpPr>
        <p:spPr bwMode="auto">
          <a:xfrm flipV="1">
            <a:off x="7594499" y="3052490"/>
            <a:ext cx="31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2" name="Line 32"/>
          <p:cNvSpPr>
            <a:spLocks noChangeShapeType="1"/>
          </p:cNvSpPr>
          <p:nvPr/>
        </p:nvSpPr>
        <p:spPr bwMode="auto">
          <a:xfrm flipV="1">
            <a:off x="7594499" y="2976290"/>
            <a:ext cx="311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3" name="Line 33"/>
          <p:cNvSpPr>
            <a:spLocks noChangeShapeType="1"/>
          </p:cNvSpPr>
          <p:nvPr/>
        </p:nvSpPr>
        <p:spPr bwMode="auto">
          <a:xfrm>
            <a:off x="2260927" y="4737100"/>
            <a:ext cx="28575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4" name="Line 34"/>
          <p:cNvSpPr>
            <a:spLocks noChangeShapeType="1"/>
          </p:cNvSpPr>
          <p:nvPr/>
        </p:nvSpPr>
        <p:spPr bwMode="auto">
          <a:xfrm rot="10983176" flipH="1" flipV="1">
            <a:off x="1487815" y="4729163"/>
            <a:ext cx="398462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5" name="Line 35"/>
          <p:cNvSpPr>
            <a:spLocks noChangeShapeType="1"/>
          </p:cNvSpPr>
          <p:nvPr/>
        </p:nvSpPr>
        <p:spPr bwMode="auto">
          <a:xfrm rot="10983176" flipH="1">
            <a:off x="1868815" y="4719638"/>
            <a:ext cx="396875" cy="249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6" name="Line 36"/>
          <p:cNvSpPr>
            <a:spLocks noChangeShapeType="1"/>
          </p:cNvSpPr>
          <p:nvPr/>
        </p:nvSpPr>
        <p:spPr bwMode="auto">
          <a:xfrm flipH="1">
            <a:off x="1108402" y="4708525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7" name="Line 37"/>
          <p:cNvSpPr>
            <a:spLocks noChangeShapeType="1"/>
          </p:cNvSpPr>
          <p:nvPr/>
        </p:nvSpPr>
        <p:spPr bwMode="auto">
          <a:xfrm flipH="1" flipV="1">
            <a:off x="746452" y="46990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8" name="Line 38"/>
          <p:cNvSpPr>
            <a:spLocks noChangeShapeType="1"/>
          </p:cNvSpPr>
          <p:nvPr/>
        </p:nvSpPr>
        <p:spPr bwMode="auto">
          <a:xfrm flipH="1">
            <a:off x="365452" y="4699000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9" name="Line 39"/>
          <p:cNvSpPr>
            <a:spLocks noChangeShapeType="1"/>
          </p:cNvSpPr>
          <p:nvPr/>
        </p:nvSpPr>
        <p:spPr bwMode="auto">
          <a:xfrm>
            <a:off x="1879927" y="4956175"/>
            <a:ext cx="0" cy="26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0" name="Text Box 40"/>
          <p:cNvSpPr txBox="1">
            <a:spLocks noChangeArrowheads="1"/>
          </p:cNvSpPr>
          <p:nvPr/>
        </p:nvSpPr>
        <p:spPr bwMode="auto">
          <a:xfrm>
            <a:off x="2499052" y="4660900"/>
            <a:ext cx="800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06601" name="Text Box 41"/>
          <p:cNvSpPr txBox="1">
            <a:spLocks noChangeArrowheads="1"/>
          </p:cNvSpPr>
          <p:nvPr/>
        </p:nvSpPr>
        <p:spPr bwMode="auto">
          <a:xfrm>
            <a:off x="1584652" y="5137150"/>
            <a:ext cx="800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06602" name="Line 42"/>
          <p:cNvSpPr>
            <a:spLocks noChangeShapeType="1"/>
          </p:cNvSpPr>
          <p:nvPr/>
        </p:nvSpPr>
        <p:spPr bwMode="auto">
          <a:xfrm rot="10983176" flipH="1" flipV="1">
            <a:off x="5391477" y="4778375"/>
            <a:ext cx="201613" cy="122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3" name="Line 43"/>
          <p:cNvSpPr>
            <a:spLocks noChangeShapeType="1"/>
          </p:cNvSpPr>
          <p:nvPr/>
        </p:nvSpPr>
        <p:spPr bwMode="auto">
          <a:xfrm flipH="1">
            <a:off x="5013652" y="4765675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4" name="Line 44"/>
          <p:cNvSpPr>
            <a:spLocks noChangeShapeType="1"/>
          </p:cNvSpPr>
          <p:nvPr/>
        </p:nvSpPr>
        <p:spPr bwMode="auto">
          <a:xfrm flipH="1" flipV="1">
            <a:off x="4651702" y="475615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5" name="Line 45"/>
          <p:cNvSpPr>
            <a:spLocks noChangeShapeType="1"/>
          </p:cNvSpPr>
          <p:nvPr/>
        </p:nvSpPr>
        <p:spPr bwMode="auto">
          <a:xfrm flipH="1">
            <a:off x="4270702" y="4756150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6" name="Line 46"/>
          <p:cNvSpPr>
            <a:spLocks noChangeShapeType="1"/>
          </p:cNvSpPr>
          <p:nvPr/>
        </p:nvSpPr>
        <p:spPr bwMode="auto">
          <a:xfrm rot="21000000">
            <a:off x="5596245" y="488229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7" name="Line 47"/>
          <p:cNvSpPr>
            <a:spLocks noChangeShapeType="1"/>
          </p:cNvSpPr>
          <p:nvPr/>
        </p:nvSpPr>
        <p:spPr bwMode="auto">
          <a:xfrm rot="21000000">
            <a:off x="5546978" y="4947323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8" name="Line 48"/>
          <p:cNvSpPr>
            <a:spLocks noChangeShapeType="1"/>
          </p:cNvSpPr>
          <p:nvPr/>
        </p:nvSpPr>
        <p:spPr bwMode="auto">
          <a:xfrm rot="21000000">
            <a:off x="5645512" y="4817257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9" name="Line 49"/>
          <p:cNvSpPr>
            <a:spLocks noChangeShapeType="1"/>
          </p:cNvSpPr>
          <p:nvPr/>
        </p:nvSpPr>
        <p:spPr bwMode="auto">
          <a:xfrm rot="20880000">
            <a:off x="5805015" y="5031108"/>
            <a:ext cx="1333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0" name="Text Box 50"/>
          <p:cNvSpPr txBox="1">
            <a:spLocks noChangeArrowheads="1"/>
          </p:cNvSpPr>
          <p:nvPr/>
        </p:nvSpPr>
        <p:spPr bwMode="auto">
          <a:xfrm>
            <a:off x="5861377" y="5095875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</a:p>
        </p:txBody>
      </p:sp>
      <p:sp>
        <p:nvSpPr>
          <p:cNvPr id="706611" name="Line 51"/>
          <p:cNvSpPr>
            <a:spLocks noChangeShapeType="1"/>
          </p:cNvSpPr>
          <p:nvPr/>
        </p:nvSpPr>
        <p:spPr bwMode="auto">
          <a:xfrm rot="10983176" flipH="1" flipV="1">
            <a:off x="8248977" y="4797425"/>
            <a:ext cx="201613" cy="122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2" name="Line 52"/>
          <p:cNvSpPr>
            <a:spLocks noChangeShapeType="1"/>
          </p:cNvSpPr>
          <p:nvPr/>
        </p:nvSpPr>
        <p:spPr bwMode="auto">
          <a:xfrm flipH="1">
            <a:off x="7871152" y="4784725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3" name="Line 53"/>
          <p:cNvSpPr>
            <a:spLocks noChangeShapeType="1"/>
          </p:cNvSpPr>
          <p:nvPr/>
        </p:nvSpPr>
        <p:spPr bwMode="auto">
          <a:xfrm flipH="1" flipV="1">
            <a:off x="7509202" y="47752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4" name="Line 54"/>
          <p:cNvSpPr>
            <a:spLocks noChangeShapeType="1"/>
          </p:cNvSpPr>
          <p:nvPr/>
        </p:nvSpPr>
        <p:spPr bwMode="auto">
          <a:xfrm flipH="1">
            <a:off x="7128202" y="4775200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5" name="Line 55"/>
          <p:cNvSpPr>
            <a:spLocks noChangeShapeType="1"/>
          </p:cNvSpPr>
          <p:nvPr/>
        </p:nvSpPr>
        <p:spPr bwMode="auto">
          <a:xfrm rot="21000000">
            <a:off x="8448844" y="4902012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6" name="Line 56"/>
          <p:cNvSpPr>
            <a:spLocks noChangeShapeType="1"/>
          </p:cNvSpPr>
          <p:nvPr/>
        </p:nvSpPr>
        <p:spPr bwMode="auto">
          <a:xfrm rot="21000000">
            <a:off x="8399577" y="4967045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7" name="Line 57"/>
          <p:cNvSpPr>
            <a:spLocks noChangeShapeType="1"/>
          </p:cNvSpPr>
          <p:nvPr/>
        </p:nvSpPr>
        <p:spPr bwMode="auto">
          <a:xfrm rot="21000000">
            <a:off x="8498111" y="4836979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8" name="Text Box 58"/>
          <p:cNvSpPr txBox="1">
            <a:spLocks noChangeArrowheads="1"/>
          </p:cNvSpPr>
          <p:nvPr/>
        </p:nvSpPr>
        <p:spPr bwMode="auto">
          <a:xfrm>
            <a:off x="2735321" y="25273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B:</a:t>
            </a:r>
          </a:p>
        </p:txBody>
      </p:sp>
      <p:sp>
        <p:nvSpPr>
          <p:cNvPr id="706619" name="Text Box 59"/>
          <p:cNvSpPr txBox="1">
            <a:spLocks noChangeArrowheads="1"/>
          </p:cNvSpPr>
          <p:nvPr/>
        </p:nvSpPr>
        <p:spPr bwMode="auto">
          <a:xfrm>
            <a:off x="2563871" y="239395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06620" name="Text Box 60"/>
          <p:cNvSpPr txBox="1">
            <a:spLocks noChangeArrowheads="1"/>
          </p:cNvSpPr>
          <p:nvPr/>
        </p:nvSpPr>
        <p:spPr bwMode="auto">
          <a:xfrm>
            <a:off x="3523319" y="2386846"/>
            <a:ext cx="66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06621" name="Text Box 61"/>
          <p:cNvSpPr txBox="1">
            <a:spLocks noChangeArrowheads="1"/>
          </p:cNvSpPr>
          <p:nvPr/>
        </p:nvSpPr>
        <p:spPr bwMode="auto">
          <a:xfrm>
            <a:off x="5126426" y="31464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06622" name="Line 62"/>
          <p:cNvSpPr>
            <a:spLocks noChangeShapeType="1"/>
          </p:cNvSpPr>
          <p:nvPr/>
        </p:nvSpPr>
        <p:spPr bwMode="auto">
          <a:xfrm>
            <a:off x="5770843" y="3042965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3" name="Text Box 63"/>
          <p:cNvSpPr txBox="1">
            <a:spLocks noChangeArrowheads="1"/>
          </p:cNvSpPr>
          <p:nvPr/>
        </p:nvSpPr>
        <p:spPr bwMode="auto">
          <a:xfrm>
            <a:off x="5885143" y="252861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B:</a:t>
            </a:r>
          </a:p>
        </p:txBody>
      </p:sp>
      <p:sp>
        <p:nvSpPr>
          <p:cNvPr id="706624" name="Text Box 64"/>
          <p:cNvSpPr txBox="1">
            <a:spLocks noChangeArrowheads="1"/>
          </p:cNvSpPr>
          <p:nvPr/>
        </p:nvSpPr>
        <p:spPr bwMode="auto">
          <a:xfrm>
            <a:off x="5713693" y="239526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06625" name="Text Box 65"/>
          <p:cNvSpPr txBox="1">
            <a:spLocks noChangeArrowheads="1"/>
          </p:cNvSpPr>
          <p:nvPr/>
        </p:nvSpPr>
        <p:spPr bwMode="auto">
          <a:xfrm>
            <a:off x="3083252" y="4210050"/>
            <a:ext cx="1104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excess</a:t>
            </a:r>
          </a:p>
        </p:txBody>
      </p:sp>
      <p:sp>
        <p:nvSpPr>
          <p:cNvPr id="706626" name="Text Box 66"/>
          <p:cNvSpPr txBox="1">
            <a:spLocks noChangeArrowheads="1"/>
          </p:cNvSpPr>
          <p:nvPr/>
        </p:nvSpPr>
        <p:spPr bwMode="auto">
          <a:xfrm>
            <a:off x="3070552" y="4927600"/>
            <a:ext cx="127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liq.</a:t>
            </a:r>
          </a:p>
        </p:txBody>
      </p:sp>
      <p:sp>
        <p:nvSpPr>
          <p:cNvPr id="706627" name="Text Box 67"/>
          <p:cNvSpPr txBox="1">
            <a:spLocks noChangeArrowheads="1"/>
          </p:cNvSpPr>
          <p:nvPr/>
        </p:nvSpPr>
        <p:spPr bwMode="auto">
          <a:xfrm>
            <a:off x="6004252" y="4146550"/>
            <a:ext cx="1162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0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work up</a:t>
            </a:r>
          </a:p>
        </p:txBody>
      </p:sp>
      <p:sp>
        <p:nvSpPr>
          <p:cNvPr id="706628" name="Text Box 68"/>
          <p:cNvSpPr txBox="1">
            <a:spLocks noChangeArrowheads="1"/>
          </p:cNvSpPr>
          <p:nvPr/>
        </p:nvSpPr>
        <p:spPr bwMode="auto">
          <a:xfrm>
            <a:off x="7613977" y="532765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75%</a:t>
            </a:r>
          </a:p>
        </p:txBody>
      </p:sp>
      <p:sp>
        <p:nvSpPr>
          <p:cNvPr id="706629" name="Line 69"/>
          <p:cNvSpPr>
            <a:spLocks noChangeShapeType="1"/>
          </p:cNvSpPr>
          <p:nvPr/>
        </p:nvSpPr>
        <p:spPr bwMode="auto">
          <a:xfrm>
            <a:off x="3153102" y="4895850"/>
            <a:ext cx="10033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0" name="Line 70"/>
          <p:cNvSpPr>
            <a:spLocks noChangeShapeType="1"/>
          </p:cNvSpPr>
          <p:nvPr/>
        </p:nvSpPr>
        <p:spPr bwMode="auto">
          <a:xfrm>
            <a:off x="6137602" y="4895850"/>
            <a:ext cx="8255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1" name="Straight Connector 70"/>
          <p:cNvCxnSpPr/>
          <p:nvPr/>
        </p:nvCxnSpPr>
        <p:spPr bwMode="auto">
          <a:xfrm flipV="1">
            <a:off x="139484" y="915919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76225"/>
            <a:ext cx="5737225" cy="1143000"/>
          </a:xfrm>
        </p:spPr>
        <p:txBody>
          <a:bodyPr/>
          <a:lstStyle/>
          <a:p>
            <a:pPr algn="l"/>
            <a:r>
              <a:rPr lang="en-US" altLang="en-US" sz="3600" b="0">
                <a:solidFill>
                  <a:srgbClr val="FFFF00"/>
                </a:solidFill>
                <a:latin typeface="Comic Sans MS" panose="030F0702030302020204" pitchFamily="66" charset="0"/>
              </a:rPr>
              <a:t>Application in synthesis:</a:t>
            </a:r>
          </a:p>
        </p:txBody>
      </p:sp>
      <p:sp>
        <p:nvSpPr>
          <p:cNvPr id="707587" name="Text Box 3"/>
          <p:cNvSpPr txBox="1">
            <a:spLocks noChangeArrowheads="1"/>
          </p:cNvSpPr>
          <p:nvPr/>
        </p:nvSpPr>
        <p:spPr bwMode="auto">
          <a:xfrm>
            <a:off x="723900" y="1638300"/>
            <a:ext cx="7581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RCH   CHR          R  C   C   R</a:t>
            </a:r>
          </a:p>
        </p:txBody>
      </p:sp>
      <p:sp>
        <p:nvSpPr>
          <p:cNvPr id="707588" name="Line 4"/>
          <p:cNvSpPr>
            <a:spLocks noChangeShapeType="1"/>
          </p:cNvSpPr>
          <p:nvPr/>
        </p:nvSpPr>
        <p:spPr bwMode="auto">
          <a:xfrm flipV="1">
            <a:off x="1749425" y="1990725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89" name="Line 5"/>
          <p:cNvSpPr>
            <a:spLocks noChangeShapeType="1"/>
          </p:cNvSpPr>
          <p:nvPr/>
        </p:nvSpPr>
        <p:spPr bwMode="auto">
          <a:xfrm flipV="1">
            <a:off x="1749425" y="1914525"/>
            <a:ext cx="38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90" name="Line 6"/>
          <p:cNvSpPr>
            <a:spLocks noChangeShapeType="1"/>
          </p:cNvSpPr>
          <p:nvPr/>
        </p:nvSpPr>
        <p:spPr bwMode="auto">
          <a:xfrm>
            <a:off x="3178175" y="1909763"/>
            <a:ext cx="2476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91" name="Line 7"/>
          <p:cNvSpPr>
            <a:spLocks noChangeShapeType="1"/>
          </p:cNvSpPr>
          <p:nvPr/>
        </p:nvSpPr>
        <p:spPr bwMode="auto">
          <a:xfrm flipV="1">
            <a:off x="3509963" y="1911350"/>
            <a:ext cx="2667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92" name="Line 8"/>
          <p:cNvSpPr>
            <a:spLocks noChangeShapeType="1"/>
          </p:cNvSpPr>
          <p:nvPr/>
        </p:nvSpPr>
        <p:spPr bwMode="auto">
          <a:xfrm>
            <a:off x="3859213" y="1909763"/>
            <a:ext cx="465137" cy="142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93" name="Line 9"/>
          <p:cNvSpPr>
            <a:spLocks noChangeShapeType="1"/>
          </p:cNvSpPr>
          <p:nvPr/>
        </p:nvSpPr>
        <p:spPr bwMode="auto">
          <a:xfrm flipV="1">
            <a:off x="4705350" y="1943100"/>
            <a:ext cx="266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94" name="Line 10"/>
          <p:cNvSpPr>
            <a:spLocks noChangeShapeType="1"/>
          </p:cNvSpPr>
          <p:nvPr/>
        </p:nvSpPr>
        <p:spPr bwMode="auto">
          <a:xfrm flipV="1">
            <a:off x="5342047" y="1952625"/>
            <a:ext cx="266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95" name="Line 11"/>
          <p:cNvSpPr>
            <a:spLocks noChangeShapeType="1"/>
          </p:cNvSpPr>
          <p:nvPr/>
        </p:nvSpPr>
        <p:spPr bwMode="auto">
          <a:xfrm flipV="1">
            <a:off x="6029325" y="1943100"/>
            <a:ext cx="266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96" name="Line 12"/>
          <p:cNvSpPr>
            <a:spLocks noChangeShapeType="1"/>
          </p:cNvSpPr>
          <p:nvPr/>
        </p:nvSpPr>
        <p:spPr bwMode="auto">
          <a:xfrm rot="10983176" flipH="1" flipV="1">
            <a:off x="2255838" y="3602038"/>
            <a:ext cx="398462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97" name="Line 13"/>
          <p:cNvSpPr>
            <a:spLocks noChangeShapeType="1"/>
          </p:cNvSpPr>
          <p:nvPr/>
        </p:nvSpPr>
        <p:spPr bwMode="auto">
          <a:xfrm rot="10983176" flipH="1">
            <a:off x="2636838" y="3622675"/>
            <a:ext cx="38100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98" name="Line 14"/>
          <p:cNvSpPr>
            <a:spLocks noChangeShapeType="1"/>
          </p:cNvSpPr>
          <p:nvPr/>
        </p:nvSpPr>
        <p:spPr bwMode="auto">
          <a:xfrm rot="10983176" flipH="1">
            <a:off x="2601913" y="3562350"/>
            <a:ext cx="350837" cy="188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99" name="Line 15"/>
          <p:cNvSpPr>
            <a:spLocks noChangeShapeType="1"/>
          </p:cNvSpPr>
          <p:nvPr/>
        </p:nvSpPr>
        <p:spPr bwMode="auto">
          <a:xfrm flipH="1">
            <a:off x="1876425" y="3581400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0" name="Line 16"/>
          <p:cNvSpPr>
            <a:spLocks noChangeShapeType="1"/>
          </p:cNvSpPr>
          <p:nvPr/>
        </p:nvSpPr>
        <p:spPr bwMode="auto">
          <a:xfrm flipH="1" flipV="1">
            <a:off x="1514475" y="35814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1" name="Line 17"/>
          <p:cNvSpPr>
            <a:spLocks noChangeShapeType="1"/>
          </p:cNvSpPr>
          <p:nvPr/>
        </p:nvSpPr>
        <p:spPr bwMode="auto">
          <a:xfrm flipH="1">
            <a:off x="1133475" y="3581400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2" name="Line 18"/>
          <p:cNvSpPr>
            <a:spLocks noChangeShapeType="1"/>
          </p:cNvSpPr>
          <p:nvPr/>
        </p:nvSpPr>
        <p:spPr bwMode="auto">
          <a:xfrm>
            <a:off x="3267075" y="3733800"/>
            <a:ext cx="8572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3" name="Line 19"/>
          <p:cNvSpPr>
            <a:spLocks noChangeShapeType="1"/>
          </p:cNvSpPr>
          <p:nvPr/>
        </p:nvSpPr>
        <p:spPr bwMode="auto">
          <a:xfrm>
            <a:off x="6838950" y="3524250"/>
            <a:ext cx="28575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4" name="Line 20"/>
          <p:cNvSpPr>
            <a:spLocks noChangeShapeType="1"/>
          </p:cNvSpPr>
          <p:nvPr/>
        </p:nvSpPr>
        <p:spPr bwMode="auto">
          <a:xfrm rot="10983176" flipH="1" flipV="1">
            <a:off x="6056313" y="3516313"/>
            <a:ext cx="398462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5" name="Line 21"/>
          <p:cNvSpPr>
            <a:spLocks noChangeShapeType="1"/>
          </p:cNvSpPr>
          <p:nvPr/>
        </p:nvSpPr>
        <p:spPr bwMode="auto">
          <a:xfrm rot="10983176" flipH="1">
            <a:off x="6437313" y="3506788"/>
            <a:ext cx="396875" cy="249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6" name="Line 22"/>
          <p:cNvSpPr>
            <a:spLocks noChangeShapeType="1"/>
          </p:cNvSpPr>
          <p:nvPr/>
        </p:nvSpPr>
        <p:spPr bwMode="auto">
          <a:xfrm flipH="1">
            <a:off x="5676900" y="3495675"/>
            <a:ext cx="4000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7" name="Line 23"/>
          <p:cNvSpPr>
            <a:spLocks noChangeShapeType="1"/>
          </p:cNvSpPr>
          <p:nvPr/>
        </p:nvSpPr>
        <p:spPr bwMode="auto">
          <a:xfrm flipH="1" flipV="1">
            <a:off x="5314950" y="348615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8" name="Line 24"/>
          <p:cNvSpPr>
            <a:spLocks noChangeShapeType="1"/>
          </p:cNvSpPr>
          <p:nvPr/>
        </p:nvSpPr>
        <p:spPr bwMode="auto">
          <a:xfrm flipH="1">
            <a:off x="4933950" y="3486150"/>
            <a:ext cx="40005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9" name="Line 25"/>
          <p:cNvSpPr>
            <a:spLocks noChangeShapeType="1"/>
          </p:cNvSpPr>
          <p:nvPr/>
        </p:nvSpPr>
        <p:spPr bwMode="auto">
          <a:xfrm flipH="1">
            <a:off x="6448425" y="3743325"/>
            <a:ext cx="9525" cy="26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0" name="Text Box 26"/>
          <p:cNvSpPr txBox="1">
            <a:spLocks noChangeArrowheads="1"/>
          </p:cNvSpPr>
          <p:nvPr/>
        </p:nvSpPr>
        <p:spPr bwMode="auto">
          <a:xfrm>
            <a:off x="6067425" y="3933825"/>
            <a:ext cx="800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07611" name="Line 27"/>
          <p:cNvSpPr>
            <a:spLocks noChangeShapeType="1"/>
          </p:cNvSpPr>
          <p:nvPr/>
        </p:nvSpPr>
        <p:spPr bwMode="auto">
          <a:xfrm>
            <a:off x="5324475" y="3236913"/>
            <a:ext cx="9525" cy="249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2" name="Line 28"/>
          <p:cNvSpPr>
            <a:spLocks noChangeShapeType="1"/>
          </p:cNvSpPr>
          <p:nvPr/>
        </p:nvSpPr>
        <p:spPr bwMode="auto">
          <a:xfrm>
            <a:off x="4667250" y="3600450"/>
            <a:ext cx="28575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3" name="Text Box 29"/>
          <p:cNvSpPr txBox="1">
            <a:spLocks noChangeArrowheads="1"/>
          </p:cNvSpPr>
          <p:nvPr/>
        </p:nvSpPr>
        <p:spPr bwMode="auto">
          <a:xfrm>
            <a:off x="7067550" y="3448050"/>
            <a:ext cx="800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07614" name="Text Box 30"/>
          <p:cNvSpPr txBox="1">
            <a:spLocks noChangeArrowheads="1"/>
          </p:cNvSpPr>
          <p:nvPr/>
        </p:nvSpPr>
        <p:spPr bwMode="auto">
          <a:xfrm>
            <a:off x="4191000" y="3257550"/>
            <a:ext cx="800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07615" name="Text Box 31"/>
          <p:cNvSpPr txBox="1">
            <a:spLocks noChangeArrowheads="1"/>
          </p:cNvSpPr>
          <p:nvPr/>
        </p:nvSpPr>
        <p:spPr bwMode="auto">
          <a:xfrm>
            <a:off x="5067300" y="2800350"/>
            <a:ext cx="800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</a:p>
        </p:txBody>
      </p:sp>
      <p:sp>
        <p:nvSpPr>
          <p:cNvPr id="707616" name="Line 32"/>
          <p:cNvSpPr>
            <a:spLocks noChangeShapeType="1"/>
          </p:cNvSpPr>
          <p:nvPr/>
        </p:nvSpPr>
        <p:spPr bwMode="auto">
          <a:xfrm>
            <a:off x="1114425" y="4819650"/>
            <a:ext cx="15430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7" name="Line 33"/>
          <p:cNvSpPr>
            <a:spLocks noChangeShapeType="1"/>
          </p:cNvSpPr>
          <p:nvPr/>
        </p:nvSpPr>
        <p:spPr bwMode="auto">
          <a:xfrm rot="10800000" flipH="1">
            <a:off x="3867149" y="4805120"/>
            <a:ext cx="251607" cy="1574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8" name="Line 34"/>
          <p:cNvSpPr>
            <a:spLocks noChangeShapeType="1"/>
          </p:cNvSpPr>
          <p:nvPr/>
        </p:nvSpPr>
        <p:spPr bwMode="auto">
          <a:xfrm rot="10800000" flipH="1" flipV="1">
            <a:off x="3495675" y="47244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9" name="Line 35"/>
          <p:cNvSpPr>
            <a:spLocks noChangeShapeType="1"/>
          </p:cNvSpPr>
          <p:nvPr/>
        </p:nvSpPr>
        <p:spPr bwMode="auto">
          <a:xfrm rot="10560000" flipH="1">
            <a:off x="3199925" y="4726744"/>
            <a:ext cx="315891" cy="1622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20" name="Line 36"/>
          <p:cNvSpPr>
            <a:spLocks noChangeShapeType="1"/>
          </p:cNvSpPr>
          <p:nvPr/>
        </p:nvSpPr>
        <p:spPr bwMode="auto">
          <a:xfrm rot="6000000">
            <a:off x="4133850" y="464820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21" name="Line 37"/>
          <p:cNvSpPr>
            <a:spLocks noChangeShapeType="1"/>
          </p:cNvSpPr>
          <p:nvPr/>
        </p:nvSpPr>
        <p:spPr bwMode="auto">
          <a:xfrm rot="6000000">
            <a:off x="4171950" y="470535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22" name="Line 38"/>
          <p:cNvSpPr>
            <a:spLocks noChangeShapeType="1"/>
          </p:cNvSpPr>
          <p:nvPr/>
        </p:nvSpPr>
        <p:spPr bwMode="auto">
          <a:xfrm rot="6000000">
            <a:off x="4095750" y="459105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23" name="Line 39"/>
          <p:cNvSpPr>
            <a:spLocks noChangeShapeType="1"/>
          </p:cNvSpPr>
          <p:nvPr/>
        </p:nvSpPr>
        <p:spPr bwMode="auto">
          <a:xfrm rot="6240000">
            <a:off x="3022709" y="485775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24" name="Line 40"/>
          <p:cNvSpPr>
            <a:spLocks noChangeShapeType="1"/>
          </p:cNvSpPr>
          <p:nvPr/>
        </p:nvSpPr>
        <p:spPr bwMode="auto">
          <a:xfrm rot="6240000">
            <a:off x="3060809" y="491490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25" name="Line 41"/>
          <p:cNvSpPr>
            <a:spLocks noChangeShapeType="1"/>
          </p:cNvSpPr>
          <p:nvPr/>
        </p:nvSpPr>
        <p:spPr bwMode="auto">
          <a:xfrm rot="6240000">
            <a:off x="2984609" y="4800600"/>
            <a:ext cx="1905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26" name="Text Box 42"/>
          <p:cNvSpPr txBox="1">
            <a:spLocks noChangeArrowheads="1"/>
          </p:cNvSpPr>
          <p:nvPr/>
        </p:nvSpPr>
        <p:spPr bwMode="auto">
          <a:xfrm>
            <a:off x="3390900" y="33242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07627" name="Text Box 43"/>
          <p:cNvSpPr txBox="1">
            <a:spLocks noChangeArrowheads="1"/>
          </p:cNvSpPr>
          <p:nvPr/>
        </p:nvSpPr>
        <p:spPr bwMode="auto">
          <a:xfrm>
            <a:off x="1171575" y="4362450"/>
            <a:ext cx="13255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NH</a:t>
            </a:r>
            <a:r>
              <a:rPr lang="en-US" altLang="en-US" sz="2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liq</a:t>
            </a:r>
          </a:p>
        </p:txBody>
      </p:sp>
      <p:sp>
        <p:nvSpPr>
          <p:cNvPr id="707628" name="Line 44"/>
          <p:cNvSpPr>
            <a:spLocks noChangeShapeType="1"/>
          </p:cNvSpPr>
          <p:nvPr/>
        </p:nvSpPr>
        <p:spPr bwMode="auto">
          <a:xfrm>
            <a:off x="7734300" y="3733800"/>
            <a:ext cx="6667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29" name="Line 45"/>
          <p:cNvSpPr>
            <a:spLocks noChangeShapeType="1"/>
          </p:cNvSpPr>
          <p:nvPr/>
        </p:nvSpPr>
        <p:spPr bwMode="auto">
          <a:xfrm rot="10983176" flipH="1">
            <a:off x="1196975" y="3662363"/>
            <a:ext cx="347663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30" name="Text Box 46"/>
          <p:cNvSpPr txBox="1">
            <a:spLocks noChangeArrowheads="1"/>
          </p:cNvSpPr>
          <p:nvPr/>
        </p:nvSpPr>
        <p:spPr bwMode="auto">
          <a:xfrm>
            <a:off x="2638425" y="5295900"/>
            <a:ext cx="257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1,5-Hexadiyne</a:t>
            </a:r>
          </a:p>
        </p:txBody>
      </p:sp>
      <p:sp>
        <p:nvSpPr>
          <p:cNvPr id="707631" name="Line 47"/>
          <p:cNvSpPr>
            <a:spLocks noChangeShapeType="1"/>
          </p:cNvSpPr>
          <p:nvPr/>
        </p:nvSpPr>
        <p:spPr bwMode="auto">
          <a:xfrm flipV="1">
            <a:off x="5348342" y="1884363"/>
            <a:ext cx="266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32" name="Line 48"/>
          <p:cNvSpPr>
            <a:spLocks noChangeShapeType="1"/>
          </p:cNvSpPr>
          <p:nvPr/>
        </p:nvSpPr>
        <p:spPr bwMode="auto">
          <a:xfrm flipV="1">
            <a:off x="5342047" y="2016071"/>
            <a:ext cx="266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ustom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EBD1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EBD1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777777"/>
        </a:dk1>
        <a:lt1>
          <a:srgbClr val="EBD189"/>
        </a:lt1>
        <a:dk2>
          <a:srgbClr val="00007A"/>
        </a:dk2>
        <a:lt2>
          <a:srgbClr val="EBD189"/>
        </a:lt2>
        <a:accent1>
          <a:srgbClr val="0099CC"/>
        </a:accent1>
        <a:accent2>
          <a:srgbClr val="777777"/>
        </a:accent2>
        <a:accent3>
          <a:srgbClr val="AAAABE"/>
        </a:accent3>
        <a:accent4>
          <a:srgbClr val="C9B274"/>
        </a:accent4>
        <a:accent5>
          <a:srgbClr val="AACAE2"/>
        </a:accent5>
        <a:accent6>
          <a:srgbClr val="6B6B6B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16399</TotalTime>
  <Words>949</Words>
  <Application>Microsoft Office PowerPoint</Application>
  <PresentationFormat>On-screen Show (4:3)</PresentationFormat>
  <Paragraphs>448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Comic Sans MS</vt:lpstr>
      <vt:lpstr>Symbol</vt:lpstr>
      <vt:lpstr>Times</vt:lpstr>
      <vt:lpstr>Times New Roman</vt:lpstr>
      <vt:lpstr>Default Design</vt:lpstr>
      <vt:lpstr>PowerPoint Presentation</vt:lpstr>
      <vt:lpstr>PowerPoint Presentation</vt:lpstr>
      <vt:lpstr>PowerPoint Presentation</vt:lpstr>
      <vt:lpstr>Structure</vt:lpstr>
      <vt:lpstr>The Triple Bond Is Energetic</vt:lpstr>
      <vt:lpstr>Alkynes Are Relatively Acidic</vt:lpstr>
      <vt:lpstr>Synthetic Use  of Acidity</vt:lpstr>
      <vt:lpstr>Preparation Of Alkynes</vt:lpstr>
      <vt:lpstr>Application in synthesis:</vt:lpstr>
      <vt:lpstr>PowerPoint Presentation</vt:lpstr>
      <vt:lpstr>PowerPoint Presentation</vt:lpstr>
      <vt:lpstr>Reactions Of Alkynes</vt:lpstr>
      <vt:lpstr>Mechanism Of The Na Reduction Of Alkynes</vt:lpstr>
      <vt:lpstr>PowerPoint Presentation</vt:lpstr>
      <vt:lpstr>PowerPoint Presentation</vt:lpstr>
      <vt:lpstr>PowerPoint Presentation</vt:lpstr>
      <vt:lpstr>Mechanism Of Tautomerization</vt:lpstr>
      <vt:lpstr>PowerPoint Presentation</vt:lpstr>
      <vt:lpstr>PowerPoint Presentation</vt:lpstr>
      <vt:lpstr>PowerPoint Presentation</vt:lpstr>
      <vt:lpstr>Haloalkenes</vt:lpstr>
      <vt:lpstr>The Heck Reaction</vt:lpstr>
      <vt:lpstr>PowerPoint Presentation</vt:lpstr>
    </vt:vector>
  </TitlesOfParts>
  <Manager/>
  <Company>UCB Chemisrty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F2005</dc:title>
  <dc:subject>Chemistry 3A</dc:subject>
  <dc:creator>P. Vollhardt</dc:creator>
  <cp:keywords/>
  <cp:lastModifiedBy>peter vollhardt</cp:lastModifiedBy>
  <cp:revision>562</cp:revision>
  <dcterms:created xsi:type="dcterms:W3CDTF">2000-03-16T20:35:38Z</dcterms:created>
  <dcterms:modified xsi:type="dcterms:W3CDTF">2015-08-11T22:11:03Z</dcterms:modified>
  <cp:category>Chemistry</cp:category>
</cp:coreProperties>
</file>