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57" r:id="rId3"/>
    <p:sldId id="259" r:id="rId4"/>
    <p:sldId id="260" r:id="rId5"/>
    <p:sldId id="261" r:id="rId6"/>
    <p:sldId id="333" r:id="rId7"/>
    <p:sldId id="327" r:id="rId8"/>
    <p:sldId id="263" r:id="rId9"/>
    <p:sldId id="264" r:id="rId10"/>
    <p:sldId id="265" r:id="rId11"/>
    <p:sldId id="266" r:id="rId12"/>
    <p:sldId id="267" r:id="rId13"/>
    <p:sldId id="268" r:id="rId14"/>
    <p:sldId id="269" r:id="rId15"/>
    <p:sldId id="270" r:id="rId16"/>
    <p:sldId id="272" r:id="rId17"/>
    <p:sldId id="273" r:id="rId18"/>
    <p:sldId id="275" r:id="rId19"/>
    <p:sldId id="277" r:id="rId20"/>
    <p:sldId id="278" r:id="rId21"/>
    <p:sldId id="279" r:id="rId22"/>
    <p:sldId id="280" r:id="rId23"/>
    <p:sldId id="281" r:id="rId24"/>
    <p:sldId id="282" r:id="rId25"/>
    <p:sldId id="320" r:id="rId26"/>
    <p:sldId id="283" r:id="rId27"/>
    <p:sldId id="284" r:id="rId28"/>
    <p:sldId id="285" r:id="rId29"/>
    <p:sldId id="286" r:id="rId30"/>
    <p:sldId id="288" r:id="rId31"/>
    <p:sldId id="289" r:id="rId32"/>
    <p:sldId id="290" r:id="rId33"/>
    <p:sldId id="287" r:id="rId34"/>
    <p:sldId id="292" r:id="rId35"/>
    <p:sldId id="293" r:id="rId36"/>
    <p:sldId id="294" r:id="rId37"/>
    <p:sldId id="314" r:id="rId38"/>
    <p:sldId id="315" r:id="rId39"/>
    <p:sldId id="316" r:id="rId40"/>
    <p:sldId id="317" r:id="rId41"/>
    <p:sldId id="295" r:id="rId42"/>
    <p:sldId id="296" r:id="rId43"/>
    <p:sldId id="297" r:id="rId44"/>
    <p:sldId id="298" r:id="rId45"/>
    <p:sldId id="301" r:id="rId46"/>
    <p:sldId id="318" r:id="rId47"/>
    <p:sldId id="302" r:id="rId48"/>
    <p:sldId id="303" r:id="rId49"/>
    <p:sldId id="306" r:id="rId50"/>
    <p:sldId id="334" r:id="rId51"/>
    <p:sldId id="311" r:id="rId52"/>
    <p:sldId id="310" r:id="rId53"/>
  </p:sldIdLst>
  <p:sldSz cx="9144000" cy="6858000" type="screen4x3"/>
  <p:notesSz cx="6858000" cy="9236075"/>
  <p:defaultTextStyle>
    <a:defPPr>
      <a:defRPr lang="en-US"/>
    </a:defPPr>
    <a:lvl1pPr algn="l" rtl="0" fontAlgn="base">
      <a:spcBef>
        <a:spcPct val="0"/>
      </a:spcBef>
      <a:spcAft>
        <a:spcPct val="0"/>
      </a:spcAft>
      <a:defRPr sz="12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457200" algn="l" rtl="0" fontAlgn="base">
      <a:spcBef>
        <a:spcPct val="0"/>
      </a:spcBef>
      <a:spcAft>
        <a:spcPct val="0"/>
      </a:spcAft>
      <a:defRPr sz="12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914400" algn="l" rtl="0" fontAlgn="base">
      <a:spcBef>
        <a:spcPct val="0"/>
      </a:spcBef>
      <a:spcAft>
        <a:spcPct val="0"/>
      </a:spcAft>
      <a:defRPr sz="12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371600" algn="l" rtl="0" fontAlgn="base">
      <a:spcBef>
        <a:spcPct val="0"/>
      </a:spcBef>
      <a:spcAft>
        <a:spcPct val="0"/>
      </a:spcAft>
      <a:defRPr sz="12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1828800" algn="l" rtl="0" fontAlgn="base">
      <a:spcBef>
        <a:spcPct val="0"/>
      </a:spcBef>
      <a:spcAft>
        <a:spcPct val="0"/>
      </a:spcAft>
      <a:defRPr sz="12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286000" algn="l" defTabSz="914400" rtl="0" eaLnBrk="1" latinLnBrk="0" hangingPunct="1">
      <a:defRPr sz="12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6pPr>
    <a:lvl7pPr marL="2743200" algn="l" defTabSz="914400" rtl="0" eaLnBrk="1" latinLnBrk="0" hangingPunct="1">
      <a:defRPr sz="12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7pPr>
    <a:lvl8pPr marL="3200400" algn="l" defTabSz="914400" rtl="0" eaLnBrk="1" latinLnBrk="0" hangingPunct="1">
      <a:defRPr sz="12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8pPr>
    <a:lvl9pPr marL="3657600" algn="l" defTabSz="914400" rtl="0" eaLnBrk="1" latinLnBrk="0" hangingPunct="1">
      <a:defRPr sz="1200"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1320"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FF"/>
    <a:srgbClr val="FFFF00"/>
    <a:srgbClr val="FF00FF"/>
    <a:srgbClr val="66CCFF"/>
    <a:srgbClr val="FFCC00"/>
    <a:srgbClr val="FF0000"/>
    <a:srgbClr val="EBD189"/>
    <a:srgbClr val="FF9900"/>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7" autoAdjust="0"/>
    <p:restoredTop sz="94056" autoAdjust="0"/>
  </p:normalViewPr>
  <p:slideViewPr>
    <p:cSldViewPr snapToGrid="0" showGuides="1">
      <p:cViewPr varScale="1">
        <p:scale>
          <a:sx n="122" d="100"/>
          <a:sy n="122" d="100"/>
        </p:scale>
        <p:origin x="1212" y="126"/>
      </p:cViewPr>
      <p:guideLst>
        <p:guide orient="horz" pos="2064"/>
        <p:guide pos="13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110"/>
    </p:cViewPr>
  </p:sorterViewPr>
  <p:notesViewPr>
    <p:cSldViewPr snapToGrid="0" showGuides="1">
      <p:cViewPr varScale="1">
        <p:scale>
          <a:sx n="60" d="100"/>
          <a:sy n="60" d="100"/>
        </p:scale>
        <p:origin x="-1764" y="-84"/>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31.emf"/><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4" Type="http://schemas.openxmlformats.org/officeDocument/2006/relationships/image" Target="../media/image6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31.emf"/><Relationship Id="rId1" Type="http://schemas.openxmlformats.org/officeDocument/2006/relationships/image" Target="../media/image3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4.emf"/><Relationship Id="rId1" Type="http://schemas.openxmlformats.org/officeDocument/2006/relationships/image" Target="../media/image14.emf"/><Relationship Id="rId5" Type="http://schemas.openxmlformats.org/officeDocument/2006/relationships/image" Target="../media/image32.emf"/><Relationship Id="rId4"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bwMode="auto">
          <a:xfrm>
            <a:off x="568325" y="492125"/>
            <a:ext cx="29733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52" tIns="45977" rIns="91952" bIns="45977" numCol="1" anchor="t" anchorCtr="0" compatLnSpc="1">
            <a:prstTxWarp prst="textNoShape">
              <a:avLst/>
            </a:prstTxWarp>
          </a:bodyPr>
          <a:lstStyle>
            <a:lvl1pPr defTabSz="919163">
              <a:defRPr sz="1300">
                <a:effectLst/>
              </a:defRPr>
            </a:lvl1pPr>
          </a:lstStyle>
          <a:p>
            <a:endParaRPr lang="en-US" altLang="en-US"/>
          </a:p>
        </p:txBody>
      </p:sp>
      <p:sp>
        <p:nvSpPr>
          <p:cNvPr id="239619" name="Rectangle 3"/>
          <p:cNvSpPr>
            <a:spLocks noGrp="1" noChangeArrowheads="1"/>
          </p:cNvSpPr>
          <p:nvPr>
            <p:ph type="dt" sz="quarter" idx="1"/>
          </p:nvPr>
        </p:nvSpPr>
        <p:spPr bwMode="auto">
          <a:xfrm>
            <a:off x="3649663" y="47783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52" tIns="45977" rIns="91952" bIns="45977" numCol="1" anchor="t" anchorCtr="0" compatLnSpc="1">
            <a:prstTxWarp prst="textNoShape">
              <a:avLst/>
            </a:prstTxWarp>
          </a:bodyPr>
          <a:lstStyle>
            <a:lvl1pPr algn="r" defTabSz="919163">
              <a:defRPr sz="1300">
                <a:effectLst/>
              </a:defRPr>
            </a:lvl1pPr>
          </a:lstStyle>
          <a:p>
            <a:fld id="{D72EB3AA-3817-48BB-AD66-329BB75A06EE}" type="datetime1">
              <a:rPr lang="en-US" altLang="en-US"/>
              <a:pPr/>
              <a:t>8/11/2015</a:t>
            </a:fld>
            <a:endParaRPr lang="en-US" altLang="en-US"/>
          </a:p>
        </p:txBody>
      </p:sp>
      <p:sp>
        <p:nvSpPr>
          <p:cNvPr id="239620" name="Rectangle 4"/>
          <p:cNvSpPr>
            <a:spLocks noGrp="1" noChangeArrowheads="1"/>
          </p:cNvSpPr>
          <p:nvPr>
            <p:ph type="ftr" sz="quarter" idx="2"/>
          </p:nvPr>
        </p:nvSpPr>
        <p:spPr bwMode="auto">
          <a:xfrm>
            <a:off x="0" y="87757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52" tIns="45977" rIns="91952" bIns="45977" numCol="1" anchor="b" anchorCtr="0" compatLnSpc="1">
            <a:prstTxWarp prst="textNoShape">
              <a:avLst/>
            </a:prstTxWarp>
          </a:bodyPr>
          <a:lstStyle>
            <a:lvl1pPr defTabSz="919163">
              <a:defRPr sz="1300">
                <a:effectLst/>
              </a:defRPr>
            </a:lvl1pPr>
          </a:lstStyle>
          <a:p>
            <a:r>
              <a:rPr lang="en-US" altLang="en-US"/>
              <a:t>© Univesity of California</a:t>
            </a:r>
          </a:p>
        </p:txBody>
      </p:sp>
      <p:sp>
        <p:nvSpPr>
          <p:cNvPr id="239621" name="Rectangle 5"/>
          <p:cNvSpPr>
            <a:spLocks noGrp="1" noChangeArrowheads="1"/>
          </p:cNvSpPr>
          <p:nvPr>
            <p:ph type="sldNum" sz="quarter" idx="3"/>
          </p:nvPr>
        </p:nvSpPr>
        <p:spPr bwMode="auto">
          <a:xfrm>
            <a:off x="3886200" y="87757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52" tIns="45977" rIns="91952" bIns="45977" numCol="1" anchor="b" anchorCtr="0" compatLnSpc="1">
            <a:prstTxWarp prst="textNoShape">
              <a:avLst/>
            </a:prstTxWarp>
          </a:bodyPr>
          <a:lstStyle>
            <a:lvl1pPr algn="r" defTabSz="919163">
              <a:defRPr sz="1300">
                <a:effectLst/>
              </a:defRPr>
            </a:lvl1pPr>
          </a:lstStyle>
          <a:p>
            <a:fld id="{F0A410E1-B20B-4CEF-90DC-9F0A81C774FF}" type="slidenum">
              <a:rPr lang="en-US" altLang="en-US"/>
              <a:pPr/>
              <a:t>‹#›</a:t>
            </a:fld>
            <a:endParaRPr lang="en-US" altLang="en-US"/>
          </a:p>
        </p:txBody>
      </p:sp>
    </p:spTree>
    <p:extLst>
      <p:ext uri="{BB962C8B-B14F-4D97-AF65-F5344CB8AC3E}">
        <p14:creationId xmlns:p14="http://schemas.microsoft.com/office/powerpoint/2010/main" val="420381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52" tIns="45977" rIns="91952" bIns="45977" numCol="1" anchor="t" anchorCtr="0" compatLnSpc="1">
            <a:prstTxWarp prst="textNoShape">
              <a:avLst/>
            </a:prstTxWarp>
          </a:bodyPr>
          <a:lstStyle>
            <a:lvl1pPr defTabSz="919163">
              <a:defRPr sz="1300">
                <a:effectLst/>
                <a:latin typeface="Times New Roman" panose="02020603050405020304" pitchFamily="18" charset="0"/>
              </a:defRPr>
            </a:lvl1pPr>
          </a:lstStyle>
          <a:p>
            <a:endParaRPr lang="en-US" altLang="en-US"/>
          </a:p>
        </p:txBody>
      </p:sp>
      <p:sp>
        <p:nvSpPr>
          <p:cNvPr id="4099" name="Rectangle 3"/>
          <p:cNvSpPr>
            <a:spLocks noGrp="1" noChangeArrowheads="1"/>
          </p:cNvSpPr>
          <p:nvPr>
            <p:ph type="dt"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52" tIns="45977" rIns="91952" bIns="45977" numCol="1" anchor="t" anchorCtr="0" compatLnSpc="1">
            <a:prstTxWarp prst="textNoShape">
              <a:avLst/>
            </a:prstTxWarp>
          </a:bodyPr>
          <a:lstStyle>
            <a:lvl1pPr algn="r" defTabSz="919163">
              <a:defRPr sz="1300">
                <a:effectLst/>
                <a:latin typeface="Times New Roman" panose="02020603050405020304" pitchFamily="18" charset="0"/>
              </a:defRPr>
            </a:lvl1pPr>
          </a:lstStyle>
          <a:p>
            <a:fld id="{13A9FF6B-35A7-4DCC-A229-700BFFDC08AD}" type="datetime1">
              <a:rPr lang="en-US" altLang="en-US"/>
              <a:pPr/>
              <a:t>8/11/2015</a:t>
            </a:fld>
            <a:endParaRPr lang="en-US" altLang="en-US"/>
          </a:p>
        </p:txBody>
      </p:sp>
      <p:sp>
        <p:nvSpPr>
          <p:cNvPr id="4100" name="Rectangle 4"/>
          <p:cNvSpPr>
            <a:spLocks noGrp="1" noRot="1" noChangeAspect="1" noChangeArrowheads="1" noTextEdit="1"/>
          </p:cNvSpPr>
          <p:nvPr>
            <p:ph type="sldImg" idx="2"/>
          </p:nvPr>
        </p:nvSpPr>
        <p:spPr bwMode="auto">
          <a:xfrm>
            <a:off x="1120775" y="693738"/>
            <a:ext cx="4618038"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2813" y="4386263"/>
            <a:ext cx="503237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52" tIns="45977" rIns="91952" bIns="4597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7757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52" tIns="45977" rIns="91952" bIns="45977" numCol="1" anchor="b" anchorCtr="0" compatLnSpc="1">
            <a:prstTxWarp prst="textNoShape">
              <a:avLst/>
            </a:prstTxWarp>
          </a:bodyPr>
          <a:lstStyle>
            <a:lvl1pPr defTabSz="919163">
              <a:defRPr sz="1300">
                <a:effectLst/>
                <a:latin typeface="Times New Roman" panose="02020603050405020304" pitchFamily="18" charset="0"/>
              </a:defRPr>
            </a:lvl1pPr>
          </a:lstStyle>
          <a:p>
            <a:r>
              <a:rPr lang="en-US" altLang="en-US"/>
              <a:t>© Univesity of California</a:t>
            </a:r>
          </a:p>
        </p:txBody>
      </p:sp>
      <p:sp>
        <p:nvSpPr>
          <p:cNvPr id="4103" name="Rectangle 7"/>
          <p:cNvSpPr>
            <a:spLocks noGrp="1" noChangeArrowheads="1"/>
          </p:cNvSpPr>
          <p:nvPr>
            <p:ph type="sldNum" sz="quarter" idx="5"/>
          </p:nvPr>
        </p:nvSpPr>
        <p:spPr bwMode="auto">
          <a:xfrm>
            <a:off x="3886200" y="87757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52" tIns="45977" rIns="91952" bIns="45977" numCol="1" anchor="b" anchorCtr="0" compatLnSpc="1">
            <a:prstTxWarp prst="textNoShape">
              <a:avLst/>
            </a:prstTxWarp>
          </a:bodyPr>
          <a:lstStyle>
            <a:lvl1pPr algn="r" defTabSz="919163">
              <a:defRPr sz="1300">
                <a:effectLst/>
                <a:latin typeface="Times New Roman" panose="02020603050405020304" pitchFamily="18" charset="0"/>
              </a:defRPr>
            </a:lvl1pPr>
          </a:lstStyle>
          <a:p>
            <a:fld id="{71FA93F9-EA6B-4101-8221-91ECE8106303}" type="slidenum">
              <a:rPr lang="en-US" altLang="en-US"/>
              <a:pPr/>
              <a:t>‹#›</a:t>
            </a:fld>
            <a:endParaRPr lang="en-US" altLang="en-US"/>
          </a:p>
        </p:txBody>
      </p:sp>
    </p:spTree>
    <p:extLst>
      <p:ext uri="{BB962C8B-B14F-4D97-AF65-F5344CB8AC3E}">
        <p14:creationId xmlns:p14="http://schemas.microsoft.com/office/powerpoint/2010/main" val="830718073"/>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Generally_recognized_as_saf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Trans_fat#cite_note-150" TargetMode="External"/><Relationship Id="rId5" Type="http://schemas.openxmlformats.org/officeDocument/2006/relationships/hyperlink" Target="https://en.wikipedia.org/wiki/Trans_fat#cite_note-149" TargetMode="External"/><Relationship Id="rId4" Type="http://schemas.openxmlformats.org/officeDocument/2006/relationships/hyperlink" Target="https://en.wikipedia.org/wiki/Trans_fat#cite_note-148"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mf.ukim.edu.mk/PMF/Chemistry/chemists/markovnikov2.gi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A6A179C-6173-493C-86B3-2D88976D5143}" type="datetime1">
              <a:rPr lang="en-US" altLang="en-US"/>
              <a:pPr/>
              <a:t>8/11/2015</a:t>
            </a:fld>
            <a:endParaRPr lang="en-US" altLang="en-US"/>
          </a:p>
        </p:txBody>
      </p:sp>
      <p:sp>
        <p:nvSpPr>
          <p:cNvPr id="6" name="Rectangle 6"/>
          <p:cNvSpPr>
            <a:spLocks noGrp="1" noChangeArrowheads="1"/>
          </p:cNvSpPr>
          <p:nvPr>
            <p:ph type="ftr" sz="quarter" idx="4"/>
          </p:nvPr>
        </p:nvSpPr>
        <p:spPr>
          <a:ln/>
        </p:spPr>
        <p:txBody>
          <a:bodyPr/>
          <a:lstStyle/>
          <a:p>
            <a:r>
              <a:rPr lang="en-US" altLang="en-US"/>
              <a:t>© Univesity of California</a:t>
            </a:r>
          </a:p>
        </p:txBody>
      </p:sp>
      <p:sp>
        <p:nvSpPr>
          <p:cNvPr id="7" name="Rectangle 7"/>
          <p:cNvSpPr>
            <a:spLocks noGrp="1" noChangeArrowheads="1"/>
          </p:cNvSpPr>
          <p:nvPr>
            <p:ph type="sldNum" sz="quarter" idx="5"/>
          </p:nvPr>
        </p:nvSpPr>
        <p:spPr>
          <a:ln/>
        </p:spPr>
        <p:txBody>
          <a:bodyPr/>
          <a:lstStyle/>
          <a:p>
            <a:fld id="{20A4E55C-5B9B-4028-8BE8-18B1D4576A76}" type="slidenum">
              <a:rPr lang="en-US" altLang="en-US"/>
              <a:pPr/>
              <a:t>7</a:t>
            </a:fld>
            <a:endParaRPr lang="en-US" altLang="en-US"/>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pPr>
              <a:lnSpc>
                <a:spcPct val="80000"/>
              </a:lnSpc>
            </a:pPr>
            <a:r>
              <a:rPr lang="en-US" sz="800" dirty="0" smtClean="0"/>
              <a:t>On 7 November 2013, the FDA issued a preliminary determination that trans fats are not "</a:t>
            </a:r>
            <a:r>
              <a:rPr lang="en-US" sz="800" dirty="0" smtClean="0">
                <a:hlinkClick r:id="rId3" tooltip="Generally recognized as safe"/>
              </a:rPr>
              <a:t>generally recognized as safe</a:t>
            </a:r>
            <a:r>
              <a:rPr lang="en-US" sz="800" dirty="0" smtClean="0"/>
              <a:t>", which was widely seen as a precursor to a reclassification of trans fats as a "food additive," meaning they could not be used in foods without specific regulatory authorization. This would have the effect of virtually eliminating trans fats from the US food supply.</a:t>
            </a:r>
            <a:r>
              <a:rPr lang="en-US" sz="800" baseline="30000" dirty="0" smtClean="0">
                <a:hlinkClick r:id="rId4"/>
              </a:rPr>
              <a:t>[148]</a:t>
            </a:r>
            <a:r>
              <a:rPr lang="en-US" sz="800" baseline="30000" dirty="0" smtClean="0">
                <a:hlinkClick r:id="rId5"/>
              </a:rPr>
              <a:t>[149]</a:t>
            </a:r>
            <a:r>
              <a:rPr lang="en-US" sz="800" dirty="0" smtClean="0"/>
              <a:t> The ruling was formally enacted on 16 June 2015, requiring that within three years, all food prepared in the United States must not include trans fats, unless approved by the FDA.</a:t>
            </a:r>
            <a:r>
              <a:rPr lang="en-US" sz="800" baseline="30000" dirty="0" smtClean="0">
                <a:hlinkClick r:id="rId6"/>
              </a:rPr>
              <a:t>[150]</a:t>
            </a:r>
            <a:r>
              <a:rPr lang="en-US" altLang="en-US" sz="800" dirty="0" err="1" smtClean="0"/>
              <a:t>Themicrobiology</a:t>
            </a:r>
            <a:r>
              <a:rPr lang="en-US" altLang="en-US" sz="800" dirty="0" smtClean="0"/>
              <a:t> </a:t>
            </a:r>
            <a:r>
              <a:rPr lang="en-US" altLang="en-US" sz="800" dirty="0"/>
              <a:t>and historical</a:t>
            </a:r>
          </a:p>
          <a:p>
            <a:pPr>
              <a:lnSpc>
                <a:spcPct val="80000"/>
              </a:lnSpc>
            </a:pPr>
            <a:r>
              <a:rPr lang="en-US" altLang="en-US" sz="800" dirty="0"/>
              <a:t>safety of margarine</a:t>
            </a:r>
          </a:p>
          <a:p>
            <a:pPr>
              <a:lnSpc>
                <a:spcPct val="80000"/>
              </a:lnSpc>
            </a:pPr>
            <a:r>
              <a:rPr lang="en-US" altLang="en-US" sz="800" dirty="0"/>
              <a:t>S. </a:t>
            </a:r>
            <a:r>
              <a:rPr lang="en-US" altLang="en-US" sz="800" dirty="0" err="1"/>
              <a:t>Delamarre</a:t>
            </a:r>
            <a:r>
              <a:rPr lang="en-US" altLang="en-US" sz="800" dirty="0"/>
              <a:t> and C. A. Batt*</a:t>
            </a:r>
          </a:p>
          <a:p>
            <a:pPr>
              <a:lnSpc>
                <a:spcPct val="80000"/>
              </a:lnSpc>
            </a:pPr>
            <a:r>
              <a:rPr lang="en-US" altLang="en-US" sz="800" dirty="0" err="1"/>
              <a:t>Themicrobiology</a:t>
            </a:r>
            <a:r>
              <a:rPr lang="en-US" altLang="en-US" sz="800" dirty="0"/>
              <a:t> and safety </a:t>
            </a:r>
            <a:r>
              <a:rPr lang="en-US" altLang="en-US" sz="800" dirty="0" err="1"/>
              <a:t>ofmargarine</a:t>
            </a:r>
            <a:r>
              <a:rPr lang="en-US" altLang="en-US" sz="800" dirty="0"/>
              <a:t> are reviewed </a:t>
            </a:r>
            <a:r>
              <a:rPr lang="en-US" altLang="en-US" sz="800" dirty="0" err="1"/>
              <a:t>fromthe</a:t>
            </a:r>
            <a:r>
              <a:rPr lang="en-US" altLang="en-US" sz="800" dirty="0"/>
              <a:t> perspective of </a:t>
            </a:r>
            <a:r>
              <a:rPr lang="en-US" altLang="en-US" sz="800" dirty="0" err="1"/>
              <a:t>itsmaterial</a:t>
            </a:r>
            <a:r>
              <a:rPr lang="en-US" altLang="en-US" sz="800" dirty="0"/>
              <a:t> composition</a:t>
            </a:r>
          </a:p>
          <a:p>
            <a:pPr>
              <a:lnSpc>
                <a:spcPct val="80000"/>
              </a:lnSpc>
            </a:pPr>
            <a:r>
              <a:rPr lang="en-US" altLang="en-US" sz="800" dirty="0"/>
              <a:t>and the historical absence of foodborne illness incidents associated with the consumption of this pro-</a:t>
            </a:r>
          </a:p>
          <a:p>
            <a:pPr>
              <a:lnSpc>
                <a:spcPct val="80000"/>
              </a:lnSpc>
            </a:pPr>
            <a:r>
              <a:rPr lang="en-US" altLang="en-US" sz="800" dirty="0"/>
              <a:t>duct. Intrinsic factors limit the growth of most micro-organisms, including pathogens. Margarine is a</a:t>
            </a:r>
          </a:p>
          <a:p>
            <a:pPr>
              <a:lnSpc>
                <a:spcPct val="80000"/>
              </a:lnSpc>
            </a:pPr>
            <a:r>
              <a:rPr lang="en-US" altLang="en-US" sz="800" dirty="0"/>
              <a:t>water-in-oil </a:t>
            </a:r>
            <a:r>
              <a:rPr lang="en-US" altLang="en-US" sz="800" dirty="0" err="1"/>
              <a:t>emulsionwith</a:t>
            </a:r>
            <a:r>
              <a:rPr lang="en-US" altLang="en-US" sz="800" dirty="0"/>
              <a:t> a high fat content that limits the growth of most prokaryotic and eukaryotic</a:t>
            </a:r>
          </a:p>
          <a:p>
            <a:pPr>
              <a:lnSpc>
                <a:spcPct val="80000"/>
              </a:lnSpc>
            </a:pPr>
            <a:r>
              <a:rPr lang="en-US" altLang="en-US" sz="800" dirty="0"/>
              <a:t>micro-</a:t>
            </a:r>
            <a:r>
              <a:rPr lang="en-US" altLang="en-US" sz="800" dirty="0" err="1"/>
              <a:t>organisms.The</a:t>
            </a:r>
            <a:r>
              <a:rPr lang="en-US" altLang="en-US" sz="800" dirty="0"/>
              <a:t> size of the aqueous phase droplets and the inability </a:t>
            </a:r>
            <a:r>
              <a:rPr lang="en-US" altLang="en-US" sz="800" dirty="0" err="1"/>
              <a:t>ofmicro</a:t>
            </a:r>
            <a:r>
              <a:rPr lang="en-US" altLang="en-US" sz="800" dirty="0"/>
              <a:t>-organisms </a:t>
            </a:r>
            <a:r>
              <a:rPr lang="en-US" altLang="en-US" sz="800" dirty="0" err="1"/>
              <a:t>tomove</a:t>
            </a:r>
            <a:endParaRPr lang="en-US" altLang="en-US" sz="800" dirty="0"/>
          </a:p>
          <a:p>
            <a:pPr>
              <a:lnSpc>
                <a:spcPct val="80000"/>
              </a:lnSpc>
            </a:pPr>
            <a:r>
              <a:rPr lang="en-US" altLang="en-US" sz="800" dirty="0"/>
              <a:t>between droplets also reduce the ability of margarine to support microbial growth. In addition, de-</a:t>
            </a:r>
          </a:p>
          <a:p>
            <a:pPr>
              <a:lnSpc>
                <a:spcPct val="80000"/>
              </a:lnSpc>
            </a:pPr>
            <a:r>
              <a:rPr lang="en-US" altLang="en-US" sz="800" dirty="0"/>
              <a:t>pending upon the formula, up to 2% salt may be added which further reduces the ability of most mi-</a:t>
            </a:r>
          </a:p>
          <a:p>
            <a:pPr>
              <a:lnSpc>
                <a:spcPct val="80000"/>
              </a:lnSpc>
            </a:pPr>
            <a:r>
              <a:rPr lang="en-US" altLang="en-US" sz="800" dirty="0" err="1"/>
              <a:t>cro</a:t>
            </a:r>
            <a:r>
              <a:rPr lang="en-US" altLang="en-US" sz="800" dirty="0"/>
              <a:t>-organisms to grow. The addition of preservatives such as sorbates can reduce spoilage problems.</a:t>
            </a:r>
          </a:p>
          <a:p>
            <a:pPr>
              <a:lnSpc>
                <a:spcPct val="80000"/>
              </a:lnSpc>
            </a:pPr>
            <a:r>
              <a:rPr lang="en-US" altLang="en-US" sz="800" dirty="0" err="1"/>
              <a:t>Spoilage,when</a:t>
            </a:r>
            <a:r>
              <a:rPr lang="en-US" altLang="en-US" sz="800" dirty="0"/>
              <a:t> it is observed, is typically caused </a:t>
            </a:r>
            <a:r>
              <a:rPr lang="en-US" altLang="en-US" sz="800" dirty="0" err="1"/>
              <a:t>bymoldswhich</a:t>
            </a:r>
            <a:r>
              <a:rPr lang="en-US" altLang="en-US" sz="800" dirty="0"/>
              <a:t> can </a:t>
            </a:r>
            <a:r>
              <a:rPr lang="en-US" altLang="en-US" sz="800" dirty="0" err="1"/>
              <a:t>extendmycelia</a:t>
            </a:r>
            <a:r>
              <a:rPr lang="en-US" altLang="en-US" sz="800" dirty="0"/>
              <a:t> into the oil phase.</a:t>
            </a:r>
          </a:p>
          <a:p>
            <a:pPr>
              <a:lnSpc>
                <a:spcPct val="80000"/>
              </a:lnSpc>
            </a:pPr>
            <a:r>
              <a:rPr lang="en-US" altLang="en-US" sz="800" dirty="0"/>
              <a:t>The use of raw material </a:t>
            </a:r>
            <a:r>
              <a:rPr lang="en-US" altLang="en-US" sz="800" dirty="0" err="1"/>
              <a:t>speci¢cations</a:t>
            </a:r>
            <a:r>
              <a:rPr lang="en-US" altLang="en-US" sz="800" dirty="0"/>
              <a:t> and the implementation of a Hazard Analysis Critical Control</a:t>
            </a:r>
          </a:p>
          <a:p>
            <a:pPr>
              <a:lnSpc>
                <a:spcPct val="80000"/>
              </a:lnSpc>
            </a:pPr>
            <a:r>
              <a:rPr lang="en-US" altLang="en-US" sz="800" dirty="0"/>
              <a:t>Point </a:t>
            </a:r>
            <a:r>
              <a:rPr lang="en-US" altLang="en-US" sz="800" dirty="0" err="1"/>
              <a:t>systemcan</a:t>
            </a:r>
            <a:r>
              <a:rPr lang="en-US" altLang="en-US" sz="800" dirty="0"/>
              <a:t> be </a:t>
            </a:r>
            <a:r>
              <a:rPr lang="en-US" altLang="en-US" sz="800" dirty="0" err="1"/>
              <a:t>e¡ective</a:t>
            </a:r>
            <a:r>
              <a:rPr lang="en-US" altLang="en-US" sz="800" dirty="0"/>
              <a:t> in enhancing the microbiological quality of </a:t>
            </a:r>
            <a:r>
              <a:rPr lang="en-US" altLang="en-US" sz="800" dirty="0" err="1"/>
              <a:t>margarine.The</a:t>
            </a:r>
            <a:r>
              <a:rPr lang="en-US" altLang="en-US" sz="800" dirty="0"/>
              <a:t> safety </a:t>
            </a:r>
            <a:r>
              <a:rPr lang="en-US" altLang="en-US" sz="800" dirty="0" err="1"/>
              <a:t>ofmar</a:t>
            </a:r>
            <a:r>
              <a:rPr lang="en-US" altLang="en-US" sz="800" dirty="0"/>
              <a:t>-</a:t>
            </a:r>
          </a:p>
          <a:p>
            <a:pPr>
              <a:lnSpc>
                <a:spcPct val="80000"/>
              </a:lnSpc>
            </a:pPr>
            <a:r>
              <a:rPr lang="en-US" altLang="en-US" sz="800" dirty="0" err="1"/>
              <a:t>garine</a:t>
            </a:r>
            <a:r>
              <a:rPr lang="en-US" altLang="en-US" sz="800" dirty="0"/>
              <a:t> is documented by the lack of any </a:t>
            </a:r>
            <a:r>
              <a:rPr lang="en-US" altLang="en-US" sz="800" dirty="0" err="1"/>
              <a:t>veri¢ed</a:t>
            </a:r>
            <a:r>
              <a:rPr lang="en-US" altLang="en-US" sz="800" dirty="0"/>
              <a:t> incidences of foodborne illness resulting from the</a:t>
            </a:r>
          </a:p>
          <a:p>
            <a:pPr>
              <a:lnSpc>
                <a:spcPct val="80000"/>
              </a:lnSpc>
            </a:pPr>
            <a:r>
              <a:rPr lang="en-US" altLang="en-US" sz="800" dirty="0"/>
              <a:t>consumption of margarine. # 1999 Academic Press</a:t>
            </a:r>
          </a:p>
          <a:p>
            <a:pPr>
              <a:lnSpc>
                <a:spcPct val="80000"/>
              </a:lnSpc>
            </a:pPr>
            <a:r>
              <a:rPr lang="en-US" altLang="en-US" sz="800" dirty="0"/>
              <a:t>Introduction</a:t>
            </a:r>
          </a:p>
          <a:p>
            <a:pPr>
              <a:lnSpc>
                <a:spcPct val="80000"/>
              </a:lnSpc>
            </a:pPr>
            <a:r>
              <a:rPr lang="en-US" altLang="en-US" sz="800" dirty="0"/>
              <a:t>Margarine is one of many types of edible ta-</a:t>
            </a:r>
          </a:p>
          <a:p>
            <a:pPr>
              <a:lnSpc>
                <a:spcPct val="80000"/>
              </a:lnSpc>
            </a:pPr>
            <a:r>
              <a:rPr lang="en-US" altLang="en-US" sz="800" dirty="0" err="1"/>
              <a:t>ble</a:t>
            </a:r>
            <a:r>
              <a:rPr lang="en-US" altLang="en-US" sz="800" dirty="0"/>
              <a:t> spreads that includes milk-fat spreads,</a:t>
            </a:r>
          </a:p>
          <a:p>
            <a:pPr>
              <a:lnSpc>
                <a:spcPct val="80000"/>
              </a:lnSpc>
            </a:pPr>
            <a:r>
              <a:rPr lang="en-US" altLang="en-US" sz="800" dirty="0"/>
              <a:t>fat spreads of the margarine type and mixed</a:t>
            </a:r>
          </a:p>
          <a:p>
            <a:pPr>
              <a:lnSpc>
                <a:spcPct val="80000"/>
              </a:lnSpc>
            </a:pPr>
            <a:r>
              <a:rPr lang="en-US" altLang="en-US" sz="800" dirty="0"/>
              <a:t>fat or blended spreads. Margarine is used for</a:t>
            </a:r>
          </a:p>
          <a:p>
            <a:pPr>
              <a:lnSpc>
                <a:spcPct val="80000"/>
              </a:lnSpc>
            </a:pPr>
            <a:r>
              <a:rPr lang="en-US" altLang="en-US" sz="800" dirty="0"/>
              <a:t>a variety of purposes ranging </a:t>
            </a:r>
            <a:r>
              <a:rPr lang="en-US" altLang="en-US" sz="800" dirty="0" err="1"/>
              <a:t>fromcooking</a:t>
            </a:r>
            <a:r>
              <a:rPr lang="en-US" altLang="en-US" sz="800" dirty="0"/>
              <a:t> to</a:t>
            </a:r>
          </a:p>
          <a:p>
            <a:pPr>
              <a:lnSpc>
                <a:spcPct val="80000"/>
              </a:lnSpc>
            </a:pPr>
            <a:r>
              <a:rPr lang="en-US" altLang="en-US" sz="800" dirty="0"/>
              <a:t>application on bread as well as host of other</a:t>
            </a:r>
          </a:p>
          <a:p>
            <a:pPr>
              <a:lnSpc>
                <a:spcPct val="80000"/>
              </a:lnSpc>
            </a:pPr>
            <a:r>
              <a:rPr lang="en-US" altLang="en-US" sz="800" dirty="0"/>
              <a:t>foods. Margarine, and yellow fat spreads, like</a:t>
            </a:r>
          </a:p>
          <a:p>
            <a:pPr>
              <a:lnSpc>
                <a:spcPct val="80000"/>
              </a:lnSpc>
            </a:pPr>
            <a:r>
              <a:rPr lang="en-US" altLang="en-US" sz="800" dirty="0"/>
              <a:t>butter, are water-in-oil emulsions where the</a:t>
            </a:r>
          </a:p>
          <a:p>
            <a:pPr>
              <a:lnSpc>
                <a:spcPct val="80000"/>
              </a:lnSpc>
            </a:pPr>
            <a:r>
              <a:rPr lang="en-US" altLang="en-US" sz="800" dirty="0"/>
              <a:t>fat is continuous throughout the matrix and</a:t>
            </a:r>
          </a:p>
          <a:p>
            <a:pPr>
              <a:lnSpc>
                <a:spcPct val="80000"/>
              </a:lnSpc>
            </a:pPr>
            <a:r>
              <a:rPr lang="en-US" altLang="en-US" sz="800" dirty="0"/>
              <a:t>may comprise up to 80% fat. Concern about</a:t>
            </a:r>
          </a:p>
          <a:p>
            <a:pPr>
              <a:lnSpc>
                <a:spcPct val="80000"/>
              </a:lnSpc>
            </a:pPr>
            <a:r>
              <a:rPr lang="en-US" altLang="en-US" sz="800" dirty="0"/>
              <a:t>the consumption of excessive fat in the over-</a:t>
            </a:r>
          </a:p>
          <a:p>
            <a:pPr>
              <a:lnSpc>
                <a:spcPct val="80000"/>
              </a:lnSpc>
            </a:pPr>
            <a:r>
              <a:rPr lang="en-US" altLang="en-US" sz="800" dirty="0"/>
              <a:t>all diet has prompted the formulation of</a:t>
            </a:r>
          </a:p>
          <a:p>
            <a:pPr>
              <a:lnSpc>
                <a:spcPct val="80000"/>
              </a:lnSpc>
            </a:pPr>
            <a:r>
              <a:rPr lang="en-US" altLang="en-US" sz="800" dirty="0"/>
              <a:t>lower fat products where a number of</a:t>
            </a:r>
          </a:p>
          <a:p>
            <a:pPr>
              <a:lnSpc>
                <a:spcPct val="80000"/>
              </a:lnSpc>
            </a:pPr>
            <a:r>
              <a:rPr lang="en-US" altLang="en-US" sz="800" dirty="0"/>
              <a:t>ingredients are added to stabilize the pro-</a:t>
            </a:r>
          </a:p>
          <a:p>
            <a:pPr>
              <a:lnSpc>
                <a:spcPct val="80000"/>
              </a:lnSpc>
            </a:pPr>
            <a:r>
              <a:rPr lang="en-US" altLang="en-US" sz="800" dirty="0"/>
              <a:t>duct and substitute for the mouth feel and</a:t>
            </a:r>
          </a:p>
          <a:p>
            <a:pPr>
              <a:lnSpc>
                <a:spcPct val="80000"/>
              </a:lnSpc>
            </a:pPr>
            <a:r>
              <a:rPr lang="en-US" altLang="en-US" sz="800" dirty="0"/>
              <a:t>other organoleptic properties conferred by</a:t>
            </a:r>
          </a:p>
          <a:p>
            <a:pPr>
              <a:lnSpc>
                <a:spcPct val="80000"/>
              </a:lnSpc>
            </a:pPr>
            <a:r>
              <a:rPr lang="en-US" altLang="en-US" sz="800" dirty="0"/>
              <a:t>the fat. Margarines with fat levels as low as</a:t>
            </a:r>
          </a:p>
          <a:p>
            <a:pPr>
              <a:lnSpc>
                <a:spcPct val="80000"/>
              </a:lnSpc>
            </a:pPr>
            <a:r>
              <a:rPr lang="en-US" altLang="en-US" sz="800" dirty="0"/>
              <a:t>3%, and fat-free (within the </a:t>
            </a:r>
            <a:r>
              <a:rPr lang="en-US" altLang="en-US" sz="800" dirty="0" err="1"/>
              <a:t>de¢nition</a:t>
            </a:r>
            <a:r>
              <a:rPr lang="en-US" altLang="en-US" sz="800" dirty="0"/>
              <a:t> of</a:t>
            </a:r>
          </a:p>
          <a:p>
            <a:pPr>
              <a:lnSpc>
                <a:spcPct val="80000"/>
              </a:lnSpc>
            </a:pPr>
            <a:r>
              <a:rPr lang="en-US" altLang="en-US" sz="800" dirty="0"/>
              <a:t>NLEA) have been reported. More recently,</a:t>
            </a:r>
          </a:p>
          <a:p>
            <a:pPr>
              <a:lnSpc>
                <a:spcPct val="80000"/>
              </a:lnSpc>
            </a:pPr>
            <a:r>
              <a:rPr lang="en-US" altLang="en-US" sz="800" dirty="0"/>
              <a:t>an interest in limiting the amounts of </a:t>
            </a:r>
            <a:r>
              <a:rPr lang="en-US" altLang="en-US" sz="800" dirty="0" err="1"/>
              <a:t>satu</a:t>
            </a:r>
            <a:r>
              <a:rPr lang="en-US" altLang="en-US" sz="800" dirty="0"/>
              <a:t>-</a:t>
            </a:r>
          </a:p>
          <a:p>
            <a:pPr>
              <a:lnSpc>
                <a:spcPct val="80000"/>
              </a:lnSpc>
            </a:pPr>
            <a:r>
              <a:rPr lang="en-US" altLang="en-US" sz="800" dirty="0"/>
              <a:t>rated fats in the diet have motivated the mar-</a:t>
            </a:r>
          </a:p>
          <a:p>
            <a:pPr>
              <a:lnSpc>
                <a:spcPct val="80000"/>
              </a:lnSpc>
            </a:pPr>
            <a:r>
              <a:rPr lang="en-US" altLang="en-US" sz="800" dirty="0" err="1"/>
              <a:t>keting</a:t>
            </a:r>
            <a:r>
              <a:rPr lang="en-US" altLang="en-US" sz="800" dirty="0"/>
              <a:t> of margarines high in </a:t>
            </a:r>
            <a:r>
              <a:rPr lang="en-US" altLang="en-US" sz="800" dirty="0" err="1"/>
              <a:t>polyunsatu</a:t>
            </a:r>
            <a:r>
              <a:rPr lang="en-US" altLang="en-US" sz="800" dirty="0"/>
              <a:t>-</a:t>
            </a:r>
          </a:p>
          <a:p>
            <a:pPr>
              <a:lnSpc>
                <a:spcPct val="80000"/>
              </a:lnSpc>
            </a:pPr>
            <a:r>
              <a:rPr lang="en-US" altLang="en-US" sz="800" dirty="0"/>
              <a:t>rated fatty acids.</a:t>
            </a:r>
          </a:p>
          <a:p>
            <a:pPr>
              <a:lnSpc>
                <a:spcPct val="80000"/>
              </a:lnSpc>
            </a:pPr>
            <a:r>
              <a:rPr lang="en-US" altLang="en-US" sz="800" dirty="0"/>
              <a:t>Composition</a:t>
            </a:r>
          </a:p>
          <a:p>
            <a:pPr>
              <a:lnSpc>
                <a:spcPct val="80000"/>
              </a:lnSpc>
            </a:pPr>
            <a:r>
              <a:rPr lang="en-US" altLang="en-US" sz="800" dirty="0"/>
              <a:t>In many countries, the formulation of mar-</a:t>
            </a:r>
          </a:p>
          <a:p>
            <a:pPr>
              <a:lnSpc>
                <a:spcPct val="80000"/>
              </a:lnSpc>
            </a:pPr>
            <a:r>
              <a:rPr lang="en-US" altLang="en-US" sz="800" dirty="0" err="1"/>
              <a:t>garine</a:t>
            </a:r>
            <a:r>
              <a:rPr lang="en-US" altLang="en-US" sz="800" dirty="0"/>
              <a:t> is strictly mandated. For example, in</a:t>
            </a:r>
          </a:p>
          <a:p>
            <a:pPr>
              <a:lnSpc>
                <a:spcPct val="80000"/>
              </a:lnSpc>
            </a:pPr>
            <a:r>
              <a:rPr lang="en-US" altLang="en-US" sz="800" dirty="0"/>
              <a:t>the United States, the Food and Drug</a:t>
            </a:r>
          </a:p>
          <a:p>
            <a:pPr>
              <a:lnSpc>
                <a:spcPct val="80000"/>
              </a:lnSpc>
            </a:pPr>
            <a:r>
              <a:rPr lang="en-US" altLang="en-US" sz="800" dirty="0"/>
              <a:t>Administration states that, `Margarine (or</a:t>
            </a:r>
          </a:p>
          <a:p>
            <a:pPr>
              <a:lnSpc>
                <a:spcPct val="80000"/>
              </a:lnSpc>
            </a:pPr>
            <a:r>
              <a:rPr lang="en-US" altLang="en-US" sz="800" dirty="0"/>
              <a:t>REVIEWARTICLE</a:t>
            </a:r>
          </a:p>
          <a:p>
            <a:pPr>
              <a:lnSpc>
                <a:spcPct val="80000"/>
              </a:lnSpc>
            </a:pPr>
            <a:r>
              <a:rPr lang="en-US" altLang="en-US" sz="800" dirty="0"/>
              <a:t>*Corresponding author.</a:t>
            </a:r>
          </a:p>
          <a:p>
            <a:pPr>
              <a:lnSpc>
                <a:spcPct val="80000"/>
              </a:lnSpc>
            </a:pPr>
            <a:r>
              <a:rPr lang="en-US" altLang="en-US" sz="800" dirty="0"/>
              <a:t>Received:</a:t>
            </a:r>
          </a:p>
          <a:p>
            <a:pPr>
              <a:lnSpc>
                <a:spcPct val="80000"/>
              </a:lnSpc>
            </a:pPr>
            <a:r>
              <a:rPr lang="en-US" altLang="en-US" sz="800" dirty="0"/>
              <a:t>1 June 1999</a:t>
            </a:r>
          </a:p>
          <a:p>
            <a:pPr>
              <a:lnSpc>
                <a:spcPct val="80000"/>
              </a:lnSpc>
            </a:pPr>
            <a:r>
              <a:rPr lang="en-US" altLang="en-US" sz="800" dirty="0"/>
              <a:t>Department of Food</a:t>
            </a:r>
          </a:p>
          <a:p>
            <a:pPr>
              <a:lnSpc>
                <a:spcPct val="80000"/>
              </a:lnSpc>
            </a:pPr>
            <a:r>
              <a:rPr lang="en-US" altLang="en-US" sz="800" dirty="0"/>
              <a:t>Science, Cornell</a:t>
            </a:r>
          </a:p>
          <a:p>
            <a:pPr>
              <a:lnSpc>
                <a:spcPct val="80000"/>
              </a:lnSpc>
            </a:pPr>
            <a:r>
              <a:rPr lang="en-US" altLang="en-US" sz="800" dirty="0"/>
              <a:t>University, Ithaca,</a:t>
            </a:r>
          </a:p>
          <a:p>
            <a:pPr>
              <a:lnSpc>
                <a:spcPct val="80000"/>
              </a:lnSpc>
            </a:pPr>
            <a:r>
              <a:rPr lang="en-US" altLang="en-US" sz="800" dirty="0"/>
              <a:t>NewYork14853, USA</a:t>
            </a:r>
          </a:p>
          <a:p>
            <a:pPr>
              <a:lnSpc>
                <a:spcPct val="80000"/>
              </a:lnSpc>
            </a:pPr>
            <a:r>
              <a:rPr lang="en-US" altLang="en-US" sz="800" dirty="0"/>
              <a:t>0740-0020/99/040327 + 07 $30.00/0 #1999 Academic Press</a:t>
            </a:r>
          </a:p>
          <a:p>
            <a:pPr>
              <a:lnSpc>
                <a:spcPct val="80000"/>
              </a:lnSpc>
            </a:pPr>
            <a:r>
              <a:rPr lang="en-US" altLang="en-US" sz="800" dirty="0" err="1"/>
              <a:t>FoodMicrobiology</a:t>
            </a:r>
            <a:r>
              <a:rPr lang="en-US" altLang="en-US" sz="800" dirty="0"/>
              <a:t>, 1999, 16, 327^333 Article No. fmic.1999.0304</a:t>
            </a:r>
          </a:p>
          <a:p>
            <a:pPr>
              <a:lnSpc>
                <a:spcPct val="80000"/>
              </a:lnSpc>
            </a:pPr>
            <a:r>
              <a:rPr lang="en-US" altLang="en-US" sz="800" dirty="0"/>
              <a:t>Available online at http://www.idealibrary.com on</a:t>
            </a:r>
          </a:p>
          <a:p>
            <a:pPr>
              <a:lnSpc>
                <a:spcPct val="80000"/>
              </a:lnSpc>
            </a:pPr>
            <a:r>
              <a:rPr lang="en-US" altLang="en-US" sz="800" dirty="0"/>
              <a:t>oleomargarine) is the food in plastic or liquid</a:t>
            </a:r>
          </a:p>
          <a:p>
            <a:pPr>
              <a:lnSpc>
                <a:spcPct val="80000"/>
              </a:lnSpc>
            </a:pPr>
            <a:r>
              <a:rPr lang="en-US" altLang="en-US" sz="800" dirty="0"/>
              <a:t>emulsion containing no less than 80% fat'</a:t>
            </a:r>
          </a:p>
          <a:p>
            <a:pPr>
              <a:lnSpc>
                <a:spcPct val="80000"/>
              </a:lnSpc>
            </a:pPr>
            <a:r>
              <a:rPr lang="en-US" altLang="en-US" sz="800" dirty="0"/>
              <a:t>(FDA 1991). In Europe, these products are `</a:t>
            </a:r>
            <a:r>
              <a:rPr lang="en-US" altLang="en-US" sz="800" dirty="0" err="1"/>
              <a:t>ob</a:t>
            </a:r>
            <a:r>
              <a:rPr lang="en-US" altLang="en-US" sz="800" dirty="0"/>
              <a:t>-</a:t>
            </a:r>
          </a:p>
          <a:p>
            <a:pPr>
              <a:lnSpc>
                <a:spcPct val="80000"/>
              </a:lnSpc>
            </a:pPr>
            <a:r>
              <a:rPr lang="en-US" altLang="en-US" sz="800" dirty="0" err="1"/>
              <a:t>tained</a:t>
            </a:r>
            <a:r>
              <a:rPr lang="en-US" altLang="en-US" sz="800" dirty="0"/>
              <a:t> from vegetable and/or animal fats with</a:t>
            </a:r>
          </a:p>
          <a:p>
            <a:pPr>
              <a:lnSpc>
                <a:spcPct val="80000"/>
              </a:lnSpc>
            </a:pPr>
            <a:r>
              <a:rPr lang="en-US" altLang="en-US" sz="800" dirty="0"/>
              <a:t>a fat content of not less than 80%but less than</a:t>
            </a:r>
          </a:p>
          <a:p>
            <a:pPr>
              <a:lnSpc>
                <a:spcPct val="80000"/>
              </a:lnSpc>
            </a:pPr>
            <a:r>
              <a:rPr lang="en-US" altLang="en-US" sz="800" dirty="0"/>
              <a:t>90%' (EC 1995).</a:t>
            </a:r>
          </a:p>
          <a:p>
            <a:pPr>
              <a:lnSpc>
                <a:spcPct val="80000"/>
              </a:lnSpc>
            </a:pPr>
            <a:r>
              <a:rPr lang="en-US" altLang="en-US" sz="800" dirty="0"/>
              <a:t>Products that are </a:t>
            </a:r>
            <a:r>
              <a:rPr lang="en-US" altLang="en-US" sz="800" dirty="0" err="1"/>
              <a:t>classi¢ed</a:t>
            </a:r>
            <a:r>
              <a:rPr lang="en-US" altLang="en-US" sz="800" dirty="0"/>
              <a:t> as margarines</a:t>
            </a:r>
          </a:p>
          <a:p>
            <a:pPr>
              <a:lnSpc>
                <a:spcPct val="80000"/>
              </a:lnSpc>
            </a:pPr>
            <a:r>
              <a:rPr lang="en-US" altLang="en-US" sz="800" dirty="0"/>
              <a:t>are made from water, oil and fat, with minor</a:t>
            </a:r>
          </a:p>
          <a:p>
            <a:pPr>
              <a:lnSpc>
                <a:spcPct val="80000"/>
              </a:lnSpc>
            </a:pPr>
            <a:r>
              <a:rPr lang="en-US" altLang="en-US" sz="800" dirty="0"/>
              <a:t>ingredients such as milk (and milk products),</a:t>
            </a:r>
          </a:p>
          <a:p>
            <a:pPr>
              <a:lnSpc>
                <a:spcPct val="80000"/>
              </a:lnSpc>
            </a:pPr>
            <a:r>
              <a:rPr lang="en-US" altLang="en-US" sz="800" dirty="0"/>
              <a:t>preservatives, </a:t>
            </a:r>
            <a:r>
              <a:rPr lang="en-US" altLang="en-US" sz="800" dirty="0" err="1"/>
              <a:t>acidulants</a:t>
            </a:r>
            <a:r>
              <a:rPr lang="en-US" altLang="en-US" sz="800" dirty="0"/>
              <a:t> and salt. Lard and</a:t>
            </a:r>
          </a:p>
          <a:p>
            <a:pPr>
              <a:lnSpc>
                <a:spcPct val="80000"/>
              </a:lnSpc>
            </a:pPr>
            <a:r>
              <a:rPr lang="en-US" altLang="en-US" sz="800" dirty="0"/>
              <a:t>other animal fats such as tallow were used to</a:t>
            </a:r>
          </a:p>
          <a:p>
            <a:pPr>
              <a:lnSpc>
                <a:spcPct val="80000"/>
              </a:lnSpc>
            </a:pPr>
            <a:r>
              <a:rPr lang="en-US" altLang="en-US" sz="800" dirty="0"/>
              <a:t>produce margarine during the early part of</a:t>
            </a:r>
          </a:p>
          <a:p>
            <a:pPr>
              <a:lnSpc>
                <a:spcPct val="80000"/>
              </a:lnSpc>
            </a:pPr>
            <a:r>
              <a:rPr lang="en-US" altLang="en-US" sz="800" dirty="0"/>
              <a:t>the century, although they have been largely</a:t>
            </a:r>
          </a:p>
          <a:p>
            <a:pPr>
              <a:lnSpc>
                <a:spcPct val="80000"/>
              </a:lnSpc>
            </a:pPr>
            <a:r>
              <a:rPr lang="en-US" altLang="en-US" sz="800" dirty="0"/>
              <a:t>replaced by vegetable oils and fats. Variations</a:t>
            </a:r>
          </a:p>
          <a:p>
            <a:pPr>
              <a:lnSpc>
                <a:spcPct val="80000"/>
              </a:lnSpc>
            </a:pPr>
            <a:r>
              <a:rPr lang="en-US" altLang="en-US" sz="800" dirty="0"/>
              <a:t>in the formulation of margarine are mainly</a:t>
            </a:r>
          </a:p>
          <a:p>
            <a:pPr>
              <a:lnSpc>
                <a:spcPct val="80000"/>
              </a:lnSpc>
            </a:pPr>
            <a:r>
              <a:rPr lang="en-US" altLang="en-US" sz="800" dirty="0"/>
              <a:t>governed by a desire to create products with</a:t>
            </a:r>
          </a:p>
          <a:p>
            <a:pPr>
              <a:lnSpc>
                <a:spcPct val="80000"/>
              </a:lnSpc>
            </a:pPr>
            <a:r>
              <a:rPr lang="en-US" altLang="en-US" sz="800" dirty="0"/>
              <a:t>a particular cooking performance, spread-</a:t>
            </a:r>
          </a:p>
          <a:p>
            <a:pPr>
              <a:lnSpc>
                <a:spcPct val="80000"/>
              </a:lnSpc>
            </a:pPr>
            <a:r>
              <a:rPr lang="en-US" altLang="en-US" sz="800" dirty="0"/>
              <a:t>ability at refrigerator temperatures, and £a-</a:t>
            </a:r>
          </a:p>
          <a:p>
            <a:pPr>
              <a:lnSpc>
                <a:spcPct val="80000"/>
              </a:lnSpc>
            </a:pPr>
            <a:r>
              <a:rPr lang="en-US" altLang="en-US" sz="800" dirty="0" err="1"/>
              <a:t>vor</a:t>
            </a:r>
            <a:r>
              <a:rPr lang="en-US" altLang="en-US" sz="800" dirty="0"/>
              <a:t> release and stability. Other optional</a:t>
            </a:r>
          </a:p>
          <a:p>
            <a:pPr>
              <a:lnSpc>
                <a:spcPct val="80000"/>
              </a:lnSpc>
            </a:pPr>
            <a:r>
              <a:rPr lang="en-US" altLang="en-US" sz="800" dirty="0"/>
              <a:t>ingredients also include vitamin A and D. Ci-</a:t>
            </a:r>
          </a:p>
          <a:p>
            <a:pPr>
              <a:lnSpc>
                <a:spcPct val="80000"/>
              </a:lnSpc>
            </a:pPr>
            <a:r>
              <a:rPr lang="en-US" altLang="en-US" sz="800" dirty="0" err="1"/>
              <a:t>tric</a:t>
            </a:r>
            <a:r>
              <a:rPr lang="en-US" altLang="en-US" sz="800" dirty="0"/>
              <a:t> and lactic acid are used to acidify the pro-</a:t>
            </a:r>
          </a:p>
          <a:p>
            <a:pPr>
              <a:lnSpc>
                <a:spcPct val="80000"/>
              </a:lnSpc>
            </a:pPr>
            <a:r>
              <a:rPr lang="en-US" altLang="en-US" sz="800" dirty="0"/>
              <a:t>duct. Preservatives are sometimes used in</a:t>
            </a:r>
          </a:p>
          <a:p>
            <a:pPr>
              <a:lnSpc>
                <a:spcPct val="80000"/>
              </a:lnSpc>
            </a:pPr>
            <a:r>
              <a:rPr lang="en-US" altLang="en-US" sz="800" dirty="0"/>
              <a:t>margarine to increase shelf life of the pro-</a:t>
            </a:r>
          </a:p>
          <a:p>
            <a:pPr>
              <a:lnSpc>
                <a:spcPct val="80000"/>
              </a:lnSpc>
            </a:pPr>
            <a:r>
              <a:rPr lang="en-US" altLang="en-US" sz="800" dirty="0"/>
              <a:t>duct. Sorbate and benzoate up to 0?1% </a:t>
            </a:r>
            <a:r>
              <a:rPr lang="en-US" altLang="en-US" sz="800" dirty="0" err="1"/>
              <a:t>indivi</a:t>
            </a:r>
            <a:r>
              <a:rPr lang="en-US" altLang="en-US" sz="800" dirty="0"/>
              <a:t>-</a:t>
            </a:r>
          </a:p>
          <a:p>
            <a:pPr>
              <a:lnSpc>
                <a:spcPct val="80000"/>
              </a:lnSpc>
            </a:pPr>
            <a:r>
              <a:rPr lang="en-US" altLang="en-US" sz="800" dirty="0"/>
              <a:t>dually and 0?2% in total are allowed in the</a:t>
            </a:r>
          </a:p>
          <a:p>
            <a:pPr>
              <a:lnSpc>
                <a:spcPct val="80000"/>
              </a:lnSpc>
            </a:pPr>
            <a:r>
              <a:rPr lang="en-US" altLang="en-US" sz="800" dirty="0"/>
              <a:t>US. In addition, calcium disodium ethylene-</a:t>
            </a:r>
          </a:p>
          <a:p>
            <a:pPr>
              <a:lnSpc>
                <a:spcPct val="80000"/>
              </a:lnSpc>
            </a:pPr>
            <a:r>
              <a:rPr lang="en-US" altLang="en-US" sz="800" dirty="0" err="1"/>
              <a:t>diaminetetraacetic</a:t>
            </a:r>
            <a:r>
              <a:rPr lang="en-US" altLang="en-US" sz="800" dirty="0"/>
              <a:t> acid (EDTA) up to</a:t>
            </a:r>
          </a:p>
          <a:p>
            <a:pPr>
              <a:lnSpc>
                <a:spcPct val="80000"/>
              </a:lnSpc>
            </a:pPr>
            <a:r>
              <a:rPr lang="en-US" altLang="en-US" sz="800" dirty="0"/>
              <a:t>0?0075% is also allowed.</a:t>
            </a:r>
          </a:p>
          <a:p>
            <a:pPr>
              <a:lnSpc>
                <a:spcPct val="80000"/>
              </a:lnSpc>
            </a:pPr>
            <a:r>
              <a:rPr lang="en-US" altLang="en-US" sz="800" dirty="0"/>
              <a:t>The process for making margarine typically</a:t>
            </a:r>
          </a:p>
          <a:p>
            <a:pPr>
              <a:lnSpc>
                <a:spcPct val="80000"/>
              </a:lnSpc>
            </a:pPr>
            <a:r>
              <a:rPr lang="en-US" altLang="en-US" sz="800" dirty="0"/>
              <a:t>involves the formation of an emulsion by mix-</a:t>
            </a:r>
          </a:p>
          <a:p>
            <a:pPr>
              <a:lnSpc>
                <a:spcPct val="80000"/>
              </a:lnSpc>
            </a:pPr>
            <a:r>
              <a:rPr lang="en-US" altLang="en-US" sz="800" dirty="0" err="1"/>
              <a:t>ing</a:t>
            </a:r>
            <a:r>
              <a:rPr lang="en-US" altLang="en-US" sz="800" dirty="0"/>
              <a:t> a pasteurized aqueous phase that contains</a:t>
            </a:r>
          </a:p>
          <a:p>
            <a:pPr>
              <a:lnSpc>
                <a:spcPct val="80000"/>
              </a:lnSpc>
            </a:pPr>
            <a:r>
              <a:rPr lang="en-US" altLang="en-US" sz="800" dirty="0"/>
              <a:t>all of the water-soluble ingredients, including</a:t>
            </a:r>
          </a:p>
          <a:p>
            <a:pPr>
              <a:lnSpc>
                <a:spcPct val="80000"/>
              </a:lnSpc>
            </a:pPr>
            <a:r>
              <a:rPr lang="en-US" altLang="en-US" sz="800" dirty="0"/>
              <a:t>preservatives, with the oil phase that consists</a:t>
            </a:r>
          </a:p>
          <a:p>
            <a:pPr>
              <a:lnSpc>
                <a:spcPct val="80000"/>
              </a:lnSpc>
            </a:pPr>
            <a:r>
              <a:rPr lang="en-US" altLang="en-US" sz="800" dirty="0"/>
              <a:t>of oil-soluble </a:t>
            </a:r>
            <a:r>
              <a:rPr lang="en-US" altLang="en-US" sz="800" dirty="0" err="1"/>
              <a:t>emulsi¢ers</a:t>
            </a:r>
            <a:r>
              <a:rPr lang="en-US" altLang="en-US" sz="800" dirty="0"/>
              <a:t> and £</a:t>
            </a:r>
            <a:r>
              <a:rPr lang="en-US" altLang="en-US" sz="800" dirty="0" err="1"/>
              <a:t>avors</a:t>
            </a:r>
            <a:r>
              <a:rPr lang="en-US" altLang="en-US" sz="800" dirty="0"/>
              <a:t>. The </a:t>
            </a:r>
            <a:r>
              <a:rPr lang="en-US" altLang="en-US" sz="800" dirty="0" err="1"/>
              <a:t>ob</a:t>
            </a:r>
            <a:r>
              <a:rPr lang="en-US" altLang="en-US" sz="800" dirty="0"/>
              <a:t>-</a:t>
            </a:r>
          </a:p>
          <a:p>
            <a:pPr>
              <a:lnSpc>
                <a:spcPct val="80000"/>
              </a:lnSpc>
            </a:pPr>
            <a:r>
              <a:rPr lang="en-US" altLang="en-US" sz="800" dirty="0" err="1"/>
              <a:t>jective</a:t>
            </a:r>
            <a:r>
              <a:rPr lang="en-US" altLang="en-US" sz="800" dirty="0"/>
              <a:t> of the emulsifying process is to make</a:t>
            </a:r>
          </a:p>
          <a:p>
            <a:pPr>
              <a:lnSpc>
                <a:spcPct val="80000"/>
              </a:lnSpc>
            </a:pPr>
            <a:r>
              <a:rPr lang="en-US" altLang="en-US" sz="800" dirty="0"/>
              <a:t>the mixture a stable fat-continuous product</a:t>
            </a:r>
          </a:p>
          <a:p>
            <a:pPr>
              <a:lnSpc>
                <a:spcPct val="80000"/>
              </a:lnSpc>
            </a:pPr>
            <a:r>
              <a:rPr lang="en-US" altLang="en-US" sz="800" dirty="0"/>
              <a:t>with the aqueous phase distributed in it. The</a:t>
            </a:r>
          </a:p>
          <a:p>
            <a:pPr>
              <a:lnSpc>
                <a:spcPct val="80000"/>
              </a:lnSpc>
            </a:pPr>
            <a:r>
              <a:rPr lang="en-US" altLang="en-US" sz="800" dirty="0"/>
              <a:t>product is worked through a series of pumps</a:t>
            </a:r>
          </a:p>
          <a:p>
            <a:pPr>
              <a:lnSpc>
                <a:spcPct val="80000"/>
              </a:lnSpc>
            </a:pPr>
            <a:r>
              <a:rPr lang="en-US" altLang="en-US" sz="800" dirty="0"/>
              <a:t>and heat exchangers into a ¢ne emulsion.</a:t>
            </a:r>
          </a:p>
          <a:p>
            <a:pPr>
              <a:lnSpc>
                <a:spcPct val="80000"/>
              </a:lnSpc>
            </a:pPr>
            <a:r>
              <a:rPr lang="en-US" altLang="en-US" sz="800" dirty="0"/>
              <a:t>Most margarine processes are carried out in</a:t>
            </a:r>
          </a:p>
          <a:p>
            <a:pPr>
              <a:lnSpc>
                <a:spcPct val="80000"/>
              </a:lnSpc>
            </a:pPr>
            <a:r>
              <a:rPr lang="en-US" altLang="en-US" sz="800" dirty="0"/>
              <a:t>batch. The small water droplet size in the</a:t>
            </a:r>
          </a:p>
          <a:p>
            <a:pPr>
              <a:lnSpc>
                <a:spcPct val="80000"/>
              </a:lnSpc>
            </a:pPr>
            <a:r>
              <a:rPr lang="en-US" altLang="en-US" sz="800" dirty="0"/>
              <a:t>emulsion makes it a unique and relatively in-</a:t>
            </a:r>
          </a:p>
          <a:p>
            <a:pPr>
              <a:lnSpc>
                <a:spcPct val="80000"/>
              </a:lnSpc>
            </a:pPr>
            <a:r>
              <a:rPr lang="en-US" altLang="en-US" sz="800" dirty="0"/>
              <a:t>hospitable environment for the growth of mi-</a:t>
            </a:r>
          </a:p>
          <a:p>
            <a:pPr>
              <a:lnSpc>
                <a:spcPct val="80000"/>
              </a:lnSpc>
            </a:pPr>
            <a:r>
              <a:rPr lang="en-US" altLang="en-US" sz="800" dirty="0" err="1"/>
              <a:t>cro</a:t>
            </a:r>
            <a:r>
              <a:rPr lang="en-US" altLang="en-US" sz="800" dirty="0"/>
              <a:t>-organisms. Fine water droplets ranging</a:t>
            </a:r>
          </a:p>
          <a:p>
            <a:pPr>
              <a:lnSpc>
                <a:spcPct val="80000"/>
              </a:lnSpc>
            </a:pPr>
            <a:r>
              <a:rPr lang="en-US" altLang="en-US" sz="800" dirty="0"/>
              <a:t>in size from 1±20 mm are dispersed in the oil</a:t>
            </a:r>
          </a:p>
          <a:p>
            <a:pPr>
              <a:lnSpc>
                <a:spcPct val="80000"/>
              </a:lnSpc>
            </a:pPr>
            <a:r>
              <a:rPr lang="en-US" altLang="en-US" sz="800" dirty="0"/>
              <a:t>phase (Fig. 1).</a:t>
            </a:r>
          </a:p>
          <a:p>
            <a:pPr>
              <a:lnSpc>
                <a:spcPct val="80000"/>
              </a:lnSpc>
            </a:pPr>
            <a:r>
              <a:rPr lang="en-US" altLang="en-US" sz="800" dirty="0"/>
              <a:t>The composition and processing regiment</a:t>
            </a:r>
          </a:p>
          <a:p>
            <a:pPr>
              <a:lnSpc>
                <a:spcPct val="80000"/>
              </a:lnSpc>
            </a:pPr>
            <a:r>
              <a:rPr lang="en-US" altLang="en-US" sz="800" dirty="0"/>
              <a:t>will determine the type of margarine pro-</a:t>
            </a:r>
          </a:p>
          <a:p>
            <a:pPr>
              <a:lnSpc>
                <a:spcPct val="80000"/>
              </a:lnSpc>
            </a:pPr>
            <a:r>
              <a:rPr lang="en-US" altLang="en-US" sz="800" dirty="0" err="1"/>
              <a:t>duced</a:t>
            </a:r>
            <a:r>
              <a:rPr lang="en-US" altLang="en-US" sz="800" dirty="0"/>
              <a:t>, ranging from soft spreadable products</a:t>
            </a:r>
          </a:p>
          <a:p>
            <a:pPr>
              <a:lnSpc>
                <a:spcPct val="80000"/>
              </a:lnSpc>
            </a:pPr>
            <a:r>
              <a:rPr lang="en-US" altLang="en-US" sz="800" dirty="0"/>
              <a:t>that are packed in tubs to hard sticks or blocks</a:t>
            </a:r>
          </a:p>
          <a:p>
            <a:pPr>
              <a:lnSpc>
                <a:spcPct val="80000"/>
              </a:lnSpc>
            </a:pPr>
            <a:r>
              <a:rPr lang="en-US" altLang="en-US" sz="800" dirty="0"/>
              <a:t>that are packaged in wrappers.</a:t>
            </a:r>
          </a:p>
          <a:p>
            <a:pPr>
              <a:lnSpc>
                <a:spcPct val="80000"/>
              </a:lnSpc>
            </a:pPr>
            <a:r>
              <a:rPr lang="en-US" altLang="en-US" sz="800" dirty="0"/>
              <a:t>Intrinsic factors </a:t>
            </a:r>
            <a:r>
              <a:rPr lang="en-US" altLang="en-US" sz="800" dirty="0" err="1"/>
              <a:t>a¡ecting</a:t>
            </a:r>
            <a:endParaRPr lang="en-US" altLang="en-US" sz="800" dirty="0"/>
          </a:p>
          <a:p>
            <a:pPr>
              <a:lnSpc>
                <a:spcPct val="80000"/>
              </a:lnSpc>
            </a:pPr>
            <a:r>
              <a:rPr lang="en-US" altLang="en-US" sz="800" dirty="0"/>
              <a:t>microbial growth</a:t>
            </a:r>
          </a:p>
          <a:p>
            <a:pPr>
              <a:lnSpc>
                <a:spcPct val="80000"/>
              </a:lnSpc>
            </a:pPr>
            <a:r>
              <a:rPr lang="en-US" altLang="en-US" sz="800" dirty="0"/>
              <a:t>The composition of margarine precludes the</a:t>
            </a:r>
          </a:p>
          <a:p>
            <a:pPr>
              <a:lnSpc>
                <a:spcPct val="80000"/>
              </a:lnSpc>
            </a:pPr>
            <a:r>
              <a:rPr lang="en-US" altLang="en-US" sz="800" dirty="0"/>
              <a:t>growth of most micro-organisms, especially</a:t>
            </a:r>
          </a:p>
          <a:p>
            <a:pPr>
              <a:lnSpc>
                <a:spcPct val="80000"/>
              </a:lnSpc>
            </a:pPr>
            <a:r>
              <a:rPr lang="en-US" altLang="en-US" sz="800" dirty="0"/>
              <a:t>those that are considered to be potential </a:t>
            </a:r>
            <a:r>
              <a:rPr lang="en-US" altLang="en-US" sz="800" dirty="0" err="1"/>
              <a:t>patho</a:t>
            </a:r>
            <a:r>
              <a:rPr lang="en-US" altLang="en-US" sz="800" dirty="0"/>
              <a:t>-</a:t>
            </a:r>
          </a:p>
          <a:p>
            <a:pPr>
              <a:lnSpc>
                <a:spcPct val="80000"/>
              </a:lnSpc>
            </a:pPr>
            <a:r>
              <a:rPr lang="en-US" altLang="en-US" sz="800" dirty="0"/>
              <a:t>gens (Table 1). The composition of margarine</a:t>
            </a:r>
          </a:p>
          <a:p>
            <a:pPr>
              <a:lnSpc>
                <a:spcPct val="80000"/>
              </a:lnSpc>
            </a:pPr>
            <a:r>
              <a:rPr lang="en-US" altLang="en-US" sz="800" dirty="0"/>
              <a:t>coupled to the process by which micron-size</a:t>
            </a:r>
          </a:p>
          <a:p>
            <a:pPr>
              <a:lnSpc>
                <a:spcPct val="80000"/>
              </a:lnSpc>
            </a:pPr>
            <a:r>
              <a:rPr lang="en-US" altLang="en-US" sz="800" dirty="0"/>
              <a:t>aqueous phase droplets are formed to create</a:t>
            </a:r>
          </a:p>
          <a:p>
            <a:pPr>
              <a:lnSpc>
                <a:spcPct val="80000"/>
              </a:lnSpc>
            </a:pPr>
            <a:r>
              <a:rPr lang="en-US" altLang="en-US" sz="800" dirty="0"/>
              <a:t>an emulsion are very </a:t>
            </a:r>
            <a:r>
              <a:rPr lang="en-US" altLang="en-US" sz="800" dirty="0" err="1"/>
              <a:t>e¡ective</a:t>
            </a:r>
            <a:r>
              <a:rPr lang="en-US" altLang="en-US" sz="800" dirty="0"/>
              <a:t> barriers to</a:t>
            </a:r>
          </a:p>
          <a:p>
            <a:pPr>
              <a:lnSpc>
                <a:spcPct val="80000"/>
              </a:lnSpc>
            </a:pPr>
            <a:r>
              <a:rPr lang="en-US" altLang="en-US" sz="800" dirty="0"/>
              <a:t>microbial growth.</a:t>
            </a:r>
          </a:p>
          <a:p>
            <a:pPr>
              <a:lnSpc>
                <a:spcPct val="80000"/>
              </a:lnSpc>
            </a:pPr>
            <a:r>
              <a:rPr lang="en-US" altLang="en-US" sz="800" dirty="0"/>
              <a:t>One of the most likely intrinsic factors limit-</a:t>
            </a:r>
          </a:p>
          <a:p>
            <a:pPr>
              <a:lnSpc>
                <a:spcPct val="80000"/>
              </a:lnSpc>
            </a:pPr>
            <a:r>
              <a:rPr lang="en-US" altLang="en-US" sz="800" dirty="0" err="1"/>
              <a:t>ing</a:t>
            </a:r>
            <a:r>
              <a:rPr lang="en-US" altLang="en-US" sz="800" dirty="0"/>
              <a:t> the ability of micro-organisms to grow in</a:t>
            </a:r>
          </a:p>
          <a:p>
            <a:pPr>
              <a:lnSpc>
                <a:spcPct val="80000"/>
              </a:lnSpc>
            </a:pPr>
            <a:r>
              <a:rPr lang="en-US" altLang="en-US" sz="800" dirty="0"/>
              <a:t>margarine is the sequestering of the aqueous</a:t>
            </a:r>
          </a:p>
          <a:p>
            <a:pPr>
              <a:lnSpc>
                <a:spcPct val="80000"/>
              </a:lnSpc>
            </a:pPr>
            <a:r>
              <a:rPr lang="en-US" altLang="en-US" sz="800" dirty="0"/>
              <a:t>phase in the oil phase. The ¢</a:t>
            </a:r>
            <a:r>
              <a:rPr lang="en-US" altLang="en-US" sz="800" dirty="0" err="1"/>
              <a:t>ner</a:t>
            </a:r>
            <a:r>
              <a:rPr lang="en-US" altLang="en-US" sz="800" dirty="0"/>
              <a:t> the emulsion</a:t>
            </a:r>
          </a:p>
          <a:p>
            <a:pPr>
              <a:lnSpc>
                <a:spcPct val="80000"/>
              </a:lnSpc>
            </a:pPr>
            <a:r>
              <a:rPr lang="en-US" altLang="en-US" sz="800" dirty="0"/>
              <a:t>and hence the smaller the aqueous phase drop-</a:t>
            </a:r>
          </a:p>
          <a:p>
            <a:pPr>
              <a:lnSpc>
                <a:spcPct val="80000"/>
              </a:lnSpc>
            </a:pPr>
            <a:r>
              <a:rPr lang="en-US" altLang="en-US" sz="800" dirty="0"/>
              <a:t>let size, the more limited the interior area avail-</a:t>
            </a:r>
          </a:p>
          <a:p>
            <a:pPr>
              <a:lnSpc>
                <a:spcPct val="80000"/>
              </a:lnSpc>
            </a:pPr>
            <a:r>
              <a:rPr lang="en-US" altLang="en-US" sz="800" dirty="0"/>
              <a:t>able for microbial growth and the lower the</a:t>
            </a:r>
          </a:p>
          <a:p>
            <a:pPr>
              <a:lnSpc>
                <a:spcPct val="80000"/>
              </a:lnSpc>
            </a:pPr>
            <a:r>
              <a:rPr lang="en-US" altLang="en-US" sz="800" dirty="0"/>
              <a:t>quantity of nutrients available in a droplet. Con-</a:t>
            </a:r>
          </a:p>
          <a:p>
            <a:pPr>
              <a:lnSpc>
                <a:spcPct val="80000"/>
              </a:lnSpc>
            </a:pPr>
            <a:r>
              <a:rPr lang="en-US" altLang="en-US" sz="800" dirty="0" err="1"/>
              <a:t>sequently</a:t>
            </a:r>
            <a:r>
              <a:rPr lang="en-US" altLang="en-US" sz="800" dirty="0"/>
              <a:t>, a ¢ne emulsion limits the number of</a:t>
            </a:r>
          </a:p>
          <a:p>
            <a:pPr>
              <a:lnSpc>
                <a:spcPct val="80000"/>
              </a:lnSpc>
            </a:pPr>
            <a:r>
              <a:rPr lang="en-US" altLang="en-US" sz="800" dirty="0"/>
              <a:t>generations a bacteria can replicate (</a:t>
            </a:r>
            <a:r>
              <a:rPr lang="en-US" altLang="en-US" sz="800" dirty="0" err="1"/>
              <a:t>Catteau</a:t>
            </a:r>
            <a:endParaRPr lang="en-US" altLang="en-US" sz="800" dirty="0"/>
          </a:p>
          <a:p>
            <a:pPr>
              <a:lnSpc>
                <a:spcPct val="80000"/>
              </a:lnSpc>
            </a:pPr>
            <a:r>
              <a:rPr lang="en-US" altLang="en-US" sz="800" dirty="0"/>
              <a:t>1985). Comparative measurements of the</a:t>
            </a:r>
          </a:p>
          <a:p>
            <a:pPr>
              <a:lnSpc>
                <a:spcPct val="80000"/>
              </a:lnSpc>
            </a:pPr>
            <a:r>
              <a:rPr lang="en-US" altLang="en-US" sz="800" dirty="0"/>
              <a:t>growth rate of non-</a:t>
            </a:r>
            <a:r>
              <a:rPr lang="en-US" altLang="en-US" sz="800" dirty="0" err="1"/>
              <a:t>lipolytic</a:t>
            </a:r>
            <a:r>
              <a:rPr lang="en-US" altLang="en-US" sz="800" dirty="0"/>
              <a:t> bacteria in water-</a:t>
            </a:r>
          </a:p>
          <a:p>
            <a:pPr>
              <a:lnSpc>
                <a:spcPct val="80000"/>
              </a:lnSpc>
            </a:pPr>
            <a:r>
              <a:rPr lang="en-US" altLang="en-US" sz="800" dirty="0"/>
              <a:t>in-oil emulsions as compared to water phase</a:t>
            </a:r>
          </a:p>
          <a:p>
            <a:pPr>
              <a:lnSpc>
                <a:spcPct val="80000"/>
              </a:lnSpc>
            </a:pPr>
            <a:r>
              <a:rPr lang="en-US" altLang="en-US" sz="800" dirty="0"/>
              <a:t>alone reveal that they are less likely to grow in</a:t>
            </a:r>
          </a:p>
          <a:p>
            <a:pPr>
              <a:lnSpc>
                <a:spcPct val="80000"/>
              </a:lnSpc>
            </a:pPr>
            <a:r>
              <a:rPr lang="en-US" altLang="en-US" sz="800" dirty="0"/>
              <a:t>the former rather than the latter (</a:t>
            </a:r>
            <a:r>
              <a:rPr lang="en-US" altLang="en-US" sz="800" dirty="0" err="1"/>
              <a:t>Verrips</a:t>
            </a:r>
            <a:r>
              <a:rPr lang="en-US" altLang="en-US" sz="800" dirty="0"/>
              <a:t> and</a:t>
            </a:r>
          </a:p>
          <a:p>
            <a:pPr>
              <a:lnSpc>
                <a:spcPct val="80000"/>
              </a:lnSpc>
            </a:pPr>
            <a:r>
              <a:rPr lang="en-US" altLang="en-US" sz="800" dirty="0" err="1"/>
              <a:t>Zaalberg</a:t>
            </a:r>
            <a:r>
              <a:rPr lang="en-US" altLang="en-US" sz="800" dirty="0"/>
              <a:t> 1980).While the growth </a:t>
            </a:r>
            <a:r>
              <a:rPr lang="en-US" altLang="en-US" sz="800" dirty="0" err="1"/>
              <a:t>ofEnterobacter</a:t>
            </a:r>
            <a:endParaRPr lang="en-US" altLang="en-US" sz="800" dirty="0"/>
          </a:p>
          <a:p>
            <a:pPr>
              <a:lnSpc>
                <a:spcPct val="80000"/>
              </a:lnSpc>
            </a:pPr>
            <a:r>
              <a:rPr lang="en-US" altLang="en-US" sz="800" dirty="0"/>
              <a:t>and Staphylococcus is robust in a water phase</a:t>
            </a:r>
          </a:p>
          <a:p>
            <a:pPr>
              <a:lnSpc>
                <a:spcPct val="80000"/>
              </a:lnSpc>
            </a:pPr>
            <a:r>
              <a:rPr lang="en-US" altLang="en-US" sz="800" dirty="0"/>
              <a:t>whose composition simulates that of </a:t>
            </a:r>
            <a:r>
              <a:rPr lang="en-US" altLang="en-US" sz="800" dirty="0" err="1"/>
              <a:t>margar</a:t>
            </a:r>
            <a:r>
              <a:rPr lang="en-US" altLang="en-US" sz="800" dirty="0"/>
              <a:t>-</a:t>
            </a:r>
          </a:p>
          <a:p>
            <a:pPr>
              <a:lnSpc>
                <a:spcPct val="80000"/>
              </a:lnSpc>
            </a:pPr>
            <a:r>
              <a:rPr lang="en-US" altLang="en-US" sz="800" dirty="0" err="1"/>
              <a:t>ine</a:t>
            </a:r>
            <a:r>
              <a:rPr lang="en-US" altLang="en-US" sz="800" dirty="0"/>
              <a:t>, they do not grow in margarine. In </a:t>
            </a:r>
            <a:r>
              <a:rPr lang="en-US" altLang="en-US" sz="800" dirty="0" err="1"/>
              <a:t>margar</a:t>
            </a:r>
            <a:r>
              <a:rPr lang="en-US" altLang="en-US" sz="800" dirty="0"/>
              <a:t>-</a:t>
            </a:r>
          </a:p>
          <a:p>
            <a:pPr>
              <a:lnSpc>
                <a:spcPct val="80000"/>
              </a:lnSpc>
            </a:pPr>
            <a:r>
              <a:rPr lang="en-US" altLang="en-US" sz="800" dirty="0" err="1"/>
              <a:t>ine</a:t>
            </a:r>
            <a:r>
              <a:rPr lang="en-US" altLang="en-US" sz="800" dirty="0"/>
              <a:t>, the increase in the number of </a:t>
            </a:r>
            <a:r>
              <a:rPr lang="en-US" altLang="en-US" sz="800" dirty="0" err="1"/>
              <a:t>Enterobacter</a:t>
            </a:r>
            <a:endParaRPr lang="en-US" altLang="en-US" sz="800" dirty="0"/>
          </a:p>
          <a:p>
            <a:pPr>
              <a:lnSpc>
                <a:spcPct val="80000"/>
              </a:lnSpc>
            </a:pPr>
            <a:r>
              <a:rPr lang="en-US" altLang="en-US" sz="800" dirty="0"/>
              <a:t>was not </a:t>
            </a:r>
            <a:r>
              <a:rPr lang="en-US" altLang="en-US" sz="800" dirty="0" err="1"/>
              <a:t>signi¢cant</a:t>
            </a:r>
            <a:r>
              <a:rPr lang="en-US" altLang="en-US" sz="800" dirty="0"/>
              <a:t> as compared to a four-log</a:t>
            </a:r>
          </a:p>
          <a:p>
            <a:pPr>
              <a:lnSpc>
                <a:spcPct val="80000"/>
              </a:lnSpc>
            </a:pPr>
            <a:r>
              <a:rPr lang="en-US" altLang="en-US" sz="800" dirty="0"/>
              <a:t>increase in a simulated water phase at abuse</a:t>
            </a:r>
          </a:p>
          <a:p>
            <a:pPr>
              <a:lnSpc>
                <a:spcPct val="80000"/>
              </a:lnSpc>
            </a:pPr>
            <a:r>
              <a:rPr lang="en-US" altLang="en-US" sz="800" dirty="0"/>
              <a:t>temperature of 208C. Similarly, the increased</a:t>
            </a:r>
          </a:p>
          <a:p>
            <a:pPr>
              <a:lnSpc>
                <a:spcPct val="80000"/>
              </a:lnSpc>
            </a:pPr>
            <a:r>
              <a:rPr lang="en-US" altLang="en-US" sz="800" dirty="0"/>
              <a:t>Figure 1. Photomicrograph of margarine </a:t>
            </a:r>
            <a:r>
              <a:rPr lang="en-US" altLang="en-US" sz="800" dirty="0" err="1"/>
              <a:t>emul</a:t>
            </a:r>
            <a:r>
              <a:rPr lang="en-US" altLang="en-US" sz="800" dirty="0"/>
              <a:t>-</a:t>
            </a:r>
          </a:p>
          <a:p>
            <a:pPr>
              <a:lnSpc>
                <a:spcPct val="80000"/>
              </a:lnSpc>
            </a:pPr>
            <a:r>
              <a:rPr lang="en-US" altLang="en-US" sz="800" dirty="0" err="1"/>
              <a:t>sion</a:t>
            </a:r>
            <a:r>
              <a:rPr lang="en-US" altLang="en-US" sz="800" dirty="0"/>
              <a:t> using </a:t>
            </a:r>
            <a:r>
              <a:rPr lang="en-US" altLang="en-US" sz="800" dirty="0" err="1"/>
              <a:t>di¡erential</a:t>
            </a:r>
            <a:r>
              <a:rPr lang="en-US" altLang="en-US" sz="800" dirty="0"/>
              <a:t> interference contrast optics.</a:t>
            </a:r>
          </a:p>
          <a:p>
            <a:pPr>
              <a:lnSpc>
                <a:spcPct val="80000"/>
              </a:lnSpc>
            </a:pPr>
            <a:r>
              <a:rPr lang="en-US" altLang="en-US" sz="800" dirty="0"/>
              <a:t>(Total magni¢cation:61000.)</a:t>
            </a:r>
          </a:p>
          <a:p>
            <a:pPr>
              <a:lnSpc>
                <a:spcPct val="80000"/>
              </a:lnSpc>
            </a:pPr>
            <a:r>
              <a:rPr lang="en-US" altLang="en-US" sz="800" dirty="0"/>
              <a:t>328 S. </a:t>
            </a:r>
            <a:r>
              <a:rPr lang="en-US" altLang="en-US" sz="800" dirty="0" err="1"/>
              <a:t>Delamarre</a:t>
            </a:r>
            <a:r>
              <a:rPr lang="en-US" altLang="en-US" sz="800" dirty="0"/>
              <a:t> and C. A. Batt</a:t>
            </a:r>
          </a:p>
          <a:p>
            <a:pPr>
              <a:lnSpc>
                <a:spcPct val="80000"/>
              </a:lnSpc>
            </a:pPr>
            <a:r>
              <a:rPr lang="en-US" altLang="en-US" sz="800" dirty="0"/>
              <a:t>number of cfuml71 of Staphylococcus was not</a:t>
            </a:r>
          </a:p>
          <a:p>
            <a:pPr>
              <a:lnSpc>
                <a:spcPct val="80000"/>
              </a:lnSpc>
            </a:pPr>
            <a:r>
              <a:rPr lang="en-US" altLang="en-US" sz="800" dirty="0" err="1"/>
              <a:t>signi¢cant</a:t>
            </a:r>
            <a:r>
              <a:rPr lang="en-US" altLang="en-US" sz="800" dirty="0"/>
              <a:t> in margarine while increasing</a:t>
            </a:r>
          </a:p>
          <a:p>
            <a:pPr>
              <a:lnSpc>
                <a:spcPct val="80000"/>
              </a:lnSpc>
            </a:pPr>
            <a:r>
              <a:rPr lang="en-US" altLang="en-US" sz="800" dirty="0"/>
              <a:t>three-log in the analogous water phase over a</a:t>
            </a:r>
          </a:p>
          <a:p>
            <a:pPr>
              <a:lnSpc>
                <a:spcPct val="80000"/>
              </a:lnSpc>
            </a:pPr>
            <a:r>
              <a:rPr lang="en-US" altLang="en-US" sz="800" dirty="0"/>
              <a:t>4-day period at abuse temperature of 208C.</a:t>
            </a:r>
          </a:p>
          <a:p>
            <a:pPr>
              <a:lnSpc>
                <a:spcPct val="80000"/>
              </a:lnSpc>
            </a:pPr>
            <a:r>
              <a:rPr lang="en-US" altLang="en-US" sz="800" dirty="0"/>
              <a:t>There is also some evidence to indicate the pre-</a:t>
            </a:r>
          </a:p>
          <a:p>
            <a:pPr>
              <a:lnSpc>
                <a:spcPct val="80000"/>
              </a:lnSpc>
            </a:pPr>
            <a:r>
              <a:rPr lang="en-US" altLang="en-US" sz="800" dirty="0" err="1"/>
              <a:t>sence</a:t>
            </a:r>
            <a:r>
              <a:rPr lang="en-US" altLang="en-US" sz="800" dirty="0"/>
              <a:t> of hydrogen peroxide in edible oils would</a:t>
            </a:r>
          </a:p>
          <a:p>
            <a:pPr>
              <a:lnSpc>
                <a:spcPct val="80000"/>
              </a:lnSpc>
            </a:pPr>
            <a:r>
              <a:rPr lang="en-US" altLang="en-US" sz="800" dirty="0"/>
              <a:t>provide another measure of </a:t>
            </a:r>
            <a:r>
              <a:rPr lang="en-US" altLang="en-US" sz="800" dirty="0" err="1"/>
              <a:t>bacteriocidal</a:t>
            </a:r>
            <a:r>
              <a:rPr lang="en-US" altLang="en-US" sz="800" dirty="0"/>
              <a:t> char-</a:t>
            </a:r>
          </a:p>
          <a:p>
            <a:pPr>
              <a:lnSpc>
                <a:spcPct val="80000"/>
              </a:lnSpc>
            </a:pPr>
            <a:r>
              <a:rPr lang="en-US" altLang="en-US" sz="800" dirty="0" err="1"/>
              <a:t>acteristics</a:t>
            </a:r>
            <a:r>
              <a:rPr lang="en-US" altLang="en-US" sz="800" dirty="0"/>
              <a:t> to margarine (</a:t>
            </a:r>
            <a:r>
              <a:rPr lang="en-US" altLang="en-US" sz="800" dirty="0" err="1"/>
              <a:t>Coxon</a:t>
            </a:r>
            <a:r>
              <a:rPr lang="en-US" altLang="en-US" sz="800" dirty="0"/>
              <a:t> et al. 1987).</a:t>
            </a:r>
          </a:p>
          <a:p>
            <a:pPr>
              <a:lnSpc>
                <a:spcPct val="80000"/>
              </a:lnSpc>
            </a:pPr>
            <a:r>
              <a:rPr lang="en-US" altLang="en-US" sz="800" dirty="0"/>
              <a:t>The emulsion characteristics of margarine</a:t>
            </a:r>
          </a:p>
          <a:p>
            <a:pPr>
              <a:lnSpc>
                <a:spcPct val="80000"/>
              </a:lnSpc>
            </a:pPr>
            <a:r>
              <a:rPr lang="en-US" altLang="en-US" sz="800" dirty="0"/>
              <a:t>help to determine its stability and shelf-life.</a:t>
            </a:r>
          </a:p>
          <a:p>
            <a:pPr>
              <a:lnSpc>
                <a:spcPct val="80000"/>
              </a:lnSpc>
            </a:pPr>
            <a:r>
              <a:rPr lang="en-US" altLang="en-US" sz="800" dirty="0"/>
              <a:t>Models have been reported to quantify the </a:t>
            </a:r>
            <a:r>
              <a:rPr lang="en-US" altLang="en-US" sz="800" dirty="0" err="1"/>
              <a:t>rela</a:t>
            </a:r>
            <a:r>
              <a:rPr lang="en-US" altLang="en-US" sz="800" dirty="0"/>
              <a:t>-</a:t>
            </a:r>
          </a:p>
          <a:p>
            <a:pPr>
              <a:lnSpc>
                <a:spcPct val="80000"/>
              </a:lnSpc>
            </a:pPr>
            <a:r>
              <a:rPr lang="en-US" altLang="en-US" sz="800" dirty="0" err="1"/>
              <a:t>tionship</a:t>
            </a:r>
            <a:r>
              <a:rPr lang="en-US" altLang="en-US" sz="800" dirty="0"/>
              <a:t> between microbial stability and </a:t>
            </a:r>
            <a:r>
              <a:rPr lang="en-US" altLang="en-US" sz="800" dirty="0" err="1"/>
              <a:t>emul</a:t>
            </a:r>
            <a:r>
              <a:rPr lang="en-US" altLang="en-US" sz="800" dirty="0"/>
              <a:t>-</a:t>
            </a:r>
          </a:p>
          <a:p>
            <a:pPr>
              <a:lnSpc>
                <a:spcPct val="80000"/>
              </a:lnSpc>
            </a:pPr>
            <a:r>
              <a:rPr lang="en-US" altLang="en-US" sz="800" dirty="0" err="1"/>
              <a:t>sion</a:t>
            </a:r>
            <a:r>
              <a:rPr lang="en-US" altLang="en-US" sz="800" dirty="0"/>
              <a:t> droplet size. Such models require that the</a:t>
            </a:r>
          </a:p>
          <a:p>
            <a:pPr>
              <a:lnSpc>
                <a:spcPct val="80000"/>
              </a:lnSpc>
            </a:pPr>
            <a:r>
              <a:rPr lang="en-US" altLang="en-US" sz="800" dirty="0"/>
              <a:t>microbiological growth characteristics of the</a:t>
            </a:r>
          </a:p>
          <a:p>
            <a:pPr>
              <a:lnSpc>
                <a:spcPct val="80000"/>
              </a:lnSpc>
            </a:pPr>
            <a:r>
              <a:rPr lang="en-US" altLang="en-US" sz="800" dirty="0"/>
              <a:t>relevant micro-organisms, the concentration</a:t>
            </a:r>
          </a:p>
          <a:p>
            <a:pPr>
              <a:lnSpc>
                <a:spcPct val="80000"/>
              </a:lnSpc>
            </a:pPr>
            <a:r>
              <a:rPr lang="en-US" altLang="en-US" sz="800" dirty="0"/>
              <a:t>of nutrients and the emulsion characteristics</a:t>
            </a:r>
          </a:p>
          <a:p>
            <a:pPr>
              <a:lnSpc>
                <a:spcPct val="80000"/>
              </a:lnSpc>
            </a:pPr>
            <a:r>
              <a:rPr lang="en-US" altLang="en-US" sz="800" dirty="0"/>
              <a:t>are known (</a:t>
            </a:r>
            <a:r>
              <a:rPr lang="en-US" altLang="en-US" sz="800" dirty="0" err="1"/>
              <a:t>Klapwijk</a:t>
            </a:r>
            <a:r>
              <a:rPr lang="en-US" altLang="en-US" sz="800" dirty="0"/>
              <a:t> 1992) (Fig. 2). The </a:t>
            </a:r>
            <a:r>
              <a:rPr lang="en-US" altLang="en-US" sz="800" dirty="0" err="1"/>
              <a:t>emul</a:t>
            </a:r>
            <a:r>
              <a:rPr lang="en-US" altLang="en-US" sz="800" dirty="0"/>
              <a:t>-</a:t>
            </a:r>
          </a:p>
          <a:p>
            <a:pPr>
              <a:lnSpc>
                <a:spcPct val="80000"/>
              </a:lnSpc>
            </a:pPr>
            <a:r>
              <a:rPr lang="en-US" altLang="en-US" sz="800" dirty="0" err="1"/>
              <a:t>sion</a:t>
            </a:r>
            <a:r>
              <a:rPr lang="en-US" altLang="en-US" sz="800" dirty="0"/>
              <a:t> can be characterized by pulsed ¢</a:t>
            </a:r>
            <a:r>
              <a:rPr lang="en-US" altLang="en-US" sz="800" dirty="0" err="1"/>
              <a:t>eld</a:t>
            </a:r>
            <a:r>
              <a:rPr lang="en-US" altLang="en-US" sz="800" dirty="0"/>
              <a:t> </a:t>
            </a:r>
            <a:r>
              <a:rPr lang="en-US" altLang="en-US" sz="800" dirty="0" err="1"/>
              <a:t>gradi</a:t>
            </a:r>
            <a:r>
              <a:rPr lang="en-US" altLang="en-US" sz="800" dirty="0"/>
              <a:t>-</a:t>
            </a:r>
          </a:p>
          <a:p>
            <a:pPr>
              <a:lnSpc>
                <a:spcPct val="80000"/>
              </a:lnSpc>
            </a:pPr>
            <a:r>
              <a:rPr lang="en-US" altLang="en-US" sz="800" dirty="0" err="1"/>
              <a:t>ent</a:t>
            </a:r>
            <a:r>
              <a:rPr lang="en-US" altLang="en-US" sz="800" dirty="0"/>
              <a:t> NMR which can be used to assess the mean</a:t>
            </a:r>
          </a:p>
          <a:p>
            <a:pPr>
              <a:lnSpc>
                <a:spcPct val="80000"/>
              </a:lnSpc>
            </a:pPr>
            <a:r>
              <a:rPr lang="en-US" altLang="en-US" sz="800" dirty="0"/>
              <a:t>diameter of the droplet. Although this can also</a:t>
            </a:r>
          </a:p>
          <a:p>
            <a:pPr>
              <a:lnSpc>
                <a:spcPct val="80000"/>
              </a:lnSpc>
            </a:pPr>
            <a:r>
              <a:rPr lang="en-US" altLang="en-US" sz="800" dirty="0"/>
              <a:t>be done microscopically, it is not practical to</a:t>
            </a:r>
          </a:p>
          <a:p>
            <a:pPr>
              <a:lnSpc>
                <a:spcPct val="80000"/>
              </a:lnSpc>
            </a:pPr>
            <a:r>
              <a:rPr lang="en-US" altLang="en-US" sz="800" dirty="0"/>
              <a:t>generate quantitative data due to the tedious</a:t>
            </a:r>
          </a:p>
          <a:p>
            <a:pPr>
              <a:lnSpc>
                <a:spcPct val="80000"/>
              </a:lnSpc>
            </a:pPr>
            <a:r>
              <a:rPr lang="en-US" altLang="en-US" sz="800" dirty="0"/>
              <a:t>method for manual data collection. In </a:t>
            </a:r>
            <a:r>
              <a:rPr lang="en-US" altLang="en-US" sz="800" dirty="0" err="1"/>
              <a:t>margar</a:t>
            </a:r>
            <a:r>
              <a:rPr lang="en-US" altLang="en-US" sz="800" dirty="0"/>
              <a:t>-</a:t>
            </a:r>
          </a:p>
          <a:p>
            <a:pPr>
              <a:lnSpc>
                <a:spcPct val="80000"/>
              </a:lnSpc>
            </a:pPr>
            <a:r>
              <a:rPr lang="en-US" altLang="en-US" sz="800" dirty="0" err="1"/>
              <a:t>ines</a:t>
            </a:r>
            <a:r>
              <a:rPr lang="en-US" altLang="en-US" sz="800" dirty="0"/>
              <a:t>, the average droplet size is 4±5 mm with a</a:t>
            </a:r>
          </a:p>
          <a:p>
            <a:pPr>
              <a:lnSpc>
                <a:spcPct val="80000"/>
              </a:lnSpc>
            </a:pPr>
            <a:r>
              <a:rPr lang="en-US" altLang="en-US" sz="800" dirty="0"/>
              <a:t>range from 1 to 20 </a:t>
            </a:r>
            <a:r>
              <a:rPr lang="en-US" altLang="en-US" sz="800" dirty="0" err="1"/>
              <a:t>mm.When</a:t>
            </a:r>
            <a:r>
              <a:rPr lang="en-US" altLang="en-US" sz="800" dirty="0"/>
              <a:t> the droplet size is</a:t>
            </a:r>
          </a:p>
          <a:p>
            <a:pPr>
              <a:lnSpc>
                <a:spcPct val="80000"/>
              </a:lnSpc>
            </a:pPr>
            <a:r>
              <a:rPr lang="en-US" altLang="en-US" sz="800" dirty="0"/>
              <a:t>less than 10 mm, it is doubtful that these </a:t>
            </a:r>
            <a:r>
              <a:rPr lang="en-US" altLang="en-US" sz="800" dirty="0" err="1"/>
              <a:t>restric</a:t>
            </a:r>
            <a:r>
              <a:rPr lang="en-US" altLang="en-US" sz="800" dirty="0"/>
              <a:t>-</a:t>
            </a:r>
          </a:p>
          <a:p>
            <a:pPr>
              <a:lnSpc>
                <a:spcPct val="80000"/>
              </a:lnSpc>
            </a:pPr>
            <a:r>
              <a:rPr lang="en-US" altLang="en-US" sz="800" dirty="0" err="1"/>
              <a:t>tive</a:t>
            </a:r>
            <a:r>
              <a:rPr lang="en-US" altLang="en-US" sz="800" dirty="0"/>
              <a:t> environments will allow a micro-organism</a:t>
            </a:r>
          </a:p>
          <a:p>
            <a:pPr>
              <a:lnSpc>
                <a:spcPct val="80000"/>
              </a:lnSpc>
            </a:pPr>
            <a:r>
              <a:rPr lang="en-US" altLang="en-US" sz="800" dirty="0"/>
              <a:t>to grow.</a:t>
            </a:r>
          </a:p>
          <a:p>
            <a:pPr>
              <a:lnSpc>
                <a:spcPct val="80000"/>
              </a:lnSpc>
            </a:pPr>
            <a:r>
              <a:rPr lang="en-US" altLang="en-US" sz="800" dirty="0"/>
              <a:t>Beyond the limited growth of micro-organ-</a:t>
            </a:r>
          </a:p>
          <a:p>
            <a:pPr>
              <a:lnSpc>
                <a:spcPct val="80000"/>
              </a:lnSpc>
            </a:pPr>
            <a:r>
              <a:rPr lang="en-US" altLang="en-US" sz="800" dirty="0"/>
              <a:t>isms in the droplet, only a small fraction of the</a:t>
            </a:r>
          </a:p>
          <a:p>
            <a:pPr>
              <a:lnSpc>
                <a:spcPct val="80000"/>
              </a:lnSpc>
            </a:pPr>
            <a:r>
              <a:rPr lang="en-US" altLang="en-US" sz="800" dirty="0"/>
              <a:t>droplets would be expected to be contaminated</a:t>
            </a:r>
          </a:p>
          <a:p>
            <a:pPr>
              <a:lnSpc>
                <a:spcPct val="80000"/>
              </a:lnSpc>
            </a:pPr>
            <a:r>
              <a:rPr lang="en-US" altLang="en-US" sz="800" dirty="0"/>
              <a:t>with even a single micro-organism. Therefore,</a:t>
            </a:r>
          </a:p>
          <a:p>
            <a:pPr>
              <a:lnSpc>
                <a:spcPct val="80000"/>
              </a:lnSpc>
            </a:pPr>
            <a:r>
              <a:rPr lang="en-US" altLang="en-US" sz="800" dirty="0"/>
              <a:t>one control point in margarine production that</a:t>
            </a:r>
          </a:p>
          <a:p>
            <a:pPr>
              <a:lnSpc>
                <a:spcPct val="80000"/>
              </a:lnSpc>
            </a:pPr>
            <a:r>
              <a:rPr lang="en-US" altLang="en-US" sz="800" dirty="0"/>
              <a:t>has a positive </a:t>
            </a:r>
            <a:r>
              <a:rPr lang="en-US" altLang="en-US" sz="800" dirty="0" err="1"/>
              <a:t>a¡ect</a:t>
            </a:r>
            <a:r>
              <a:rPr lang="en-US" altLang="en-US" sz="800" dirty="0"/>
              <a:t> on safety is creating and</a:t>
            </a:r>
          </a:p>
          <a:p>
            <a:pPr>
              <a:lnSpc>
                <a:spcPct val="80000"/>
              </a:lnSpc>
            </a:pPr>
            <a:r>
              <a:rPr lang="en-US" altLang="en-US" sz="800" dirty="0"/>
              <a:t>Table 1. The principal ingredients permitted by the </a:t>
            </a:r>
            <a:r>
              <a:rPr lang="en-US" altLang="en-US" sz="800" dirty="0" err="1"/>
              <a:t>IDFand</a:t>
            </a:r>
            <a:r>
              <a:rPr lang="en-US" altLang="en-US" sz="800" dirty="0"/>
              <a:t> IFMA amended draft Codex Standard which</a:t>
            </a:r>
          </a:p>
          <a:p>
            <a:pPr>
              <a:lnSpc>
                <a:spcPct val="80000"/>
              </a:lnSpc>
            </a:pPr>
            <a:r>
              <a:rPr lang="en-US" altLang="en-US" sz="800" dirty="0" err="1"/>
              <a:t>a¡ect</a:t>
            </a:r>
            <a:r>
              <a:rPr lang="en-US" altLang="en-US" sz="800" dirty="0"/>
              <a:t> the microbiology of edible table spreads (Codex 1993)</a:t>
            </a:r>
          </a:p>
          <a:p>
            <a:pPr>
              <a:lnSpc>
                <a:spcPct val="80000"/>
              </a:lnSpc>
            </a:pPr>
            <a:r>
              <a:rPr lang="en-US" altLang="en-US" sz="800" dirty="0"/>
              <a:t>Processing aids</a:t>
            </a:r>
          </a:p>
          <a:p>
            <a:pPr>
              <a:lnSpc>
                <a:spcPct val="80000"/>
              </a:lnSpc>
            </a:pPr>
            <a:r>
              <a:rPr lang="en-US" altLang="en-US" sz="800" dirty="0"/>
              <a:t>Bacterial cultures </a:t>
            </a:r>
            <a:r>
              <a:rPr lang="en-US" altLang="en-US" sz="800" dirty="0" err="1"/>
              <a:t>Lactococcus</a:t>
            </a:r>
            <a:r>
              <a:rPr lang="en-US" altLang="en-US" sz="800" dirty="0"/>
              <a:t> </a:t>
            </a:r>
            <a:r>
              <a:rPr lang="en-US" altLang="en-US" sz="800" dirty="0" err="1"/>
              <a:t>lactis</a:t>
            </a:r>
            <a:r>
              <a:rPr lang="en-US" altLang="en-US" sz="800" dirty="0"/>
              <a:t> subsp. </a:t>
            </a:r>
            <a:r>
              <a:rPr lang="en-US" altLang="en-US" sz="800" dirty="0" err="1"/>
              <a:t>lactis</a:t>
            </a:r>
            <a:r>
              <a:rPr lang="en-US" altLang="en-US" sz="800" dirty="0"/>
              <a:t>, L. </a:t>
            </a:r>
            <a:r>
              <a:rPr lang="en-US" altLang="en-US" sz="800" dirty="0" err="1"/>
              <a:t>lactis</a:t>
            </a:r>
            <a:r>
              <a:rPr lang="en-US" altLang="en-US" sz="800" dirty="0"/>
              <a:t> subsp. </a:t>
            </a:r>
            <a:r>
              <a:rPr lang="en-US" altLang="en-US" sz="800" dirty="0" err="1"/>
              <a:t>cremoris</a:t>
            </a:r>
            <a:endParaRPr lang="en-US" altLang="en-US" sz="800" dirty="0"/>
          </a:p>
          <a:p>
            <a:pPr>
              <a:lnSpc>
                <a:spcPct val="80000"/>
              </a:lnSpc>
            </a:pPr>
            <a:r>
              <a:rPr lang="en-US" altLang="en-US" sz="800" dirty="0"/>
              <a:t>and L. </a:t>
            </a:r>
            <a:r>
              <a:rPr lang="en-US" altLang="en-US" sz="800" dirty="0" err="1"/>
              <a:t>lactis</a:t>
            </a:r>
            <a:r>
              <a:rPr lang="en-US" altLang="en-US" sz="800" dirty="0"/>
              <a:t> subsp. </a:t>
            </a:r>
            <a:r>
              <a:rPr lang="en-US" altLang="en-US" sz="800" dirty="0" err="1"/>
              <a:t>lactis</a:t>
            </a:r>
            <a:r>
              <a:rPr lang="en-US" altLang="en-US" sz="800" dirty="0"/>
              <a:t> </a:t>
            </a:r>
            <a:r>
              <a:rPr lang="en-US" altLang="en-US" sz="800" dirty="0" err="1"/>
              <a:t>biovar</a:t>
            </a:r>
            <a:r>
              <a:rPr lang="en-US" altLang="en-US" sz="800" dirty="0"/>
              <a:t> </a:t>
            </a:r>
            <a:r>
              <a:rPr lang="en-US" altLang="en-US" sz="800" dirty="0" err="1"/>
              <a:t>diacetylactis</a:t>
            </a:r>
            <a:endParaRPr lang="en-US" altLang="en-US" sz="800" dirty="0"/>
          </a:p>
          <a:p>
            <a:pPr>
              <a:lnSpc>
                <a:spcPct val="80000"/>
              </a:lnSpc>
            </a:pPr>
            <a:r>
              <a:rPr lang="en-US" altLang="en-US" sz="800" dirty="0"/>
              <a:t>Food additives</a:t>
            </a:r>
          </a:p>
          <a:p>
            <a:pPr>
              <a:lnSpc>
                <a:spcPct val="80000"/>
              </a:lnSpc>
            </a:pPr>
            <a:r>
              <a:rPr lang="en-US" altLang="en-US" sz="800" dirty="0"/>
              <a:t>Preservatives </a:t>
            </a:r>
            <a:r>
              <a:rPr lang="en-US" altLang="en-US" sz="800" dirty="0" err="1"/>
              <a:t>Sorbic</a:t>
            </a:r>
            <a:r>
              <a:rPr lang="en-US" altLang="en-US" sz="800" dirty="0"/>
              <a:t> acid (E200)</a:t>
            </a:r>
          </a:p>
          <a:p>
            <a:pPr>
              <a:lnSpc>
                <a:spcPct val="80000"/>
              </a:lnSpc>
            </a:pPr>
            <a:r>
              <a:rPr lang="en-US" altLang="en-US" sz="800" dirty="0"/>
              <a:t>Sodium (E201), potassium (E202) and calcium (E203) sorbate</a:t>
            </a:r>
          </a:p>
          <a:p>
            <a:pPr>
              <a:lnSpc>
                <a:spcPct val="80000"/>
              </a:lnSpc>
            </a:pPr>
            <a:r>
              <a:rPr lang="en-US" altLang="en-US" sz="800" dirty="0"/>
              <a:t>Benzoic acid (E210)</a:t>
            </a:r>
          </a:p>
          <a:p>
            <a:pPr>
              <a:lnSpc>
                <a:spcPct val="80000"/>
              </a:lnSpc>
            </a:pPr>
            <a:r>
              <a:rPr lang="en-US" altLang="en-US" sz="800" dirty="0"/>
              <a:t>Calcium (E211), sodium (E212) and potassium (E213) benzoate</a:t>
            </a:r>
          </a:p>
          <a:p>
            <a:pPr>
              <a:lnSpc>
                <a:spcPct val="80000"/>
              </a:lnSpc>
            </a:pPr>
            <a:r>
              <a:rPr lang="en-US" altLang="en-US" sz="800" dirty="0"/>
              <a:t>pH correcting agents Acetic acid (E260)a</a:t>
            </a:r>
          </a:p>
          <a:p>
            <a:pPr>
              <a:lnSpc>
                <a:spcPct val="80000"/>
              </a:lnSpc>
            </a:pPr>
            <a:r>
              <a:rPr lang="en-US" altLang="en-US" sz="800" dirty="0"/>
              <a:t>Lactic acid (E270)</a:t>
            </a:r>
          </a:p>
          <a:p>
            <a:pPr>
              <a:lnSpc>
                <a:spcPct val="80000"/>
              </a:lnSpc>
            </a:pPr>
            <a:r>
              <a:rPr lang="en-US" altLang="en-US" sz="800" dirty="0"/>
              <a:t>Sodium (E325), potassium (E326) and calcium (E327) lactates</a:t>
            </a:r>
          </a:p>
          <a:p>
            <a:pPr>
              <a:lnSpc>
                <a:spcPct val="80000"/>
              </a:lnSpc>
            </a:pPr>
            <a:r>
              <a:rPr lang="en-US" altLang="en-US" sz="800" dirty="0"/>
              <a:t>Citric acid (E330)</a:t>
            </a:r>
          </a:p>
          <a:p>
            <a:pPr>
              <a:lnSpc>
                <a:spcPct val="80000"/>
              </a:lnSpc>
            </a:pPr>
            <a:r>
              <a:rPr lang="en-US" altLang="en-US" sz="800" dirty="0"/>
              <a:t>Sodium (E331), potassium (E332) and calcium (E333) citrates</a:t>
            </a:r>
          </a:p>
          <a:p>
            <a:pPr>
              <a:lnSpc>
                <a:spcPct val="80000"/>
              </a:lnSpc>
            </a:pPr>
            <a:r>
              <a:rPr lang="en-US" altLang="en-US" sz="800" dirty="0"/>
              <a:t>Calcium orthophosphate (E341)a</a:t>
            </a:r>
          </a:p>
          <a:p>
            <a:pPr>
              <a:lnSpc>
                <a:spcPct val="80000"/>
              </a:lnSpc>
            </a:pPr>
            <a:r>
              <a:rPr lang="en-US" altLang="en-US" sz="800" dirty="0"/>
              <a:t>Potassium orthophosphate (E340)a</a:t>
            </a:r>
          </a:p>
          <a:p>
            <a:pPr>
              <a:lnSpc>
                <a:spcPct val="80000"/>
              </a:lnSpc>
            </a:pPr>
            <a:r>
              <a:rPr lang="en-US" altLang="en-US" sz="800" dirty="0"/>
              <a:t>Sodium carbonate (E500a)</a:t>
            </a:r>
          </a:p>
          <a:p>
            <a:pPr>
              <a:lnSpc>
                <a:spcPct val="80000"/>
              </a:lnSpc>
            </a:pPr>
            <a:r>
              <a:rPr lang="en-US" altLang="en-US" sz="800" dirty="0"/>
              <a:t>Sodium hydrogen carbonate (E500b)a</a:t>
            </a:r>
          </a:p>
          <a:p>
            <a:pPr>
              <a:lnSpc>
                <a:spcPct val="80000"/>
              </a:lnSpc>
            </a:pPr>
            <a:r>
              <a:rPr lang="en-US" altLang="en-US" sz="800" dirty="0"/>
              <a:t>Sodium hydroxide (E524)a</a:t>
            </a:r>
          </a:p>
          <a:p>
            <a:pPr>
              <a:lnSpc>
                <a:spcPct val="80000"/>
              </a:lnSpc>
            </a:pPr>
            <a:r>
              <a:rPr lang="en-US" altLang="en-US" sz="800" dirty="0"/>
              <a:t>Calcium hydroxide (E526)a</a:t>
            </a:r>
          </a:p>
          <a:p>
            <a:pPr>
              <a:lnSpc>
                <a:spcPct val="80000"/>
              </a:lnSpc>
            </a:pPr>
            <a:r>
              <a:rPr lang="en-US" altLang="en-US" sz="800" dirty="0"/>
              <a:t>Miscellaneous Gases such as argon (E938), nitrogen (E941), nitrous oxide (E942),</a:t>
            </a:r>
          </a:p>
          <a:p>
            <a:pPr>
              <a:lnSpc>
                <a:spcPct val="80000"/>
              </a:lnSpc>
            </a:pPr>
            <a:r>
              <a:rPr lang="en-US" altLang="en-US" sz="800" dirty="0"/>
              <a:t>hydrogen (E947), oxygen (E948) and carbon dioxide (E290)</a:t>
            </a:r>
          </a:p>
          <a:p>
            <a:pPr>
              <a:lnSpc>
                <a:spcPct val="80000"/>
              </a:lnSpc>
            </a:pPr>
            <a:r>
              <a:rPr lang="en-US" altLang="en-US" sz="800" dirty="0"/>
              <a:t>Sorbitol (E421) and mannitol (E421)</a:t>
            </a:r>
          </a:p>
          <a:p>
            <a:pPr>
              <a:lnSpc>
                <a:spcPct val="80000"/>
              </a:lnSpc>
            </a:pPr>
            <a:r>
              <a:rPr lang="en-US" altLang="en-US" sz="800" dirty="0"/>
              <a:t>L-cysteine (E920) and L-cysteine hydrochloride (E921)</a:t>
            </a:r>
          </a:p>
          <a:p>
            <a:pPr>
              <a:lnSpc>
                <a:spcPct val="80000"/>
              </a:lnSpc>
            </a:pPr>
            <a:r>
              <a:rPr lang="en-US" altLang="en-US" sz="800" dirty="0" err="1"/>
              <a:t>Othera</a:t>
            </a:r>
            <a:r>
              <a:rPr lang="en-US" altLang="en-US" sz="800" dirty="0"/>
              <a:t> </a:t>
            </a:r>
            <a:r>
              <a:rPr lang="en-US" altLang="en-US" sz="800" dirty="0" err="1"/>
              <a:t>Emulsi¢ers</a:t>
            </a:r>
            <a:endParaRPr lang="en-US" altLang="en-US" sz="800" dirty="0"/>
          </a:p>
          <a:p>
            <a:pPr>
              <a:lnSpc>
                <a:spcPct val="80000"/>
              </a:lnSpc>
            </a:pPr>
            <a:r>
              <a:rPr lang="en-US" altLang="en-US" sz="800" dirty="0"/>
              <a:t>Thickeners/stabilizers</a:t>
            </a:r>
          </a:p>
          <a:p>
            <a:pPr>
              <a:lnSpc>
                <a:spcPct val="80000"/>
              </a:lnSpc>
            </a:pPr>
            <a:r>
              <a:rPr lang="en-US" altLang="en-US" sz="800" dirty="0"/>
              <a:t>Antioxidants</a:t>
            </a:r>
          </a:p>
          <a:p>
            <a:pPr>
              <a:lnSpc>
                <a:spcPct val="80000"/>
              </a:lnSpc>
            </a:pPr>
            <a:r>
              <a:rPr lang="en-US" altLang="en-US" sz="800" dirty="0"/>
              <a:t>Antioxidant synergists</a:t>
            </a:r>
          </a:p>
          <a:p>
            <a:pPr>
              <a:lnSpc>
                <a:spcPct val="80000"/>
              </a:lnSpc>
            </a:pPr>
            <a:r>
              <a:rPr lang="en-US" altLang="en-US" sz="800" dirty="0"/>
              <a:t>Optional ingredients</a:t>
            </a:r>
          </a:p>
          <a:p>
            <a:pPr>
              <a:lnSpc>
                <a:spcPct val="80000"/>
              </a:lnSpc>
            </a:pPr>
            <a:r>
              <a:rPr lang="en-US" altLang="en-US" sz="800" dirty="0"/>
              <a:t>Miscellaneous Sodium chloride, egg yolk, sugars, edible protein, natural starches, milk</a:t>
            </a:r>
          </a:p>
          <a:p>
            <a:pPr>
              <a:lnSpc>
                <a:spcPct val="80000"/>
              </a:lnSpc>
            </a:pPr>
            <a:r>
              <a:rPr lang="en-US" altLang="en-US" sz="800" dirty="0"/>
              <a:t>and its constituents, mono-, di- and oligosaccharides and </a:t>
            </a:r>
            <a:r>
              <a:rPr lang="en-US" altLang="en-US" sz="800" dirty="0" err="1"/>
              <a:t>maltodextrins</a:t>
            </a:r>
            <a:endParaRPr lang="en-US" altLang="en-US" sz="800" dirty="0"/>
          </a:p>
          <a:p>
            <a:pPr>
              <a:lnSpc>
                <a:spcPct val="80000"/>
              </a:lnSpc>
            </a:pPr>
            <a:r>
              <a:rPr lang="en-US" altLang="en-US" sz="800" dirty="0"/>
              <a:t>a Permitted in all products except butter.</a:t>
            </a:r>
          </a:p>
          <a:p>
            <a:pPr>
              <a:lnSpc>
                <a:spcPct val="80000"/>
              </a:lnSpc>
            </a:pPr>
            <a:r>
              <a:rPr lang="en-US" altLang="en-US" sz="800" dirty="0"/>
              <a:t>Margarine safety 329</a:t>
            </a:r>
          </a:p>
          <a:p>
            <a:pPr>
              <a:lnSpc>
                <a:spcPct val="80000"/>
              </a:lnSpc>
            </a:pPr>
            <a:r>
              <a:rPr lang="en-US" altLang="en-US" sz="800" dirty="0"/>
              <a:t>maintaining a ¢ne emulsion that is stabilized</a:t>
            </a:r>
          </a:p>
          <a:p>
            <a:pPr>
              <a:lnSpc>
                <a:spcPct val="80000"/>
              </a:lnSpc>
            </a:pPr>
            <a:r>
              <a:rPr lang="en-US" altLang="en-US" sz="800" dirty="0"/>
              <a:t>and not allowed to coalesce. In the industry of</a:t>
            </a:r>
          </a:p>
          <a:p>
            <a:pPr>
              <a:lnSpc>
                <a:spcPct val="80000"/>
              </a:lnSpc>
            </a:pPr>
            <a:r>
              <a:rPr lang="en-US" altLang="en-US" sz="800" dirty="0"/>
              <a:t>reduced fat margarines, constant vigilance</a:t>
            </a:r>
          </a:p>
          <a:p>
            <a:pPr>
              <a:lnSpc>
                <a:spcPct val="80000"/>
              </a:lnSpc>
            </a:pPr>
            <a:r>
              <a:rPr lang="en-US" altLang="en-US" sz="800" dirty="0"/>
              <a:t>must be maintained because of the higher con-</a:t>
            </a:r>
          </a:p>
          <a:p>
            <a:pPr>
              <a:lnSpc>
                <a:spcPct val="80000"/>
              </a:lnSpc>
            </a:pPr>
            <a:r>
              <a:rPr lang="en-US" altLang="en-US" sz="800" dirty="0"/>
              <a:t>tent of water in these products. Models are</a:t>
            </a:r>
          </a:p>
          <a:p>
            <a:pPr>
              <a:lnSpc>
                <a:spcPct val="80000"/>
              </a:lnSpc>
            </a:pPr>
            <a:r>
              <a:rPr lang="en-US" altLang="en-US" sz="800" dirty="0"/>
              <a:t>then established to predict the stability of </a:t>
            </a:r>
            <a:r>
              <a:rPr lang="en-US" altLang="en-US" sz="800" dirty="0" err="1"/>
              <a:t>aqu</a:t>
            </a:r>
            <a:r>
              <a:rPr lang="en-US" altLang="en-US" sz="800" dirty="0"/>
              <a:t>-</a:t>
            </a:r>
          </a:p>
          <a:p>
            <a:pPr>
              <a:lnSpc>
                <a:spcPct val="80000"/>
              </a:lnSpc>
            </a:pPr>
            <a:r>
              <a:rPr lang="en-US" altLang="en-US" sz="800" dirty="0" err="1"/>
              <a:t>eous</a:t>
            </a:r>
            <a:r>
              <a:rPr lang="en-US" altLang="en-US" sz="800" dirty="0"/>
              <a:t> phases and the stabilizing contribution of</a:t>
            </a:r>
          </a:p>
          <a:p>
            <a:pPr>
              <a:lnSpc>
                <a:spcPct val="80000"/>
              </a:lnSpc>
            </a:pPr>
            <a:r>
              <a:rPr lang="en-US" altLang="en-US" sz="800" dirty="0"/>
              <a:t>the emulsion.</a:t>
            </a:r>
          </a:p>
          <a:p>
            <a:pPr>
              <a:lnSpc>
                <a:spcPct val="80000"/>
              </a:lnSpc>
            </a:pPr>
            <a:r>
              <a:rPr lang="en-US" altLang="en-US" sz="800" dirty="0"/>
              <a:t>The water-in-oil emulsion base of margarine</a:t>
            </a:r>
          </a:p>
          <a:p>
            <a:pPr>
              <a:lnSpc>
                <a:spcPct val="80000"/>
              </a:lnSpc>
            </a:pPr>
            <a:r>
              <a:rPr lang="en-US" altLang="en-US" sz="800" dirty="0"/>
              <a:t>is a relatively inhospitable environment for the</a:t>
            </a:r>
          </a:p>
          <a:p>
            <a:pPr>
              <a:lnSpc>
                <a:spcPct val="80000"/>
              </a:lnSpc>
            </a:pPr>
            <a:r>
              <a:rPr lang="en-US" altLang="en-US" sz="800" dirty="0"/>
              <a:t>growth of micro-organisms. As with all </a:t>
            </a:r>
            <a:r>
              <a:rPr lang="en-US" altLang="en-US" sz="800" dirty="0" err="1"/>
              <a:t>ingre</a:t>
            </a:r>
            <a:r>
              <a:rPr lang="en-US" altLang="en-US" sz="800" dirty="0"/>
              <a:t>-</a:t>
            </a:r>
          </a:p>
          <a:p>
            <a:pPr>
              <a:lnSpc>
                <a:spcPct val="80000"/>
              </a:lnSpc>
            </a:pPr>
            <a:r>
              <a:rPr lang="en-US" altLang="en-US" sz="800" dirty="0" err="1"/>
              <a:t>dients</a:t>
            </a:r>
            <a:r>
              <a:rPr lang="en-US" altLang="en-US" sz="800" dirty="0"/>
              <a:t>, their quality should be commensurate</a:t>
            </a:r>
          </a:p>
          <a:p>
            <a:pPr>
              <a:lnSpc>
                <a:spcPct val="80000"/>
              </a:lnSpc>
            </a:pPr>
            <a:r>
              <a:rPr lang="en-US" altLang="en-US" sz="800" dirty="0"/>
              <a:t>with the desired shelf-life of the product. Oils</a:t>
            </a:r>
          </a:p>
          <a:p>
            <a:pPr>
              <a:lnSpc>
                <a:spcPct val="80000"/>
              </a:lnSpc>
            </a:pPr>
            <a:r>
              <a:rPr lang="en-US" altLang="en-US" sz="800" dirty="0"/>
              <a:t>do not appear to cause </a:t>
            </a:r>
            <a:r>
              <a:rPr lang="en-US" altLang="en-US" sz="800" dirty="0" err="1"/>
              <a:t>anymicrobiological</a:t>
            </a:r>
            <a:r>
              <a:rPr lang="en-US" altLang="en-US" sz="800" dirty="0"/>
              <a:t> pro-</a:t>
            </a:r>
          </a:p>
          <a:p>
            <a:pPr>
              <a:lnSpc>
                <a:spcPct val="80000"/>
              </a:lnSpc>
            </a:pPr>
            <a:r>
              <a:rPr lang="en-US" altLang="en-US" sz="800" dirty="0" err="1"/>
              <a:t>blem</a:t>
            </a:r>
            <a:r>
              <a:rPr lang="en-US" altLang="en-US" sz="800" dirty="0"/>
              <a:t>. Spores can be found as contaminants but</a:t>
            </a:r>
          </a:p>
          <a:p>
            <a:pPr>
              <a:lnSpc>
                <a:spcPct val="80000"/>
              </a:lnSpc>
            </a:pPr>
            <a:r>
              <a:rPr lang="en-US" altLang="en-US" sz="800" dirty="0"/>
              <a:t>their development in fat is stopped. Above all,</a:t>
            </a:r>
          </a:p>
          <a:p>
            <a:pPr>
              <a:lnSpc>
                <a:spcPct val="80000"/>
              </a:lnSpc>
            </a:pPr>
            <a:r>
              <a:rPr lang="en-US" altLang="en-US" sz="800" dirty="0" err="1"/>
              <a:t>thewater</a:t>
            </a:r>
            <a:r>
              <a:rPr lang="en-US" altLang="en-US" sz="800" dirty="0"/>
              <a:t> used for manufacturing should be </a:t>
            </a:r>
            <a:r>
              <a:rPr lang="en-US" altLang="en-US" sz="800" dirty="0" err="1"/>
              <a:t>po</a:t>
            </a:r>
            <a:r>
              <a:rPr lang="en-US" altLang="en-US" sz="800" dirty="0"/>
              <a:t>-</a:t>
            </a:r>
          </a:p>
          <a:p>
            <a:pPr>
              <a:lnSpc>
                <a:spcPct val="80000"/>
              </a:lnSpc>
            </a:pPr>
            <a:r>
              <a:rPr lang="en-US" altLang="en-US" sz="800" dirty="0"/>
              <a:t>table. Salt may be added up to 2% in the overall</a:t>
            </a:r>
          </a:p>
          <a:p>
            <a:pPr>
              <a:lnSpc>
                <a:spcPct val="80000"/>
              </a:lnSpc>
            </a:pPr>
            <a:r>
              <a:rPr lang="en-US" altLang="en-US" sz="800" dirty="0"/>
              <a:t>product, which can be as high as 8%in the </a:t>
            </a:r>
            <a:r>
              <a:rPr lang="en-US" altLang="en-US" sz="800" dirty="0" err="1"/>
              <a:t>aqu</a:t>
            </a:r>
            <a:r>
              <a:rPr lang="en-US" altLang="en-US" sz="800" dirty="0"/>
              <a:t>-</a:t>
            </a:r>
          </a:p>
          <a:p>
            <a:pPr>
              <a:lnSpc>
                <a:spcPct val="80000"/>
              </a:lnSpc>
            </a:pPr>
            <a:r>
              <a:rPr lang="en-US" altLang="en-US" sz="800" dirty="0" err="1"/>
              <a:t>eous</a:t>
            </a:r>
            <a:r>
              <a:rPr lang="en-US" altLang="en-US" sz="800" dirty="0"/>
              <a:t> phase, depending on water content. Other</a:t>
            </a:r>
          </a:p>
          <a:p>
            <a:pPr>
              <a:lnSpc>
                <a:spcPct val="80000"/>
              </a:lnSpc>
            </a:pPr>
            <a:r>
              <a:rPr lang="en-US" altLang="en-US" sz="800" dirty="0"/>
              <a:t>ingredients added to margarines, and </a:t>
            </a:r>
            <a:r>
              <a:rPr lang="en-US" altLang="en-US" sz="800" dirty="0" err="1"/>
              <a:t>margar</a:t>
            </a:r>
            <a:r>
              <a:rPr lang="en-US" altLang="en-US" sz="800" dirty="0"/>
              <a:t>-</a:t>
            </a:r>
          </a:p>
          <a:p>
            <a:pPr>
              <a:lnSpc>
                <a:spcPct val="80000"/>
              </a:lnSpc>
            </a:pPr>
            <a:r>
              <a:rPr lang="en-US" altLang="en-US" sz="800" dirty="0" err="1"/>
              <a:t>ine</a:t>
            </a:r>
            <a:r>
              <a:rPr lang="en-US" altLang="en-US" sz="800" dirty="0"/>
              <a:t> blends can be a source of contamination.</a:t>
            </a:r>
          </a:p>
          <a:p>
            <a:pPr>
              <a:lnSpc>
                <a:spcPct val="80000"/>
              </a:lnSpc>
            </a:pPr>
            <a:r>
              <a:rPr lang="en-US" altLang="en-US" sz="800" dirty="0"/>
              <a:t>Milk and dairy-based ingredients are one</a:t>
            </a:r>
          </a:p>
          <a:p>
            <a:pPr>
              <a:lnSpc>
                <a:spcPct val="80000"/>
              </a:lnSpc>
            </a:pPr>
            <a:r>
              <a:rPr lang="en-US" altLang="en-US" sz="800" dirty="0"/>
              <a:t>potential source and in the single report of</a:t>
            </a:r>
          </a:p>
          <a:p>
            <a:pPr>
              <a:lnSpc>
                <a:spcPct val="80000"/>
              </a:lnSpc>
            </a:pPr>
            <a:r>
              <a:rPr lang="en-US" altLang="en-US" sz="800" dirty="0"/>
              <a:t>enterotoxin contamination of margarine-like</a:t>
            </a:r>
          </a:p>
          <a:p>
            <a:pPr>
              <a:lnSpc>
                <a:spcPct val="80000"/>
              </a:lnSpc>
            </a:pPr>
            <a:r>
              <a:rPr lang="en-US" altLang="en-US" sz="800" dirty="0"/>
              <a:t>products, the dairy ingredients are suspect.</a:t>
            </a:r>
          </a:p>
          <a:p>
            <a:pPr>
              <a:lnSpc>
                <a:spcPct val="80000"/>
              </a:lnSpc>
            </a:pPr>
            <a:r>
              <a:rPr lang="en-US" altLang="en-US" sz="800" dirty="0"/>
              <a:t>Milk destined for margarine manufacturing is</a:t>
            </a:r>
          </a:p>
          <a:p>
            <a:pPr>
              <a:lnSpc>
                <a:spcPct val="80000"/>
              </a:lnSpc>
            </a:pPr>
            <a:r>
              <a:rPr lang="en-US" altLang="en-US" sz="800" dirty="0"/>
              <a:t>pasteurized and as such meets those </a:t>
            </a:r>
            <a:r>
              <a:rPr lang="en-US" altLang="en-US" sz="800" dirty="0" err="1"/>
              <a:t>microbio</a:t>
            </a:r>
            <a:r>
              <a:rPr lang="en-US" altLang="en-US" sz="800" dirty="0"/>
              <a:t>-</a:t>
            </a:r>
          </a:p>
          <a:p>
            <a:pPr>
              <a:lnSpc>
                <a:spcPct val="80000"/>
              </a:lnSpc>
            </a:pPr>
            <a:r>
              <a:rPr lang="en-US" altLang="en-US" sz="800" dirty="0"/>
              <a:t>logical criteria. It is eventually </a:t>
            </a:r>
            <a:r>
              <a:rPr lang="en-US" altLang="en-US" sz="800" dirty="0" err="1"/>
              <a:t>acidi¢ed</a:t>
            </a:r>
            <a:r>
              <a:rPr lang="en-US" altLang="en-US" sz="800" dirty="0"/>
              <a:t> by in-</a:t>
            </a:r>
          </a:p>
          <a:p>
            <a:pPr>
              <a:lnSpc>
                <a:spcPct val="80000"/>
              </a:lnSpc>
            </a:pPr>
            <a:r>
              <a:rPr lang="en-US" altLang="en-US" sz="800" dirty="0" err="1"/>
              <a:t>oculation</a:t>
            </a:r>
            <a:r>
              <a:rPr lang="en-US" altLang="en-US" sz="800" dirty="0"/>
              <a:t> with a selected acid bacterium and</a:t>
            </a:r>
          </a:p>
          <a:p>
            <a:pPr>
              <a:lnSpc>
                <a:spcPct val="80000"/>
              </a:lnSpc>
            </a:pPr>
            <a:r>
              <a:rPr lang="en-US" altLang="en-US" sz="800" dirty="0"/>
              <a:t>fermented. In addition to </a:t>
            </a:r>
            <a:r>
              <a:rPr lang="en-US" altLang="en-US" sz="800" dirty="0" err="1"/>
              <a:t>acidi¢cation</a:t>
            </a:r>
            <a:r>
              <a:rPr lang="en-US" altLang="en-US" sz="800" dirty="0"/>
              <a:t> by pro-</a:t>
            </a:r>
          </a:p>
          <a:p>
            <a:pPr>
              <a:lnSpc>
                <a:spcPct val="80000"/>
              </a:lnSpc>
            </a:pPr>
            <a:r>
              <a:rPr lang="en-US" altLang="en-US" sz="800" dirty="0" err="1"/>
              <a:t>duction</a:t>
            </a:r>
            <a:r>
              <a:rPr lang="en-US" altLang="en-US" sz="800" dirty="0"/>
              <a:t> of lactic acid, the fermentation </a:t>
            </a:r>
            <a:r>
              <a:rPr lang="en-US" altLang="en-US" sz="800" dirty="0" err="1"/>
              <a:t>devel</a:t>
            </a:r>
            <a:r>
              <a:rPr lang="en-US" altLang="en-US" sz="800" dirty="0"/>
              <a:t>-</a:t>
            </a:r>
          </a:p>
          <a:p>
            <a:pPr>
              <a:lnSpc>
                <a:spcPct val="80000"/>
              </a:lnSpc>
            </a:pPr>
            <a:r>
              <a:rPr lang="en-US" altLang="en-US" sz="800" dirty="0"/>
              <a:t>ops a particular £</a:t>
            </a:r>
            <a:r>
              <a:rPr lang="en-US" altLang="en-US" sz="800" dirty="0" err="1"/>
              <a:t>avor</a:t>
            </a:r>
            <a:r>
              <a:rPr lang="en-US" altLang="en-US" sz="800" dirty="0"/>
              <a:t> (</a:t>
            </a:r>
            <a:r>
              <a:rPr lang="en-US" altLang="en-US" sz="800" dirty="0" err="1"/>
              <a:t>diacetyl</a:t>
            </a:r>
            <a:r>
              <a:rPr lang="en-US" altLang="en-US" sz="800" dirty="0"/>
              <a:t>) (</a:t>
            </a:r>
            <a:r>
              <a:rPr lang="en-US" altLang="en-US" sz="800" dirty="0" err="1"/>
              <a:t>Catteau</a:t>
            </a:r>
            <a:endParaRPr lang="en-US" altLang="en-US" sz="800" dirty="0"/>
          </a:p>
          <a:p>
            <a:pPr>
              <a:lnSpc>
                <a:spcPct val="80000"/>
              </a:lnSpc>
            </a:pPr>
            <a:r>
              <a:rPr lang="en-US" altLang="en-US" sz="800" dirty="0"/>
              <a:t>1985), which has also been reported to have</a:t>
            </a:r>
          </a:p>
          <a:p>
            <a:pPr>
              <a:lnSpc>
                <a:spcPct val="80000"/>
              </a:lnSpc>
            </a:pPr>
            <a:r>
              <a:rPr lang="en-US" altLang="en-US" sz="800" dirty="0"/>
              <a:t>antimicrobial properties (Jay 1982). Spore form-</a:t>
            </a:r>
          </a:p>
          <a:p>
            <a:pPr>
              <a:lnSpc>
                <a:spcPct val="80000"/>
              </a:lnSpc>
            </a:pPr>
            <a:r>
              <a:rPr lang="en-US" altLang="en-US" sz="800" dirty="0" err="1"/>
              <a:t>ing</a:t>
            </a:r>
            <a:r>
              <a:rPr lang="en-US" altLang="en-US" sz="800" dirty="0"/>
              <a:t> bacteria, notably Bacillus cereus frequently</a:t>
            </a:r>
          </a:p>
          <a:p>
            <a:pPr>
              <a:lnSpc>
                <a:spcPct val="80000"/>
              </a:lnSpc>
            </a:pPr>
            <a:r>
              <a:rPr lang="en-US" altLang="en-US" sz="800" dirty="0"/>
              <a:t>contaminate whey powders. Other ingredients</a:t>
            </a:r>
          </a:p>
          <a:p>
            <a:pPr>
              <a:lnSpc>
                <a:spcPct val="80000"/>
              </a:lnSpc>
            </a:pPr>
            <a:r>
              <a:rPr lang="en-US" altLang="en-US" sz="800" dirty="0"/>
              <a:t>may also be sources for micro-organisms in-</a:t>
            </a:r>
          </a:p>
          <a:p>
            <a:pPr>
              <a:lnSpc>
                <a:spcPct val="80000"/>
              </a:lnSpc>
            </a:pPr>
            <a:r>
              <a:rPr lang="en-US" altLang="en-US" sz="800" dirty="0" err="1"/>
              <a:t>cluding</a:t>
            </a:r>
            <a:r>
              <a:rPr lang="en-US" altLang="en-US" sz="800" dirty="0"/>
              <a:t> spices and herbs; typically, the aqueous</a:t>
            </a:r>
          </a:p>
          <a:p>
            <a:pPr>
              <a:lnSpc>
                <a:spcPct val="80000"/>
              </a:lnSpc>
            </a:pPr>
            <a:r>
              <a:rPr lang="en-US" altLang="en-US" sz="800" dirty="0"/>
              <a:t>phase containing those ingredients is </a:t>
            </a:r>
            <a:r>
              <a:rPr lang="en-US" altLang="en-US" sz="800" dirty="0" err="1"/>
              <a:t>pasteur</a:t>
            </a:r>
            <a:r>
              <a:rPr lang="en-US" altLang="en-US" sz="800" dirty="0"/>
              <a:t>-</a:t>
            </a:r>
          </a:p>
          <a:p>
            <a:pPr>
              <a:lnSpc>
                <a:spcPct val="80000"/>
              </a:lnSpc>
            </a:pPr>
            <a:r>
              <a:rPr lang="en-US" altLang="en-US" sz="800" dirty="0" err="1"/>
              <a:t>ized</a:t>
            </a:r>
            <a:r>
              <a:rPr lang="en-US" altLang="en-US" sz="800" dirty="0"/>
              <a:t> prior to the formulation of the emulsion.</a:t>
            </a:r>
          </a:p>
          <a:p>
            <a:pPr>
              <a:lnSpc>
                <a:spcPct val="80000"/>
              </a:lnSpc>
            </a:pPr>
            <a:r>
              <a:rPr lang="en-US" altLang="en-US" sz="800" dirty="0"/>
              <a:t>As with all food ingredients, </a:t>
            </a:r>
            <a:r>
              <a:rPr lang="en-US" altLang="en-US" sz="800" dirty="0" err="1"/>
              <a:t>speci¢cations</a:t>
            </a:r>
            <a:r>
              <a:rPr lang="en-US" altLang="en-US" sz="800" dirty="0"/>
              <a:t> to</a:t>
            </a:r>
          </a:p>
          <a:p>
            <a:pPr>
              <a:lnSpc>
                <a:spcPct val="80000"/>
              </a:lnSpc>
            </a:pPr>
            <a:r>
              <a:rPr lang="en-US" altLang="en-US" sz="800" dirty="0"/>
              <a:t>insure that they are free of pathogens if </a:t>
            </a:r>
            <a:r>
              <a:rPr lang="en-US" altLang="en-US" sz="800" dirty="0" err="1"/>
              <a:t>subse</a:t>
            </a:r>
            <a:r>
              <a:rPr lang="en-US" altLang="en-US" sz="800" dirty="0"/>
              <a:t>-</a:t>
            </a:r>
          </a:p>
          <a:p>
            <a:pPr>
              <a:lnSpc>
                <a:spcPct val="80000"/>
              </a:lnSpc>
            </a:pPr>
            <a:r>
              <a:rPr lang="en-US" altLang="en-US" sz="800" dirty="0" err="1"/>
              <a:t>quent</a:t>
            </a:r>
            <a:r>
              <a:rPr lang="en-US" altLang="en-US" sz="800" dirty="0"/>
              <a:t> processing steps are not </a:t>
            </a:r>
            <a:r>
              <a:rPr lang="en-US" altLang="en-US" sz="800" dirty="0" err="1"/>
              <a:t>su¤cient</a:t>
            </a:r>
            <a:r>
              <a:rPr lang="en-US" altLang="en-US" sz="800" dirty="0"/>
              <a:t> to </a:t>
            </a:r>
            <a:r>
              <a:rPr lang="en-US" altLang="en-US" sz="800" dirty="0" err="1"/>
              <a:t>vir</a:t>
            </a:r>
            <a:r>
              <a:rPr lang="en-US" altLang="en-US" sz="800" dirty="0"/>
              <a:t>-</a:t>
            </a:r>
          </a:p>
          <a:p>
            <a:pPr>
              <a:lnSpc>
                <a:spcPct val="80000"/>
              </a:lnSpc>
            </a:pPr>
            <a:r>
              <a:rPr lang="en-US" altLang="en-US" sz="800" dirty="0" err="1"/>
              <a:t>tually</a:t>
            </a:r>
            <a:r>
              <a:rPr lang="en-US" altLang="en-US" sz="800" dirty="0"/>
              <a:t> eliminate them are recommended.</a:t>
            </a:r>
          </a:p>
          <a:p>
            <a:pPr>
              <a:lnSpc>
                <a:spcPct val="80000"/>
              </a:lnSpc>
            </a:pPr>
            <a:r>
              <a:rPr lang="en-US" altLang="en-US" sz="800" dirty="0"/>
              <a:t>Spoilage</a:t>
            </a:r>
          </a:p>
          <a:p>
            <a:pPr>
              <a:lnSpc>
                <a:spcPct val="80000"/>
              </a:lnSpc>
            </a:pPr>
            <a:r>
              <a:rPr lang="en-US" altLang="en-US" sz="800" dirty="0"/>
              <a:t>Spoilage is an issue with margarines and is the</a:t>
            </a:r>
          </a:p>
          <a:p>
            <a:pPr>
              <a:lnSpc>
                <a:spcPct val="80000"/>
              </a:lnSpc>
            </a:pPr>
            <a:r>
              <a:rPr lang="en-US" altLang="en-US" sz="800" dirty="0"/>
              <a:t>major problem considering the relative </a:t>
            </a:r>
            <a:r>
              <a:rPr lang="en-US" altLang="en-US" sz="800" dirty="0" err="1"/>
              <a:t>physi</a:t>
            </a:r>
            <a:r>
              <a:rPr lang="en-US" altLang="en-US" sz="800" dirty="0"/>
              <a:t>-</a:t>
            </a:r>
          </a:p>
          <a:p>
            <a:pPr>
              <a:lnSpc>
                <a:spcPct val="80000"/>
              </a:lnSpc>
            </a:pPr>
            <a:r>
              <a:rPr lang="en-US" altLang="en-US" sz="800" dirty="0" err="1"/>
              <a:t>cal</a:t>
            </a:r>
            <a:r>
              <a:rPr lang="en-US" altLang="en-US" sz="800" dirty="0"/>
              <a:t> stability of the product in the absence of</a:t>
            </a:r>
          </a:p>
          <a:p>
            <a:pPr>
              <a:lnSpc>
                <a:spcPct val="80000"/>
              </a:lnSpc>
            </a:pPr>
            <a:r>
              <a:rPr lang="en-US" altLang="en-US" sz="800" dirty="0"/>
              <a:t>severe temperature </a:t>
            </a:r>
            <a:r>
              <a:rPr lang="en-US" altLang="en-US" sz="800" dirty="0" err="1"/>
              <a:t>abuse.Vegetable</a:t>
            </a:r>
            <a:r>
              <a:rPr lang="en-US" altLang="en-US" sz="800" dirty="0"/>
              <a:t> oils are be-</a:t>
            </a:r>
          </a:p>
          <a:p>
            <a:pPr>
              <a:lnSpc>
                <a:spcPct val="80000"/>
              </a:lnSpc>
            </a:pPr>
            <a:r>
              <a:rPr lang="en-US" altLang="en-US" sz="800" dirty="0" err="1"/>
              <a:t>lieved</a:t>
            </a:r>
            <a:r>
              <a:rPr lang="en-US" altLang="en-US" sz="800" dirty="0"/>
              <a:t> to be more resistant to lipolysis than, for</a:t>
            </a:r>
          </a:p>
          <a:p>
            <a:pPr>
              <a:lnSpc>
                <a:spcPct val="80000"/>
              </a:lnSpc>
            </a:pPr>
            <a:r>
              <a:rPr lang="en-US" altLang="en-US" sz="800" dirty="0"/>
              <a:t>example, butterfat. Yeasts and molds are</a:t>
            </a:r>
          </a:p>
          <a:p>
            <a:pPr>
              <a:lnSpc>
                <a:spcPct val="80000"/>
              </a:lnSpc>
            </a:pPr>
            <a:r>
              <a:rPr lang="en-US" altLang="en-US" sz="800" dirty="0"/>
              <a:t>among the most frequently encountered </a:t>
            </a:r>
            <a:r>
              <a:rPr lang="en-US" altLang="en-US" sz="800" dirty="0" err="1"/>
              <a:t>spoi</a:t>
            </a:r>
            <a:r>
              <a:rPr lang="en-US" altLang="en-US" sz="800" dirty="0"/>
              <a:t>-</a:t>
            </a:r>
          </a:p>
          <a:p>
            <a:pPr>
              <a:lnSpc>
                <a:spcPct val="80000"/>
              </a:lnSpc>
            </a:pPr>
            <a:r>
              <a:rPr lang="en-US" altLang="en-US" sz="800" dirty="0" err="1"/>
              <a:t>lage</a:t>
            </a:r>
            <a:r>
              <a:rPr lang="en-US" altLang="en-US" sz="800" dirty="0"/>
              <a:t> organisms associated with margarine.</a:t>
            </a:r>
          </a:p>
          <a:p>
            <a:pPr>
              <a:lnSpc>
                <a:spcPct val="80000"/>
              </a:lnSpc>
            </a:pPr>
            <a:r>
              <a:rPr lang="en-US" altLang="en-US" sz="800" dirty="0"/>
              <a:t>Among the yeasts and molds that have been</a:t>
            </a:r>
          </a:p>
          <a:p>
            <a:pPr>
              <a:lnSpc>
                <a:spcPct val="80000"/>
              </a:lnSpc>
            </a:pPr>
            <a:r>
              <a:rPr lang="en-US" altLang="en-US" sz="800" dirty="0"/>
              <a:t>isolated from margarine are </a:t>
            </a:r>
            <a:r>
              <a:rPr lang="en-US" altLang="en-US" sz="800" dirty="0" err="1"/>
              <a:t>Trichoderma</a:t>
            </a:r>
            <a:r>
              <a:rPr lang="en-US" altLang="en-US" sz="800" dirty="0"/>
              <a:t> </a:t>
            </a:r>
            <a:r>
              <a:rPr lang="en-US" altLang="en-US" sz="800" dirty="0" err="1"/>
              <a:t>vir</a:t>
            </a:r>
            <a:r>
              <a:rPr lang="en-US" altLang="en-US" sz="800" dirty="0"/>
              <a:t>-</a:t>
            </a:r>
          </a:p>
          <a:p>
            <a:pPr>
              <a:lnSpc>
                <a:spcPct val="80000"/>
              </a:lnSpc>
            </a:pPr>
            <a:r>
              <a:rPr lang="en-US" altLang="en-US" sz="800" dirty="0"/>
              <a:t>ide, Aspergillus spp., </a:t>
            </a:r>
            <a:r>
              <a:rPr lang="en-US" altLang="en-US" sz="800" dirty="0" err="1"/>
              <a:t>Geotrichium</a:t>
            </a:r>
            <a:r>
              <a:rPr lang="en-US" altLang="en-US" sz="800" dirty="0"/>
              <a:t> </a:t>
            </a:r>
            <a:r>
              <a:rPr lang="en-US" altLang="en-US" sz="800" dirty="0" err="1"/>
              <a:t>candidum</a:t>
            </a:r>
            <a:r>
              <a:rPr lang="en-US" altLang="en-US" sz="800" dirty="0"/>
              <a:t>,</a:t>
            </a:r>
          </a:p>
          <a:p>
            <a:pPr>
              <a:lnSpc>
                <a:spcPct val="80000"/>
              </a:lnSpc>
            </a:pPr>
            <a:r>
              <a:rPr lang="en-US" altLang="en-US" sz="800" dirty="0" err="1"/>
              <a:t>Cladosporium</a:t>
            </a:r>
            <a:r>
              <a:rPr lang="en-US" altLang="en-US" sz="800" dirty="0"/>
              <a:t>, </a:t>
            </a:r>
            <a:r>
              <a:rPr lang="en-US" altLang="en-US" sz="800" dirty="0" err="1"/>
              <a:t>Alternaria</a:t>
            </a:r>
            <a:r>
              <a:rPr lang="en-US" altLang="en-US" sz="800" dirty="0"/>
              <a:t>, </a:t>
            </a:r>
            <a:r>
              <a:rPr lang="en-US" altLang="en-US" sz="800" dirty="0" err="1"/>
              <a:t>Paecylomyces</a:t>
            </a:r>
            <a:r>
              <a:rPr lang="en-US" altLang="en-US" sz="800" dirty="0"/>
              <a:t>, </a:t>
            </a:r>
            <a:r>
              <a:rPr lang="en-US" altLang="en-US" sz="800" dirty="0" err="1"/>
              <a:t>Rhizo</a:t>
            </a:r>
            <a:r>
              <a:rPr lang="en-US" altLang="en-US" sz="800" dirty="0"/>
              <a:t>-</a:t>
            </a:r>
          </a:p>
          <a:p>
            <a:pPr>
              <a:lnSpc>
                <a:spcPct val="80000"/>
              </a:lnSpc>
            </a:pPr>
            <a:r>
              <a:rPr lang="en-US" altLang="en-US" sz="800" dirty="0"/>
              <a:t>pus, Candida </a:t>
            </a:r>
            <a:r>
              <a:rPr lang="en-US" altLang="en-US" sz="800" dirty="0" err="1"/>
              <a:t>lipolytica</a:t>
            </a:r>
            <a:r>
              <a:rPr lang="en-US" altLang="en-US" sz="800" dirty="0"/>
              <a:t> and </a:t>
            </a:r>
            <a:r>
              <a:rPr lang="en-US" altLang="en-US" sz="800" dirty="0" err="1"/>
              <a:t>Penicillium</a:t>
            </a:r>
            <a:r>
              <a:rPr lang="en-US" altLang="en-US" sz="800" dirty="0"/>
              <a:t> spp.</a:t>
            </a:r>
          </a:p>
          <a:p>
            <a:pPr>
              <a:lnSpc>
                <a:spcPct val="80000"/>
              </a:lnSpc>
            </a:pPr>
            <a:r>
              <a:rPr lang="en-US" altLang="en-US" sz="800" dirty="0"/>
              <a:t>INPUT OUTPUT</a:t>
            </a:r>
          </a:p>
          <a:p>
            <a:pPr>
              <a:lnSpc>
                <a:spcPct val="80000"/>
              </a:lnSpc>
            </a:pPr>
            <a:r>
              <a:rPr lang="en-US" altLang="en-US" sz="800" dirty="0"/>
              <a:t>(1) Chemical composition of the aqueous</a:t>
            </a:r>
          </a:p>
          <a:p>
            <a:pPr>
              <a:lnSpc>
                <a:spcPct val="80000"/>
              </a:lnSpc>
            </a:pPr>
            <a:r>
              <a:rPr lang="en-US" altLang="en-US" sz="800" dirty="0"/>
              <a:t>phase (derived </a:t>
            </a:r>
            <a:r>
              <a:rPr lang="en-US" altLang="en-US" sz="800" dirty="0" err="1"/>
              <a:t>fromthe</a:t>
            </a:r>
            <a:r>
              <a:rPr lang="en-US" altLang="en-US" sz="800" dirty="0"/>
              <a:t> product</a:t>
            </a:r>
          </a:p>
          <a:p>
            <a:pPr>
              <a:lnSpc>
                <a:spcPct val="80000"/>
              </a:lnSpc>
            </a:pPr>
            <a:r>
              <a:rPr lang="en-US" altLang="en-US" sz="800" dirty="0"/>
              <a:t>formulation)</a:t>
            </a:r>
          </a:p>
          <a:p>
            <a:pPr>
              <a:lnSpc>
                <a:spcPct val="80000"/>
              </a:lnSpc>
            </a:pPr>
            <a:r>
              <a:rPr lang="en-US" altLang="en-US" sz="800" dirty="0" err="1"/>
              <a:t>Ðconcentration</a:t>
            </a:r>
            <a:r>
              <a:rPr lang="en-US" altLang="en-US" sz="800" dirty="0"/>
              <a:t> of carbon source</a:t>
            </a:r>
          </a:p>
          <a:p>
            <a:pPr>
              <a:lnSpc>
                <a:spcPct val="80000"/>
              </a:lnSpc>
            </a:pPr>
            <a:r>
              <a:rPr lang="en-US" altLang="en-US" sz="800" dirty="0" err="1"/>
              <a:t>Ðconcentration</a:t>
            </a:r>
            <a:r>
              <a:rPr lang="en-US" altLang="en-US" sz="800" dirty="0"/>
              <a:t> of energy source</a:t>
            </a:r>
          </a:p>
          <a:p>
            <a:pPr>
              <a:lnSpc>
                <a:spcPct val="80000"/>
              </a:lnSpc>
            </a:pPr>
            <a:r>
              <a:rPr lang="en-US" altLang="en-US" sz="800" dirty="0"/>
              <a:t>(2) Physiological characteristics of the</a:t>
            </a:r>
          </a:p>
          <a:p>
            <a:pPr>
              <a:lnSpc>
                <a:spcPct val="80000"/>
              </a:lnSpc>
            </a:pPr>
            <a:r>
              <a:rPr lang="en-US" altLang="en-US" sz="800" dirty="0"/>
              <a:t>micro-organism</a:t>
            </a:r>
          </a:p>
          <a:p>
            <a:pPr>
              <a:lnSpc>
                <a:spcPct val="80000"/>
              </a:lnSpc>
            </a:pPr>
            <a:r>
              <a:rPr lang="en-US" altLang="en-US" sz="800" dirty="0" err="1"/>
              <a:t>Ðbiomass</a:t>
            </a:r>
            <a:r>
              <a:rPr lang="en-US" altLang="en-US" sz="800" dirty="0"/>
              <a:t> per individual cell</a:t>
            </a:r>
          </a:p>
          <a:p>
            <a:pPr>
              <a:lnSpc>
                <a:spcPct val="80000"/>
              </a:lnSpc>
            </a:pPr>
            <a:r>
              <a:rPr lang="en-US" altLang="en-US" sz="800" dirty="0" err="1"/>
              <a:t>Ðmaximum</a:t>
            </a:r>
            <a:r>
              <a:rPr lang="en-US" altLang="en-US" sz="800" dirty="0"/>
              <a:t> density</a:t>
            </a:r>
          </a:p>
          <a:p>
            <a:pPr>
              <a:lnSpc>
                <a:spcPct val="80000"/>
              </a:lnSpc>
            </a:pPr>
            <a:r>
              <a:rPr lang="en-US" altLang="en-US" sz="800" dirty="0" err="1"/>
              <a:t>Ðsize</a:t>
            </a:r>
            <a:endParaRPr lang="en-US" altLang="en-US" sz="800" dirty="0"/>
          </a:p>
          <a:p>
            <a:pPr>
              <a:lnSpc>
                <a:spcPct val="80000"/>
              </a:lnSpc>
            </a:pPr>
            <a:r>
              <a:rPr lang="en-US" altLang="en-US" sz="800" dirty="0" err="1"/>
              <a:t>Ðbiomass</a:t>
            </a:r>
            <a:r>
              <a:rPr lang="en-US" altLang="en-US" sz="800" dirty="0"/>
              <a:t> yield on carbon-source</a:t>
            </a:r>
          </a:p>
          <a:p>
            <a:pPr>
              <a:lnSpc>
                <a:spcPct val="80000"/>
              </a:lnSpc>
            </a:pPr>
            <a:r>
              <a:rPr lang="en-US" altLang="en-US" sz="800" dirty="0" err="1"/>
              <a:t>Ðmaintenance</a:t>
            </a:r>
            <a:r>
              <a:rPr lang="en-US" altLang="en-US" sz="800" dirty="0"/>
              <a:t> energy demand</a:t>
            </a:r>
          </a:p>
          <a:p>
            <a:pPr>
              <a:lnSpc>
                <a:spcPct val="80000"/>
              </a:lnSpc>
            </a:pPr>
            <a:r>
              <a:rPr lang="en-US" altLang="en-US" sz="800" dirty="0"/>
              <a:t>Computer program</a:t>
            </a:r>
          </a:p>
          <a:p>
            <a:pPr>
              <a:lnSpc>
                <a:spcPct val="80000"/>
              </a:lnSpc>
            </a:pPr>
            <a:r>
              <a:rPr lang="en-US" altLang="en-US" sz="800" dirty="0" err="1"/>
              <a:t>öööööööööö</a:t>
            </a:r>
            <a:r>
              <a:rPr lang="en-US" altLang="en-US" sz="800" dirty="0"/>
              <a:t>"</a:t>
            </a:r>
          </a:p>
          <a:p>
            <a:pPr>
              <a:lnSpc>
                <a:spcPct val="80000"/>
              </a:lnSpc>
            </a:pPr>
            <a:r>
              <a:rPr lang="en-US" altLang="en-US" sz="800" dirty="0"/>
              <a:t>Growth factor allowed</a:t>
            </a:r>
          </a:p>
          <a:p>
            <a:pPr>
              <a:lnSpc>
                <a:spcPct val="80000"/>
              </a:lnSpc>
            </a:pPr>
            <a:r>
              <a:rPr lang="en-US" altLang="en-US" sz="800" dirty="0"/>
              <a:t>by the water-in-oil</a:t>
            </a:r>
          </a:p>
          <a:p>
            <a:pPr>
              <a:lnSpc>
                <a:spcPct val="80000"/>
              </a:lnSpc>
            </a:pPr>
            <a:r>
              <a:rPr lang="en-US" altLang="en-US" sz="800" dirty="0"/>
              <a:t>emulsion (calculated</a:t>
            </a:r>
          </a:p>
          <a:p>
            <a:pPr>
              <a:lnSpc>
                <a:spcPct val="80000"/>
              </a:lnSpc>
            </a:pPr>
            <a:r>
              <a:rPr lang="en-US" altLang="en-US" sz="800" dirty="0"/>
              <a:t>multiplication rate),</a:t>
            </a:r>
          </a:p>
          <a:p>
            <a:pPr>
              <a:lnSpc>
                <a:spcPct val="80000"/>
              </a:lnSpc>
            </a:pPr>
            <a:r>
              <a:rPr lang="en-US" altLang="en-US" sz="800" dirty="0"/>
              <a:t>assuming a certain</a:t>
            </a:r>
          </a:p>
          <a:p>
            <a:pPr>
              <a:lnSpc>
                <a:spcPct val="80000"/>
              </a:lnSpc>
            </a:pPr>
            <a:r>
              <a:rPr lang="en-US" altLang="en-US" sz="800" dirty="0"/>
              <a:t>microbiological</a:t>
            </a:r>
          </a:p>
          <a:p>
            <a:pPr>
              <a:lnSpc>
                <a:spcPct val="80000"/>
              </a:lnSpc>
            </a:pPr>
            <a:r>
              <a:rPr lang="en-US" altLang="en-US" sz="800" dirty="0"/>
              <a:t>contamination</a:t>
            </a:r>
          </a:p>
          <a:p>
            <a:pPr>
              <a:lnSpc>
                <a:spcPct val="80000"/>
              </a:lnSpc>
            </a:pPr>
            <a:r>
              <a:rPr lang="en-US" altLang="en-US" sz="800" dirty="0"/>
              <a:t>(3) Water droplet size distribution</a:t>
            </a:r>
          </a:p>
          <a:p>
            <a:pPr>
              <a:lnSpc>
                <a:spcPct val="80000"/>
              </a:lnSpc>
            </a:pPr>
            <a:r>
              <a:rPr lang="en-US" altLang="en-US" sz="800" dirty="0" err="1"/>
              <a:t>Ðvolume</a:t>
            </a:r>
            <a:r>
              <a:rPr lang="en-US" altLang="en-US" sz="800" dirty="0"/>
              <a:t> weighted mean</a:t>
            </a:r>
          </a:p>
          <a:p>
            <a:pPr>
              <a:lnSpc>
                <a:spcPct val="80000"/>
              </a:lnSpc>
            </a:pPr>
            <a:r>
              <a:rPr lang="en-US" altLang="en-US" sz="800" dirty="0" err="1"/>
              <a:t>Ðdistribution</a:t>
            </a:r>
            <a:r>
              <a:rPr lang="en-US" altLang="en-US" sz="800" dirty="0"/>
              <a:t> width</a:t>
            </a:r>
          </a:p>
          <a:p>
            <a:pPr>
              <a:lnSpc>
                <a:spcPct val="80000"/>
              </a:lnSpc>
            </a:pPr>
            <a:r>
              <a:rPr lang="en-US" altLang="en-US" sz="800" dirty="0"/>
              <a:t>Figure 2. Predictive modelling of growth in water droplets in water-in-oil emulsions (</a:t>
            </a:r>
            <a:r>
              <a:rPr lang="en-US" altLang="en-US" sz="800" dirty="0" err="1"/>
              <a:t>Klapwijk</a:t>
            </a:r>
            <a:r>
              <a:rPr lang="en-US" altLang="en-US" sz="800" dirty="0"/>
              <a:t> 1992).</a:t>
            </a:r>
          </a:p>
          <a:p>
            <a:pPr>
              <a:lnSpc>
                <a:spcPct val="80000"/>
              </a:lnSpc>
            </a:pPr>
            <a:r>
              <a:rPr lang="en-US" altLang="en-US" sz="800" dirty="0"/>
              <a:t>330 S. </a:t>
            </a:r>
            <a:r>
              <a:rPr lang="en-US" altLang="en-US" sz="800" dirty="0" err="1"/>
              <a:t>Delamarre</a:t>
            </a:r>
            <a:r>
              <a:rPr lang="en-US" altLang="en-US" sz="800" dirty="0"/>
              <a:t> and C. A. Batt</a:t>
            </a:r>
          </a:p>
          <a:p>
            <a:pPr>
              <a:lnSpc>
                <a:spcPct val="80000"/>
              </a:lnSpc>
            </a:pPr>
            <a:r>
              <a:rPr lang="en-US" altLang="en-US" sz="800" dirty="0"/>
              <a:t>(</a:t>
            </a:r>
            <a:r>
              <a:rPr lang="en-US" altLang="en-US" sz="800" dirty="0" err="1"/>
              <a:t>Beerens</a:t>
            </a:r>
            <a:r>
              <a:rPr lang="en-US" altLang="en-US" sz="800" dirty="0"/>
              <a:t> 1980). Spoilage of margarine by molds</a:t>
            </a:r>
          </a:p>
          <a:p>
            <a:pPr>
              <a:lnSpc>
                <a:spcPct val="80000"/>
              </a:lnSpc>
            </a:pPr>
            <a:r>
              <a:rPr lang="en-US" altLang="en-US" sz="800" dirty="0"/>
              <a:t>may be visually manifested by the appearance</a:t>
            </a:r>
          </a:p>
          <a:p>
            <a:pPr>
              <a:lnSpc>
                <a:spcPct val="80000"/>
              </a:lnSpc>
            </a:pPr>
            <a:r>
              <a:rPr lang="en-US" altLang="en-US" sz="800" dirty="0"/>
              <a:t>of mycelia growing on and into the margarine.</a:t>
            </a:r>
          </a:p>
          <a:p>
            <a:pPr>
              <a:lnSpc>
                <a:spcPct val="80000"/>
              </a:lnSpc>
            </a:pPr>
            <a:r>
              <a:rPr lang="en-US" altLang="en-US" sz="800" dirty="0"/>
              <a:t>Unlike bacteria and yeasts, molds have the</a:t>
            </a:r>
          </a:p>
          <a:p>
            <a:pPr>
              <a:lnSpc>
                <a:spcPct val="80000"/>
              </a:lnSpc>
            </a:pPr>
            <a:r>
              <a:rPr lang="en-US" altLang="en-US" sz="800" dirty="0"/>
              <a:t>ability to transit through the oil phase. Mold</a:t>
            </a:r>
          </a:p>
          <a:p>
            <a:pPr>
              <a:lnSpc>
                <a:spcPct val="80000"/>
              </a:lnSpc>
            </a:pPr>
            <a:r>
              <a:rPr lang="en-US" altLang="en-US" sz="800" dirty="0"/>
              <a:t>growth, however, may not be evident but they</a:t>
            </a:r>
          </a:p>
          <a:p>
            <a:pPr>
              <a:lnSpc>
                <a:spcPct val="80000"/>
              </a:lnSpc>
            </a:pPr>
            <a:r>
              <a:rPr lang="en-US" altLang="en-US" sz="800" dirty="0"/>
              <a:t>generate free fatty acids which produce o¡-£a-</a:t>
            </a:r>
          </a:p>
          <a:p>
            <a:pPr>
              <a:lnSpc>
                <a:spcPct val="80000"/>
              </a:lnSpc>
            </a:pPr>
            <a:r>
              <a:rPr lang="en-US" altLang="en-US" sz="800" dirty="0" err="1"/>
              <a:t>vors</a:t>
            </a:r>
            <a:r>
              <a:rPr lang="en-US" altLang="en-US" sz="800" dirty="0"/>
              <a:t> and break down the emulsion. From </a:t>
            </a:r>
            <a:r>
              <a:rPr lang="en-US" altLang="en-US" sz="800" dirty="0" err="1"/>
              <a:t>di¡er</a:t>
            </a:r>
            <a:r>
              <a:rPr lang="en-US" altLang="en-US" sz="800" dirty="0"/>
              <a:t>-</a:t>
            </a:r>
          </a:p>
          <a:p>
            <a:pPr>
              <a:lnSpc>
                <a:spcPct val="80000"/>
              </a:lnSpc>
            </a:pPr>
            <a:r>
              <a:rPr lang="en-US" altLang="en-US" sz="800" dirty="0" err="1"/>
              <a:t>ent</a:t>
            </a:r>
            <a:r>
              <a:rPr lang="en-US" altLang="en-US" sz="800" dirty="0"/>
              <a:t> spoiled margarines, salted and non-salted,</a:t>
            </a:r>
          </a:p>
          <a:p>
            <a:pPr>
              <a:lnSpc>
                <a:spcPct val="80000"/>
              </a:lnSpc>
            </a:pPr>
            <a:r>
              <a:rPr lang="en-US" altLang="en-US" sz="800" dirty="0"/>
              <a:t>several strains of the yeast Candida </a:t>
            </a:r>
            <a:r>
              <a:rPr lang="en-US" altLang="en-US" sz="800" dirty="0" err="1"/>
              <a:t>lipolytica</a:t>
            </a:r>
            <a:endParaRPr lang="en-US" altLang="en-US" sz="800" dirty="0"/>
          </a:p>
          <a:p>
            <a:pPr>
              <a:lnSpc>
                <a:spcPct val="80000"/>
              </a:lnSpc>
            </a:pPr>
            <a:r>
              <a:rPr lang="en-US" altLang="en-US" sz="800" dirty="0"/>
              <a:t>were isolated and </a:t>
            </a:r>
            <a:r>
              <a:rPr lang="en-US" altLang="en-US" sz="800" dirty="0" err="1"/>
              <a:t>identi¢ed</a:t>
            </a:r>
            <a:r>
              <a:rPr lang="en-US" altLang="en-US" sz="800" dirty="0"/>
              <a:t> (</a:t>
            </a:r>
            <a:r>
              <a:rPr lang="en-US" altLang="en-US" sz="800" dirty="0" err="1"/>
              <a:t>Castanon</a:t>
            </a:r>
            <a:r>
              <a:rPr lang="en-US" altLang="en-US" sz="800" dirty="0"/>
              <a:t> and In-</a:t>
            </a:r>
          </a:p>
          <a:p>
            <a:pPr>
              <a:lnSpc>
                <a:spcPct val="80000"/>
              </a:lnSpc>
            </a:pPr>
            <a:r>
              <a:rPr lang="en-US" altLang="en-US" sz="800" dirty="0" err="1"/>
              <a:t>igo</a:t>
            </a:r>
            <a:r>
              <a:rPr lang="en-US" altLang="en-US" sz="800" dirty="0"/>
              <a:t> 1971b). The organisms' predominant role in</a:t>
            </a:r>
          </a:p>
          <a:p>
            <a:pPr>
              <a:lnSpc>
                <a:spcPct val="80000"/>
              </a:lnSpc>
            </a:pPr>
            <a:r>
              <a:rPr lang="en-US" altLang="en-US" sz="800" dirty="0"/>
              <a:t>margarine and yellow fat spread degradation</a:t>
            </a:r>
          </a:p>
          <a:p>
            <a:pPr>
              <a:lnSpc>
                <a:spcPct val="80000"/>
              </a:lnSpc>
            </a:pPr>
            <a:r>
              <a:rPr lang="en-US" altLang="en-US" sz="800" dirty="0"/>
              <a:t>was suggested due to the large number of </a:t>
            </a:r>
            <a:r>
              <a:rPr lang="en-US" altLang="en-US" sz="800" dirty="0" err="1"/>
              <a:t>isola</a:t>
            </a:r>
            <a:r>
              <a:rPr lang="en-US" altLang="en-US" sz="800" dirty="0"/>
              <a:t>-</a:t>
            </a:r>
          </a:p>
          <a:p>
            <a:pPr>
              <a:lnSpc>
                <a:spcPct val="80000"/>
              </a:lnSpc>
            </a:pPr>
            <a:r>
              <a:rPr lang="en-US" altLang="en-US" sz="800" dirty="0" err="1"/>
              <a:t>tions</a:t>
            </a:r>
            <a:r>
              <a:rPr lang="en-US" altLang="en-US" sz="800" dirty="0"/>
              <a:t> which were found in all examined </a:t>
            </a:r>
            <a:r>
              <a:rPr lang="en-US" altLang="en-US" sz="800" dirty="0" err="1"/>
              <a:t>sam</a:t>
            </a:r>
            <a:r>
              <a:rPr lang="en-US" altLang="en-US" sz="800" dirty="0"/>
              <a:t>-</a:t>
            </a:r>
          </a:p>
          <a:p>
            <a:pPr>
              <a:lnSpc>
                <a:spcPct val="80000"/>
              </a:lnSpc>
            </a:pPr>
            <a:r>
              <a:rPr lang="en-US" altLang="en-US" sz="800" dirty="0" err="1"/>
              <a:t>ples</a:t>
            </a:r>
            <a:r>
              <a:rPr lang="en-US" altLang="en-US" sz="800" dirty="0"/>
              <a:t>. Hocking (Hocking 1994) examined a total</a:t>
            </a:r>
          </a:p>
          <a:p>
            <a:pPr>
              <a:lnSpc>
                <a:spcPct val="80000"/>
              </a:lnSpc>
            </a:pPr>
            <a:r>
              <a:rPr lang="en-US" altLang="en-US" sz="800" dirty="0"/>
              <a:t>of 42 spoiled margarine samples collected from</a:t>
            </a:r>
          </a:p>
          <a:p>
            <a:pPr>
              <a:lnSpc>
                <a:spcPct val="80000"/>
              </a:lnSpc>
            </a:pPr>
            <a:r>
              <a:rPr lang="en-US" altLang="en-US" sz="800" dirty="0"/>
              <a:t>1991 to 1993 (Table 2). The predominant mold</a:t>
            </a:r>
          </a:p>
          <a:p>
            <a:pPr>
              <a:lnSpc>
                <a:spcPct val="80000"/>
              </a:lnSpc>
            </a:pPr>
            <a:r>
              <a:rPr lang="en-US" altLang="en-US" sz="800" dirty="0"/>
              <a:t>genus was </a:t>
            </a:r>
            <a:r>
              <a:rPr lang="en-US" altLang="en-US" sz="800" dirty="0" err="1"/>
              <a:t>Penicillium</a:t>
            </a:r>
            <a:r>
              <a:rPr lang="en-US" altLang="en-US" sz="800" dirty="0"/>
              <a:t> and accounted for </a:t>
            </a:r>
            <a:r>
              <a:rPr lang="en-US" altLang="en-US" sz="800" dirty="0" err="1"/>
              <a:t>ap</a:t>
            </a:r>
            <a:r>
              <a:rPr lang="en-US" altLang="en-US" sz="800" dirty="0"/>
              <a:t>-</a:t>
            </a:r>
          </a:p>
          <a:p>
            <a:pPr>
              <a:lnSpc>
                <a:spcPct val="80000"/>
              </a:lnSpc>
            </a:pPr>
            <a:r>
              <a:rPr lang="en-US" altLang="en-US" sz="800" dirty="0"/>
              <a:t>proximately 95% of the </a:t>
            </a:r>
            <a:r>
              <a:rPr lang="en-US" altLang="en-US" sz="800" dirty="0" err="1"/>
              <a:t>spoilage.The</a:t>
            </a:r>
            <a:r>
              <a:rPr lang="en-US" altLang="en-US" sz="800" dirty="0"/>
              <a:t> most com-</a:t>
            </a:r>
          </a:p>
          <a:p>
            <a:pPr>
              <a:lnSpc>
                <a:spcPct val="80000"/>
              </a:lnSpc>
            </a:pPr>
            <a:r>
              <a:rPr lang="en-US" altLang="en-US" sz="800" dirty="0"/>
              <a:t>mon species was P. </a:t>
            </a:r>
            <a:r>
              <a:rPr lang="en-US" altLang="en-US" sz="800" dirty="0" err="1"/>
              <a:t>expansum</a:t>
            </a:r>
            <a:r>
              <a:rPr lang="en-US" altLang="en-US" sz="800" dirty="0"/>
              <a:t> and spoilage</a:t>
            </a:r>
          </a:p>
          <a:p>
            <a:pPr>
              <a:lnSpc>
                <a:spcPct val="80000"/>
              </a:lnSpc>
            </a:pPr>
            <a:r>
              <a:rPr lang="en-US" altLang="en-US" sz="800" dirty="0"/>
              <a:t>occurred mainly in low salt varieties. The</a:t>
            </a:r>
          </a:p>
          <a:p>
            <a:pPr>
              <a:lnSpc>
                <a:spcPct val="80000"/>
              </a:lnSpc>
            </a:pPr>
            <a:r>
              <a:rPr lang="en-US" altLang="en-US" sz="800" dirty="0"/>
              <a:t>growth rate of yeast and molds in a margarine</a:t>
            </a:r>
          </a:p>
          <a:p>
            <a:pPr>
              <a:lnSpc>
                <a:spcPct val="80000"/>
              </a:lnSpc>
            </a:pPr>
            <a:r>
              <a:rPr lang="en-US" altLang="en-US" sz="800" dirty="0"/>
              <a:t>water phase over a 72-h period at abuse tem-</a:t>
            </a:r>
          </a:p>
          <a:p>
            <a:pPr>
              <a:lnSpc>
                <a:spcPct val="80000"/>
              </a:lnSpc>
            </a:pPr>
            <a:r>
              <a:rPr lang="en-US" altLang="en-US" sz="800" dirty="0" err="1"/>
              <a:t>perature</a:t>
            </a:r>
            <a:r>
              <a:rPr lang="en-US" altLang="en-US" sz="800" dirty="0"/>
              <a:t> of 208C, was as high as 230-fold for</a:t>
            </a:r>
          </a:p>
          <a:p>
            <a:pPr>
              <a:lnSpc>
                <a:spcPct val="80000"/>
              </a:lnSpc>
            </a:pPr>
            <a:r>
              <a:rPr lang="en-US" altLang="en-US" sz="800" dirty="0"/>
              <a:t>the yeast Candida </a:t>
            </a:r>
            <a:r>
              <a:rPr lang="en-US" altLang="en-US" sz="800" dirty="0" err="1"/>
              <a:t>lipolytica</a:t>
            </a:r>
            <a:r>
              <a:rPr lang="en-US" altLang="en-US" sz="800" dirty="0"/>
              <a:t> and as low as 0?1</a:t>
            </a:r>
          </a:p>
          <a:p>
            <a:pPr>
              <a:lnSpc>
                <a:spcPct val="80000"/>
              </a:lnSpc>
            </a:pPr>
            <a:r>
              <a:rPr lang="en-US" altLang="en-US" sz="800" dirty="0"/>
              <a:t>for </a:t>
            </a:r>
            <a:r>
              <a:rPr lang="en-US" altLang="en-US" sz="800" dirty="0" err="1"/>
              <a:t>Fusarium</a:t>
            </a:r>
            <a:r>
              <a:rPr lang="en-US" altLang="en-US" sz="800" dirty="0"/>
              <a:t> (</a:t>
            </a:r>
            <a:r>
              <a:rPr lang="en-US" altLang="en-US" sz="800" dirty="0" err="1"/>
              <a:t>TuynenburgMuys</a:t>
            </a:r>
            <a:r>
              <a:rPr lang="en-US" altLang="en-US" sz="800" dirty="0"/>
              <a:t> 1971).</a:t>
            </a:r>
          </a:p>
          <a:p>
            <a:pPr>
              <a:lnSpc>
                <a:spcPct val="80000"/>
              </a:lnSpc>
            </a:pPr>
            <a:r>
              <a:rPr lang="en-US" altLang="en-US" sz="800" dirty="0"/>
              <a:t>While not a safety hazard, many of the </a:t>
            </a:r>
            <a:r>
              <a:rPr lang="en-US" altLang="en-US" sz="800" dirty="0" err="1"/>
              <a:t>spoi</a:t>
            </a:r>
            <a:r>
              <a:rPr lang="en-US" altLang="en-US" sz="800" dirty="0"/>
              <a:t>-</a:t>
            </a:r>
          </a:p>
          <a:p>
            <a:pPr>
              <a:lnSpc>
                <a:spcPct val="80000"/>
              </a:lnSpc>
            </a:pPr>
            <a:r>
              <a:rPr lang="en-US" altLang="en-US" sz="800" dirty="0" err="1"/>
              <a:t>lage</a:t>
            </a:r>
            <a:r>
              <a:rPr lang="en-US" altLang="en-US" sz="800" dirty="0"/>
              <a:t> molds including P. </a:t>
            </a:r>
            <a:r>
              <a:rPr lang="en-US" altLang="en-US" sz="800" dirty="0" err="1"/>
              <a:t>expansum</a:t>
            </a:r>
            <a:r>
              <a:rPr lang="en-US" altLang="en-US" sz="800" dirty="0"/>
              <a:t> produced</a:t>
            </a:r>
          </a:p>
          <a:p>
            <a:pPr>
              <a:lnSpc>
                <a:spcPct val="80000"/>
              </a:lnSpc>
            </a:pPr>
            <a:r>
              <a:rPr lang="en-US" altLang="en-US" sz="800" dirty="0" err="1"/>
              <a:t>geosmin</a:t>
            </a:r>
            <a:r>
              <a:rPr lang="en-US" altLang="en-US" sz="800" dirty="0"/>
              <a:t> (trans-1,10-dimethyl-trans-9-decalol),</a:t>
            </a:r>
          </a:p>
          <a:p>
            <a:pPr>
              <a:lnSpc>
                <a:spcPct val="80000"/>
              </a:lnSpc>
            </a:pPr>
            <a:r>
              <a:rPr lang="en-US" altLang="en-US" sz="800" dirty="0"/>
              <a:t>which is responsible for the earthy note </a:t>
            </a:r>
            <a:r>
              <a:rPr lang="en-US" altLang="en-US" sz="800" dirty="0" err="1"/>
              <a:t>ob</a:t>
            </a:r>
            <a:r>
              <a:rPr lang="en-US" altLang="en-US" sz="800" dirty="0"/>
              <a:t>-</a:t>
            </a:r>
          </a:p>
          <a:p>
            <a:pPr>
              <a:lnSpc>
                <a:spcPct val="80000"/>
              </a:lnSpc>
            </a:pPr>
            <a:r>
              <a:rPr lang="en-US" altLang="en-US" sz="800" dirty="0"/>
              <a:t>served in spoiled margarine. Other o¡-£</a:t>
            </a:r>
            <a:r>
              <a:rPr lang="en-US" altLang="en-US" sz="800" dirty="0" err="1"/>
              <a:t>avors</a:t>
            </a:r>
            <a:endParaRPr lang="en-US" altLang="en-US" sz="800" dirty="0"/>
          </a:p>
          <a:p>
            <a:pPr>
              <a:lnSpc>
                <a:spcPct val="80000"/>
              </a:lnSpc>
            </a:pPr>
            <a:r>
              <a:rPr lang="en-US" altLang="en-US" sz="800" dirty="0"/>
              <a:t>resulting from the production of metabolites</a:t>
            </a:r>
          </a:p>
          <a:p>
            <a:pPr>
              <a:lnSpc>
                <a:spcPct val="80000"/>
              </a:lnSpc>
            </a:pPr>
            <a:r>
              <a:rPr lang="en-US" altLang="en-US" sz="800" dirty="0"/>
              <a:t>by </a:t>
            </a:r>
            <a:r>
              <a:rPr lang="en-US" altLang="en-US" sz="800" dirty="0" err="1"/>
              <a:t>Penicillium</a:t>
            </a:r>
            <a:r>
              <a:rPr lang="en-US" altLang="en-US" sz="800" dirty="0"/>
              <a:t> </a:t>
            </a:r>
            <a:r>
              <a:rPr lang="en-US" altLang="en-US" sz="800" dirty="0" err="1"/>
              <a:t>solitum</a:t>
            </a:r>
            <a:r>
              <a:rPr lang="en-US" altLang="en-US" sz="800" dirty="0"/>
              <a:t> include ketones (</a:t>
            </a:r>
            <a:r>
              <a:rPr lang="en-US" altLang="en-US" sz="800" dirty="0" err="1"/>
              <a:t>heptan</a:t>
            </a:r>
            <a:r>
              <a:rPr lang="en-US" altLang="en-US" sz="800" dirty="0"/>
              <a:t>-</a:t>
            </a:r>
          </a:p>
          <a:p>
            <a:pPr>
              <a:lnSpc>
                <a:spcPct val="80000"/>
              </a:lnSpc>
            </a:pPr>
            <a:r>
              <a:rPr lang="en-US" altLang="en-US" sz="800" dirty="0"/>
              <a:t>2-one to undecan-2-one); small quantities of</a:t>
            </a:r>
          </a:p>
          <a:p>
            <a:pPr>
              <a:lnSpc>
                <a:spcPct val="80000"/>
              </a:lnSpc>
            </a:pPr>
            <a:r>
              <a:rPr lang="en-US" altLang="en-US" sz="800" dirty="0"/>
              <a:t>2-methylisoborneol have also been reported</a:t>
            </a:r>
          </a:p>
          <a:p>
            <a:pPr>
              <a:lnSpc>
                <a:spcPct val="80000"/>
              </a:lnSpc>
            </a:pPr>
            <a:r>
              <a:rPr lang="en-US" altLang="en-US" sz="800" dirty="0"/>
              <a:t>(Hocking et al. 1998).While many compounds</a:t>
            </a:r>
          </a:p>
          <a:p>
            <a:pPr>
              <a:lnSpc>
                <a:spcPct val="80000"/>
              </a:lnSpc>
            </a:pPr>
            <a:r>
              <a:rPr lang="en-US" altLang="en-US" sz="800" dirty="0"/>
              <a:t>have been </a:t>
            </a:r>
            <a:r>
              <a:rPr lang="en-US" altLang="en-US" sz="800" dirty="0" err="1"/>
              <a:t>identi¢ed</a:t>
            </a:r>
            <a:r>
              <a:rPr lang="en-US" altLang="en-US" sz="800" dirty="0"/>
              <a:t> which adversely </a:t>
            </a:r>
            <a:r>
              <a:rPr lang="en-US" altLang="en-US" sz="800" dirty="0" err="1"/>
              <a:t>a¡ect</a:t>
            </a:r>
            <a:r>
              <a:rPr lang="en-US" altLang="en-US" sz="800" dirty="0"/>
              <a:t> the</a:t>
            </a:r>
          </a:p>
          <a:p>
            <a:pPr>
              <a:lnSpc>
                <a:spcPct val="80000"/>
              </a:lnSpc>
            </a:pPr>
            <a:r>
              <a:rPr lang="en-US" altLang="en-US" sz="800" dirty="0"/>
              <a:t>odor of margarine, no contamination by </a:t>
            </a:r>
            <a:r>
              <a:rPr lang="en-US" altLang="en-US" sz="800" dirty="0" err="1"/>
              <a:t>myco</a:t>
            </a:r>
            <a:r>
              <a:rPr lang="en-US" altLang="en-US" sz="800" dirty="0"/>
              <a:t>-</a:t>
            </a:r>
          </a:p>
          <a:p>
            <a:pPr>
              <a:lnSpc>
                <a:spcPct val="80000"/>
              </a:lnSpc>
            </a:pPr>
            <a:r>
              <a:rPr lang="en-US" altLang="en-US" sz="800" dirty="0"/>
              <a:t>toxins has been </a:t>
            </a:r>
            <a:r>
              <a:rPr lang="en-US" altLang="en-US" sz="800" dirty="0" err="1"/>
              <a:t>reported.Toxins</a:t>
            </a:r>
            <a:r>
              <a:rPr lang="en-US" altLang="en-US" sz="800" dirty="0"/>
              <a:t> are thought to</a:t>
            </a:r>
          </a:p>
          <a:p>
            <a:pPr>
              <a:lnSpc>
                <a:spcPct val="80000"/>
              </a:lnSpc>
            </a:pPr>
            <a:r>
              <a:rPr lang="en-US" altLang="en-US" sz="800" dirty="0"/>
              <a:t>remain in the cattle cake during oil extraction.</a:t>
            </a:r>
          </a:p>
          <a:p>
            <a:pPr>
              <a:lnSpc>
                <a:spcPct val="80000"/>
              </a:lnSpc>
            </a:pPr>
            <a:r>
              <a:rPr lang="en-US" altLang="en-US" sz="800" dirty="0"/>
              <a:t>Direct challenge of margarine with </a:t>
            </a:r>
            <a:r>
              <a:rPr lang="en-US" altLang="en-US" sz="800" dirty="0" err="1"/>
              <a:t>Byssochla</a:t>
            </a:r>
            <a:r>
              <a:rPr lang="en-US" altLang="en-US" sz="800" dirty="0"/>
              <a:t>-</a:t>
            </a:r>
          </a:p>
          <a:p>
            <a:pPr>
              <a:lnSpc>
                <a:spcPct val="80000"/>
              </a:lnSpc>
            </a:pPr>
            <a:r>
              <a:rPr lang="en-US" altLang="en-US" sz="800" dirty="0" err="1"/>
              <a:t>mysfulva</a:t>
            </a:r>
            <a:r>
              <a:rPr lang="en-US" altLang="en-US" sz="800" dirty="0"/>
              <a:t> failed to show the production of </a:t>
            </a:r>
            <a:r>
              <a:rPr lang="en-US" altLang="en-US" sz="800" dirty="0" err="1"/>
              <a:t>bysso</a:t>
            </a:r>
            <a:r>
              <a:rPr lang="en-US" altLang="en-US" sz="800" dirty="0"/>
              <a:t>-</a:t>
            </a:r>
          </a:p>
          <a:p>
            <a:pPr>
              <a:lnSpc>
                <a:spcPct val="80000"/>
              </a:lnSpc>
            </a:pPr>
            <a:r>
              <a:rPr lang="en-US" altLang="en-US" sz="800" dirty="0" err="1"/>
              <a:t>chlamic</a:t>
            </a:r>
            <a:r>
              <a:rPr lang="en-US" altLang="en-US" sz="800" dirty="0"/>
              <a:t> acid even after 7 months of growth</a:t>
            </a:r>
          </a:p>
          <a:p>
            <a:pPr>
              <a:lnSpc>
                <a:spcPct val="80000"/>
              </a:lnSpc>
            </a:pPr>
            <a:r>
              <a:rPr lang="en-US" altLang="en-US" sz="800" dirty="0"/>
              <a:t>(Schmidt and Rehm 1969).</a:t>
            </a:r>
          </a:p>
          <a:p>
            <a:pPr>
              <a:lnSpc>
                <a:spcPct val="80000"/>
              </a:lnSpc>
            </a:pPr>
            <a:r>
              <a:rPr lang="en-US" altLang="en-US" sz="800" dirty="0"/>
              <a:t>The predominant bacterial </a:t>
            </a:r>
            <a:r>
              <a:rPr lang="en-US" altLang="en-US" sz="800" dirty="0" err="1"/>
              <a:t>micro£ora</a:t>
            </a:r>
            <a:r>
              <a:rPr lang="en-US" altLang="en-US" sz="800" dirty="0"/>
              <a:t> </a:t>
            </a:r>
            <a:r>
              <a:rPr lang="en-US" altLang="en-US" sz="800" dirty="0" err="1"/>
              <a:t>asso</a:t>
            </a:r>
            <a:r>
              <a:rPr lang="en-US" altLang="en-US" sz="800" dirty="0"/>
              <a:t>-</a:t>
            </a:r>
          </a:p>
          <a:p>
            <a:pPr>
              <a:lnSpc>
                <a:spcPct val="80000"/>
              </a:lnSpc>
            </a:pPr>
            <a:r>
              <a:rPr lang="en-US" altLang="en-US" sz="800" dirty="0" err="1"/>
              <a:t>ciated</a:t>
            </a:r>
            <a:r>
              <a:rPr lang="en-US" altLang="en-US" sz="800" dirty="0"/>
              <a:t> with margarine spoilage tends to be</a:t>
            </a:r>
          </a:p>
          <a:p>
            <a:pPr>
              <a:lnSpc>
                <a:spcPct val="80000"/>
              </a:lnSpc>
            </a:pPr>
            <a:r>
              <a:rPr lang="en-US" altLang="en-US" sz="800" dirty="0" err="1"/>
              <a:t>lipolytic</a:t>
            </a:r>
            <a:r>
              <a:rPr lang="en-US" altLang="en-US" sz="800" dirty="0"/>
              <a:t> organisms. They can cause a break-</a:t>
            </a:r>
          </a:p>
          <a:p>
            <a:pPr>
              <a:lnSpc>
                <a:spcPct val="80000"/>
              </a:lnSpc>
            </a:pPr>
            <a:r>
              <a:rPr lang="en-US" altLang="en-US" sz="800" dirty="0"/>
              <a:t>down in the emulsion due to the production of</a:t>
            </a:r>
          </a:p>
          <a:p>
            <a:pPr>
              <a:lnSpc>
                <a:spcPct val="80000"/>
              </a:lnSpc>
            </a:pPr>
            <a:r>
              <a:rPr lang="en-US" altLang="en-US" sz="800" dirty="0"/>
              <a:t>various extracellular compounds including</a:t>
            </a:r>
          </a:p>
          <a:p>
            <a:pPr>
              <a:lnSpc>
                <a:spcPct val="80000"/>
              </a:lnSpc>
            </a:pPr>
            <a:r>
              <a:rPr lang="en-US" altLang="en-US" sz="800" dirty="0"/>
              <a:t>lipases and surfactants. </a:t>
            </a:r>
            <a:r>
              <a:rPr lang="en-US" altLang="en-US" sz="800" dirty="0" err="1"/>
              <a:t>Lipolytic</a:t>
            </a:r>
            <a:r>
              <a:rPr lang="en-US" altLang="en-US" sz="800" dirty="0"/>
              <a:t> bacteria</a:t>
            </a:r>
          </a:p>
          <a:p>
            <a:pPr>
              <a:lnSpc>
                <a:spcPct val="80000"/>
              </a:lnSpc>
            </a:pPr>
            <a:r>
              <a:rPr lang="en-US" altLang="en-US" sz="800" dirty="0"/>
              <a:t>associated with the spoilage of margarine</a:t>
            </a:r>
          </a:p>
          <a:p>
            <a:pPr>
              <a:lnSpc>
                <a:spcPct val="80000"/>
              </a:lnSpc>
            </a:pPr>
            <a:r>
              <a:rPr lang="en-US" altLang="en-US" sz="800" dirty="0"/>
              <a:t>include Pseudomonas, </a:t>
            </a:r>
            <a:r>
              <a:rPr lang="en-US" altLang="en-US" sz="800" dirty="0" err="1"/>
              <a:t>Flavobacterium</a:t>
            </a:r>
            <a:r>
              <a:rPr lang="en-US" altLang="en-US" sz="800" dirty="0"/>
              <a:t>, Micro-</a:t>
            </a:r>
          </a:p>
          <a:p>
            <a:pPr>
              <a:lnSpc>
                <a:spcPct val="80000"/>
              </a:lnSpc>
            </a:pPr>
            <a:r>
              <a:rPr lang="en-US" altLang="en-US" sz="800" dirty="0"/>
              <a:t>cocci, </a:t>
            </a:r>
            <a:r>
              <a:rPr lang="en-US" altLang="en-US" sz="800" dirty="0" err="1"/>
              <a:t>Zymomonas</a:t>
            </a:r>
            <a:r>
              <a:rPr lang="en-US" altLang="en-US" sz="800" dirty="0"/>
              <a:t> and Bacillus. In non-salted</a:t>
            </a:r>
          </a:p>
          <a:p>
            <a:pPr>
              <a:lnSpc>
                <a:spcPct val="80000"/>
              </a:lnSpc>
            </a:pPr>
            <a:r>
              <a:rPr lang="en-US" altLang="en-US" sz="800" dirty="0"/>
              <a:t>margarines with a pH around 5, Pseudomonas,</a:t>
            </a:r>
          </a:p>
          <a:p>
            <a:pPr>
              <a:lnSpc>
                <a:spcPct val="80000"/>
              </a:lnSpc>
            </a:pPr>
            <a:r>
              <a:rPr lang="en-US" altLang="en-US" sz="800" dirty="0"/>
              <a:t>notably P. </a:t>
            </a:r>
            <a:r>
              <a:rPr lang="en-US" altLang="en-US" sz="800" dirty="0" err="1"/>
              <a:t>oleovarans</a:t>
            </a:r>
            <a:r>
              <a:rPr lang="en-US" altLang="en-US" sz="800" dirty="0"/>
              <a:t> and P. </a:t>
            </a:r>
            <a:r>
              <a:rPr lang="en-US" altLang="en-US" sz="800" dirty="0" err="1"/>
              <a:t>fragi,may</a:t>
            </a:r>
            <a:r>
              <a:rPr lang="en-US" altLang="en-US" sz="800" dirty="0"/>
              <a:t> lead to in-</a:t>
            </a:r>
          </a:p>
          <a:p>
            <a:pPr>
              <a:lnSpc>
                <a:spcPct val="80000"/>
              </a:lnSpc>
            </a:pPr>
            <a:r>
              <a:rPr lang="en-US" altLang="en-US" sz="800" dirty="0"/>
              <a:t>tense lipolysis but may also cause proteolytic</a:t>
            </a:r>
          </a:p>
          <a:p>
            <a:pPr>
              <a:lnSpc>
                <a:spcPct val="80000"/>
              </a:lnSpc>
            </a:pPr>
            <a:r>
              <a:rPr lang="en-US" altLang="en-US" sz="800" dirty="0"/>
              <a:t>spoilage (</a:t>
            </a:r>
            <a:r>
              <a:rPr lang="en-US" altLang="en-US" sz="800" dirty="0" err="1"/>
              <a:t>Beerens</a:t>
            </a:r>
            <a:r>
              <a:rPr lang="en-US" altLang="en-US" sz="800" dirty="0"/>
              <a:t> 1980). In addition, </a:t>
            </a:r>
            <a:r>
              <a:rPr lang="en-US" altLang="en-US" sz="800" dirty="0" err="1"/>
              <a:t>micrococ</a:t>
            </a:r>
            <a:r>
              <a:rPr lang="en-US" altLang="en-US" sz="800" dirty="0"/>
              <a:t>-</a:t>
            </a:r>
          </a:p>
          <a:p>
            <a:pPr>
              <a:lnSpc>
                <a:spcPct val="80000"/>
              </a:lnSpc>
            </a:pPr>
            <a:r>
              <a:rPr lang="en-US" altLang="en-US" sz="800" dirty="0" err="1"/>
              <a:t>caceae</a:t>
            </a:r>
            <a:r>
              <a:rPr lang="en-US" altLang="en-US" sz="800" dirty="0"/>
              <a:t> may develop in margarines of such com-</a:t>
            </a:r>
          </a:p>
          <a:p>
            <a:pPr>
              <a:lnSpc>
                <a:spcPct val="80000"/>
              </a:lnSpc>
            </a:pPr>
            <a:r>
              <a:rPr lang="en-US" altLang="en-US" sz="800" dirty="0"/>
              <a:t>position and most of these are also strongly</a:t>
            </a:r>
          </a:p>
          <a:p>
            <a:pPr>
              <a:lnSpc>
                <a:spcPct val="80000"/>
              </a:lnSpc>
            </a:pPr>
            <a:r>
              <a:rPr lang="en-US" altLang="en-US" sz="800" dirty="0" err="1"/>
              <a:t>lipolytic</a:t>
            </a:r>
            <a:r>
              <a:rPr lang="en-US" altLang="en-US" sz="800" dirty="0"/>
              <a:t>. Sweet margarines have </a:t>
            </a:r>
            <a:r>
              <a:rPr lang="en-US" altLang="en-US" sz="800" dirty="0" err="1"/>
              <a:t>Zymomonas</a:t>
            </a:r>
            <a:endParaRPr lang="en-US" altLang="en-US" sz="800" dirty="0"/>
          </a:p>
          <a:p>
            <a:pPr>
              <a:lnSpc>
                <a:spcPct val="80000"/>
              </a:lnSpc>
            </a:pPr>
            <a:r>
              <a:rPr lang="en-US" altLang="en-US" sz="800" dirty="0"/>
              <a:t>as the most important population (</a:t>
            </a:r>
            <a:r>
              <a:rPr lang="en-US" altLang="en-US" sz="800" dirty="0" err="1"/>
              <a:t>Castanon</a:t>
            </a:r>
            <a:endParaRPr lang="en-US" altLang="en-US" sz="800" dirty="0"/>
          </a:p>
          <a:p>
            <a:pPr>
              <a:lnSpc>
                <a:spcPct val="80000"/>
              </a:lnSpc>
            </a:pPr>
            <a:r>
              <a:rPr lang="en-US" altLang="en-US" sz="800" dirty="0"/>
              <a:t>and Inigo 1971b, </a:t>
            </a:r>
            <a:r>
              <a:rPr lang="en-US" altLang="en-US" sz="800" dirty="0" err="1"/>
              <a:t>Beerens</a:t>
            </a:r>
            <a:r>
              <a:rPr lang="en-US" altLang="en-US" sz="800" dirty="0"/>
              <a:t> 1980). The growth of</a:t>
            </a:r>
          </a:p>
          <a:p>
            <a:pPr>
              <a:lnSpc>
                <a:spcPct val="80000"/>
              </a:lnSpc>
            </a:pPr>
            <a:r>
              <a:rPr lang="en-US" altLang="en-US" sz="800" dirty="0"/>
              <a:t>organisms other than </a:t>
            </a:r>
            <a:r>
              <a:rPr lang="en-US" altLang="en-US" sz="800" dirty="0" err="1"/>
              <a:t>lipolytic</a:t>
            </a:r>
            <a:r>
              <a:rPr lang="en-US" altLang="en-US" sz="800" dirty="0"/>
              <a:t> bacteria is</a:t>
            </a:r>
          </a:p>
          <a:p>
            <a:pPr>
              <a:lnSpc>
                <a:spcPct val="80000"/>
              </a:lnSpc>
            </a:pPr>
            <a:r>
              <a:rPr lang="en-US" altLang="en-US" sz="800" dirty="0"/>
              <a:t>Table 2. Fungi isolated from 42 samples of spoiled margarine, 1991±1993 (Hocking 1994)</a:t>
            </a:r>
          </a:p>
          <a:p>
            <a:pPr>
              <a:lnSpc>
                <a:spcPct val="80000"/>
              </a:lnSpc>
            </a:pPr>
            <a:r>
              <a:rPr lang="en-US" altLang="en-US" sz="800" dirty="0"/>
              <a:t>Frequency</a:t>
            </a:r>
          </a:p>
          <a:p>
            <a:pPr>
              <a:lnSpc>
                <a:spcPct val="80000"/>
              </a:lnSpc>
            </a:pPr>
            <a:r>
              <a:rPr lang="en-US" altLang="en-US" sz="800" dirty="0"/>
              <a:t>Species </a:t>
            </a:r>
            <a:r>
              <a:rPr lang="en-US" altLang="en-US" sz="800" dirty="0" err="1"/>
              <a:t>Numbera</a:t>
            </a:r>
            <a:r>
              <a:rPr lang="en-US" altLang="en-US" sz="800" dirty="0"/>
              <a:t> </a:t>
            </a:r>
            <a:r>
              <a:rPr lang="en-US" altLang="en-US" sz="800" dirty="0" err="1"/>
              <a:t>Percentageb</a:t>
            </a:r>
            <a:endParaRPr lang="en-US" altLang="en-US" sz="800" dirty="0"/>
          </a:p>
          <a:p>
            <a:pPr>
              <a:lnSpc>
                <a:spcPct val="80000"/>
              </a:lnSpc>
            </a:pPr>
            <a:r>
              <a:rPr lang="en-US" altLang="en-US" sz="800" dirty="0" err="1"/>
              <a:t>Penicillium</a:t>
            </a:r>
            <a:r>
              <a:rPr lang="en-US" altLang="en-US" sz="800" dirty="0"/>
              <a:t> </a:t>
            </a:r>
            <a:r>
              <a:rPr lang="en-US" altLang="en-US" sz="800" dirty="0" err="1"/>
              <a:t>expansum</a:t>
            </a:r>
            <a:r>
              <a:rPr lang="en-US" altLang="en-US" sz="800" dirty="0"/>
              <a:t> 20 47?6</a:t>
            </a:r>
          </a:p>
          <a:p>
            <a:pPr>
              <a:lnSpc>
                <a:spcPct val="80000"/>
              </a:lnSpc>
            </a:pPr>
            <a:r>
              <a:rPr lang="en-US" altLang="en-US" sz="800" dirty="0"/>
              <a:t>P. </a:t>
            </a:r>
            <a:r>
              <a:rPr lang="en-US" altLang="en-US" sz="800" dirty="0" err="1"/>
              <a:t>chrysogenum</a:t>
            </a:r>
            <a:r>
              <a:rPr lang="en-US" altLang="en-US" sz="800" dirty="0"/>
              <a:t> 5 11?9</a:t>
            </a:r>
          </a:p>
          <a:p>
            <a:pPr>
              <a:lnSpc>
                <a:spcPct val="80000"/>
              </a:lnSpc>
            </a:pPr>
            <a:r>
              <a:rPr lang="en-US" altLang="en-US" sz="800" dirty="0"/>
              <a:t>P. </a:t>
            </a:r>
            <a:r>
              <a:rPr lang="en-US" altLang="en-US" sz="800" dirty="0" err="1"/>
              <a:t>glabrum</a:t>
            </a:r>
            <a:r>
              <a:rPr lang="en-US" altLang="en-US" sz="800" dirty="0"/>
              <a:t> 3 7?1</a:t>
            </a:r>
          </a:p>
          <a:p>
            <a:pPr>
              <a:lnSpc>
                <a:spcPct val="80000"/>
              </a:lnSpc>
            </a:pPr>
            <a:r>
              <a:rPr lang="en-US" altLang="en-US" sz="800" dirty="0"/>
              <a:t>P. commune 2 4?8</a:t>
            </a:r>
          </a:p>
          <a:p>
            <a:pPr>
              <a:lnSpc>
                <a:spcPct val="80000"/>
              </a:lnSpc>
            </a:pPr>
            <a:r>
              <a:rPr lang="en-US" altLang="en-US" sz="800" dirty="0"/>
              <a:t>P. </a:t>
            </a:r>
            <a:r>
              <a:rPr lang="en-US" altLang="en-US" sz="800" dirty="0" err="1"/>
              <a:t>corylophilum</a:t>
            </a:r>
            <a:r>
              <a:rPr lang="en-US" altLang="en-US" sz="800" dirty="0"/>
              <a:t> 2 4?8</a:t>
            </a:r>
          </a:p>
          <a:p>
            <a:pPr>
              <a:lnSpc>
                <a:spcPct val="80000"/>
              </a:lnSpc>
            </a:pPr>
            <a:r>
              <a:rPr lang="en-US" altLang="en-US" sz="800" dirty="0" err="1"/>
              <a:t>Cladosporium</a:t>
            </a:r>
            <a:r>
              <a:rPr lang="en-US" altLang="en-US" sz="800" dirty="0"/>
              <a:t> 2 4?8</a:t>
            </a:r>
          </a:p>
          <a:p>
            <a:pPr>
              <a:lnSpc>
                <a:spcPct val="80000"/>
              </a:lnSpc>
            </a:pPr>
            <a:r>
              <a:rPr lang="en-US" altLang="en-US" sz="800" dirty="0" err="1"/>
              <a:t>cladosporioides</a:t>
            </a:r>
            <a:endParaRPr lang="en-US" altLang="en-US" sz="800" dirty="0"/>
          </a:p>
          <a:p>
            <a:pPr>
              <a:lnSpc>
                <a:spcPct val="80000"/>
              </a:lnSpc>
            </a:pPr>
            <a:r>
              <a:rPr lang="en-US" altLang="en-US" sz="800" dirty="0"/>
              <a:t>Species isolated once (2?4%):</a:t>
            </a:r>
          </a:p>
          <a:p>
            <a:pPr>
              <a:lnSpc>
                <a:spcPct val="80000"/>
              </a:lnSpc>
            </a:pPr>
            <a:r>
              <a:rPr lang="en-US" altLang="en-US" sz="800" dirty="0" err="1"/>
              <a:t>Alternaria</a:t>
            </a:r>
            <a:r>
              <a:rPr lang="en-US" altLang="en-US" sz="800" dirty="0"/>
              <a:t> </a:t>
            </a:r>
            <a:r>
              <a:rPr lang="en-US" altLang="en-US" sz="800" dirty="0" err="1"/>
              <a:t>alternata</a:t>
            </a:r>
            <a:r>
              <a:rPr lang="en-US" altLang="en-US" sz="800" dirty="0"/>
              <a:t>, Aspergillus </a:t>
            </a:r>
            <a:r>
              <a:rPr lang="en-US" altLang="en-US" sz="800" dirty="0" err="1"/>
              <a:t>niger</a:t>
            </a:r>
            <a:r>
              <a:rPr lang="en-US" altLang="en-US" sz="800" dirty="0"/>
              <a:t>, </a:t>
            </a:r>
            <a:r>
              <a:rPr lang="en-US" altLang="en-US" sz="800" dirty="0" err="1"/>
              <a:t>Cladosporium</a:t>
            </a:r>
            <a:r>
              <a:rPr lang="en-US" altLang="en-US" sz="800" dirty="0"/>
              <a:t> </a:t>
            </a:r>
            <a:r>
              <a:rPr lang="en-US" altLang="en-US" sz="800" dirty="0" err="1"/>
              <a:t>herbarum</a:t>
            </a:r>
            <a:r>
              <a:rPr lang="en-US" altLang="en-US" sz="800" dirty="0"/>
              <a:t>, </a:t>
            </a:r>
            <a:r>
              <a:rPr lang="en-US" altLang="en-US" sz="800" dirty="0" err="1"/>
              <a:t>Curvularia</a:t>
            </a:r>
            <a:r>
              <a:rPr lang="en-US" altLang="en-US" sz="800" dirty="0"/>
              <a:t> </a:t>
            </a:r>
            <a:r>
              <a:rPr lang="en-US" altLang="en-US" sz="800" dirty="0" err="1"/>
              <a:t>clavata</a:t>
            </a:r>
            <a:r>
              <a:rPr lang="en-US" altLang="en-US" sz="800" dirty="0"/>
              <a:t>, </a:t>
            </a:r>
            <a:r>
              <a:rPr lang="en-US" altLang="en-US" sz="800" dirty="0" err="1"/>
              <a:t>Fusarium</a:t>
            </a:r>
            <a:r>
              <a:rPr lang="en-US" altLang="en-US" sz="800" dirty="0"/>
              <a:t> </a:t>
            </a:r>
            <a:r>
              <a:rPr lang="en-US" altLang="en-US" sz="800" dirty="0" err="1"/>
              <a:t>oxysporum</a:t>
            </a:r>
            <a:r>
              <a:rPr lang="en-US" altLang="en-US" sz="800" dirty="0"/>
              <a:t>,</a:t>
            </a:r>
          </a:p>
          <a:p>
            <a:pPr>
              <a:lnSpc>
                <a:spcPct val="80000"/>
              </a:lnSpc>
            </a:pPr>
            <a:r>
              <a:rPr lang="en-US" altLang="en-US" sz="800" dirty="0" err="1"/>
              <a:t>Gliocladium</a:t>
            </a:r>
            <a:r>
              <a:rPr lang="en-US" altLang="en-US" sz="800" dirty="0"/>
              <a:t> species, </a:t>
            </a:r>
            <a:r>
              <a:rPr lang="en-US" altLang="en-US" sz="800" dirty="0" err="1"/>
              <a:t>Mucor</a:t>
            </a:r>
            <a:r>
              <a:rPr lang="en-US" altLang="en-US" sz="800" dirty="0"/>
              <a:t> piriformis. </a:t>
            </a:r>
            <a:r>
              <a:rPr lang="en-US" altLang="en-US" sz="800" dirty="0" err="1"/>
              <a:t>Oidiodendron</a:t>
            </a:r>
            <a:r>
              <a:rPr lang="en-US" altLang="en-US" sz="800" dirty="0"/>
              <a:t> </a:t>
            </a:r>
            <a:r>
              <a:rPr lang="en-US" altLang="en-US" sz="800" dirty="0" err="1"/>
              <a:t>griseum</a:t>
            </a:r>
            <a:r>
              <a:rPr lang="en-US" altLang="en-US" sz="800" dirty="0"/>
              <a:t>, </a:t>
            </a:r>
            <a:r>
              <a:rPr lang="en-US" altLang="en-US" sz="800" dirty="0" err="1"/>
              <a:t>Penicellium</a:t>
            </a:r>
            <a:r>
              <a:rPr lang="en-US" altLang="en-US" sz="800" dirty="0"/>
              <a:t> </a:t>
            </a:r>
            <a:r>
              <a:rPr lang="en-US" altLang="en-US" sz="800" dirty="0" err="1"/>
              <a:t>brevicompactum</a:t>
            </a:r>
            <a:r>
              <a:rPr lang="en-US" altLang="en-US" sz="800" dirty="0"/>
              <a:t>, P. </a:t>
            </a:r>
            <a:r>
              <a:rPr lang="en-US" altLang="en-US" sz="800" dirty="0" err="1"/>
              <a:t>crustosum</a:t>
            </a:r>
            <a:r>
              <a:rPr lang="en-US" altLang="en-US" sz="800" dirty="0"/>
              <a:t>,</a:t>
            </a:r>
          </a:p>
          <a:p>
            <a:pPr>
              <a:lnSpc>
                <a:spcPct val="80000"/>
              </a:lnSpc>
            </a:pPr>
            <a:r>
              <a:rPr lang="en-US" altLang="en-US" sz="800" dirty="0"/>
              <a:t>P. </a:t>
            </a:r>
            <a:r>
              <a:rPr lang="en-US" altLang="en-US" sz="800" dirty="0" err="1"/>
              <a:t>decumbens</a:t>
            </a:r>
            <a:r>
              <a:rPr lang="en-US" altLang="en-US" sz="800" dirty="0"/>
              <a:t>, P. </a:t>
            </a:r>
            <a:r>
              <a:rPr lang="en-US" altLang="en-US" sz="800" dirty="0" err="1"/>
              <a:t>echinulatum</a:t>
            </a:r>
            <a:r>
              <a:rPr lang="en-US" altLang="en-US" sz="800" dirty="0"/>
              <a:t>, P. </a:t>
            </a:r>
            <a:r>
              <a:rPr lang="en-US" altLang="en-US" sz="800" dirty="0" err="1"/>
              <a:t>olsonii</a:t>
            </a:r>
            <a:r>
              <a:rPr lang="en-US" altLang="en-US" sz="800" dirty="0"/>
              <a:t>, P. </a:t>
            </a:r>
            <a:r>
              <a:rPr lang="en-US" altLang="en-US" sz="800" dirty="0" err="1"/>
              <a:t>roqueforti</a:t>
            </a:r>
            <a:r>
              <a:rPr lang="en-US" altLang="en-US" sz="800" dirty="0"/>
              <a:t>, P. </a:t>
            </a:r>
            <a:r>
              <a:rPr lang="en-US" altLang="en-US" sz="800" dirty="0" err="1"/>
              <a:t>spinulosum</a:t>
            </a:r>
            <a:r>
              <a:rPr lang="en-US" altLang="en-US" sz="800" dirty="0"/>
              <a:t>, P. </a:t>
            </a:r>
            <a:r>
              <a:rPr lang="en-US" altLang="en-US" sz="800" dirty="0" err="1"/>
              <a:t>verrucosum</a:t>
            </a:r>
            <a:r>
              <a:rPr lang="en-US" altLang="en-US" sz="800" dirty="0"/>
              <a:t>, </a:t>
            </a:r>
            <a:r>
              <a:rPr lang="en-US" altLang="en-US" sz="800" dirty="0" err="1"/>
              <a:t>Phoma</a:t>
            </a:r>
            <a:r>
              <a:rPr lang="en-US" altLang="en-US" sz="800" dirty="0"/>
              <a:t> species,</a:t>
            </a:r>
          </a:p>
          <a:p>
            <a:pPr>
              <a:lnSpc>
                <a:spcPct val="80000"/>
              </a:lnSpc>
            </a:pPr>
            <a:r>
              <a:rPr lang="en-US" altLang="en-US" sz="800" dirty="0" err="1"/>
              <a:t>Trichoderma</a:t>
            </a:r>
            <a:r>
              <a:rPr lang="en-US" altLang="en-US" sz="800" dirty="0"/>
              <a:t> </a:t>
            </a:r>
            <a:r>
              <a:rPr lang="en-US" altLang="en-US" sz="800" dirty="0" err="1"/>
              <a:t>harzianum,Trichoderma</a:t>
            </a:r>
            <a:r>
              <a:rPr lang="en-US" altLang="en-US" sz="800" dirty="0"/>
              <a:t> species.</a:t>
            </a:r>
          </a:p>
          <a:p>
            <a:pPr>
              <a:lnSpc>
                <a:spcPct val="80000"/>
              </a:lnSpc>
            </a:pPr>
            <a:r>
              <a:rPr lang="en-US" altLang="en-US" sz="800" dirty="0"/>
              <a:t>a Number of isolates obtained from all samples.</a:t>
            </a:r>
          </a:p>
          <a:p>
            <a:pPr>
              <a:lnSpc>
                <a:spcPct val="80000"/>
              </a:lnSpc>
            </a:pPr>
            <a:r>
              <a:rPr lang="en-US" altLang="en-US" sz="800" dirty="0"/>
              <a:t>b Percentage of margarine samples containing the species (n = 42).</a:t>
            </a:r>
          </a:p>
          <a:p>
            <a:pPr>
              <a:lnSpc>
                <a:spcPct val="80000"/>
              </a:lnSpc>
            </a:pPr>
            <a:r>
              <a:rPr lang="en-US" altLang="en-US" sz="800" dirty="0"/>
              <a:t>Margarine safety 331</a:t>
            </a:r>
          </a:p>
          <a:p>
            <a:pPr>
              <a:lnSpc>
                <a:spcPct val="80000"/>
              </a:lnSpc>
            </a:pPr>
            <a:r>
              <a:rPr lang="en-US" altLang="en-US" sz="800" dirty="0"/>
              <a:t>highly dependent upon the nature of the </a:t>
            </a:r>
            <a:r>
              <a:rPr lang="en-US" altLang="en-US" sz="800" dirty="0" err="1"/>
              <a:t>aqu</a:t>
            </a:r>
            <a:r>
              <a:rPr lang="en-US" altLang="en-US" sz="800" dirty="0"/>
              <a:t>-</a:t>
            </a:r>
          </a:p>
          <a:p>
            <a:pPr>
              <a:lnSpc>
                <a:spcPct val="80000"/>
              </a:lnSpc>
            </a:pPr>
            <a:r>
              <a:rPr lang="en-US" altLang="en-US" sz="800" dirty="0" err="1"/>
              <a:t>eous</a:t>
            </a:r>
            <a:r>
              <a:rPr lang="en-US" altLang="en-US" sz="800" dirty="0"/>
              <a:t> phase and the resultant emulsion quality,</a:t>
            </a:r>
          </a:p>
          <a:p>
            <a:pPr>
              <a:lnSpc>
                <a:spcPct val="80000"/>
              </a:lnSpc>
            </a:pPr>
            <a:r>
              <a:rPr lang="en-US" altLang="en-US" sz="800" dirty="0"/>
              <a:t>i.e. water droplet size as discussed earlier.</a:t>
            </a:r>
          </a:p>
          <a:p>
            <a:pPr>
              <a:lnSpc>
                <a:spcPct val="80000"/>
              </a:lnSpc>
            </a:pPr>
            <a:r>
              <a:rPr lang="en-US" altLang="en-US" sz="800" dirty="0"/>
              <a:t>Anaerobic conditions retard the growth of</a:t>
            </a:r>
          </a:p>
          <a:p>
            <a:pPr>
              <a:lnSpc>
                <a:spcPct val="80000"/>
              </a:lnSpc>
            </a:pPr>
            <a:r>
              <a:rPr lang="en-US" altLang="en-US" sz="800" dirty="0"/>
              <a:t>most microorganisms associated with </a:t>
            </a:r>
            <a:r>
              <a:rPr lang="en-US" altLang="en-US" sz="800" dirty="0" err="1"/>
              <a:t>margar</a:t>
            </a:r>
            <a:r>
              <a:rPr lang="en-US" altLang="en-US" sz="800" dirty="0"/>
              <a:t>-</a:t>
            </a:r>
          </a:p>
          <a:p>
            <a:pPr>
              <a:lnSpc>
                <a:spcPct val="80000"/>
              </a:lnSpc>
            </a:pPr>
            <a:r>
              <a:rPr lang="en-US" altLang="en-US" sz="800" dirty="0" err="1"/>
              <a:t>ine</a:t>
            </a:r>
            <a:r>
              <a:rPr lang="en-US" altLang="en-US" sz="800" dirty="0"/>
              <a:t> spoilage. As a consequence, most spoilage</a:t>
            </a:r>
          </a:p>
          <a:p>
            <a:pPr>
              <a:lnSpc>
                <a:spcPct val="80000"/>
              </a:lnSpc>
            </a:pPr>
            <a:r>
              <a:rPr lang="en-US" altLang="en-US" sz="800" dirty="0"/>
              <a:t>appears on the surface of the product.</a:t>
            </a:r>
          </a:p>
          <a:p>
            <a:pPr>
              <a:lnSpc>
                <a:spcPct val="80000"/>
              </a:lnSpc>
            </a:pPr>
            <a:r>
              <a:rPr lang="en-US" altLang="en-US" sz="800" dirty="0"/>
              <a:t>Foodborne illness</a:t>
            </a:r>
          </a:p>
          <a:p>
            <a:pPr>
              <a:lnSpc>
                <a:spcPct val="80000"/>
              </a:lnSpc>
            </a:pPr>
            <a:r>
              <a:rPr lang="en-US" altLang="en-US" sz="800" dirty="0"/>
              <a:t>An exhaustive literature search fails to </a:t>
            </a:r>
            <a:r>
              <a:rPr lang="en-US" altLang="en-US" sz="800" dirty="0" err="1"/>
              <a:t>identi</a:t>
            </a:r>
            <a:r>
              <a:rPr lang="en-US" altLang="en-US" sz="800" dirty="0"/>
              <a:t>-</a:t>
            </a:r>
          </a:p>
          <a:p>
            <a:pPr>
              <a:lnSpc>
                <a:spcPct val="80000"/>
              </a:lnSpc>
            </a:pPr>
            <a:r>
              <a:rPr lang="en-US" altLang="en-US" sz="800" dirty="0" err="1"/>
              <a:t>fy</a:t>
            </a:r>
            <a:r>
              <a:rPr lang="en-US" altLang="en-US" sz="800" dirty="0"/>
              <a:t> any </a:t>
            </a:r>
            <a:r>
              <a:rPr lang="en-US" altLang="en-US" sz="800" dirty="0" err="1"/>
              <a:t>con¢rmed</a:t>
            </a:r>
            <a:r>
              <a:rPr lang="en-US" altLang="en-US" sz="800" dirty="0"/>
              <a:t> cases of foodborne illness as-</a:t>
            </a:r>
          </a:p>
          <a:p>
            <a:pPr>
              <a:lnSpc>
                <a:spcPct val="80000"/>
              </a:lnSpc>
            </a:pPr>
            <a:r>
              <a:rPr lang="en-US" altLang="en-US" sz="800" dirty="0" err="1"/>
              <a:t>sociated</a:t>
            </a:r>
            <a:r>
              <a:rPr lang="en-US" altLang="en-US" sz="800" dirty="0"/>
              <a:t> with the consumption of margarine.</a:t>
            </a:r>
          </a:p>
          <a:p>
            <a:pPr>
              <a:lnSpc>
                <a:spcPct val="80000"/>
              </a:lnSpc>
            </a:pPr>
            <a:r>
              <a:rPr lang="en-US" altLang="en-US" sz="800" dirty="0"/>
              <a:t>While the possibility cannot be eliminated be-</a:t>
            </a:r>
          </a:p>
          <a:p>
            <a:pPr>
              <a:lnSpc>
                <a:spcPct val="80000"/>
              </a:lnSpc>
            </a:pPr>
            <a:r>
              <a:rPr lang="en-US" altLang="en-US" sz="800" dirty="0"/>
              <a:t>yond any doubt, the absence of incidents is cur-</a:t>
            </a:r>
          </a:p>
          <a:p>
            <a:pPr>
              <a:lnSpc>
                <a:spcPct val="80000"/>
              </a:lnSpc>
            </a:pPr>
            <a:r>
              <a:rPr lang="en-US" altLang="en-US" sz="800" dirty="0" err="1"/>
              <a:t>ious</a:t>
            </a:r>
            <a:r>
              <a:rPr lang="en-US" altLang="en-US" sz="800" dirty="0"/>
              <a:t> documentation as to the likelihood that</a:t>
            </a:r>
          </a:p>
          <a:p>
            <a:pPr>
              <a:lnSpc>
                <a:spcPct val="80000"/>
              </a:lnSpc>
            </a:pPr>
            <a:r>
              <a:rPr lang="en-US" altLang="en-US" sz="800" dirty="0"/>
              <a:t>this product is safe within the context of rea-</a:t>
            </a:r>
          </a:p>
          <a:p>
            <a:pPr>
              <a:lnSpc>
                <a:spcPct val="80000"/>
              </a:lnSpc>
            </a:pPr>
            <a:r>
              <a:rPr lang="en-US" altLang="en-US" sz="800" dirty="0" err="1"/>
              <a:t>sonable</a:t>
            </a:r>
            <a:r>
              <a:rPr lang="en-US" altLang="en-US" sz="800" dirty="0"/>
              <a:t> manufacturing practices and product</a:t>
            </a:r>
          </a:p>
          <a:p>
            <a:pPr>
              <a:lnSpc>
                <a:spcPct val="80000"/>
              </a:lnSpc>
            </a:pPr>
            <a:r>
              <a:rPr lang="en-US" altLang="en-US" sz="800" dirty="0"/>
              <a:t>handling.</a:t>
            </a:r>
          </a:p>
          <a:p>
            <a:pPr>
              <a:lnSpc>
                <a:spcPct val="80000"/>
              </a:lnSpc>
            </a:pPr>
            <a:r>
              <a:rPr lang="en-US" altLang="en-US" sz="800" dirty="0"/>
              <a:t>A number of microbiological surveys of mar-</a:t>
            </a:r>
          </a:p>
          <a:p>
            <a:pPr>
              <a:lnSpc>
                <a:spcPct val="80000"/>
              </a:lnSpc>
            </a:pPr>
            <a:r>
              <a:rPr lang="en-US" altLang="en-US" sz="800" dirty="0" err="1"/>
              <a:t>garine</a:t>
            </a:r>
            <a:r>
              <a:rPr lang="en-US" altLang="en-US" sz="800" dirty="0"/>
              <a:t> have been carried out addressing both</a:t>
            </a:r>
          </a:p>
          <a:p>
            <a:pPr>
              <a:lnSpc>
                <a:spcPct val="80000"/>
              </a:lnSpc>
            </a:pPr>
            <a:r>
              <a:rPr lang="en-US" altLang="en-US" sz="800" dirty="0"/>
              <a:t>the spoilage and pathogenic </a:t>
            </a:r>
            <a:r>
              <a:rPr lang="en-US" altLang="en-US" sz="800" dirty="0" err="1"/>
              <a:t>micro£ora</a:t>
            </a:r>
            <a:r>
              <a:rPr lang="en-US" altLang="en-US" sz="800" dirty="0"/>
              <a:t>. In</a:t>
            </a:r>
          </a:p>
          <a:p>
            <a:pPr>
              <a:lnSpc>
                <a:spcPct val="80000"/>
              </a:lnSpc>
            </a:pPr>
            <a:r>
              <a:rPr lang="en-US" altLang="en-US" sz="800" dirty="0"/>
              <a:t>addition, surveys for indicator organisms</a:t>
            </a:r>
          </a:p>
          <a:p>
            <a:pPr>
              <a:lnSpc>
                <a:spcPct val="80000"/>
              </a:lnSpc>
            </a:pPr>
            <a:r>
              <a:rPr lang="en-US" altLang="en-US" sz="800" dirty="0"/>
              <a:t>have been carried out to explore potential</a:t>
            </a:r>
          </a:p>
          <a:p>
            <a:pPr>
              <a:lnSpc>
                <a:spcPct val="80000"/>
              </a:lnSpc>
            </a:pPr>
            <a:r>
              <a:rPr lang="en-US" altLang="en-US" sz="800" dirty="0"/>
              <a:t>standards. Bacteriological surveys in which</a:t>
            </a:r>
          </a:p>
          <a:p>
            <a:pPr>
              <a:lnSpc>
                <a:spcPct val="80000"/>
              </a:lnSpc>
            </a:pPr>
            <a:r>
              <a:rPr lang="en-US" altLang="en-US" sz="800" dirty="0" err="1"/>
              <a:t>Enterobacteriaceae</a:t>
            </a:r>
            <a:r>
              <a:rPr lang="en-US" altLang="en-US" sz="800" dirty="0"/>
              <a:t>, Staphylococcus aureus and</a:t>
            </a:r>
          </a:p>
          <a:p>
            <a:pPr>
              <a:lnSpc>
                <a:spcPct val="80000"/>
              </a:lnSpc>
            </a:pPr>
            <a:r>
              <a:rPr lang="en-US" altLang="en-US" sz="800" dirty="0"/>
              <a:t>streptococci of </a:t>
            </a:r>
            <a:r>
              <a:rPr lang="en-US" altLang="en-US" sz="800" dirty="0" err="1"/>
              <a:t>Lance¢eld's</a:t>
            </a:r>
            <a:r>
              <a:rPr lang="en-US" altLang="en-US" sz="800" dirty="0"/>
              <a:t> group D were deter-</a:t>
            </a:r>
          </a:p>
          <a:p>
            <a:pPr>
              <a:lnSpc>
                <a:spcPct val="80000"/>
              </a:lnSpc>
            </a:pPr>
            <a:r>
              <a:rPr lang="en-US" altLang="en-US" sz="800" dirty="0"/>
              <a:t>mined in a total of c.1000 samples, taken at ran-</a:t>
            </a:r>
          </a:p>
          <a:p>
            <a:pPr>
              <a:lnSpc>
                <a:spcPct val="80000"/>
              </a:lnSpc>
            </a:pPr>
            <a:r>
              <a:rPr lang="en-US" altLang="en-US" sz="800" dirty="0" err="1"/>
              <a:t>dom</a:t>
            </a:r>
            <a:r>
              <a:rPr lang="en-US" altLang="en-US" sz="800" dirty="0"/>
              <a:t> from The Netherlands' production of</a:t>
            </a:r>
          </a:p>
          <a:p>
            <a:pPr>
              <a:lnSpc>
                <a:spcPct val="80000"/>
              </a:lnSpc>
            </a:pPr>
            <a:r>
              <a:rPr lang="en-US" altLang="en-US" sz="800" dirty="0"/>
              <a:t>margarine, have not provided any indication</a:t>
            </a:r>
          </a:p>
          <a:p>
            <a:pPr>
              <a:lnSpc>
                <a:spcPct val="80000"/>
              </a:lnSpc>
            </a:pPr>
            <a:r>
              <a:rPr lang="en-US" altLang="en-US" sz="800" dirty="0"/>
              <a:t>for potential risks of foodborne disease (</a:t>
            </a:r>
            <a:r>
              <a:rPr lang="en-US" altLang="en-US" sz="800" dirty="0" err="1"/>
              <a:t>Mos</a:t>
            </a:r>
            <a:r>
              <a:rPr lang="en-US" altLang="en-US" sz="800" dirty="0"/>
              <a:t>-</a:t>
            </a:r>
          </a:p>
          <a:p>
            <a:pPr>
              <a:lnSpc>
                <a:spcPct val="80000"/>
              </a:lnSpc>
            </a:pPr>
            <a:r>
              <a:rPr lang="en-US" altLang="en-US" sz="800" dirty="0" err="1"/>
              <a:t>sel</a:t>
            </a:r>
            <a:r>
              <a:rPr lang="en-US" altLang="en-US" sz="800" dirty="0"/>
              <a:t> 1970). In a total of 214 margarine samples,</a:t>
            </a:r>
          </a:p>
          <a:p>
            <a:pPr>
              <a:lnSpc>
                <a:spcPct val="80000"/>
              </a:lnSpc>
            </a:pPr>
            <a:r>
              <a:rPr lang="en-US" altLang="en-US" sz="800" dirty="0"/>
              <a:t>for example, neither Salmonella nor </a:t>
            </a:r>
            <a:r>
              <a:rPr lang="en-US" altLang="en-US" sz="800" dirty="0" err="1"/>
              <a:t>Shigella</a:t>
            </a:r>
            <a:endParaRPr lang="en-US" altLang="en-US" sz="800" dirty="0"/>
          </a:p>
          <a:p>
            <a:pPr>
              <a:lnSpc>
                <a:spcPct val="80000"/>
              </a:lnSpc>
            </a:pPr>
            <a:r>
              <a:rPr lang="en-US" altLang="en-US" sz="800" dirty="0"/>
              <a:t>was found. Most </a:t>
            </a:r>
            <a:r>
              <a:rPr lang="en-US" altLang="en-US" sz="800" dirty="0" err="1"/>
              <a:t>Enterobacteriaceae</a:t>
            </a:r>
            <a:r>
              <a:rPr lang="en-US" altLang="en-US" sz="800" dirty="0"/>
              <a:t> occurring</a:t>
            </a:r>
          </a:p>
          <a:p>
            <a:pPr>
              <a:lnSpc>
                <a:spcPct val="80000"/>
              </a:lnSpc>
            </a:pPr>
            <a:r>
              <a:rPr lang="en-US" altLang="en-US" sz="800" dirty="0"/>
              <a:t>in margarine were innocuous types (</a:t>
            </a:r>
            <a:r>
              <a:rPr lang="en-US" altLang="en-US" sz="800" dirty="0" err="1"/>
              <a:t>Mossel</a:t>
            </a:r>
            <a:endParaRPr lang="en-US" altLang="en-US" sz="800" dirty="0"/>
          </a:p>
          <a:p>
            <a:pPr>
              <a:lnSpc>
                <a:spcPct val="80000"/>
              </a:lnSpc>
            </a:pPr>
            <a:r>
              <a:rPr lang="en-US" altLang="en-US" sz="800" dirty="0"/>
              <a:t>1970, </a:t>
            </a:r>
            <a:r>
              <a:rPr lang="en-US" altLang="en-US" sz="800" dirty="0" err="1"/>
              <a:t>Drion</a:t>
            </a:r>
            <a:r>
              <a:rPr lang="en-US" altLang="en-US" sz="800" dirty="0"/>
              <a:t> </a:t>
            </a:r>
            <a:r>
              <a:rPr lang="en-US" altLang="en-US" sz="800" dirty="0" err="1"/>
              <a:t>andMossel</a:t>
            </a:r>
            <a:r>
              <a:rPr lang="en-US" altLang="en-US" sz="800" dirty="0"/>
              <a:t> 1977).</a:t>
            </a:r>
          </a:p>
          <a:p>
            <a:pPr>
              <a:lnSpc>
                <a:spcPct val="80000"/>
              </a:lnSpc>
            </a:pPr>
            <a:r>
              <a:rPr lang="en-US" altLang="en-US" sz="800" dirty="0"/>
              <a:t>Two of the most widely cited incidents</a:t>
            </a:r>
          </a:p>
          <a:p>
            <a:pPr>
              <a:lnSpc>
                <a:spcPct val="80000"/>
              </a:lnSpc>
            </a:pPr>
            <a:r>
              <a:rPr lang="en-US" altLang="en-US" sz="800" dirty="0"/>
              <a:t>involving margarine is the detection of </a:t>
            </a:r>
            <a:r>
              <a:rPr lang="en-US" altLang="en-US" sz="800" dirty="0" err="1"/>
              <a:t>entero</a:t>
            </a:r>
            <a:r>
              <a:rPr lang="en-US" altLang="en-US" sz="800" dirty="0"/>
              <a:t>-</a:t>
            </a:r>
          </a:p>
          <a:p>
            <a:pPr>
              <a:lnSpc>
                <a:spcPct val="80000"/>
              </a:lnSpc>
            </a:pPr>
            <a:r>
              <a:rPr lang="en-US" altLang="en-US" sz="800" dirty="0"/>
              <a:t>toxin from a blended margarine and a case</a:t>
            </a:r>
          </a:p>
          <a:p>
            <a:pPr>
              <a:lnSpc>
                <a:spcPct val="80000"/>
              </a:lnSpc>
            </a:pPr>
            <a:r>
              <a:rPr lang="en-US" altLang="en-US" sz="800" dirty="0"/>
              <a:t>of fatal </a:t>
            </a:r>
            <a:r>
              <a:rPr lang="en-US" altLang="en-US" sz="800" dirty="0" err="1"/>
              <a:t>listeriosis</a:t>
            </a:r>
            <a:r>
              <a:rPr lang="en-US" altLang="en-US" sz="800" dirty="0"/>
              <a:t> by a woman who consumed</a:t>
            </a:r>
          </a:p>
          <a:p>
            <a:pPr>
              <a:lnSpc>
                <a:spcPct val="80000"/>
              </a:lnSpc>
            </a:pPr>
            <a:r>
              <a:rPr lang="en-US" altLang="en-US" sz="800" dirty="0"/>
              <a:t>margarine.</a:t>
            </a:r>
          </a:p>
          <a:p>
            <a:pPr>
              <a:lnSpc>
                <a:spcPct val="80000"/>
              </a:lnSpc>
            </a:pPr>
            <a:r>
              <a:rPr lang="en-US" altLang="en-US" sz="800" dirty="0"/>
              <a:t>In 1992, the US Food and Drug </a:t>
            </a:r>
            <a:r>
              <a:rPr lang="en-US" altLang="en-US" sz="800" dirty="0" err="1"/>
              <a:t>Administra</a:t>
            </a:r>
            <a:r>
              <a:rPr lang="en-US" altLang="en-US" sz="800" dirty="0"/>
              <a:t>-</a:t>
            </a:r>
          </a:p>
          <a:p>
            <a:pPr>
              <a:lnSpc>
                <a:spcPct val="80000"/>
              </a:lnSpc>
            </a:pPr>
            <a:r>
              <a:rPr lang="en-US" altLang="en-US" sz="800" dirty="0" err="1"/>
              <a:t>tion</a:t>
            </a:r>
            <a:r>
              <a:rPr lang="en-US" altLang="en-US" sz="800" dirty="0"/>
              <a:t> recalled a blended margarine and butter</a:t>
            </a:r>
          </a:p>
          <a:p>
            <a:pPr>
              <a:lnSpc>
                <a:spcPct val="80000"/>
              </a:lnSpc>
            </a:pPr>
            <a:r>
              <a:rPr lang="en-US" altLang="en-US" sz="800" dirty="0"/>
              <a:t>product due to discovery of Staphylococcus </a:t>
            </a:r>
            <a:r>
              <a:rPr lang="en-US" altLang="en-US" sz="800" dirty="0" err="1"/>
              <a:t>en</a:t>
            </a:r>
            <a:r>
              <a:rPr lang="en-US" altLang="en-US" sz="800" dirty="0"/>
              <a:t>-</a:t>
            </a:r>
          </a:p>
          <a:p>
            <a:pPr>
              <a:lnSpc>
                <a:spcPct val="80000"/>
              </a:lnSpc>
            </a:pPr>
            <a:r>
              <a:rPr lang="en-US" altLang="en-US" sz="800" dirty="0" err="1"/>
              <a:t>terotoxin</a:t>
            </a:r>
            <a:r>
              <a:rPr lang="en-US" altLang="en-US" sz="800" dirty="0"/>
              <a:t>. Approximately 1?66 million pounds</a:t>
            </a:r>
          </a:p>
          <a:p>
            <a:pPr>
              <a:lnSpc>
                <a:spcPct val="80000"/>
              </a:lnSpc>
            </a:pPr>
            <a:r>
              <a:rPr lang="en-US" altLang="en-US" sz="800" dirty="0"/>
              <a:t>were manufactured as part of this lot and a</a:t>
            </a:r>
          </a:p>
          <a:p>
            <a:pPr>
              <a:lnSpc>
                <a:spcPct val="80000"/>
              </a:lnSpc>
            </a:pPr>
            <a:r>
              <a:rPr lang="en-US" altLang="en-US" sz="800" dirty="0"/>
              <a:t>Class III recall was issued. Class III recalls in-</a:t>
            </a:r>
          </a:p>
          <a:p>
            <a:pPr>
              <a:lnSpc>
                <a:spcPct val="80000"/>
              </a:lnSpc>
            </a:pPr>
            <a:r>
              <a:rPr lang="en-US" altLang="en-US" sz="800" dirty="0" err="1"/>
              <a:t>volve</a:t>
            </a:r>
            <a:r>
              <a:rPr lang="en-US" altLang="en-US" sz="800" dirty="0"/>
              <a:t> a </a:t>
            </a:r>
            <a:r>
              <a:rPr lang="en-US" altLang="en-US" sz="800" dirty="0" err="1"/>
              <a:t>violative</a:t>
            </a:r>
            <a:r>
              <a:rPr lang="en-US" altLang="en-US" sz="800" dirty="0"/>
              <a:t> product but one which is un-</a:t>
            </a:r>
          </a:p>
          <a:p>
            <a:pPr>
              <a:lnSpc>
                <a:spcPct val="80000"/>
              </a:lnSpc>
            </a:pPr>
            <a:r>
              <a:rPr lang="en-US" altLang="en-US" sz="800" dirty="0"/>
              <a:t>likely to cause adverse health consequences. It</a:t>
            </a:r>
          </a:p>
          <a:p>
            <a:pPr>
              <a:lnSpc>
                <a:spcPct val="80000"/>
              </a:lnSpc>
            </a:pPr>
            <a:r>
              <a:rPr lang="en-US" altLang="en-US" sz="800" dirty="0"/>
              <a:t>has been suggested, given the inability of</a:t>
            </a:r>
          </a:p>
          <a:p>
            <a:pPr>
              <a:lnSpc>
                <a:spcPct val="80000"/>
              </a:lnSpc>
            </a:pPr>
            <a:r>
              <a:rPr lang="en-US" altLang="en-US" sz="800" dirty="0"/>
              <a:t>margarine to support the growth of </a:t>
            </a:r>
            <a:r>
              <a:rPr lang="en-US" altLang="en-US" sz="800" dirty="0" err="1"/>
              <a:t>Staphylo</a:t>
            </a:r>
            <a:r>
              <a:rPr lang="en-US" altLang="en-US" sz="800" dirty="0"/>
              <a:t>-</a:t>
            </a:r>
          </a:p>
          <a:p>
            <a:pPr>
              <a:lnSpc>
                <a:spcPct val="80000"/>
              </a:lnSpc>
            </a:pPr>
            <a:r>
              <a:rPr lang="en-US" altLang="en-US" sz="800" dirty="0"/>
              <a:t>coccus aureus, that the enterotoxin entered the</a:t>
            </a:r>
          </a:p>
          <a:p>
            <a:pPr>
              <a:lnSpc>
                <a:spcPct val="80000"/>
              </a:lnSpc>
            </a:pPr>
            <a:r>
              <a:rPr lang="en-US" altLang="en-US" sz="800" dirty="0"/>
              <a:t>product via butter used in the blended product</a:t>
            </a:r>
          </a:p>
          <a:p>
            <a:pPr>
              <a:lnSpc>
                <a:spcPct val="80000"/>
              </a:lnSpc>
            </a:pPr>
            <a:r>
              <a:rPr lang="en-US" altLang="en-US" sz="800" dirty="0"/>
              <a:t>(</a:t>
            </a:r>
            <a:r>
              <a:rPr lang="en-US" altLang="en-US" sz="800" dirty="0" err="1"/>
              <a:t>Charteris</a:t>
            </a:r>
            <a:r>
              <a:rPr lang="en-US" altLang="en-US" sz="800" dirty="0"/>
              <a:t> 1996).</a:t>
            </a:r>
          </a:p>
          <a:p>
            <a:pPr>
              <a:lnSpc>
                <a:spcPct val="80000"/>
              </a:lnSpc>
            </a:pPr>
            <a:r>
              <a:rPr lang="en-US" altLang="en-US" sz="800" dirty="0"/>
              <a:t>One of the more purported incidents of food-</a:t>
            </a:r>
          </a:p>
          <a:p>
            <a:pPr>
              <a:lnSpc>
                <a:spcPct val="80000"/>
              </a:lnSpc>
            </a:pPr>
            <a:r>
              <a:rPr lang="en-US" altLang="en-US" sz="800" dirty="0"/>
              <a:t>borne illness associated with the consumption</a:t>
            </a:r>
          </a:p>
          <a:p>
            <a:pPr>
              <a:lnSpc>
                <a:spcPct val="80000"/>
              </a:lnSpc>
            </a:pPr>
            <a:r>
              <a:rPr lang="en-US" altLang="en-US" sz="800" dirty="0"/>
              <a:t>of margarine was in 1989 and involved a case of</a:t>
            </a:r>
          </a:p>
          <a:p>
            <a:pPr>
              <a:lnSpc>
                <a:spcPct val="80000"/>
              </a:lnSpc>
            </a:pPr>
            <a:r>
              <a:rPr lang="en-US" altLang="en-US" sz="800" dirty="0" err="1"/>
              <a:t>listeriosis</a:t>
            </a:r>
            <a:r>
              <a:rPr lang="en-US" altLang="en-US" sz="800" dirty="0"/>
              <a:t> resulting in the death of an elderly</a:t>
            </a:r>
          </a:p>
          <a:p>
            <a:pPr>
              <a:lnSpc>
                <a:spcPct val="80000"/>
              </a:lnSpc>
            </a:pPr>
            <a:r>
              <a:rPr lang="en-US" altLang="en-US" sz="800" dirty="0"/>
              <a:t>woman (Barnes 1989). Listeria is ubiquitous in</a:t>
            </a:r>
          </a:p>
          <a:p>
            <a:pPr>
              <a:lnSpc>
                <a:spcPct val="80000"/>
              </a:lnSpc>
            </a:pPr>
            <a:r>
              <a:rPr lang="en-US" altLang="en-US" sz="800" dirty="0"/>
              <a:t>the environment although the incidence of ill-</a:t>
            </a:r>
          </a:p>
          <a:p>
            <a:pPr>
              <a:lnSpc>
                <a:spcPct val="80000"/>
              </a:lnSpc>
            </a:pPr>
            <a:r>
              <a:rPr lang="en-US" altLang="en-US" sz="800" dirty="0"/>
              <a:t>ness associated with it are relatively </a:t>
            </a:r>
            <a:r>
              <a:rPr lang="en-US" altLang="en-US" sz="800" dirty="0" err="1"/>
              <a:t>infre</a:t>
            </a:r>
            <a:r>
              <a:rPr lang="en-US" altLang="en-US" sz="800" dirty="0"/>
              <a:t>-</a:t>
            </a:r>
          </a:p>
          <a:p>
            <a:pPr>
              <a:lnSpc>
                <a:spcPct val="80000"/>
              </a:lnSpc>
            </a:pPr>
            <a:r>
              <a:rPr lang="en-US" altLang="en-US" sz="800" dirty="0" err="1"/>
              <a:t>quent</a:t>
            </a:r>
            <a:r>
              <a:rPr lang="en-US" altLang="en-US" sz="800" dirty="0"/>
              <a:t> compared to other pathogens. It can</a:t>
            </a:r>
          </a:p>
          <a:p>
            <a:pPr>
              <a:lnSpc>
                <a:spcPct val="80000"/>
              </a:lnSpc>
            </a:pPr>
            <a:r>
              <a:rPr lang="en-US" altLang="en-US" sz="800" dirty="0"/>
              <a:t>grow at refrigerated temperatures and sur-</a:t>
            </a:r>
          </a:p>
          <a:p>
            <a:pPr>
              <a:lnSpc>
                <a:spcPct val="80000"/>
              </a:lnSpc>
            </a:pPr>
            <a:r>
              <a:rPr lang="en-US" altLang="en-US" sz="800" dirty="0" err="1"/>
              <a:t>vives</a:t>
            </a:r>
            <a:r>
              <a:rPr lang="en-US" altLang="en-US" sz="800" dirty="0"/>
              <a:t> at relatively low pH values of </a:t>
            </a:r>
            <a:r>
              <a:rPr lang="en-US" altLang="en-US" sz="800" dirty="0" err="1"/>
              <a:t>approxi</a:t>
            </a:r>
            <a:r>
              <a:rPr lang="en-US" altLang="en-US" sz="800" dirty="0"/>
              <a:t>-</a:t>
            </a:r>
          </a:p>
          <a:p>
            <a:pPr>
              <a:lnSpc>
                <a:spcPct val="80000"/>
              </a:lnSpc>
            </a:pPr>
            <a:r>
              <a:rPr lang="en-US" altLang="en-US" sz="800" dirty="0" err="1"/>
              <a:t>mately</a:t>
            </a:r>
            <a:r>
              <a:rPr lang="en-US" altLang="en-US" sz="800" dirty="0"/>
              <a:t> 48. Dairy products have been a vehicle</a:t>
            </a:r>
          </a:p>
          <a:p>
            <a:pPr>
              <a:lnSpc>
                <a:spcPct val="80000"/>
              </a:lnSpc>
            </a:pPr>
            <a:r>
              <a:rPr lang="en-US" altLang="en-US" sz="800" dirty="0"/>
              <a:t>for Listeria and more recently meat products</a:t>
            </a:r>
          </a:p>
          <a:p>
            <a:pPr>
              <a:lnSpc>
                <a:spcPct val="80000"/>
              </a:lnSpc>
            </a:pPr>
            <a:r>
              <a:rPr lang="en-US" altLang="en-US" sz="800" dirty="0"/>
              <a:t>including hotdogs and cold cuts have been</a:t>
            </a:r>
          </a:p>
          <a:p>
            <a:pPr>
              <a:lnSpc>
                <a:spcPct val="80000"/>
              </a:lnSpc>
            </a:pPr>
            <a:r>
              <a:rPr lang="en-US" altLang="en-US" sz="800" dirty="0"/>
              <a:t>implicated. The incident in 1989 involved an</a:t>
            </a:r>
          </a:p>
          <a:p>
            <a:pPr>
              <a:lnSpc>
                <a:spcPct val="80000"/>
              </a:lnSpc>
            </a:pPr>
            <a:r>
              <a:rPr lang="en-US" altLang="en-US" sz="800" dirty="0"/>
              <a:t>88-year-old woman in the UK who died from</a:t>
            </a:r>
          </a:p>
          <a:p>
            <a:pPr>
              <a:lnSpc>
                <a:spcPct val="80000"/>
              </a:lnSpc>
            </a:pPr>
            <a:r>
              <a:rPr lang="en-US" altLang="en-US" sz="800" dirty="0" err="1"/>
              <a:t>listeriosis</a:t>
            </a:r>
            <a:r>
              <a:rPr lang="en-US" altLang="en-US" sz="800" dirty="0"/>
              <a:t>. </a:t>
            </a:r>
            <a:r>
              <a:rPr lang="en-US" altLang="en-US" sz="800" dirty="0" err="1"/>
              <a:t>Listeriosis</a:t>
            </a:r>
            <a:r>
              <a:rPr lang="en-US" altLang="en-US" sz="800" dirty="0"/>
              <a:t> </a:t>
            </a:r>
            <a:r>
              <a:rPr lang="en-US" altLang="en-US" sz="800" dirty="0" err="1"/>
              <a:t>a¥icts</a:t>
            </a:r>
            <a:r>
              <a:rPr lang="en-US" altLang="en-US" sz="800" dirty="0"/>
              <a:t> the very young,</a:t>
            </a:r>
          </a:p>
          <a:p>
            <a:pPr>
              <a:lnSpc>
                <a:spcPct val="80000"/>
              </a:lnSpc>
            </a:pPr>
            <a:r>
              <a:rPr lang="en-US" altLang="en-US" sz="800" dirty="0"/>
              <a:t>the elderly and any immunocompromised per-</a:t>
            </a:r>
          </a:p>
          <a:p>
            <a:pPr>
              <a:lnSpc>
                <a:spcPct val="80000"/>
              </a:lnSpc>
            </a:pPr>
            <a:r>
              <a:rPr lang="en-US" altLang="en-US" sz="800" dirty="0" err="1"/>
              <a:t>son.Newspapers</a:t>
            </a:r>
            <a:r>
              <a:rPr lang="en-US" altLang="en-US" sz="800" dirty="0"/>
              <a:t> reported that </a:t>
            </a:r>
            <a:r>
              <a:rPr lang="en-US" altLang="en-US" sz="800" dirty="0" err="1"/>
              <a:t>Listeriawas</a:t>
            </a:r>
            <a:r>
              <a:rPr lang="en-US" altLang="en-US" sz="800" dirty="0"/>
              <a:t> </a:t>
            </a:r>
            <a:r>
              <a:rPr lang="en-US" altLang="en-US" sz="800" dirty="0" err="1"/>
              <a:t>iso</a:t>
            </a:r>
            <a:r>
              <a:rPr lang="en-US" altLang="en-US" sz="800" dirty="0"/>
              <a:t>-</a:t>
            </a:r>
          </a:p>
          <a:p>
            <a:pPr>
              <a:lnSpc>
                <a:spcPct val="80000"/>
              </a:lnSpc>
            </a:pPr>
            <a:r>
              <a:rPr lang="en-US" altLang="en-US" sz="800" dirty="0" err="1"/>
              <a:t>lated</a:t>
            </a:r>
            <a:r>
              <a:rPr lang="en-US" altLang="en-US" sz="800" dirty="0"/>
              <a:t> from margarine in her refrigerator.</a:t>
            </a:r>
          </a:p>
          <a:p>
            <a:pPr>
              <a:lnSpc>
                <a:spcPct val="80000"/>
              </a:lnSpc>
            </a:pPr>
            <a:r>
              <a:rPr lang="en-US" altLang="en-US" sz="800" dirty="0"/>
              <a:t>Subsequently, approximately 130 samples of</a:t>
            </a:r>
          </a:p>
          <a:p>
            <a:pPr>
              <a:lnSpc>
                <a:spcPct val="80000"/>
              </a:lnSpc>
            </a:pPr>
            <a:r>
              <a:rPr lang="en-US" altLang="en-US" sz="800" dirty="0"/>
              <a:t>the margarine were tested and none were</a:t>
            </a:r>
          </a:p>
          <a:p>
            <a:pPr>
              <a:lnSpc>
                <a:spcPct val="80000"/>
              </a:lnSpc>
            </a:pPr>
            <a:r>
              <a:rPr lang="en-US" altLang="en-US" sz="800" dirty="0"/>
              <a:t>shown to be contaminated with Listeria. Since</a:t>
            </a:r>
          </a:p>
          <a:p>
            <a:pPr>
              <a:lnSpc>
                <a:spcPct val="80000"/>
              </a:lnSpc>
            </a:pPr>
            <a:r>
              <a:rPr lang="en-US" altLang="en-US" sz="800" dirty="0"/>
              <a:t>Listeria is found in a variety of environments,</a:t>
            </a:r>
          </a:p>
          <a:p>
            <a:pPr>
              <a:lnSpc>
                <a:spcPct val="80000"/>
              </a:lnSpc>
            </a:pPr>
            <a:r>
              <a:rPr lang="en-US" altLang="en-US" sz="800" dirty="0"/>
              <a:t>isolation from a patient and a suspect food</a:t>
            </a:r>
          </a:p>
          <a:p>
            <a:pPr>
              <a:lnSpc>
                <a:spcPct val="80000"/>
              </a:lnSpc>
            </a:pPr>
            <a:r>
              <a:rPr lang="en-US" altLang="en-US" sz="800" dirty="0"/>
              <a:t>source do not prove a causal relationship. Only</a:t>
            </a:r>
          </a:p>
          <a:p>
            <a:pPr>
              <a:lnSpc>
                <a:spcPct val="80000"/>
              </a:lnSpc>
            </a:pPr>
            <a:r>
              <a:rPr lang="en-US" altLang="en-US" sz="800" dirty="0" err="1"/>
              <a:t>signi¢cant</a:t>
            </a:r>
            <a:r>
              <a:rPr lang="en-US" altLang="en-US" sz="800" dirty="0"/>
              <a:t> epidemiological linkage coupled</a:t>
            </a:r>
          </a:p>
          <a:p>
            <a:pPr>
              <a:lnSpc>
                <a:spcPct val="80000"/>
              </a:lnSpc>
            </a:pPr>
            <a:r>
              <a:rPr lang="en-US" altLang="en-US" sz="800" dirty="0"/>
              <a:t>with molecular typing can provide some level</a:t>
            </a:r>
          </a:p>
          <a:p>
            <a:pPr>
              <a:lnSpc>
                <a:spcPct val="80000"/>
              </a:lnSpc>
            </a:pPr>
            <a:r>
              <a:rPr lang="en-US" altLang="en-US" sz="800" dirty="0"/>
              <a:t>of proof to link a foodborne pathogen with a</a:t>
            </a:r>
          </a:p>
          <a:p>
            <a:pPr>
              <a:lnSpc>
                <a:spcPct val="80000"/>
              </a:lnSpc>
            </a:pPr>
            <a:r>
              <a:rPr lang="en-US" altLang="en-US" sz="800" dirty="0"/>
              <a:t>case of illness.</a:t>
            </a:r>
          </a:p>
          <a:p>
            <a:pPr>
              <a:lnSpc>
                <a:spcPct val="80000"/>
              </a:lnSpc>
            </a:pPr>
            <a:r>
              <a:rPr lang="en-US" altLang="en-US" sz="800" dirty="0"/>
              <a:t>Conclusions</a:t>
            </a:r>
          </a:p>
          <a:p>
            <a:pPr>
              <a:lnSpc>
                <a:spcPct val="80000"/>
              </a:lnSpc>
            </a:pPr>
            <a:r>
              <a:rPr lang="en-US" altLang="en-US" sz="800" dirty="0"/>
              <a:t>The lack of any </a:t>
            </a:r>
            <a:r>
              <a:rPr lang="en-US" altLang="en-US" sz="800" dirty="0" err="1"/>
              <a:t>con¢rmed</a:t>
            </a:r>
            <a:r>
              <a:rPr lang="en-US" altLang="en-US" sz="800" dirty="0"/>
              <a:t> foodborne illness</a:t>
            </a:r>
          </a:p>
          <a:p>
            <a:pPr>
              <a:lnSpc>
                <a:spcPct val="80000"/>
              </a:lnSpc>
            </a:pPr>
            <a:r>
              <a:rPr lang="en-US" altLang="en-US" sz="800" dirty="0"/>
              <a:t>outbreaks over the more than 100 years of mar-</a:t>
            </a:r>
          </a:p>
          <a:p>
            <a:pPr>
              <a:lnSpc>
                <a:spcPct val="80000"/>
              </a:lnSpc>
            </a:pPr>
            <a:r>
              <a:rPr lang="en-US" altLang="en-US" sz="800" dirty="0" err="1"/>
              <a:t>garine</a:t>
            </a:r>
            <a:r>
              <a:rPr lang="en-US" altLang="en-US" sz="800" dirty="0"/>
              <a:t> consumption suggests that intrinsic </a:t>
            </a:r>
            <a:r>
              <a:rPr lang="en-US" altLang="en-US" sz="800" dirty="0" err="1"/>
              <a:t>fac</a:t>
            </a:r>
            <a:r>
              <a:rPr lang="en-US" altLang="en-US" sz="800" dirty="0"/>
              <a:t>-</a:t>
            </a:r>
          </a:p>
          <a:p>
            <a:pPr>
              <a:lnSpc>
                <a:spcPct val="80000"/>
              </a:lnSpc>
            </a:pPr>
            <a:r>
              <a:rPr lang="en-US" altLang="en-US" sz="800" dirty="0"/>
              <a:t>tors in the product limit the survival of</a:t>
            </a:r>
          </a:p>
          <a:p>
            <a:pPr>
              <a:lnSpc>
                <a:spcPct val="80000"/>
              </a:lnSpc>
            </a:pPr>
            <a:r>
              <a:rPr lang="en-US" altLang="en-US" sz="800" dirty="0"/>
              <a:t>pathogens. Assuring the quality of margarine</a:t>
            </a:r>
          </a:p>
          <a:p>
            <a:pPr>
              <a:lnSpc>
                <a:spcPct val="80000"/>
              </a:lnSpc>
            </a:pPr>
            <a:r>
              <a:rPr lang="en-US" altLang="en-US" sz="800" dirty="0"/>
              <a:t>and similar products is a function of the </a:t>
            </a:r>
            <a:r>
              <a:rPr lang="en-US" altLang="en-US" sz="800" dirty="0" err="1"/>
              <a:t>selec</a:t>
            </a:r>
            <a:r>
              <a:rPr lang="en-US" altLang="en-US" sz="800" dirty="0"/>
              <a:t>-</a:t>
            </a:r>
          </a:p>
          <a:p>
            <a:pPr>
              <a:lnSpc>
                <a:spcPct val="80000"/>
              </a:lnSpc>
            </a:pPr>
            <a:r>
              <a:rPr lang="en-US" altLang="en-US" sz="800" dirty="0" err="1"/>
              <a:t>tion</a:t>
            </a:r>
            <a:r>
              <a:rPr lang="en-US" altLang="en-US" sz="800" dirty="0"/>
              <a:t> of satisfactory </a:t>
            </a:r>
            <a:r>
              <a:rPr lang="en-US" altLang="en-US" sz="800" dirty="0" err="1"/>
              <a:t>rawmaterials</a:t>
            </a:r>
            <a:r>
              <a:rPr lang="en-US" altLang="en-US" sz="800" dirty="0"/>
              <a:t> and adjuncts,</a:t>
            </a:r>
          </a:p>
          <a:p>
            <a:pPr>
              <a:lnSpc>
                <a:spcPct val="80000"/>
              </a:lnSpc>
            </a:pPr>
            <a:r>
              <a:rPr lang="en-US" altLang="en-US" sz="800" dirty="0"/>
              <a:t>as well as the implementation of processing</a:t>
            </a:r>
          </a:p>
          <a:p>
            <a:pPr>
              <a:lnSpc>
                <a:spcPct val="80000"/>
              </a:lnSpc>
            </a:pPr>
            <a:r>
              <a:rPr lang="en-US" altLang="en-US" sz="800" dirty="0"/>
              <a:t>and distribution controls that minimize micro-</a:t>
            </a:r>
          </a:p>
          <a:p>
            <a:pPr>
              <a:lnSpc>
                <a:spcPct val="80000"/>
              </a:lnSpc>
            </a:pPr>
            <a:r>
              <a:rPr lang="en-US" altLang="en-US" sz="800" dirty="0" err="1"/>
              <a:t>bial</a:t>
            </a:r>
            <a:r>
              <a:rPr lang="en-US" altLang="en-US" sz="800" dirty="0"/>
              <a:t> growth (</a:t>
            </a:r>
            <a:r>
              <a:rPr lang="en-US" altLang="en-US" sz="800" dirty="0" err="1"/>
              <a:t>Chateris</a:t>
            </a:r>
            <a:r>
              <a:rPr lang="en-US" altLang="en-US" sz="800" dirty="0"/>
              <a:t> 1995). As with most other</a:t>
            </a:r>
          </a:p>
          <a:p>
            <a:pPr>
              <a:lnSpc>
                <a:spcPct val="80000"/>
              </a:lnSpc>
            </a:pPr>
            <a:r>
              <a:rPr lang="en-US" altLang="en-US" sz="800" dirty="0"/>
              <a:t>food manufacturing processes, the design and</a:t>
            </a:r>
          </a:p>
          <a:p>
            <a:pPr>
              <a:lnSpc>
                <a:spcPct val="80000"/>
              </a:lnSpc>
            </a:pPr>
            <a:r>
              <a:rPr lang="en-US" altLang="en-US" sz="800" dirty="0"/>
              <a:t>implementation of a Hazard Analysis Critical</a:t>
            </a:r>
          </a:p>
          <a:p>
            <a:pPr>
              <a:lnSpc>
                <a:spcPct val="80000"/>
              </a:lnSpc>
            </a:pPr>
            <a:r>
              <a:rPr lang="en-US" altLang="en-US" sz="800" dirty="0"/>
              <a:t>Control Point plan will help to </a:t>
            </a:r>
            <a:r>
              <a:rPr lang="en-US" altLang="en-US" sz="800" dirty="0" err="1"/>
              <a:t>de¢ne</a:t>
            </a:r>
            <a:r>
              <a:rPr lang="en-US" altLang="en-US" sz="800" dirty="0"/>
              <a:t> the </a:t>
            </a:r>
            <a:r>
              <a:rPr lang="en-US" altLang="en-US" sz="800" dirty="0" err="1"/>
              <a:t>essen</a:t>
            </a:r>
            <a:r>
              <a:rPr lang="en-US" altLang="en-US" sz="800" dirty="0"/>
              <a:t>-</a:t>
            </a:r>
          </a:p>
          <a:p>
            <a:pPr>
              <a:lnSpc>
                <a:spcPct val="80000"/>
              </a:lnSpc>
            </a:pPr>
            <a:r>
              <a:rPr lang="en-US" altLang="en-US" sz="800" dirty="0" err="1"/>
              <a:t>tial</a:t>
            </a:r>
            <a:r>
              <a:rPr lang="en-US" altLang="en-US" sz="800" dirty="0"/>
              <a:t> points in the process which require</a:t>
            </a:r>
          </a:p>
          <a:p>
            <a:pPr>
              <a:lnSpc>
                <a:spcPct val="80000"/>
              </a:lnSpc>
            </a:pPr>
            <a:r>
              <a:rPr lang="en-US" altLang="en-US" sz="800" dirty="0"/>
              <a:t>332 S. </a:t>
            </a:r>
            <a:r>
              <a:rPr lang="en-US" altLang="en-US" sz="800" dirty="0" err="1"/>
              <a:t>Delamarre</a:t>
            </a:r>
            <a:r>
              <a:rPr lang="en-US" altLang="en-US" sz="800" dirty="0"/>
              <a:t> </a:t>
            </a:r>
            <a:r>
              <a:rPr lang="en-US" altLang="en-US" sz="800" dirty="0" err="1"/>
              <a:t>andC</a:t>
            </a:r>
            <a:r>
              <a:rPr lang="en-US" altLang="en-US" sz="800" dirty="0"/>
              <a:t>. A. Batt</a:t>
            </a:r>
          </a:p>
          <a:p>
            <a:pPr>
              <a:lnSpc>
                <a:spcPct val="80000"/>
              </a:lnSpc>
            </a:pPr>
            <a:r>
              <a:rPr lang="en-US" altLang="en-US" sz="800" dirty="0"/>
              <a:t>attention enhancing the quality and further in-</a:t>
            </a:r>
          </a:p>
          <a:p>
            <a:pPr>
              <a:lnSpc>
                <a:spcPct val="80000"/>
              </a:lnSpc>
            </a:pPr>
            <a:r>
              <a:rPr lang="en-US" altLang="en-US" sz="800" dirty="0" err="1"/>
              <a:t>suring</a:t>
            </a:r>
            <a:r>
              <a:rPr lang="en-US" altLang="en-US" sz="800" dirty="0"/>
              <a:t> the safety of margarine (</a:t>
            </a:r>
            <a:r>
              <a:rPr lang="en-US" altLang="en-US" sz="800" dirty="0" err="1"/>
              <a:t>Klapwijk</a:t>
            </a:r>
            <a:r>
              <a:rPr lang="en-US" altLang="en-US" sz="800" dirty="0"/>
              <a:t> 1992).</a:t>
            </a:r>
          </a:p>
          <a:p>
            <a:pPr>
              <a:lnSpc>
                <a:spcPct val="80000"/>
              </a:lnSpc>
            </a:pPr>
            <a:r>
              <a:rPr lang="en-US" altLang="en-US" sz="800" dirty="0"/>
              <a:t>References</a:t>
            </a:r>
          </a:p>
          <a:p>
            <a:pPr>
              <a:lnSpc>
                <a:spcPct val="80000"/>
              </a:lnSpc>
            </a:pPr>
            <a:r>
              <a:rPr lang="en-US" altLang="en-US" sz="800" dirty="0"/>
              <a:t>Barnes, P. (1989) Listeria, a threat to margarine.</a:t>
            </a:r>
          </a:p>
          <a:p>
            <a:pPr>
              <a:lnSpc>
                <a:spcPct val="80000"/>
              </a:lnSpc>
            </a:pPr>
            <a:r>
              <a:rPr lang="en-US" altLang="en-US" sz="800" dirty="0" err="1"/>
              <a:t>LipidTech</a:t>
            </a:r>
            <a:r>
              <a:rPr lang="en-US" altLang="en-US" sz="800" dirty="0"/>
              <a:t>. 1, 46±47.</a:t>
            </a:r>
          </a:p>
          <a:p>
            <a:pPr>
              <a:lnSpc>
                <a:spcPct val="80000"/>
              </a:lnSpc>
            </a:pPr>
            <a:r>
              <a:rPr lang="en-US" altLang="en-US" sz="800" dirty="0" err="1"/>
              <a:t>Beerens</a:t>
            </a:r>
            <a:r>
              <a:rPr lang="en-US" altLang="en-US" sz="800" dirty="0"/>
              <a:t>, H. (1980) Hygiene des fabrications et pro-</a:t>
            </a:r>
          </a:p>
          <a:p>
            <a:pPr>
              <a:lnSpc>
                <a:spcPct val="80000"/>
              </a:lnSpc>
            </a:pPr>
            <a:r>
              <a:rPr lang="en-US" altLang="en-US" sz="800" dirty="0" err="1"/>
              <a:t>prietes</a:t>
            </a:r>
            <a:r>
              <a:rPr lang="en-US" altLang="en-US" sz="800" dirty="0"/>
              <a:t> </a:t>
            </a:r>
            <a:r>
              <a:rPr lang="en-US" altLang="en-US" sz="800" dirty="0" err="1"/>
              <a:t>bacteriologiques</a:t>
            </a:r>
            <a:r>
              <a:rPr lang="en-US" altLang="en-US" sz="800" dirty="0"/>
              <a:t> des margarines. Rev. Fr.</a:t>
            </a:r>
          </a:p>
          <a:p>
            <a:pPr>
              <a:lnSpc>
                <a:spcPct val="80000"/>
              </a:lnSpc>
            </a:pPr>
            <a:r>
              <a:rPr lang="en-US" altLang="en-US" sz="800" dirty="0"/>
              <a:t>Corps. Gras 27, 221±223.</a:t>
            </a:r>
          </a:p>
          <a:p>
            <a:pPr>
              <a:lnSpc>
                <a:spcPct val="80000"/>
              </a:lnSpc>
            </a:pPr>
            <a:r>
              <a:rPr lang="en-US" altLang="en-US" sz="800" dirty="0" err="1"/>
              <a:t>Castanon</a:t>
            </a:r>
            <a:r>
              <a:rPr lang="en-US" altLang="en-US" sz="800" dirty="0"/>
              <a:t>, M. and Inigo, B. (1971b) </a:t>
            </a:r>
            <a:r>
              <a:rPr lang="en-US" altLang="en-US" sz="800" dirty="0" err="1"/>
              <a:t>Estudio</a:t>
            </a:r>
            <a:r>
              <a:rPr lang="en-US" altLang="en-US" sz="800" dirty="0"/>
              <a:t> micro-</a:t>
            </a:r>
          </a:p>
          <a:p>
            <a:pPr>
              <a:lnSpc>
                <a:spcPct val="80000"/>
              </a:lnSpc>
            </a:pPr>
            <a:r>
              <a:rPr lang="en-US" altLang="en-US" sz="800" dirty="0" err="1"/>
              <a:t>biologico</a:t>
            </a:r>
            <a:r>
              <a:rPr lang="en-US" altLang="en-US" sz="800" dirty="0"/>
              <a:t> de </a:t>
            </a:r>
            <a:r>
              <a:rPr lang="en-US" altLang="en-US" sz="800" dirty="0" err="1"/>
              <a:t>margarinas</a:t>
            </a:r>
            <a:r>
              <a:rPr lang="en-US" altLang="en-US" sz="800" dirty="0"/>
              <a:t> </a:t>
            </a:r>
            <a:r>
              <a:rPr lang="en-US" altLang="en-US" sz="800" dirty="0" err="1"/>
              <a:t>alteradas</a:t>
            </a:r>
            <a:r>
              <a:rPr lang="en-US" altLang="en-US" sz="800" dirty="0"/>
              <a:t>. </a:t>
            </a:r>
            <a:r>
              <a:rPr lang="en-US" altLang="en-US" sz="800" dirty="0" err="1"/>
              <a:t>Microbiol</a:t>
            </a:r>
            <a:r>
              <a:rPr lang="en-US" altLang="en-US" sz="800" dirty="0"/>
              <a:t>.</a:t>
            </a:r>
          </a:p>
          <a:p>
            <a:pPr>
              <a:lnSpc>
                <a:spcPct val="80000"/>
              </a:lnSpc>
            </a:pPr>
            <a:r>
              <a:rPr lang="en-US" altLang="en-US" sz="800" dirty="0" err="1"/>
              <a:t>Espan</a:t>
            </a:r>
            <a:r>
              <a:rPr lang="en-US" altLang="en-US" sz="800" dirty="0"/>
              <a:t>. 24, 49±56.</a:t>
            </a:r>
          </a:p>
          <a:p>
            <a:pPr>
              <a:lnSpc>
                <a:spcPct val="80000"/>
              </a:lnSpc>
            </a:pPr>
            <a:r>
              <a:rPr lang="en-US" altLang="en-US" sz="800" dirty="0" err="1"/>
              <a:t>Catteau</a:t>
            </a:r>
            <a:r>
              <a:rPr lang="en-US" altLang="en-US" sz="800" dirty="0"/>
              <a:t>, M. (1985) Les corps </a:t>
            </a:r>
            <a:r>
              <a:rPr lang="en-US" altLang="en-US" sz="800" dirty="0" err="1"/>
              <a:t>gras</a:t>
            </a:r>
            <a:r>
              <a:rPr lang="en-US" altLang="en-US" sz="800" dirty="0"/>
              <a:t> </a:t>
            </a:r>
            <a:r>
              <a:rPr lang="en-US" altLang="en-US" sz="800" dirty="0" err="1"/>
              <a:t>alimentaires</a:t>
            </a:r>
            <a:r>
              <a:rPr lang="en-US" altLang="en-US" sz="800" dirty="0"/>
              <a:t>: as-</a:t>
            </a:r>
          </a:p>
          <a:p>
            <a:pPr>
              <a:lnSpc>
                <a:spcPct val="80000"/>
              </a:lnSpc>
            </a:pPr>
            <a:r>
              <a:rPr lang="en-US" altLang="en-US" sz="800" dirty="0" err="1"/>
              <a:t>pects</a:t>
            </a:r>
            <a:r>
              <a:rPr lang="en-US" altLang="en-US" sz="800" dirty="0"/>
              <a:t> </a:t>
            </a:r>
            <a:r>
              <a:rPr lang="en-US" altLang="en-US" sz="800" dirty="0" err="1"/>
              <a:t>microbiologiques</a:t>
            </a:r>
            <a:r>
              <a:rPr lang="en-US" altLang="en-US" sz="800" dirty="0"/>
              <a:t>. Rev. Fr. Corps Gras 32,</a:t>
            </a:r>
          </a:p>
          <a:p>
            <a:pPr>
              <a:lnSpc>
                <a:spcPct val="80000"/>
              </a:lnSpc>
            </a:pPr>
            <a:r>
              <a:rPr lang="en-US" altLang="en-US" sz="800" dirty="0"/>
              <a:t>55±56.</a:t>
            </a:r>
          </a:p>
          <a:p>
            <a:pPr>
              <a:lnSpc>
                <a:spcPct val="80000"/>
              </a:lnSpc>
            </a:pPr>
            <a:r>
              <a:rPr lang="en-US" altLang="en-US" sz="800" dirty="0" err="1"/>
              <a:t>Charteris</a:t>
            </a:r>
            <a:r>
              <a:rPr lang="en-US" altLang="en-US" sz="800" dirty="0"/>
              <a:t>, W. P. (1996) Microbiological quality</a:t>
            </a:r>
          </a:p>
          <a:p>
            <a:pPr>
              <a:lnSpc>
                <a:spcPct val="80000"/>
              </a:lnSpc>
            </a:pPr>
            <a:r>
              <a:rPr lang="en-US" altLang="en-US" sz="800" dirty="0"/>
              <a:t>assurance of edible table spreads in new</a:t>
            </a:r>
          </a:p>
          <a:p>
            <a:pPr>
              <a:lnSpc>
                <a:spcPct val="80000"/>
              </a:lnSpc>
            </a:pPr>
            <a:r>
              <a:rPr lang="en-US" altLang="en-US" sz="800" dirty="0"/>
              <a:t>product. J. Soc. </a:t>
            </a:r>
            <a:r>
              <a:rPr lang="en-US" altLang="en-US" sz="800" dirty="0" err="1"/>
              <a:t>DairyTech</a:t>
            </a:r>
            <a:r>
              <a:rPr lang="en-US" altLang="en-US" sz="800" dirty="0"/>
              <a:t>. 49, 87±98.</a:t>
            </a:r>
          </a:p>
          <a:p>
            <a:pPr>
              <a:lnSpc>
                <a:spcPct val="80000"/>
              </a:lnSpc>
            </a:pPr>
            <a:r>
              <a:rPr lang="en-US" altLang="en-US" sz="800" dirty="0" err="1"/>
              <a:t>Chateris,W</a:t>
            </a:r>
            <a:r>
              <a:rPr lang="en-US" altLang="en-US" sz="800" dirty="0"/>
              <a:t>. P. (1995) Physicochemical aspects of the</a:t>
            </a:r>
          </a:p>
          <a:p>
            <a:pPr>
              <a:lnSpc>
                <a:spcPct val="80000"/>
              </a:lnSpc>
            </a:pPr>
            <a:r>
              <a:rPr lang="en-US" altLang="en-US" sz="800" dirty="0"/>
              <a:t>microbiology of edible table spreads. J. Soc. Dairy</a:t>
            </a:r>
          </a:p>
          <a:p>
            <a:pPr>
              <a:lnSpc>
                <a:spcPct val="80000"/>
              </a:lnSpc>
            </a:pPr>
            <a:r>
              <a:rPr lang="en-US" altLang="en-US" sz="800" dirty="0"/>
              <a:t>Tech. 48, 87±96.</a:t>
            </a:r>
          </a:p>
          <a:p>
            <a:pPr>
              <a:lnSpc>
                <a:spcPct val="80000"/>
              </a:lnSpc>
            </a:pPr>
            <a:r>
              <a:rPr lang="en-US" altLang="en-US" sz="800" dirty="0" err="1"/>
              <a:t>Coxon,D.T</a:t>
            </a:r>
            <a:r>
              <a:rPr lang="en-US" altLang="en-US" sz="800" dirty="0"/>
              <a:t>., </a:t>
            </a:r>
            <a:r>
              <a:rPr lang="en-US" altLang="en-US" sz="800" dirty="0" err="1"/>
              <a:t>Rigby,N.M</a:t>
            </a:r>
            <a:r>
              <a:rPr lang="en-US" altLang="en-US" sz="800" dirty="0"/>
              <a:t>. et al. (1987) The occurrence</a:t>
            </a:r>
          </a:p>
          <a:p>
            <a:pPr>
              <a:lnSpc>
                <a:spcPct val="80000"/>
              </a:lnSpc>
            </a:pPr>
            <a:r>
              <a:rPr lang="en-US" altLang="en-US" sz="800" dirty="0"/>
              <a:t>of hydrogen peroxide in edible oils; chemical and</a:t>
            </a:r>
          </a:p>
          <a:p>
            <a:pPr>
              <a:lnSpc>
                <a:spcPct val="80000"/>
              </a:lnSpc>
            </a:pPr>
            <a:r>
              <a:rPr lang="en-US" altLang="en-US" sz="800" dirty="0"/>
              <a:t>microbiological consequences. J. Sci. Food </a:t>
            </a:r>
            <a:r>
              <a:rPr lang="en-US" altLang="en-US" sz="800" dirty="0" err="1"/>
              <a:t>Agr</a:t>
            </a:r>
            <a:r>
              <a:rPr lang="en-US" altLang="en-US" sz="800" dirty="0"/>
              <a:t>.</a:t>
            </a:r>
          </a:p>
          <a:p>
            <a:pPr>
              <a:lnSpc>
                <a:spcPct val="80000"/>
              </a:lnSpc>
            </a:pPr>
            <a:r>
              <a:rPr lang="en-US" altLang="en-US" sz="800" dirty="0"/>
              <a:t>40, 367±379.</a:t>
            </a:r>
          </a:p>
          <a:p>
            <a:pPr>
              <a:lnSpc>
                <a:spcPct val="80000"/>
              </a:lnSpc>
            </a:pPr>
            <a:r>
              <a:rPr lang="en-US" altLang="en-US" sz="800" dirty="0" err="1"/>
              <a:t>Drion</a:t>
            </a:r>
            <a:r>
              <a:rPr lang="en-US" altLang="en-US" sz="800" dirty="0"/>
              <a:t>, E. F. and </a:t>
            </a:r>
            <a:r>
              <a:rPr lang="en-US" altLang="en-US" sz="800" dirty="0" err="1"/>
              <a:t>Mossel</a:t>
            </a:r>
            <a:r>
              <a:rPr lang="en-US" altLang="en-US" sz="800" dirty="0"/>
              <a:t>, D. A. A. (1977) The </a:t>
            </a:r>
            <a:r>
              <a:rPr lang="en-US" altLang="en-US" sz="800" dirty="0" err="1"/>
              <a:t>reliabil</a:t>
            </a:r>
            <a:r>
              <a:rPr lang="en-US" altLang="en-US" sz="800" dirty="0"/>
              <a:t>-</a:t>
            </a:r>
          </a:p>
          <a:p>
            <a:pPr>
              <a:lnSpc>
                <a:spcPct val="80000"/>
              </a:lnSpc>
            </a:pPr>
            <a:r>
              <a:rPr lang="en-US" altLang="en-US" sz="800" dirty="0" err="1"/>
              <a:t>ity</a:t>
            </a:r>
            <a:r>
              <a:rPr lang="en-US" altLang="en-US" sz="800" dirty="0"/>
              <a:t> of the examination of foods, processed for</a:t>
            </a:r>
          </a:p>
          <a:p>
            <a:pPr>
              <a:lnSpc>
                <a:spcPct val="80000"/>
              </a:lnSpc>
            </a:pPr>
            <a:r>
              <a:rPr lang="en-US" altLang="en-US" sz="800" dirty="0"/>
              <a:t>safety, for enteric pathogens and </a:t>
            </a:r>
            <a:r>
              <a:rPr lang="en-US" altLang="en-US" sz="800" dirty="0" err="1"/>
              <a:t>Enterobacteria</a:t>
            </a:r>
            <a:r>
              <a:rPr lang="en-US" altLang="en-US" sz="800" dirty="0"/>
              <a:t>-</a:t>
            </a:r>
          </a:p>
          <a:p>
            <a:pPr>
              <a:lnSpc>
                <a:spcPct val="80000"/>
              </a:lnSpc>
            </a:pPr>
            <a:r>
              <a:rPr lang="en-US" altLang="en-US" sz="800" dirty="0" err="1"/>
              <a:t>ceae</a:t>
            </a:r>
            <a:r>
              <a:rPr lang="en-US" altLang="en-US" sz="800" dirty="0"/>
              <a:t>: a mathematical and ecological study. J. </a:t>
            </a:r>
            <a:r>
              <a:rPr lang="en-US" altLang="en-US" sz="800" dirty="0" err="1"/>
              <a:t>Hy</a:t>
            </a:r>
            <a:r>
              <a:rPr lang="en-US" altLang="en-US" sz="800" dirty="0"/>
              <a:t>-</a:t>
            </a:r>
          </a:p>
          <a:p>
            <a:pPr>
              <a:lnSpc>
                <a:spcPct val="80000"/>
              </a:lnSpc>
            </a:pPr>
            <a:r>
              <a:rPr lang="en-US" altLang="en-US" sz="800" dirty="0" err="1"/>
              <a:t>giene</a:t>
            </a:r>
            <a:r>
              <a:rPr lang="en-US" altLang="en-US" sz="800" dirty="0"/>
              <a:t> 78, 301±324.</a:t>
            </a:r>
          </a:p>
          <a:p>
            <a:pPr>
              <a:lnSpc>
                <a:spcPct val="80000"/>
              </a:lnSpc>
            </a:pPr>
            <a:r>
              <a:rPr lang="en-US" altLang="en-US" sz="800" dirty="0"/>
              <a:t>EC (1995) Council directive 95/2/EC on food </a:t>
            </a:r>
            <a:r>
              <a:rPr lang="en-US" altLang="en-US" sz="800" dirty="0" err="1"/>
              <a:t>addi</a:t>
            </a:r>
            <a:r>
              <a:rPr lang="en-US" altLang="en-US" sz="800" dirty="0"/>
              <a:t>-</a:t>
            </a:r>
          </a:p>
          <a:p>
            <a:pPr>
              <a:lnSpc>
                <a:spcPct val="80000"/>
              </a:lnSpc>
            </a:pPr>
            <a:r>
              <a:rPr lang="en-US" altLang="en-US" sz="800" dirty="0" err="1"/>
              <a:t>tives</a:t>
            </a:r>
            <a:r>
              <a:rPr lang="en-US" altLang="en-US" sz="800" dirty="0"/>
              <a:t> other than </a:t>
            </a:r>
            <a:r>
              <a:rPr lang="en-US" altLang="en-US" sz="800" dirty="0" err="1"/>
              <a:t>colours</a:t>
            </a:r>
            <a:r>
              <a:rPr lang="en-US" altLang="en-US" sz="800" dirty="0"/>
              <a:t> and </a:t>
            </a:r>
            <a:r>
              <a:rPr lang="en-US" altLang="en-US" sz="800" dirty="0" err="1"/>
              <a:t>sweetners</a:t>
            </a:r>
            <a:r>
              <a:rPr lang="en-US" altLang="en-US" sz="800" dirty="0"/>
              <a:t>. O¡. J.</a:t>
            </a:r>
          </a:p>
          <a:p>
            <a:pPr>
              <a:lnSpc>
                <a:spcPct val="80000"/>
              </a:lnSpc>
            </a:pPr>
            <a:r>
              <a:rPr lang="en-US" altLang="en-US" sz="800" dirty="0"/>
              <a:t>Eur. Comm. L61, 1±40.</a:t>
            </a:r>
          </a:p>
          <a:p>
            <a:pPr>
              <a:lnSpc>
                <a:spcPct val="80000"/>
              </a:lnSpc>
            </a:pPr>
            <a:r>
              <a:rPr lang="en-US" altLang="en-US" sz="800" dirty="0"/>
              <a:t>FDA (1991) Code of Federal Regulations. Margarine.</a:t>
            </a:r>
          </a:p>
          <a:p>
            <a:pPr>
              <a:lnSpc>
                <a:spcPct val="80000"/>
              </a:lnSpc>
            </a:pPr>
            <a:r>
              <a:rPr lang="en-US" altLang="en-US" sz="800" dirty="0"/>
              <a:t>Washington, D.C., U.S. Government Printing</a:t>
            </a:r>
          </a:p>
          <a:p>
            <a:pPr>
              <a:lnSpc>
                <a:spcPct val="80000"/>
              </a:lnSpc>
            </a:pPr>
            <a:r>
              <a:rPr lang="en-US" altLang="en-US" sz="800" dirty="0" err="1"/>
              <a:t>O¤ce</a:t>
            </a:r>
            <a:r>
              <a:rPr lang="en-US" altLang="en-US" sz="800" dirty="0"/>
              <a:t>.</a:t>
            </a:r>
          </a:p>
          <a:p>
            <a:pPr>
              <a:lnSpc>
                <a:spcPct val="80000"/>
              </a:lnSpc>
            </a:pPr>
            <a:r>
              <a:rPr lang="en-US" altLang="en-US" sz="800" dirty="0"/>
              <a:t>Hocking, A. D. (1994) Fungal spoilage of high-fat</a:t>
            </a:r>
          </a:p>
          <a:p>
            <a:pPr>
              <a:lnSpc>
                <a:spcPct val="80000"/>
              </a:lnSpc>
            </a:pPr>
            <a:r>
              <a:rPr lang="en-US" altLang="en-US" sz="800" dirty="0"/>
              <a:t>foods. Food Australia 46, 30±33.</a:t>
            </a:r>
          </a:p>
          <a:p>
            <a:pPr>
              <a:lnSpc>
                <a:spcPct val="80000"/>
              </a:lnSpc>
            </a:pPr>
            <a:r>
              <a:rPr lang="en-US" altLang="en-US" sz="800" dirty="0" err="1"/>
              <a:t>Hocking,A.D</a:t>
            </a:r>
            <a:r>
              <a:rPr lang="en-US" altLang="en-US" sz="800" dirty="0"/>
              <a:t>., </a:t>
            </a:r>
            <a:r>
              <a:rPr lang="en-US" altLang="en-US" sz="800" dirty="0" err="1"/>
              <a:t>Shaw,K</a:t>
            </a:r>
            <a:r>
              <a:rPr lang="en-US" altLang="en-US" sz="800" dirty="0"/>
              <a:t>. J., et al. (1998) </a:t>
            </a:r>
            <a:r>
              <a:rPr lang="en-US" altLang="en-US" sz="800" dirty="0" err="1"/>
              <a:t>Identi¢cation</a:t>
            </a:r>
            <a:endParaRPr lang="en-US" altLang="en-US" sz="800" dirty="0"/>
          </a:p>
          <a:p>
            <a:pPr>
              <a:lnSpc>
                <a:spcPct val="80000"/>
              </a:lnSpc>
            </a:pPr>
            <a:r>
              <a:rPr lang="en-US" altLang="en-US" sz="800" dirty="0"/>
              <a:t>of an o¡-£</a:t>
            </a:r>
            <a:r>
              <a:rPr lang="en-US" altLang="en-US" sz="800" dirty="0" err="1"/>
              <a:t>avour</a:t>
            </a:r>
            <a:r>
              <a:rPr lang="en-US" altLang="en-US" sz="800" dirty="0"/>
              <a:t> produced by </a:t>
            </a:r>
            <a:r>
              <a:rPr lang="en-US" altLang="en-US" sz="800" dirty="0" err="1"/>
              <a:t>Penicillium</a:t>
            </a:r>
            <a:r>
              <a:rPr lang="en-US" altLang="en-US" sz="800" dirty="0"/>
              <a:t> </a:t>
            </a:r>
            <a:r>
              <a:rPr lang="en-US" altLang="en-US" sz="800" dirty="0" err="1"/>
              <a:t>solitum</a:t>
            </a:r>
            <a:endParaRPr lang="en-US" altLang="en-US" sz="800" dirty="0"/>
          </a:p>
          <a:p>
            <a:pPr>
              <a:lnSpc>
                <a:spcPct val="80000"/>
              </a:lnSpc>
            </a:pPr>
            <a:r>
              <a:rPr lang="en-US" altLang="en-US" sz="800" dirty="0"/>
              <a:t>in margarine. J. </a:t>
            </a:r>
            <a:r>
              <a:rPr lang="en-US" altLang="en-US" sz="800" dirty="0" err="1"/>
              <a:t>Food.Mycol</a:t>
            </a:r>
            <a:r>
              <a:rPr lang="en-US" altLang="en-US" sz="800" dirty="0"/>
              <a:t>. 1, 23±30.</a:t>
            </a:r>
          </a:p>
          <a:p>
            <a:pPr>
              <a:lnSpc>
                <a:spcPct val="80000"/>
              </a:lnSpc>
            </a:pPr>
            <a:r>
              <a:rPr lang="en-US" altLang="en-US" sz="800" dirty="0"/>
              <a:t>Jay, J. M. (1982) </a:t>
            </a:r>
            <a:r>
              <a:rPr lang="en-US" altLang="en-US" sz="800" dirty="0" err="1"/>
              <a:t>E¡ect</a:t>
            </a:r>
            <a:r>
              <a:rPr lang="en-US" altLang="en-US" sz="800" dirty="0"/>
              <a:t> of </a:t>
            </a:r>
            <a:r>
              <a:rPr lang="en-US" altLang="en-US" sz="800" dirty="0" err="1"/>
              <a:t>diacetyl</a:t>
            </a:r>
            <a:r>
              <a:rPr lang="en-US" altLang="en-US" sz="800" dirty="0"/>
              <a:t> on foodborne</a:t>
            </a:r>
          </a:p>
          <a:p>
            <a:pPr>
              <a:lnSpc>
                <a:spcPct val="80000"/>
              </a:lnSpc>
            </a:pPr>
            <a:r>
              <a:rPr lang="en-US" altLang="en-US" sz="800" dirty="0"/>
              <a:t>microorganisms. J. Food Sci. 47, 1829±1831.</a:t>
            </a:r>
          </a:p>
          <a:p>
            <a:pPr>
              <a:lnSpc>
                <a:spcPct val="80000"/>
              </a:lnSpc>
            </a:pPr>
            <a:r>
              <a:rPr lang="en-US" altLang="en-US" sz="800" dirty="0" err="1"/>
              <a:t>Klapwijk</a:t>
            </a:r>
            <a:r>
              <a:rPr lang="en-US" altLang="en-US" sz="800" dirty="0"/>
              <a:t>, P.M. (1992)Hygienic production of low-fat</a:t>
            </a:r>
          </a:p>
          <a:p>
            <a:pPr>
              <a:lnSpc>
                <a:spcPct val="80000"/>
              </a:lnSpc>
            </a:pPr>
            <a:r>
              <a:rPr lang="en-US" altLang="en-US" sz="800" dirty="0"/>
              <a:t>spreads and the application of HACCP during</a:t>
            </a:r>
          </a:p>
          <a:p>
            <a:pPr>
              <a:lnSpc>
                <a:spcPct val="80000"/>
              </a:lnSpc>
            </a:pPr>
            <a:r>
              <a:rPr lang="en-US" altLang="en-US" sz="800" dirty="0"/>
              <a:t>their development. Food Control 3, 183±189.</a:t>
            </a:r>
          </a:p>
          <a:p>
            <a:pPr>
              <a:lnSpc>
                <a:spcPct val="80000"/>
              </a:lnSpc>
            </a:pPr>
            <a:r>
              <a:rPr lang="en-US" altLang="en-US" sz="800" dirty="0" err="1"/>
              <a:t>Mossel</a:t>
            </a:r>
            <a:r>
              <a:rPr lang="en-US" altLang="en-US" sz="800" dirty="0"/>
              <a:t>, D. A. A. (1970) The role of microbiology and</a:t>
            </a:r>
          </a:p>
          <a:p>
            <a:pPr>
              <a:lnSpc>
                <a:spcPct val="80000"/>
              </a:lnSpc>
            </a:pPr>
            <a:r>
              <a:rPr lang="en-US" altLang="en-US" sz="800" dirty="0"/>
              <a:t>hygiene in the manufacture of </a:t>
            </a:r>
            <a:r>
              <a:rPr lang="en-US" altLang="en-US" sz="800" dirty="0" err="1"/>
              <a:t>margarine.Margar</a:t>
            </a:r>
            <a:r>
              <a:rPr lang="en-US" altLang="en-US" sz="800" dirty="0"/>
              <a:t>-</a:t>
            </a:r>
          </a:p>
          <a:p>
            <a:pPr>
              <a:lnSpc>
                <a:spcPct val="80000"/>
              </a:lnSpc>
            </a:pPr>
            <a:r>
              <a:rPr lang="en-US" altLang="en-US" sz="800" dirty="0" err="1"/>
              <a:t>ineToday</a:t>
            </a:r>
            <a:r>
              <a:rPr lang="en-US" altLang="en-US" sz="800" dirty="0"/>
              <a:t>, 104±124.</a:t>
            </a:r>
          </a:p>
          <a:p>
            <a:pPr>
              <a:lnSpc>
                <a:spcPct val="80000"/>
              </a:lnSpc>
            </a:pPr>
            <a:r>
              <a:rPr lang="en-US" altLang="en-US" sz="800" dirty="0"/>
              <a:t>Schmidt, I. and Rehm, H.-J. (1969) </a:t>
            </a:r>
            <a:r>
              <a:rPr lang="en-US" altLang="en-US" sz="800" dirty="0" err="1"/>
              <a:t>Mykotoxine</a:t>
            </a:r>
            <a:r>
              <a:rPr lang="en-US" altLang="en-US" sz="800" dirty="0"/>
              <a:t> in</a:t>
            </a:r>
          </a:p>
          <a:p>
            <a:pPr>
              <a:lnSpc>
                <a:spcPct val="80000"/>
              </a:lnSpc>
            </a:pPr>
            <a:r>
              <a:rPr lang="en-US" altLang="en-US" sz="800" dirty="0" err="1"/>
              <a:t>lebensmitteln</a:t>
            </a:r>
            <a:r>
              <a:rPr lang="en-US" altLang="en-US" sz="800" dirty="0"/>
              <a:t>. Z. </a:t>
            </a:r>
            <a:r>
              <a:rPr lang="en-US" altLang="en-US" sz="800" dirty="0" err="1"/>
              <a:t>Lebensmittel-Untersuch</a:t>
            </a:r>
            <a:r>
              <a:rPr lang="en-US" altLang="en-US" sz="800" dirty="0"/>
              <a:t>. </a:t>
            </a:r>
            <a:r>
              <a:rPr lang="en-US" altLang="en-US" sz="800" dirty="0" err="1"/>
              <a:t>Forsch</a:t>
            </a:r>
            <a:r>
              <a:rPr lang="en-US" altLang="en-US" sz="800" dirty="0"/>
              <a:t>.</a:t>
            </a:r>
          </a:p>
          <a:p>
            <a:pPr>
              <a:lnSpc>
                <a:spcPct val="80000"/>
              </a:lnSpc>
            </a:pPr>
            <a:r>
              <a:rPr lang="en-US" altLang="en-US" sz="800" dirty="0"/>
              <a:t>141, 313±317.</a:t>
            </a:r>
          </a:p>
          <a:p>
            <a:pPr>
              <a:lnSpc>
                <a:spcPct val="80000"/>
              </a:lnSpc>
            </a:pPr>
            <a:r>
              <a:rPr lang="en-US" altLang="en-US" sz="800" dirty="0" err="1"/>
              <a:t>Tuynenburg</a:t>
            </a:r>
            <a:r>
              <a:rPr lang="en-US" altLang="en-US" sz="800" dirty="0"/>
              <a:t> </a:t>
            </a:r>
            <a:r>
              <a:rPr lang="en-US" altLang="en-US" sz="800" dirty="0" err="1"/>
              <a:t>Muys</a:t>
            </a:r>
            <a:r>
              <a:rPr lang="en-US" altLang="en-US" sz="800" dirty="0"/>
              <a:t>, G. (1971) Microbial safety in</a:t>
            </a:r>
          </a:p>
          <a:p>
            <a:pPr>
              <a:lnSpc>
                <a:spcPct val="80000"/>
              </a:lnSpc>
            </a:pPr>
            <a:r>
              <a:rPr lang="en-US" altLang="en-US" sz="800" dirty="0"/>
              <a:t>emulsions. Proc. </a:t>
            </a:r>
            <a:r>
              <a:rPr lang="en-US" altLang="en-US" sz="800" dirty="0" err="1"/>
              <a:t>Biochem</a:t>
            </a:r>
            <a:r>
              <a:rPr lang="en-US" altLang="en-US" sz="800" dirty="0"/>
              <a:t>. 6, 25±28.</a:t>
            </a:r>
          </a:p>
          <a:p>
            <a:pPr>
              <a:lnSpc>
                <a:spcPct val="80000"/>
              </a:lnSpc>
            </a:pPr>
            <a:r>
              <a:rPr lang="en-US" altLang="en-US" sz="800" dirty="0" err="1"/>
              <a:t>Verrips</a:t>
            </a:r>
            <a:r>
              <a:rPr lang="en-US" altLang="en-US" sz="800" dirty="0"/>
              <a:t>, C.T. and J. </a:t>
            </a:r>
            <a:r>
              <a:rPr lang="en-US" altLang="en-US" sz="800" dirty="0" err="1"/>
              <a:t>Zaalberg</a:t>
            </a:r>
            <a:r>
              <a:rPr lang="en-US" altLang="en-US" sz="800" dirty="0"/>
              <a:t> (1980) The intrinsic mi-</a:t>
            </a:r>
          </a:p>
          <a:p>
            <a:pPr>
              <a:lnSpc>
                <a:spcPct val="80000"/>
              </a:lnSpc>
            </a:pPr>
            <a:r>
              <a:rPr lang="en-US" altLang="en-US" sz="800" dirty="0" err="1"/>
              <a:t>crobial</a:t>
            </a:r>
            <a:r>
              <a:rPr lang="en-US" altLang="en-US" sz="800" dirty="0"/>
              <a:t> stability of water-in-oil emulsions. Eur. J.</a:t>
            </a:r>
          </a:p>
          <a:p>
            <a:pPr>
              <a:lnSpc>
                <a:spcPct val="80000"/>
              </a:lnSpc>
            </a:pPr>
            <a:r>
              <a:rPr lang="en-US" altLang="en-US" sz="800" dirty="0" err="1"/>
              <a:t>Appl.Microbiol</a:t>
            </a:r>
            <a:r>
              <a:rPr lang="en-US" altLang="en-US" sz="800" dirty="0"/>
              <a:t>. 10, 187±196.</a:t>
            </a:r>
          </a:p>
          <a:p>
            <a:pPr>
              <a:lnSpc>
                <a:spcPct val="80000"/>
              </a:lnSpc>
            </a:pPr>
            <a:r>
              <a:rPr lang="en-US" altLang="en-US" sz="800" dirty="0"/>
              <a:t>Margarine safety 333</a:t>
            </a:r>
          </a:p>
          <a:p>
            <a:pPr>
              <a:lnSpc>
                <a:spcPct val="80000"/>
              </a:lnSpc>
            </a:pPr>
            <a:endParaRPr lang="en-US" altLang="en-US" sz="800" dirty="0"/>
          </a:p>
        </p:txBody>
      </p:sp>
    </p:spTree>
    <p:extLst>
      <p:ext uri="{BB962C8B-B14F-4D97-AF65-F5344CB8AC3E}">
        <p14:creationId xmlns:p14="http://schemas.microsoft.com/office/powerpoint/2010/main" val="20485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C61BC1B-9A2B-408E-B7A0-DF4C2B19999B}" type="datetime1">
              <a:rPr lang="en-US" altLang="en-US"/>
              <a:pPr/>
              <a:t>8/11/2015</a:t>
            </a:fld>
            <a:endParaRPr lang="en-US" altLang="en-US"/>
          </a:p>
        </p:txBody>
      </p:sp>
      <p:sp>
        <p:nvSpPr>
          <p:cNvPr id="6" name="Rectangle 6"/>
          <p:cNvSpPr>
            <a:spLocks noGrp="1" noChangeArrowheads="1"/>
          </p:cNvSpPr>
          <p:nvPr>
            <p:ph type="ftr" sz="quarter" idx="4"/>
          </p:nvPr>
        </p:nvSpPr>
        <p:spPr>
          <a:ln/>
        </p:spPr>
        <p:txBody>
          <a:bodyPr/>
          <a:lstStyle/>
          <a:p>
            <a:r>
              <a:rPr lang="en-US" altLang="en-US"/>
              <a:t>© Univesity of California</a:t>
            </a:r>
          </a:p>
        </p:txBody>
      </p:sp>
      <p:sp>
        <p:nvSpPr>
          <p:cNvPr id="7" name="Rectangle 7"/>
          <p:cNvSpPr>
            <a:spLocks noGrp="1" noChangeArrowheads="1"/>
          </p:cNvSpPr>
          <p:nvPr>
            <p:ph type="sldNum" sz="quarter" idx="5"/>
          </p:nvPr>
        </p:nvSpPr>
        <p:spPr>
          <a:ln/>
        </p:spPr>
        <p:txBody>
          <a:bodyPr/>
          <a:lstStyle/>
          <a:p>
            <a:fld id="{C36DFE9E-B475-4560-8402-C792DD3A465A}" type="slidenum">
              <a:rPr lang="en-US" altLang="en-US"/>
              <a:pPr/>
              <a:t>9</a:t>
            </a:fld>
            <a:endParaRPr lang="en-US" alt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pPr>
              <a:lnSpc>
                <a:spcPct val="90000"/>
              </a:lnSpc>
            </a:pPr>
            <a:r>
              <a:rPr lang="en-US" altLang="en-US" sz="900" b="1"/>
              <a:t>Vladimir Vasilevich MARKOVNIKOV </a:t>
            </a:r>
          </a:p>
          <a:p>
            <a:pPr>
              <a:lnSpc>
                <a:spcPct val="90000"/>
              </a:lnSpc>
            </a:pPr>
            <a:r>
              <a:rPr lang="en-US" altLang="en-US" sz="900"/>
              <a:t>(mahr-kuv'nih-kuv), </a:t>
            </a:r>
            <a:r>
              <a:rPr lang="en-US" altLang="en-US" sz="900" i="1"/>
              <a:t>also spelled </a:t>
            </a:r>
            <a:r>
              <a:rPr lang="en-US" altLang="en-US" sz="900"/>
              <a:t>Markowinkoff </a:t>
            </a:r>
          </a:p>
          <a:p>
            <a:pPr>
              <a:lnSpc>
                <a:spcPct val="90000"/>
              </a:lnSpc>
            </a:pPr>
            <a:r>
              <a:rPr lang="en-US" altLang="en-US" sz="900"/>
              <a:t/>
            </a:r>
            <a:br>
              <a:rPr lang="en-US" altLang="en-US" sz="900"/>
            </a:br>
            <a:r>
              <a:rPr lang="en-US" altLang="en-US" sz="900">
                <a:hlinkClick r:id="rId3"/>
              </a:rPr>
              <a:t>  </a:t>
            </a:r>
            <a:r>
              <a:rPr lang="en-US" altLang="en-US" sz="900"/>
              <a:t/>
            </a:r>
            <a:br>
              <a:rPr lang="en-US" altLang="en-US" sz="900"/>
            </a:br>
            <a:endParaRPr lang="en-US" altLang="en-US" sz="900"/>
          </a:p>
          <a:p>
            <a:pPr>
              <a:lnSpc>
                <a:spcPct val="90000"/>
              </a:lnSpc>
            </a:pPr>
            <a:r>
              <a:rPr lang="en-US" altLang="en-US" sz="900"/>
              <a:t>Born: December 22, 1838, Nizhny Novgorod, Russia; Died: February 1904, Moscow, Russia </a:t>
            </a:r>
          </a:p>
          <a:p>
            <a:pPr>
              <a:lnSpc>
                <a:spcPct val="90000"/>
              </a:lnSpc>
            </a:pPr>
            <a:r>
              <a:rPr lang="en-US" altLang="en-US" sz="900"/>
              <a:t/>
            </a:r>
            <a:br>
              <a:rPr lang="en-US" altLang="en-US" sz="900"/>
            </a:br>
            <a:endParaRPr lang="en-US" altLang="en-US" sz="900"/>
          </a:p>
          <a:p>
            <a:pPr>
              <a:lnSpc>
                <a:spcPct val="90000"/>
              </a:lnSpc>
            </a:pPr>
            <a:r>
              <a:rPr lang="en-US" altLang="en-US" sz="900"/>
              <a:t>Markovnikov studied under Butlerov in Kazan and St. Petersburg. After graduation in 1860 he went to Germany for two years where he studied under Erlenmeyer and Kolbe. He returned to Russia, and succeeded to Butlerov's professorship at the Kazan University. He also taught at Odessa and Moscow. </a:t>
            </a:r>
          </a:p>
          <a:p>
            <a:pPr>
              <a:lnSpc>
                <a:spcPct val="90000"/>
              </a:lnSpc>
            </a:pPr>
            <a:r>
              <a:rPr lang="en-US" altLang="en-US" sz="900"/>
              <a:t>Markovnikov is best known for predicting the regiochemistry of addition reactions of hydrogen halides, sulfuric acid, water, ammonia, etc. to unsymmetrical alkenes. This is known as the </a:t>
            </a:r>
            <a:r>
              <a:rPr lang="en-US" altLang="en-US" sz="900" b="1"/>
              <a:t>Markovnikov Rule</a:t>
            </a:r>
            <a:r>
              <a:rPr lang="en-US" altLang="en-US" sz="900"/>
              <a:t> which he developed in 1869. Since he refused to publish in a foreign language, these findings were unknown outside of Russia until 1899. According to this rule, the electrophilic X- adds to the carbon atom with fewer hydrogen atoms, while the proton adds to the carbon atom with more hydrogen atoms bonded to it. Thus, hydrogen chloride (HCl) adds to propene, CH3-CH=CH2 to produce 2-chloropropane CH3CHClCH3 rather than the isomeric 1-chloropropane CH3CH2CH2Cl. The rule is useful in predicting the molecular structures of products of addition reactions. Why hydrogen bromide exhibited both Markovnikov as well as reversed-order, or anti-Markovnikov, addition, however, was not understood until Morris Selig Kharasch offered an explanation in 1933. </a:t>
            </a:r>
          </a:p>
          <a:p>
            <a:pPr>
              <a:lnSpc>
                <a:spcPct val="90000"/>
              </a:lnSpc>
            </a:pPr>
            <a:r>
              <a:rPr lang="en-US" altLang="en-US" sz="900"/>
              <a:t>He also contributed to the structures of cyclic molecules. It was thought that only six-atom rings can exist, but Markovnikov broadened this view by preparing rings with four carbon atoms in 1879 and then seven carbon atoms in 1889. </a:t>
            </a:r>
          </a:p>
          <a:p>
            <a:pPr>
              <a:lnSpc>
                <a:spcPct val="90000"/>
              </a:lnSpc>
            </a:pPr>
            <a:r>
              <a:rPr lang="en-US" altLang="en-US" sz="900"/>
              <a:t>Markovnikov also showed that butyric and isobutyric acids have the same chemical formula but different structures; i.e., they are isomers. </a:t>
            </a:r>
          </a:p>
          <a:p>
            <a:pPr>
              <a:lnSpc>
                <a:spcPct val="90000"/>
              </a:lnSpc>
            </a:pPr>
            <a:r>
              <a:rPr lang="en-US" altLang="en-US" sz="900"/>
              <a:t/>
            </a:r>
            <a:br>
              <a:rPr lang="en-US" altLang="en-US" sz="900"/>
            </a:br>
            <a:endParaRPr lang="en-US" altLang="en-US" sz="900"/>
          </a:p>
        </p:txBody>
      </p:sp>
    </p:spTree>
    <p:extLst>
      <p:ext uri="{BB962C8B-B14F-4D97-AF65-F5344CB8AC3E}">
        <p14:creationId xmlns:p14="http://schemas.microsoft.com/office/powerpoint/2010/main" val="406821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D6133E8-04C9-4BC0-B6F1-EE66DF99EC29}" type="datetime1">
              <a:rPr lang="en-US" altLang="en-US"/>
              <a:pPr/>
              <a:t>8/11/2015</a:t>
            </a:fld>
            <a:endParaRPr lang="en-US" altLang="en-US"/>
          </a:p>
        </p:txBody>
      </p:sp>
      <p:sp>
        <p:nvSpPr>
          <p:cNvPr id="6" name="Rectangle 6"/>
          <p:cNvSpPr>
            <a:spLocks noGrp="1" noChangeArrowheads="1"/>
          </p:cNvSpPr>
          <p:nvPr>
            <p:ph type="ftr" sz="quarter" idx="4"/>
          </p:nvPr>
        </p:nvSpPr>
        <p:spPr>
          <a:ln/>
        </p:spPr>
        <p:txBody>
          <a:bodyPr/>
          <a:lstStyle/>
          <a:p>
            <a:r>
              <a:rPr lang="en-US" altLang="en-US"/>
              <a:t>© Univesity of California</a:t>
            </a:r>
          </a:p>
        </p:txBody>
      </p:sp>
      <p:sp>
        <p:nvSpPr>
          <p:cNvPr id="7" name="Rectangle 7"/>
          <p:cNvSpPr>
            <a:spLocks noGrp="1" noChangeArrowheads="1"/>
          </p:cNvSpPr>
          <p:nvPr>
            <p:ph type="sldNum" sz="quarter" idx="5"/>
          </p:nvPr>
        </p:nvSpPr>
        <p:spPr>
          <a:ln/>
        </p:spPr>
        <p:txBody>
          <a:bodyPr/>
          <a:lstStyle/>
          <a:p>
            <a:fld id="{94D07B4A-7E06-4ACD-8B35-CE3E6F42D2BB}" type="slidenum">
              <a:rPr lang="en-US" altLang="en-US"/>
              <a:pPr/>
              <a:t>11</a:t>
            </a:fld>
            <a:endParaRPr lang="en-US" alt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r>
              <a:rPr lang="en-US" altLang="en-US"/>
              <a:t>2:19 Caruso Tosca Recondita Armonia</a:t>
            </a:r>
          </a:p>
        </p:txBody>
      </p:sp>
    </p:spTree>
    <p:extLst>
      <p:ext uri="{BB962C8B-B14F-4D97-AF65-F5344CB8AC3E}">
        <p14:creationId xmlns:p14="http://schemas.microsoft.com/office/powerpoint/2010/main" val="384670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6DCE781-5B2E-4FE4-ADD0-71FA4EB77824}" type="datetime1">
              <a:rPr lang="en-US" altLang="en-US"/>
              <a:pPr/>
              <a:t>8/11/2015</a:t>
            </a:fld>
            <a:endParaRPr lang="en-US" altLang="en-US"/>
          </a:p>
        </p:txBody>
      </p:sp>
      <p:sp>
        <p:nvSpPr>
          <p:cNvPr id="6" name="Rectangle 6"/>
          <p:cNvSpPr>
            <a:spLocks noGrp="1" noChangeArrowheads="1"/>
          </p:cNvSpPr>
          <p:nvPr>
            <p:ph type="ftr" sz="quarter" idx="4"/>
          </p:nvPr>
        </p:nvSpPr>
        <p:spPr>
          <a:ln/>
        </p:spPr>
        <p:txBody>
          <a:bodyPr/>
          <a:lstStyle/>
          <a:p>
            <a:r>
              <a:rPr lang="en-US" altLang="en-US"/>
              <a:t>© Univesity of California</a:t>
            </a:r>
          </a:p>
        </p:txBody>
      </p:sp>
      <p:sp>
        <p:nvSpPr>
          <p:cNvPr id="7" name="Rectangle 7"/>
          <p:cNvSpPr>
            <a:spLocks noGrp="1" noChangeArrowheads="1"/>
          </p:cNvSpPr>
          <p:nvPr>
            <p:ph type="sldNum" sz="quarter" idx="5"/>
          </p:nvPr>
        </p:nvSpPr>
        <p:spPr>
          <a:ln/>
        </p:spPr>
        <p:txBody>
          <a:bodyPr/>
          <a:lstStyle/>
          <a:p>
            <a:fld id="{DC8A32F6-0AC0-42DD-B2AD-81F0A45FB77D}" type="slidenum">
              <a:rPr lang="en-US" altLang="en-US"/>
              <a:pPr/>
              <a:t>17</a:t>
            </a:fld>
            <a:endParaRPr lang="en-US" altLang="en-US"/>
          </a:p>
        </p:txBody>
      </p:sp>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r>
              <a:rPr lang="en-US" altLang="en-US"/>
              <a:t>2:46</a:t>
            </a:r>
          </a:p>
        </p:txBody>
      </p:sp>
    </p:spTree>
    <p:extLst>
      <p:ext uri="{BB962C8B-B14F-4D97-AF65-F5344CB8AC3E}">
        <p14:creationId xmlns:p14="http://schemas.microsoft.com/office/powerpoint/2010/main" val="309921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13A9FF6B-35A7-4DCC-A229-700BFFDC08AD}" type="datetime1">
              <a:rPr lang="en-US" altLang="en-US" smtClean="0"/>
              <a:pPr/>
              <a:t>8/11/2015</a:t>
            </a:fld>
            <a:endParaRPr lang="en-US" altLang="en-US"/>
          </a:p>
        </p:txBody>
      </p:sp>
      <p:sp>
        <p:nvSpPr>
          <p:cNvPr id="5" name="Footer Placeholder 4"/>
          <p:cNvSpPr>
            <a:spLocks noGrp="1"/>
          </p:cNvSpPr>
          <p:nvPr>
            <p:ph type="ftr" sz="quarter" idx="11"/>
          </p:nvPr>
        </p:nvSpPr>
        <p:spPr/>
        <p:txBody>
          <a:bodyPr/>
          <a:lstStyle/>
          <a:p>
            <a:r>
              <a:rPr lang="en-US" altLang="en-US" smtClean="0"/>
              <a:t>© Univesity of California</a:t>
            </a:r>
            <a:endParaRPr lang="en-US" altLang="en-US"/>
          </a:p>
        </p:txBody>
      </p:sp>
      <p:sp>
        <p:nvSpPr>
          <p:cNvPr id="6" name="Slide Number Placeholder 5"/>
          <p:cNvSpPr>
            <a:spLocks noGrp="1"/>
          </p:cNvSpPr>
          <p:nvPr>
            <p:ph type="sldNum" sz="quarter" idx="12"/>
          </p:nvPr>
        </p:nvSpPr>
        <p:spPr/>
        <p:txBody>
          <a:bodyPr/>
          <a:lstStyle/>
          <a:p>
            <a:fld id="{71FA93F9-EA6B-4101-8221-91ECE8106303}" type="slidenum">
              <a:rPr lang="en-US" altLang="en-US" smtClean="0"/>
              <a:pPr/>
              <a:t>21</a:t>
            </a:fld>
            <a:endParaRPr lang="en-US" altLang="en-US"/>
          </a:p>
        </p:txBody>
      </p:sp>
    </p:spTree>
    <p:extLst>
      <p:ext uri="{BB962C8B-B14F-4D97-AF65-F5344CB8AC3E}">
        <p14:creationId xmlns:p14="http://schemas.microsoft.com/office/powerpoint/2010/main" val="147060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13A9FF6B-35A7-4DCC-A229-700BFFDC08AD}" type="datetime1">
              <a:rPr lang="en-US" altLang="en-US" smtClean="0"/>
              <a:pPr/>
              <a:t>8/11/2015</a:t>
            </a:fld>
            <a:endParaRPr lang="en-US" altLang="en-US"/>
          </a:p>
        </p:txBody>
      </p:sp>
      <p:sp>
        <p:nvSpPr>
          <p:cNvPr id="5" name="Footer Placeholder 4"/>
          <p:cNvSpPr>
            <a:spLocks noGrp="1"/>
          </p:cNvSpPr>
          <p:nvPr>
            <p:ph type="ftr" sz="quarter" idx="11"/>
          </p:nvPr>
        </p:nvSpPr>
        <p:spPr/>
        <p:txBody>
          <a:bodyPr/>
          <a:lstStyle/>
          <a:p>
            <a:r>
              <a:rPr lang="en-US" altLang="en-US" smtClean="0"/>
              <a:t>© Univesity of California</a:t>
            </a:r>
            <a:endParaRPr lang="en-US" altLang="en-US"/>
          </a:p>
        </p:txBody>
      </p:sp>
      <p:sp>
        <p:nvSpPr>
          <p:cNvPr id="6" name="Slide Number Placeholder 5"/>
          <p:cNvSpPr>
            <a:spLocks noGrp="1"/>
          </p:cNvSpPr>
          <p:nvPr>
            <p:ph type="sldNum" sz="quarter" idx="12"/>
          </p:nvPr>
        </p:nvSpPr>
        <p:spPr/>
        <p:txBody>
          <a:bodyPr/>
          <a:lstStyle/>
          <a:p>
            <a:fld id="{71FA93F9-EA6B-4101-8221-91ECE8106303}" type="slidenum">
              <a:rPr lang="en-US" altLang="en-US" smtClean="0"/>
              <a:pPr/>
              <a:t>29</a:t>
            </a:fld>
            <a:endParaRPr lang="en-US" altLang="en-US"/>
          </a:p>
        </p:txBody>
      </p:sp>
    </p:spTree>
    <p:extLst>
      <p:ext uri="{BB962C8B-B14F-4D97-AF65-F5344CB8AC3E}">
        <p14:creationId xmlns:p14="http://schemas.microsoft.com/office/powerpoint/2010/main" val="141879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096B330-2C18-4023-A20B-4D5064EEFFD0}" type="datetime1">
              <a:rPr lang="en-US" altLang="en-US"/>
              <a:pPr/>
              <a:t>8/11/2015</a:t>
            </a:fld>
            <a:endParaRPr lang="en-US" altLang="en-US"/>
          </a:p>
        </p:txBody>
      </p:sp>
      <p:sp>
        <p:nvSpPr>
          <p:cNvPr id="6" name="Rectangle 6"/>
          <p:cNvSpPr>
            <a:spLocks noGrp="1" noChangeArrowheads="1"/>
          </p:cNvSpPr>
          <p:nvPr>
            <p:ph type="ftr" sz="quarter" idx="4"/>
          </p:nvPr>
        </p:nvSpPr>
        <p:spPr>
          <a:ln/>
        </p:spPr>
        <p:txBody>
          <a:bodyPr/>
          <a:lstStyle/>
          <a:p>
            <a:r>
              <a:rPr lang="en-US" altLang="en-US"/>
              <a:t>© Univesity of California</a:t>
            </a:r>
          </a:p>
        </p:txBody>
      </p:sp>
      <p:sp>
        <p:nvSpPr>
          <p:cNvPr id="7" name="Rectangle 7"/>
          <p:cNvSpPr>
            <a:spLocks noGrp="1" noChangeArrowheads="1"/>
          </p:cNvSpPr>
          <p:nvPr>
            <p:ph type="sldNum" sz="quarter" idx="5"/>
          </p:nvPr>
        </p:nvSpPr>
        <p:spPr>
          <a:ln/>
        </p:spPr>
        <p:txBody>
          <a:bodyPr/>
          <a:lstStyle/>
          <a:p>
            <a:fld id="{D0A7FC80-3DBB-478D-BDFC-4FFDF851F5D0}" type="slidenum">
              <a:rPr lang="en-US" altLang="en-US"/>
              <a:pPr/>
              <a:t>32</a:t>
            </a:fld>
            <a:endParaRPr lang="en-US" altLang="en-US"/>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pPr>
              <a:lnSpc>
                <a:spcPct val="80000"/>
              </a:lnSpc>
            </a:pPr>
            <a:r>
              <a:rPr lang="en-US" altLang="en-US" sz="800" b="1"/>
              <a:t>PYRETHROID INSECTICIDES</a:t>
            </a:r>
          </a:p>
          <a:p>
            <a:pPr>
              <a:lnSpc>
                <a:spcPct val="80000"/>
              </a:lnSpc>
            </a:pPr>
            <a:r>
              <a:rPr lang="en-US" altLang="en-US" sz="800" b="1"/>
              <a:t>Pyrethroids are chemicals that kill insects, including mosquitoes. They can be an important tool in helping to prevent the spread of West Nile virus. Mosquito control professionals mix pyrethroids with water or oil and apply it as an ultra low-volume spray that kills flying adult mosquitoes. When used properly, pyrethroids have been found to pose very little risk to human health and the environment. If you want to reduce your exposure to pyrethroid spray, stay indoors during spraying and for about 30 minutes afterwards. What are pyrethroid insecticides and how are they used?Pyrethroids are a group of man-made pesticides similar to the natural pesticide pyrethrum, which is produced by chrysanthemum flowers. Although more than 1,000 pyrethroids have been made, only a few are used in the U.S. These include permethrin (Biomist®), resmethrin (Scourge®) and sumithrin (Anvil®). Pyrethroids are found in many commercial products used to control insects, including household insecticides, pet sprays and shampoos. Some pyrethroids also are used as lice treatments applied directly to the head and as mosquito repellents that can be applied to clothes. How are pyrethroids used in adult mosquito control?Most pyrethroid mosquito control products can be applied only by public health officials and trained personnel of mosquito control districts. Mosquito control professionals apply pyrethroids as an ultra low-volume (ULV) spray. ULV sprayers release very tiny aerosol droplets that stay in the air and kill adult mosquitoes on contact. Pyrethroids are often mixed with water or oil and applied at rates less than 1/100th of a pound of active ingredient per acre. These pesticides are approved by the U.S. Environmental Protection Agency (USEPA) for control of adult mosquitoes.What happens to pyrethroids after they are sprayed?After spraying, pyrethroids settle onto the ground and flat surfaces. Because pyrethroids are mixed with water or oil before being applied, the amount of insecticide left on surfaces is very small. Pyrethroids are broken down by sunlight and other chemicals in the atmosphere. Often, they last only one or two days in the environment. Pyrethroids are not easily taken up by the roots of plants because they bind to the soil. Because of this, pyrethroids usually do not get into groundwater and do not contaminate drinking water supplies. Pyrethroids are eventually broken down in the soil.How can pyrethroid exposure affect my health?Pyrethroids are applied at very low levels to control mosquitoes. USEPA has evaluated these chemicals for this use and they have been found to pose very little risk to human health and the environment when used according to label directions. Exposure to the spray may aggravate existing respiratory conditions or affect sensitive individuals. Pyrethroids that enter the body leave quickly, mainly in the urine, but also in feces and breath. Persons who apply pyrethroids and are accidentally exposed to very large amounts of these chemicals might experience dizziness, headache and nausea. Children exposed to large amounts of pyrethroids would be expected to be affected in the same way as adults. Adverse health effects would not be expected when pyrethroids are used according to label directions. There is no evidence that pyrethroids cause birth defects in humans or affect the ability of humans to have children. Pyrethroids do not cause cancer in people.</a:t>
            </a:r>
          </a:p>
          <a:p>
            <a:pPr>
              <a:lnSpc>
                <a:spcPct val="80000"/>
              </a:lnSpc>
            </a:pPr>
            <a:endParaRPr lang="en-US" altLang="en-US" sz="800" b="1"/>
          </a:p>
        </p:txBody>
      </p:sp>
    </p:spTree>
    <p:extLst>
      <p:ext uri="{BB962C8B-B14F-4D97-AF65-F5344CB8AC3E}">
        <p14:creationId xmlns:p14="http://schemas.microsoft.com/office/powerpoint/2010/main" val="31242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13A9FF6B-35A7-4DCC-A229-700BFFDC08AD}" type="datetime1">
              <a:rPr lang="en-US" altLang="en-US" smtClean="0"/>
              <a:pPr/>
              <a:t>8/11/2015</a:t>
            </a:fld>
            <a:endParaRPr lang="en-US" altLang="en-US"/>
          </a:p>
        </p:txBody>
      </p:sp>
      <p:sp>
        <p:nvSpPr>
          <p:cNvPr id="5" name="Footer Placeholder 4"/>
          <p:cNvSpPr>
            <a:spLocks noGrp="1"/>
          </p:cNvSpPr>
          <p:nvPr>
            <p:ph type="ftr" sz="quarter" idx="11"/>
          </p:nvPr>
        </p:nvSpPr>
        <p:spPr/>
        <p:txBody>
          <a:bodyPr/>
          <a:lstStyle/>
          <a:p>
            <a:r>
              <a:rPr lang="en-US" altLang="en-US" smtClean="0"/>
              <a:t>© Univesity of California</a:t>
            </a:r>
            <a:endParaRPr lang="en-US" altLang="en-US"/>
          </a:p>
        </p:txBody>
      </p:sp>
      <p:sp>
        <p:nvSpPr>
          <p:cNvPr id="6" name="Slide Number Placeholder 5"/>
          <p:cNvSpPr>
            <a:spLocks noGrp="1"/>
          </p:cNvSpPr>
          <p:nvPr>
            <p:ph type="sldNum" sz="quarter" idx="12"/>
          </p:nvPr>
        </p:nvSpPr>
        <p:spPr/>
        <p:txBody>
          <a:bodyPr/>
          <a:lstStyle/>
          <a:p>
            <a:fld id="{71FA93F9-EA6B-4101-8221-91ECE8106303}" type="slidenum">
              <a:rPr lang="en-US" altLang="en-US" smtClean="0"/>
              <a:pPr/>
              <a:t>42</a:t>
            </a:fld>
            <a:endParaRPr lang="en-US" altLang="en-US"/>
          </a:p>
        </p:txBody>
      </p:sp>
    </p:spTree>
    <p:extLst>
      <p:ext uri="{BB962C8B-B14F-4D97-AF65-F5344CB8AC3E}">
        <p14:creationId xmlns:p14="http://schemas.microsoft.com/office/powerpoint/2010/main" val="1044948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attractive powers of pheromones (scented sex hormones) have often been exaggerated – not least by advertisers trying to sell pheromone-based scents and sprays which they claim will make men irresistible to women.</a:t>
            </a:r>
          </a:p>
          <a:p>
            <a:r>
              <a:rPr lang="en-US" smtClean="0"/>
              <a:t>Widely publicised research findings on female sensitivity to male pheromones have also led some men to believe that the odour of their natural sweat is highly attractive to women.</a:t>
            </a:r>
          </a:p>
          <a:p>
            <a:r>
              <a:rPr lang="en-US" smtClean="0"/>
              <a:t>Women are indeed highly sensitive to male pheromones, particularly around ovulation, but many popular assumptions about the effects of these pheromones are the result of misinterpretation and over-simplification of the research results.</a:t>
            </a:r>
          </a:p>
          <a:p>
            <a:r>
              <a:rPr lang="en-US" smtClean="0"/>
              <a:t>All male pheromones are not equally attractive, and some of the myths stem from an understandable confusion over their names. The male pheromone androstenone is not the same as androstenol. Androstenol is the scent produced by fresh male sweat, and is attractive to females. Androstenone is produced by male sweat after exposure to oxygen – i.e. when less fresh – and is perceived as highly unpleasant by females (except during ovulation, when their responses change from ‘negative’ to ‘neutral’).</a:t>
            </a:r>
          </a:p>
          <a:p>
            <a:r>
              <a:rPr lang="en-US" smtClean="0"/>
              <a:t>So, men who believe that their ‘macho’, sweaty body-odour is attractive to women are deluding themselves, unless they are constantly producing fresh sweat and either naked or changing their clothes every 20 minutes to remove any trace of the oxidised sweat. Generally, the female-repelling androstenone is the more prominent male body odour, as the fresh-sweat odour of androstenol disappears very quickly. In terms of scent, the sweaty macho-man is therefore likely to be unattractive to most women, most of the time – at best, he may elicit a grudging ‘neutral’ response from women who happen to be ovulating (which of course excludes all those taking oral contraceptives).</a:t>
            </a:r>
          </a:p>
          <a:p>
            <a:r>
              <a:rPr lang="en-US" smtClean="0"/>
              <a:t>Although the male pheromone androstenol has been shown to be attractive to women, men’s use of pheromone-based scents to attract women may not have the desired effect. An experiment in which a pheromone-sprayed chair in a dentist’s waiting room was most frequently chosen by women is often cited in support of the attractive power of male pheromones. The problem with this conclusion is that the pheromone in question can only be detected at a distance of about 18 inches, so the women would have to have selected the chair and sat down before becoming aware of its scent.</a:t>
            </a:r>
          </a:p>
          <a:p>
            <a:r>
              <a:rPr lang="en-US" smtClean="0"/>
              <a:t>A further difficulty in this context is that although pheromone-based scents may have an arousing effect on women, the women will not be aware of the source of their arousal. A man wearing pheromone scent at a crowded party will still have to compete with the other men present for the attention of the women. Only in a strictly one-to-one, intimate encounter could the arousing effect of the scent actually benefit the man wearing it – and to achieve such an encounter, the man must presumably be capable of attracting the woman by some other means. In the context of social situations, it is perhaps also worth noting that androstenol has been shown to be attractive to men, as well as women!</a:t>
            </a:r>
          </a:p>
          <a:p>
            <a:r>
              <a:rPr lang="en-US" smtClean="0"/>
              <a:t>Another experiment showed, however, that daily use of pleasant-smelling colognes significantly improves the mood of middle-aged men, reducing mood disturbances such as tension, depression, anger, fatigue and confusion which are associated with the ‘mid-life crisis’. This personal sense of well-being, good humour and confidence, which will inevitably be reflected in behaviour, may be of more help in attracting potential partners than the fickle and unreliable effects of pheromone-sprays.</a:t>
            </a:r>
          </a:p>
          <a:p>
            <a:r>
              <a:rPr lang="en-US" smtClean="0"/>
              <a:t>Similar mood-improvements have been observed in studies of the effects of perfume use on middle-aged women. Women at mid-life, particularly post-menopausal women taking hormone treatments, tend to suffer fewer mood disturbances than middle-aged men. (Contrary to popular opinion, the so-called ‘male menopause’ seems to involve more pronounced emotional disorders than the female version.) But regular use of pleasant fragrances still had a significant beneficial effect on the emotional well-being of mid-life females, and another study showed that young women experience equally positive effects. Again, the cheering effect of pleasant fragrances may also make women more attractive to potential partners.</a:t>
            </a:r>
          </a:p>
          <a:p>
            <a:r>
              <a:rPr lang="en-US" smtClean="0"/>
              <a:t>Women who believe that the use of ‘sexy’ perfumes will attract men, however, may be misguided. Women’s sensitivity to musk, an ingredient commonly used in perfumes, is 1000 times greater than men’s. ‘Sexy’ perfumes containing musk are therefore much more likely to arouse the woman wearing them than any potential male partners. But by making a woman feel more sensual, the perfume may affect her behaviour and thus indirectly increase her attractiveness.</a:t>
            </a:r>
          </a:p>
          <a:p>
            <a:r>
              <a:rPr lang="en-US" smtClean="0"/>
              <a:t>A number of women’s magazines have recently carried good-news reports claiming that the smell of cinnamon buns has been proven to ‘boost male erections’ – some use the more scientific-sounding euphemism ‘increase penile blood-flow’. A few reports also mention lavender.</a:t>
            </a:r>
          </a:p>
          <a:p>
            <a:r>
              <a:rPr lang="en-US" smtClean="0"/>
              <a:t>In fact, the study in question – conducted by the Smell and Taste Research Foundation in Chicago – discovered only that ‘in those with a normal olfactory ability, a variety of odours can increase penile blood-flow’. These odours included pumpkin pie, liquorice, doughnuts and lavender, and various combinations of these, as well as oriental spice and cola. The most effective were a lavender/ pumpkin pie mixture, a doughnut/ black liquorice mixture and a pumpkin pie/doughnut mixture – but the results depended on other factors such as whether the participants’ partners wore cologne and how many times they had had intercourse in the last month.. In short, the only reliable conclusion to be drawn from this is, as the authors themselves admit, that all sorts of smells can increase penile blood flow.</a:t>
            </a:r>
          </a:p>
          <a:p>
            <a:r>
              <a:rPr lang="en-US" smtClean="0"/>
              <a:t>Even this is not very surprising, as any strong odour will have a stimulating effect, which will cause a general increase in blood flow to the extremities – inevitably including the penis. A very powerful odour, such as smelling-salts, can even revive someone from a dead faint. If your partner is actually asleep or unconscious, this old-fashioned remedy may be more effective than the lavender/pumpkin pie mixture – and probably no more offensive.</a:t>
            </a:r>
          </a:p>
          <a:p>
            <a:endParaRPr lang="en-US"/>
          </a:p>
        </p:txBody>
      </p:sp>
      <p:sp>
        <p:nvSpPr>
          <p:cNvPr id="4" name="Date Placeholder 3"/>
          <p:cNvSpPr>
            <a:spLocks noGrp="1"/>
          </p:cNvSpPr>
          <p:nvPr>
            <p:ph type="dt" idx="10"/>
          </p:nvPr>
        </p:nvSpPr>
        <p:spPr/>
        <p:txBody>
          <a:bodyPr/>
          <a:lstStyle/>
          <a:p>
            <a:fld id="{13A9FF6B-35A7-4DCC-A229-700BFFDC08AD}" type="datetime1">
              <a:rPr lang="en-US" altLang="en-US" smtClean="0"/>
              <a:pPr/>
              <a:t>8/11/2015</a:t>
            </a:fld>
            <a:endParaRPr lang="en-US" altLang="en-US"/>
          </a:p>
        </p:txBody>
      </p:sp>
      <p:sp>
        <p:nvSpPr>
          <p:cNvPr id="5" name="Footer Placeholder 4"/>
          <p:cNvSpPr>
            <a:spLocks noGrp="1"/>
          </p:cNvSpPr>
          <p:nvPr>
            <p:ph type="ftr" sz="quarter" idx="11"/>
          </p:nvPr>
        </p:nvSpPr>
        <p:spPr/>
        <p:txBody>
          <a:bodyPr/>
          <a:lstStyle/>
          <a:p>
            <a:r>
              <a:rPr lang="en-US" altLang="en-US" smtClean="0"/>
              <a:t>© Univesity of California</a:t>
            </a:r>
            <a:endParaRPr lang="en-US" altLang="en-US"/>
          </a:p>
        </p:txBody>
      </p:sp>
      <p:sp>
        <p:nvSpPr>
          <p:cNvPr id="6" name="Slide Number Placeholder 5"/>
          <p:cNvSpPr>
            <a:spLocks noGrp="1"/>
          </p:cNvSpPr>
          <p:nvPr>
            <p:ph type="sldNum" sz="quarter" idx="12"/>
          </p:nvPr>
        </p:nvSpPr>
        <p:spPr/>
        <p:txBody>
          <a:bodyPr/>
          <a:lstStyle/>
          <a:p>
            <a:fld id="{71FA93F9-EA6B-4101-8221-91ECE8106303}" type="slidenum">
              <a:rPr lang="en-US" altLang="en-US" smtClean="0"/>
              <a:pPr/>
              <a:t>52</a:t>
            </a:fld>
            <a:endParaRPr lang="en-US" altLang="en-US"/>
          </a:p>
        </p:txBody>
      </p:sp>
    </p:spTree>
    <p:extLst>
      <p:ext uri="{BB962C8B-B14F-4D97-AF65-F5344CB8AC3E}">
        <p14:creationId xmlns:p14="http://schemas.microsoft.com/office/powerpoint/2010/main" val="2256277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936641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038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527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3269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721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14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98296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840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42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615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02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0473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7354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7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b="1" kern="1200">
          <a:solidFill>
            <a:srgbClr val="EBD189"/>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2pPr>
      <a:lvl3pPr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3pPr>
      <a:lvl4pPr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4pPr>
      <a:lvl5pPr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5pPr>
      <a:lvl6pPr marL="457200"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6pPr>
      <a:lvl7pPr marL="914400"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7pPr>
      <a:lvl8pPr marL="1371600"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8pPr>
      <a:lvl9pPr marL="1828800" algn="ctr" rtl="0" fontAlgn="base">
        <a:spcBef>
          <a:spcPct val="0"/>
        </a:spcBef>
        <a:spcAft>
          <a:spcPct val="0"/>
        </a:spcAft>
        <a:defRPr sz="4400" b="1">
          <a:solidFill>
            <a:srgbClr val="EBD189"/>
          </a:solidFill>
          <a:effectLst>
            <a:outerShdw blurRad="38100" dist="38100" dir="2700000" algn="tl">
              <a:srgbClr val="000000"/>
            </a:outerShdw>
          </a:effectLst>
          <a:latin typeface="Arial Rounded MT Bold" panose="020F0704030504030204" pitchFamily="34" charset="0"/>
        </a:defRPr>
      </a:lvl9pPr>
    </p:titleStyle>
    <p:bodyStyle>
      <a:lvl1pPr marL="342900" indent="-342900" algn="l" rtl="0" fontAlgn="base">
        <a:spcBef>
          <a:spcPct val="20000"/>
        </a:spcBef>
        <a:spcAft>
          <a:spcPct val="0"/>
        </a:spcAft>
        <a:buChar char="•"/>
        <a:defRPr sz="3600" kern="1200">
          <a:solidFill>
            <a:srgbClr val="FFF2B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rgbClr val="FFFFFF"/>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animations/1201_electrophilic_add_01.swf" TargetMode="Externa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hyperlink" Target="../LipshutzQtmovies/12Alkene+HX10.MOV"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hyperlink" Target="../../../../Music/Eric%20Burdon/05%20-%20Track%205.r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5.emf"/><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27.jpeg"/><Relationship Id="rId5" Type="http://schemas.openxmlformats.org/officeDocument/2006/relationships/image" Target="../media/image14.emf"/><Relationship Id="rId10" Type="http://schemas.openxmlformats.org/officeDocument/2006/relationships/image" Target="../media/image26.jpeg"/><Relationship Id="rId4" Type="http://schemas.openxmlformats.org/officeDocument/2006/relationships/oleObject" Target="../embeddings/oleObject7.bin"/><Relationship Id="rId9"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9.emf"/><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0.emf"/><Relationship Id="rId18" Type="http://schemas.openxmlformats.org/officeDocument/2006/relationships/image" Target="../media/image32.emf"/><Relationship Id="rId3" Type="http://schemas.openxmlformats.org/officeDocument/2006/relationships/notesSlide" Target="../notesSlides/notesSlide4.xml"/><Relationship Id="rId7" Type="http://schemas.openxmlformats.org/officeDocument/2006/relationships/hyperlink" Target="../Immel/brominationt-2-butene.mpeg" TargetMode="External"/><Relationship Id="rId12" Type="http://schemas.openxmlformats.org/officeDocument/2006/relationships/oleObject" Target="../embeddings/oleObject14.bin"/><Relationship Id="rId17" Type="http://schemas.openxmlformats.org/officeDocument/2006/relationships/oleObject" Target="../embeddings/oleObject17.bin"/><Relationship Id="rId2" Type="http://schemas.openxmlformats.org/officeDocument/2006/relationships/slideLayout" Target="../slideLayouts/slideLayout6.xml"/><Relationship Id="rId16" Type="http://schemas.openxmlformats.org/officeDocument/2006/relationships/image" Target="../media/image31.emf"/><Relationship Id="rId20" Type="http://schemas.openxmlformats.org/officeDocument/2006/relationships/image" Target="../media/image34.emf"/><Relationship Id="rId1" Type="http://schemas.openxmlformats.org/officeDocument/2006/relationships/vmlDrawing" Target="../drawings/vmlDrawing6.vml"/><Relationship Id="rId6" Type="http://schemas.openxmlformats.org/officeDocument/2006/relationships/hyperlink" Target="../Immel/brominationcis-2-butene.mpeg" TargetMode="External"/><Relationship Id="rId11" Type="http://schemas.openxmlformats.org/officeDocument/2006/relationships/image" Target="../media/image24.emf"/><Relationship Id="rId5" Type="http://schemas.openxmlformats.org/officeDocument/2006/relationships/hyperlink" Target="../../../../Music/Django%20Reinhardt/Verve%20Jazz%20Masters%2038/03%20-%20Souvenirs.ra" TargetMode="External"/><Relationship Id="rId15" Type="http://schemas.openxmlformats.org/officeDocument/2006/relationships/oleObject" Target="../embeddings/oleObject16.bin"/><Relationship Id="rId10" Type="http://schemas.openxmlformats.org/officeDocument/2006/relationships/oleObject" Target="../embeddings/oleObject13.bin"/><Relationship Id="rId19" Type="http://schemas.openxmlformats.org/officeDocument/2006/relationships/image" Target="../media/image33.emf"/><Relationship Id="rId4" Type="http://schemas.openxmlformats.org/officeDocument/2006/relationships/hyperlink" Target="../LipshutzQtmovies/12AlkeneBr205.MOV" TargetMode="External"/><Relationship Id="rId9" Type="http://schemas.openxmlformats.org/officeDocument/2006/relationships/image" Target="../media/image14.emf"/><Relationship Id="rId1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7.emf"/><Relationship Id="rId5" Type="http://schemas.openxmlformats.org/officeDocument/2006/relationships/oleObject" Target="../embeddings/oleObject20.bin"/><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42.emf"/><Relationship Id="rId5" Type="http://schemas.openxmlformats.org/officeDocument/2006/relationships/oleObject" Target="../embeddings/oleObject22.bin"/><Relationship Id="rId4" Type="http://schemas.openxmlformats.org/officeDocument/2006/relationships/image" Target="../media/image41.emf"/><Relationship Id="rId9" Type="http://schemas.openxmlformats.org/officeDocument/2006/relationships/image" Target="../media/image43.emf"/></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hyperlink" Target="../animations/1202_hydoboration.swf" TargetMode="External"/><Relationship Id="rId4" Type="http://schemas.openxmlformats.org/officeDocument/2006/relationships/image" Target="../media/image4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1.emf"/><Relationship Id="rId5" Type="http://schemas.openxmlformats.org/officeDocument/2006/relationships/oleObject" Target="../embeddings/oleObject26.bin"/><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8.e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8.bin"/><Relationship Id="rId5" Type="http://schemas.openxmlformats.org/officeDocument/2006/relationships/image" Target="../media/image47.emf"/><Relationship Id="rId4"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51.emf"/><Relationship Id="rId4" Type="http://schemas.openxmlformats.org/officeDocument/2006/relationships/oleObject" Target="../embeddings/oleObject2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7.xml"/><Relationship Id="rId7" Type="http://schemas.openxmlformats.org/officeDocument/2006/relationships/image" Target="../media/image31.e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31.bin"/><Relationship Id="rId5" Type="http://schemas.openxmlformats.org/officeDocument/2006/relationships/image" Target="../media/image30.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5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56.e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55.png"/><Relationship Id="rId5" Type="http://schemas.openxmlformats.org/officeDocument/2006/relationships/oleObject" Target="../embeddings/oleObject35.bin"/><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31.emf"/><Relationship Id="rId5" Type="http://schemas.openxmlformats.org/officeDocument/2006/relationships/oleObject" Target="../embeddings/oleObject37.bin"/><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31.emf"/><Relationship Id="rId5" Type="http://schemas.openxmlformats.org/officeDocument/2006/relationships/oleObject" Target="../embeddings/oleObject39.bin"/><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hyperlink" Target="../animations/1202Oxacyclopropanation.swf" TargetMode="External"/><Relationship Id="rId7" Type="http://schemas.openxmlformats.org/officeDocument/2006/relationships/image" Target="../media/image58.emf"/><Relationship Id="rId12" Type="http://schemas.openxmlformats.org/officeDocument/2006/relationships/image" Target="../media/image60.emf"/><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41.bin"/><Relationship Id="rId11" Type="http://schemas.openxmlformats.org/officeDocument/2006/relationships/oleObject" Target="../embeddings/oleObject44.bin"/><Relationship Id="rId5" Type="http://schemas.openxmlformats.org/officeDocument/2006/relationships/image" Target="../media/image57.e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59.e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31.emf"/><Relationship Id="rId5" Type="http://schemas.openxmlformats.org/officeDocument/2006/relationships/oleObject" Target="../embeddings/oleObject46.bin"/><Relationship Id="rId4" Type="http://schemas.openxmlformats.org/officeDocument/2006/relationships/image" Target="../media/image30.emf"/><Relationship Id="rId9" Type="http://schemas.openxmlformats.org/officeDocument/2006/relationships/image" Target="../media/image61.emf"/></Relationships>
</file>

<file path=ppt/slides/_rels/slide3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hyperlink" Target="../animations/1203_ozonolysis.swf"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hyperlink" Target="../animations/1204Radical%20hydrobromination%20of%20propene.swf" TargetMode="External"/><Relationship Id="rId4" Type="http://schemas.openxmlformats.org/officeDocument/2006/relationships/image" Target="../media/image65.wmf"/></Relationships>
</file>

<file path=ppt/slides/_rels/slide44.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slideLayout" Target="../slideLayouts/slideLayout4.xml"/><Relationship Id="rId1" Type="http://schemas.openxmlformats.org/officeDocument/2006/relationships/vmlDrawing" Target="../drawings/vmlDrawing20.vml"/><Relationship Id="rId5" Type="http://schemas.openxmlformats.org/officeDocument/2006/relationships/image" Target="../media/image66.emf"/><Relationship Id="rId4" Type="http://schemas.openxmlformats.org/officeDocument/2006/relationships/oleObject" Target="../embeddings/oleObject50.bin"/></Relationships>
</file>

<file path=ppt/slides/_rels/slide4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3.emf"/><Relationship Id="rId7" Type="http://schemas.openxmlformats.org/officeDocument/2006/relationships/image" Target="../media/image72.e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52.bin"/><Relationship Id="rId5" Type="http://schemas.openxmlformats.org/officeDocument/2006/relationships/image" Target="../media/image71.emf"/><Relationship Id="rId4" Type="http://schemas.openxmlformats.org/officeDocument/2006/relationships/oleObject" Target="../embeddings/oleObject51.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4.xml"/><Relationship Id="rId1" Type="http://schemas.openxmlformats.org/officeDocument/2006/relationships/vmlDrawing" Target="../drawings/vmlDrawing22.vml"/><Relationship Id="rId5" Type="http://schemas.openxmlformats.org/officeDocument/2006/relationships/image" Target="../media/image75.emf"/><Relationship Id="rId4" Type="http://schemas.openxmlformats.org/officeDocument/2006/relationships/image" Target="../media/image74.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image" Target="../media/image7.emf"/></Relationships>
</file>

<file path=ppt/slides/_rels/slide50.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76.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jpeg"/></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4" name="Rectangle 4"/>
          <p:cNvSpPr>
            <a:spLocks noGrp="1" noChangeArrowheads="1"/>
          </p:cNvSpPr>
          <p:nvPr>
            <p:ph type="title"/>
          </p:nvPr>
        </p:nvSpPr>
        <p:spPr>
          <a:xfrm>
            <a:off x="685800" y="180229"/>
            <a:ext cx="7772400" cy="1143000"/>
          </a:xfrm>
        </p:spPr>
        <p:txBody>
          <a:bodyPr/>
          <a:lstStyle/>
          <a:p>
            <a:r>
              <a:rPr lang="en-US" altLang="en-US" smtClean="0">
                <a:solidFill>
                  <a:srgbClr val="66FF33"/>
                </a:solidFill>
              </a:rPr>
              <a:t>Chapter 12: Reactions Of Alkenes</a:t>
            </a:r>
            <a:endParaRPr lang="en-US" altLang="en-US">
              <a:solidFill>
                <a:srgbClr val="66FF33"/>
              </a:solidFill>
            </a:endParaRPr>
          </a:p>
        </p:txBody>
      </p:sp>
      <p:pic>
        <p:nvPicPr>
          <p:cNvPr id="609287" name="Picture 7"/>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376636" y="2736876"/>
            <a:ext cx="5019675" cy="1220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9289" name="Picture 9"/>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l="2003" t="633" r="668" b="1266"/>
          <a:stretch>
            <a:fillRect/>
          </a:stretch>
        </p:blipFill>
        <p:spPr>
          <a:xfrm>
            <a:off x="5867400" y="3621236"/>
            <a:ext cx="2884488" cy="306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9294" name="Text Box 14"/>
          <p:cNvSpPr txBox="1">
            <a:spLocks noChangeArrowheads="1"/>
          </p:cNvSpPr>
          <p:nvPr/>
        </p:nvSpPr>
        <p:spPr bwMode="auto">
          <a:xfrm>
            <a:off x="3941873" y="6355518"/>
            <a:ext cx="1925527" cy="40011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smtClean="0">
                <a:effectLst>
                  <a:outerShdw blurRad="38100" dist="38100" dir="2700000" algn="tl">
                    <a:srgbClr val="000000"/>
                  </a:outerShdw>
                </a:effectLst>
              </a:rPr>
              <a:t>Tear </a:t>
            </a:r>
            <a:r>
              <a:rPr lang="en-US" altLang="en-US" sz="2000">
                <a:effectLst>
                  <a:outerShdw blurRad="38100" dist="38100" dir="2700000" algn="tl">
                    <a:srgbClr val="000000"/>
                  </a:outerShdw>
                </a:effectLst>
              </a:rPr>
              <a:t>resistant</a:t>
            </a:r>
          </a:p>
        </p:txBody>
      </p:sp>
      <p:cxnSp>
        <p:nvCxnSpPr>
          <p:cNvPr id="7" name="Straight Connector 6"/>
          <p:cNvCxnSpPr/>
          <p:nvPr/>
        </p:nvCxnSpPr>
        <p:spPr bwMode="auto">
          <a:xfrm flipV="1">
            <a:off x="139485" y="1524470"/>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275471" y="1665462"/>
            <a:ext cx="8729046" cy="954107"/>
          </a:xfrm>
          <a:prstGeom prst="rect">
            <a:avLst/>
          </a:prstGeom>
          <a:noFill/>
        </p:spPr>
        <p:txBody>
          <a:bodyPr wrap="square" rtlCol="0">
            <a:spAutoFit/>
          </a:bodyPr>
          <a:lstStyle/>
          <a:p>
            <a:r>
              <a:rPr lang="en-US" sz="2800" smtClean="0">
                <a:solidFill>
                  <a:srgbClr val="EBD189"/>
                </a:solidFill>
              </a:rPr>
              <a:t>Fundamental building blocks for </a:t>
            </a:r>
            <a:r>
              <a:rPr lang="en-US" sz="2800" smtClean="0">
                <a:solidFill>
                  <a:srgbClr val="FFC000"/>
                </a:solidFill>
              </a:rPr>
              <a:t>organic transformations</a:t>
            </a:r>
            <a:r>
              <a:rPr lang="en-US" sz="2800" smtClean="0">
                <a:solidFill>
                  <a:srgbClr val="EBD189"/>
                </a:solidFill>
              </a:rPr>
              <a:t> and </a:t>
            </a:r>
            <a:r>
              <a:rPr lang="en-US" sz="2800" smtClean="0">
                <a:solidFill>
                  <a:srgbClr val="FFC000"/>
                </a:solidFill>
              </a:rPr>
              <a:t>polymer materials </a:t>
            </a:r>
            <a:r>
              <a:rPr lang="en-US" sz="2800" smtClean="0">
                <a:solidFill>
                  <a:srgbClr val="EBD189"/>
                </a:solidFill>
              </a:rPr>
              <a:t>synthesis</a:t>
            </a:r>
            <a:endParaRPr lang="en-US" sz="2800">
              <a:solidFill>
                <a:srgbClr val="EBD189"/>
              </a:solidFill>
            </a:endParaRPr>
          </a:p>
        </p:txBody>
      </p:sp>
      <p:pic>
        <p:nvPicPr>
          <p:cNvPr id="609296" name="Picture 16" descr="https://upload.wikimedia.org/wikipedia/commons/2/22/Polyethylene_balls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636" y="4122476"/>
            <a:ext cx="2859545" cy="21468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41186" y="6269295"/>
            <a:ext cx="1685077" cy="400110"/>
          </a:xfrm>
          <a:prstGeom prst="rect">
            <a:avLst/>
          </a:prstGeom>
        </p:spPr>
        <p:txBody>
          <a:bodyPr wrap="none">
            <a:spAutoFit/>
          </a:bodyPr>
          <a:lstStyle/>
          <a:p>
            <a:pPr lvl="0"/>
            <a:r>
              <a:rPr lang="en-US" altLang="en-US" sz="2000">
                <a:solidFill>
                  <a:srgbClr val="FFFFFF"/>
                </a:solidFill>
                <a:effectLst>
                  <a:outerShdw blurRad="38100" dist="38100" dir="2700000" algn="tl">
                    <a:srgbClr val="000000"/>
                  </a:outerShdw>
                </a:effectLst>
              </a:rPr>
              <a:t>Polyethylene</a:t>
            </a:r>
          </a:p>
        </p:txBody>
      </p:sp>
      <p:cxnSp>
        <p:nvCxnSpPr>
          <p:cNvPr id="13" name="Straight Connector 12"/>
          <p:cNvCxnSpPr/>
          <p:nvPr/>
        </p:nvCxnSpPr>
        <p:spPr bwMode="auto">
          <a:xfrm flipV="1">
            <a:off x="139484" y="1540372"/>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13" name="Text Box 9">
            <a:hlinkClick r:id="rId2" action="ppaction://hlinkfile"/>
          </p:cNvPr>
          <p:cNvSpPr txBox="1">
            <a:spLocks noChangeArrowheads="1"/>
          </p:cNvSpPr>
          <p:nvPr/>
        </p:nvSpPr>
        <p:spPr bwMode="auto">
          <a:xfrm>
            <a:off x="8058777" y="6257498"/>
            <a:ext cx="995362" cy="274637"/>
          </a:xfrm>
          <a:prstGeom prst="rect">
            <a:avLst/>
          </a:prstGeom>
          <a:solidFill>
            <a:srgbClr val="002060"/>
          </a:solidFill>
          <a:ln>
            <a:noFill/>
          </a:ln>
          <a:effectLst/>
          <a:extLst/>
        </p:spPr>
        <p:txBody>
          <a:bodyPr wrap="none">
            <a:spAutoFit/>
          </a:bodyPr>
          <a:lstStyle/>
          <a:p>
            <a:r>
              <a:rPr lang="en-US" altLang="en-US" dirty="0" err="1">
                <a:solidFill>
                  <a:schemeClr val="bg1">
                    <a:lumMod val="75000"/>
                  </a:schemeClr>
                </a:solidFill>
                <a:effectLst>
                  <a:outerShdw blurRad="38100" dist="38100" dir="2700000" algn="tl">
                    <a:srgbClr val="000000"/>
                  </a:outerShdw>
                </a:effectLst>
              </a:rPr>
              <a:t>PropeneHCl</a:t>
            </a:r>
            <a:endParaRPr lang="en-US" altLang="en-US" dirty="0">
              <a:solidFill>
                <a:schemeClr val="bg1">
                  <a:lumMod val="75000"/>
                </a:schemeClr>
              </a:solidFill>
              <a:effectLst>
                <a:outerShdw blurRad="38100" dist="38100" dir="2700000" algn="tl">
                  <a:srgbClr val="000000"/>
                </a:outerShdw>
              </a:effectLst>
            </a:endParaRPr>
          </a:p>
        </p:txBody>
      </p:sp>
      <p:sp>
        <p:nvSpPr>
          <p:cNvPr id="2" name="Title 1"/>
          <p:cNvSpPr>
            <a:spLocks noGrp="1"/>
          </p:cNvSpPr>
          <p:nvPr>
            <p:ph type="title"/>
          </p:nvPr>
        </p:nvSpPr>
        <p:spPr>
          <a:xfrm>
            <a:off x="436685" y="-54708"/>
            <a:ext cx="8270631" cy="898770"/>
          </a:xfrm>
        </p:spPr>
        <p:txBody>
          <a:bodyPr/>
          <a:lstStyle/>
          <a:p>
            <a:r>
              <a:rPr lang="en-US" altLang="en-US" dirty="0" smtClean="0">
                <a:solidFill>
                  <a:srgbClr val="66FF33"/>
                </a:solidFill>
              </a:rPr>
              <a:t>Origin Of Markovnikov’s Rule</a:t>
            </a:r>
            <a:endParaRPr lang="en-US" dirty="0">
              <a:solidFill>
                <a:srgbClr val="66FF33"/>
              </a:solidFill>
            </a:endParaRPr>
          </a:p>
        </p:txBody>
      </p:sp>
      <p:cxnSp>
        <p:nvCxnSpPr>
          <p:cNvPr id="6" name="Straight Connector 5"/>
          <p:cNvCxnSpPr/>
          <p:nvPr/>
        </p:nvCxnSpPr>
        <p:spPr bwMode="auto">
          <a:xfrm flipV="1">
            <a:off x="139484" y="818295"/>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oup 6"/>
          <p:cNvGrpSpPr/>
          <p:nvPr/>
        </p:nvGrpSpPr>
        <p:grpSpPr>
          <a:xfrm>
            <a:off x="1297012" y="1418727"/>
            <a:ext cx="6549976" cy="4598876"/>
            <a:chOff x="1297012" y="1045042"/>
            <a:chExt cx="6549976" cy="4598876"/>
          </a:xfrm>
        </p:grpSpPr>
        <p:pic>
          <p:nvPicPr>
            <p:cNvPr id="3" name="Picture 2"/>
            <p:cNvPicPr>
              <a:picLocks noChangeAspect="1"/>
            </p:cNvPicPr>
            <p:nvPr/>
          </p:nvPicPr>
          <p:blipFill>
            <a:blip r:embed="rId3"/>
            <a:stretch>
              <a:fillRect/>
            </a:stretch>
          </p:blipFill>
          <p:spPr>
            <a:xfrm>
              <a:off x="1388407" y="1045042"/>
              <a:ext cx="6367186" cy="2227095"/>
            </a:xfrm>
            <a:prstGeom prst="rect">
              <a:avLst/>
            </a:prstGeom>
          </p:spPr>
        </p:pic>
        <p:pic>
          <p:nvPicPr>
            <p:cNvPr id="4" name="Picture 3"/>
            <p:cNvPicPr>
              <a:picLocks noChangeAspect="1"/>
            </p:cNvPicPr>
            <p:nvPr/>
          </p:nvPicPr>
          <p:blipFill>
            <a:blip r:embed="rId4"/>
            <a:stretch>
              <a:fillRect/>
            </a:stretch>
          </p:blipFill>
          <p:spPr>
            <a:xfrm>
              <a:off x="1297012" y="3748032"/>
              <a:ext cx="6549976" cy="1895886"/>
            </a:xfrm>
            <a:prstGeom prst="rect">
              <a:avLst/>
            </a:prstGeom>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38" y="101600"/>
            <a:ext cx="7772400" cy="687754"/>
          </a:xfrm>
        </p:spPr>
        <p:txBody>
          <a:bodyPr/>
          <a:lstStyle/>
          <a:p>
            <a:r>
              <a:rPr lang="en-US" dirty="0" smtClean="0">
                <a:solidFill>
                  <a:srgbClr val="66FF33"/>
                </a:solidFill>
              </a:rPr>
              <a:t>Potential Energy Diagram</a:t>
            </a:r>
            <a:endParaRPr lang="en-US" dirty="0">
              <a:solidFill>
                <a:srgbClr val="66FF33"/>
              </a:solidFill>
            </a:endParaRPr>
          </a:p>
        </p:txBody>
      </p:sp>
      <p:sp>
        <p:nvSpPr>
          <p:cNvPr id="638987" name="Text Box 11">
            <a:hlinkClick r:id="rId3" action="ppaction://hlinkfile"/>
          </p:cNvPr>
          <p:cNvSpPr txBox="1">
            <a:spLocks noChangeArrowheads="1"/>
          </p:cNvSpPr>
          <p:nvPr/>
        </p:nvSpPr>
        <p:spPr bwMode="auto">
          <a:xfrm>
            <a:off x="8218488" y="6197600"/>
            <a:ext cx="787400" cy="274638"/>
          </a:xfrm>
          <a:prstGeom prst="rect">
            <a:avLst/>
          </a:prstGeom>
          <a:solidFill>
            <a:srgbClr val="002060"/>
          </a:solidFill>
          <a:ln>
            <a:noFill/>
          </a:ln>
          <a:effectLst/>
          <a:extLst/>
        </p:spPr>
        <p:txBody>
          <a:bodyPr wrap="none">
            <a:spAutoFit/>
          </a:bodyPr>
          <a:lstStyle/>
          <a:p>
            <a:r>
              <a:rPr lang="en-US" altLang="en-US">
                <a:solidFill>
                  <a:schemeClr val="bg1">
                    <a:lumMod val="75000"/>
                  </a:schemeClr>
                </a:solidFill>
                <a:effectLst>
                  <a:outerShdw blurRad="38100" dist="38100" dir="2700000" algn="tl">
                    <a:srgbClr val="000000"/>
                  </a:outerShdw>
                </a:effectLst>
              </a:rPr>
              <a:t>Lipshutz</a:t>
            </a:r>
          </a:p>
        </p:txBody>
      </p:sp>
      <p:sp>
        <p:nvSpPr>
          <p:cNvPr id="638988" name="Text Box 12">
            <a:hlinkClick r:id="rId4" action="ppaction://hlinkfile"/>
          </p:cNvPr>
          <p:cNvSpPr txBox="1">
            <a:spLocks noChangeArrowheads="1"/>
          </p:cNvSpPr>
          <p:nvPr/>
        </p:nvSpPr>
        <p:spPr bwMode="auto">
          <a:xfrm>
            <a:off x="8281988" y="5922962"/>
            <a:ext cx="686406" cy="276999"/>
          </a:xfrm>
          <a:prstGeom prst="rect">
            <a:avLst/>
          </a:prstGeom>
          <a:solidFill>
            <a:srgbClr val="002060"/>
          </a:solidFill>
          <a:ln>
            <a:noFill/>
          </a:ln>
          <a:effectLst/>
          <a:extLst/>
        </p:spPr>
        <p:txBody>
          <a:bodyPr wrap="none">
            <a:spAutoFit/>
          </a:bodyPr>
          <a:lstStyle/>
          <a:p>
            <a:r>
              <a:rPr lang="en-US" altLang="en-US" smtClean="0">
                <a:solidFill>
                  <a:schemeClr val="bg1">
                    <a:lumMod val="75000"/>
                  </a:schemeClr>
                </a:solidFill>
                <a:effectLst>
                  <a:outerShdw blurRad="38100" dist="38100" dir="2700000" algn="tl">
                    <a:srgbClr val="000000"/>
                  </a:outerShdw>
                </a:effectLst>
              </a:rPr>
              <a:t>Burdon</a:t>
            </a:r>
            <a:endParaRPr lang="en-US" altLang="en-US" dirty="0">
              <a:solidFill>
                <a:schemeClr val="bg1">
                  <a:lumMod val="75000"/>
                </a:schemeClr>
              </a:solidFill>
              <a:effectLst>
                <a:outerShdw blurRad="38100" dist="38100" dir="2700000" algn="tl">
                  <a:srgbClr val="000000"/>
                </a:outerShdw>
              </a:effectLst>
            </a:endParaRPr>
          </a:p>
        </p:txBody>
      </p:sp>
      <p:cxnSp>
        <p:nvCxnSpPr>
          <p:cNvPr id="6" name="Straight Connector 5"/>
          <p:cNvCxnSpPr/>
          <p:nvPr/>
        </p:nvCxnSpPr>
        <p:spPr bwMode="auto">
          <a:xfrm flipV="1">
            <a:off x="139484" y="865185"/>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5"/>
          <a:stretch>
            <a:fillRect/>
          </a:stretch>
        </p:blipFill>
        <p:spPr>
          <a:xfrm>
            <a:off x="1083428" y="1145870"/>
            <a:ext cx="6977144" cy="532636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1872" y="5042001"/>
            <a:ext cx="8428284" cy="1780973"/>
          </a:xfrm>
          <a:prstGeom prst="rect">
            <a:avLst/>
          </a:prstGeom>
        </p:spPr>
      </p:pic>
      <p:sp>
        <p:nvSpPr>
          <p:cNvPr id="2" name="Title 1"/>
          <p:cNvSpPr>
            <a:spLocks noGrp="1"/>
          </p:cNvSpPr>
          <p:nvPr>
            <p:ph type="title"/>
          </p:nvPr>
        </p:nvSpPr>
        <p:spPr>
          <a:xfrm>
            <a:off x="685800" y="140226"/>
            <a:ext cx="7772400" cy="776288"/>
          </a:xfrm>
        </p:spPr>
        <p:txBody>
          <a:bodyPr/>
          <a:lstStyle/>
          <a:p>
            <a:r>
              <a:rPr lang="en-US" altLang="en-US" dirty="0">
                <a:solidFill>
                  <a:srgbClr val="66FF33"/>
                </a:solidFill>
              </a:rPr>
              <a:t>b. </a:t>
            </a:r>
            <a:r>
              <a:rPr lang="en-US" altLang="en-US" dirty="0">
                <a:solidFill>
                  <a:srgbClr val="00FF00"/>
                </a:solidFill>
              </a:rPr>
              <a:t>Markovnikov </a:t>
            </a:r>
            <a:r>
              <a:rPr lang="en-US" altLang="en-US" dirty="0" smtClean="0">
                <a:solidFill>
                  <a:srgbClr val="00FF00"/>
                </a:solidFill>
              </a:rPr>
              <a:t>Hydration</a:t>
            </a:r>
            <a:endParaRPr lang="en-US" dirty="0"/>
          </a:p>
        </p:txBody>
      </p:sp>
      <p:sp>
        <p:nvSpPr>
          <p:cNvPr id="643079" name="AutoShape 7"/>
          <p:cNvSpPr>
            <a:spLocks noChangeArrowheads="1"/>
          </p:cNvSpPr>
          <p:nvPr/>
        </p:nvSpPr>
        <p:spPr bwMode="auto">
          <a:xfrm rot="16200000">
            <a:off x="410735" y="1962150"/>
            <a:ext cx="857250" cy="95250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080" name="Line 8"/>
          <p:cNvSpPr>
            <a:spLocks noChangeShapeType="1"/>
          </p:cNvSpPr>
          <p:nvPr/>
        </p:nvSpPr>
        <p:spPr bwMode="auto">
          <a:xfrm>
            <a:off x="1239410" y="2247900"/>
            <a:ext cx="0" cy="3810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081" name="Line 9"/>
          <p:cNvSpPr>
            <a:spLocks noChangeShapeType="1"/>
          </p:cNvSpPr>
          <p:nvPr/>
        </p:nvSpPr>
        <p:spPr bwMode="auto">
          <a:xfrm flipV="1">
            <a:off x="1315610" y="2046288"/>
            <a:ext cx="334963" cy="173037"/>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082" name="Text Box 10"/>
          <p:cNvSpPr txBox="1">
            <a:spLocks noChangeArrowheads="1"/>
          </p:cNvSpPr>
          <p:nvPr/>
        </p:nvSpPr>
        <p:spPr bwMode="auto">
          <a:xfrm>
            <a:off x="1696610" y="2066925"/>
            <a:ext cx="5143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sp>
        <p:nvSpPr>
          <p:cNvPr id="643083" name="Text Box 11"/>
          <p:cNvSpPr txBox="1">
            <a:spLocks noChangeArrowheads="1"/>
          </p:cNvSpPr>
          <p:nvPr/>
        </p:nvSpPr>
        <p:spPr bwMode="auto">
          <a:xfrm>
            <a:off x="2153810" y="2124075"/>
            <a:ext cx="4953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H</a:t>
            </a:r>
          </a:p>
        </p:txBody>
      </p:sp>
      <p:sp>
        <p:nvSpPr>
          <p:cNvPr id="643084" name="Text Box 12"/>
          <p:cNvSpPr txBox="1">
            <a:spLocks noChangeArrowheads="1"/>
          </p:cNvSpPr>
          <p:nvPr/>
        </p:nvSpPr>
        <p:spPr bwMode="auto">
          <a:xfrm>
            <a:off x="2807806" y="2143125"/>
            <a:ext cx="9906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a:solidFill>
                  <a:srgbClr val="FF0000"/>
                </a:solidFill>
                <a:effectLst>
                  <a:outerShdw blurRad="38100" dist="38100" dir="2700000" algn="tl">
                    <a:srgbClr val="000000"/>
                  </a:outerShdw>
                </a:effectLst>
              </a:rPr>
              <a:t>OH</a:t>
            </a:r>
          </a:p>
        </p:txBody>
      </p:sp>
      <p:sp>
        <p:nvSpPr>
          <p:cNvPr id="643088" name="Line 16"/>
          <p:cNvSpPr>
            <a:spLocks noChangeShapeType="1"/>
          </p:cNvSpPr>
          <p:nvPr/>
        </p:nvSpPr>
        <p:spPr bwMode="auto">
          <a:xfrm>
            <a:off x="2630060" y="2428875"/>
            <a:ext cx="24765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089" name="Oval 17"/>
          <p:cNvSpPr>
            <a:spLocks noChangeArrowheads="1"/>
          </p:cNvSpPr>
          <p:nvPr/>
        </p:nvSpPr>
        <p:spPr bwMode="auto">
          <a:xfrm>
            <a:off x="3017358" y="21621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090" name="Oval 18"/>
          <p:cNvSpPr>
            <a:spLocks noChangeArrowheads="1"/>
          </p:cNvSpPr>
          <p:nvPr/>
        </p:nvSpPr>
        <p:spPr bwMode="auto">
          <a:xfrm>
            <a:off x="3131658" y="21621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091" name="Oval 19"/>
          <p:cNvSpPr>
            <a:spLocks noChangeArrowheads="1"/>
          </p:cNvSpPr>
          <p:nvPr/>
        </p:nvSpPr>
        <p:spPr bwMode="auto">
          <a:xfrm>
            <a:off x="3017358" y="27146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092" name="Oval 20"/>
          <p:cNvSpPr>
            <a:spLocks noChangeArrowheads="1"/>
          </p:cNvSpPr>
          <p:nvPr/>
        </p:nvSpPr>
        <p:spPr bwMode="auto">
          <a:xfrm>
            <a:off x="3131658" y="27146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093" name="Line 21"/>
          <p:cNvSpPr>
            <a:spLocks noChangeShapeType="1"/>
          </p:cNvSpPr>
          <p:nvPr/>
        </p:nvSpPr>
        <p:spPr bwMode="auto">
          <a:xfrm>
            <a:off x="3819278" y="2333625"/>
            <a:ext cx="106564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094" name="Line 22"/>
          <p:cNvSpPr>
            <a:spLocks noChangeShapeType="1"/>
          </p:cNvSpPr>
          <p:nvPr/>
        </p:nvSpPr>
        <p:spPr bwMode="auto">
          <a:xfrm rot="120000" flipH="1">
            <a:off x="3777865" y="2486024"/>
            <a:ext cx="1068953" cy="36514"/>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095" name="AutoShape 23"/>
          <p:cNvSpPr>
            <a:spLocks noChangeArrowheads="1"/>
          </p:cNvSpPr>
          <p:nvPr/>
        </p:nvSpPr>
        <p:spPr bwMode="auto">
          <a:xfrm rot="16200000">
            <a:off x="5114925" y="1943100"/>
            <a:ext cx="857250" cy="95250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096" name="Line 24"/>
          <p:cNvSpPr>
            <a:spLocks noChangeShapeType="1"/>
          </p:cNvSpPr>
          <p:nvPr/>
        </p:nvSpPr>
        <p:spPr bwMode="auto">
          <a:xfrm flipV="1">
            <a:off x="6019800" y="2009775"/>
            <a:ext cx="24765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097" name="Line 25"/>
          <p:cNvSpPr>
            <a:spLocks noChangeShapeType="1"/>
          </p:cNvSpPr>
          <p:nvPr/>
        </p:nvSpPr>
        <p:spPr bwMode="auto">
          <a:xfrm>
            <a:off x="6038850" y="2219325"/>
            <a:ext cx="266700" cy="1143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098" name="Line 26"/>
          <p:cNvSpPr>
            <a:spLocks noChangeShapeType="1"/>
          </p:cNvSpPr>
          <p:nvPr/>
        </p:nvSpPr>
        <p:spPr bwMode="auto">
          <a:xfrm>
            <a:off x="6019800" y="2635249"/>
            <a:ext cx="285750" cy="136526"/>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099" name="Text Box 27"/>
          <p:cNvSpPr txBox="1">
            <a:spLocks noChangeArrowheads="1"/>
          </p:cNvSpPr>
          <p:nvPr/>
        </p:nvSpPr>
        <p:spPr bwMode="auto">
          <a:xfrm>
            <a:off x="6210300" y="2143125"/>
            <a:ext cx="9906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OH</a:t>
            </a:r>
          </a:p>
        </p:txBody>
      </p:sp>
      <p:sp>
        <p:nvSpPr>
          <p:cNvPr id="643100" name="Oval 28"/>
          <p:cNvSpPr>
            <a:spLocks noChangeArrowheads="1"/>
          </p:cNvSpPr>
          <p:nvPr/>
        </p:nvSpPr>
        <p:spPr bwMode="auto">
          <a:xfrm>
            <a:off x="6381750" y="21812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101" name="Oval 29"/>
          <p:cNvSpPr>
            <a:spLocks noChangeArrowheads="1"/>
          </p:cNvSpPr>
          <p:nvPr/>
        </p:nvSpPr>
        <p:spPr bwMode="auto">
          <a:xfrm>
            <a:off x="6496050" y="21812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102" name="Oval 30"/>
          <p:cNvSpPr>
            <a:spLocks noChangeArrowheads="1"/>
          </p:cNvSpPr>
          <p:nvPr/>
        </p:nvSpPr>
        <p:spPr bwMode="auto">
          <a:xfrm>
            <a:off x="6365848" y="25622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103" name="Oval 31"/>
          <p:cNvSpPr>
            <a:spLocks noChangeArrowheads="1"/>
          </p:cNvSpPr>
          <p:nvPr/>
        </p:nvSpPr>
        <p:spPr bwMode="auto">
          <a:xfrm>
            <a:off x="6480148" y="25622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104" name="Text Box 32"/>
          <p:cNvSpPr txBox="1">
            <a:spLocks noChangeArrowheads="1"/>
          </p:cNvSpPr>
          <p:nvPr/>
        </p:nvSpPr>
        <p:spPr bwMode="auto">
          <a:xfrm>
            <a:off x="6210300" y="1685925"/>
            <a:ext cx="8572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643105" name="Text Box 33"/>
          <p:cNvSpPr txBox="1">
            <a:spLocks noChangeArrowheads="1"/>
          </p:cNvSpPr>
          <p:nvPr/>
        </p:nvSpPr>
        <p:spPr bwMode="auto">
          <a:xfrm>
            <a:off x="6267450" y="2581275"/>
            <a:ext cx="5143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a:t>
            </a:r>
          </a:p>
        </p:txBody>
      </p:sp>
      <p:sp>
        <p:nvSpPr>
          <p:cNvPr id="643106" name="Text Box 34"/>
          <p:cNvSpPr txBox="1">
            <a:spLocks noChangeArrowheads="1"/>
          </p:cNvSpPr>
          <p:nvPr/>
        </p:nvSpPr>
        <p:spPr bwMode="auto">
          <a:xfrm>
            <a:off x="2249060" y="2790825"/>
            <a:ext cx="14668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smtClean="0">
                <a:effectLst>
                  <a:outerShdw blurRad="38100" dist="38100" dir="2700000" algn="tl">
                    <a:srgbClr val="000000"/>
                  </a:outerShdw>
                </a:effectLst>
              </a:rPr>
              <a:t>Solvent</a:t>
            </a:r>
            <a:endParaRPr lang="en-US" altLang="en-US" sz="2800" dirty="0">
              <a:effectLst>
                <a:outerShdw blurRad="38100" dist="38100" dir="2700000" algn="tl">
                  <a:srgbClr val="000000"/>
                </a:outerShdw>
              </a:effectLst>
            </a:endParaRPr>
          </a:p>
        </p:txBody>
      </p:sp>
      <p:sp>
        <p:nvSpPr>
          <p:cNvPr id="643107" name="Text Box 35"/>
          <p:cNvSpPr txBox="1">
            <a:spLocks noChangeArrowheads="1"/>
          </p:cNvSpPr>
          <p:nvPr/>
        </p:nvSpPr>
        <p:spPr bwMode="auto">
          <a:xfrm>
            <a:off x="7219950" y="1751873"/>
            <a:ext cx="1640206" cy="1323439"/>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solidFill>
                  <a:srgbClr val="66CCFF"/>
                </a:solidFill>
                <a:effectLst>
                  <a:outerShdw blurRad="38100" dist="38100" dir="2700000" algn="tl">
                    <a:srgbClr val="000000"/>
                  </a:outerShdw>
                </a:effectLst>
              </a:rPr>
              <a:t>Equilibrium! Shifted to the right by excess H</a:t>
            </a:r>
            <a:r>
              <a:rPr lang="en-US" altLang="en-US" sz="2000" baseline="-25000" dirty="0" smtClean="0">
                <a:solidFill>
                  <a:srgbClr val="66CCFF"/>
                </a:solidFill>
                <a:effectLst>
                  <a:outerShdw blurRad="38100" dist="38100" dir="2700000" algn="tl">
                    <a:srgbClr val="000000"/>
                  </a:outerShdw>
                </a:effectLst>
              </a:rPr>
              <a:t>2</a:t>
            </a:r>
            <a:r>
              <a:rPr lang="en-US" altLang="en-US" sz="2000" dirty="0" smtClean="0">
                <a:solidFill>
                  <a:srgbClr val="66CCFF"/>
                </a:solidFill>
                <a:effectLst>
                  <a:outerShdw blurRad="38100" dist="38100" dir="2700000" algn="tl">
                    <a:srgbClr val="000000"/>
                  </a:outerShdw>
                </a:effectLst>
              </a:rPr>
              <a:t>O</a:t>
            </a:r>
            <a:endParaRPr lang="en-US" altLang="en-US" sz="2000" dirty="0">
              <a:solidFill>
                <a:srgbClr val="66CCFF"/>
              </a:solidFill>
              <a:effectLst>
                <a:outerShdw blurRad="38100" dist="38100" dir="2700000" algn="tl">
                  <a:srgbClr val="000000"/>
                </a:outerShdw>
              </a:effectLst>
            </a:endParaRPr>
          </a:p>
        </p:txBody>
      </p:sp>
      <p:sp>
        <p:nvSpPr>
          <p:cNvPr id="643108" name="Text Box 36"/>
          <p:cNvSpPr txBox="1">
            <a:spLocks noChangeArrowheads="1"/>
          </p:cNvSpPr>
          <p:nvPr/>
        </p:nvSpPr>
        <p:spPr bwMode="auto">
          <a:xfrm>
            <a:off x="488660" y="3578225"/>
            <a:ext cx="8166680" cy="46166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smtClean="0">
                <a:effectLst>
                  <a:outerShdw blurRad="38100" dist="38100" dir="2700000" algn="tl">
                    <a:srgbClr val="000000"/>
                  </a:outerShdw>
                </a:effectLst>
              </a:rPr>
              <a:t>Reversible hydration </a:t>
            </a:r>
            <a:r>
              <a:rPr lang="en-US" altLang="en-US" sz="2400" dirty="0">
                <a:effectLst>
                  <a:outerShdw blurRad="38100" dist="38100" dir="2700000" algn="tl">
                    <a:srgbClr val="000000"/>
                  </a:outerShdw>
                </a:effectLst>
              </a:rPr>
              <a:t>of </a:t>
            </a:r>
            <a:r>
              <a:rPr lang="en-US" altLang="en-US" sz="2400" dirty="0" smtClean="0">
                <a:effectLst>
                  <a:outerShdw blurRad="38100" dist="38100" dir="2700000" algn="tl">
                    <a:srgbClr val="000000"/>
                  </a:outerShdw>
                </a:effectLst>
              </a:rPr>
              <a:t>2-methylpropene (</a:t>
            </a:r>
            <a:r>
              <a:rPr lang="en-US" altLang="en-US" sz="2400" dirty="0" smtClean="0">
                <a:solidFill>
                  <a:srgbClr val="66CCFF"/>
                </a:solidFill>
                <a:effectLst>
                  <a:outerShdw blurRad="38100" dist="38100" dir="2700000" algn="tl">
                    <a:srgbClr val="000000"/>
                  </a:outerShdw>
                </a:effectLst>
              </a:rPr>
              <a:t>H</a:t>
            </a:r>
            <a:r>
              <a:rPr lang="en-US" altLang="en-US" sz="2400" baseline="30000" dirty="0" smtClean="0">
                <a:solidFill>
                  <a:srgbClr val="66CCFF"/>
                </a:solidFill>
                <a:effectLst>
                  <a:outerShdw blurRad="38100" dist="38100" dir="2700000" algn="tl">
                    <a:srgbClr val="000000"/>
                  </a:outerShdw>
                </a:effectLst>
              </a:rPr>
              <a:t>+</a:t>
            </a:r>
            <a:r>
              <a:rPr lang="en-US" altLang="en-US" sz="2400" dirty="0" smtClean="0">
                <a:effectLst>
                  <a:outerShdw blurRad="38100" dist="38100" dir="2700000" algn="tl">
                    <a:srgbClr val="000000"/>
                  </a:outerShdw>
                </a:effectLst>
              </a:rPr>
              <a:t> </a:t>
            </a:r>
            <a:r>
              <a:rPr lang="en-US" altLang="en-US" sz="2400" dirty="0" smtClean="0">
                <a:solidFill>
                  <a:srgbClr val="66CCFF"/>
                </a:solidFill>
                <a:effectLst>
                  <a:outerShdw blurRad="38100" dist="38100" dir="2700000" algn="tl">
                    <a:srgbClr val="000000"/>
                  </a:outerShdw>
                </a:effectLst>
              </a:rPr>
              <a:t>catalyst</a:t>
            </a:r>
            <a:r>
              <a:rPr lang="en-US" altLang="en-US" sz="2400" dirty="0" smtClean="0">
                <a:effectLst>
                  <a:outerShdw blurRad="38100" dist="38100" dir="2700000" algn="tl">
                    <a:srgbClr val="000000"/>
                  </a:outerShdw>
                </a:effectLst>
              </a:rPr>
              <a:t>):</a:t>
            </a:r>
            <a:endParaRPr lang="en-US" altLang="en-US" sz="2400" dirty="0">
              <a:effectLst>
                <a:outerShdw blurRad="38100" dist="38100" dir="2700000" algn="tl">
                  <a:srgbClr val="000000"/>
                </a:outerShdw>
              </a:effectLst>
            </a:endParaRPr>
          </a:p>
        </p:txBody>
      </p:sp>
      <p:sp>
        <p:nvSpPr>
          <p:cNvPr id="643118" name="Text Box 46"/>
          <p:cNvSpPr txBox="1">
            <a:spLocks noChangeArrowheads="1"/>
          </p:cNvSpPr>
          <p:nvPr/>
        </p:nvSpPr>
        <p:spPr bwMode="auto">
          <a:xfrm>
            <a:off x="3777865" y="1895475"/>
            <a:ext cx="112395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effectLst>
                  <a:outerShdw blurRad="38100" dist="38100" dir="2700000" algn="tl">
                    <a:srgbClr val="000000"/>
                  </a:outerShdw>
                </a:effectLst>
              </a:rPr>
              <a:t>H</a:t>
            </a:r>
            <a:r>
              <a:rPr lang="en-US" altLang="en-US" sz="2000" baseline="-25000" dirty="0">
                <a:effectLst>
                  <a:outerShdw blurRad="38100" dist="38100" dir="2700000" algn="tl">
                    <a:srgbClr val="000000"/>
                  </a:outerShdw>
                </a:effectLst>
              </a:rPr>
              <a:t>2</a:t>
            </a:r>
            <a:r>
              <a:rPr lang="en-US" altLang="en-US" sz="2000" dirty="0">
                <a:effectLst>
                  <a:outerShdw blurRad="38100" dist="38100" dir="2700000" algn="tl">
                    <a:srgbClr val="000000"/>
                  </a:outerShdw>
                </a:effectLst>
              </a:rPr>
              <a:t>SO</a:t>
            </a:r>
            <a:r>
              <a:rPr lang="en-US" altLang="en-US" sz="2000" baseline="-25000" dirty="0">
                <a:effectLst>
                  <a:outerShdw blurRad="38100" dist="38100" dir="2700000" algn="tl">
                    <a:srgbClr val="000000"/>
                  </a:outerShdw>
                </a:effectLst>
              </a:rPr>
              <a:t>4</a:t>
            </a:r>
          </a:p>
        </p:txBody>
      </p:sp>
      <p:sp>
        <p:nvSpPr>
          <p:cNvPr id="643120" name="Text Box 48"/>
          <p:cNvSpPr txBox="1">
            <a:spLocks noChangeArrowheads="1"/>
          </p:cNvSpPr>
          <p:nvPr/>
        </p:nvSpPr>
        <p:spPr bwMode="auto">
          <a:xfrm>
            <a:off x="3295650" y="1026320"/>
            <a:ext cx="2636838"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effectLst>
                  <a:outerShdw blurRad="38100" dist="38100" dir="2700000" algn="tl">
                    <a:srgbClr val="000000"/>
                  </a:outerShdw>
                </a:effectLst>
              </a:rPr>
              <a:t>H</a:t>
            </a:r>
            <a:r>
              <a:rPr lang="en-US" altLang="en-US" sz="2400" baseline="-25000" dirty="0">
                <a:effectLst>
                  <a:outerShdw blurRad="38100" dist="38100" dir="2700000" algn="tl">
                    <a:srgbClr val="000000"/>
                  </a:outerShdw>
                </a:effectLst>
              </a:rPr>
              <a:t>2</a:t>
            </a:r>
            <a:r>
              <a:rPr lang="en-US" altLang="en-US" sz="2400" dirty="0">
                <a:solidFill>
                  <a:srgbClr val="FF0000"/>
                </a:solidFill>
                <a:effectLst>
                  <a:outerShdw blurRad="38100" dist="38100" dir="2700000" algn="tl">
                    <a:srgbClr val="000000"/>
                  </a:outerShdw>
                </a:effectLst>
              </a:rPr>
              <a:t>O</a:t>
            </a:r>
            <a:r>
              <a:rPr lang="en-US" altLang="en-US" sz="2400" dirty="0">
                <a:effectLst>
                  <a:outerShdw blurRad="38100" dist="38100" dir="2700000" algn="tl">
                    <a:srgbClr val="000000"/>
                  </a:outerShdw>
                </a:effectLst>
              </a:rPr>
              <a:t>, </a:t>
            </a:r>
            <a:r>
              <a:rPr lang="en-US" altLang="en-US" sz="2400" dirty="0">
                <a:solidFill>
                  <a:srgbClr val="66CCFF"/>
                </a:solidFill>
                <a:effectLst>
                  <a:outerShdw blurRad="38100" dist="38100" dir="2700000" algn="tl">
                    <a:srgbClr val="000000"/>
                  </a:outerShdw>
                </a:effectLst>
              </a:rPr>
              <a:t>H</a:t>
            </a:r>
            <a:r>
              <a:rPr lang="en-US" altLang="en-US" sz="2400" dirty="0">
                <a:effectLst>
                  <a:outerShdw blurRad="38100" dist="38100" dir="2700000" algn="tl">
                    <a:srgbClr val="000000"/>
                  </a:outerShdw>
                </a:effectLst>
              </a:rPr>
              <a:t>  </a:t>
            </a:r>
            <a:r>
              <a:rPr lang="en-US" altLang="en-US" sz="2400" dirty="0">
                <a:solidFill>
                  <a:srgbClr val="66CCFF"/>
                </a:solidFill>
                <a:effectLst>
                  <a:outerShdw blurRad="38100" dist="38100" dir="2700000" algn="tl">
                    <a:srgbClr val="000000"/>
                  </a:outerShdw>
                </a:effectLst>
              </a:rPr>
              <a:t>catalyst</a:t>
            </a:r>
          </a:p>
        </p:txBody>
      </p:sp>
      <p:sp>
        <p:nvSpPr>
          <p:cNvPr id="643121" name="Text Box 49"/>
          <p:cNvSpPr txBox="1">
            <a:spLocks noChangeArrowheads="1"/>
          </p:cNvSpPr>
          <p:nvPr/>
        </p:nvSpPr>
        <p:spPr bwMode="auto">
          <a:xfrm>
            <a:off x="4310062" y="923133"/>
            <a:ext cx="423863"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66CCFF"/>
                </a:solidFill>
                <a:effectLst>
                  <a:outerShdw blurRad="38100" dist="38100" dir="2700000" algn="tl">
                    <a:srgbClr val="000000"/>
                  </a:outerShdw>
                </a:effectLst>
              </a:rPr>
              <a:t>+</a:t>
            </a:r>
          </a:p>
        </p:txBody>
      </p:sp>
      <p:sp>
        <p:nvSpPr>
          <p:cNvPr id="643124" name="Text Box 52"/>
          <p:cNvSpPr txBox="1">
            <a:spLocks noChangeArrowheads="1"/>
          </p:cNvSpPr>
          <p:nvPr/>
        </p:nvSpPr>
        <p:spPr bwMode="auto">
          <a:xfrm>
            <a:off x="781050" y="4510088"/>
            <a:ext cx="1691806" cy="396875"/>
          </a:xfrm>
          <a:prstGeom prst="rect">
            <a:avLst/>
          </a:prstGeom>
          <a:solidFill>
            <a:srgbClr val="FFFFFF"/>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a:solidFill>
                  <a:srgbClr val="660066"/>
                </a:solidFill>
                <a:effectLst>
                  <a:outerShdw blurRad="38100" dist="38100" dir="2700000" algn="tl">
                    <a:srgbClr val="C0C0C0"/>
                  </a:outerShdw>
                </a:effectLst>
              </a:rPr>
              <a:t>H</a:t>
            </a:r>
            <a:r>
              <a:rPr lang="en-US" altLang="en-US" sz="2000" baseline="30000">
                <a:solidFill>
                  <a:srgbClr val="660066"/>
                </a:solidFill>
                <a:effectLst>
                  <a:outerShdw blurRad="38100" dist="38100" dir="2700000" algn="tl">
                    <a:srgbClr val="C0C0C0"/>
                  </a:outerShdw>
                </a:effectLst>
              </a:rPr>
              <a:t>+</a:t>
            </a:r>
            <a:r>
              <a:rPr lang="en-US" altLang="en-US" sz="2000">
                <a:solidFill>
                  <a:srgbClr val="660066"/>
                </a:solidFill>
                <a:effectLst>
                  <a:outerShdw blurRad="38100" dist="38100" dir="2700000" algn="tl">
                    <a:srgbClr val="C0C0C0"/>
                  </a:outerShdw>
                </a:effectLst>
              </a:rPr>
              <a:t> consumed</a:t>
            </a:r>
          </a:p>
        </p:txBody>
      </p:sp>
      <p:sp>
        <p:nvSpPr>
          <p:cNvPr id="643126" name="Text Box 54"/>
          <p:cNvSpPr txBox="1">
            <a:spLocks noChangeArrowheads="1"/>
          </p:cNvSpPr>
          <p:nvPr/>
        </p:nvSpPr>
        <p:spPr bwMode="auto">
          <a:xfrm>
            <a:off x="6864350" y="4511675"/>
            <a:ext cx="2057013" cy="396875"/>
          </a:xfrm>
          <a:prstGeom prst="rect">
            <a:avLst/>
          </a:prstGeom>
          <a:solidFill>
            <a:srgbClr val="FFFFFF"/>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660066"/>
                </a:solidFill>
                <a:effectLst>
                  <a:outerShdw blurRad="38100" dist="38100" dir="2700000" algn="tl">
                    <a:srgbClr val="C0C0C0"/>
                  </a:outerShdw>
                </a:effectLst>
              </a:rPr>
              <a:t>H</a:t>
            </a:r>
            <a:r>
              <a:rPr lang="en-US" altLang="en-US" sz="2000" baseline="30000" dirty="0">
                <a:solidFill>
                  <a:srgbClr val="660066"/>
                </a:solidFill>
                <a:effectLst>
                  <a:outerShdw blurRad="38100" dist="38100" dir="2700000" algn="tl">
                    <a:srgbClr val="C0C0C0"/>
                  </a:outerShdw>
                </a:effectLst>
              </a:rPr>
              <a:t>+</a:t>
            </a:r>
            <a:r>
              <a:rPr lang="en-US" altLang="en-US" sz="2000" dirty="0">
                <a:solidFill>
                  <a:srgbClr val="660066"/>
                </a:solidFill>
                <a:effectLst>
                  <a:outerShdw blurRad="38100" dist="38100" dir="2700000" algn="tl">
                    <a:srgbClr val="C0C0C0"/>
                  </a:outerShdw>
                </a:effectLst>
              </a:rPr>
              <a:t> regenerated</a:t>
            </a:r>
          </a:p>
        </p:txBody>
      </p:sp>
      <p:sp>
        <p:nvSpPr>
          <p:cNvPr id="643131" name="Line 59"/>
          <p:cNvSpPr>
            <a:spLocks noChangeShapeType="1"/>
          </p:cNvSpPr>
          <p:nvPr/>
        </p:nvSpPr>
        <p:spPr bwMode="auto">
          <a:xfrm>
            <a:off x="1820984" y="4883250"/>
            <a:ext cx="428075" cy="486735"/>
          </a:xfrm>
          <a:prstGeom prst="line">
            <a:avLst/>
          </a:prstGeom>
          <a:noFill/>
          <a:ln w="28575">
            <a:solidFill>
              <a:srgbClr val="800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132" name="Line 60"/>
          <p:cNvSpPr>
            <a:spLocks noChangeShapeType="1"/>
          </p:cNvSpPr>
          <p:nvPr/>
        </p:nvSpPr>
        <p:spPr bwMode="auto">
          <a:xfrm flipH="1">
            <a:off x="7219949" y="4886325"/>
            <a:ext cx="417513" cy="438884"/>
          </a:xfrm>
          <a:prstGeom prst="line">
            <a:avLst/>
          </a:prstGeom>
          <a:noFill/>
          <a:ln w="28575">
            <a:solidFill>
              <a:srgbClr val="800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0" name="Straight Connector 39"/>
          <p:cNvCxnSpPr/>
          <p:nvPr/>
        </p:nvCxnSpPr>
        <p:spPr bwMode="auto">
          <a:xfrm flipV="1">
            <a:off x="139484" y="865185"/>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2" name="Rectangle 4"/>
          <p:cNvSpPr>
            <a:spLocks noGrp="1" noChangeArrowheads="1"/>
          </p:cNvSpPr>
          <p:nvPr>
            <p:ph type="title"/>
          </p:nvPr>
        </p:nvSpPr>
        <p:spPr>
          <a:xfrm>
            <a:off x="685800" y="125413"/>
            <a:ext cx="7943850" cy="876299"/>
          </a:xfrm>
        </p:spPr>
        <p:txBody>
          <a:bodyPr/>
          <a:lstStyle/>
          <a:p>
            <a:r>
              <a:rPr lang="en-US" altLang="en-US" dirty="0" smtClean="0">
                <a:solidFill>
                  <a:srgbClr val="66FF33"/>
                </a:solidFill>
              </a:rPr>
              <a:t>Alkenes And Catalytic Acid</a:t>
            </a:r>
            <a:endParaRPr lang="en-US" altLang="en-US" dirty="0">
              <a:solidFill>
                <a:srgbClr val="66FF33"/>
              </a:solidFill>
            </a:endParaRPr>
          </a:p>
        </p:txBody>
      </p:sp>
      <p:sp>
        <p:nvSpPr>
          <p:cNvPr id="647173" name="Text Box 5"/>
          <p:cNvSpPr txBox="1">
            <a:spLocks noChangeArrowheads="1"/>
          </p:cNvSpPr>
          <p:nvPr/>
        </p:nvSpPr>
        <p:spPr bwMode="auto">
          <a:xfrm>
            <a:off x="138112" y="1038652"/>
            <a:ext cx="7146925" cy="156966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smtClean="0">
                <a:solidFill>
                  <a:srgbClr val="FFFF00"/>
                </a:solidFill>
                <a:effectLst>
                  <a:outerShdw blurRad="38100" dist="38100" dir="2700000" algn="tl">
                    <a:srgbClr val="000000"/>
                  </a:outerShdw>
                </a:effectLst>
              </a:rPr>
              <a:t>Catalytic </a:t>
            </a:r>
            <a:r>
              <a:rPr lang="en-US" altLang="en-US" sz="3200" dirty="0" smtClean="0">
                <a:solidFill>
                  <a:srgbClr val="66CCFF"/>
                </a:solidFill>
                <a:effectLst>
                  <a:outerShdw blurRad="38100" dist="38100" dir="2700000" algn="tl">
                    <a:srgbClr val="000000"/>
                  </a:outerShdw>
                </a:effectLst>
              </a:rPr>
              <a:t>H</a:t>
            </a:r>
            <a:r>
              <a:rPr lang="en-US" altLang="en-US" sz="3200" baseline="30000" dirty="0" smtClean="0">
                <a:solidFill>
                  <a:srgbClr val="66CCFF"/>
                </a:solidFill>
                <a:effectLst>
                  <a:outerShdw blurRad="38100" dist="38100" dir="2700000" algn="tl">
                    <a:srgbClr val="000000"/>
                  </a:outerShdw>
                </a:effectLst>
              </a:rPr>
              <a:t>+</a:t>
            </a:r>
            <a:r>
              <a:rPr lang="en-US" altLang="en-US" sz="3200" baseline="30000" dirty="0" smtClean="0">
                <a:solidFill>
                  <a:srgbClr val="FFFF00"/>
                </a:solidFill>
                <a:effectLst>
                  <a:outerShdw blurRad="38100" dist="38100" dir="2700000" algn="tl">
                    <a:srgbClr val="000000"/>
                  </a:outerShdw>
                </a:effectLst>
              </a:rPr>
              <a:t> </a:t>
            </a:r>
            <a:r>
              <a:rPr lang="en-US" altLang="en-US" sz="3200" dirty="0" smtClean="0">
                <a:solidFill>
                  <a:srgbClr val="FFFF00"/>
                </a:solidFill>
                <a:effectLst>
                  <a:outerShdw blurRad="38100" dist="38100" dir="2700000" algn="tl">
                    <a:srgbClr val="000000"/>
                  </a:outerShdw>
                </a:effectLst>
              </a:rPr>
              <a:t>with a </a:t>
            </a:r>
            <a:r>
              <a:rPr lang="en-US" altLang="en-US" sz="3200" dirty="0" err="1" smtClean="0">
                <a:solidFill>
                  <a:srgbClr val="FFFF00"/>
                </a:solidFill>
                <a:effectLst>
                  <a:outerShdw blurRad="38100" dist="38100" dir="2700000" algn="tl">
                    <a:srgbClr val="000000"/>
                  </a:outerShdw>
                </a:effectLst>
              </a:rPr>
              <a:t>nonnucelophilic</a:t>
            </a:r>
            <a:r>
              <a:rPr lang="en-US" altLang="en-US" sz="3200" dirty="0" smtClean="0">
                <a:solidFill>
                  <a:srgbClr val="FFFF00"/>
                </a:solidFill>
                <a:effectLst>
                  <a:outerShdw blurRad="38100" dist="38100" dir="2700000" algn="tl">
                    <a:srgbClr val="000000"/>
                  </a:outerShdw>
                </a:effectLst>
              </a:rPr>
              <a:t> counter ion (e.g., H</a:t>
            </a:r>
            <a:r>
              <a:rPr lang="en-US" altLang="en-US" sz="3200" baseline="-25000" dirty="0" smtClean="0">
                <a:solidFill>
                  <a:srgbClr val="FFFF00"/>
                </a:solidFill>
                <a:effectLst>
                  <a:outerShdw blurRad="38100" dist="38100" dir="2700000" algn="tl">
                    <a:srgbClr val="000000"/>
                  </a:outerShdw>
                </a:effectLst>
              </a:rPr>
              <a:t>2</a:t>
            </a:r>
            <a:r>
              <a:rPr lang="en-US" altLang="en-US" sz="3200" dirty="0" smtClean="0">
                <a:solidFill>
                  <a:srgbClr val="FFFF00"/>
                </a:solidFill>
                <a:effectLst>
                  <a:outerShdw blurRad="38100" dist="38100" dir="2700000" algn="tl">
                    <a:srgbClr val="000000"/>
                  </a:outerShdw>
                </a:effectLst>
              </a:rPr>
              <a:t>SO</a:t>
            </a:r>
            <a:r>
              <a:rPr lang="en-US" altLang="en-US" sz="3200" baseline="-25000" dirty="0" smtClean="0">
                <a:solidFill>
                  <a:srgbClr val="FFFF00"/>
                </a:solidFill>
                <a:effectLst>
                  <a:outerShdw blurRad="38100" dist="38100" dir="2700000" algn="tl">
                    <a:srgbClr val="000000"/>
                  </a:outerShdw>
                </a:effectLst>
              </a:rPr>
              <a:t>4</a:t>
            </a:r>
            <a:r>
              <a:rPr lang="en-US" altLang="en-US" sz="3200" dirty="0" smtClean="0">
                <a:solidFill>
                  <a:srgbClr val="FFFF00"/>
                </a:solidFill>
                <a:effectLst>
                  <a:outerShdw blurRad="38100" dist="38100" dir="2700000" algn="tl">
                    <a:srgbClr val="000000"/>
                  </a:outerShdw>
                </a:effectLst>
              </a:rPr>
              <a:t>) effects alkene isomerization:</a:t>
            </a:r>
            <a:endParaRPr lang="en-US" altLang="en-US" sz="3200" dirty="0">
              <a:solidFill>
                <a:srgbClr val="FFFF00"/>
              </a:solidFill>
              <a:effectLst>
                <a:outerShdw blurRad="38100" dist="38100" dir="2700000" algn="tl">
                  <a:srgbClr val="000000"/>
                </a:outerShdw>
              </a:effectLst>
            </a:endParaRPr>
          </a:p>
        </p:txBody>
      </p:sp>
      <p:sp>
        <p:nvSpPr>
          <p:cNvPr id="647174" name="Line 6"/>
          <p:cNvSpPr>
            <a:spLocks noChangeShapeType="1"/>
          </p:cNvSpPr>
          <p:nvPr/>
        </p:nvSpPr>
        <p:spPr bwMode="auto">
          <a:xfrm rot="11091348" flipH="1" flipV="1">
            <a:off x="2241302" y="3233738"/>
            <a:ext cx="398463"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75" name="Line 7"/>
          <p:cNvSpPr>
            <a:spLocks noChangeShapeType="1"/>
          </p:cNvSpPr>
          <p:nvPr/>
        </p:nvSpPr>
        <p:spPr bwMode="auto">
          <a:xfrm rot="11091348" flipH="1">
            <a:off x="2622302" y="3267075"/>
            <a:ext cx="38100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76" name="Line 8"/>
          <p:cNvSpPr>
            <a:spLocks noChangeShapeType="1"/>
          </p:cNvSpPr>
          <p:nvPr/>
        </p:nvSpPr>
        <p:spPr bwMode="auto">
          <a:xfrm rot="11091348" flipH="1">
            <a:off x="2612777" y="3189288"/>
            <a:ext cx="34925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78" name="Line 10"/>
          <p:cNvSpPr>
            <a:spLocks noChangeShapeType="1"/>
          </p:cNvSpPr>
          <p:nvPr/>
        </p:nvSpPr>
        <p:spPr bwMode="auto">
          <a:xfrm flipH="1">
            <a:off x="1882527" y="3219450"/>
            <a:ext cx="40005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79" name="Line 11"/>
          <p:cNvSpPr>
            <a:spLocks noChangeShapeType="1"/>
          </p:cNvSpPr>
          <p:nvPr/>
        </p:nvSpPr>
        <p:spPr bwMode="auto">
          <a:xfrm>
            <a:off x="3254127" y="3238500"/>
            <a:ext cx="419100" cy="0"/>
          </a:xfrm>
          <a:prstGeom prst="line">
            <a:avLst/>
          </a:prstGeom>
          <a:noFill/>
          <a:ln w="28575">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80" name="Line 12"/>
          <p:cNvSpPr>
            <a:spLocks noChangeShapeType="1"/>
          </p:cNvSpPr>
          <p:nvPr/>
        </p:nvSpPr>
        <p:spPr bwMode="auto">
          <a:xfrm flipH="1">
            <a:off x="3216027" y="3371850"/>
            <a:ext cx="438150" cy="0"/>
          </a:xfrm>
          <a:prstGeom prst="line">
            <a:avLst/>
          </a:prstGeom>
          <a:noFill/>
          <a:ln w="28575">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81" name="Line 13"/>
          <p:cNvSpPr>
            <a:spLocks noChangeShapeType="1"/>
          </p:cNvSpPr>
          <p:nvPr/>
        </p:nvSpPr>
        <p:spPr bwMode="auto">
          <a:xfrm rot="20050130" flipV="1">
            <a:off x="3835152" y="3214688"/>
            <a:ext cx="45720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82" name="Line 14"/>
          <p:cNvSpPr>
            <a:spLocks noChangeShapeType="1"/>
          </p:cNvSpPr>
          <p:nvPr/>
        </p:nvSpPr>
        <p:spPr bwMode="auto">
          <a:xfrm rot="-1549870">
            <a:off x="4238377" y="3028950"/>
            <a:ext cx="43815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83" name="Line 15"/>
          <p:cNvSpPr>
            <a:spLocks noChangeShapeType="1"/>
          </p:cNvSpPr>
          <p:nvPr/>
        </p:nvSpPr>
        <p:spPr bwMode="auto">
          <a:xfrm rot="-1549870">
            <a:off x="4249490" y="3130550"/>
            <a:ext cx="40005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85" name="Line 17"/>
          <p:cNvSpPr>
            <a:spLocks noChangeShapeType="1"/>
          </p:cNvSpPr>
          <p:nvPr/>
        </p:nvSpPr>
        <p:spPr bwMode="auto">
          <a:xfrm>
            <a:off x="4682877" y="3124200"/>
            <a:ext cx="285750" cy="4191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86" name="Text Box 18"/>
          <p:cNvSpPr txBox="1">
            <a:spLocks noChangeArrowheads="1"/>
          </p:cNvSpPr>
          <p:nvPr/>
        </p:nvSpPr>
        <p:spPr bwMode="auto">
          <a:xfrm>
            <a:off x="3216027" y="2762250"/>
            <a:ext cx="7048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66CCFF"/>
                </a:solidFill>
                <a:effectLst>
                  <a:outerShdw blurRad="38100" dist="38100" dir="2700000" algn="tl">
                    <a:srgbClr val="000000"/>
                  </a:outerShdw>
                </a:effectLst>
              </a:rPr>
              <a:t>H</a:t>
            </a:r>
            <a:r>
              <a:rPr lang="en-US" altLang="en-US" sz="2400" baseline="30000" dirty="0">
                <a:solidFill>
                  <a:srgbClr val="66CCFF"/>
                </a:solidFill>
                <a:effectLst>
                  <a:outerShdw blurRad="38100" dist="38100" dir="2700000" algn="tl">
                    <a:srgbClr val="000000"/>
                  </a:outerShdw>
                </a:effectLst>
              </a:rPr>
              <a:t>+</a:t>
            </a:r>
          </a:p>
        </p:txBody>
      </p:sp>
      <p:sp>
        <p:nvSpPr>
          <p:cNvPr id="647187" name="Line 19"/>
          <p:cNvSpPr>
            <a:spLocks noChangeShapeType="1"/>
          </p:cNvSpPr>
          <p:nvPr/>
        </p:nvSpPr>
        <p:spPr bwMode="auto">
          <a:xfrm>
            <a:off x="5216277" y="3257550"/>
            <a:ext cx="419100" cy="0"/>
          </a:xfrm>
          <a:prstGeom prst="line">
            <a:avLst/>
          </a:prstGeom>
          <a:noFill/>
          <a:ln w="28575">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88" name="Line 20"/>
          <p:cNvSpPr>
            <a:spLocks noChangeShapeType="1"/>
          </p:cNvSpPr>
          <p:nvPr/>
        </p:nvSpPr>
        <p:spPr bwMode="auto">
          <a:xfrm flipH="1">
            <a:off x="5178177" y="3390900"/>
            <a:ext cx="438150" cy="0"/>
          </a:xfrm>
          <a:prstGeom prst="line">
            <a:avLst/>
          </a:prstGeom>
          <a:noFill/>
          <a:ln w="28575">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89" name="Text Box 21"/>
          <p:cNvSpPr txBox="1">
            <a:spLocks noChangeArrowheads="1"/>
          </p:cNvSpPr>
          <p:nvPr/>
        </p:nvSpPr>
        <p:spPr bwMode="auto">
          <a:xfrm>
            <a:off x="5178177" y="2781300"/>
            <a:ext cx="7048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66CCFF"/>
                </a:solidFill>
                <a:effectLst>
                  <a:outerShdw blurRad="38100" dist="38100" dir="2700000" algn="tl">
                    <a:srgbClr val="000000"/>
                  </a:outerShdw>
                </a:effectLst>
              </a:rPr>
              <a:t>H</a:t>
            </a:r>
            <a:r>
              <a:rPr lang="en-US" altLang="en-US" sz="2400" baseline="30000" dirty="0">
                <a:solidFill>
                  <a:srgbClr val="66CCFF"/>
                </a:solidFill>
                <a:effectLst>
                  <a:outerShdw blurRad="38100" dist="38100" dir="2700000" algn="tl">
                    <a:srgbClr val="000000"/>
                  </a:outerShdw>
                </a:effectLst>
              </a:rPr>
              <a:t>+</a:t>
            </a:r>
          </a:p>
        </p:txBody>
      </p:sp>
      <p:sp>
        <p:nvSpPr>
          <p:cNvPr id="647190" name="Line 22"/>
          <p:cNvSpPr>
            <a:spLocks noChangeShapeType="1"/>
          </p:cNvSpPr>
          <p:nvPr/>
        </p:nvSpPr>
        <p:spPr bwMode="auto">
          <a:xfrm rot="20050130" flipV="1">
            <a:off x="5778252" y="3262313"/>
            <a:ext cx="45720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91" name="Line 23"/>
          <p:cNvSpPr>
            <a:spLocks noChangeShapeType="1"/>
          </p:cNvSpPr>
          <p:nvPr/>
        </p:nvSpPr>
        <p:spPr bwMode="auto">
          <a:xfrm rot="-1549870">
            <a:off x="6181477" y="3067050"/>
            <a:ext cx="43815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92" name="Line 24"/>
          <p:cNvSpPr>
            <a:spLocks noChangeShapeType="1"/>
          </p:cNvSpPr>
          <p:nvPr/>
        </p:nvSpPr>
        <p:spPr bwMode="auto">
          <a:xfrm rot="-1549870">
            <a:off x="6192590" y="3168650"/>
            <a:ext cx="40005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94" name="Line 26"/>
          <p:cNvSpPr>
            <a:spLocks noChangeShapeType="1"/>
          </p:cNvSpPr>
          <p:nvPr/>
        </p:nvSpPr>
        <p:spPr bwMode="auto">
          <a:xfrm rot="20050130" flipV="1">
            <a:off x="6549777" y="2881313"/>
            <a:ext cx="45720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204" name="Text Box 36"/>
          <p:cNvSpPr txBox="1">
            <a:spLocks noChangeArrowheads="1"/>
          </p:cNvSpPr>
          <p:nvPr/>
        </p:nvSpPr>
        <p:spPr bwMode="auto">
          <a:xfrm>
            <a:off x="1343849" y="5994541"/>
            <a:ext cx="4937479" cy="70788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smtClean="0">
                <a:solidFill>
                  <a:srgbClr val="FF9900"/>
                </a:solidFill>
                <a:effectLst>
                  <a:outerShdw blurRad="38100" dist="38100" dir="2700000" algn="tl">
                    <a:srgbClr val="000000"/>
                  </a:outerShdw>
                </a:effectLst>
              </a:rPr>
              <a:t>The equilibrium concentrations reflect relative thermodynamic stabilities</a:t>
            </a:r>
            <a:endParaRPr lang="en-US" altLang="en-US" sz="2000" dirty="0">
              <a:solidFill>
                <a:srgbClr val="FF9900"/>
              </a:solidFill>
              <a:effectLst>
                <a:outerShdw blurRad="38100" dist="38100" dir="2700000" algn="tl">
                  <a:srgbClr val="000000"/>
                </a:outerShdw>
              </a:effectLst>
            </a:endParaRPr>
          </a:p>
        </p:txBody>
      </p:sp>
      <p:cxnSp>
        <p:nvCxnSpPr>
          <p:cNvPr id="25" name="Straight Connector 24"/>
          <p:cNvCxnSpPr/>
          <p:nvPr/>
        </p:nvCxnSpPr>
        <p:spPr bwMode="auto">
          <a:xfrm flipV="1">
            <a:off x="139484" y="958967"/>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138112" y="3581399"/>
            <a:ext cx="6713697" cy="369332"/>
          </a:xfrm>
          <a:prstGeom prst="rect">
            <a:avLst/>
          </a:prstGeom>
          <a:noFill/>
        </p:spPr>
        <p:txBody>
          <a:bodyPr wrap="none" rtlCol="0">
            <a:spAutoFit/>
          </a:bodyPr>
          <a:lstStyle/>
          <a:p>
            <a:r>
              <a:rPr lang="en-US" sz="1800" dirty="0" smtClean="0"/>
              <a:t>At </a:t>
            </a:r>
            <a:r>
              <a:rPr lang="en-US" sz="1800" dirty="0" smtClean="0">
                <a:solidFill>
                  <a:srgbClr val="FF00FF"/>
                </a:solidFill>
              </a:rPr>
              <a:t>equilibrium</a:t>
            </a:r>
            <a:r>
              <a:rPr lang="en-US" sz="1800" dirty="0" smtClean="0"/>
              <a:t> (0ºC): </a:t>
            </a:r>
            <a:r>
              <a:rPr lang="en-US" sz="1800" dirty="0" smtClean="0">
                <a:solidFill>
                  <a:srgbClr val="FF00FF"/>
                </a:solidFill>
              </a:rPr>
              <a:t>2            :            27           :             81</a:t>
            </a:r>
            <a:endParaRPr lang="en-US" sz="1800" dirty="0">
              <a:solidFill>
                <a:srgbClr val="FF00FF"/>
              </a:solidFill>
            </a:endParaRPr>
          </a:p>
        </p:txBody>
      </p:sp>
      <p:pic>
        <p:nvPicPr>
          <p:cNvPr id="3" name="Picture 2"/>
          <p:cNvPicPr>
            <a:picLocks noChangeAspect="1"/>
          </p:cNvPicPr>
          <p:nvPr/>
        </p:nvPicPr>
        <p:blipFill>
          <a:blip r:embed="rId2"/>
          <a:stretch>
            <a:fillRect/>
          </a:stretch>
        </p:blipFill>
        <p:spPr>
          <a:xfrm>
            <a:off x="505800" y="4217234"/>
            <a:ext cx="6275791" cy="1450467"/>
          </a:xfrm>
          <a:prstGeom prst="rect">
            <a:avLst/>
          </a:prstGeom>
        </p:spPr>
      </p:pic>
      <p:pic>
        <p:nvPicPr>
          <p:cNvPr id="4" name="Picture 3"/>
          <p:cNvPicPr>
            <a:picLocks noChangeAspect="1"/>
          </p:cNvPicPr>
          <p:nvPr/>
        </p:nvPicPr>
        <p:blipFill>
          <a:blip r:embed="rId3"/>
          <a:stretch>
            <a:fillRect/>
          </a:stretch>
        </p:blipFill>
        <p:spPr>
          <a:xfrm>
            <a:off x="7174573" y="3002251"/>
            <a:ext cx="1909492" cy="3772020"/>
          </a:xfrm>
          <a:prstGeom prst="rect">
            <a:avLst/>
          </a:prstGeom>
        </p:spPr>
      </p:pic>
      <p:sp>
        <p:nvSpPr>
          <p:cNvPr id="5" name="TextBox 4"/>
          <p:cNvSpPr txBox="1"/>
          <p:nvPr/>
        </p:nvSpPr>
        <p:spPr>
          <a:xfrm>
            <a:off x="8393723" y="3912434"/>
            <a:ext cx="288862" cy="369332"/>
          </a:xfrm>
          <a:prstGeom prst="rect">
            <a:avLst/>
          </a:prstGeom>
          <a:noFill/>
        </p:spPr>
        <p:txBody>
          <a:bodyPr wrap="none" rtlCol="0">
            <a:spAutoFit/>
          </a:bodyPr>
          <a:lstStyle/>
          <a:p>
            <a:r>
              <a:rPr lang="en-US" sz="1800" dirty="0" smtClean="0">
                <a:solidFill>
                  <a:srgbClr val="FF00FF"/>
                </a:solidFill>
              </a:rPr>
              <a:t>1</a:t>
            </a:r>
            <a:endParaRPr lang="en-US" sz="1800" dirty="0">
              <a:solidFill>
                <a:srgbClr val="FF00FF"/>
              </a:solidFill>
            </a:endParaRPr>
          </a:p>
        </p:txBody>
      </p:sp>
      <p:sp>
        <p:nvSpPr>
          <p:cNvPr id="30" name="TextBox 29"/>
          <p:cNvSpPr txBox="1"/>
          <p:nvPr/>
        </p:nvSpPr>
        <p:spPr>
          <a:xfrm>
            <a:off x="8304757" y="5912973"/>
            <a:ext cx="466794" cy="369332"/>
          </a:xfrm>
          <a:prstGeom prst="rect">
            <a:avLst/>
          </a:prstGeom>
          <a:noFill/>
        </p:spPr>
        <p:txBody>
          <a:bodyPr wrap="none" rtlCol="0">
            <a:spAutoFit/>
          </a:bodyPr>
          <a:lstStyle/>
          <a:p>
            <a:r>
              <a:rPr lang="en-US" sz="1800" dirty="0" smtClean="0">
                <a:solidFill>
                  <a:srgbClr val="FF00FF"/>
                </a:solidFill>
              </a:rPr>
              <a:t>25</a:t>
            </a:r>
            <a:endParaRPr lang="en-US" sz="1800" dirty="0">
              <a:solidFill>
                <a:srgbClr val="FF00FF"/>
              </a:solidFill>
            </a:endParaRPr>
          </a:p>
        </p:txBody>
      </p:sp>
      <p:sp>
        <p:nvSpPr>
          <p:cNvPr id="6" name="TextBox 5"/>
          <p:cNvSpPr txBox="1"/>
          <p:nvPr/>
        </p:nvSpPr>
        <p:spPr>
          <a:xfrm>
            <a:off x="8393723" y="4645984"/>
            <a:ext cx="312906" cy="400110"/>
          </a:xfrm>
          <a:prstGeom prst="rect">
            <a:avLst/>
          </a:prstGeom>
          <a:noFill/>
        </p:spPr>
        <p:txBody>
          <a:bodyPr wrap="none" rtlCol="0">
            <a:spAutoFit/>
          </a:bodyPr>
          <a:lstStyle/>
          <a:p>
            <a:r>
              <a:rPr lang="en-US" sz="2000" dirty="0" smtClean="0">
                <a:solidFill>
                  <a:srgbClr val="FF00FF"/>
                </a:solidFill>
              </a:rPr>
              <a:t>..</a:t>
            </a:r>
            <a:endParaRPr lang="en-US" sz="2000" dirty="0">
              <a:solidFill>
                <a:srgbClr val="FF00FF"/>
              </a:solidFill>
            </a:endParaRPr>
          </a:p>
        </p:txBody>
      </p:sp>
      <p:sp>
        <p:nvSpPr>
          <p:cNvPr id="32" name="TextBox 31"/>
          <p:cNvSpPr txBox="1"/>
          <p:nvPr/>
        </p:nvSpPr>
        <p:spPr>
          <a:xfrm>
            <a:off x="5220914" y="5667701"/>
            <a:ext cx="744114" cy="369332"/>
          </a:xfrm>
          <a:prstGeom prst="rect">
            <a:avLst/>
          </a:prstGeom>
          <a:noFill/>
        </p:spPr>
        <p:txBody>
          <a:bodyPr wrap="none" rtlCol="0">
            <a:spAutoFit/>
          </a:bodyPr>
          <a:lstStyle/>
          <a:p>
            <a:r>
              <a:rPr lang="en-US" sz="1800" dirty="0" smtClean="0">
                <a:solidFill>
                  <a:srgbClr val="FF00FF"/>
                </a:solidFill>
              </a:rPr>
              <a:t>&gt;99%</a:t>
            </a:r>
            <a:endParaRPr lang="en-US" sz="1800" dirty="0">
              <a:solidFill>
                <a:srgbClr val="FF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72" name="Rectangle 8"/>
          <p:cNvSpPr>
            <a:spLocks noGrp="1" noChangeArrowheads="1"/>
          </p:cNvSpPr>
          <p:nvPr>
            <p:ph type="title"/>
          </p:nvPr>
        </p:nvSpPr>
        <p:spPr>
          <a:xfrm>
            <a:off x="725488" y="116622"/>
            <a:ext cx="7772400" cy="805595"/>
          </a:xfrm>
        </p:spPr>
        <p:txBody>
          <a:bodyPr/>
          <a:lstStyle/>
          <a:p>
            <a:r>
              <a:rPr lang="en-US" altLang="en-US" sz="4000" dirty="0">
                <a:solidFill>
                  <a:srgbClr val="66FF33"/>
                </a:solidFill>
              </a:rPr>
              <a:t>Mechanism </a:t>
            </a:r>
            <a:r>
              <a:rPr lang="en-US" altLang="en-US" sz="4000" dirty="0" smtClean="0">
                <a:solidFill>
                  <a:srgbClr val="66FF33"/>
                </a:solidFill>
              </a:rPr>
              <a:t>Of Equilibration</a:t>
            </a:r>
            <a:endParaRPr lang="en-US" altLang="en-US" sz="4000" dirty="0">
              <a:solidFill>
                <a:srgbClr val="66FF33"/>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04611055"/>
              </p:ext>
            </p:extLst>
          </p:nvPr>
        </p:nvGraphicFramePr>
        <p:xfrm>
          <a:off x="407916" y="2307240"/>
          <a:ext cx="8328169" cy="3511278"/>
        </p:xfrm>
        <a:graphic>
          <a:graphicData uri="http://schemas.openxmlformats.org/presentationml/2006/ole">
            <mc:AlternateContent xmlns:mc="http://schemas.openxmlformats.org/markup-compatibility/2006">
              <mc:Choice xmlns:v="urn:schemas-microsoft-com:vml" Requires="v">
                <p:oleObj spid="_x0000_s799809" r:id="rId3" imgW="24787080" imgH="10450440" progId="">
                  <p:embed/>
                </p:oleObj>
              </mc:Choice>
              <mc:Fallback>
                <p:oleObj r:id="rId3" imgW="24787080" imgH="10450440" progId="">
                  <p:embed/>
                  <p:pic>
                    <p:nvPicPr>
                      <p:cNvPr id="0" name=""/>
                      <p:cNvPicPr/>
                      <p:nvPr/>
                    </p:nvPicPr>
                    <p:blipFill>
                      <a:blip r:embed="rId4"/>
                      <a:stretch>
                        <a:fillRect/>
                      </a:stretch>
                    </p:blipFill>
                    <p:spPr>
                      <a:xfrm>
                        <a:off x="407916" y="2307240"/>
                        <a:ext cx="8328169" cy="3511278"/>
                      </a:xfrm>
                      <a:prstGeom prst="rect">
                        <a:avLst/>
                      </a:prstGeom>
                    </p:spPr>
                  </p:pic>
                </p:oleObj>
              </mc:Fallback>
            </mc:AlternateContent>
          </a:graphicData>
        </a:graphic>
      </p:graphicFrame>
      <p:cxnSp>
        <p:nvCxnSpPr>
          <p:cNvPr id="8" name="Straight Connector 7"/>
          <p:cNvCxnSpPr/>
          <p:nvPr/>
        </p:nvCxnSpPr>
        <p:spPr bwMode="auto">
          <a:xfrm flipV="1">
            <a:off x="139484" y="880813"/>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407916" y="1363242"/>
            <a:ext cx="3207929" cy="646331"/>
          </a:xfrm>
          <a:prstGeom prst="rect">
            <a:avLst/>
          </a:prstGeom>
          <a:noFill/>
        </p:spPr>
        <p:txBody>
          <a:bodyPr wrap="none" rtlCol="0">
            <a:spAutoFit/>
          </a:bodyPr>
          <a:lstStyle/>
          <a:p>
            <a:r>
              <a:rPr lang="en-US" sz="3600" dirty="0" smtClean="0">
                <a:solidFill>
                  <a:srgbClr val="FFFF00"/>
                </a:solidFill>
              </a:rPr>
              <a:t>Reversible E1:</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 Box 10"/>
          <p:cNvSpPr txBox="1">
            <a:spLocks noChangeAspect="1" noChangeArrowheads="1"/>
          </p:cNvSpPr>
          <p:nvPr/>
        </p:nvSpPr>
        <p:spPr bwMode="auto">
          <a:xfrm>
            <a:off x="307065" y="2753852"/>
            <a:ext cx="379481" cy="46166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smtClean="0">
                <a:solidFill>
                  <a:srgbClr val="66CCFF"/>
                </a:solidFill>
                <a:effectLst>
                  <a:outerShdw blurRad="38100" dist="38100" dir="2700000" algn="tl">
                    <a:srgbClr val="000000"/>
                  </a:outerShdw>
                </a:effectLst>
              </a:rPr>
              <a:t>+</a:t>
            </a:r>
            <a:endParaRPr lang="en-US" altLang="en-US" sz="2400" dirty="0">
              <a:solidFill>
                <a:srgbClr val="66CCFF"/>
              </a:solidFill>
              <a:effectLst>
                <a:outerShdw blurRad="38100" dist="38100" dir="2700000" algn="tl">
                  <a:srgbClr val="000000"/>
                </a:outerShdw>
              </a:effectLst>
            </a:endParaRPr>
          </a:p>
        </p:txBody>
      </p:sp>
      <p:sp>
        <p:nvSpPr>
          <p:cNvPr id="654371" name="Text Box 35"/>
          <p:cNvSpPr txBox="1">
            <a:spLocks noChangeArrowheads="1"/>
          </p:cNvSpPr>
          <p:nvPr/>
        </p:nvSpPr>
        <p:spPr bwMode="auto">
          <a:xfrm>
            <a:off x="484188" y="2963247"/>
            <a:ext cx="8396287"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solidFill>
                  <a:srgbClr val="66CCFF"/>
                </a:solidFill>
                <a:effectLst>
                  <a:outerShdw blurRad="38100" dist="38100" dir="2700000" algn="tl">
                    <a:srgbClr val="000000"/>
                  </a:outerShdw>
                </a:effectLst>
              </a:rPr>
              <a:t>X</a:t>
            </a:r>
            <a:r>
              <a:rPr lang="en-US" altLang="en-US" sz="2800" dirty="0">
                <a:effectLst>
                  <a:outerShdw blurRad="38100" dist="38100" dir="2700000" algn="tl">
                    <a:srgbClr val="000000"/>
                  </a:outerShdw>
                </a:effectLst>
              </a:rPr>
              <a:t> </a:t>
            </a:r>
            <a:r>
              <a:rPr lang="en-US" altLang="en-US" sz="2800" dirty="0" smtClean="0">
                <a:effectLst>
                  <a:outerShdw blurRad="38100" dist="38100" dir="2700000" algn="tl">
                    <a:srgbClr val="000000"/>
                  </a:outerShdw>
                </a:effectLst>
              </a:rPr>
              <a:t>  </a:t>
            </a:r>
            <a:r>
              <a:rPr lang="en-US" altLang="en-US" sz="2800" dirty="0" err="1">
                <a:solidFill>
                  <a:srgbClr val="FF0000"/>
                </a:solidFill>
                <a:effectLst>
                  <a:outerShdw blurRad="38100" dist="38100" dir="2700000" algn="tl">
                    <a:srgbClr val="000000"/>
                  </a:outerShdw>
                </a:effectLst>
              </a:rPr>
              <a:t>X</a:t>
            </a:r>
            <a:r>
              <a:rPr lang="en-US" altLang="en-US" sz="2800" dirty="0">
                <a:effectLst>
                  <a:outerShdw blurRad="38100" dist="38100" dir="2700000" algn="tl">
                    <a:srgbClr val="000000"/>
                  </a:outerShdw>
                </a:effectLst>
              </a:rPr>
              <a:t> </a:t>
            </a:r>
            <a:r>
              <a:rPr lang="en-US" altLang="en-US" sz="2800" dirty="0" smtClean="0">
                <a:effectLst>
                  <a:outerShdw blurRad="38100" dist="38100" dir="2700000" algn="tl">
                    <a:srgbClr val="000000"/>
                  </a:outerShdw>
                </a:effectLst>
              </a:rPr>
              <a:t>  gets </a:t>
            </a:r>
            <a:r>
              <a:rPr lang="en-US" altLang="en-US" sz="2800" dirty="0">
                <a:solidFill>
                  <a:srgbClr val="FFC000"/>
                </a:solidFill>
                <a:effectLst>
                  <a:outerShdw blurRad="38100" dist="38100" dir="2700000" algn="tl">
                    <a:srgbClr val="000000"/>
                  </a:outerShdw>
                </a:effectLst>
              </a:rPr>
              <a:t>polarized</a:t>
            </a:r>
            <a:r>
              <a:rPr lang="en-US" altLang="en-US" sz="2800" dirty="0">
                <a:effectLst>
                  <a:outerShdw blurRad="38100" dist="38100" dir="2700000" algn="tl">
                    <a:srgbClr val="000000"/>
                  </a:outerShdw>
                </a:effectLst>
              </a:rPr>
              <a:t> during approach to alkene.</a:t>
            </a:r>
          </a:p>
        </p:txBody>
      </p:sp>
      <p:sp>
        <p:nvSpPr>
          <p:cNvPr id="654407" name="Line 71"/>
          <p:cNvSpPr>
            <a:spLocks noChangeShapeType="1"/>
          </p:cNvSpPr>
          <p:nvPr/>
        </p:nvSpPr>
        <p:spPr bwMode="auto">
          <a:xfrm>
            <a:off x="7480056" y="3991340"/>
            <a:ext cx="285750" cy="1143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375" name="Oval 39"/>
          <p:cNvSpPr>
            <a:spLocks noChangeAspect="1" noChangeArrowheads="1"/>
          </p:cNvSpPr>
          <p:nvPr/>
        </p:nvSpPr>
        <p:spPr bwMode="auto">
          <a:xfrm>
            <a:off x="521583" y="3171096"/>
            <a:ext cx="15474" cy="13494"/>
          </a:xfrm>
          <a:prstGeom prst="ellipse">
            <a:avLst/>
          </a:prstGeom>
          <a:solidFill>
            <a:srgbClr val="FF0000"/>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sp>
        <p:nvSpPr>
          <p:cNvPr id="654376" name="Oval 40"/>
          <p:cNvSpPr>
            <a:spLocks noChangeAspect="1" noChangeArrowheads="1"/>
          </p:cNvSpPr>
          <p:nvPr/>
        </p:nvSpPr>
        <p:spPr bwMode="auto">
          <a:xfrm>
            <a:off x="521583" y="3270256"/>
            <a:ext cx="15474" cy="13494"/>
          </a:xfrm>
          <a:prstGeom prst="ellipse">
            <a:avLst/>
          </a:prstGeom>
          <a:solidFill>
            <a:srgbClr val="FF0000"/>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sp>
        <p:nvSpPr>
          <p:cNvPr id="654377" name="Oval 41"/>
          <p:cNvSpPr>
            <a:spLocks noChangeAspect="1" noChangeArrowheads="1"/>
          </p:cNvSpPr>
          <p:nvPr/>
        </p:nvSpPr>
        <p:spPr bwMode="auto">
          <a:xfrm>
            <a:off x="653713" y="2991096"/>
            <a:ext cx="15474" cy="13494"/>
          </a:xfrm>
          <a:prstGeom prst="ellipse">
            <a:avLst/>
          </a:prstGeom>
          <a:solidFill>
            <a:srgbClr val="FF0000"/>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00" dirty="0"/>
          </a:p>
        </p:txBody>
      </p:sp>
      <p:sp>
        <p:nvSpPr>
          <p:cNvPr id="654378" name="Oval 42"/>
          <p:cNvSpPr>
            <a:spLocks noChangeAspect="1" noChangeArrowheads="1"/>
          </p:cNvSpPr>
          <p:nvPr/>
        </p:nvSpPr>
        <p:spPr bwMode="auto">
          <a:xfrm>
            <a:off x="748478" y="2991096"/>
            <a:ext cx="15474" cy="13494"/>
          </a:xfrm>
          <a:prstGeom prst="ellipse">
            <a:avLst/>
          </a:prstGeom>
          <a:solidFill>
            <a:srgbClr val="FF0000"/>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sp>
        <p:nvSpPr>
          <p:cNvPr id="654379" name="Oval 43"/>
          <p:cNvSpPr>
            <a:spLocks noChangeAspect="1" noChangeArrowheads="1"/>
          </p:cNvSpPr>
          <p:nvPr/>
        </p:nvSpPr>
        <p:spPr bwMode="auto">
          <a:xfrm>
            <a:off x="653713" y="3426444"/>
            <a:ext cx="15474" cy="13494"/>
          </a:xfrm>
          <a:prstGeom prst="ellipse">
            <a:avLst/>
          </a:prstGeom>
          <a:solidFill>
            <a:srgbClr val="FF0000"/>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sp>
        <p:nvSpPr>
          <p:cNvPr id="654380" name="Oval 44"/>
          <p:cNvSpPr>
            <a:spLocks noChangeAspect="1" noChangeArrowheads="1"/>
          </p:cNvSpPr>
          <p:nvPr/>
        </p:nvSpPr>
        <p:spPr bwMode="auto">
          <a:xfrm>
            <a:off x="748478" y="3426444"/>
            <a:ext cx="15474" cy="13494"/>
          </a:xfrm>
          <a:prstGeom prst="ellipse">
            <a:avLst/>
          </a:prstGeom>
          <a:solidFill>
            <a:srgbClr val="FF0000"/>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sp>
        <p:nvSpPr>
          <p:cNvPr id="654382" name="Oval 46"/>
          <p:cNvSpPr>
            <a:spLocks noChangeAspect="1" noChangeArrowheads="1"/>
          </p:cNvSpPr>
          <p:nvPr/>
        </p:nvSpPr>
        <p:spPr bwMode="auto">
          <a:xfrm>
            <a:off x="1439400" y="3186726"/>
            <a:ext cx="15474" cy="13494"/>
          </a:xfrm>
          <a:prstGeom prst="ellipse">
            <a:avLst/>
          </a:prstGeom>
          <a:solidFill>
            <a:srgbClr val="FF0000"/>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sp>
        <p:nvSpPr>
          <p:cNvPr id="654383" name="Oval 47"/>
          <p:cNvSpPr>
            <a:spLocks noChangeAspect="1" noChangeArrowheads="1"/>
          </p:cNvSpPr>
          <p:nvPr/>
        </p:nvSpPr>
        <p:spPr bwMode="auto">
          <a:xfrm>
            <a:off x="1439400" y="3285886"/>
            <a:ext cx="15474" cy="13494"/>
          </a:xfrm>
          <a:prstGeom prst="ellipse">
            <a:avLst/>
          </a:prstGeom>
          <a:solidFill>
            <a:srgbClr val="FF0000"/>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sp>
        <p:nvSpPr>
          <p:cNvPr id="654386" name="Oval 50"/>
          <p:cNvSpPr>
            <a:spLocks noChangeAspect="1" noChangeArrowheads="1"/>
          </p:cNvSpPr>
          <p:nvPr/>
        </p:nvSpPr>
        <p:spPr bwMode="auto">
          <a:xfrm>
            <a:off x="1224719" y="2991096"/>
            <a:ext cx="15474" cy="13494"/>
          </a:xfrm>
          <a:prstGeom prst="ellipse">
            <a:avLst/>
          </a:prstGeom>
          <a:solidFill>
            <a:srgbClr val="FF0000"/>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sp>
        <p:nvSpPr>
          <p:cNvPr id="654387" name="Oval 51"/>
          <p:cNvSpPr>
            <a:spLocks noChangeAspect="1" noChangeArrowheads="1"/>
          </p:cNvSpPr>
          <p:nvPr/>
        </p:nvSpPr>
        <p:spPr bwMode="auto">
          <a:xfrm>
            <a:off x="1319484" y="2991096"/>
            <a:ext cx="15474" cy="13494"/>
          </a:xfrm>
          <a:prstGeom prst="ellipse">
            <a:avLst/>
          </a:prstGeom>
          <a:solidFill>
            <a:srgbClr val="FF0000"/>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sp>
        <p:nvSpPr>
          <p:cNvPr id="654388" name="Oval 52"/>
          <p:cNvSpPr>
            <a:spLocks noChangeAspect="1" noChangeArrowheads="1"/>
          </p:cNvSpPr>
          <p:nvPr/>
        </p:nvSpPr>
        <p:spPr bwMode="auto">
          <a:xfrm>
            <a:off x="1216904" y="3426444"/>
            <a:ext cx="15474" cy="13494"/>
          </a:xfrm>
          <a:prstGeom prst="ellipse">
            <a:avLst/>
          </a:prstGeom>
          <a:solidFill>
            <a:srgbClr val="FF0000"/>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sp>
        <p:nvSpPr>
          <p:cNvPr id="654389" name="Oval 53"/>
          <p:cNvSpPr>
            <a:spLocks noChangeAspect="1" noChangeArrowheads="1"/>
          </p:cNvSpPr>
          <p:nvPr/>
        </p:nvSpPr>
        <p:spPr bwMode="auto">
          <a:xfrm>
            <a:off x="1311669" y="3426444"/>
            <a:ext cx="15474" cy="13494"/>
          </a:xfrm>
          <a:prstGeom prst="ellipse">
            <a:avLst/>
          </a:prstGeom>
          <a:solidFill>
            <a:srgbClr val="FF0000"/>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a:p>
        </p:txBody>
      </p:sp>
      <p:sp>
        <p:nvSpPr>
          <p:cNvPr id="654391" name="Line 55"/>
          <p:cNvSpPr>
            <a:spLocks noChangeShapeType="1"/>
          </p:cNvSpPr>
          <p:nvPr/>
        </p:nvSpPr>
        <p:spPr bwMode="auto">
          <a:xfrm rot="-540000">
            <a:off x="883141" y="3217247"/>
            <a:ext cx="214558" cy="3517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654393" name="Line 57"/>
          <p:cNvSpPr>
            <a:spLocks noChangeShapeType="1"/>
          </p:cNvSpPr>
          <p:nvPr/>
        </p:nvSpPr>
        <p:spPr bwMode="auto">
          <a:xfrm rot="10983176" flipH="1" flipV="1">
            <a:off x="1544638" y="4069127"/>
            <a:ext cx="398462"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394" name="Line 58"/>
          <p:cNvSpPr>
            <a:spLocks noChangeShapeType="1"/>
          </p:cNvSpPr>
          <p:nvPr/>
        </p:nvSpPr>
        <p:spPr bwMode="auto">
          <a:xfrm rot="10983176" flipH="1">
            <a:off x="1925638" y="4089765"/>
            <a:ext cx="38100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395" name="Line 59"/>
          <p:cNvSpPr>
            <a:spLocks noChangeShapeType="1"/>
          </p:cNvSpPr>
          <p:nvPr/>
        </p:nvSpPr>
        <p:spPr bwMode="auto">
          <a:xfrm rot="10983176" flipH="1">
            <a:off x="1912938" y="4011977"/>
            <a:ext cx="349250" cy="1905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396" name="Line 60"/>
          <p:cNvSpPr>
            <a:spLocks noChangeShapeType="1"/>
          </p:cNvSpPr>
          <p:nvPr/>
        </p:nvSpPr>
        <p:spPr bwMode="auto">
          <a:xfrm flipH="1">
            <a:off x="1165225" y="4048490"/>
            <a:ext cx="40005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397" name="Line 61"/>
          <p:cNvSpPr>
            <a:spLocks noChangeShapeType="1"/>
          </p:cNvSpPr>
          <p:nvPr/>
        </p:nvSpPr>
        <p:spPr bwMode="auto">
          <a:xfrm flipH="1" flipV="1">
            <a:off x="803275" y="4048490"/>
            <a:ext cx="38100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398" name="Line 62"/>
          <p:cNvSpPr>
            <a:spLocks noChangeShapeType="1"/>
          </p:cNvSpPr>
          <p:nvPr/>
        </p:nvSpPr>
        <p:spPr bwMode="auto">
          <a:xfrm flipH="1">
            <a:off x="422275" y="4048490"/>
            <a:ext cx="400050" cy="2476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399" name="Text Box 63"/>
          <p:cNvSpPr txBox="1">
            <a:spLocks noChangeArrowheads="1"/>
          </p:cNvSpPr>
          <p:nvPr/>
        </p:nvSpPr>
        <p:spPr bwMode="auto">
          <a:xfrm>
            <a:off x="2762983" y="3838940"/>
            <a:ext cx="13716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a:effectLst>
                  <a:outerShdw blurRad="38100" dist="38100" dir="2700000" algn="tl">
                    <a:srgbClr val="000000"/>
                  </a:outerShdw>
                </a:effectLst>
              </a:rPr>
              <a:t>+ </a:t>
            </a:r>
            <a:r>
              <a:rPr lang="en-US" altLang="en-US" sz="3600" dirty="0" smtClean="0">
                <a:effectLst>
                  <a:outerShdw blurRad="38100" dist="38100" dir="2700000" algn="tl">
                    <a:srgbClr val="000000"/>
                  </a:outerShdw>
                </a:effectLst>
              </a:rPr>
              <a:t> </a:t>
            </a:r>
            <a:r>
              <a:rPr lang="en-US" altLang="en-US" sz="3600" dirty="0" smtClean="0">
                <a:solidFill>
                  <a:srgbClr val="FF0000"/>
                </a:solidFill>
                <a:effectLst>
                  <a:outerShdw blurRad="38100" dist="38100" dir="2700000" algn="tl">
                    <a:srgbClr val="000000"/>
                  </a:outerShdw>
                </a:effectLst>
              </a:rPr>
              <a:t>Br</a:t>
            </a:r>
            <a:r>
              <a:rPr lang="en-US" altLang="en-US" sz="3600" baseline="-25000" dirty="0" smtClean="0">
                <a:solidFill>
                  <a:srgbClr val="FF0000"/>
                </a:solidFill>
                <a:effectLst>
                  <a:outerShdw blurRad="38100" dist="38100" dir="2700000" algn="tl">
                    <a:srgbClr val="000000"/>
                  </a:outerShdw>
                </a:effectLst>
              </a:rPr>
              <a:t>2</a:t>
            </a:r>
            <a:endParaRPr lang="en-US" altLang="en-US" sz="3600" baseline="-25000" dirty="0">
              <a:solidFill>
                <a:srgbClr val="FF0000"/>
              </a:solidFill>
              <a:effectLst>
                <a:outerShdw blurRad="38100" dist="38100" dir="2700000" algn="tl">
                  <a:srgbClr val="000000"/>
                </a:outerShdw>
              </a:effectLst>
            </a:endParaRPr>
          </a:p>
        </p:txBody>
      </p:sp>
      <p:sp>
        <p:nvSpPr>
          <p:cNvPr id="654400" name="Line 64"/>
          <p:cNvSpPr>
            <a:spLocks noChangeShapeType="1"/>
          </p:cNvSpPr>
          <p:nvPr/>
        </p:nvSpPr>
        <p:spPr bwMode="auto">
          <a:xfrm>
            <a:off x="4378814" y="4219940"/>
            <a:ext cx="5334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01" name="Line 65"/>
          <p:cNvSpPr>
            <a:spLocks noChangeShapeType="1"/>
          </p:cNvSpPr>
          <p:nvPr/>
        </p:nvSpPr>
        <p:spPr bwMode="auto">
          <a:xfrm rot="10983176" flipH="1" flipV="1">
            <a:off x="6697419" y="3983402"/>
            <a:ext cx="398462"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02" name="Line 66"/>
          <p:cNvSpPr>
            <a:spLocks noChangeShapeType="1"/>
          </p:cNvSpPr>
          <p:nvPr/>
        </p:nvSpPr>
        <p:spPr bwMode="auto">
          <a:xfrm rot="10983176" flipH="1">
            <a:off x="7078419" y="3973877"/>
            <a:ext cx="396875" cy="24923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04" name="Line 68"/>
          <p:cNvSpPr>
            <a:spLocks noChangeShapeType="1"/>
          </p:cNvSpPr>
          <p:nvPr/>
        </p:nvSpPr>
        <p:spPr bwMode="auto">
          <a:xfrm flipH="1">
            <a:off x="6318006" y="3962765"/>
            <a:ext cx="40005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05" name="Line 69"/>
          <p:cNvSpPr>
            <a:spLocks noChangeShapeType="1"/>
          </p:cNvSpPr>
          <p:nvPr/>
        </p:nvSpPr>
        <p:spPr bwMode="auto">
          <a:xfrm flipH="1" flipV="1">
            <a:off x="5956056" y="3953240"/>
            <a:ext cx="38100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06" name="Line 70"/>
          <p:cNvSpPr>
            <a:spLocks noChangeShapeType="1"/>
          </p:cNvSpPr>
          <p:nvPr/>
        </p:nvSpPr>
        <p:spPr bwMode="auto">
          <a:xfrm flipH="1">
            <a:off x="5575056" y="3953240"/>
            <a:ext cx="400050" cy="2476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08" name="Line 72"/>
          <p:cNvSpPr>
            <a:spLocks noChangeShapeType="1"/>
          </p:cNvSpPr>
          <p:nvPr/>
        </p:nvSpPr>
        <p:spPr bwMode="auto">
          <a:xfrm>
            <a:off x="7099056" y="4219940"/>
            <a:ext cx="0" cy="268287"/>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09" name="Text Box 73"/>
          <p:cNvSpPr txBox="1">
            <a:spLocks noChangeArrowheads="1"/>
          </p:cNvSpPr>
          <p:nvPr/>
        </p:nvSpPr>
        <p:spPr bwMode="auto">
          <a:xfrm>
            <a:off x="7680081" y="3958002"/>
            <a:ext cx="8001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Br</a:t>
            </a:r>
          </a:p>
        </p:txBody>
      </p:sp>
      <p:sp>
        <p:nvSpPr>
          <p:cNvPr id="654410" name="Text Box 74"/>
          <p:cNvSpPr txBox="1">
            <a:spLocks noChangeArrowheads="1"/>
          </p:cNvSpPr>
          <p:nvPr/>
        </p:nvSpPr>
        <p:spPr bwMode="auto">
          <a:xfrm>
            <a:off x="6794256" y="4391390"/>
            <a:ext cx="8001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Br</a:t>
            </a:r>
          </a:p>
        </p:txBody>
      </p:sp>
      <p:sp>
        <p:nvSpPr>
          <p:cNvPr id="654411" name="Text Box 75"/>
          <p:cNvSpPr txBox="1">
            <a:spLocks noChangeArrowheads="1"/>
          </p:cNvSpPr>
          <p:nvPr/>
        </p:nvSpPr>
        <p:spPr bwMode="auto">
          <a:xfrm>
            <a:off x="439738" y="5126522"/>
            <a:ext cx="6992937"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solidFill>
                  <a:srgbClr val="66CCFF"/>
                </a:solidFill>
                <a:effectLst>
                  <a:outerShdw blurRad="38100" dist="38100" dir="2700000" algn="tl">
                    <a:srgbClr val="000000"/>
                  </a:outerShdw>
                </a:effectLst>
              </a:rPr>
              <a:t>Stereospecific : </a:t>
            </a:r>
            <a:r>
              <a:rPr lang="en-US" altLang="en-US" sz="2800" i="1" dirty="0" smtClean="0">
                <a:solidFill>
                  <a:srgbClr val="66CCFF"/>
                </a:solidFill>
                <a:effectLst>
                  <a:outerShdw blurRad="38100" dist="38100" dir="2700000" algn="tl">
                    <a:srgbClr val="000000"/>
                  </a:outerShdw>
                </a:effectLst>
              </a:rPr>
              <a:t>anti</a:t>
            </a:r>
            <a:r>
              <a:rPr lang="en-US" altLang="en-US" sz="2800" dirty="0" smtClean="0">
                <a:effectLst>
                  <a:outerShdw blurRad="38100" dist="38100" dir="2700000" algn="tl">
                    <a:srgbClr val="000000"/>
                  </a:outerShdw>
                </a:effectLst>
              </a:rPr>
              <a:t> </a:t>
            </a:r>
            <a:r>
              <a:rPr lang="en-US" altLang="en-US" sz="2800" dirty="0">
                <a:effectLst>
                  <a:outerShdw blurRad="38100" dist="38100" dir="2700000" algn="tl">
                    <a:srgbClr val="000000"/>
                  </a:outerShdw>
                </a:effectLst>
              </a:rPr>
              <a:t>(not </a:t>
            </a:r>
            <a:r>
              <a:rPr lang="en-US" altLang="en-US" sz="2800" i="1" dirty="0" err="1">
                <a:effectLst>
                  <a:outerShdw blurRad="38100" dist="38100" dir="2700000" algn="tl">
                    <a:srgbClr val="000000"/>
                  </a:outerShdw>
                </a:effectLst>
              </a:rPr>
              <a:t>syn</a:t>
            </a:r>
            <a:r>
              <a:rPr lang="en-US" altLang="en-US" sz="2800" dirty="0">
                <a:effectLst>
                  <a:outerShdw blurRad="38100" dist="38100" dir="2700000" algn="tl">
                    <a:srgbClr val="000000"/>
                  </a:outerShdw>
                </a:effectLst>
              </a:rPr>
              <a:t>)</a:t>
            </a:r>
          </a:p>
        </p:txBody>
      </p:sp>
      <p:sp>
        <p:nvSpPr>
          <p:cNvPr id="654412" name="Text Box 76"/>
          <p:cNvSpPr txBox="1">
            <a:spLocks noChangeArrowheads="1"/>
          </p:cNvSpPr>
          <p:nvPr/>
        </p:nvSpPr>
        <p:spPr bwMode="auto">
          <a:xfrm>
            <a:off x="1323975" y="5942742"/>
            <a:ext cx="5715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54413" name="Text Box 77"/>
          <p:cNvSpPr txBox="1">
            <a:spLocks noChangeArrowheads="1"/>
          </p:cNvSpPr>
          <p:nvPr/>
        </p:nvSpPr>
        <p:spPr bwMode="auto">
          <a:xfrm>
            <a:off x="1971675" y="5942742"/>
            <a:ext cx="5905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54414" name="Line 78"/>
          <p:cNvSpPr>
            <a:spLocks noChangeShapeType="1"/>
          </p:cNvSpPr>
          <p:nvPr/>
        </p:nvSpPr>
        <p:spPr bwMode="auto">
          <a:xfrm flipV="1">
            <a:off x="1743075" y="6199917"/>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15" name="Line 79"/>
          <p:cNvSpPr>
            <a:spLocks noChangeShapeType="1"/>
          </p:cNvSpPr>
          <p:nvPr/>
        </p:nvSpPr>
        <p:spPr bwMode="auto">
          <a:xfrm flipV="1">
            <a:off x="1743075" y="6295167"/>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20" name="AutoShape 84"/>
          <p:cNvSpPr>
            <a:spLocks noChangeArrowheads="1"/>
          </p:cNvSpPr>
          <p:nvPr/>
        </p:nvSpPr>
        <p:spPr bwMode="auto">
          <a:xfrm rot="-4560000">
            <a:off x="2498231" y="6177663"/>
            <a:ext cx="90913" cy="441325"/>
          </a:xfrm>
          <a:prstGeom prst="triangle">
            <a:avLst>
              <a:gd name="adj" fmla="val 44444"/>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421" name="AutoShape 85"/>
          <p:cNvSpPr>
            <a:spLocks noChangeArrowheads="1"/>
          </p:cNvSpPr>
          <p:nvPr/>
        </p:nvSpPr>
        <p:spPr bwMode="auto">
          <a:xfrm rot="4471947">
            <a:off x="1195387" y="6179280"/>
            <a:ext cx="79375" cy="444500"/>
          </a:xfrm>
          <a:prstGeom prst="triangle">
            <a:avLst>
              <a:gd name="adj" fmla="val 44444"/>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432" name="Text Box 96"/>
          <p:cNvSpPr txBox="1">
            <a:spLocks noChangeArrowheads="1"/>
          </p:cNvSpPr>
          <p:nvPr/>
        </p:nvSpPr>
        <p:spPr bwMode="auto">
          <a:xfrm>
            <a:off x="5672138" y="5899879"/>
            <a:ext cx="5715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54433" name="Text Box 97"/>
          <p:cNvSpPr txBox="1">
            <a:spLocks noChangeArrowheads="1"/>
          </p:cNvSpPr>
          <p:nvPr/>
        </p:nvSpPr>
        <p:spPr bwMode="auto">
          <a:xfrm>
            <a:off x="6319838" y="5899879"/>
            <a:ext cx="5905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54434" name="Line 98"/>
          <p:cNvSpPr>
            <a:spLocks noChangeShapeType="1"/>
          </p:cNvSpPr>
          <p:nvPr/>
        </p:nvSpPr>
        <p:spPr bwMode="auto">
          <a:xfrm flipV="1">
            <a:off x="6091238" y="6157054"/>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35" name="Line 99"/>
          <p:cNvSpPr>
            <a:spLocks noChangeShapeType="1"/>
          </p:cNvSpPr>
          <p:nvPr/>
        </p:nvSpPr>
        <p:spPr bwMode="auto">
          <a:xfrm flipV="1">
            <a:off x="6091238" y="6252304"/>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39" name="AutoShape 103"/>
          <p:cNvSpPr>
            <a:spLocks noChangeArrowheads="1"/>
          </p:cNvSpPr>
          <p:nvPr/>
        </p:nvSpPr>
        <p:spPr bwMode="auto">
          <a:xfrm rot="4471947">
            <a:off x="5543550" y="6136417"/>
            <a:ext cx="79375" cy="444500"/>
          </a:xfrm>
          <a:prstGeom prst="triangle">
            <a:avLst>
              <a:gd name="adj" fmla="val 44444"/>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440" name="Text Box 104"/>
          <p:cNvSpPr txBox="1">
            <a:spLocks noChangeArrowheads="1"/>
          </p:cNvSpPr>
          <p:nvPr/>
        </p:nvSpPr>
        <p:spPr bwMode="auto">
          <a:xfrm>
            <a:off x="3811588" y="5896704"/>
            <a:ext cx="8763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or</a:t>
            </a:r>
          </a:p>
        </p:txBody>
      </p:sp>
      <p:sp>
        <p:nvSpPr>
          <p:cNvPr id="654441" name="Line 105"/>
          <p:cNvSpPr>
            <a:spLocks noChangeShapeType="1"/>
          </p:cNvSpPr>
          <p:nvPr/>
        </p:nvSpPr>
        <p:spPr bwMode="auto">
          <a:xfrm>
            <a:off x="1571625" y="5752242"/>
            <a:ext cx="0" cy="28575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43" name="Line 107"/>
          <p:cNvSpPr>
            <a:spLocks noChangeShapeType="1"/>
          </p:cNvSpPr>
          <p:nvPr/>
        </p:nvSpPr>
        <p:spPr bwMode="auto">
          <a:xfrm flipV="1">
            <a:off x="2219325" y="6457092"/>
            <a:ext cx="0" cy="26670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44" name="Line 108"/>
          <p:cNvSpPr>
            <a:spLocks noChangeShapeType="1"/>
          </p:cNvSpPr>
          <p:nvPr/>
        </p:nvSpPr>
        <p:spPr bwMode="auto">
          <a:xfrm flipV="1">
            <a:off x="5919788" y="6414229"/>
            <a:ext cx="0" cy="28575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45" name="Line 109"/>
          <p:cNvSpPr>
            <a:spLocks noChangeShapeType="1"/>
          </p:cNvSpPr>
          <p:nvPr/>
        </p:nvSpPr>
        <p:spPr bwMode="auto">
          <a:xfrm>
            <a:off x="6586538" y="5709379"/>
            <a:ext cx="0" cy="28575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a:xfrm>
            <a:off x="622300" y="76324"/>
            <a:ext cx="7772400" cy="869048"/>
          </a:xfrm>
        </p:spPr>
        <p:txBody>
          <a:bodyPr/>
          <a:lstStyle/>
          <a:p>
            <a:r>
              <a:rPr lang="en-US" altLang="en-US" dirty="0">
                <a:solidFill>
                  <a:srgbClr val="66FF33"/>
                </a:solidFill>
              </a:rPr>
              <a:t>c. Halogenation</a:t>
            </a:r>
            <a:endParaRPr lang="en-US" dirty="0">
              <a:solidFill>
                <a:srgbClr val="66FF33"/>
              </a:solidFill>
            </a:endParaRPr>
          </a:p>
        </p:txBody>
      </p:sp>
      <p:cxnSp>
        <p:nvCxnSpPr>
          <p:cNvPr id="82" name="Straight Connector 81"/>
          <p:cNvCxnSpPr/>
          <p:nvPr/>
        </p:nvCxnSpPr>
        <p:spPr bwMode="auto">
          <a:xfrm flipV="1">
            <a:off x="139484" y="927707"/>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a:stretch>
            <a:fillRect/>
          </a:stretch>
        </p:blipFill>
        <p:spPr>
          <a:xfrm>
            <a:off x="2561192" y="1057575"/>
            <a:ext cx="3817031" cy="1698542"/>
          </a:xfrm>
          <a:prstGeom prst="rect">
            <a:avLst/>
          </a:prstGeom>
        </p:spPr>
      </p:pic>
      <p:sp>
        <p:nvSpPr>
          <p:cNvPr id="85" name="Freeform 11"/>
          <p:cNvSpPr>
            <a:spLocks noChangeAspect="1"/>
          </p:cNvSpPr>
          <p:nvPr/>
        </p:nvSpPr>
        <p:spPr bwMode="auto">
          <a:xfrm>
            <a:off x="1529616" y="2901319"/>
            <a:ext cx="79988" cy="229982"/>
          </a:xfrm>
          <a:custGeom>
            <a:avLst/>
            <a:gdLst>
              <a:gd name="T0" fmla="*/ 376 w 480"/>
              <a:gd name="T1" fmla="*/ 0 h 848"/>
              <a:gd name="T2" fmla="*/ 88 w 480"/>
              <a:gd name="T3" fmla="*/ 96 h 848"/>
              <a:gd name="T4" fmla="*/ 40 w 480"/>
              <a:gd name="T5" fmla="*/ 240 h 848"/>
              <a:gd name="T6" fmla="*/ 328 w 480"/>
              <a:gd name="T7" fmla="*/ 432 h 848"/>
              <a:gd name="T8" fmla="*/ 472 w 480"/>
              <a:gd name="T9" fmla="*/ 624 h 848"/>
              <a:gd name="T10" fmla="*/ 376 w 480"/>
              <a:gd name="T11" fmla="*/ 768 h 848"/>
              <a:gd name="T12" fmla="*/ 232 w 480"/>
              <a:gd name="T13" fmla="*/ 816 h 848"/>
              <a:gd name="T14" fmla="*/ 88 w 480"/>
              <a:gd name="T15" fmla="*/ 816 h 848"/>
              <a:gd name="T16" fmla="*/ 40 w 480"/>
              <a:gd name="T17" fmla="*/ 624 h 848"/>
              <a:gd name="T18" fmla="*/ 232 w 480"/>
              <a:gd name="T19" fmla="*/ 38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48">
                <a:moveTo>
                  <a:pt x="376" y="0"/>
                </a:moveTo>
                <a:cubicBezTo>
                  <a:pt x="260" y="28"/>
                  <a:pt x="144" y="56"/>
                  <a:pt x="88" y="96"/>
                </a:cubicBezTo>
                <a:cubicBezTo>
                  <a:pt x="32" y="136"/>
                  <a:pt x="0" y="184"/>
                  <a:pt x="40" y="240"/>
                </a:cubicBezTo>
                <a:cubicBezTo>
                  <a:pt x="80" y="296"/>
                  <a:pt x="256" y="368"/>
                  <a:pt x="328" y="432"/>
                </a:cubicBezTo>
                <a:cubicBezTo>
                  <a:pt x="400" y="496"/>
                  <a:pt x="464" y="568"/>
                  <a:pt x="472" y="624"/>
                </a:cubicBezTo>
                <a:cubicBezTo>
                  <a:pt x="480" y="680"/>
                  <a:pt x="416" y="736"/>
                  <a:pt x="376" y="768"/>
                </a:cubicBezTo>
                <a:cubicBezTo>
                  <a:pt x="336" y="800"/>
                  <a:pt x="280" y="808"/>
                  <a:pt x="232" y="816"/>
                </a:cubicBezTo>
                <a:cubicBezTo>
                  <a:pt x="184" y="824"/>
                  <a:pt x="120" y="848"/>
                  <a:pt x="88" y="816"/>
                </a:cubicBezTo>
                <a:cubicBezTo>
                  <a:pt x="56" y="784"/>
                  <a:pt x="16" y="696"/>
                  <a:pt x="40" y="624"/>
                </a:cubicBezTo>
                <a:cubicBezTo>
                  <a:pt x="64" y="552"/>
                  <a:pt x="200" y="424"/>
                  <a:pt x="232" y="384"/>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86" name="Text Box 12"/>
          <p:cNvSpPr txBox="1">
            <a:spLocks noChangeAspect="1" noChangeArrowheads="1"/>
          </p:cNvSpPr>
          <p:nvPr/>
        </p:nvSpPr>
        <p:spPr bwMode="auto">
          <a:xfrm>
            <a:off x="1565275" y="2711809"/>
            <a:ext cx="299974" cy="46166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00"/>
                </a:solidFill>
                <a:effectLst>
                  <a:outerShdw blurRad="38100" dist="38100" dir="2700000" algn="tl">
                    <a:srgbClr val="000000"/>
                  </a:outerShdw>
                </a:effectLst>
              </a:rPr>
              <a:t>-</a:t>
            </a:r>
          </a:p>
        </p:txBody>
      </p:sp>
      <p:sp>
        <p:nvSpPr>
          <p:cNvPr id="87" name="Freeform 9"/>
          <p:cNvSpPr>
            <a:spLocks noChangeAspect="1"/>
          </p:cNvSpPr>
          <p:nvPr/>
        </p:nvSpPr>
        <p:spPr bwMode="auto">
          <a:xfrm>
            <a:off x="270308" y="2936400"/>
            <a:ext cx="114991" cy="229982"/>
          </a:xfrm>
          <a:custGeom>
            <a:avLst/>
            <a:gdLst>
              <a:gd name="T0" fmla="*/ 376 w 480"/>
              <a:gd name="T1" fmla="*/ 0 h 848"/>
              <a:gd name="T2" fmla="*/ 88 w 480"/>
              <a:gd name="T3" fmla="*/ 96 h 848"/>
              <a:gd name="T4" fmla="*/ 40 w 480"/>
              <a:gd name="T5" fmla="*/ 240 h 848"/>
              <a:gd name="T6" fmla="*/ 328 w 480"/>
              <a:gd name="T7" fmla="*/ 432 h 848"/>
              <a:gd name="T8" fmla="*/ 472 w 480"/>
              <a:gd name="T9" fmla="*/ 624 h 848"/>
              <a:gd name="T10" fmla="*/ 376 w 480"/>
              <a:gd name="T11" fmla="*/ 768 h 848"/>
              <a:gd name="T12" fmla="*/ 232 w 480"/>
              <a:gd name="T13" fmla="*/ 816 h 848"/>
              <a:gd name="T14" fmla="*/ 88 w 480"/>
              <a:gd name="T15" fmla="*/ 816 h 848"/>
              <a:gd name="T16" fmla="*/ 40 w 480"/>
              <a:gd name="T17" fmla="*/ 624 h 848"/>
              <a:gd name="T18" fmla="*/ 232 w 480"/>
              <a:gd name="T19" fmla="*/ 38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48">
                <a:moveTo>
                  <a:pt x="376" y="0"/>
                </a:moveTo>
                <a:cubicBezTo>
                  <a:pt x="260" y="28"/>
                  <a:pt x="144" y="56"/>
                  <a:pt x="88" y="96"/>
                </a:cubicBezTo>
                <a:cubicBezTo>
                  <a:pt x="32" y="136"/>
                  <a:pt x="0" y="184"/>
                  <a:pt x="40" y="240"/>
                </a:cubicBezTo>
                <a:cubicBezTo>
                  <a:pt x="80" y="296"/>
                  <a:pt x="256" y="368"/>
                  <a:pt x="328" y="432"/>
                </a:cubicBezTo>
                <a:cubicBezTo>
                  <a:pt x="400" y="496"/>
                  <a:pt x="464" y="568"/>
                  <a:pt x="472" y="624"/>
                </a:cubicBezTo>
                <a:cubicBezTo>
                  <a:pt x="480" y="680"/>
                  <a:pt x="416" y="736"/>
                  <a:pt x="376" y="768"/>
                </a:cubicBezTo>
                <a:cubicBezTo>
                  <a:pt x="336" y="800"/>
                  <a:pt x="280" y="808"/>
                  <a:pt x="232" y="816"/>
                </a:cubicBezTo>
                <a:cubicBezTo>
                  <a:pt x="184" y="824"/>
                  <a:pt x="120" y="848"/>
                  <a:pt x="88" y="816"/>
                </a:cubicBezTo>
                <a:cubicBezTo>
                  <a:pt x="56" y="784"/>
                  <a:pt x="16" y="696"/>
                  <a:pt x="40" y="624"/>
                </a:cubicBezTo>
                <a:cubicBezTo>
                  <a:pt x="64" y="552"/>
                  <a:pt x="200" y="424"/>
                  <a:pt x="232" y="384"/>
                </a:cubicBezTo>
              </a:path>
            </a:pathLst>
          </a:custGeom>
          <a:noFill/>
          <a:ln w="38100" cap="flat" cmpd="sng">
            <a:solidFill>
              <a:srgbClr val="66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88" name="Object 87"/>
          <p:cNvGraphicFramePr>
            <a:graphicFrameLocks noChangeAspect="1"/>
          </p:cNvGraphicFramePr>
          <p:nvPr>
            <p:extLst>
              <p:ext uri="{D42A27DB-BD31-4B8C-83A1-F6EECF244321}">
                <p14:modId xmlns:p14="http://schemas.microsoft.com/office/powerpoint/2010/main" val="1450676818"/>
              </p:ext>
            </p:extLst>
          </p:nvPr>
        </p:nvGraphicFramePr>
        <p:xfrm>
          <a:off x="2349221" y="5979376"/>
          <a:ext cx="464209" cy="200025"/>
        </p:xfrm>
        <a:graphic>
          <a:graphicData uri="http://schemas.openxmlformats.org/presentationml/2006/ole">
            <mc:AlternateContent xmlns:mc="http://schemas.openxmlformats.org/markup-compatibility/2006">
              <mc:Choice xmlns:v="urn:schemas-microsoft-com:vml" Requires="v">
                <p:oleObj spid="_x0000_s801026" name="CS ChemDraw Drawing" r:id="rId4" imgW="389802" imgH="168883" progId="ChemDraw.Document.6.0">
                  <p:embed/>
                </p:oleObj>
              </mc:Choice>
              <mc:Fallback>
                <p:oleObj name="CS ChemDraw Drawing" r:id="rId4" imgW="389802" imgH="168883" progId="ChemDraw.Document.6.0">
                  <p:embed/>
                  <p:pic>
                    <p:nvPicPr>
                      <p:cNvPr id="0" name=""/>
                      <p:cNvPicPr/>
                      <p:nvPr/>
                    </p:nvPicPr>
                    <p:blipFill>
                      <a:blip r:embed="rId5"/>
                      <a:stretch>
                        <a:fillRect/>
                      </a:stretch>
                    </p:blipFill>
                    <p:spPr>
                      <a:xfrm>
                        <a:off x="2349221" y="5979376"/>
                        <a:ext cx="464209" cy="200025"/>
                      </a:xfrm>
                      <a:prstGeom prst="rect">
                        <a:avLst/>
                      </a:prstGeom>
                    </p:spPr>
                  </p:pic>
                </p:oleObj>
              </mc:Fallback>
            </mc:AlternateContent>
          </a:graphicData>
        </a:graphic>
      </p:graphicFrame>
      <p:graphicFrame>
        <p:nvGraphicFramePr>
          <p:cNvPr id="89" name="Object 88"/>
          <p:cNvGraphicFramePr>
            <a:graphicFrameLocks noChangeAspect="1"/>
          </p:cNvGraphicFramePr>
          <p:nvPr>
            <p:extLst>
              <p:ext uri="{D42A27DB-BD31-4B8C-83A1-F6EECF244321}">
                <p14:modId xmlns:p14="http://schemas.microsoft.com/office/powerpoint/2010/main" val="4068798813"/>
              </p:ext>
            </p:extLst>
          </p:nvPr>
        </p:nvGraphicFramePr>
        <p:xfrm>
          <a:off x="6695745" y="5957029"/>
          <a:ext cx="464209" cy="200025"/>
        </p:xfrm>
        <a:graphic>
          <a:graphicData uri="http://schemas.openxmlformats.org/presentationml/2006/ole">
            <mc:AlternateContent xmlns:mc="http://schemas.openxmlformats.org/markup-compatibility/2006">
              <mc:Choice xmlns:v="urn:schemas-microsoft-com:vml" Requires="v">
                <p:oleObj spid="_x0000_s801027" name="CS ChemDraw Drawing" r:id="rId6" imgW="389802" imgH="168883" progId="ChemDraw.Document.6.0">
                  <p:embed/>
                </p:oleObj>
              </mc:Choice>
              <mc:Fallback>
                <p:oleObj name="CS ChemDraw Drawing" r:id="rId6" imgW="389802" imgH="168883" progId="ChemDraw.Document.6.0">
                  <p:embed/>
                  <p:pic>
                    <p:nvPicPr>
                      <p:cNvPr id="0" name=""/>
                      <p:cNvPicPr/>
                      <p:nvPr/>
                    </p:nvPicPr>
                    <p:blipFill>
                      <a:blip r:embed="rId5"/>
                      <a:stretch>
                        <a:fillRect/>
                      </a:stretch>
                    </p:blipFill>
                    <p:spPr>
                      <a:xfrm>
                        <a:off x="6695745" y="5957029"/>
                        <a:ext cx="464209" cy="2000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37576831"/>
              </p:ext>
            </p:extLst>
          </p:nvPr>
        </p:nvGraphicFramePr>
        <p:xfrm>
          <a:off x="976244" y="5966188"/>
          <a:ext cx="526751" cy="226974"/>
        </p:xfrm>
        <a:graphic>
          <a:graphicData uri="http://schemas.openxmlformats.org/presentationml/2006/ole">
            <mc:AlternateContent xmlns:mc="http://schemas.openxmlformats.org/markup-compatibility/2006">
              <mc:Choice xmlns:v="urn:schemas-microsoft-com:vml" Requires="v">
                <p:oleObj spid="_x0000_s801028" name="CS ChemDraw Drawing" r:id="rId7" imgW="389802" imgH="168883" progId="ChemDraw.Document.6.0">
                  <p:embed/>
                </p:oleObj>
              </mc:Choice>
              <mc:Fallback>
                <p:oleObj name="CS ChemDraw Drawing" r:id="rId7" imgW="389802" imgH="168883" progId="ChemDraw.Document.6.0">
                  <p:embed/>
                  <p:pic>
                    <p:nvPicPr>
                      <p:cNvPr id="0" name=""/>
                      <p:cNvPicPr/>
                      <p:nvPr/>
                    </p:nvPicPr>
                    <p:blipFill>
                      <a:blip r:embed="rId8"/>
                      <a:stretch>
                        <a:fillRect/>
                      </a:stretch>
                    </p:blipFill>
                    <p:spPr>
                      <a:xfrm>
                        <a:off x="976244" y="5966188"/>
                        <a:ext cx="526751" cy="226974"/>
                      </a:xfrm>
                      <a:prstGeom prst="rect">
                        <a:avLst/>
                      </a:prstGeom>
                    </p:spPr>
                  </p:pic>
                </p:oleObj>
              </mc:Fallback>
            </mc:AlternateContent>
          </a:graphicData>
        </a:graphic>
      </p:graphicFrame>
      <p:graphicFrame>
        <p:nvGraphicFramePr>
          <p:cNvPr id="91" name="Object 90"/>
          <p:cNvGraphicFramePr>
            <a:graphicFrameLocks noChangeAspect="1"/>
          </p:cNvGraphicFramePr>
          <p:nvPr>
            <p:extLst>
              <p:ext uri="{D42A27DB-BD31-4B8C-83A1-F6EECF244321}">
                <p14:modId xmlns:p14="http://schemas.microsoft.com/office/powerpoint/2010/main" val="1626527122"/>
              </p:ext>
            </p:extLst>
          </p:nvPr>
        </p:nvGraphicFramePr>
        <p:xfrm>
          <a:off x="5322736" y="5928739"/>
          <a:ext cx="526751" cy="226974"/>
        </p:xfrm>
        <a:graphic>
          <a:graphicData uri="http://schemas.openxmlformats.org/presentationml/2006/ole">
            <mc:AlternateContent xmlns:mc="http://schemas.openxmlformats.org/markup-compatibility/2006">
              <mc:Choice xmlns:v="urn:schemas-microsoft-com:vml" Requires="v">
                <p:oleObj spid="_x0000_s801029" name="CS ChemDraw Drawing" r:id="rId9" imgW="389802" imgH="168883" progId="ChemDraw.Document.6.0">
                  <p:embed/>
                </p:oleObj>
              </mc:Choice>
              <mc:Fallback>
                <p:oleObj name="CS ChemDraw Drawing" r:id="rId9" imgW="389802" imgH="168883" progId="ChemDraw.Document.6.0">
                  <p:embed/>
                  <p:pic>
                    <p:nvPicPr>
                      <p:cNvPr id="0" name=""/>
                      <p:cNvPicPr/>
                      <p:nvPr/>
                    </p:nvPicPr>
                    <p:blipFill>
                      <a:blip r:embed="rId8"/>
                      <a:stretch>
                        <a:fillRect/>
                      </a:stretch>
                    </p:blipFill>
                    <p:spPr>
                      <a:xfrm>
                        <a:off x="5322736" y="5928739"/>
                        <a:ext cx="526751" cy="226974"/>
                      </a:xfrm>
                      <a:prstGeom prst="rect">
                        <a:avLst/>
                      </a:prstGeom>
                    </p:spPr>
                  </p:pic>
                </p:oleObj>
              </mc:Fallback>
            </mc:AlternateContent>
          </a:graphicData>
        </a:graphic>
      </p:graphicFrame>
      <p:sp>
        <p:nvSpPr>
          <p:cNvPr id="92" name="AutoShape 84"/>
          <p:cNvSpPr>
            <a:spLocks noChangeArrowheads="1"/>
          </p:cNvSpPr>
          <p:nvPr/>
        </p:nvSpPr>
        <p:spPr bwMode="auto">
          <a:xfrm rot="-4560000">
            <a:off x="6846902" y="6132256"/>
            <a:ext cx="90913" cy="441325"/>
          </a:xfrm>
          <a:prstGeom prst="triangle">
            <a:avLst>
              <a:gd name="adj" fmla="val 44444"/>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00775" name="Picture 7" descr="http://i.ytimg.com/vi/PE1CDR1S5pk/hqdefaul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5745" y="1057754"/>
            <a:ext cx="2258155" cy="1693616"/>
          </a:xfrm>
          <a:prstGeom prst="rect">
            <a:avLst/>
          </a:prstGeom>
          <a:noFill/>
          <a:extLst>
            <a:ext uri="{909E8E84-426E-40DD-AFC4-6F175D3DCCD1}">
              <a14:hiddenFill xmlns:a14="http://schemas.microsoft.com/office/drawing/2010/main">
                <a:solidFill>
                  <a:srgbClr val="FFFFFF"/>
                </a:solidFill>
              </a14:hiddenFill>
            </a:ext>
          </a:extLst>
        </p:spPr>
      </p:pic>
      <p:pic>
        <p:nvPicPr>
          <p:cNvPr id="800777" name="Picture 9" descr="https://eochemistry.wikispaces.com/file/view/bromine.jpg/293711212/263x199/bromin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031" y="1045444"/>
            <a:ext cx="2212190" cy="1673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692" y="2360246"/>
            <a:ext cx="418704" cy="27699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Br</a:t>
            </a:r>
            <a:r>
              <a:rPr lang="en-US" baseline="-25000" dirty="0" smtClean="0"/>
              <a:t>2</a:t>
            </a:r>
            <a:endParaRPr lang="en-US" dirty="0"/>
          </a:p>
        </p:txBody>
      </p:sp>
      <p:sp>
        <p:nvSpPr>
          <p:cNvPr id="6" name="TextBox 5"/>
          <p:cNvSpPr txBox="1"/>
          <p:nvPr/>
        </p:nvSpPr>
        <p:spPr>
          <a:xfrm>
            <a:off x="6496173" y="4835595"/>
            <a:ext cx="1152880" cy="400110"/>
          </a:xfrm>
          <a:prstGeom prst="rect">
            <a:avLst/>
          </a:prstGeom>
          <a:noFill/>
        </p:spPr>
        <p:txBody>
          <a:bodyPr wrap="none" rtlCol="0">
            <a:spAutoFit/>
          </a:bodyPr>
          <a:lstStyle/>
          <a:p>
            <a:r>
              <a:rPr lang="en-US" sz="2000" dirty="0" smtClean="0">
                <a:solidFill>
                  <a:srgbClr val="FFC000"/>
                </a:solidFill>
              </a:rPr>
              <a:t>Racemic</a:t>
            </a:r>
            <a:endParaRPr lang="en-US" sz="2000" dirty="0">
              <a:solidFill>
                <a:srgbClr val="FFC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70" name="Rectangle 14"/>
          <p:cNvSpPr>
            <a:spLocks noChangeArrowheads="1"/>
          </p:cNvSpPr>
          <p:nvPr/>
        </p:nvSpPr>
        <p:spPr bwMode="auto">
          <a:xfrm>
            <a:off x="2209800" y="3008313"/>
            <a:ext cx="472440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66CCFF"/>
                </a:solidFill>
                <a:effectLst/>
              </a:rPr>
              <a:t>Stereospecific</a:t>
            </a:r>
            <a:r>
              <a:rPr lang="en-US" altLang="en-US" sz="2000" b="1" dirty="0">
                <a:effectLst/>
              </a:rPr>
              <a:t> 2-Butene </a:t>
            </a:r>
            <a:r>
              <a:rPr lang="en-US" altLang="en-US" sz="2000" b="1" dirty="0" err="1">
                <a:effectLst/>
              </a:rPr>
              <a:t>Bromination</a:t>
            </a:r>
            <a:endParaRPr lang="en-US" altLang="en-US" sz="2000" b="1" dirty="0">
              <a:effectLst/>
            </a:endParaRPr>
          </a:p>
        </p:txBody>
      </p:sp>
      <p:sp>
        <p:nvSpPr>
          <p:cNvPr id="2" name="Title 1"/>
          <p:cNvSpPr>
            <a:spLocks noGrp="1"/>
          </p:cNvSpPr>
          <p:nvPr>
            <p:ph type="title"/>
          </p:nvPr>
        </p:nvSpPr>
        <p:spPr>
          <a:xfrm>
            <a:off x="685800" y="39078"/>
            <a:ext cx="7772400" cy="797169"/>
          </a:xfrm>
        </p:spPr>
        <p:txBody>
          <a:bodyPr/>
          <a:lstStyle/>
          <a:p>
            <a:r>
              <a:rPr lang="en-US" dirty="0" err="1" smtClean="0">
                <a:solidFill>
                  <a:srgbClr val="66FF33"/>
                </a:solidFill>
              </a:rPr>
              <a:t>Stereospecificity</a:t>
            </a:r>
            <a:endParaRPr lang="en-US" dirty="0">
              <a:solidFill>
                <a:srgbClr val="66FF33"/>
              </a:solidFill>
            </a:endParaRPr>
          </a:p>
        </p:txBody>
      </p:sp>
      <p:cxnSp>
        <p:nvCxnSpPr>
          <p:cNvPr id="6" name="Straight Connector 5"/>
          <p:cNvCxnSpPr/>
          <p:nvPr/>
        </p:nvCxnSpPr>
        <p:spPr bwMode="auto">
          <a:xfrm flipV="1">
            <a:off x="139484" y="865187"/>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Object 2"/>
          <p:cNvGraphicFramePr>
            <a:graphicFrameLocks noChangeAspect="1"/>
          </p:cNvGraphicFramePr>
          <p:nvPr>
            <p:extLst>
              <p:ext uri="{D42A27DB-BD31-4B8C-83A1-F6EECF244321}">
                <p14:modId xmlns:p14="http://schemas.microsoft.com/office/powerpoint/2010/main" val="2817225553"/>
              </p:ext>
            </p:extLst>
          </p:nvPr>
        </p:nvGraphicFramePr>
        <p:xfrm>
          <a:off x="1312863" y="1060450"/>
          <a:ext cx="5989637" cy="1390650"/>
        </p:xfrm>
        <a:graphic>
          <a:graphicData uri="http://schemas.openxmlformats.org/presentationml/2006/ole">
            <mc:AlternateContent xmlns:mc="http://schemas.openxmlformats.org/markup-compatibility/2006">
              <mc:Choice xmlns:v="urn:schemas-microsoft-com:vml" Requires="v">
                <p:oleObj spid="_x0000_s805949" name="CS ChemDraw Drawing" r:id="rId3" imgW="3329388" imgH="775240" progId="ChemDraw.Document.6.0">
                  <p:embed/>
                </p:oleObj>
              </mc:Choice>
              <mc:Fallback>
                <p:oleObj name="CS ChemDraw Drawing" r:id="rId3" imgW="3329388" imgH="775240" progId="ChemDraw.Document.6.0">
                  <p:embed/>
                  <p:pic>
                    <p:nvPicPr>
                      <p:cNvPr id="0" name=""/>
                      <p:cNvPicPr/>
                      <p:nvPr/>
                    </p:nvPicPr>
                    <p:blipFill>
                      <a:blip r:embed="rId4"/>
                      <a:stretch>
                        <a:fillRect/>
                      </a:stretch>
                    </p:blipFill>
                    <p:spPr>
                      <a:xfrm>
                        <a:off x="1312863" y="1060450"/>
                        <a:ext cx="5989637" cy="1390650"/>
                      </a:xfrm>
                      <a:prstGeom prst="rect">
                        <a:avLst/>
                      </a:prstGeom>
                    </p:spPr>
                  </p:pic>
                </p:oleObj>
              </mc:Fallback>
            </mc:AlternateContent>
          </a:graphicData>
        </a:graphic>
      </p:graphicFrame>
      <p:sp>
        <p:nvSpPr>
          <p:cNvPr id="4" name="TextBox 3"/>
          <p:cNvSpPr txBox="1"/>
          <p:nvPr/>
        </p:nvSpPr>
        <p:spPr>
          <a:xfrm>
            <a:off x="5142523" y="2448659"/>
            <a:ext cx="1152880" cy="400110"/>
          </a:xfrm>
          <a:prstGeom prst="rect">
            <a:avLst/>
          </a:prstGeom>
          <a:noFill/>
        </p:spPr>
        <p:txBody>
          <a:bodyPr wrap="none" rtlCol="0">
            <a:spAutoFit/>
          </a:bodyPr>
          <a:lstStyle/>
          <a:p>
            <a:r>
              <a:rPr lang="en-US" sz="2000" dirty="0" smtClean="0">
                <a:solidFill>
                  <a:srgbClr val="FFC000"/>
                </a:solidFill>
              </a:rPr>
              <a:t>Racemic</a:t>
            </a:r>
            <a:endParaRPr lang="en-US" sz="2000" dirty="0">
              <a:solidFill>
                <a:srgbClr val="FFC000"/>
              </a:solidFill>
            </a:endParaRPr>
          </a:p>
        </p:txBody>
      </p:sp>
      <p:pic>
        <p:nvPicPr>
          <p:cNvPr id="5" name="Picture 4"/>
          <p:cNvPicPr>
            <a:picLocks noChangeAspect="1"/>
          </p:cNvPicPr>
          <p:nvPr/>
        </p:nvPicPr>
        <p:blipFill>
          <a:blip r:embed="rId5"/>
          <a:stretch>
            <a:fillRect/>
          </a:stretch>
        </p:blipFill>
        <p:spPr>
          <a:xfrm>
            <a:off x="1293286" y="3429001"/>
            <a:ext cx="6557428" cy="331600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637" name="Text Box 85"/>
          <p:cNvSpPr txBox="1">
            <a:spLocks noChangeArrowheads="1"/>
          </p:cNvSpPr>
          <p:nvPr/>
        </p:nvSpPr>
        <p:spPr bwMode="auto">
          <a:xfrm>
            <a:off x="5409664" y="1712242"/>
            <a:ext cx="3429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solidFill>
                  <a:srgbClr val="FF0000"/>
                </a:solidFill>
                <a:effectLst>
                  <a:outerShdw blurRad="38100" dist="38100" dir="2700000" algn="tl">
                    <a:srgbClr val="000000"/>
                  </a:outerShdw>
                </a:effectLst>
              </a:rPr>
              <a:t>-</a:t>
            </a:r>
          </a:p>
        </p:txBody>
      </p:sp>
      <p:sp>
        <p:nvSpPr>
          <p:cNvPr id="663572" name="Text Box 20"/>
          <p:cNvSpPr txBox="1">
            <a:spLocks noChangeArrowheads="1"/>
          </p:cNvSpPr>
          <p:nvPr/>
        </p:nvSpPr>
        <p:spPr bwMode="auto">
          <a:xfrm>
            <a:off x="1366716" y="1718194"/>
            <a:ext cx="9715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Br</a:t>
            </a:r>
          </a:p>
        </p:txBody>
      </p:sp>
      <p:sp>
        <p:nvSpPr>
          <p:cNvPr id="663573" name="Text Box 21"/>
          <p:cNvSpPr txBox="1">
            <a:spLocks noChangeArrowheads="1"/>
          </p:cNvSpPr>
          <p:nvPr/>
        </p:nvSpPr>
        <p:spPr bwMode="auto">
          <a:xfrm>
            <a:off x="1366716" y="1127644"/>
            <a:ext cx="9715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FF00"/>
                </a:solidFill>
                <a:effectLst>
                  <a:outerShdw blurRad="38100" dist="38100" dir="2700000" algn="tl">
                    <a:srgbClr val="000000"/>
                  </a:outerShdw>
                </a:effectLst>
              </a:rPr>
              <a:t>Br</a:t>
            </a:r>
          </a:p>
        </p:txBody>
      </p:sp>
      <p:sp>
        <p:nvSpPr>
          <p:cNvPr id="663574" name="Line 22"/>
          <p:cNvSpPr>
            <a:spLocks noChangeShapeType="1"/>
          </p:cNvSpPr>
          <p:nvPr/>
        </p:nvSpPr>
        <p:spPr bwMode="auto">
          <a:xfrm>
            <a:off x="1633416" y="1546744"/>
            <a:ext cx="0" cy="266700"/>
          </a:xfrm>
          <a:prstGeom prst="line">
            <a:avLst/>
          </a:prstGeom>
          <a:noFill/>
          <a:ln w="38100">
            <a:solidFill>
              <a:srgbClr val="00FF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575" name="Freeform 23"/>
          <p:cNvSpPr>
            <a:spLocks/>
          </p:cNvSpPr>
          <p:nvPr/>
        </p:nvSpPr>
        <p:spPr bwMode="auto">
          <a:xfrm>
            <a:off x="2012341" y="1737607"/>
            <a:ext cx="107950" cy="196850"/>
          </a:xfrm>
          <a:custGeom>
            <a:avLst/>
            <a:gdLst>
              <a:gd name="T0" fmla="*/ 376 w 480"/>
              <a:gd name="T1" fmla="*/ 0 h 848"/>
              <a:gd name="T2" fmla="*/ 88 w 480"/>
              <a:gd name="T3" fmla="*/ 96 h 848"/>
              <a:gd name="T4" fmla="*/ 40 w 480"/>
              <a:gd name="T5" fmla="*/ 240 h 848"/>
              <a:gd name="T6" fmla="*/ 328 w 480"/>
              <a:gd name="T7" fmla="*/ 432 h 848"/>
              <a:gd name="T8" fmla="*/ 472 w 480"/>
              <a:gd name="T9" fmla="*/ 624 h 848"/>
              <a:gd name="T10" fmla="*/ 376 w 480"/>
              <a:gd name="T11" fmla="*/ 768 h 848"/>
              <a:gd name="T12" fmla="*/ 232 w 480"/>
              <a:gd name="T13" fmla="*/ 816 h 848"/>
              <a:gd name="T14" fmla="*/ 88 w 480"/>
              <a:gd name="T15" fmla="*/ 816 h 848"/>
              <a:gd name="T16" fmla="*/ 40 w 480"/>
              <a:gd name="T17" fmla="*/ 624 h 848"/>
              <a:gd name="T18" fmla="*/ 232 w 480"/>
              <a:gd name="T19" fmla="*/ 38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48">
                <a:moveTo>
                  <a:pt x="376" y="0"/>
                </a:moveTo>
                <a:cubicBezTo>
                  <a:pt x="260" y="28"/>
                  <a:pt x="144" y="56"/>
                  <a:pt x="88" y="96"/>
                </a:cubicBezTo>
                <a:cubicBezTo>
                  <a:pt x="32" y="136"/>
                  <a:pt x="0" y="184"/>
                  <a:pt x="40" y="240"/>
                </a:cubicBezTo>
                <a:cubicBezTo>
                  <a:pt x="80" y="296"/>
                  <a:pt x="256" y="368"/>
                  <a:pt x="328" y="432"/>
                </a:cubicBezTo>
                <a:cubicBezTo>
                  <a:pt x="400" y="496"/>
                  <a:pt x="464" y="568"/>
                  <a:pt x="472" y="624"/>
                </a:cubicBezTo>
                <a:cubicBezTo>
                  <a:pt x="480" y="680"/>
                  <a:pt x="416" y="736"/>
                  <a:pt x="376" y="768"/>
                </a:cubicBezTo>
                <a:cubicBezTo>
                  <a:pt x="336" y="800"/>
                  <a:pt x="280" y="808"/>
                  <a:pt x="232" y="816"/>
                </a:cubicBezTo>
                <a:cubicBezTo>
                  <a:pt x="184" y="824"/>
                  <a:pt x="120" y="848"/>
                  <a:pt x="88" y="816"/>
                </a:cubicBezTo>
                <a:cubicBezTo>
                  <a:pt x="56" y="784"/>
                  <a:pt x="16" y="696"/>
                  <a:pt x="40" y="624"/>
                </a:cubicBezTo>
                <a:cubicBezTo>
                  <a:pt x="64" y="552"/>
                  <a:pt x="200" y="424"/>
                  <a:pt x="232" y="384"/>
                </a:cubicBezTo>
              </a:path>
            </a:pathLst>
          </a:custGeom>
          <a:noFill/>
          <a:ln w="38100" cap="flat" cmpd="sng">
            <a:solidFill>
              <a:srgbClr val="66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3576" name="Freeform 24"/>
          <p:cNvSpPr>
            <a:spLocks/>
          </p:cNvSpPr>
          <p:nvPr/>
        </p:nvSpPr>
        <p:spPr bwMode="auto">
          <a:xfrm>
            <a:off x="2036401" y="1127644"/>
            <a:ext cx="107950" cy="196850"/>
          </a:xfrm>
          <a:custGeom>
            <a:avLst/>
            <a:gdLst>
              <a:gd name="T0" fmla="*/ 376 w 480"/>
              <a:gd name="T1" fmla="*/ 0 h 848"/>
              <a:gd name="T2" fmla="*/ 88 w 480"/>
              <a:gd name="T3" fmla="*/ 96 h 848"/>
              <a:gd name="T4" fmla="*/ 40 w 480"/>
              <a:gd name="T5" fmla="*/ 240 h 848"/>
              <a:gd name="T6" fmla="*/ 328 w 480"/>
              <a:gd name="T7" fmla="*/ 432 h 848"/>
              <a:gd name="T8" fmla="*/ 472 w 480"/>
              <a:gd name="T9" fmla="*/ 624 h 848"/>
              <a:gd name="T10" fmla="*/ 376 w 480"/>
              <a:gd name="T11" fmla="*/ 768 h 848"/>
              <a:gd name="T12" fmla="*/ 232 w 480"/>
              <a:gd name="T13" fmla="*/ 816 h 848"/>
              <a:gd name="T14" fmla="*/ 88 w 480"/>
              <a:gd name="T15" fmla="*/ 816 h 848"/>
              <a:gd name="T16" fmla="*/ 40 w 480"/>
              <a:gd name="T17" fmla="*/ 624 h 848"/>
              <a:gd name="T18" fmla="*/ 232 w 480"/>
              <a:gd name="T19" fmla="*/ 38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48">
                <a:moveTo>
                  <a:pt x="376" y="0"/>
                </a:moveTo>
                <a:cubicBezTo>
                  <a:pt x="260" y="28"/>
                  <a:pt x="144" y="56"/>
                  <a:pt x="88" y="96"/>
                </a:cubicBezTo>
                <a:cubicBezTo>
                  <a:pt x="32" y="136"/>
                  <a:pt x="0" y="184"/>
                  <a:pt x="40" y="240"/>
                </a:cubicBezTo>
                <a:cubicBezTo>
                  <a:pt x="80" y="296"/>
                  <a:pt x="256" y="368"/>
                  <a:pt x="328" y="432"/>
                </a:cubicBezTo>
                <a:cubicBezTo>
                  <a:pt x="400" y="496"/>
                  <a:pt x="464" y="568"/>
                  <a:pt x="472" y="624"/>
                </a:cubicBezTo>
                <a:cubicBezTo>
                  <a:pt x="480" y="680"/>
                  <a:pt x="416" y="736"/>
                  <a:pt x="376" y="768"/>
                </a:cubicBezTo>
                <a:cubicBezTo>
                  <a:pt x="336" y="800"/>
                  <a:pt x="280" y="808"/>
                  <a:pt x="232" y="816"/>
                </a:cubicBezTo>
                <a:cubicBezTo>
                  <a:pt x="184" y="824"/>
                  <a:pt x="120" y="848"/>
                  <a:pt x="88" y="816"/>
                </a:cubicBezTo>
                <a:cubicBezTo>
                  <a:pt x="56" y="784"/>
                  <a:pt x="16" y="696"/>
                  <a:pt x="40" y="624"/>
                </a:cubicBezTo>
                <a:cubicBezTo>
                  <a:pt x="64" y="552"/>
                  <a:pt x="200" y="424"/>
                  <a:pt x="232" y="384"/>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3577" name="Text Box 25"/>
          <p:cNvSpPr txBox="1">
            <a:spLocks noChangeArrowheads="1"/>
          </p:cNvSpPr>
          <p:nvPr/>
        </p:nvSpPr>
        <p:spPr bwMode="auto">
          <a:xfrm>
            <a:off x="2056791" y="1566157"/>
            <a:ext cx="4762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rPr>
              <a:t>+</a:t>
            </a:r>
          </a:p>
        </p:txBody>
      </p:sp>
      <p:sp>
        <p:nvSpPr>
          <p:cNvPr id="663578" name="Text Box 26"/>
          <p:cNvSpPr txBox="1">
            <a:spLocks noChangeArrowheads="1"/>
          </p:cNvSpPr>
          <p:nvPr/>
        </p:nvSpPr>
        <p:spPr bwMode="auto">
          <a:xfrm>
            <a:off x="2118951" y="956194"/>
            <a:ext cx="4762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effectLst>
                  <a:outerShdw blurRad="38100" dist="38100" dir="2700000" algn="tl">
                    <a:srgbClr val="000000"/>
                  </a:outerShdw>
                </a:effectLst>
              </a:rPr>
              <a:t>-</a:t>
            </a:r>
          </a:p>
        </p:txBody>
      </p:sp>
      <p:sp>
        <p:nvSpPr>
          <p:cNvPr id="663580" name="Oval 28"/>
          <p:cNvSpPr>
            <a:spLocks noChangeArrowheads="1"/>
          </p:cNvSpPr>
          <p:nvPr/>
        </p:nvSpPr>
        <p:spPr bwMode="auto">
          <a:xfrm>
            <a:off x="1900116" y="1911379"/>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81" name="Oval 29"/>
          <p:cNvSpPr>
            <a:spLocks noChangeArrowheads="1"/>
          </p:cNvSpPr>
          <p:nvPr/>
        </p:nvSpPr>
        <p:spPr bwMode="auto">
          <a:xfrm>
            <a:off x="1900116" y="2026169"/>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82" name="Oval 30"/>
          <p:cNvSpPr>
            <a:spLocks noChangeArrowheads="1"/>
          </p:cNvSpPr>
          <p:nvPr/>
        </p:nvSpPr>
        <p:spPr bwMode="auto">
          <a:xfrm>
            <a:off x="1345221" y="1903564"/>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83" name="Oval 31"/>
          <p:cNvSpPr>
            <a:spLocks noChangeArrowheads="1"/>
          </p:cNvSpPr>
          <p:nvPr/>
        </p:nvSpPr>
        <p:spPr bwMode="auto">
          <a:xfrm>
            <a:off x="1345221" y="2018354"/>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86" name="Oval 34"/>
          <p:cNvSpPr>
            <a:spLocks noChangeArrowheads="1"/>
          </p:cNvSpPr>
          <p:nvPr/>
        </p:nvSpPr>
        <p:spPr bwMode="auto">
          <a:xfrm>
            <a:off x="1551841" y="2159887"/>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87" name="Oval 35"/>
          <p:cNvSpPr>
            <a:spLocks noChangeArrowheads="1"/>
          </p:cNvSpPr>
          <p:nvPr/>
        </p:nvSpPr>
        <p:spPr bwMode="auto">
          <a:xfrm>
            <a:off x="1677866" y="2159887"/>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00" name="Oval 48"/>
          <p:cNvSpPr>
            <a:spLocks noChangeArrowheads="1"/>
          </p:cNvSpPr>
          <p:nvPr/>
        </p:nvSpPr>
        <p:spPr bwMode="auto">
          <a:xfrm>
            <a:off x="1366716" y="1284807"/>
            <a:ext cx="55563" cy="52387"/>
          </a:xfrm>
          <a:prstGeom prst="ellipse">
            <a:avLst/>
          </a:prstGeom>
          <a:solidFill>
            <a:srgbClr val="00FF00"/>
          </a:solidFill>
          <a:ln w="12700">
            <a:solidFill>
              <a:srgbClr val="00FF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01" name="Oval 49"/>
          <p:cNvSpPr>
            <a:spLocks noChangeArrowheads="1"/>
          </p:cNvSpPr>
          <p:nvPr/>
        </p:nvSpPr>
        <p:spPr bwMode="auto">
          <a:xfrm>
            <a:off x="1366716" y="1422919"/>
            <a:ext cx="55563" cy="50800"/>
          </a:xfrm>
          <a:prstGeom prst="ellipse">
            <a:avLst/>
          </a:prstGeom>
          <a:solidFill>
            <a:srgbClr val="00FF00"/>
          </a:solidFill>
          <a:ln w="12700">
            <a:solidFill>
              <a:srgbClr val="00FF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02" name="Oval 50"/>
          <p:cNvSpPr>
            <a:spLocks noChangeArrowheads="1"/>
          </p:cNvSpPr>
          <p:nvPr/>
        </p:nvSpPr>
        <p:spPr bwMode="auto">
          <a:xfrm>
            <a:off x="1544516" y="1108594"/>
            <a:ext cx="55563" cy="50800"/>
          </a:xfrm>
          <a:prstGeom prst="ellipse">
            <a:avLst/>
          </a:prstGeom>
          <a:solidFill>
            <a:srgbClr val="00FF00"/>
          </a:solidFill>
          <a:ln w="12700">
            <a:solidFill>
              <a:srgbClr val="00FF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03" name="Oval 51"/>
          <p:cNvSpPr>
            <a:spLocks noChangeArrowheads="1"/>
          </p:cNvSpPr>
          <p:nvPr/>
        </p:nvSpPr>
        <p:spPr bwMode="auto">
          <a:xfrm>
            <a:off x="1690566" y="1108594"/>
            <a:ext cx="55563" cy="50800"/>
          </a:xfrm>
          <a:prstGeom prst="ellipse">
            <a:avLst/>
          </a:prstGeom>
          <a:solidFill>
            <a:srgbClr val="00FF00"/>
          </a:solidFill>
          <a:ln w="12700">
            <a:solidFill>
              <a:srgbClr val="00FF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06" name="Freeform 54"/>
          <p:cNvSpPr>
            <a:spLocks/>
          </p:cNvSpPr>
          <p:nvPr/>
        </p:nvSpPr>
        <p:spPr bwMode="auto">
          <a:xfrm>
            <a:off x="1109541" y="2022994"/>
            <a:ext cx="180975" cy="514350"/>
          </a:xfrm>
          <a:custGeom>
            <a:avLst/>
            <a:gdLst>
              <a:gd name="T0" fmla="*/ 42 w 78"/>
              <a:gd name="T1" fmla="*/ 0 h 324"/>
              <a:gd name="T2" fmla="*/ 6 w 78"/>
              <a:gd name="T3" fmla="*/ 156 h 324"/>
              <a:gd name="T4" fmla="*/ 78 w 78"/>
              <a:gd name="T5" fmla="*/ 324 h 324"/>
            </a:gdLst>
            <a:ahLst/>
            <a:cxnLst>
              <a:cxn ang="0">
                <a:pos x="T0" y="T1"/>
              </a:cxn>
              <a:cxn ang="0">
                <a:pos x="T2" y="T3"/>
              </a:cxn>
              <a:cxn ang="0">
                <a:pos x="T4" y="T5"/>
              </a:cxn>
            </a:cxnLst>
            <a:rect l="0" t="0" r="r" b="b"/>
            <a:pathLst>
              <a:path w="78" h="324">
                <a:moveTo>
                  <a:pt x="42" y="0"/>
                </a:moveTo>
                <a:cubicBezTo>
                  <a:pt x="21" y="51"/>
                  <a:pt x="0" y="102"/>
                  <a:pt x="6" y="156"/>
                </a:cubicBezTo>
                <a:cubicBezTo>
                  <a:pt x="12" y="210"/>
                  <a:pt x="45" y="267"/>
                  <a:pt x="78" y="324"/>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07" name="Freeform 55"/>
          <p:cNvSpPr>
            <a:spLocks/>
          </p:cNvSpPr>
          <p:nvPr/>
        </p:nvSpPr>
        <p:spPr bwMode="auto">
          <a:xfrm>
            <a:off x="1633416" y="2156344"/>
            <a:ext cx="485775" cy="462586"/>
          </a:xfrm>
          <a:custGeom>
            <a:avLst/>
            <a:gdLst>
              <a:gd name="T0" fmla="*/ 0 w 306"/>
              <a:gd name="T1" fmla="*/ 252 h 252"/>
              <a:gd name="T2" fmla="*/ 72 w 306"/>
              <a:gd name="T3" fmla="*/ 192 h 252"/>
              <a:gd name="T4" fmla="*/ 288 w 306"/>
              <a:gd name="T5" fmla="*/ 120 h 252"/>
              <a:gd name="T6" fmla="*/ 180 w 306"/>
              <a:gd name="T7" fmla="*/ 0 h 252"/>
            </a:gdLst>
            <a:ahLst/>
            <a:cxnLst>
              <a:cxn ang="0">
                <a:pos x="T0" y="T1"/>
              </a:cxn>
              <a:cxn ang="0">
                <a:pos x="T2" y="T3"/>
              </a:cxn>
              <a:cxn ang="0">
                <a:pos x="T4" y="T5"/>
              </a:cxn>
              <a:cxn ang="0">
                <a:pos x="T6" y="T7"/>
              </a:cxn>
            </a:cxnLst>
            <a:rect l="0" t="0" r="r" b="b"/>
            <a:pathLst>
              <a:path w="306" h="252">
                <a:moveTo>
                  <a:pt x="0" y="252"/>
                </a:moveTo>
                <a:cubicBezTo>
                  <a:pt x="10" y="229"/>
                  <a:pt x="24" y="214"/>
                  <a:pt x="72" y="192"/>
                </a:cubicBezTo>
                <a:cubicBezTo>
                  <a:pt x="120" y="170"/>
                  <a:pt x="270" y="152"/>
                  <a:pt x="288" y="120"/>
                </a:cubicBezTo>
                <a:cubicBezTo>
                  <a:pt x="306" y="88"/>
                  <a:pt x="202" y="25"/>
                  <a:pt x="180" y="0"/>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08" name="Freeform 56"/>
          <p:cNvSpPr>
            <a:spLocks/>
          </p:cNvSpPr>
          <p:nvPr/>
        </p:nvSpPr>
        <p:spPr bwMode="auto">
          <a:xfrm>
            <a:off x="1119066" y="1124469"/>
            <a:ext cx="400050" cy="542925"/>
          </a:xfrm>
          <a:custGeom>
            <a:avLst/>
            <a:gdLst>
              <a:gd name="T0" fmla="*/ 252 w 252"/>
              <a:gd name="T1" fmla="*/ 338 h 342"/>
              <a:gd name="T2" fmla="*/ 48 w 252"/>
              <a:gd name="T3" fmla="*/ 302 h 342"/>
              <a:gd name="T4" fmla="*/ 0 w 252"/>
              <a:gd name="T5" fmla="*/ 122 h 342"/>
              <a:gd name="T6" fmla="*/ 48 w 252"/>
              <a:gd name="T7" fmla="*/ 14 h 342"/>
              <a:gd name="T8" fmla="*/ 192 w 252"/>
              <a:gd name="T9" fmla="*/ 38 h 342"/>
            </a:gdLst>
            <a:ahLst/>
            <a:cxnLst>
              <a:cxn ang="0">
                <a:pos x="T0" y="T1"/>
              </a:cxn>
              <a:cxn ang="0">
                <a:pos x="T2" y="T3"/>
              </a:cxn>
              <a:cxn ang="0">
                <a:pos x="T4" y="T5"/>
              </a:cxn>
              <a:cxn ang="0">
                <a:pos x="T6" y="T7"/>
              </a:cxn>
              <a:cxn ang="0">
                <a:pos x="T8" y="T9"/>
              </a:cxn>
            </a:cxnLst>
            <a:rect l="0" t="0" r="r" b="b"/>
            <a:pathLst>
              <a:path w="252" h="342">
                <a:moveTo>
                  <a:pt x="252" y="338"/>
                </a:moveTo>
                <a:cubicBezTo>
                  <a:pt x="173" y="342"/>
                  <a:pt x="90" y="338"/>
                  <a:pt x="48" y="302"/>
                </a:cubicBezTo>
                <a:cubicBezTo>
                  <a:pt x="6" y="266"/>
                  <a:pt x="0" y="170"/>
                  <a:pt x="0" y="122"/>
                </a:cubicBezTo>
                <a:cubicBezTo>
                  <a:pt x="0" y="74"/>
                  <a:pt x="16" y="28"/>
                  <a:pt x="48" y="14"/>
                </a:cubicBezTo>
                <a:cubicBezTo>
                  <a:pt x="80" y="0"/>
                  <a:pt x="162" y="33"/>
                  <a:pt x="192" y="38"/>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09" name="Line 57"/>
          <p:cNvSpPr>
            <a:spLocks noChangeShapeType="1"/>
          </p:cNvSpPr>
          <p:nvPr/>
        </p:nvSpPr>
        <p:spPr bwMode="auto">
          <a:xfrm>
            <a:off x="1626576" y="2281879"/>
            <a:ext cx="0" cy="247650"/>
          </a:xfrm>
          <a:prstGeom prst="line">
            <a:avLst/>
          </a:prstGeom>
          <a:noFill/>
          <a:ln w="38100" cap="rnd">
            <a:solidFill>
              <a:srgbClr val="FF0000"/>
            </a:solidFill>
            <a:prstDash val="sysDot"/>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10" name="Line 58"/>
          <p:cNvSpPr>
            <a:spLocks noChangeShapeType="1"/>
          </p:cNvSpPr>
          <p:nvPr/>
        </p:nvSpPr>
        <p:spPr bwMode="auto">
          <a:xfrm>
            <a:off x="2414466" y="2175394"/>
            <a:ext cx="5715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11" name="Text Box 59"/>
          <p:cNvSpPr txBox="1">
            <a:spLocks noChangeArrowheads="1"/>
          </p:cNvSpPr>
          <p:nvPr/>
        </p:nvSpPr>
        <p:spPr bwMode="auto">
          <a:xfrm>
            <a:off x="3119316" y="2232544"/>
            <a:ext cx="5715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663612" name="Text Box 60"/>
          <p:cNvSpPr txBox="1">
            <a:spLocks noChangeArrowheads="1"/>
          </p:cNvSpPr>
          <p:nvPr/>
        </p:nvSpPr>
        <p:spPr bwMode="auto">
          <a:xfrm>
            <a:off x="3767016" y="2232544"/>
            <a:ext cx="5905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663613" name="Line 61"/>
          <p:cNvSpPr>
            <a:spLocks noChangeShapeType="1"/>
          </p:cNvSpPr>
          <p:nvPr/>
        </p:nvSpPr>
        <p:spPr bwMode="auto">
          <a:xfrm flipV="1">
            <a:off x="3405066" y="2080144"/>
            <a:ext cx="133350" cy="2095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14" name="Line 62"/>
          <p:cNvSpPr>
            <a:spLocks noChangeShapeType="1"/>
          </p:cNvSpPr>
          <p:nvPr/>
        </p:nvSpPr>
        <p:spPr bwMode="auto">
          <a:xfrm flipV="1">
            <a:off x="3481266" y="2461144"/>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17" name="AutoShape 65"/>
          <p:cNvSpPr>
            <a:spLocks noChangeArrowheads="1"/>
          </p:cNvSpPr>
          <p:nvPr/>
        </p:nvSpPr>
        <p:spPr bwMode="auto">
          <a:xfrm rot="19980000" flipH="1">
            <a:off x="4122616" y="2543694"/>
            <a:ext cx="77788" cy="434975"/>
          </a:xfrm>
          <a:prstGeom prst="triangle">
            <a:avLst>
              <a:gd name="adj" fmla="val 44444"/>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18" name="AutoShape 66"/>
          <p:cNvSpPr>
            <a:spLocks noChangeArrowheads="1"/>
          </p:cNvSpPr>
          <p:nvPr/>
        </p:nvSpPr>
        <p:spPr bwMode="auto">
          <a:xfrm rot="1440000">
            <a:off x="3138366" y="2586557"/>
            <a:ext cx="87313" cy="395287"/>
          </a:xfrm>
          <a:prstGeom prst="triangle">
            <a:avLst>
              <a:gd name="adj" fmla="val 44444"/>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19" name="Line 67"/>
          <p:cNvSpPr>
            <a:spLocks noChangeShapeType="1"/>
          </p:cNvSpPr>
          <p:nvPr/>
        </p:nvSpPr>
        <p:spPr bwMode="auto">
          <a:xfrm flipH="1" flipV="1">
            <a:off x="3805116" y="2080144"/>
            <a:ext cx="152400" cy="2095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20" name="Text Box 68"/>
          <p:cNvSpPr txBox="1">
            <a:spLocks noChangeArrowheads="1"/>
          </p:cNvSpPr>
          <p:nvPr/>
        </p:nvSpPr>
        <p:spPr bwMode="auto">
          <a:xfrm>
            <a:off x="3405066" y="1622944"/>
            <a:ext cx="7048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Br</a:t>
            </a:r>
          </a:p>
        </p:txBody>
      </p:sp>
      <p:sp>
        <p:nvSpPr>
          <p:cNvPr id="663621" name="Oval 69"/>
          <p:cNvSpPr>
            <a:spLocks noChangeArrowheads="1"/>
          </p:cNvSpPr>
          <p:nvPr/>
        </p:nvSpPr>
        <p:spPr bwMode="auto">
          <a:xfrm flipH="1" flipV="1">
            <a:off x="3401279" y="1752512"/>
            <a:ext cx="42862" cy="42862"/>
          </a:xfrm>
          <a:prstGeom prst="ellipse">
            <a:avLst/>
          </a:prstGeom>
          <a:solidFill>
            <a:srgbClr val="FF0000"/>
          </a:solidFill>
          <a:ln w="254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22" name="Oval 70"/>
          <p:cNvSpPr>
            <a:spLocks noChangeArrowheads="1"/>
          </p:cNvSpPr>
          <p:nvPr/>
        </p:nvSpPr>
        <p:spPr bwMode="auto">
          <a:xfrm flipH="1" flipV="1">
            <a:off x="3477479" y="1666052"/>
            <a:ext cx="42862" cy="42862"/>
          </a:xfrm>
          <a:prstGeom prst="ellipse">
            <a:avLst/>
          </a:prstGeom>
          <a:solidFill>
            <a:srgbClr val="FF0000"/>
          </a:solidFill>
          <a:ln w="254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23" name="Oval 71"/>
          <p:cNvSpPr>
            <a:spLocks noChangeArrowheads="1"/>
          </p:cNvSpPr>
          <p:nvPr/>
        </p:nvSpPr>
        <p:spPr bwMode="auto">
          <a:xfrm flipH="1" flipV="1">
            <a:off x="3736364" y="1667027"/>
            <a:ext cx="42862" cy="42862"/>
          </a:xfrm>
          <a:prstGeom prst="ellipse">
            <a:avLst/>
          </a:prstGeom>
          <a:solidFill>
            <a:srgbClr val="FF0000"/>
          </a:solidFill>
          <a:ln w="254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24" name="Oval 72"/>
          <p:cNvSpPr>
            <a:spLocks noChangeArrowheads="1"/>
          </p:cNvSpPr>
          <p:nvPr/>
        </p:nvSpPr>
        <p:spPr bwMode="auto">
          <a:xfrm flipH="1" flipV="1">
            <a:off x="3838454" y="1719782"/>
            <a:ext cx="42862" cy="42862"/>
          </a:xfrm>
          <a:prstGeom prst="ellipse">
            <a:avLst/>
          </a:prstGeom>
          <a:solidFill>
            <a:srgbClr val="FF0000"/>
          </a:solidFill>
          <a:ln w="254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25" name="Text Box 73"/>
          <p:cNvSpPr txBox="1">
            <a:spLocks noChangeArrowheads="1"/>
          </p:cNvSpPr>
          <p:nvPr/>
        </p:nvSpPr>
        <p:spPr bwMode="auto">
          <a:xfrm>
            <a:off x="3862266" y="1565794"/>
            <a:ext cx="4572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a:t>
            </a:r>
          </a:p>
        </p:txBody>
      </p:sp>
      <p:sp>
        <p:nvSpPr>
          <p:cNvPr id="663626" name="Text Box 74"/>
          <p:cNvSpPr txBox="1">
            <a:spLocks noChangeArrowheads="1"/>
          </p:cNvSpPr>
          <p:nvPr/>
        </p:nvSpPr>
        <p:spPr bwMode="auto">
          <a:xfrm>
            <a:off x="4357566" y="1831519"/>
            <a:ext cx="6858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sp>
        <p:nvSpPr>
          <p:cNvPr id="663627" name="Text Box 75"/>
          <p:cNvSpPr txBox="1">
            <a:spLocks noChangeArrowheads="1"/>
          </p:cNvSpPr>
          <p:nvPr/>
        </p:nvSpPr>
        <p:spPr bwMode="auto">
          <a:xfrm>
            <a:off x="4890966" y="1945819"/>
            <a:ext cx="8001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Br</a:t>
            </a:r>
          </a:p>
        </p:txBody>
      </p:sp>
      <p:sp>
        <p:nvSpPr>
          <p:cNvPr id="663629" name="Oval 77"/>
          <p:cNvSpPr>
            <a:spLocks noChangeArrowheads="1"/>
          </p:cNvSpPr>
          <p:nvPr/>
        </p:nvSpPr>
        <p:spPr bwMode="auto">
          <a:xfrm>
            <a:off x="5396526" y="2088694"/>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30" name="Oval 78"/>
          <p:cNvSpPr>
            <a:spLocks noChangeArrowheads="1"/>
          </p:cNvSpPr>
          <p:nvPr/>
        </p:nvSpPr>
        <p:spPr bwMode="auto">
          <a:xfrm>
            <a:off x="5396526" y="2234744"/>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31" name="Oval 79"/>
          <p:cNvSpPr>
            <a:spLocks noChangeArrowheads="1"/>
          </p:cNvSpPr>
          <p:nvPr/>
        </p:nvSpPr>
        <p:spPr bwMode="auto">
          <a:xfrm>
            <a:off x="4872891" y="2088694"/>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32" name="Oval 80"/>
          <p:cNvSpPr>
            <a:spLocks noChangeArrowheads="1"/>
          </p:cNvSpPr>
          <p:nvPr/>
        </p:nvSpPr>
        <p:spPr bwMode="auto">
          <a:xfrm>
            <a:off x="4872891" y="2234744"/>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35" name="Oval 83"/>
          <p:cNvSpPr>
            <a:spLocks noChangeArrowheads="1"/>
          </p:cNvSpPr>
          <p:nvPr/>
        </p:nvSpPr>
        <p:spPr bwMode="auto">
          <a:xfrm>
            <a:off x="5056066" y="2430007"/>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36" name="Oval 84"/>
          <p:cNvSpPr>
            <a:spLocks noChangeArrowheads="1"/>
          </p:cNvSpPr>
          <p:nvPr/>
        </p:nvSpPr>
        <p:spPr bwMode="auto">
          <a:xfrm>
            <a:off x="5221166" y="2430007"/>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38" name="Line 86"/>
          <p:cNvSpPr>
            <a:spLocks noChangeShapeType="1"/>
          </p:cNvSpPr>
          <p:nvPr/>
        </p:nvSpPr>
        <p:spPr bwMode="auto">
          <a:xfrm>
            <a:off x="5672016" y="2169049"/>
            <a:ext cx="5715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39" name="Text Box 87"/>
          <p:cNvSpPr txBox="1">
            <a:spLocks noChangeArrowheads="1"/>
          </p:cNvSpPr>
          <p:nvPr/>
        </p:nvSpPr>
        <p:spPr bwMode="auto">
          <a:xfrm>
            <a:off x="6981093" y="2169049"/>
            <a:ext cx="5715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663640" name="Text Box 88"/>
          <p:cNvSpPr txBox="1">
            <a:spLocks noChangeArrowheads="1"/>
          </p:cNvSpPr>
          <p:nvPr/>
        </p:nvSpPr>
        <p:spPr bwMode="auto">
          <a:xfrm>
            <a:off x="7628793" y="2169049"/>
            <a:ext cx="5905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663641" name="Line 89"/>
          <p:cNvSpPr>
            <a:spLocks noChangeShapeType="1"/>
          </p:cNvSpPr>
          <p:nvPr/>
        </p:nvSpPr>
        <p:spPr bwMode="auto">
          <a:xfrm flipH="1" flipV="1">
            <a:off x="6866793" y="1997599"/>
            <a:ext cx="209550" cy="2286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42" name="Line 90"/>
          <p:cNvSpPr>
            <a:spLocks noChangeShapeType="1"/>
          </p:cNvSpPr>
          <p:nvPr/>
        </p:nvSpPr>
        <p:spPr bwMode="auto">
          <a:xfrm flipV="1">
            <a:off x="7343043" y="2397649"/>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45" name="AutoShape 93"/>
          <p:cNvSpPr>
            <a:spLocks noChangeArrowheads="1"/>
          </p:cNvSpPr>
          <p:nvPr/>
        </p:nvSpPr>
        <p:spPr bwMode="auto">
          <a:xfrm rot="13740000" flipH="1">
            <a:off x="8032474" y="2014587"/>
            <a:ext cx="81476" cy="377062"/>
          </a:xfrm>
          <a:prstGeom prst="triangle">
            <a:avLst>
              <a:gd name="adj" fmla="val 44444"/>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46" name="AutoShape 94"/>
          <p:cNvSpPr>
            <a:spLocks noChangeArrowheads="1"/>
          </p:cNvSpPr>
          <p:nvPr/>
        </p:nvSpPr>
        <p:spPr bwMode="auto">
          <a:xfrm rot="1440000">
            <a:off x="7000143" y="2523062"/>
            <a:ext cx="87313" cy="395287"/>
          </a:xfrm>
          <a:prstGeom prst="triangle">
            <a:avLst>
              <a:gd name="adj" fmla="val 44444"/>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47" name="Line 95"/>
          <p:cNvSpPr>
            <a:spLocks noChangeShapeType="1"/>
          </p:cNvSpPr>
          <p:nvPr/>
        </p:nvSpPr>
        <p:spPr bwMode="auto">
          <a:xfrm>
            <a:off x="7952643" y="2588149"/>
            <a:ext cx="209550" cy="1905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48" name="Text Box 96"/>
          <p:cNvSpPr txBox="1">
            <a:spLocks noChangeArrowheads="1"/>
          </p:cNvSpPr>
          <p:nvPr/>
        </p:nvSpPr>
        <p:spPr bwMode="auto">
          <a:xfrm>
            <a:off x="6428643" y="1578499"/>
            <a:ext cx="8001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Br</a:t>
            </a:r>
          </a:p>
        </p:txBody>
      </p:sp>
      <p:sp>
        <p:nvSpPr>
          <p:cNvPr id="663652" name="Oval 100"/>
          <p:cNvSpPr>
            <a:spLocks noChangeArrowheads="1"/>
          </p:cNvSpPr>
          <p:nvPr/>
        </p:nvSpPr>
        <p:spPr bwMode="auto">
          <a:xfrm>
            <a:off x="6426198" y="1721374"/>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53" name="Oval 101"/>
          <p:cNvSpPr>
            <a:spLocks noChangeArrowheads="1"/>
          </p:cNvSpPr>
          <p:nvPr/>
        </p:nvSpPr>
        <p:spPr bwMode="auto">
          <a:xfrm>
            <a:off x="6426198" y="1867424"/>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54" name="Oval 102"/>
          <p:cNvSpPr>
            <a:spLocks noChangeArrowheads="1"/>
          </p:cNvSpPr>
          <p:nvPr/>
        </p:nvSpPr>
        <p:spPr bwMode="auto">
          <a:xfrm>
            <a:off x="6593743" y="1578499"/>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55" name="Oval 103"/>
          <p:cNvSpPr>
            <a:spLocks noChangeArrowheads="1"/>
          </p:cNvSpPr>
          <p:nvPr/>
        </p:nvSpPr>
        <p:spPr bwMode="auto">
          <a:xfrm>
            <a:off x="6758843" y="1578499"/>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58" name="Text Box 106"/>
          <p:cNvSpPr txBox="1">
            <a:spLocks noChangeArrowheads="1"/>
          </p:cNvSpPr>
          <p:nvPr/>
        </p:nvSpPr>
        <p:spPr bwMode="auto">
          <a:xfrm>
            <a:off x="8066943" y="2721499"/>
            <a:ext cx="8001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Br</a:t>
            </a:r>
          </a:p>
        </p:txBody>
      </p:sp>
      <p:sp>
        <p:nvSpPr>
          <p:cNvPr id="663660" name="Oval 108"/>
          <p:cNvSpPr>
            <a:spLocks noChangeArrowheads="1"/>
          </p:cNvSpPr>
          <p:nvPr/>
        </p:nvSpPr>
        <p:spPr bwMode="auto">
          <a:xfrm>
            <a:off x="8595948" y="2864374"/>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61" name="Oval 109"/>
          <p:cNvSpPr>
            <a:spLocks noChangeArrowheads="1"/>
          </p:cNvSpPr>
          <p:nvPr/>
        </p:nvSpPr>
        <p:spPr bwMode="auto">
          <a:xfrm>
            <a:off x="8595948" y="3010424"/>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66" name="Oval 114"/>
          <p:cNvSpPr>
            <a:spLocks noChangeArrowheads="1"/>
          </p:cNvSpPr>
          <p:nvPr/>
        </p:nvSpPr>
        <p:spPr bwMode="auto">
          <a:xfrm>
            <a:off x="8232043" y="3174427"/>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67" name="Oval 115"/>
          <p:cNvSpPr>
            <a:spLocks noChangeArrowheads="1"/>
          </p:cNvSpPr>
          <p:nvPr/>
        </p:nvSpPr>
        <p:spPr bwMode="auto">
          <a:xfrm>
            <a:off x="8397143" y="3174427"/>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68" name="Text Box 116"/>
          <p:cNvSpPr txBox="1">
            <a:spLocks noChangeArrowheads="1"/>
          </p:cNvSpPr>
          <p:nvPr/>
        </p:nvSpPr>
        <p:spPr bwMode="auto">
          <a:xfrm>
            <a:off x="6942993" y="2931049"/>
            <a:ext cx="10668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anti</a:t>
            </a:r>
          </a:p>
        </p:txBody>
      </p:sp>
      <p:sp>
        <p:nvSpPr>
          <p:cNvPr id="663669" name="Text Box 117"/>
          <p:cNvSpPr txBox="1">
            <a:spLocks noChangeArrowheads="1"/>
          </p:cNvSpPr>
          <p:nvPr/>
        </p:nvSpPr>
        <p:spPr bwMode="auto">
          <a:xfrm>
            <a:off x="726160" y="3207270"/>
            <a:ext cx="1738312" cy="40011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effectLst>
                  <a:outerShdw blurRad="38100" dist="38100" dir="2700000" algn="tl">
                    <a:srgbClr val="000000"/>
                  </a:outerShdw>
                </a:effectLst>
              </a:rPr>
              <a:t>“</a:t>
            </a:r>
            <a:r>
              <a:rPr lang="en-US" altLang="en-US" sz="2000" dirty="0" err="1">
                <a:effectLst>
                  <a:outerShdw blurRad="38100" dist="38100" dir="2700000" algn="tl">
                    <a:srgbClr val="000000"/>
                  </a:outerShdw>
                </a:effectLst>
              </a:rPr>
              <a:t>Precomplex</a:t>
            </a:r>
            <a:r>
              <a:rPr lang="en-US" altLang="en-US" sz="2000" dirty="0">
                <a:effectLst>
                  <a:outerShdw blurRad="38100" dist="38100" dir="2700000" algn="tl">
                    <a:srgbClr val="000000"/>
                  </a:outerShdw>
                </a:effectLst>
              </a:rPr>
              <a:t>”</a:t>
            </a:r>
          </a:p>
        </p:txBody>
      </p:sp>
      <p:sp>
        <p:nvSpPr>
          <p:cNvPr id="663670" name="Freeform 118"/>
          <p:cNvSpPr>
            <a:spLocks/>
          </p:cNvSpPr>
          <p:nvPr/>
        </p:nvSpPr>
        <p:spPr bwMode="auto">
          <a:xfrm>
            <a:off x="3925766" y="2651644"/>
            <a:ext cx="1250950" cy="679450"/>
          </a:xfrm>
          <a:custGeom>
            <a:avLst/>
            <a:gdLst>
              <a:gd name="T0" fmla="*/ 788 w 788"/>
              <a:gd name="T1" fmla="*/ 0 h 428"/>
              <a:gd name="T2" fmla="*/ 560 w 788"/>
              <a:gd name="T3" fmla="*/ 264 h 428"/>
              <a:gd name="T4" fmla="*/ 296 w 788"/>
              <a:gd name="T5" fmla="*/ 420 h 428"/>
              <a:gd name="T6" fmla="*/ 44 w 788"/>
              <a:gd name="T7" fmla="*/ 312 h 428"/>
              <a:gd name="T8" fmla="*/ 32 w 788"/>
              <a:gd name="T9" fmla="*/ 60 h 428"/>
            </a:gdLst>
            <a:ahLst/>
            <a:cxnLst>
              <a:cxn ang="0">
                <a:pos x="T0" y="T1"/>
              </a:cxn>
              <a:cxn ang="0">
                <a:pos x="T2" y="T3"/>
              </a:cxn>
              <a:cxn ang="0">
                <a:pos x="T4" y="T5"/>
              </a:cxn>
              <a:cxn ang="0">
                <a:pos x="T6" y="T7"/>
              </a:cxn>
              <a:cxn ang="0">
                <a:pos x="T8" y="T9"/>
              </a:cxn>
            </a:cxnLst>
            <a:rect l="0" t="0" r="r" b="b"/>
            <a:pathLst>
              <a:path w="788" h="428">
                <a:moveTo>
                  <a:pt x="788" y="0"/>
                </a:moveTo>
                <a:cubicBezTo>
                  <a:pt x="750" y="44"/>
                  <a:pt x="642" y="194"/>
                  <a:pt x="560" y="264"/>
                </a:cubicBezTo>
                <a:cubicBezTo>
                  <a:pt x="478" y="334"/>
                  <a:pt x="382" y="412"/>
                  <a:pt x="296" y="420"/>
                </a:cubicBezTo>
                <a:cubicBezTo>
                  <a:pt x="210" y="428"/>
                  <a:pt x="88" y="372"/>
                  <a:pt x="44" y="312"/>
                </a:cubicBezTo>
                <a:cubicBezTo>
                  <a:pt x="0" y="252"/>
                  <a:pt x="34" y="112"/>
                  <a:pt x="32" y="60"/>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71" name="Freeform 119"/>
          <p:cNvSpPr>
            <a:spLocks/>
          </p:cNvSpPr>
          <p:nvPr/>
        </p:nvSpPr>
        <p:spPr bwMode="auto">
          <a:xfrm>
            <a:off x="3443166" y="2746894"/>
            <a:ext cx="533400" cy="342900"/>
          </a:xfrm>
          <a:custGeom>
            <a:avLst/>
            <a:gdLst>
              <a:gd name="T0" fmla="*/ 336 w 336"/>
              <a:gd name="T1" fmla="*/ 216 h 216"/>
              <a:gd name="T2" fmla="*/ 120 w 336"/>
              <a:gd name="T3" fmla="*/ 144 h 216"/>
              <a:gd name="T4" fmla="*/ 0 w 336"/>
              <a:gd name="T5" fmla="*/ 0 h 216"/>
            </a:gdLst>
            <a:ahLst/>
            <a:cxnLst>
              <a:cxn ang="0">
                <a:pos x="T0" y="T1"/>
              </a:cxn>
              <a:cxn ang="0">
                <a:pos x="T2" y="T3"/>
              </a:cxn>
              <a:cxn ang="0">
                <a:pos x="T4" y="T5"/>
              </a:cxn>
            </a:cxnLst>
            <a:rect l="0" t="0" r="r" b="b"/>
            <a:pathLst>
              <a:path w="336" h="216">
                <a:moveTo>
                  <a:pt x="336" y="216"/>
                </a:moveTo>
                <a:cubicBezTo>
                  <a:pt x="300" y="204"/>
                  <a:pt x="176" y="180"/>
                  <a:pt x="120" y="144"/>
                </a:cubicBezTo>
                <a:cubicBezTo>
                  <a:pt x="64" y="108"/>
                  <a:pt x="25" y="30"/>
                  <a:pt x="0" y="0"/>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77" name="Oval 125"/>
          <p:cNvSpPr>
            <a:spLocks noChangeArrowheads="1"/>
          </p:cNvSpPr>
          <p:nvPr/>
        </p:nvSpPr>
        <p:spPr bwMode="auto">
          <a:xfrm>
            <a:off x="1912816" y="1286394"/>
            <a:ext cx="55563" cy="52388"/>
          </a:xfrm>
          <a:prstGeom prst="ellipse">
            <a:avLst/>
          </a:prstGeom>
          <a:solidFill>
            <a:srgbClr val="00FF00"/>
          </a:solidFill>
          <a:ln w="12700">
            <a:solidFill>
              <a:srgbClr val="00FF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78" name="Oval 126"/>
          <p:cNvSpPr>
            <a:spLocks noChangeArrowheads="1"/>
          </p:cNvSpPr>
          <p:nvPr/>
        </p:nvSpPr>
        <p:spPr bwMode="auto">
          <a:xfrm>
            <a:off x="1912816" y="1424507"/>
            <a:ext cx="55563" cy="50800"/>
          </a:xfrm>
          <a:prstGeom prst="ellipse">
            <a:avLst/>
          </a:prstGeom>
          <a:solidFill>
            <a:srgbClr val="00FF00"/>
          </a:solidFill>
          <a:ln w="12700">
            <a:solidFill>
              <a:srgbClr val="00FF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80" name="Oval 128"/>
          <p:cNvSpPr>
            <a:spLocks noChangeArrowheads="1"/>
          </p:cNvSpPr>
          <p:nvPr/>
        </p:nvSpPr>
        <p:spPr bwMode="auto">
          <a:xfrm>
            <a:off x="4872891" y="2088694"/>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81" name="Oval 129"/>
          <p:cNvSpPr>
            <a:spLocks noChangeArrowheads="1"/>
          </p:cNvSpPr>
          <p:nvPr/>
        </p:nvSpPr>
        <p:spPr bwMode="auto">
          <a:xfrm>
            <a:off x="5027491" y="1942644"/>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82" name="Oval 130"/>
          <p:cNvSpPr>
            <a:spLocks noChangeArrowheads="1"/>
          </p:cNvSpPr>
          <p:nvPr/>
        </p:nvSpPr>
        <p:spPr bwMode="auto">
          <a:xfrm>
            <a:off x="5192591" y="1942644"/>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686" name="Text Box 134">
            <a:hlinkClick r:id="rId4" action="ppaction://hlinkfile"/>
          </p:cNvPr>
          <p:cNvSpPr txBox="1">
            <a:spLocks noChangeArrowheads="1"/>
          </p:cNvSpPr>
          <p:nvPr/>
        </p:nvSpPr>
        <p:spPr bwMode="auto">
          <a:xfrm>
            <a:off x="8671989" y="6209203"/>
            <a:ext cx="394660" cy="276999"/>
          </a:xfrm>
          <a:prstGeom prst="rect">
            <a:avLst/>
          </a:prstGeom>
          <a:solidFill>
            <a:srgbClr val="002060"/>
          </a:solidFill>
          <a:ln>
            <a:noFill/>
          </a:ln>
          <a:effectLst/>
          <a:extLst/>
        </p:spPr>
        <p:txBody>
          <a:bodyPr wrap="none">
            <a:spAutoFit/>
          </a:bodyPr>
          <a:lstStyle/>
          <a:p>
            <a:r>
              <a:rPr lang="en-US" altLang="en-US" smtClean="0">
                <a:solidFill>
                  <a:schemeClr val="bg1">
                    <a:lumMod val="75000"/>
                  </a:schemeClr>
                </a:solidFill>
                <a:effectLst>
                  <a:outerShdw blurRad="38100" dist="38100" dir="2700000" algn="tl">
                    <a:srgbClr val="000000"/>
                  </a:outerShdw>
                </a:effectLst>
              </a:rPr>
              <a:t>Lip</a:t>
            </a:r>
            <a:endParaRPr lang="en-US" altLang="en-US">
              <a:solidFill>
                <a:schemeClr val="bg1">
                  <a:lumMod val="75000"/>
                </a:schemeClr>
              </a:solidFill>
              <a:effectLst>
                <a:outerShdw blurRad="38100" dist="38100" dir="2700000" algn="tl">
                  <a:srgbClr val="000000"/>
                </a:outerShdw>
              </a:effectLst>
            </a:endParaRPr>
          </a:p>
        </p:txBody>
      </p:sp>
      <p:sp>
        <p:nvSpPr>
          <p:cNvPr id="663687" name="Text Box 135">
            <a:hlinkClick r:id="rId5" action="ppaction://hlinkfile"/>
          </p:cNvPr>
          <p:cNvSpPr txBox="1">
            <a:spLocks noChangeArrowheads="1"/>
          </p:cNvSpPr>
          <p:nvPr/>
        </p:nvSpPr>
        <p:spPr bwMode="auto">
          <a:xfrm>
            <a:off x="7876123" y="6210300"/>
            <a:ext cx="678391" cy="276999"/>
          </a:xfrm>
          <a:prstGeom prst="rect">
            <a:avLst/>
          </a:prstGeom>
          <a:solidFill>
            <a:srgbClr val="002060"/>
          </a:solidFill>
          <a:ln>
            <a:noFill/>
          </a:ln>
          <a:effectLst/>
          <a:extLst/>
        </p:spPr>
        <p:txBody>
          <a:bodyPr wrap="none">
            <a:spAutoFit/>
          </a:bodyPr>
          <a:lstStyle/>
          <a:p>
            <a:r>
              <a:rPr lang="en-US" altLang="en-US" smtClean="0">
                <a:solidFill>
                  <a:schemeClr val="bg1">
                    <a:lumMod val="75000"/>
                  </a:schemeClr>
                </a:solidFill>
                <a:effectLst>
                  <a:outerShdw blurRad="38100" dist="38100" dir="2700000" algn="tl">
                    <a:srgbClr val="000000"/>
                  </a:outerShdw>
                </a:effectLst>
              </a:rPr>
              <a:t>Django</a:t>
            </a:r>
            <a:endParaRPr lang="en-US" altLang="en-US">
              <a:solidFill>
                <a:schemeClr val="bg1">
                  <a:lumMod val="75000"/>
                </a:schemeClr>
              </a:solidFill>
              <a:effectLst>
                <a:outerShdw blurRad="38100" dist="38100" dir="2700000" algn="tl">
                  <a:srgbClr val="000000"/>
                </a:outerShdw>
              </a:effectLst>
            </a:endParaRPr>
          </a:p>
        </p:txBody>
      </p:sp>
      <p:sp>
        <p:nvSpPr>
          <p:cNvPr id="663688" name="Text Box 136">
            <a:hlinkClick r:id="rId6" action="ppaction://hlinkfile"/>
          </p:cNvPr>
          <p:cNvSpPr txBox="1">
            <a:spLocks noChangeArrowheads="1"/>
          </p:cNvSpPr>
          <p:nvPr/>
        </p:nvSpPr>
        <p:spPr bwMode="auto">
          <a:xfrm>
            <a:off x="7297481" y="6491288"/>
            <a:ext cx="825500" cy="274637"/>
          </a:xfrm>
          <a:prstGeom prst="rect">
            <a:avLst/>
          </a:prstGeom>
          <a:solidFill>
            <a:srgbClr val="002060"/>
          </a:solidFill>
          <a:ln>
            <a:noFill/>
          </a:ln>
          <a:effectLst/>
          <a:extLst/>
        </p:spPr>
        <p:txBody>
          <a:bodyPr wrap="none">
            <a:spAutoFit/>
          </a:bodyPr>
          <a:lstStyle/>
          <a:p>
            <a:r>
              <a:rPr lang="en-US" altLang="en-US">
                <a:solidFill>
                  <a:schemeClr val="bg1">
                    <a:lumMod val="75000"/>
                  </a:schemeClr>
                </a:solidFill>
                <a:effectLst>
                  <a:outerShdw blurRad="38100" dist="38100" dir="2700000" algn="tl">
                    <a:srgbClr val="000000"/>
                  </a:outerShdw>
                </a:effectLst>
              </a:rPr>
              <a:t>Immelcis</a:t>
            </a:r>
          </a:p>
        </p:txBody>
      </p:sp>
      <p:sp>
        <p:nvSpPr>
          <p:cNvPr id="663689" name="Text Box 137">
            <a:hlinkClick r:id="rId7" action="ppaction://hlinkfile"/>
          </p:cNvPr>
          <p:cNvSpPr txBox="1">
            <a:spLocks noChangeArrowheads="1"/>
          </p:cNvSpPr>
          <p:nvPr/>
        </p:nvSpPr>
        <p:spPr bwMode="auto">
          <a:xfrm>
            <a:off x="8127865" y="6496050"/>
            <a:ext cx="1006475" cy="274638"/>
          </a:xfrm>
          <a:prstGeom prst="rect">
            <a:avLst/>
          </a:prstGeom>
          <a:solidFill>
            <a:srgbClr val="002060"/>
          </a:solidFill>
          <a:ln>
            <a:noFill/>
          </a:ln>
          <a:effectLst/>
          <a:extLst/>
        </p:spPr>
        <p:txBody>
          <a:bodyPr wrap="none">
            <a:spAutoFit/>
          </a:bodyPr>
          <a:lstStyle/>
          <a:p>
            <a:r>
              <a:rPr lang="en-US" altLang="en-US">
                <a:solidFill>
                  <a:schemeClr val="bg1">
                    <a:lumMod val="75000"/>
                  </a:schemeClr>
                </a:solidFill>
                <a:effectLst>
                  <a:outerShdw blurRad="38100" dist="38100" dir="2700000" algn="tl">
                    <a:srgbClr val="000000"/>
                  </a:outerShdw>
                </a:effectLst>
              </a:rPr>
              <a:t>Immeltrans</a:t>
            </a:r>
          </a:p>
        </p:txBody>
      </p:sp>
      <p:sp>
        <p:nvSpPr>
          <p:cNvPr id="3" name="Title 2"/>
          <p:cNvSpPr>
            <a:spLocks noGrp="1"/>
          </p:cNvSpPr>
          <p:nvPr>
            <p:ph type="title"/>
          </p:nvPr>
        </p:nvSpPr>
        <p:spPr>
          <a:xfrm>
            <a:off x="685800" y="91893"/>
            <a:ext cx="7772400" cy="760108"/>
          </a:xfrm>
        </p:spPr>
        <p:txBody>
          <a:bodyPr/>
          <a:lstStyle/>
          <a:p>
            <a:r>
              <a:rPr lang="en-US" altLang="en-US" dirty="0">
                <a:solidFill>
                  <a:srgbClr val="66FF33"/>
                </a:solidFill>
              </a:rPr>
              <a:t>Mechanism</a:t>
            </a:r>
            <a:endParaRPr lang="en-US" dirty="0">
              <a:solidFill>
                <a:srgbClr val="66FF33"/>
              </a:solidFill>
            </a:endParaRPr>
          </a:p>
        </p:txBody>
      </p:sp>
      <p:cxnSp>
        <p:nvCxnSpPr>
          <p:cNvPr id="98" name="Straight Connector 97"/>
          <p:cNvCxnSpPr/>
          <p:nvPr/>
        </p:nvCxnSpPr>
        <p:spPr bwMode="auto">
          <a:xfrm flipV="1">
            <a:off x="139484" y="794852"/>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Text Box 76"/>
          <p:cNvSpPr txBox="1">
            <a:spLocks noChangeArrowheads="1"/>
          </p:cNvSpPr>
          <p:nvPr/>
        </p:nvSpPr>
        <p:spPr bwMode="auto">
          <a:xfrm>
            <a:off x="1026818" y="2450032"/>
            <a:ext cx="5715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100" name="Text Box 77"/>
          <p:cNvSpPr txBox="1">
            <a:spLocks noChangeArrowheads="1"/>
          </p:cNvSpPr>
          <p:nvPr/>
        </p:nvSpPr>
        <p:spPr bwMode="auto">
          <a:xfrm>
            <a:off x="1674518" y="2450032"/>
            <a:ext cx="5905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101" name="Line 78"/>
          <p:cNvSpPr>
            <a:spLocks noChangeShapeType="1"/>
          </p:cNvSpPr>
          <p:nvPr/>
        </p:nvSpPr>
        <p:spPr bwMode="auto">
          <a:xfrm flipV="1">
            <a:off x="1445918" y="2707207"/>
            <a:ext cx="30480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79"/>
          <p:cNvSpPr>
            <a:spLocks noChangeShapeType="1"/>
          </p:cNvSpPr>
          <p:nvPr/>
        </p:nvSpPr>
        <p:spPr bwMode="auto">
          <a:xfrm flipV="1">
            <a:off x="1445918" y="2802457"/>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AutoShape 84"/>
          <p:cNvSpPr>
            <a:spLocks noChangeArrowheads="1"/>
          </p:cNvSpPr>
          <p:nvPr/>
        </p:nvSpPr>
        <p:spPr bwMode="auto">
          <a:xfrm rot="-4560000">
            <a:off x="2201074" y="2684953"/>
            <a:ext cx="90913" cy="441325"/>
          </a:xfrm>
          <a:prstGeom prst="triangle">
            <a:avLst>
              <a:gd name="adj" fmla="val 44444"/>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AutoShape 85"/>
          <p:cNvSpPr>
            <a:spLocks noChangeArrowheads="1"/>
          </p:cNvSpPr>
          <p:nvPr/>
        </p:nvSpPr>
        <p:spPr bwMode="auto">
          <a:xfrm rot="4471947">
            <a:off x="898230" y="2686570"/>
            <a:ext cx="79375" cy="444500"/>
          </a:xfrm>
          <a:prstGeom prst="triangle">
            <a:avLst>
              <a:gd name="adj" fmla="val 44444"/>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05" name="Object 104"/>
          <p:cNvGraphicFramePr>
            <a:graphicFrameLocks noChangeAspect="1"/>
          </p:cNvGraphicFramePr>
          <p:nvPr>
            <p:extLst>
              <p:ext uri="{D42A27DB-BD31-4B8C-83A1-F6EECF244321}">
                <p14:modId xmlns:p14="http://schemas.microsoft.com/office/powerpoint/2010/main" val="499735637"/>
              </p:ext>
            </p:extLst>
          </p:nvPr>
        </p:nvGraphicFramePr>
        <p:xfrm>
          <a:off x="2052064" y="2486666"/>
          <a:ext cx="464209" cy="200025"/>
        </p:xfrm>
        <a:graphic>
          <a:graphicData uri="http://schemas.openxmlformats.org/presentationml/2006/ole">
            <mc:AlternateContent xmlns:mc="http://schemas.openxmlformats.org/markup-compatibility/2006">
              <mc:Choice xmlns:v="urn:schemas-microsoft-com:vml" Requires="v">
                <p:oleObj spid="_x0000_s807278" name="CS ChemDraw Drawing" r:id="rId8" imgW="389802" imgH="168883" progId="ChemDraw.Document.6.0">
                  <p:embed/>
                </p:oleObj>
              </mc:Choice>
              <mc:Fallback>
                <p:oleObj name="CS ChemDraw Drawing" r:id="rId8" imgW="389802" imgH="168883" progId="ChemDraw.Document.6.0">
                  <p:embed/>
                  <p:pic>
                    <p:nvPicPr>
                      <p:cNvPr id="0" name=""/>
                      <p:cNvPicPr/>
                      <p:nvPr/>
                    </p:nvPicPr>
                    <p:blipFill>
                      <a:blip r:embed="rId9"/>
                      <a:stretch>
                        <a:fillRect/>
                      </a:stretch>
                    </p:blipFill>
                    <p:spPr>
                      <a:xfrm>
                        <a:off x="2052064" y="2486666"/>
                        <a:ext cx="464209" cy="200025"/>
                      </a:xfrm>
                      <a:prstGeom prst="rect">
                        <a:avLst/>
                      </a:prstGeom>
                    </p:spPr>
                  </p:pic>
                </p:oleObj>
              </mc:Fallback>
            </mc:AlternateContent>
          </a:graphicData>
        </a:graphic>
      </p:graphicFrame>
      <p:graphicFrame>
        <p:nvGraphicFramePr>
          <p:cNvPr id="106" name="Object 105"/>
          <p:cNvGraphicFramePr>
            <a:graphicFrameLocks noChangeAspect="1"/>
          </p:cNvGraphicFramePr>
          <p:nvPr>
            <p:extLst>
              <p:ext uri="{D42A27DB-BD31-4B8C-83A1-F6EECF244321}">
                <p14:modId xmlns:p14="http://schemas.microsoft.com/office/powerpoint/2010/main" val="1657899146"/>
              </p:ext>
            </p:extLst>
          </p:nvPr>
        </p:nvGraphicFramePr>
        <p:xfrm>
          <a:off x="679087" y="2473478"/>
          <a:ext cx="526751" cy="226974"/>
        </p:xfrm>
        <a:graphic>
          <a:graphicData uri="http://schemas.openxmlformats.org/presentationml/2006/ole">
            <mc:AlternateContent xmlns:mc="http://schemas.openxmlformats.org/markup-compatibility/2006">
              <mc:Choice xmlns:v="urn:schemas-microsoft-com:vml" Requires="v">
                <p:oleObj spid="_x0000_s807279" name="CS ChemDraw Drawing" r:id="rId10" imgW="389802" imgH="168883" progId="ChemDraw.Document.6.0">
                  <p:embed/>
                </p:oleObj>
              </mc:Choice>
              <mc:Fallback>
                <p:oleObj name="CS ChemDraw Drawing" r:id="rId10" imgW="389802" imgH="168883" progId="ChemDraw.Document.6.0">
                  <p:embed/>
                  <p:pic>
                    <p:nvPicPr>
                      <p:cNvPr id="0" name=""/>
                      <p:cNvPicPr/>
                      <p:nvPr/>
                    </p:nvPicPr>
                    <p:blipFill>
                      <a:blip r:embed="rId11"/>
                      <a:stretch>
                        <a:fillRect/>
                      </a:stretch>
                    </p:blipFill>
                    <p:spPr>
                      <a:xfrm>
                        <a:off x="679087" y="2473478"/>
                        <a:ext cx="526751" cy="22697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46397701"/>
              </p:ext>
            </p:extLst>
          </p:nvPr>
        </p:nvGraphicFramePr>
        <p:xfrm>
          <a:off x="2867525" y="2511944"/>
          <a:ext cx="357187" cy="204787"/>
        </p:xfrm>
        <a:graphic>
          <a:graphicData uri="http://schemas.openxmlformats.org/presentationml/2006/ole">
            <mc:AlternateContent xmlns:mc="http://schemas.openxmlformats.org/markup-compatibility/2006">
              <mc:Choice xmlns:v="urn:schemas-microsoft-com:vml" Requires="v">
                <p:oleObj spid="_x0000_s807280" name="CS ChemDraw Drawing" r:id="rId12" imgW="357656" imgH="205362" progId="ChemDraw.Document.6.0">
                  <p:embed/>
                </p:oleObj>
              </mc:Choice>
              <mc:Fallback>
                <p:oleObj name="CS ChemDraw Drawing" r:id="rId12" imgW="357656" imgH="205362" progId="ChemDraw.Document.6.0">
                  <p:embed/>
                  <p:pic>
                    <p:nvPicPr>
                      <p:cNvPr id="0" name=""/>
                      <p:cNvPicPr/>
                      <p:nvPr/>
                    </p:nvPicPr>
                    <p:blipFill>
                      <a:blip r:embed="rId13"/>
                      <a:stretch>
                        <a:fillRect/>
                      </a:stretch>
                    </p:blipFill>
                    <p:spPr>
                      <a:xfrm>
                        <a:off x="2867525" y="2511944"/>
                        <a:ext cx="357187" cy="2047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37565946"/>
              </p:ext>
            </p:extLst>
          </p:nvPr>
        </p:nvGraphicFramePr>
        <p:xfrm>
          <a:off x="6719954" y="2442444"/>
          <a:ext cx="357187" cy="204787"/>
        </p:xfrm>
        <a:graphic>
          <a:graphicData uri="http://schemas.openxmlformats.org/presentationml/2006/ole">
            <mc:AlternateContent xmlns:mc="http://schemas.openxmlformats.org/markup-compatibility/2006">
              <mc:Choice xmlns:v="urn:schemas-microsoft-com:vml" Requires="v">
                <p:oleObj spid="_x0000_s807281" name="CS ChemDraw Drawing" r:id="rId14" imgW="357656" imgH="205362" progId="ChemDraw.Document.6.0">
                  <p:embed/>
                </p:oleObj>
              </mc:Choice>
              <mc:Fallback>
                <p:oleObj name="CS ChemDraw Drawing" r:id="rId14" imgW="357656" imgH="205362" progId="ChemDraw.Document.6.0">
                  <p:embed/>
                  <p:pic>
                    <p:nvPicPr>
                      <p:cNvPr id="0" name=""/>
                      <p:cNvPicPr/>
                      <p:nvPr/>
                    </p:nvPicPr>
                    <p:blipFill>
                      <a:blip r:embed="rId13"/>
                      <a:stretch>
                        <a:fillRect/>
                      </a:stretch>
                    </p:blipFill>
                    <p:spPr>
                      <a:xfrm>
                        <a:off x="6719954" y="2442444"/>
                        <a:ext cx="357187" cy="2047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45179231"/>
              </p:ext>
            </p:extLst>
          </p:nvPr>
        </p:nvGraphicFramePr>
        <p:xfrm>
          <a:off x="4117060" y="2507305"/>
          <a:ext cx="350837" cy="157163"/>
        </p:xfrm>
        <a:graphic>
          <a:graphicData uri="http://schemas.openxmlformats.org/presentationml/2006/ole">
            <mc:AlternateContent xmlns:mc="http://schemas.openxmlformats.org/markup-compatibility/2006">
              <mc:Choice xmlns:v="urn:schemas-microsoft-com:vml" Requires="v">
                <p:oleObj spid="_x0000_s807282" name="CS ChemDraw Drawing" r:id="rId15" imgW="350362" imgH="156723" progId="ChemDraw.Document.6.0">
                  <p:embed/>
                </p:oleObj>
              </mc:Choice>
              <mc:Fallback>
                <p:oleObj name="CS ChemDraw Drawing" r:id="rId15" imgW="350362" imgH="156723" progId="ChemDraw.Document.6.0">
                  <p:embed/>
                  <p:pic>
                    <p:nvPicPr>
                      <p:cNvPr id="0" name=""/>
                      <p:cNvPicPr/>
                      <p:nvPr/>
                    </p:nvPicPr>
                    <p:blipFill>
                      <a:blip r:embed="rId16"/>
                      <a:stretch>
                        <a:fillRect/>
                      </a:stretch>
                    </p:blipFill>
                    <p:spPr>
                      <a:xfrm>
                        <a:off x="4117060" y="2507305"/>
                        <a:ext cx="350837" cy="1571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24519433"/>
              </p:ext>
            </p:extLst>
          </p:nvPr>
        </p:nvGraphicFramePr>
        <p:xfrm>
          <a:off x="7865087" y="1850516"/>
          <a:ext cx="179387" cy="441325"/>
        </p:xfrm>
        <a:graphic>
          <a:graphicData uri="http://schemas.openxmlformats.org/presentationml/2006/ole">
            <mc:AlternateContent xmlns:mc="http://schemas.openxmlformats.org/markup-compatibility/2006">
              <mc:Choice xmlns:v="urn:schemas-microsoft-com:vml" Requires="v">
                <p:oleObj spid="_x0000_s807283" name="CS ChemDraw Drawing" r:id="rId17" imgW="179368" imgH="441528" progId="ChemDraw.Document.6.0">
                  <p:embed/>
                </p:oleObj>
              </mc:Choice>
              <mc:Fallback>
                <p:oleObj name="CS ChemDraw Drawing" r:id="rId17" imgW="179368" imgH="441528" progId="ChemDraw.Document.6.0">
                  <p:embed/>
                  <p:pic>
                    <p:nvPicPr>
                      <p:cNvPr id="0" name=""/>
                      <p:cNvPicPr/>
                      <p:nvPr/>
                    </p:nvPicPr>
                    <p:blipFill>
                      <a:blip r:embed="rId18"/>
                      <a:stretch>
                        <a:fillRect/>
                      </a:stretch>
                    </p:blipFill>
                    <p:spPr>
                      <a:xfrm>
                        <a:off x="7865087" y="1850516"/>
                        <a:ext cx="179387" cy="441325"/>
                      </a:xfrm>
                      <a:prstGeom prst="rect">
                        <a:avLst/>
                      </a:prstGeom>
                    </p:spPr>
                  </p:pic>
                </p:oleObj>
              </mc:Fallback>
            </mc:AlternateContent>
          </a:graphicData>
        </a:graphic>
      </p:graphicFrame>
      <p:pic>
        <p:nvPicPr>
          <p:cNvPr id="9" name="Picture 8"/>
          <p:cNvPicPr>
            <a:picLocks noChangeAspect="1"/>
          </p:cNvPicPr>
          <p:nvPr/>
        </p:nvPicPr>
        <p:blipFill>
          <a:blip r:embed="rId19"/>
          <a:stretch>
            <a:fillRect/>
          </a:stretch>
        </p:blipFill>
        <p:spPr>
          <a:xfrm>
            <a:off x="673790" y="3693044"/>
            <a:ext cx="4299937" cy="2798244"/>
          </a:xfrm>
          <a:prstGeom prst="rect">
            <a:avLst/>
          </a:prstGeom>
        </p:spPr>
      </p:pic>
      <p:sp>
        <p:nvSpPr>
          <p:cNvPr id="113" name="Oval 102"/>
          <p:cNvSpPr>
            <a:spLocks noChangeArrowheads="1"/>
          </p:cNvSpPr>
          <p:nvPr/>
        </p:nvSpPr>
        <p:spPr bwMode="auto">
          <a:xfrm>
            <a:off x="6558577" y="2012253"/>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Oval 103"/>
          <p:cNvSpPr>
            <a:spLocks noChangeArrowheads="1"/>
          </p:cNvSpPr>
          <p:nvPr/>
        </p:nvSpPr>
        <p:spPr bwMode="auto">
          <a:xfrm>
            <a:off x="6723677" y="2012253"/>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Oval 108"/>
          <p:cNvSpPr>
            <a:spLocks noChangeArrowheads="1"/>
          </p:cNvSpPr>
          <p:nvPr/>
        </p:nvSpPr>
        <p:spPr bwMode="auto">
          <a:xfrm>
            <a:off x="8084040" y="2883918"/>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Oval 109"/>
          <p:cNvSpPr>
            <a:spLocks noChangeArrowheads="1"/>
          </p:cNvSpPr>
          <p:nvPr/>
        </p:nvSpPr>
        <p:spPr bwMode="auto">
          <a:xfrm>
            <a:off x="8084040" y="3029968"/>
            <a:ext cx="61913" cy="53975"/>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p:cNvPicPr>
            <a:picLocks noChangeAspect="1"/>
          </p:cNvPicPr>
          <p:nvPr/>
        </p:nvPicPr>
        <p:blipFill>
          <a:blip r:embed="rId20"/>
          <a:stretch>
            <a:fillRect/>
          </a:stretch>
        </p:blipFill>
        <p:spPr>
          <a:xfrm>
            <a:off x="5303107" y="3693043"/>
            <a:ext cx="2292730" cy="2744269"/>
          </a:xfrm>
          <a:prstGeom prst="rect">
            <a:avLst/>
          </a:prstGeom>
        </p:spPr>
      </p:pic>
      <p:cxnSp>
        <p:nvCxnSpPr>
          <p:cNvPr id="12" name="Curved Connector 11"/>
          <p:cNvCxnSpPr/>
          <p:nvPr/>
        </p:nvCxnSpPr>
        <p:spPr bwMode="auto">
          <a:xfrm rot="5400000">
            <a:off x="3820068" y="1238108"/>
            <a:ext cx="381245" cy="318337"/>
          </a:xfrm>
          <a:prstGeom prst="curvedConnector3">
            <a:avLst/>
          </a:prstGeom>
          <a:solidFill>
            <a:srgbClr val="66CCFF"/>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726114" y="876069"/>
            <a:ext cx="902811" cy="400110"/>
          </a:xfrm>
          <a:prstGeom prst="rect">
            <a:avLst/>
          </a:prstGeom>
          <a:noFill/>
        </p:spPr>
        <p:txBody>
          <a:bodyPr wrap="none" rtlCol="0">
            <a:spAutoFit/>
          </a:bodyPr>
          <a:lstStyle/>
          <a:p>
            <a:r>
              <a:rPr lang="en-US" sz="2000" dirty="0" smtClean="0">
                <a:solidFill>
                  <a:schemeClr val="tx2"/>
                </a:solidFill>
              </a:rPr>
              <a:t>Octet</a:t>
            </a: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4" name="Rectangle 4"/>
          <p:cNvSpPr>
            <a:spLocks noGrp="1" noChangeArrowheads="1"/>
          </p:cNvSpPr>
          <p:nvPr>
            <p:ph type="title"/>
          </p:nvPr>
        </p:nvSpPr>
        <p:spPr>
          <a:xfrm>
            <a:off x="723900" y="131763"/>
            <a:ext cx="7772400" cy="1306512"/>
          </a:xfrm>
        </p:spPr>
        <p:txBody>
          <a:bodyPr/>
          <a:lstStyle/>
          <a:p>
            <a:r>
              <a:rPr lang="en-US" altLang="en-US" dirty="0">
                <a:solidFill>
                  <a:srgbClr val="66FF33"/>
                </a:solidFill>
              </a:rPr>
              <a:t>Time Out: Alkenes As Nucleophiles/Bases</a:t>
            </a:r>
          </a:p>
        </p:txBody>
      </p:sp>
      <p:sp>
        <p:nvSpPr>
          <p:cNvPr id="670725" name="Text Box 5"/>
          <p:cNvSpPr txBox="1">
            <a:spLocks noChangeArrowheads="1"/>
          </p:cNvSpPr>
          <p:nvPr/>
        </p:nvSpPr>
        <p:spPr bwMode="auto">
          <a:xfrm>
            <a:off x="41273" y="2225794"/>
            <a:ext cx="1203447" cy="40011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chemeClr val="tx2"/>
                </a:solidFill>
                <a:effectLst>
                  <a:outerShdw blurRad="38100" dist="38100" dir="2700000" algn="tl">
                    <a:srgbClr val="000000"/>
                  </a:outerShdw>
                </a:effectLst>
              </a:rPr>
              <a:t>Base : </a:t>
            </a:r>
          </a:p>
        </p:txBody>
      </p:sp>
      <p:sp>
        <p:nvSpPr>
          <p:cNvPr id="670726" name="Text Box 6"/>
          <p:cNvSpPr txBox="1">
            <a:spLocks noChangeArrowheads="1"/>
          </p:cNvSpPr>
          <p:nvPr/>
        </p:nvSpPr>
        <p:spPr bwMode="auto">
          <a:xfrm>
            <a:off x="44204" y="3711090"/>
            <a:ext cx="2331671" cy="40011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chemeClr val="tx2"/>
                </a:solidFill>
                <a:effectLst>
                  <a:outerShdw blurRad="38100" dist="38100" dir="2700000" algn="tl">
                    <a:srgbClr val="000000"/>
                  </a:outerShdw>
                </a:effectLst>
              </a:rPr>
              <a:t>Nucleophile :</a:t>
            </a:r>
          </a:p>
        </p:txBody>
      </p:sp>
      <p:sp>
        <p:nvSpPr>
          <p:cNvPr id="670727" name="Text Box 7"/>
          <p:cNvSpPr txBox="1">
            <a:spLocks noChangeArrowheads="1"/>
          </p:cNvSpPr>
          <p:nvPr/>
        </p:nvSpPr>
        <p:spPr bwMode="auto">
          <a:xfrm>
            <a:off x="44204" y="5658096"/>
            <a:ext cx="1729887" cy="40011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chemeClr val="tx2"/>
                </a:solidFill>
                <a:effectLst>
                  <a:outerShdw blurRad="38100" dist="38100" dir="2700000" algn="tl">
                    <a:srgbClr val="000000"/>
                  </a:outerShdw>
                </a:effectLst>
              </a:rPr>
              <a:t>General :</a:t>
            </a:r>
          </a:p>
        </p:txBody>
      </p:sp>
      <p:cxnSp>
        <p:nvCxnSpPr>
          <p:cNvPr id="9" name="Straight Connector 8"/>
          <p:cNvCxnSpPr/>
          <p:nvPr/>
        </p:nvCxnSpPr>
        <p:spPr bwMode="auto">
          <a:xfrm flipV="1">
            <a:off x="139484" y="1521683"/>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 name="Object 4"/>
          <p:cNvGraphicFramePr>
            <a:graphicFrameLocks noChangeAspect="1"/>
          </p:cNvGraphicFramePr>
          <p:nvPr>
            <p:extLst>
              <p:ext uri="{D42A27DB-BD31-4B8C-83A1-F6EECF244321}">
                <p14:modId xmlns:p14="http://schemas.microsoft.com/office/powerpoint/2010/main" val="1368788840"/>
              </p:ext>
            </p:extLst>
          </p:nvPr>
        </p:nvGraphicFramePr>
        <p:xfrm>
          <a:off x="1932830" y="1940413"/>
          <a:ext cx="7008739" cy="4436941"/>
        </p:xfrm>
        <a:graphic>
          <a:graphicData uri="http://schemas.openxmlformats.org/presentationml/2006/ole">
            <mc:AlternateContent xmlns:mc="http://schemas.openxmlformats.org/markup-compatibility/2006">
              <mc:Choice xmlns:v="urn:schemas-microsoft-com:vml" Requires="v">
                <p:oleObj spid="_x0000_s670908" name="CS ChemDraw Drawing" r:id="rId3" imgW="4234874" imgH="2681862" progId="ChemDraw.Document.6.0">
                  <p:embed/>
                </p:oleObj>
              </mc:Choice>
              <mc:Fallback>
                <p:oleObj name="CS ChemDraw Drawing" r:id="rId3" imgW="4234874" imgH="2681862" progId="ChemDraw.Document.6.0">
                  <p:embed/>
                  <p:pic>
                    <p:nvPicPr>
                      <p:cNvPr id="0" name=""/>
                      <p:cNvPicPr/>
                      <p:nvPr/>
                    </p:nvPicPr>
                    <p:blipFill>
                      <a:blip r:embed="rId4"/>
                      <a:stretch>
                        <a:fillRect/>
                      </a:stretch>
                    </p:blipFill>
                    <p:spPr>
                      <a:xfrm>
                        <a:off x="1932830" y="1940413"/>
                        <a:ext cx="7008739" cy="4436941"/>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41" name="Text Box 5"/>
          <p:cNvSpPr txBox="1">
            <a:spLocks noChangeArrowheads="1"/>
          </p:cNvSpPr>
          <p:nvPr/>
        </p:nvSpPr>
        <p:spPr bwMode="auto">
          <a:xfrm>
            <a:off x="358775" y="-81766"/>
            <a:ext cx="8362950" cy="1200329"/>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smtClean="0">
                <a:solidFill>
                  <a:srgbClr val="66FF33"/>
                </a:solidFill>
                <a:effectLst>
                  <a:outerShdw blurRad="38100" dist="38100" dir="2700000" algn="tl">
                    <a:srgbClr val="000000"/>
                  </a:outerShdw>
                </a:effectLst>
              </a:rPr>
              <a:t>Halonium Ions Can Be Intercepted By Other Nu</a:t>
            </a:r>
            <a:endParaRPr lang="en-US" altLang="en-US" sz="3600" b="1">
              <a:solidFill>
                <a:srgbClr val="66FF33"/>
              </a:solidFill>
              <a:effectLst>
                <a:outerShdw blurRad="38100" dist="38100" dir="2700000" algn="tl">
                  <a:srgbClr val="000000"/>
                </a:outerShdw>
              </a:effectLst>
            </a:endParaRPr>
          </a:p>
        </p:txBody>
      </p:sp>
      <p:sp>
        <p:nvSpPr>
          <p:cNvPr id="679942" name="AutoShape 6"/>
          <p:cNvSpPr>
            <a:spLocks noChangeArrowheads="1"/>
          </p:cNvSpPr>
          <p:nvPr/>
        </p:nvSpPr>
        <p:spPr bwMode="auto">
          <a:xfrm>
            <a:off x="104028" y="1796834"/>
            <a:ext cx="914400" cy="781050"/>
          </a:xfrm>
          <a:prstGeom prst="pentagon">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45" name="Line 9"/>
          <p:cNvSpPr>
            <a:spLocks noChangeShapeType="1"/>
          </p:cNvSpPr>
          <p:nvPr/>
        </p:nvSpPr>
        <p:spPr bwMode="auto">
          <a:xfrm>
            <a:off x="532653" y="1882559"/>
            <a:ext cx="400050" cy="2476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46" name="Text Box 10"/>
          <p:cNvSpPr txBox="1">
            <a:spLocks noChangeArrowheads="1"/>
          </p:cNvSpPr>
          <p:nvPr/>
        </p:nvSpPr>
        <p:spPr bwMode="auto">
          <a:xfrm>
            <a:off x="1575016" y="2025596"/>
            <a:ext cx="2188586"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 Br</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 + H</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O</a:t>
            </a:r>
          </a:p>
        </p:txBody>
      </p:sp>
      <p:sp>
        <p:nvSpPr>
          <p:cNvPr id="679947" name="Oval 11"/>
          <p:cNvSpPr>
            <a:spLocks noChangeArrowheads="1"/>
          </p:cNvSpPr>
          <p:nvPr/>
        </p:nvSpPr>
        <p:spPr bwMode="auto">
          <a:xfrm>
            <a:off x="3360913" y="2044646"/>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48" name="Oval 12"/>
          <p:cNvSpPr>
            <a:spLocks noChangeArrowheads="1"/>
          </p:cNvSpPr>
          <p:nvPr/>
        </p:nvSpPr>
        <p:spPr bwMode="auto">
          <a:xfrm>
            <a:off x="3475213" y="2044646"/>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49" name="Oval 13"/>
          <p:cNvSpPr>
            <a:spLocks noChangeArrowheads="1"/>
          </p:cNvSpPr>
          <p:nvPr/>
        </p:nvSpPr>
        <p:spPr bwMode="auto">
          <a:xfrm>
            <a:off x="3360913" y="2482796"/>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50" name="Oval 14"/>
          <p:cNvSpPr>
            <a:spLocks noChangeArrowheads="1"/>
          </p:cNvSpPr>
          <p:nvPr/>
        </p:nvSpPr>
        <p:spPr bwMode="auto">
          <a:xfrm>
            <a:off x="3475213" y="2482796"/>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52" name="Line 16"/>
          <p:cNvSpPr>
            <a:spLocks noChangeShapeType="1"/>
          </p:cNvSpPr>
          <p:nvPr/>
        </p:nvSpPr>
        <p:spPr bwMode="auto">
          <a:xfrm>
            <a:off x="3657600" y="2305050"/>
            <a:ext cx="5143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991" name="AutoShape 55"/>
          <p:cNvSpPr>
            <a:spLocks noChangeArrowheads="1"/>
          </p:cNvSpPr>
          <p:nvPr/>
        </p:nvSpPr>
        <p:spPr bwMode="auto">
          <a:xfrm>
            <a:off x="1009650" y="3810000"/>
            <a:ext cx="914400" cy="781050"/>
          </a:xfrm>
          <a:prstGeom prst="pentagon">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92" name="AutoShape 56"/>
          <p:cNvSpPr>
            <a:spLocks noChangeArrowheads="1"/>
          </p:cNvSpPr>
          <p:nvPr/>
        </p:nvSpPr>
        <p:spPr bwMode="auto">
          <a:xfrm rot="-7110742">
            <a:off x="1572419" y="3505994"/>
            <a:ext cx="109537" cy="415925"/>
          </a:xfrm>
          <a:prstGeom prst="triangle">
            <a:avLst>
              <a:gd name="adj" fmla="val 50000"/>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93" name="AutoShape 57"/>
          <p:cNvSpPr>
            <a:spLocks noChangeArrowheads="1"/>
          </p:cNvSpPr>
          <p:nvPr/>
        </p:nvSpPr>
        <p:spPr bwMode="auto">
          <a:xfrm rot="11485016">
            <a:off x="1905000" y="3717925"/>
            <a:ext cx="111125" cy="446088"/>
          </a:xfrm>
          <a:prstGeom prst="triangle">
            <a:avLst>
              <a:gd name="adj" fmla="val 50000"/>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94" name="Text Box 58"/>
          <p:cNvSpPr txBox="1">
            <a:spLocks noChangeArrowheads="1"/>
          </p:cNvSpPr>
          <p:nvPr/>
        </p:nvSpPr>
        <p:spPr bwMode="auto">
          <a:xfrm>
            <a:off x="1809750" y="3295650"/>
            <a:ext cx="5905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O</a:t>
            </a:r>
          </a:p>
        </p:txBody>
      </p:sp>
      <p:sp>
        <p:nvSpPr>
          <p:cNvPr id="679995" name="Text Box 59"/>
          <p:cNvSpPr txBox="1">
            <a:spLocks noChangeArrowheads="1"/>
          </p:cNvSpPr>
          <p:nvPr/>
        </p:nvSpPr>
        <p:spPr bwMode="auto">
          <a:xfrm>
            <a:off x="1581150" y="3124200"/>
            <a:ext cx="5905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rPr>
              <a:t>+</a:t>
            </a:r>
          </a:p>
        </p:txBody>
      </p:sp>
      <p:sp>
        <p:nvSpPr>
          <p:cNvPr id="679997" name="Oval 61"/>
          <p:cNvSpPr>
            <a:spLocks noChangeArrowheads="1"/>
          </p:cNvSpPr>
          <p:nvPr/>
        </p:nvSpPr>
        <p:spPr bwMode="auto">
          <a:xfrm>
            <a:off x="1943100" y="33147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98" name="Oval 62"/>
          <p:cNvSpPr>
            <a:spLocks noChangeArrowheads="1"/>
          </p:cNvSpPr>
          <p:nvPr/>
        </p:nvSpPr>
        <p:spPr bwMode="auto">
          <a:xfrm>
            <a:off x="2095500" y="33147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00" name="Text Box 64"/>
          <p:cNvSpPr txBox="1">
            <a:spLocks noChangeArrowheads="1"/>
          </p:cNvSpPr>
          <p:nvPr/>
        </p:nvSpPr>
        <p:spPr bwMode="auto">
          <a:xfrm>
            <a:off x="2971800" y="3848100"/>
            <a:ext cx="5905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effectLst>
                  <a:outerShdw blurRad="38100" dist="38100" dir="2700000" algn="tl">
                    <a:srgbClr val="000000"/>
                  </a:outerShdw>
                </a:effectLst>
              </a:rPr>
              <a:t>Nu</a:t>
            </a:r>
            <a:endParaRPr lang="en-US" altLang="en-US" sz="2400" baseline="-25000">
              <a:solidFill>
                <a:srgbClr val="FF0000"/>
              </a:solidFill>
              <a:effectLst>
                <a:outerShdw blurRad="38100" dist="38100" dir="2700000" algn="tl">
                  <a:srgbClr val="000000"/>
                </a:outerShdw>
              </a:effectLst>
            </a:endParaRPr>
          </a:p>
        </p:txBody>
      </p:sp>
      <p:sp>
        <p:nvSpPr>
          <p:cNvPr id="680001" name="Oval 65"/>
          <p:cNvSpPr>
            <a:spLocks noChangeArrowheads="1"/>
          </p:cNvSpPr>
          <p:nvPr/>
        </p:nvSpPr>
        <p:spPr bwMode="auto">
          <a:xfrm>
            <a:off x="2971800" y="40195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02" name="Oval 66"/>
          <p:cNvSpPr>
            <a:spLocks noChangeArrowheads="1"/>
          </p:cNvSpPr>
          <p:nvPr/>
        </p:nvSpPr>
        <p:spPr bwMode="auto">
          <a:xfrm>
            <a:off x="2971800" y="41529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05" name="Freeform 69"/>
          <p:cNvSpPr>
            <a:spLocks/>
          </p:cNvSpPr>
          <p:nvPr/>
        </p:nvSpPr>
        <p:spPr bwMode="auto">
          <a:xfrm>
            <a:off x="1962150" y="4114800"/>
            <a:ext cx="952500" cy="425450"/>
          </a:xfrm>
          <a:custGeom>
            <a:avLst/>
            <a:gdLst>
              <a:gd name="T0" fmla="*/ 600 w 600"/>
              <a:gd name="T1" fmla="*/ 24 h 268"/>
              <a:gd name="T2" fmla="*/ 504 w 600"/>
              <a:gd name="T3" fmla="*/ 84 h 268"/>
              <a:gd name="T4" fmla="*/ 288 w 600"/>
              <a:gd name="T5" fmla="*/ 264 h 268"/>
              <a:gd name="T6" fmla="*/ 144 w 600"/>
              <a:gd name="T7" fmla="*/ 60 h 268"/>
              <a:gd name="T8" fmla="*/ 0 w 600"/>
              <a:gd name="T9" fmla="*/ 0 h 268"/>
            </a:gdLst>
            <a:ahLst/>
            <a:cxnLst>
              <a:cxn ang="0">
                <a:pos x="T0" y="T1"/>
              </a:cxn>
              <a:cxn ang="0">
                <a:pos x="T2" y="T3"/>
              </a:cxn>
              <a:cxn ang="0">
                <a:pos x="T4" y="T5"/>
              </a:cxn>
              <a:cxn ang="0">
                <a:pos x="T6" y="T7"/>
              </a:cxn>
              <a:cxn ang="0">
                <a:pos x="T8" y="T9"/>
              </a:cxn>
            </a:cxnLst>
            <a:rect l="0" t="0" r="r" b="b"/>
            <a:pathLst>
              <a:path w="600" h="268">
                <a:moveTo>
                  <a:pt x="600" y="24"/>
                </a:moveTo>
                <a:cubicBezTo>
                  <a:pt x="584" y="34"/>
                  <a:pt x="556" y="44"/>
                  <a:pt x="504" y="84"/>
                </a:cubicBezTo>
                <a:cubicBezTo>
                  <a:pt x="452" y="124"/>
                  <a:pt x="348" y="268"/>
                  <a:pt x="288" y="264"/>
                </a:cubicBezTo>
                <a:cubicBezTo>
                  <a:pt x="228" y="260"/>
                  <a:pt x="192" y="104"/>
                  <a:pt x="144" y="60"/>
                </a:cubicBezTo>
                <a:cubicBezTo>
                  <a:pt x="96" y="16"/>
                  <a:pt x="30" y="12"/>
                  <a:pt x="0" y="0"/>
                </a:cubicBezTo>
              </a:path>
            </a:pathLst>
          </a:custGeom>
          <a:noFill/>
          <a:ln w="38100" cap="flat" cmpd="sng">
            <a:solidFill>
              <a:srgbClr val="FF0000"/>
            </a:solidFill>
            <a:prstDash val="solid"/>
            <a:round/>
            <a:headEnd type="none" w="med" len="med"/>
            <a:tailEnd type="arrow" w="med"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06" name="Freeform 70"/>
          <p:cNvSpPr>
            <a:spLocks/>
          </p:cNvSpPr>
          <p:nvPr/>
        </p:nvSpPr>
        <p:spPr bwMode="auto">
          <a:xfrm>
            <a:off x="2095500" y="3562350"/>
            <a:ext cx="314325" cy="250825"/>
          </a:xfrm>
          <a:custGeom>
            <a:avLst/>
            <a:gdLst>
              <a:gd name="T0" fmla="*/ 0 w 198"/>
              <a:gd name="T1" fmla="*/ 156 h 158"/>
              <a:gd name="T2" fmla="*/ 192 w 198"/>
              <a:gd name="T3" fmla="*/ 132 h 158"/>
              <a:gd name="T4" fmla="*/ 36 w 198"/>
              <a:gd name="T5" fmla="*/ 0 h 158"/>
            </a:gdLst>
            <a:ahLst/>
            <a:cxnLst>
              <a:cxn ang="0">
                <a:pos x="T0" y="T1"/>
              </a:cxn>
              <a:cxn ang="0">
                <a:pos x="T2" y="T3"/>
              </a:cxn>
              <a:cxn ang="0">
                <a:pos x="T4" y="T5"/>
              </a:cxn>
            </a:cxnLst>
            <a:rect l="0" t="0" r="r" b="b"/>
            <a:pathLst>
              <a:path w="198" h="158">
                <a:moveTo>
                  <a:pt x="0" y="156"/>
                </a:moveTo>
                <a:cubicBezTo>
                  <a:pt x="32" y="152"/>
                  <a:pt x="186" y="158"/>
                  <a:pt x="192" y="132"/>
                </a:cubicBezTo>
                <a:cubicBezTo>
                  <a:pt x="198" y="106"/>
                  <a:pt x="68" y="27"/>
                  <a:pt x="36" y="0"/>
                </a:cubicBezTo>
              </a:path>
            </a:pathLst>
          </a:custGeom>
          <a:noFill/>
          <a:ln w="38100" cap="flat" cmpd="sng">
            <a:solidFill>
              <a:srgbClr val="FF0000"/>
            </a:solidFill>
            <a:prstDash val="solid"/>
            <a:round/>
            <a:headEnd type="none" w="med" len="med"/>
            <a:tailEnd type="arrow" w="med"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07" name="Line 71"/>
          <p:cNvSpPr>
            <a:spLocks noChangeShapeType="1"/>
          </p:cNvSpPr>
          <p:nvPr/>
        </p:nvSpPr>
        <p:spPr bwMode="auto">
          <a:xfrm flipV="1">
            <a:off x="2171700" y="3390900"/>
            <a:ext cx="228600" cy="762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08" name="Text Box 72"/>
          <p:cNvSpPr txBox="1">
            <a:spLocks noChangeArrowheads="1"/>
          </p:cNvSpPr>
          <p:nvPr/>
        </p:nvSpPr>
        <p:spPr bwMode="auto">
          <a:xfrm>
            <a:off x="2362200" y="3124200"/>
            <a:ext cx="5524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H</a:t>
            </a:r>
          </a:p>
        </p:txBody>
      </p:sp>
      <p:sp>
        <p:nvSpPr>
          <p:cNvPr id="680009" name="Text Box 73"/>
          <p:cNvSpPr txBox="1">
            <a:spLocks noChangeArrowheads="1"/>
          </p:cNvSpPr>
          <p:nvPr/>
        </p:nvSpPr>
        <p:spPr bwMode="auto">
          <a:xfrm>
            <a:off x="2419350" y="3771900"/>
            <a:ext cx="3810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sp>
        <p:nvSpPr>
          <p:cNvPr id="680010" name="Text Box 74"/>
          <p:cNvSpPr txBox="1">
            <a:spLocks noChangeArrowheads="1"/>
          </p:cNvSpPr>
          <p:nvPr/>
        </p:nvSpPr>
        <p:spPr bwMode="auto">
          <a:xfrm>
            <a:off x="3897461" y="3680463"/>
            <a:ext cx="4953000" cy="95410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lgn="ctr">
              <a:spcBef>
                <a:spcPct val="50000"/>
              </a:spcBef>
            </a:pPr>
            <a:r>
              <a:rPr lang="en-US" altLang="en-US" sz="2800">
                <a:effectLst>
                  <a:outerShdw blurRad="38100" dist="38100" dir="2700000" algn="tl">
                    <a:srgbClr val="000000"/>
                  </a:outerShdw>
                </a:effectLst>
              </a:rPr>
              <a:t> Or X</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 ROH       </a:t>
            </a:r>
            <a:r>
              <a:rPr lang="en-US" altLang="en-US" sz="2800" smtClean="0">
                <a:solidFill>
                  <a:srgbClr val="FF00FF"/>
                </a:solidFill>
                <a:effectLst>
                  <a:outerShdw blurRad="38100" dist="38100" dir="2700000" algn="tl">
                    <a:srgbClr val="000000"/>
                  </a:outerShdw>
                </a:effectLst>
              </a:rPr>
              <a:t>Haloethers </a:t>
            </a:r>
            <a:r>
              <a:rPr lang="en-US" altLang="en-US" sz="2800" smtClean="0">
                <a:solidFill>
                  <a:srgbClr val="FFFFFF"/>
                </a:solidFill>
                <a:effectLst>
                  <a:outerShdw blurRad="38100" dist="38100" dir="2700000" algn="tl">
                    <a:srgbClr val="000000"/>
                  </a:outerShdw>
                </a:effectLst>
              </a:rPr>
              <a:t>(</a:t>
            </a:r>
            <a:r>
              <a:rPr lang="en-US" altLang="en-US" sz="2800">
                <a:solidFill>
                  <a:srgbClr val="FFFFFF"/>
                </a:solidFill>
                <a:effectLst>
                  <a:outerShdw blurRad="38100" dist="38100" dir="2700000" algn="tl">
                    <a:srgbClr val="000000"/>
                  </a:outerShdw>
                </a:effectLst>
              </a:rPr>
              <a:t>all </a:t>
            </a:r>
            <a:r>
              <a:rPr lang="en-US" altLang="en-US" sz="2800">
                <a:solidFill>
                  <a:srgbClr val="FFFF00"/>
                </a:solidFill>
                <a:effectLst>
                  <a:outerShdw blurRad="38100" dist="38100" dir="2700000" algn="tl">
                    <a:srgbClr val="000000"/>
                  </a:outerShdw>
                </a:effectLst>
              </a:rPr>
              <a:t>anti and Markovnikov</a:t>
            </a:r>
            <a:r>
              <a:rPr lang="en-US" altLang="en-US" sz="2800" smtClean="0">
                <a:solidFill>
                  <a:srgbClr val="FFFFFF"/>
                </a:solidFill>
                <a:effectLst>
                  <a:outerShdw blurRad="38100" dist="38100" dir="2700000" algn="tl">
                    <a:srgbClr val="000000"/>
                  </a:outerShdw>
                </a:effectLst>
              </a:rPr>
              <a:t>)</a:t>
            </a:r>
            <a:endParaRPr lang="en-US" altLang="en-US" sz="2800">
              <a:solidFill>
                <a:srgbClr val="FFFFFF"/>
              </a:solidFill>
              <a:effectLst>
                <a:outerShdw blurRad="38100" dist="38100" dir="2700000" algn="tl">
                  <a:srgbClr val="000000"/>
                </a:outerShdw>
              </a:effectLst>
            </a:endParaRPr>
          </a:p>
        </p:txBody>
      </p:sp>
      <p:sp>
        <p:nvSpPr>
          <p:cNvPr id="680013" name="Line 77"/>
          <p:cNvSpPr>
            <a:spLocks noChangeShapeType="1"/>
          </p:cNvSpPr>
          <p:nvPr/>
        </p:nvSpPr>
        <p:spPr bwMode="auto">
          <a:xfrm>
            <a:off x="790575" y="5086350"/>
            <a:ext cx="390525" cy="400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14" name="Line 78"/>
          <p:cNvSpPr>
            <a:spLocks noChangeShapeType="1"/>
          </p:cNvSpPr>
          <p:nvPr/>
        </p:nvSpPr>
        <p:spPr bwMode="auto">
          <a:xfrm flipH="1">
            <a:off x="781050" y="5467350"/>
            <a:ext cx="390525" cy="3810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15" name="Line 79"/>
          <p:cNvSpPr>
            <a:spLocks noChangeShapeType="1"/>
          </p:cNvSpPr>
          <p:nvPr/>
        </p:nvSpPr>
        <p:spPr bwMode="auto">
          <a:xfrm flipV="1">
            <a:off x="1133475" y="5429250"/>
            <a:ext cx="47625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16" name="Line 80"/>
          <p:cNvSpPr>
            <a:spLocks noChangeShapeType="1"/>
          </p:cNvSpPr>
          <p:nvPr/>
        </p:nvSpPr>
        <p:spPr bwMode="auto">
          <a:xfrm>
            <a:off x="1133475" y="5524500"/>
            <a:ext cx="47625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17" name="Text Box 81"/>
          <p:cNvSpPr txBox="1">
            <a:spLocks noChangeArrowheads="1"/>
          </p:cNvSpPr>
          <p:nvPr/>
        </p:nvSpPr>
        <p:spPr bwMode="auto">
          <a:xfrm>
            <a:off x="1771650" y="5200650"/>
            <a:ext cx="25527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 Cl</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 + CH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OH</a:t>
            </a:r>
          </a:p>
        </p:txBody>
      </p:sp>
      <p:sp>
        <p:nvSpPr>
          <p:cNvPr id="680018" name="Oval 82"/>
          <p:cNvSpPr>
            <a:spLocks noChangeArrowheads="1"/>
          </p:cNvSpPr>
          <p:nvPr/>
        </p:nvSpPr>
        <p:spPr bwMode="auto">
          <a:xfrm>
            <a:off x="3695700" y="52006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19" name="Oval 83"/>
          <p:cNvSpPr>
            <a:spLocks noChangeArrowheads="1"/>
          </p:cNvSpPr>
          <p:nvPr/>
        </p:nvSpPr>
        <p:spPr bwMode="auto">
          <a:xfrm>
            <a:off x="3810000" y="52006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20" name="Oval 84"/>
          <p:cNvSpPr>
            <a:spLocks noChangeArrowheads="1"/>
          </p:cNvSpPr>
          <p:nvPr/>
        </p:nvSpPr>
        <p:spPr bwMode="auto">
          <a:xfrm>
            <a:off x="3695700" y="56388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21" name="Oval 85"/>
          <p:cNvSpPr>
            <a:spLocks noChangeArrowheads="1"/>
          </p:cNvSpPr>
          <p:nvPr/>
        </p:nvSpPr>
        <p:spPr bwMode="auto">
          <a:xfrm>
            <a:off x="3810000" y="56388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22" name="Line 86"/>
          <p:cNvSpPr>
            <a:spLocks noChangeShapeType="1"/>
          </p:cNvSpPr>
          <p:nvPr/>
        </p:nvSpPr>
        <p:spPr bwMode="auto">
          <a:xfrm>
            <a:off x="5219700" y="5048250"/>
            <a:ext cx="361950" cy="4572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23" name="Line 87"/>
          <p:cNvSpPr>
            <a:spLocks noChangeShapeType="1"/>
          </p:cNvSpPr>
          <p:nvPr/>
        </p:nvSpPr>
        <p:spPr bwMode="auto">
          <a:xfrm flipH="1">
            <a:off x="5219700" y="5486400"/>
            <a:ext cx="342900" cy="4191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24" name="Line 88"/>
          <p:cNvSpPr>
            <a:spLocks noChangeShapeType="1"/>
          </p:cNvSpPr>
          <p:nvPr/>
        </p:nvSpPr>
        <p:spPr bwMode="auto">
          <a:xfrm>
            <a:off x="5562600" y="5486400"/>
            <a:ext cx="55245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25" name="Line 89"/>
          <p:cNvSpPr>
            <a:spLocks noChangeShapeType="1"/>
          </p:cNvSpPr>
          <p:nvPr/>
        </p:nvSpPr>
        <p:spPr bwMode="auto">
          <a:xfrm>
            <a:off x="4324350" y="5467350"/>
            <a:ext cx="5334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26" name="Line 90"/>
          <p:cNvSpPr>
            <a:spLocks noChangeShapeType="1"/>
          </p:cNvSpPr>
          <p:nvPr/>
        </p:nvSpPr>
        <p:spPr bwMode="auto">
          <a:xfrm>
            <a:off x="6248400" y="5486400"/>
            <a:ext cx="6667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27" name="Text Box 91"/>
          <p:cNvSpPr txBox="1">
            <a:spLocks noChangeArrowheads="1"/>
          </p:cNvSpPr>
          <p:nvPr/>
        </p:nvSpPr>
        <p:spPr bwMode="auto">
          <a:xfrm>
            <a:off x="4572000" y="4800600"/>
            <a:ext cx="9715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H</a:t>
            </a:r>
            <a:r>
              <a:rPr lang="en-US" altLang="en-US" sz="2400" baseline="-25000">
                <a:effectLst>
                  <a:outerShdw blurRad="38100" dist="38100" dir="2700000" algn="tl">
                    <a:srgbClr val="000000"/>
                  </a:outerShdw>
                </a:effectLst>
              </a:rPr>
              <a:t>3</a:t>
            </a:r>
            <a:r>
              <a:rPr lang="en-US" altLang="en-US" sz="2400">
                <a:effectLst>
                  <a:outerShdw blurRad="38100" dist="38100" dir="2700000" algn="tl">
                    <a:srgbClr val="000000"/>
                  </a:outerShdw>
                </a:effectLst>
              </a:rPr>
              <a:t>C</a:t>
            </a:r>
          </a:p>
        </p:txBody>
      </p:sp>
      <p:sp>
        <p:nvSpPr>
          <p:cNvPr id="680028" name="Text Box 92"/>
          <p:cNvSpPr txBox="1">
            <a:spLocks noChangeArrowheads="1"/>
          </p:cNvSpPr>
          <p:nvPr/>
        </p:nvSpPr>
        <p:spPr bwMode="auto">
          <a:xfrm>
            <a:off x="4572000" y="5715000"/>
            <a:ext cx="8001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H</a:t>
            </a:r>
            <a:r>
              <a:rPr lang="en-US" altLang="en-US" sz="2400" baseline="-25000">
                <a:effectLst>
                  <a:outerShdw blurRad="38100" dist="38100" dir="2700000" algn="tl">
                    <a:srgbClr val="000000"/>
                  </a:outerShdw>
                </a:effectLst>
              </a:rPr>
              <a:t>3</a:t>
            </a:r>
            <a:r>
              <a:rPr lang="en-US" altLang="en-US" sz="2400">
                <a:effectLst>
                  <a:outerShdw blurRad="38100" dist="38100" dir="2700000" algn="tl">
                    <a:srgbClr val="000000"/>
                  </a:outerShdw>
                </a:effectLst>
              </a:rPr>
              <a:t>C</a:t>
            </a:r>
          </a:p>
        </p:txBody>
      </p:sp>
      <p:sp>
        <p:nvSpPr>
          <p:cNvPr id="680029" name="Text Box 93"/>
          <p:cNvSpPr txBox="1">
            <a:spLocks noChangeArrowheads="1"/>
          </p:cNvSpPr>
          <p:nvPr/>
        </p:nvSpPr>
        <p:spPr bwMode="auto">
          <a:xfrm>
            <a:off x="6115050" y="4914900"/>
            <a:ext cx="110490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CH</a:t>
            </a:r>
            <a:r>
              <a:rPr lang="en-US" altLang="en-US" sz="2000" baseline="-25000">
                <a:effectLst>
                  <a:outerShdw blurRad="38100" dist="38100" dir="2700000" algn="tl">
                    <a:srgbClr val="000000"/>
                  </a:outerShdw>
                </a:effectLst>
              </a:rPr>
              <a:t>3</a:t>
            </a:r>
            <a:r>
              <a:rPr lang="en-US" altLang="en-US" sz="2000">
                <a:solidFill>
                  <a:srgbClr val="FF0000"/>
                </a:solidFill>
                <a:effectLst>
                  <a:outerShdw blurRad="38100" dist="38100" dir="2700000" algn="tl">
                    <a:srgbClr val="000000"/>
                  </a:outerShdw>
                </a:effectLst>
              </a:rPr>
              <a:t>OH</a:t>
            </a:r>
          </a:p>
        </p:txBody>
      </p:sp>
      <p:sp>
        <p:nvSpPr>
          <p:cNvPr id="680030" name="Oval 94"/>
          <p:cNvSpPr>
            <a:spLocks noChangeArrowheads="1"/>
          </p:cNvSpPr>
          <p:nvPr/>
        </p:nvSpPr>
        <p:spPr bwMode="auto">
          <a:xfrm>
            <a:off x="6686550" y="48958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31" name="Oval 95"/>
          <p:cNvSpPr>
            <a:spLocks noChangeArrowheads="1"/>
          </p:cNvSpPr>
          <p:nvPr/>
        </p:nvSpPr>
        <p:spPr bwMode="auto">
          <a:xfrm>
            <a:off x="6800850" y="48958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32" name="Oval 96"/>
          <p:cNvSpPr>
            <a:spLocks noChangeArrowheads="1"/>
          </p:cNvSpPr>
          <p:nvPr/>
        </p:nvSpPr>
        <p:spPr bwMode="auto">
          <a:xfrm>
            <a:off x="6686550" y="52768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33" name="Oval 97"/>
          <p:cNvSpPr>
            <a:spLocks noChangeArrowheads="1"/>
          </p:cNvSpPr>
          <p:nvPr/>
        </p:nvSpPr>
        <p:spPr bwMode="auto">
          <a:xfrm>
            <a:off x="6800850" y="52768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34" name="Text Box 98"/>
          <p:cNvSpPr txBox="1">
            <a:spLocks noChangeArrowheads="1"/>
          </p:cNvSpPr>
          <p:nvPr/>
        </p:nvSpPr>
        <p:spPr bwMode="auto">
          <a:xfrm>
            <a:off x="6305550" y="5562600"/>
            <a:ext cx="64770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-H</a:t>
            </a:r>
            <a:r>
              <a:rPr lang="en-US" altLang="en-US" sz="2000" baseline="30000">
                <a:effectLst>
                  <a:outerShdw blurRad="38100" dist="38100" dir="2700000" algn="tl">
                    <a:srgbClr val="000000"/>
                  </a:outerShdw>
                </a:effectLst>
              </a:rPr>
              <a:t>+</a:t>
            </a:r>
          </a:p>
        </p:txBody>
      </p:sp>
      <p:sp>
        <p:nvSpPr>
          <p:cNvPr id="680035" name="Line 99"/>
          <p:cNvSpPr>
            <a:spLocks noChangeShapeType="1"/>
          </p:cNvSpPr>
          <p:nvPr/>
        </p:nvSpPr>
        <p:spPr bwMode="auto">
          <a:xfrm>
            <a:off x="7364413" y="5222875"/>
            <a:ext cx="407987" cy="3397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36" name="Line 100"/>
          <p:cNvSpPr>
            <a:spLocks noChangeShapeType="1"/>
          </p:cNvSpPr>
          <p:nvPr/>
        </p:nvSpPr>
        <p:spPr bwMode="auto">
          <a:xfrm flipH="1">
            <a:off x="7423150" y="5553075"/>
            <a:ext cx="330200" cy="3016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39" name="Text Box 103"/>
          <p:cNvSpPr txBox="1">
            <a:spLocks noChangeArrowheads="1"/>
          </p:cNvSpPr>
          <p:nvPr/>
        </p:nvSpPr>
        <p:spPr bwMode="auto">
          <a:xfrm>
            <a:off x="8362950" y="5638800"/>
            <a:ext cx="7239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rPr>
              <a:t>Cl</a:t>
            </a:r>
          </a:p>
        </p:txBody>
      </p:sp>
      <p:grpSp>
        <p:nvGrpSpPr>
          <p:cNvPr id="680046" name="Group 110"/>
          <p:cNvGrpSpPr>
            <a:grpSpLocks/>
          </p:cNvGrpSpPr>
          <p:nvPr/>
        </p:nvGrpSpPr>
        <p:grpSpPr bwMode="auto">
          <a:xfrm rot="5400000">
            <a:off x="8401050" y="5692775"/>
            <a:ext cx="519113" cy="328613"/>
            <a:chOff x="2988" y="900"/>
            <a:chExt cx="327" cy="207"/>
          </a:xfrm>
        </p:grpSpPr>
        <p:sp>
          <p:nvSpPr>
            <p:cNvPr id="680040" name="Oval 104"/>
            <p:cNvSpPr>
              <a:spLocks noChangeArrowheads="1"/>
            </p:cNvSpPr>
            <p:nvPr/>
          </p:nvSpPr>
          <p:spPr bwMode="auto">
            <a:xfrm>
              <a:off x="3285" y="1008"/>
              <a:ext cx="30"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41" name="Oval 105"/>
            <p:cNvSpPr>
              <a:spLocks noChangeArrowheads="1"/>
            </p:cNvSpPr>
            <p:nvPr/>
          </p:nvSpPr>
          <p:spPr bwMode="auto">
            <a:xfrm>
              <a:off x="3285" y="1080"/>
              <a:ext cx="30"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42" name="Oval 106"/>
            <p:cNvSpPr>
              <a:spLocks noChangeArrowheads="1"/>
            </p:cNvSpPr>
            <p:nvPr/>
          </p:nvSpPr>
          <p:spPr bwMode="auto">
            <a:xfrm>
              <a:off x="2988" y="1008"/>
              <a:ext cx="30"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43" name="Oval 107"/>
            <p:cNvSpPr>
              <a:spLocks noChangeArrowheads="1"/>
            </p:cNvSpPr>
            <p:nvPr/>
          </p:nvSpPr>
          <p:spPr bwMode="auto">
            <a:xfrm>
              <a:off x="2988" y="1080"/>
              <a:ext cx="30"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44" name="Oval 108"/>
            <p:cNvSpPr>
              <a:spLocks noChangeArrowheads="1"/>
            </p:cNvSpPr>
            <p:nvPr/>
          </p:nvSpPr>
          <p:spPr bwMode="auto">
            <a:xfrm>
              <a:off x="3096" y="900"/>
              <a:ext cx="30"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45" name="Oval 109"/>
            <p:cNvSpPr>
              <a:spLocks noChangeArrowheads="1"/>
            </p:cNvSpPr>
            <p:nvPr/>
          </p:nvSpPr>
          <p:spPr bwMode="auto">
            <a:xfrm>
              <a:off x="3177" y="900"/>
              <a:ext cx="30"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0047" name="Line 111"/>
          <p:cNvSpPr>
            <a:spLocks noChangeShapeType="1"/>
          </p:cNvSpPr>
          <p:nvPr/>
        </p:nvSpPr>
        <p:spPr bwMode="auto">
          <a:xfrm flipH="1" flipV="1">
            <a:off x="7691438" y="5143500"/>
            <a:ext cx="61912" cy="400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48" name="Text Box 112"/>
          <p:cNvSpPr txBox="1">
            <a:spLocks noChangeArrowheads="1"/>
          </p:cNvSpPr>
          <p:nvPr/>
        </p:nvSpPr>
        <p:spPr bwMode="auto">
          <a:xfrm>
            <a:off x="7467600" y="4781550"/>
            <a:ext cx="10858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effectLst>
                  <a:outerShdw blurRad="38100" dist="38100" dir="2700000" algn="tl">
                    <a:srgbClr val="000000"/>
                  </a:outerShdw>
                </a:effectLst>
              </a:rPr>
              <a:t>OCH</a:t>
            </a:r>
            <a:r>
              <a:rPr lang="en-US" altLang="en-US" sz="2400" baseline="-25000">
                <a:solidFill>
                  <a:srgbClr val="FF0000"/>
                </a:solidFill>
                <a:effectLst>
                  <a:outerShdw blurRad="38100" dist="38100" dir="2700000" algn="tl">
                    <a:srgbClr val="000000"/>
                  </a:outerShdw>
                </a:effectLst>
              </a:rPr>
              <a:t>3</a:t>
            </a:r>
          </a:p>
        </p:txBody>
      </p:sp>
      <p:sp>
        <p:nvSpPr>
          <p:cNvPr id="680049" name="Oval 113"/>
          <p:cNvSpPr>
            <a:spLocks noChangeArrowheads="1"/>
          </p:cNvSpPr>
          <p:nvPr/>
        </p:nvSpPr>
        <p:spPr bwMode="auto">
          <a:xfrm>
            <a:off x="7505700" y="49339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50" name="Oval 114"/>
          <p:cNvSpPr>
            <a:spLocks noChangeArrowheads="1"/>
          </p:cNvSpPr>
          <p:nvPr/>
        </p:nvSpPr>
        <p:spPr bwMode="auto">
          <a:xfrm>
            <a:off x="7505700" y="50673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51" name="Oval 115"/>
          <p:cNvSpPr>
            <a:spLocks noChangeArrowheads="1"/>
          </p:cNvSpPr>
          <p:nvPr/>
        </p:nvSpPr>
        <p:spPr bwMode="auto">
          <a:xfrm>
            <a:off x="7600950" y="48006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52" name="Oval 116"/>
          <p:cNvSpPr>
            <a:spLocks noChangeArrowheads="1"/>
          </p:cNvSpPr>
          <p:nvPr/>
        </p:nvSpPr>
        <p:spPr bwMode="auto">
          <a:xfrm>
            <a:off x="7715250" y="48006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53" name="Line 117"/>
          <p:cNvSpPr>
            <a:spLocks noChangeShapeType="1"/>
          </p:cNvSpPr>
          <p:nvPr/>
        </p:nvSpPr>
        <p:spPr bwMode="auto">
          <a:xfrm>
            <a:off x="5562600" y="5505450"/>
            <a:ext cx="152400" cy="3238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54" name="Line 118"/>
          <p:cNvSpPr>
            <a:spLocks noChangeShapeType="1"/>
          </p:cNvSpPr>
          <p:nvPr/>
        </p:nvSpPr>
        <p:spPr bwMode="auto">
          <a:xfrm flipH="1">
            <a:off x="5981700" y="5505450"/>
            <a:ext cx="114300" cy="3238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55" name="Text Box 119"/>
          <p:cNvSpPr txBox="1">
            <a:spLocks noChangeArrowheads="1"/>
          </p:cNvSpPr>
          <p:nvPr/>
        </p:nvSpPr>
        <p:spPr bwMode="auto">
          <a:xfrm>
            <a:off x="5600700" y="5772150"/>
            <a:ext cx="7429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rPr>
              <a:t>Cl</a:t>
            </a:r>
          </a:p>
        </p:txBody>
      </p:sp>
      <p:sp>
        <p:nvSpPr>
          <p:cNvPr id="680056" name="Text Box 120"/>
          <p:cNvSpPr txBox="1">
            <a:spLocks noChangeArrowheads="1"/>
          </p:cNvSpPr>
          <p:nvPr/>
        </p:nvSpPr>
        <p:spPr bwMode="auto">
          <a:xfrm>
            <a:off x="5876925" y="5676900"/>
            <a:ext cx="4191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rPr>
              <a:t>+</a:t>
            </a:r>
          </a:p>
        </p:txBody>
      </p:sp>
      <p:sp>
        <p:nvSpPr>
          <p:cNvPr id="680057" name="Oval 121"/>
          <p:cNvSpPr>
            <a:spLocks noChangeArrowheads="1"/>
          </p:cNvSpPr>
          <p:nvPr/>
        </p:nvSpPr>
        <p:spPr bwMode="auto">
          <a:xfrm>
            <a:off x="5753100" y="61722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58" name="Oval 122"/>
          <p:cNvSpPr>
            <a:spLocks noChangeArrowheads="1"/>
          </p:cNvSpPr>
          <p:nvPr/>
        </p:nvSpPr>
        <p:spPr bwMode="auto">
          <a:xfrm>
            <a:off x="5867400" y="61722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61" name="Oval 125"/>
          <p:cNvSpPr>
            <a:spLocks noChangeArrowheads="1"/>
          </p:cNvSpPr>
          <p:nvPr/>
        </p:nvSpPr>
        <p:spPr bwMode="auto">
          <a:xfrm>
            <a:off x="5600700" y="5924550"/>
            <a:ext cx="47625"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62" name="Oval 126"/>
          <p:cNvSpPr>
            <a:spLocks noChangeArrowheads="1"/>
          </p:cNvSpPr>
          <p:nvPr/>
        </p:nvSpPr>
        <p:spPr bwMode="auto">
          <a:xfrm>
            <a:off x="5600700" y="6038850"/>
            <a:ext cx="47625"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063" name="Freeform 127"/>
          <p:cNvSpPr>
            <a:spLocks/>
          </p:cNvSpPr>
          <p:nvPr/>
        </p:nvSpPr>
        <p:spPr bwMode="auto">
          <a:xfrm>
            <a:off x="5518150" y="5162550"/>
            <a:ext cx="107950" cy="196850"/>
          </a:xfrm>
          <a:custGeom>
            <a:avLst/>
            <a:gdLst>
              <a:gd name="T0" fmla="*/ 376 w 480"/>
              <a:gd name="T1" fmla="*/ 0 h 848"/>
              <a:gd name="T2" fmla="*/ 88 w 480"/>
              <a:gd name="T3" fmla="*/ 96 h 848"/>
              <a:gd name="T4" fmla="*/ 40 w 480"/>
              <a:gd name="T5" fmla="*/ 240 h 848"/>
              <a:gd name="T6" fmla="*/ 328 w 480"/>
              <a:gd name="T7" fmla="*/ 432 h 848"/>
              <a:gd name="T8" fmla="*/ 472 w 480"/>
              <a:gd name="T9" fmla="*/ 624 h 848"/>
              <a:gd name="T10" fmla="*/ 376 w 480"/>
              <a:gd name="T11" fmla="*/ 768 h 848"/>
              <a:gd name="T12" fmla="*/ 232 w 480"/>
              <a:gd name="T13" fmla="*/ 816 h 848"/>
              <a:gd name="T14" fmla="*/ 88 w 480"/>
              <a:gd name="T15" fmla="*/ 816 h 848"/>
              <a:gd name="T16" fmla="*/ 40 w 480"/>
              <a:gd name="T17" fmla="*/ 624 h 848"/>
              <a:gd name="T18" fmla="*/ 232 w 480"/>
              <a:gd name="T19" fmla="*/ 38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48">
                <a:moveTo>
                  <a:pt x="376" y="0"/>
                </a:moveTo>
                <a:cubicBezTo>
                  <a:pt x="260" y="28"/>
                  <a:pt x="144" y="56"/>
                  <a:pt x="88" y="96"/>
                </a:cubicBezTo>
                <a:cubicBezTo>
                  <a:pt x="32" y="136"/>
                  <a:pt x="0" y="184"/>
                  <a:pt x="40" y="240"/>
                </a:cubicBezTo>
                <a:cubicBezTo>
                  <a:pt x="80" y="296"/>
                  <a:pt x="256" y="368"/>
                  <a:pt x="328" y="432"/>
                </a:cubicBezTo>
                <a:cubicBezTo>
                  <a:pt x="400" y="496"/>
                  <a:pt x="464" y="568"/>
                  <a:pt x="472" y="624"/>
                </a:cubicBezTo>
                <a:cubicBezTo>
                  <a:pt x="480" y="680"/>
                  <a:pt x="416" y="736"/>
                  <a:pt x="376" y="768"/>
                </a:cubicBezTo>
                <a:cubicBezTo>
                  <a:pt x="336" y="800"/>
                  <a:pt x="280" y="808"/>
                  <a:pt x="232" y="816"/>
                </a:cubicBezTo>
                <a:cubicBezTo>
                  <a:pt x="184" y="824"/>
                  <a:pt x="120" y="848"/>
                  <a:pt x="88" y="816"/>
                </a:cubicBezTo>
                <a:cubicBezTo>
                  <a:pt x="56" y="784"/>
                  <a:pt x="16" y="696"/>
                  <a:pt x="40" y="624"/>
                </a:cubicBezTo>
                <a:cubicBezTo>
                  <a:pt x="64" y="552"/>
                  <a:pt x="200" y="424"/>
                  <a:pt x="232" y="384"/>
                </a:cubicBezTo>
              </a:path>
            </a:pathLst>
          </a:custGeom>
          <a:noFill/>
          <a:ln w="38100" cap="flat" cmpd="sng">
            <a:solidFill>
              <a:srgbClr val="66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80064" name="Text Box 128"/>
          <p:cNvSpPr txBox="1">
            <a:spLocks noChangeArrowheads="1"/>
          </p:cNvSpPr>
          <p:nvPr/>
        </p:nvSpPr>
        <p:spPr bwMode="auto">
          <a:xfrm>
            <a:off x="5562600" y="4972050"/>
            <a:ext cx="4191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rPr>
              <a:t>+</a:t>
            </a:r>
          </a:p>
        </p:txBody>
      </p:sp>
      <p:sp>
        <p:nvSpPr>
          <p:cNvPr id="680067" name="Freeform 131"/>
          <p:cNvSpPr>
            <a:spLocks/>
          </p:cNvSpPr>
          <p:nvPr/>
        </p:nvSpPr>
        <p:spPr bwMode="auto">
          <a:xfrm>
            <a:off x="5734050" y="4711700"/>
            <a:ext cx="876300" cy="660400"/>
          </a:xfrm>
          <a:custGeom>
            <a:avLst/>
            <a:gdLst>
              <a:gd name="T0" fmla="*/ 552 w 552"/>
              <a:gd name="T1" fmla="*/ 80 h 416"/>
              <a:gd name="T2" fmla="*/ 300 w 552"/>
              <a:gd name="T3" fmla="*/ 44 h 416"/>
              <a:gd name="T4" fmla="*/ 108 w 552"/>
              <a:gd name="T5" fmla="*/ 344 h 416"/>
              <a:gd name="T6" fmla="*/ 0 w 552"/>
              <a:gd name="T7" fmla="*/ 416 h 416"/>
            </a:gdLst>
            <a:ahLst/>
            <a:cxnLst>
              <a:cxn ang="0">
                <a:pos x="T0" y="T1"/>
              </a:cxn>
              <a:cxn ang="0">
                <a:pos x="T2" y="T3"/>
              </a:cxn>
              <a:cxn ang="0">
                <a:pos x="T4" y="T5"/>
              </a:cxn>
              <a:cxn ang="0">
                <a:pos x="T6" y="T7"/>
              </a:cxn>
            </a:cxnLst>
            <a:rect l="0" t="0" r="r" b="b"/>
            <a:pathLst>
              <a:path w="552" h="416">
                <a:moveTo>
                  <a:pt x="552" y="80"/>
                </a:moveTo>
                <a:cubicBezTo>
                  <a:pt x="468" y="33"/>
                  <a:pt x="374" y="0"/>
                  <a:pt x="300" y="44"/>
                </a:cubicBezTo>
                <a:cubicBezTo>
                  <a:pt x="226" y="88"/>
                  <a:pt x="158" y="282"/>
                  <a:pt x="108" y="344"/>
                </a:cubicBezTo>
                <a:cubicBezTo>
                  <a:pt x="58" y="406"/>
                  <a:pt x="22" y="401"/>
                  <a:pt x="0" y="416"/>
                </a:cubicBezTo>
              </a:path>
            </a:pathLst>
          </a:custGeom>
          <a:noFill/>
          <a:ln w="38100" cap="flat" cmpd="sng">
            <a:solidFill>
              <a:srgbClr val="FF0000"/>
            </a:solidFill>
            <a:prstDash val="solid"/>
            <a:round/>
            <a:headEnd type="none" w="med" len="med"/>
            <a:tailEnd type="arrow" w="med"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68" name="Freeform 132"/>
          <p:cNvSpPr>
            <a:spLocks/>
          </p:cNvSpPr>
          <p:nvPr/>
        </p:nvSpPr>
        <p:spPr bwMode="auto">
          <a:xfrm>
            <a:off x="5448300" y="5670550"/>
            <a:ext cx="352425" cy="879475"/>
          </a:xfrm>
          <a:custGeom>
            <a:avLst/>
            <a:gdLst>
              <a:gd name="T0" fmla="*/ 80 w 248"/>
              <a:gd name="T1" fmla="*/ 0 h 580"/>
              <a:gd name="T2" fmla="*/ 8 w 248"/>
              <a:gd name="T3" fmla="*/ 300 h 580"/>
              <a:gd name="T4" fmla="*/ 128 w 248"/>
              <a:gd name="T5" fmla="*/ 564 h 580"/>
              <a:gd name="T6" fmla="*/ 248 w 248"/>
              <a:gd name="T7" fmla="*/ 396 h 580"/>
            </a:gdLst>
            <a:ahLst/>
            <a:cxnLst>
              <a:cxn ang="0">
                <a:pos x="T0" y="T1"/>
              </a:cxn>
              <a:cxn ang="0">
                <a:pos x="T2" y="T3"/>
              </a:cxn>
              <a:cxn ang="0">
                <a:pos x="T4" y="T5"/>
              </a:cxn>
              <a:cxn ang="0">
                <a:pos x="T6" y="T7"/>
              </a:cxn>
            </a:cxnLst>
            <a:rect l="0" t="0" r="r" b="b"/>
            <a:pathLst>
              <a:path w="248" h="580">
                <a:moveTo>
                  <a:pt x="80" y="0"/>
                </a:moveTo>
                <a:cubicBezTo>
                  <a:pt x="40" y="103"/>
                  <a:pt x="0" y="206"/>
                  <a:pt x="8" y="300"/>
                </a:cubicBezTo>
                <a:cubicBezTo>
                  <a:pt x="16" y="394"/>
                  <a:pt x="88" y="548"/>
                  <a:pt x="128" y="564"/>
                </a:cubicBezTo>
                <a:cubicBezTo>
                  <a:pt x="168" y="580"/>
                  <a:pt x="208" y="488"/>
                  <a:pt x="248" y="396"/>
                </a:cubicBezTo>
              </a:path>
            </a:pathLst>
          </a:custGeom>
          <a:noFill/>
          <a:ln w="38100" cap="flat" cmpd="sng">
            <a:solidFill>
              <a:srgbClr val="FF0000"/>
            </a:solidFill>
            <a:prstDash val="solid"/>
            <a:round/>
            <a:headEnd type="none" w="med" len="med"/>
            <a:tailEnd type="arrow" w="med"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69" name="Text Box 133"/>
          <p:cNvSpPr txBox="1">
            <a:spLocks noChangeArrowheads="1"/>
          </p:cNvSpPr>
          <p:nvPr/>
        </p:nvSpPr>
        <p:spPr bwMode="auto">
          <a:xfrm>
            <a:off x="400050" y="3314700"/>
            <a:ext cx="8953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Cf.</a:t>
            </a:r>
          </a:p>
        </p:txBody>
      </p:sp>
      <p:sp>
        <p:nvSpPr>
          <p:cNvPr id="680071" name="Freeform 135"/>
          <p:cNvSpPr>
            <a:spLocks/>
          </p:cNvSpPr>
          <p:nvPr/>
        </p:nvSpPr>
        <p:spPr bwMode="auto">
          <a:xfrm>
            <a:off x="7734300" y="5543550"/>
            <a:ext cx="723900" cy="247650"/>
          </a:xfrm>
          <a:custGeom>
            <a:avLst/>
            <a:gdLst>
              <a:gd name="T0" fmla="*/ 0 w 456"/>
              <a:gd name="T1" fmla="*/ 0 h 156"/>
              <a:gd name="T2" fmla="*/ 300 w 456"/>
              <a:gd name="T3" fmla="*/ 0 h 156"/>
              <a:gd name="T4" fmla="*/ 456 w 456"/>
              <a:gd name="T5" fmla="*/ 156 h 156"/>
            </a:gdLst>
            <a:ahLst/>
            <a:cxnLst>
              <a:cxn ang="0">
                <a:pos x="T0" y="T1"/>
              </a:cxn>
              <a:cxn ang="0">
                <a:pos x="T2" y="T3"/>
              </a:cxn>
              <a:cxn ang="0">
                <a:pos x="T4" y="T5"/>
              </a:cxn>
            </a:cxnLst>
            <a:rect l="0" t="0" r="r" b="b"/>
            <a:pathLst>
              <a:path w="456" h="156">
                <a:moveTo>
                  <a:pt x="0" y="0"/>
                </a:moveTo>
                <a:lnTo>
                  <a:pt x="300" y="0"/>
                </a:lnTo>
                <a:lnTo>
                  <a:pt x="456" y="156"/>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073" name="Rectangle 137"/>
          <p:cNvSpPr>
            <a:spLocks noChangeArrowheads="1"/>
          </p:cNvSpPr>
          <p:nvPr/>
        </p:nvSpPr>
        <p:spPr bwMode="auto">
          <a:xfrm>
            <a:off x="412750" y="3028950"/>
            <a:ext cx="3225800" cy="1866900"/>
          </a:xfrm>
          <a:prstGeom prst="rect">
            <a:avLst/>
          </a:prstGeom>
          <a:noFill/>
          <a:ln w="38100">
            <a:solidFill>
              <a:srgbClr val="FF9900"/>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Line 111"/>
          <p:cNvSpPr>
            <a:spLocks noChangeShapeType="1"/>
          </p:cNvSpPr>
          <p:nvPr/>
        </p:nvSpPr>
        <p:spPr bwMode="auto">
          <a:xfrm flipV="1">
            <a:off x="1027515" y="2009693"/>
            <a:ext cx="256403" cy="9191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16" name="Straight Connector 115"/>
          <p:cNvCxnSpPr/>
          <p:nvPr/>
        </p:nvCxnSpPr>
        <p:spPr bwMode="auto">
          <a:xfrm flipV="1">
            <a:off x="139484" y="1124120"/>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oup 9"/>
          <p:cNvGrpSpPr/>
          <p:nvPr/>
        </p:nvGrpSpPr>
        <p:grpSpPr>
          <a:xfrm>
            <a:off x="4301657" y="1317025"/>
            <a:ext cx="2190750" cy="1443367"/>
            <a:chOff x="4325510" y="1317025"/>
            <a:chExt cx="2190750" cy="1443367"/>
          </a:xfrm>
        </p:grpSpPr>
        <p:sp>
          <p:nvSpPr>
            <p:cNvPr id="679971" name="AutoShape 35"/>
            <p:cNvSpPr>
              <a:spLocks noChangeArrowheads="1"/>
            </p:cNvSpPr>
            <p:nvPr/>
          </p:nvSpPr>
          <p:spPr bwMode="auto">
            <a:xfrm>
              <a:off x="4325510" y="1921862"/>
              <a:ext cx="914400" cy="781050"/>
            </a:xfrm>
            <a:prstGeom prst="pentagon">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72" name="AutoShape 36"/>
            <p:cNvSpPr>
              <a:spLocks noChangeArrowheads="1"/>
            </p:cNvSpPr>
            <p:nvPr/>
          </p:nvSpPr>
          <p:spPr bwMode="auto">
            <a:xfrm rot="-7110742">
              <a:off x="4888279" y="1617856"/>
              <a:ext cx="109537" cy="415925"/>
            </a:xfrm>
            <a:prstGeom prst="triangle">
              <a:avLst>
                <a:gd name="adj" fmla="val 50000"/>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73" name="AutoShape 37"/>
            <p:cNvSpPr>
              <a:spLocks noChangeArrowheads="1"/>
            </p:cNvSpPr>
            <p:nvPr/>
          </p:nvSpPr>
          <p:spPr bwMode="auto">
            <a:xfrm rot="11485016">
              <a:off x="5220860" y="1829787"/>
              <a:ext cx="111125" cy="446088"/>
            </a:xfrm>
            <a:prstGeom prst="triangle">
              <a:avLst>
                <a:gd name="adj" fmla="val 50000"/>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74" name="Text Box 38"/>
            <p:cNvSpPr txBox="1">
              <a:spLocks noChangeArrowheads="1"/>
            </p:cNvSpPr>
            <p:nvPr/>
          </p:nvSpPr>
          <p:spPr bwMode="auto">
            <a:xfrm>
              <a:off x="5125610" y="1407512"/>
              <a:ext cx="5905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Br</a:t>
              </a:r>
            </a:p>
          </p:txBody>
        </p:sp>
        <p:sp>
          <p:nvSpPr>
            <p:cNvPr id="679975" name="Text Box 39"/>
            <p:cNvSpPr txBox="1">
              <a:spLocks noChangeArrowheads="1"/>
            </p:cNvSpPr>
            <p:nvPr/>
          </p:nvSpPr>
          <p:spPr bwMode="auto">
            <a:xfrm>
              <a:off x="5539947" y="1317025"/>
              <a:ext cx="3429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a:solidFill>
                    <a:srgbClr val="66CCFF"/>
                  </a:solidFill>
                  <a:effectLst>
                    <a:outerShdw blurRad="38100" dist="38100" dir="2700000" algn="tl">
                      <a:srgbClr val="000000"/>
                    </a:outerShdw>
                  </a:effectLst>
                </a:rPr>
                <a:t>+</a:t>
              </a:r>
            </a:p>
          </p:txBody>
        </p:sp>
        <p:sp>
          <p:nvSpPr>
            <p:cNvPr id="679976" name="Oval 40"/>
            <p:cNvSpPr>
              <a:spLocks noChangeArrowheads="1"/>
            </p:cNvSpPr>
            <p:nvPr/>
          </p:nvSpPr>
          <p:spPr bwMode="auto">
            <a:xfrm>
              <a:off x="5125610" y="1540862"/>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77" name="Oval 41"/>
            <p:cNvSpPr>
              <a:spLocks noChangeArrowheads="1"/>
            </p:cNvSpPr>
            <p:nvPr/>
          </p:nvSpPr>
          <p:spPr bwMode="auto">
            <a:xfrm>
              <a:off x="5201810" y="1426562"/>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78" name="Oval 42"/>
            <p:cNvSpPr>
              <a:spLocks noChangeArrowheads="1"/>
            </p:cNvSpPr>
            <p:nvPr/>
          </p:nvSpPr>
          <p:spPr bwMode="auto">
            <a:xfrm>
              <a:off x="5411360" y="1426562"/>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79" name="Oval 43"/>
            <p:cNvSpPr>
              <a:spLocks noChangeArrowheads="1"/>
            </p:cNvSpPr>
            <p:nvPr/>
          </p:nvSpPr>
          <p:spPr bwMode="auto">
            <a:xfrm>
              <a:off x="5525660" y="1502762"/>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80" name="Text Box 44"/>
            <p:cNvSpPr txBox="1">
              <a:spLocks noChangeArrowheads="1"/>
            </p:cNvSpPr>
            <p:nvPr/>
          </p:nvSpPr>
          <p:spPr bwMode="auto">
            <a:xfrm>
              <a:off x="5601860" y="2303192"/>
              <a:ext cx="9144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effectLst>
                    <a:outerShdw blurRad="38100" dist="38100" dir="2700000" algn="tl">
                      <a:srgbClr val="000000"/>
                    </a:outerShdw>
                  </a:effectLst>
                </a:rPr>
                <a:t>OH</a:t>
              </a:r>
              <a:r>
                <a:rPr lang="en-US" altLang="en-US" sz="2400" baseline="-25000">
                  <a:solidFill>
                    <a:srgbClr val="FF0000"/>
                  </a:solidFill>
                  <a:effectLst>
                    <a:outerShdw blurRad="38100" dist="38100" dir="2700000" algn="tl">
                      <a:srgbClr val="000000"/>
                    </a:outerShdw>
                  </a:effectLst>
                </a:rPr>
                <a:t>2</a:t>
              </a:r>
            </a:p>
          </p:txBody>
        </p:sp>
        <p:sp>
          <p:nvSpPr>
            <p:cNvPr id="679981" name="Oval 45"/>
            <p:cNvSpPr>
              <a:spLocks noChangeArrowheads="1"/>
            </p:cNvSpPr>
            <p:nvPr/>
          </p:nvSpPr>
          <p:spPr bwMode="auto">
            <a:xfrm>
              <a:off x="5601860" y="2474642"/>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82" name="Oval 46"/>
            <p:cNvSpPr>
              <a:spLocks noChangeArrowheads="1"/>
            </p:cNvSpPr>
            <p:nvPr/>
          </p:nvSpPr>
          <p:spPr bwMode="auto">
            <a:xfrm>
              <a:off x="5601860" y="2607992"/>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83" name="Oval 47"/>
            <p:cNvSpPr>
              <a:spLocks noChangeArrowheads="1"/>
            </p:cNvSpPr>
            <p:nvPr/>
          </p:nvSpPr>
          <p:spPr bwMode="auto">
            <a:xfrm>
              <a:off x="5735210" y="2703242"/>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84" name="Oval 48"/>
            <p:cNvSpPr>
              <a:spLocks noChangeArrowheads="1"/>
            </p:cNvSpPr>
            <p:nvPr/>
          </p:nvSpPr>
          <p:spPr bwMode="auto">
            <a:xfrm>
              <a:off x="5849510" y="2703242"/>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90" name="Freeform 54"/>
            <p:cNvSpPr>
              <a:spLocks/>
            </p:cNvSpPr>
            <p:nvPr/>
          </p:nvSpPr>
          <p:spPr bwMode="auto">
            <a:xfrm>
              <a:off x="5411360" y="1693262"/>
              <a:ext cx="371475" cy="228600"/>
            </a:xfrm>
            <a:custGeom>
              <a:avLst/>
              <a:gdLst>
                <a:gd name="T0" fmla="*/ 0 w 234"/>
                <a:gd name="T1" fmla="*/ 144 h 144"/>
                <a:gd name="T2" fmla="*/ 216 w 234"/>
                <a:gd name="T3" fmla="*/ 96 h 144"/>
                <a:gd name="T4" fmla="*/ 108 w 234"/>
                <a:gd name="T5" fmla="*/ 0 h 144"/>
              </a:gdLst>
              <a:ahLst/>
              <a:cxnLst>
                <a:cxn ang="0">
                  <a:pos x="T0" y="T1"/>
                </a:cxn>
                <a:cxn ang="0">
                  <a:pos x="T2" y="T3"/>
                </a:cxn>
                <a:cxn ang="0">
                  <a:pos x="T4" y="T5"/>
                </a:cxn>
              </a:cxnLst>
              <a:rect l="0" t="0" r="r" b="b"/>
              <a:pathLst>
                <a:path w="234" h="144">
                  <a:moveTo>
                    <a:pt x="0" y="144"/>
                  </a:moveTo>
                  <a:cubicBezTo>
                    <a:pt x="99" y="132"/>
                    <a:pt x="198" y="120"/>
                    <a:pt x="216" y="96"/>
                  </a:cubicBezTo>
                  <a:cubicBezTo>
                    <a:pt x="234" y="72"/>
                    <a:pt x="171" y="36"/>
                    <a:pt x="108" y="0"/>
                  </a:cubicBezTo>
                </a:path>
              </a:pathLst>
            </a:custGeom>
            <a:noFill/>
            <a:ln w="38100" cap="flat" cmpd="sng">
              <a:solidFill>
                <a:srgbClr val="FF0000"/>
              </a:solidFill>
              <a:prstDash val="solid"/>
              <a:round/>
              <a:headEnd type="none" w="med" len="med"/>
              <a:tailEnd type="arrow" w="med"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Curved Connector 6"/>
            <p:cNvCxnSpPr/>
            <p:nvPr/>
          </p:nvCxnSpPr>
          <p:spPr bwMode="auto">
            <a:xfrm rot="10800000">
              <a:off x="5301506" y="2265053"/>
              <a:ext cx="205107" cy="180503"/>
            </a:xfrm>
            <a:prstGeom prst="curvedConnector3">
              <a:avLst/>
            </a:prstGeom>
            <a:solidFill>
              <a:srgbClr val="66CC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Object 8"/>
            <p:cNvGraphicFramePr>
              <a:graphicFrameLocks noChangeAspect="1"/>
            </p:cNvGraphicFramePr>
            <p:nvPr>
              <p:extLst>
                <p:ext uri="{D42A27DB-BD31-4B8C-83A1-F6EECF244321}">
                  <p14:modId xmlns:p14="http://schemas.microsoft.com/office/powerpoint/2010/main" val="2082047099"/>
                </p:ext>
              </p:extLst>
            </p:nvPr>
          </p:nvGraphicFramePr>
          <p:xfrm>
            <a:off x="5194874" y="2149054"/>
            <a:ext cx="583199" cy="109537"/>
          </p:xfrm>
          <a:graphic>
            <a:graphicData uri="http://schemas.openxmlformats.org/presentationml/2006/ole">
              <mc:AlternateContent xmlns:mc="http://schemas.openxmlformats.org/markup-compatibility/2006">
                <mc:Choice xmlns:v="urn:schemas-microsoft-com:vml" Requires="v">
                  <p:oleObj spid="_x0000_s808046" name="CS ChemDraw Drawing" r:id="rId3" imgW="402174" imgH="109598" progId="ChemDraw.Document.6.0">
                    <p:embed/>
                  </p:oleObj>
                </mc:Choice>
                <mc:Fallback>
                  <p:oleObj name="CS ChemDraw Drawing" r:id="rId3" imgW="402174" imgH="109598" progId="ChemDraw.Document.6.0">
                    <p:embed/>
                    <p:pic>
                      <p:nvPicPr>
                        <p:cNvPr id="0" name=""/>
                        <p:cNvPicPr/>
                        <p:nvPr/>
                      </p:nvPicPr>
                      <p:blipFill>
                        <a:blip r:embed="rId4"/>
                        <a:stretch>
                          <a:fillRect/>
                        </a:stretch>
                      </p:blipFill>
                      <p:spPr>
                        <a:xfrm>
                          <a:off x="5194874" y="2149054"/>
                          <a:ext cx="583199" cy="109537"/>
                        </a:xfrm>
                        <a:prstGeom prst="rect">
                          <a:avLst/>
                        </a:prstGeom>
                      </p:spPr>
                    </p:pic>
                  </p:oleObj>
                </mc:Fallback>
              </mc:AlternateContent>
            </a:graphicData>
          </a:graphic>
        </p:graphicFrame>
      </p:grpSp>
      <p:grpSp>
        <p:nvGrpSpPr>
          <p:cNvPr id="12" name="Group 11"/>
          <p:cNvGrpSpPr/>
          <p:nvPr/>
        </p:nvGrpSpPr>
        <p:grpSpPr>
          <a:xfrm>
            <a:off x="7288855" y="1422290"/>
            <a:ext cx="1862232" cy="1492360"/>
            <a:chOff x="6915150" y="1422290"/>
            <a:chExt cx="1862232" cy="1492360"/>
          </a:xfrm>
        </p:grpSpPr>
        <p:sp>
          <p:nvSpPr>
            <p:cNvPr id="679951" name="AutoShape 15"/>
            <p:cNvSpPr>
              <a:spLocks noChangeArrowheads="1"/>
            </p:cNvSpPr>
            <p:nvPr/>
          </p:nvSpPr>
          <p:spPr bwMode="auto">
            <a:xfrm>
              <a:off x="6915150" y="2133600"/>
              <a:ext cx="914400" cy="781050"/>
            </a:xfrm>
            <a:prstGeom prst="pentagon">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53" name="AutoShape 17"/>
            <p:cNvSpPr>
              <a:spLocks noChangeArrowheads="1"/>
            </p:cNvSpPr>
            <p:nvPr/>
          </p:nvSpPr>
          <p:spPr bwMode="auto">
            <a:xfrm rot="10800000" flipH="1">
              <a:off x="7353300" y="1841390"/>
              <a:ext cx="45719" cy="168304"/>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ltLang="en-US" sz="3600">
                <a:effectLst>
                  <a:outerShdw blurRad="38100" dist="38100" dir="2700000" algn="tl">
                    <a:srgbClr val="000000"/>
                  </a:outerShdw>
                </a:effectLst>
              </a:endParaRPr>
            </a:p>
          </p:txBody>
        </p:sp>
        <p:sp>
          <p:nvSpPr>
            <p:cNvPr id="679954" name="Text Box 18"/>
            <p:cNvSpPr txBox="1">
              <a:spLocks noChangeArrowheads="1"/>
            </p:cNvSpPr>
            <p:nvPr/>
          </p:nvSpPr>
          <p:spPr bwMode="auto">
            <a:xfrm>
              <a:off x="7162800" y="1422290"/>
              <a:ext cx="7429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Br</a:t>
              </a:r>
            </a:p>
          </p:txBody>
        </p:sp>
        <p:sp>
          <p:nvSpPr>
            <p:cNvPr id="679956" name="Text Box 20"/>
            <p:cNvSpPr txBox="1">
              <a:spLocks noChangeArrowheads="1"/>
            </p:cNvSpPr>
            <p:nvPr/>
          </p:nvSpPr>
          <p:spPr bwMode="auto">
            <a:xfrm>
              <a:off x="8098898" y="2399850"/>
              <a:ext cx="678484"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a:effectLst>
                    <a:outerShdw blurRad="38100" dist="38100" dir="2700000" algn="tl">
                      <a:srgbClr val="000000"/>
                    </a:outerShdw>
                  </a:effectLst>
                </a:rPr>
                <a:t>OH</a:t>
              </a:r>
            </a:p>
          </p:txBody>
        </p:sp>
        <p:sp>
          <p:nvSpPr>
            <p:cNvPr id="679957" name="Oval 21"/>
            <p:cNvSpPr>
              <a:spLocks noChangeArrowheads="1"/>
            </p:cNvSpPr>
            <p:nvPr/>
          </p:nvSpPr>
          <p:spPr bwMode="auto">
            <a:xfrm>
              <a:off x="8232247" y="2418900"/>
              <a:ext cx="45719"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58" name="Oval 22"/>
            <p:cNvSpPr>
              <a:spLocks noChangeArrowheads="1"/>
            </p:cNvSpPr>
            <p:nvPr/>
          </p:nvSpPr>
          <p:spPr bwMode="auto">
            <a:xfrm>
              <a:off x="8346547" y="2418900"/>
              <a:ext cx="45719"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59" name="Oval 23"/>
            <p:cNvSpPr>
              <a:spLocks noChangeArrowheads="1"/>
            </p:cNvSpPr>
            <p:nvPr/>
          </p:nvSpPr>
          <p:spPr bwMode="auto">
            <a:xfrm>
              <a:off x="8232247" y="2799900"/>
              <a:ext cx="45719"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60" name="Oval 24"/>
            <p:cNvSpPr>
              <a:spLocks noChangeArrowheads="1"/>
            </p:cNvSpPr>
            <p:nvPr/>
          </p:nvSpPr>
          <p:spPr bwMode="auto">
            <a:xfrm>
              <a:off x="8346547" y="2799900"/>
              <a:ext cx="45719"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62" name="Oval 26"/>
            <p:cNvSpPr>
              <a:spLocks noChangeArrowheads="1"/>
            </p:cNvSpPr>
            <p:nvPr/>
          </p:nvSpPr>
          <p:spPr bwMode="auto">
            <a:xfrm>
              <a:off x="7615238" y="1593740"/>
              <a:ext cx="47625"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63" name="Oval 27"/>
            <p:cNvSpPr>
              <a:spLocks noChangeArrowheads="1"/>
            </p:cNvSpPr>
            <p:nvPr/>
          </p:nvSpPr>
          <p:spPr bwMode="auto">
            <a:xfrm>
              <a:off x="7615238" y="1708040"/>
              <a:ext cx="47625"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64" name="Oval 28"/>
            <p:cNvSpPr>
              <a:spLocks noChangeArrowheads="1"/>
            </p:cNvSpPr>
            <p:nvPr/>
          </p:nvSpPr>
          <p:spPr bwMode="auto">
            <a:xfrm>
              <a:off x="7143750" y="1593740"/>
              <a:ext cx="47625"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65" name="Oval 29"/>
            <p:cNvSpPr>
              <a:spLocks noChangeArrowheads="1"/>
            </p:cNvSpPr>
            <p:nvPr/>
          </p:nvSpPr>
          <p:spPr bwMode="auto">
            <a:xfrm>
              <a:off x="7143750" y="1708040"/>
              <a:ext cx="47625"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66" name="Oval 30"/>
            <p:cNvSpPr>
              <a:spLocks noChangeArrowheads="1"/>
            </p:cNvSpPr>
            <p:nvPr/>
          </p:nvSpPr>
          <p:spPr bwMode="auto">
            <a:xfrm>
              <a:off x="7315200" y="1422290"/>
              <a:ext cx="47625"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67" name="Oval 31"/>
            <p:cNvSpPr>
              <a:spLocks noChangeArrowheads="1"/>
            </p:cNvSpPr>
            <p:nvPr/>
          </p:nvSpPr>
          <p:spPr bwMode="auto">
            <a:xfrm>
              <a:off x="7443788" y="1422290"/>
              <a:ext cx="47625"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769812996"/>
                </p:ext>
              </p:extLst>
            </p:nvPr>
          </p:nvGraphicFramePr>
          <p:xfrm>
            <a:off x="7845452" y="2426851"/>
            <a:ext cx="384175" cy="222250"/>
          </p:xfrm>
          <a:graphic>
            <a:graphicData uri="http://schemas.openxmlformats.org/presentationml/2006/ole">
              <mc:AlternateContent xmlns:mc="http://schemas.openxmlformats.org/markup-compatibility/2006">
                <mc:Choice xmlns:v="urn:schemas-microsoft-com:vml" Requires="v">
                  <p:oleObj spid="_x0000_s808047" name="CS ChemDraw Drawing" r:id="rId5" imgW="384021" imgH="222655" progId="ChemDraw.Document.6.0">
                    <p:embed/>
                  </p:oleObj>
                </mc:Choice>
                <mc:Fallback>
                  <p:oleObj name="CS ChemDraw Drawing" r:id="rId5" imgW="384021" imgH="222655" progId="ChemDraw.Document.6.0">
                    <p:embed/>
                    <p:pic>
                      <p:nvPicPr>
                        <p:cNvPr id="0" name=""/>
                        <p:cNvPicPr/>
                        <p:nvPr/>
                      </p:nvPicPr>
                      <p:blipFill>
                        <a:blip r:embed="rId6"/>
                        <a:stretch>
                          <a:fillRect/>
                        </a:stretch>
                      </p:blipFill>
                      <p:spPr>
                        <a:xfrm>
                          <a:off x="7845452" y="2426851"/>
                          <a:ext cx="384175" cy="222250"/>
                        </a:xfrm>
                        <a:prstGeom prst="rect">
                          <a:avLst/>
                        </a:prstGeom>
                      </p:spPr>
                    </p:pic>
                  </p:oleObj>
                </mc:Fallback>
              </mc:AlternateContent>
            </a:graphicData>
          </a:graphic>
        </p:graphicFrame>
        <p:sp>
          <p:nvSpPr>
            <p:cNvPr id="127" name="AutoShape 56"/>
            <p:cNvSpPr>
              <a:spLocks noChangeArrowheads="1"/>
            </p:cNvSpPr>
            <p:nvPr/>
          </p:nvSpPr>
          <p:spPr bwMode="auto">
            <a:xfrm rot="-7380000">
              <a:off x="7942332" y="2125407"/>
              <a:ext cx="109537" cy="415925"/>
            </a:xfrm>
            <a:prstGeom prst="triangle">
              <a:avLst>
                <a:gd name="adj" fmla="val 50000"/>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 name="Line 16"/>
          <p:cNvSpPr>
            <a:spLocks noChangeShapeType="1"/>
          </p:cNvSpPr>
          <p:nvPr/>
        </p:nvSpPr>
        <p:spPr bwMode="auto">
          <a:xfrm>
            <a:off x="6441944" y="2303688"/>
            <a:ext cx="5143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Box 12"/>
          <p:cNvSpPr txBox="1"/>
          <p:nvPr/>
        </p:nvSpPr>
        <p:spPr>
          <a:xfrm>
            <a:off x="6360469" y="2370240"/>
            <a:ext cx="647934" cy="461665"/>
          </a:xfrm>
          <a:prstGeom prst="rect">
            <a:avLst/>
          </a:prstGeom>
          <a:noFill/>
        </p:spPr>
        <p:txBody>
          <a:bodyPr wrap="none" rtlCol="0">
            <a:spAutoFit/>
          </a:bodyPr>
          <a:lstStyle/>
          <a:p>
            <a:r>
              <a:rPr lang="en-US" sz="2400" smtClean="0"/>
              <a:t>-</a:t>
            </a:r>
            <a:r>
              <a:rPr lang="en-US" sz="2400" smtClean="0">
                <a:solidFill>
                  <a:srgbClr val="66CCFF"/>
                </a:solidFill>
              </a:rPr>
              <a:t>H</a:t>
            </a:r>
            <a:r>
              <a:rPr lang="en-US" sz="2400" baseline="30000" smtClean="0">
                <a:solidFill>
                  <a:srgbClr val="66CCFF"/>
                </a:solidFill>
              </a:rPr>
              <a:t>+</a:t>
            </a:r>
            <a:endParaRPr lang="en-US" sz="2400">
              <a:solidFill>
                <a:srgbClr val="66CCFF"/>
              </a:solidFill>
            </a:endParaRPr>
          </a:p>
        </p:txBody>
      </p:sp>
      <p:sp>
        <p:nvSpPr>
          <p:cNvPr id="15" name="Rectangle 14"/>
          <p:cNvSpPr/>
          <p:nvPr/>
        </p:nvSpPr>
        <p:spPr>
          <a:xfrm>
            <a:off x="1186350" y="1665225"/>
            <a:ext cx="731290" cy="461665"/>
          </a:xfrm>
          <a:prstGeom prst="rect">
            <a:avLst/>
          </a:prstGeom>
        </p:spPr>
        <p:txBody>
          <a:bodyPr wrap="none">
            <a:spAutoFit/>
          </a:bodyPr>
          <a:lstStyle/>
          <a:p>
            <a:r>
              <a:rPr lang="en-US" altLang="en-US" sz="2400">
                <a:solidFill>
                  <a:srgbClr val="FFFFFF"/>
                </a:solidFill>
                <a:effectLst>
                  <a:outerShdw blurRad="38100" dist="38100" dir="2700000" algn="tl">
                    <a:srgbClr val="000000"/>
                  </a:outerShdw>
                </a:effectLst>
              </a:rPr>
              <a:t>CH</a:t>
            </a:r>
            <a:r>
              <a:rPr lang="en-US" altLang="en-US" sz="2400" baseline="-25000">
                <a:solidFill>
                  <a:srgbClr val="FFFFFF"/>
                </a:solidFill>
                <a:effectLst>
                  <a:outerShdw blurRad="38100" dist="38100" dir="2700000" algn="tl">
                    <a:srgbClr val="000000"/>
                  </a:outerShdw>
                </a:effectLst>
              </a:rPr>
              <a:t>3</a:t>
            </a:r>
            <a:endParaRPr lang="en-US" sz="2400"/>
          </a:p>
        </p:txBody>
      </p:sp>
      <p:sp>
        <p:nvSpPr>
          <p:cNvPr id="133" name="Rectangle 132"/>
          <p:cNvSpPr/>
          <p:nvPr/>
        </p:nvSpPr>
        <p:spPr>
          <a:xfrm>
            <a:off x="8461571" y="1913750"/>
            <a:ext cx="731290" cy="461665"/>
          </a:xfrm>
          <a:prstGeom prst="rect">
            <a:avLst/>
          </a:prstGeom>
        </p:spPr>
        <p:txBody>
          <a:bodyPr wrap="none">
            <a:spAutoFit/>
          </a:bodyPr>
          <a:lstStyle/>
          <a:p>
            <a:r>
              <a:rPr lang="en-US" altLang="en-US" sz="2400">
                <a:solidFill>
                  <a:srgbClr val="FFFFFF"/>
                </a:solidFill>
                <a:effectLst>
                  <a:outerShdw blurRad="38100" dist="38100" dir="2700000" algn="tl">
                    <a:srgbClr val="000000"/>
                  </a:outerShdw>
                </a:effectLst>
              </a:rPr>
              <a:t>CH</a:t>
            </a:r>
            <a:r>
              <a:rPr lang="en-US" altLang="en-US" sz="2400" baseline="-25000">
                <a:solidFill>
                  <a:srgbClr val="FFFFFF"/>
                </a:solidFill>
                <a:effectLst>
                  <a:outerShdw blurRad="38100" dist="38100" dir="2700000" algn="tl">
                    <a:srgbClr val="000000"/>
                  </a:outerShdw>
                </a:effectLst>
              </a:rPr>
              <a:t>3</a:t>
            </a:r>
            <a:endParaRPr lang="en-US" sz="2400"/>
          </a:p>
        </p:txBody>
      </p:sp>
      <p:sp>
        <p:nvSpPr>
          <p:cNvPr id="134" name="Rectangle 133"/>
          <p:cNvSpPr/>
          <p:nvPr/>
        </p:nvSpPr>
        <p:spPr>
          <a:xfrm>
            <a:off x="5783310" y="2066150"/>
            <a:ext cx="731290" cy="461665"/>
          </a:xfrm>
          <a:prstGeom prst="rect">
            <a:avLst/>
          </a:prstGeom>
        </p:spPr>
        <p:txBody>
          <a:bodyPr wrap="none">
            <a:spAutoFit/>
          </a:bodyPr>
          <a:lstStyle/>
          <a:p>
            <a:r>
              <a:rPr lang="en-US" altLang="en-US" sz="2400">
                <a:solidFill>
                  <a:srgbClr val="FFFFFF"/>
                </a:solidFill>
                <a:effectLst>
                  <a:outerShdw blurRad="38100" dist="38100" dir="2700000" algn="tl">
                    <a:srgbClr val="000000"/>
                  </a:outerShdw>
                </a:effectLst>
              </a:rPr>
              <a:t>CH</a:t>
            </a:r>
            <a:r>
              <a:rPr lang="en-US" altLang="en-US" sz="2400" baseline="-25000">
                <a:solidFill>
                  <a:srgbClr val="FFFFFF"/>
                </a:solidFill>
                <a:effectLst>
                  <a:outerShdw blurRad="38100" dist="38100" dir="2700000" algn="tl">
                    <a:srgbClr val="000000"/>
                  </a:outerShdw>
                </a:effectLst>
              </a:rPr>
              <a:t>3</a:t>
            </a:r>
            <a:endParaRPr lang="en-US" sz="2400"/>
          </a:p>
        </p:txBody>
      </p:sp>
      <p:sp>
        <p:nvSpPr>
          <p:cNvPr id="135" name="Line 16"/>
          <p:cNvSpPr>
            <a:spLocks noChangeShapeType="1"/>
          </p:cNvSpPr>
          <p:nvPr/>
        </p:nvSpPr>
        <p:spPr bwMode="auto">
          <a:xfrm>
            <a:off x="6196779" y="3950941"/>
            <a:ext cx="5143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5"/>
          <p:cNvSpPr/>
          <p:nvPr/>
        </p:nvSpPr>
        <p:spPr>
          <a:xfrm>
            <a:off x="7346721" y="6149975"/>
            <a:ext cx="1391728" cy="400110"/>
          </a:xfrm>
          <a:prstGeom prst="rect">
            <a:avLst/>
          </a:prstGeom>
        </p:spPr>
        <p:txBody>
          <a:bodyPr wrap="none">
            <a:spAutoFit/>
          </a:bodyPr>
          <a:lstStyle/>
          <a:p>
            <a:r>
              <a:rPr lang="en-US" altLang="en-US" sz="2000" smtClean="0">
                <a:solidFill>
                  <a:srgbClr val="FF00FF"/>
                </a:solidFill>
                <a:effectLst>
                  <a:outerShdw blurRad="38100" dist="38100" dir="2700000" algn="tl">
                    <a:srgbClr val="000000"/>
                  </a:outerShdw>
                </a:effectLst>
              </a:rPr>
              <a:t>Haloether</a:t>
            </a:r>
            <a:endParaRPr lang="en-US" sz="2000"/>
          </a:p>
        </p:txBody>
      </p:sp>
      <p:sp>
        <p:nvSpPr>
          <p:cNvPr id="137" name="Rectangle 136"/>
          <p:cNvSpPr/>
          <p:nvPr/>
        </p:nvSpPr>
        <p:spPr>
          <a:xfrm>
            <a:off x="7212874" y="3098000"/>
            <a:ext cx="1539204" cy="400110"/>
          </a:xfrm>
          <a:prstGeom prst="rect">
            <a:avLst/>
          </a:prstGeom>
        </p:spPr>
        <p:txBody>
          <a:bodyPr wrap="none">
            <a:spAutoFit/>
          </a:bodyPr>
          <a:lstStyle/>
          <a:p>
            <a:r>
              <a:rPr lang="en-US" altLang="en-US" sz="2000" smtClean="0">
                <a:solidFill>
                  <a:srgbClr val="FF00FF"/>
                </a:solidFill>
                <a:effectLst>
                  <a:outerShdw blurRad="38100" dist="38100" dir="2700000" algn="tl">
                    <a:srgbClr val="000000"/>
                  </a:outerShdw>
                </a:effectLst>
              </a:rPr>
              <a:t>Haloalcohol</a:t>
            </a:r>
            <a:endParaRPr lang="en-US" sz="2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4" name="Rectangle 4"/>
          <p:cNvSpPr>
            <a:spLocks noGrp="1" noChangeArrowheads="1"/>
          </p:cNvSpPr>
          <p:nvPr>
            <p:ph type="title"/>
          </p:nvPr>
        </p:nvSpPr>
        <p:spPr>
          <a:xfrm>
            <a:off x="71562" y="88416"/>
            <a:ext cx="8953168" cy="841375"/>
          </a:xfrm>
        </p:spPr>
        <p:txBody>
          <a:bodyPr/>
          <a:lstStyle/>
          <a:p>
            <a:r>
              <a:rPr lang="en-US" altLang="en-US" smtClean="0">
                <a:solidFill>
                  <a:srgbClr val="66FF33"/>
                </a:solidFill>
              </a:rPr>
              <a:t>Addition Reactions Of Alkenes</a:t>
            </a:r>
            <a:endParaRPr lang="en-US" altLang="en-US">
              <a:solidFill>
                <a:srgbClr val="66FF33"/>
              </a:solidFill>
            </a:endParaRPr>
          </a:p>
        </p:txBody>
      </p:sp>
      <p:sp>
        <p:nvSpPr>
          <p:cNvPr id="614405" name="Text Box 5"/>
          <p:cNvSpPr txBox="1">
            <a:spLocks noChangeArrowheads="1"/>
          </p:cNvSpPr>
          <p:nvPr/>
        </p:nvSpPr>
        <p:spPr bwMode="auto">
          <a:xfrm>
            <a:off x="445356" y="1205781"/>
            <a:ext cx="8253288" cy="5847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3200">
                <a:solidFill>
                  <a:srgbClr val="FF0000"/>
                </a:solidFill>
                <a:effectLst>
                  <a:outerShdw blurRad="38100" dist="38100" dir="2700000" algn="tl">
                    <a:srgbClr val="000000"/>
                  </a:outerShdw>
                </a:effectLst>
              </a:rPr>
              <a:t>π</a:t>
            </a:r>
            <a:r>
              <a:rPr lang="en-US" altLang="en-US" sz="3200">
                <a:solidFill>
                  <a:srgbClr val="FF0000"/>
                </a:solidFill>
                <a:effectLst>
                  <a:outerShdw blurRad="38100" dist="38100" dir="2700000" algn="tl">
                    <a:srgbClr val="000000"/>
                  </a:outerShdw>
                </a:effectLst>
              </a:rPr>
              <a:t> Bond</a:t>
            </a:r>
            <a:r>
              <a:rPr lang="en-US" altLang="en-US" sz="3200">
                <a:effectLst>
                  <a:outerShdw blurRad="38100" dist="38100" dir="2700000" algn="tl">
                    <a:srgbClr val="000000"/>
                  </a:outerShdw>
                </a:effectLst>
              </a:rPr>
              <a:t> is </a:t>
            </a:r>
            <a:r>
              <a:rPr lang="en-US" altLang="en-US" sz="3200" smtClean="0">
                <a:solidFill>
                  <a:srgbClr val="66CCFF"/>
                </a:solidFill>
                <a:effectLst>
                  <a:outerShdw blurRad="38100" dist="38100" dir="2700000" algn="tl">
                    <a:srgbClr val="000000"/>
                  </a:outerShdw>
                </a:effectLst>
              </a:rPr>
              <a:t>unsaturated</a:t>
            </a:r>
            <a:r>
              <a:rPr lang="en-US" altLang="en-US" sz="3200" smtClean="0">
                <a:effectLst>
                  <a:outerShdw blurRad="38100" dist="38100" dir="2700000" algn="tl">
                    <a:srgbClr val="000000"/>
                  </a:outerShdw>
                </a:effectLst>
              </a:rPr>
              <a:t>: </a:t>
            </a:r>
            <a:r>
              <a:rPr lang="en-US" altLang="en-US" sz="3200">
                <a:effectLst>
                  <a:outerShdw blurRad="38100" dist="38100" dir="2700000" algn="tl">
                    <a:srgbClr val="000000"/>
                  </a:outerShdw>
                </a:effectLst>
              </a:rPr>
              <a:t>Reacts by </a:t>
            </a:r>
            <a:r>
              <a:rPr lang="en-US" altLang="en-US" sz="3200">
                <a:solidFill>
                  <a:srgbClr val="FF0000"/>
                </a:solidFill>
                <a:effectLst>
                  <a:outerShdw blurRad="38100" dist="38100" dir="2700000" algn="tl">
                    <a:srgbClr val="000000"/>
                  </a:outerShdw>
                </a:effectLst>
              </a:rPr>
              <a:t>addition</a:t>
            </a:r>
            <a:r>
              <a:rPr lang="en-US" altLang="en-US" sz="3200">
                <a:effectLst>
                  <a:outerShdw blurRad="38100" dist="38100" dir="2700000" algn="tl">
                    <a:srgbClr val="000000"/>
                  </a:outerShdw>
                </a:effectLst>
              </a:rPr>
              <a:t>.</a:t>
            </a:r>
          </a:p>
        </p:txBody>
      </p:sp>
      <p:sp>
        <p:nvSpPr>
          <p:cNvPr id="614406" name="Text Box 6"/>
          <p:cNvSpPr txBox="1">
            <a:spLocks noChangeArrowheads="1"/>
          </p:cNvSpPr>
          <p:nvPr/>
        </p:nvSpPr>
        <p:spPr bwMode="auto">
          <a:xfrm>
            <a:off x="496460" y="2750156"/>
            <a:ext cx="6858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14407" name="Text Box 7"/>
          <p:cNvSpPr txBox="1">
            <a:spLocks noChangeArrowheads="1"/>
          </p:cNvSpPr>
          <p:nvPr/>
        </p:nvSpPr>
        <p:spPr bwMode="auto">
          <a:xfrm>
            <a:off x="1220360" y="2750156"/>
            <a:ext cx="6858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14409" name="Line 9"/>
          <p:cNvSpPr>
            <a:spLocks noChangeShapeType="1"/>
          </p:cNvSpPr>
          <p:nvPr/>
        </p:nvSpPr>
        <p:spPr bwMode="auto">
          <a:xfrm flipV="1">
            <a:off x="877460" y="3016856"/>
            <a:ext cx="4191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11" name="Line 11"/>
          <p:cNvSpPr>
            <a:spLocks noChangeShapeType="1"/>
          </p:cNvSpPr>
          <p:nvPr/>
        </p:nvSpPr>
        <p:spPr bwMode="auto">
          <a:xfrm flipV="1">
            <a:off x="877460" y="3112106"/>
            <a:ext cx="41910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12" name="Line 12"/>
          <p:cNvSpPr>
            <a:spLocks noChangeShapeType="1"/>
          </p:cNvSpPr>
          <p:nvPr/>
        </p:nvSpPr>
        <p:spPr bwMode="auto">
          <a:xfrm flipV="1">
            <a:off x="1584961" y="2407111"/>
            <a:ext cx="278295" cy="457814"/>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13" name="Line 13"/>
          <p:cNvSpPr>
            <a:spLocks noChangeShapeType="1"/>
          </p:cNvSpPr>
          <p:nvPr/>
        </p:nvSpPr>
        <p:spPr bwMode="auto">
          <a:xfrm>
            <a:off x="1569140" y="3248630"/>
            <a:ext cx="317969" cy="3905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14" name="Line 14"/>
          <p:cNvSpPr>
            <a:spLocks noChangeShapeType="1"/>
          </p:cNvSpPr>
          <p:nvPr/>
        </p:nvSpPr>
        <p:spPr bwMode="auto">
          <a:xfrm flipH="1" flipV="1">
            <a:off x="344060" y="2464406"/>
            <a:ext cx="261648" cy="4191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15" name="Line 15"/>
          <p:cNvSpPr>
            <a:spLocks noChangeShapeType="1"/>
          </p:cNvSpPr>
          <p:nvPr/>
        </p:nvSpPr>
        <p:spPr bwMode="auto">
          <a:xfrm flipH="1">
            <a:off x="286910" y="3226405"/>
            <a:ext cx="313248" cy="412749"/>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16" name="Text Box 16"/>
          <p:cNvSpPr txBox="1">
            <a:spLocks noChangeArrowheads="1"/>
          </p:cNvSpPr>
          <p:nvPr/>
        </p:nvSpPr>
        <p:spPr bwMode="auto">
          <a:xfrm>
            <a:off x="2115710" y="2712056"/>
            <a:ext cx="5524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sp>
        <p:nvSpPr>
          <p:cNvPr id="614417" name="Text Box 17"/>
          <p:cNvSpPr txBox="1">
            <a:spLocks noChangeArrowheads="1"/>
          </p:cNvSpPr>
          <p:nvPr/>
        </p:nvSpPr>
        <p:spPr bwMode="auto">
          <a:xfrm>
            <a:off x="2572910" y="2731106"/>
            <a:ext cx="5143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a:t>
            </a:r>
          </a:p>
        </p:txBody>
      </p:sp>
      <p:sp>
        <p:nvSpPr>
          <p:cNvPr id="614418" name="Text Box 18"/>
          <p:cNvSpPr txBox="1">
            <a:spLocks noChangeArrowheads="1"/>
          </p:cNvSpPr>
          <p:nvPr/>
        </p:nvSpPr>
        <p:spPr bwMode="auto">
          <a:xfrm>
            <a:off x="3296810" y="2731106"/>
            <a:ext cx="6096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B</a:t>
            </a:r>
          </a:p>
        </p:txBody>
      </p:sp>
      <p:sp>
        <p:nvSpPr>
          <p:cNvPr id="614419" name="Line 19"/>
          <p:cNvSpPr>
            <a:spLocks noChangeShapeType="1"/>
          </p:cNvSpPr>
          <p:nvPr/>
        </p:nvSpPr>
        <p:spPr bwMode="auto">
          <a:xfrm flipV="1">
            <a:off x="3015823" y="3054956"/>
            <a:ext cx="322262"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20" name="Line 20"/>
          <p:cNvSpPr>
            <a:spLocks noChangeShapeType="1"/>
          </p:cNvSpPr>
          <p:nvPr/>
        </p:nvSpPr>
        <p:spPr bwMode="auto">
          <a:xfrm>
            <a:off x="3906410" y="3074006"/>
            <a:ext cx="7810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21" name="Text Box 21"/>
          <p:cNvSpPr txBox="1">
            <a:spLocks noChangeArrowheads="1"/>
          </p:cNvSpPr>
          <p:nvPr/>
        </p:nvSpPr>
        <p:spPr bwMode="auto">
          <a:xfrm>
            <a:off x="5125610" y="2788256"/>
            <a:ext cx="6858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14422" name="Text Box 22"/>
          <p:cNvSpPr txBox="1">
            <a:spLocks noChangeArrowheads="1"/>
          </p:cNvSpPr>
          <p:nvPr/>
        </p:nvSpPr>
        <p:spPr bwMode="auto">
          <a:xfrm>
            <a:off x="5849510" y="2788256"/>
            <a:ext cx="6858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14423" name="Line 23"/>
          <p:cNvSpPr>
            <a:spLocks noChangeShapeType="1"/>
          </p:cNvSpPr>
          <p:nvPr/>
        </p:nvSpPr>
        <p:spPr bwMode="auto">
          <a:xfrm flipV="1">
            <a:off x="5506610" y="3093056"/>
            <a:ext cx="4191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25" name="Line 25"/>
          <p:cNvSpPr>
            <a:spLocks noChangeShapeType="1"/>
          </p:cNvSpPr>
          <p:nvPr/>
        </p:nvSpPr>
        <p:spPr bwMode="auto">
          <a:xfrm flipV="1">
            <a:off x="6268610" y="3093056"/>
            <a:ext cx="3810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27" name="Line 27"/>
          <p:cNvSpPr>
            <a:spLocks noChangeShapeType="1"/>
          </p:cNvSpPr>
          <p:nvPr/>
        </p:nvSpPr>
        <p:spPr bwMode="auto">
          <a:xfrm flipH="1" flipV="1">
            <a:off x="4782710" y="3093056"/>
            <a:ext cx="3810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29" name="Line 29"/>
          <p:cNvSpPr>
            <a:spLocks noChangeShapeType="1"/>
          </p:cNvSpPr>
          <p:nvPr/>
        </p:nvSpPr>
        <p:spPr bwMode="auto">
          <a:xfrm>
            <a:off x="5373260" y="3321656"/>
            <a:ext cx="0" cy="3619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30" name="Line 30"/>
          <p:cNvSpPr>
            <a:spLocks noChangeShapeType="1"/>
          </p:cNvSpPr>
          <p:nvPr/>
        </p:nvSpPr>
        <p:spPr bwMode="auto">
          <a:xfrm>
            <a:off x="6116210" y="3340706"/>
            <a:ext cx="0" cy="3429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31" name="Line 31"/>
          <p:cNvSpPr>
            <a:spLocks noChangeShapeType="1"/>
          </p:cNvSpPr>
          <p:nvPr/>
        </p:nvSpPr>
        <p:spPr bwMode="auto">
          <a:xfrm>
            <a:off x="6097160" y="2464406"/>
            <a:ext cx="0" cy="400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32" name="Line 32"/>
          <p:cNvSpPr>
            <a:spLocks noChangeShapeType="1"/>
          </p:cNvSpPr>
          <p:nvPr/>
        </p:nvSpPr>
        <p:spPr bwMode="auto">
          <a:xfrm>
            <a:off x="5373260" y="2464406"/>
            <a:ext cx="0" cy="400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33" name="Text Box 33"/>
          <p:cNvSpPr txBox="1">
            <a:spLocks noChangeArrowheads="1"/>
          </p:cNvSpPr>
          <p:nvPr/>
        </p:nvSpPr>
        <p:spPr bwMode="auto">
          <a:xfrm>
            <a:off x="5106560" y="3626456"/>
            <a:ext cx="5143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a:t>
            </a:r>
          </a:p>
        </p:txBody>
      </p:sp>
      <p:sp>
        <p:nvSpPr>
          <p:cNvPr id="614434" name="Text Box 34"/>
          <p:cNvSpPr txBox="1">
            <a:spLocks noChangeArrowheads="1"/>
          </p:cNvSpPr>
          <p:nvPr/>
        </p:nvSpPr>
        <p:spPr bwMode="auto">
          <a:xfrm>
            <a:off x="5868560" y="3626456"/>
            <a:ext cx="6096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B</a:t>
            </a:r>
          </a:p>
        </p:txBody>
      </p:sp>
      <p:sp>
        <p:nvSpPr>
          <p:cNvPr id="614435" name="Text Box 35"/>
          <p:cNvSpPr txBox="1">
            <a:spLocks noChangeArrowheads="1"/>
          </p:cNvSpPr>
          <p:nvPr/>
        </p:nvSpPr>
        <p:spPr bwMode="auto">
          <a:xfrm>
            <a:off x="4843035" y="1862138"/>
            <a:ext cx="13271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600">
              <a:effectLst>
                <a:outerShdw blurRad="38100" dist="38100" dir="2700000" algn="tl">
                  <a:srgbClr val="000000"/>
                </a:outerShdw>
              </a:effectLst>
            </a:endParaRPr>
          </a:p>
        </p:txBody>
      </p:sp>
      <p:sp>
        <p:nvSpPr>
          <p:cNvPr id="614436" name="Text Box 36"/>
          <p:cNvSpPr txBox="1">
            <a:spLocks noChangeArrowheads="1"/>
          </p:cNvSpPr>
          <p:nvPr/>
        </p:nvSpPr>
        <p:spPr bwMode="auto">
          <a:xfrm>
            <a:off x="6802010" y="2693006"/>
            <a:ext cx="2095500" cy="9461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solidFill>
                  <a:srgbClr val="FF00FF"/>
                </a:solidFill>
                <a:effectLst>
                  <a:outerShdw blurRad="38100" dist="38100" dir="2700000" algn="tl">
                    <a:srgbClr val="000000"/>
                  </a:outerShdw>
                </a:effectLst>
              </a:rPr>
              <a:t>exothermic</a:t>
            </a:r>
            <a:r>
              <a:rPr lang="en-US" altLang="en-US" sz="2800">
                <a:effectLst>
                  <a:outerShdw blurRad="38100" dist="38100" dir="2700000" algn="tl">
                    <a:srgbClr val="000000"/>
                  </a:outerShdw>
                </a:effectLst>
              </a:rPr>
              <a:t> (usually)</a:t>
            </a:r>
          </a:p>
        </p:txBody>
      </p:sp>
      <p:sp>
        <p:nvSpPr>
          <p:cNvPr id="614437" name="Text Box 37"/>
          <p:cNvSpPr txBox="1">
            <a:spLocks noChangeArrowheads="1"/>
          </p:cNvSpPr>
          <p:nvPr/>
        </p:nvSpPr>
        <p:spPr bwMode="auto">
          <a:xfrm>
            <a:off x="302150" y="4611258"/>
            <a:ext cx="8722580" cy="138499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We can </a:t>
            </a:r>
            <a:r>
              <a:rPr lang="en-US" altLang="en-US" sz="2800">
                <a:solidFill>
                  <a:srgbClr val="FFC000"/>
                </a:solidFill>
                <a:effectLst>
                  <a:outerShdw blurRad="38100" dist="38100" dir="2700000" algn="tl">
                    <a:srgbClr val="000000"/>
                  </a:outerShdw>
                </a:effectLst>
              </a:rPr>
              <a:t>calculate ∆</a:t>
            </a:r>
            <a:r>
              <a:rPr lang="en-US" altLang="en-US" sz="2800" i="1">
                <a:solidFill>
                  <a:srgbClr val="FFC000"/>
                </a:solidFill>
                <a:effectLst>
                  <a:outerShdw blurRad="38100" dist="38100" dir="2700000" algn="tl">
                    <a:srgbClr val="000000"/>
                  </a:outerShdw>
                </a:effectLst>
              </a:rPr>
              <a:t>Hº</a:t>
            </a:r>
            <a:r>
              <a:rPr lang="en-US" altLang="en-US" sz="2800">
                <a:solidFill>
                  <a:srgbClr val="FFC000"/>
                </a:solidFill>
                <a:effectLst>
                  <a:outerShdw blurRad="38100" dist="38100" dir="2700000" algn="tl">
                    <a:srgbClr val="000000"/>
                  </a:outerShdw>
                </a:effectLst>
              </a:rPr>
              <a:t> </a:t>
            </a:r>
            <a:r>
              <a:rPr lang="en-US" altLang="en-US" sz="2800" smtClean="0">
                <a:solidFill>
                  <a:srgbClr val="FFC000"/>
                </a:solidFill>
                <a:effectLst>
                  <a:outerShdw blurRad="38100" dist="38100" dir="2700000" algn="tl">
                    <a:srgbClr val="000000"/>
                  </a:outerShdw>
                </a:effectLst>
              </a:rPr>
              <a:t> </a:t>
            </a:r>
            <a:r>
              <a:rPr lang="en-US" altLang="en-US" sz="2800" smtClean="0">
                <a:effectLst>
                  <a:outerShdw blurRad="38100" dist="38100" dir="2700000" algn="tl">
                    <a:srgbClr val="000000"/>
                  </a:outerShdw>
                </a:effectLst>
              </a:rPr>
              <a:t>of addition reaction from </a:t>
            </a:r>
            <a:r>
              <a:rPr lang="en-US" altLang="en-US" sz="2800">
                <a:solidFill>
                  <a:srgbClr val="FFC000"/>
                </a:solidFill>
                <a:effectLst>
                  <a:outerShdw blurRad="38100" dist="38100" dir="2700000" algn="tl">
                    <a:srgbClr val="000000"/>
                  </a:outerShdw>
                </a:effectLst>
              </a:rPr>
              <a:t>bond strength </a:t>
            </a:r>
            <a:r>
              <a:rPr lang="en-US" altLang="en-US" sz="2800">
                <a:effectLst>
                  <a:outerShdw blurRad="38100" dist="38100" dir="2700000" algn="tl">
                    <a:srgbClr val="000000"/>
                  </a:outerShdw>
                </a:effectLst>
              </a:rPr>
              <a:t>data, using </a:t>
            </a:r>
            <a:r>
              <a:rPr lang="en-US" altLang="en-US" sz="2800">
                <a:solidFill>
                  <a:srgbClr val="FFC000"/>
                </a:solidFill>
                <a:effectLst>
                  <a:outerShdw blurRad="38100" dist="38100" dir="2700000" algn="tl">
                    <a:srgbClr val="000000"/>
                  </a:outerShdw>
                </a:effectLst>
              </a:rPr>
              <a:t>D</a:t>
            </a:r>
            <a:r>
              <a:rPr lang="en-US" altLang="en-US" sz="2800" i="1">
                <a:solidFill>
                  <a:srgbClr val="FFC000"/>
                </a:solidFill>
                <a:effectLst>
                  <a:outerShdw blurRad="38100" dist="38100" dir="2700000" algn="tl">
                    <a:srgbClr val="000000"/>
                  </a:outerShdw>
                </a:effectLst>
              </a:rPr>
              <a:t>Hº</a:t>
            </a:r>
            <a:r>
              <a:rPr lang="el-GR" altLang="en-US" sz="2800" baseline="-25000">
                <a:solidFill>
                  <a:srgbClr val="FFC000"/>
                </a:solidFill>
                <a:effectLst>
                  <a:outerShdw blurRad="38100" dist="38100" dir="2700000" algn="tl">
                    <a:srgbClr val="000000"/>
                  </a:outerShdw>
                </a:effectLst>
              </a:rPr>
              <a:t>π</a:t>
            </a:r>
            <a:r>
              <a:rPr lang="en-US" altLang="en-US" sz="2800" baseline="-25000">
                <a:solidFill>
                  <a:srgbClr val="FFC000"/>
                </a:solidFill>
                <a:effectLst>
                  <a:outerShdw blurRad="38100" dist="38100" dir="2700000" algn="tl">
                    <a:srgbClr val="000000"/>
                  </a:outerShdw>
                </a:effectLst>
              </a:rPr>
              <a:t>-bond</a:t>
            </a:r>
            <a:r>
              <a:rPr lang="en-US" altLang="en-US" sz="2800">
                <a:solidFill>
                  <a:srgbClr val="FFC000"/>
                </a:solidFill>
                <a:effectLst>
                  <a:outerShdw blurRad="38100" dist="38100" dir="2700000" algn="tl">
                    <a:srgbClr val="000000"/>
                  </a:outerShdw>
                </a:effectLst>
              </a:rPr>
              <a:t> = 65 </a:t>
            </a:r>
            <a:r>
              <a:rPr lang="en-US" altLang="en-US" sz="2800" smtClean="0">
                <a:solidFill>
                  <a:srgbClr val="FFC000"/>
                </a:solidFill>
                <a:effectLst>
                  <a:outerShdw blurRad="38100" dist="38100" dir="2700000" algn="tl">
                    <a:srgbClr val="000000"/>
                  </a:outerShdw>
                </a:effectLst>
              </a:rPr>
              <a:t>kcal mol</a:t>
            </a:r>
            <a:r>
              <a:rPr lang="en-US" altLang="en-US" sz="2800" baseline="30000" smtClean="0">
                <a:solidFill>
                  <a:srgbClr val="FFC000"/>
                </a:solidFill>
                <a:effectLst>
                  <a:outerShdw blurRad="38100" dist="38100" dir="2700000" algn="tl">
                    <a:srgbClr val="000000"/>
                  </a:outerShdw>
                </a:effectLst>
              </a:rPr>
              <a:t>-1</a:t>
            </a:r>
            <a:r>
              <a:rPr lang="en-US" altLang="en-US" sz="2800" smtClean="0">
                <a:effectLst>
                  <a:outerShdw blurRad="38100" dist="38100" dir="2700000" algn="tl">
                    <a:srgbClr val="000000"/>
                  </a:outerShdw>
                </a:effectLst>
              </a:rPr>
              <a:t>. </a:t>
            </a:r>
            <a:r>
              <a:rPr lang="en-US" altLang="en-US" sz="2800">
                <a:effectLst>
                  <a:outerShdw blurRad="38100" dist="38100" dir="2700000" algn="tl">
                    <a:srgbClr val="000000"/>
                  </a:outerShdw>
                </a:effectLst>
              </a:rPr>
              <a:t>Note, however: </a:t>
            </a:r>
            <a:r>
              <a:rPr lang="en-US" altLang="en-US" sz="2800">
                <a:solidFill>
                  <a:srgbClr val="FFFF00"/>
                </a:solidFill>
                <a:effectLst>
                  <a:outerShdw blurRad="38100" dist="38100" dir="2700000" algn="tl">
                    <a:srgbClr val="000000"/>
                  </a:outerShdw>
                </a:effectLst>
              </a:rPr>
              <a:t>∆</a:t>
            </a:r>
            <a:r>
              <a:rPr lang="en-US" altLang="en-US" sz="2800" i="1">
                <a:solidFill>
                  <a:srgbClr val="FFFF00"/>
                </a:solidFill>
                <a:effectLst>
                  <a:outerShdw blurRad="38100" dist="38100" dir="2700000" algn="tl">
                    <a:srgbClr val="000000"/>
                  </a:outerShdw>
                </a:effectLst>
              </a:rPr>
              <a:t>Sº</a:t>
            </a:r>
            <a:r>
              <a:rPr lang="en-US" altLang="en-US" sz="2800">
                <a:solidFill>
                  <a:srgbClr val="FFFF00"/>
                </a:solidFill>
                <a:effectLst>
                  <a:outerShdw blurRad="38100" dist="38100" dir="2700000" algn="tl">
                    <a:srgbClr val="000000"/>
                  </a:outerShdw>
                </a:effectLst>
              </a:rPr>
              <a:t>  is negative </a:t>
            </a:r>
            <a:r>
              <a:rPr lang="en-US" altLang="en-US" sz="2800">
                <a:effectLst>
                  <a:outerShdw blurRad="38100" dist="38100" dir="2700000" algn="tl">
                    <a:srgbClr val="000000"/>
                  </a:outerShdw>
                </a:effectLst>
              </a:rPr>
              <a:t>(~ -30 e.u</a:t>
            </a:r>
            <a:r>
              <a:rPr lang="en-US" altLang="en-US" sz="2800" smtClean="0">
                <a:effectLst>
                  <a:outerShdw blurRad="38100" dist="38100" dir="2700000" algn="tl">
                    <a:srgbClr val="000000"/>
                  </a:outerShdw>
                </a:effectLst>
              </a:rPr>
              <a:t>.)</a:t>
            </a:r>
            <a:endParaRPr lang="en-US" altLang="en-US" sz="2800">
              <a:effectLst>
                <a:outerShdw blurRad="38100" dist="38100" dir="2700000" algn="tl">
                  <a:srgbClr val="000000"/>
                </a:outerShdw>
              </a:effectLst>
            </a:endParaRPr>
          </a:p>
        </p:txBody>
      </p:sp>
      <p:cxnSp>
        <p:nvCxnSpPr>
          <p:cNvPr id="31" name="Straight Connector 30"/>
          <p:cNvCxnSpPr/>
          <p:nvPr/>
        </p:nvCxnSpPr>
        <p:spPr bwMode="auto">
          <a:xfrm flipV="1">
            <a:off x="139484" y="904269"/>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9450" y="156378"/>
            <a:ext cx="7772400" cy="917051"/>
          </a:xfrm>
        </p:spPr>
        <p:txBody>
          <a:bodyPr/>
          <a:lstStyle/>
          <a:p>
            <a:r>
              <a:rPr lang="en-US" smtClean="0">
                <a:solidFill>
                  <a:srgbClr val="66FF33"/>
                </a:solidFill>
              </a:rPr>
              <a:t>General For </a:t>
            </a:r>
            <a:r>
              <a:rPr lang="en-US" altLang="en-US">
                <a:solidFill>
                  <a:srgbClr val="66CCFF"/>
                </a:solidFill>
              </a:rPr>
              <a:t>A </a:t>
            </a:r>
            <a:r>
              <a:rPr lang="en-US" altLang="en-US" smtClean="0">
                <a:solidFill>
                  <a:srgbClr val="FF0000"/>
                </a:solidFill>
              </a:rPr>
              <a:t>―B</a:t>
            </a:r>
            <a:r>
              <a:rPr lang="en-US" smtClean="0">
                <a:solidFill>
                  <a:srgbClr val="66FF33"/>
                </a:solidFill>
              </a:rPr>
              <a:t>  </a:t>
            </a:r>
            <a:endParaRPr lang="en-US">
              <a:solidFill>
                <a:srgbClr val="66FF33"/>
              </a:solidFill>
            </a:endParaRPr>
          </a:p>
        </p:txBody>
      </p:sp>
      <p:sp>
        <p:nvSpPr>
          <p:cNvPr id="694280" name="Text Box 8"/>
          <p:cNvSpPr txBox="1">
            <a:spLocks noChangeArrowheads="1"/>
          </p:cNvSpPr>
          <p:nvPr/>
        </p:nvSpPr>
        <p:spPr bwMode="auto">
          <a:xfrm>
            <a:off x="1117103" y="6169505"/>
            <a:ext cx="7048500" cy="40011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a:solidFill>
                  <a:srgbClr val="00FF00"/>
                </a:solidFill>
                <a:effectLst>
                  <a:outerShdw blurRad="38100" dist="38100" dir="2700000" algn="tl">
                    <a:srgbClr val="000000"/>
                  </a:outerShdw>
                </a:effectLst>
              </a:rPr>
              <a:t>Synthetically useful</a:t>
            </a:r>
            <a:r>
              <a:rPr lang="en-US" altLang="en-US" sz="2000">
                <a:effectLst>
                  <a:outerShdw blurRad="38100" dist="38100" dir="2700000" algn="tl">
                    <a:srgbClr val="000000"/>
                  </a:outerShdw>
                </a:effectLst>
              </a:rPr>
              <a:t> in </a:t>
            </a:r>
            <a:r>
              <a:rPr lang="en-US" altLang="en-US" sz="2000">
                <a:solidFill>
                  <a:srgbClr val="FF9900"/>
                </a:solidFill>
                <a:effectLst>
                  <a:outerShdw blurRad="38100" dist="38100" dir="2700000" algn="tl">
                    <a:srgbClr val="000000"/>
                  </a:outerShdw>
                </a:effectLst>
              </a:rPr>
              <a:t>oxymercuration-demercuration</a:t>
            </a:r>
          </a:p>
        </p:txBody>
      </p:sp>
      <p:sp>
        <p:nvSpPr>
          <p:cNvPr id="694282" name="AutoShape 10"/>
          <p:cNvSpPr>
            <a:spLocks noChangeArrowheads="1"/>
          </p:cNvSpPr>
          <p:nvPr/>
        </p:nvSpPr>
        <p:spPr bwMode="auto">
          <a:xfrm>
            <a:off x="556586" y="5335325"/>
            <a:ext cx="492841" cy="1244760"/>
          </a:xfrm>
          <a:prstGeom prst="curvedRightArrow">
            <a:avLst>
              <a:gd name="adj1" fmla="val 48177"/>
              <a:gd name="adj2" fmla="val 96354"/>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0"/>
          <p:cNvSpPr txBox="1">
            <a:spLocks noChangeArrowheads="1"/>
          </p:cNvSpPr>
          <p:nvPr/>
        </p:nvSpPr>
        <p:spPr bwMode="auto">
          <a:xfrm>
            <a:off x="5954810" y="55657"/>
            <a:ext cx="4191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smtClean="0">
                <a:solidFill>
                  <a:srgbClr val="66CCFF"/>
                </a:solidFill>
                <a:effectLst>
                  <a:outerShdw blurRad="38100" dist="38100" dir="2700000" algn="tl">
                    <a:srgbClr val="000000"/>
                  </a:outerShdw>
                </a:effectLst>
              </a:rPr>
              <a:t>+</a:t>
            </a:r>
            <a:endParaRPr lang="en-US" altLang="en-US" sz="3600" dirty="0">
              <a:solidFill>
                <a:srgbClr val="66CCFF"/>
              </a:solidFill>
              <a:effectLst>
                <a:outerShdw blurRad="38100" dist="38100" dir="2700000" algn="tl">
                  <a:srgbClr val="000000"/>
                </a:outerShdw>
              </a:effectLst>
            </a:endParaRPr>
          </a:p>
        </p:txBody>
      </p:sp>
      <p:sp>
        <p:nvSpPr>
          <p:cNvPr id="8" name="Freeform 11"/>
          <p:cNvSpPr>
            <a:spLocks/>
          </p:cNvSpPr>
          <p:nvPr/>
        </p:nvSpPr>
        <p:spPr bwMode="auto">
          <a:xfrm>
            <a:off x="7040162" y="220757"/>
            <a:ext cx="127000" cy="254000"/>
          </a:xfrm>
          <a:custGeom>
            <a:avLst/>
            <a:gdLst>
              <a:gd name="T0" fmla="*/ 376 w 480"/>
              <a:gd name="T1" fmla="*/ 0 h 848"/>
              <a:gd name="T2" fmla="*/ 88 w 480"/>
              <a:gd name="T3" fmla="*/ 96 h 848"/>
              <a:gd name="T4" fmla="*/ 40 w 480"/>
              <a:gd name="T5" fmla="*/ 240 h 848"/>
              <a:gd name="T6" fmla="*/ 328 w 480"/>
              <a:gd name="T7" fmla="*/ 432 h 848"/>
              <a:gd name="T8" fmla="*/ 472 w 480"/>
              <a:gd name="T9" fmla="*/ 624 h 848"/>
              <a:gd name="T10" fmla="*/ 376 w 480"/>
              <a:gd name="T11" fmla="*/ 768 h 848"/>
              <a:gd name="T12" fmla="*/ 232 w 480"/>
              <a:gd name="T13" fmla="*/ 816 h 848"/>
              <a:gd name="T14" fmla="*/ 88 w 480"/>
              <a:gd name="T15" fmla="*/ 816 h 848"/>
              <a:gd name="T16" fmla="*/ 40 w 480"/>
              <a:gd name="T17" fmla="*/ 624 h 848"/>
              <a:gd name="T18" fmla="*/ 232 w 480"/>
              <a:gd name="T19" fmla="*/ 38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48">
                <a:moveTo>
                  <a:pt x="376" y="0"/>
                </a:moveTo>
                <a:cubicBezTo>
                  <a:pt x="260" y="28"/>
                  <a:pt x="144" y="56"/>
                  <a:pt x="88" y="96"/>
                </a:cubicBezTo>
                <a:cubicBezTo>
                  <a:pt x="32" y="136"/>
                  <a:pt x="0" y="184"/>
                  <a:pt x="40" y="240"/>
                </a:cubicBezTo>
                <a:cubicBezTo>
                  <a:pt x="80" y="296"/>
                  <a:pt x="256" y="368"/>
                  <a:pt x="328" y="432"/>
                </a:cubicBezTo>
                <a:cubicBezTo>
                  <a:pt x="400" y="496"/>
                  <a:pt x="464" y="568"/>
                  <a:pt x="472" y="624"/>
                </a:cubicBezTo>
                <a:cubicBezTo>
                  <a:pt x="480" y="680"/>
                  <a:pt x="416" y="736"/>
                  <a:pt x="376" y="768"/>
                </a:cubicBezTo>
                <a:cubicBezTo>
                  <a:pt x="336" y="800"/>
                  <a:pt x="280" y="808"/>
                  <a:pt x="232" y="816"/>
                </a:cubicBezTo>
                <a:cubicBezTo>
                  <a:pt x="184" y="824"/>
                  <a:pt x="120" y="848"/>
                  <a:pt x="88" y="816"/>
                </a:cubicBezTo>
                <a:cubicBezTo>
                  <a:pt x="56" y="784"/>
                  <a:pt x="16" y="696"/>
                  <a:pt x="40" y="624"/>
                </a:cubicBezTo>
                <a:cubicBezTo>
                  <a:pt x="64" y="552"/>
                  <a:pt x="200" y="424"/>
                  <a:pt x="232" y="384"/>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 name="Text Box 12"/>
          <p:cNvSpPr txBox="1">
            <a:spLocks noChangeArrowheads="1"/>
          </p:cNvSpPr>
          <p:nvPr/>
        </p:nvSpPr>
        <p:spPr bwMode="auto">
          <a:xfrm>
            <a:off x="7122712" y="-7843"/>
            <a:ext cx="383315"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a:solidFill>
                  <a:srgbClr val="FF0000"/>
                </a:solidFill>
                <a:effectLst>
                  <a:outerShdw blurRad="38100" dist="38100" dir="2700000" algn="tl">
                    <a:srgbClr val="000000"/>
                  </a:outerShdw>
                </a:effectLst>
              </a:rPr>
              <a:t>-</a:t>
            </a:r>
          </a:p>
        </p:txBody>
      </p:sp>
      <p:sp>
        <p:nvSpPr>
          <p:cNvPr id="10" name="Freeform 9"/>
          <p:cNvSpPr>
            <a:spLocks/>
          </p:cNvSpPr>
          <p:nvPr/>
        </p:nvSpPr>
        <p:spPr bwMode="auto">
          <a:xfrm>
            <a:off x="5902423" y="238220"/>
            <a:ext cx="127000" cy="254000"/>
          </a:xfrm>
          <a:custGeom>
            <a:avLst/>
            <a:gdLst>
              <a:gd name="T0" fmla="*/ 376 w 480"/>
              <a:gd name="T1" fmla="*/ 0 h 848"/>
              <a:gd name="T2" fmla="*/ 88 w 480"/>
              <a:gd name="T3" fmla="*/ 96 h 848"/>
              <a:gd name="T4" fmla="*/ 40 w 480"/>
              <a:gd name="T5" fmla="*/ 240 h 848"/>
              <a:gd name="T6" fmla="*/ 328 w 480"/>
              <a:gd name="T7" fmla="*/ 432 h 848"/>
              <a:gd name="T8" fmla="*/ 472 w 480"/>
              <a:gd name="T9" fmla="*/ 624 h 848"/>
              <a:gd name="T10" fmla="*/ 376 w 480"/>
              <a:gd name="T11" fmla="*/ 768 h 848"/>
              <a:gd name="T12" fmla="*/ 232 w 480"/>
              <a:gd name="T13" fmla="*/ 816 h 848"/>
              <a:gd name="T14" fmla="*/ 88 w 480"/>
              <a:gd name="T15" fmla="*/ 816 h 848"/>
              <a:gd name="T16" fmla="*/ 40 w 480"/>
              <a:gd name="T17" fmla="*/ 624 h 848"/>
              <a:gd name="T18" fmla="*/ 232 w 480"/>
              <a:gd name="T19" fmla="*/ 38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48">
                <a:moveTo>
                  <a:pt x="376" y="0"/>
                </a:moveTo>
                <a:cubicBezTo>
                  <a:pt x="260" y="28"/>
                  <a:pt x="144" y="56"/>
                  <a:pt x="88" y="96"/>
                </a:cubicBezTo>
                <a:cubicBezTo>
                  <a:pt x="32" y="136"/>
                  <a:pt x="0" y="184"/>
                  <a:pt x="40" y="240"/>
                </a:cubicBezTo>
                <a:cubicBezTo>
                  <a:pt x="80" y="296"/>
                  <a:pt x="256" y="368"/>
                  <a:pt x="328" y="432"/>
                </a:cubicBezTo>
                <a:cubicBezTo>
                  <a:pt x="400" y="496"/>
                  <a:pt x="464" y="568"/>
                  <a:pt x="472" y="624"/>
                </a:cubicBezTo>
                <a:cubicBezTo>
                  <a:pt x="480" y="680"/>
                  <a:pt x="416" y="736"/>
                  <a:pt x="376" y="768"/>
                </a:cubicBezTo>
                <a:cubicBezTo>
                  <a:pt x="336" y="800"/>
                  <a:pt x="280" y="808"/>
                  <a:pt x="232" y="816"/>
                </a:cubicBezTo>
                <a:cubicBezTo>
                  <a:pt x="184" y="824"/>
                  <a:pt x="120" y="848"/>
                  <a:pt x="88" y="816"/>
                </a:cubicBezTo>
                <a:cubicBezTo>
                  <a:pt x="56" y="784"/>
                  <a:pt x="16" y="696"/>
                  <a:pt x="40" y="624"/>
                </a:cubicBezTo>
                <a:cubicBezTo>
                  <a:pt x="64" y="552"/>
                  <a:pt x="200" y="424"/>
                  <a:pt x="232" y="384"/>
                </a:cubicBezTo>
              </a:path>
            </a:pathLst>
          </a:custGeom>
          <a:noFill/>
          <a:ln w="38100" cap="flat" cmpd="sng">
            <a:solidFill>
              <a:srgbClr val="66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6" name="Picture 5"/>
          <p:cNvPicPr>
            <a:picLocks noChangeAspect="1"/>
          </p:cNvPicPr>
          <p:nvPr/>
        </p:nvPicPr>
        <p:blipFill>
          <a:blip r:embed="rId2"/>
          <a:stretch>
            <a:fillRect/>
          </a:stretch>
        </p:blipFill>
        <p:spPr>
          <a:xfrm>
            <a:off x="1236267" y="1155271"/>
            <a:ext cx="6671467" cy="5005088"/>
          </a:xfrm>
          <a:prstGeom prst="rect">
            <a:avLst/>
          </a:prstGeom>
        </p:spPr>
      </p:pic>
      <p:cxnSp>
        <p:nvCxnSpPr>
          <p:cNvPr id="14" name="Straight Connector 13"/>
          <p:cNvCxnSpPr/>
          <p:nvPr/>
        </p:nvCxnSpPr>
        <p:spPr bwMode="auto">
          <a:xfrm flipV="1">
            <a:off x="139484" y="1012802"/>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9" name="Text Box 5"/>
          <p:cNvSpPr txBox="1">
            <a:spLocks noChangeArrowheads="1"/>
          </p:cNvSpPr>
          <p:nvPr/>
        </p:nvSpPr>
        <p:spPr bwMode="auto">
          <a:xfrm>
            <a:off x="139484" y="-2266"/>
            <a:ext cx="9004516" cy="70788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b="1">
                <a:solidFill>
                  <a:srgbClr val="66FF33"/>
                </a:solidFill>
                <a:effectLst>
                  <a:outerShdw blurRad="38100" dist="38100" dir="2700000" algn="tl">
                    <a:srgbClr val="000000"/>
                  </a:outerShdw>
                </a:effectLst>
              </a:rPr>
              <a:t>d. Oxymercuration-Demercuration</a:t>
            </a:r>
          </a:p>
        </p:txBody>
      </p:sp>
      <p:sp>
        <p:nvSpPr>
          <p:cNvPr id="697350" name="Text Box 6"/>
          <p:cNvSpPr txBox="1">
            <a:spLocks noChangeArrowheads="1"/>
          </p:cNvSpPr>
          <p:nvPr/>
        </p:nvSpPr>
        <p:spPr bwMode="auto">
          <a:xfrm>
            <a:off x="214685" y="1190625"/>
            <a:ext cx="8789829" cy="5847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a:effectLst>
                  <a:outerShdw blurRad="38100" dist="38100" dir="2700000" algn="tl">
                    <a:srgbClr val="000000"/>
                  </a:outerShdw>
                </a:effectLst>
              </a:rPr>
              <a:t>A </a:t>
            </a:r>
            <a:r>
              <a:rPr lang="en-US" altLang="en-US" sz="3200">
                <a:solidFill>
                  <a:srgbClr val="FFFF00"/>
                </a:solidFill>
                <a:effectLst>
                  <a:outerShdw blurRad="38100" dist="38100" dir="2700000" algn="tl">
                    <a:srgbClr val="000000"/>
                  </a:outerShdw>
                </a:effectLst>
              </a:rPr>
              <a:t>Markovnikov hydration </a:t>
            </a:r>
            <a:r>
              <a:rPr lang="en-US" altLang="en-US" sz="3200">
                <a:effectLst>
                  <a:outerShdw blurRad="38100" dist="38100" dir="2700000" algn="tl">
                    <a:srgbClr val="000000"/>
                  </a:outerShdw>
                </a:effectLst>
              </a:rPr>
              <a:t>that </a:t>
            </a:r>
            <a:r>
              <a:rPr lang="en-US" altLang="en-US" sz="3200">
                <a:solidFill>
                  <a:srgbClr val="FFCC00"/>
                </a:solidFill>
                <a:effectLst>
                  <a:outerShdw blurRad="38100" dist="38100" dir="2700000" algn="tl">
                    <a:srgbClr val="000000"/>
                  </a:outerShdw>
                </a:effectLst>
              </a:rPr>
              <a:t>avoids cations</a:t>
            </a:r>
          </a:p>
        </p:txBody>
      </p:sp>
      <p:sp>
        <p:nvSpPr>
          <p:cNvPr id="697351" name="AutoShape 7"/>
          <p:cNvSpPr>
            <a:spLocks noChangeArrowheads="1"/>
          </p:cNvSpPr>
          <p:nvPr/>
        </p:nvSpPr>
        <p:spPr bwMode="auto">
          <a:xfrm>
            <a:off x="204082" y="2829834"/>
            <a:ext cx="1162050" cy="1009650"/>
          </a:xfrm>
          <a:prstGeom prst="pentagon">
            <a:avLst/>
          </a:prstGeom>
          <a:noFill/>
          <a:ln w="38100">
            <a:solidFill>
              <a:schemeClr val="tx1"/>
            </a:solidFill>
            <a:miter lim="800000"/>
            <a:headEnd/>
            <a:tailEnd type="none" w="sm" len="sm"/>
          </a:ln>
          <a:effectLst/>
          <a:extLst/>
        </p:spPr>
        <p:txBody>
          <a:bodyPr wrap="none" anchor="ctr"/>
          <a:lstStyle/>
          <a:p>
            <a:endParaRPr lang="en-US"/>
          </a:p>
        </p:txBody>
      </p:sp>
      <p:sp>
        <p:nvSpPr>
          <p:cNvPr id="697352" name="Line 8"/>
          <p:cNvSpPr>
            <a:spLocks noChangeShapeType="1"/>
          </p:cNvSpPr>
          <p:nvPr/>
        </p:nvSpPr>
        <p:spPr bwMode="auto">
          <a:xfrm flipV="1">
            <a:off x="1347082" y="3045625"/>
            <a:ext cx="533400" cy="1778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353" name="Line 9"/>
          <p:cNvSpPr>
            <a:spLocks noChangeShapeType="1"/>
          </p:cNvSpPr>
          <p:nvPr/>
        </p:nvSpPr>
        <p:spPr bwMode="auto">
          <a:xfrm>
            <a:off x="775582" y="2970970"/>
            <a:ext cx="476250" cy="2857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354" name="Line 10"/>
          <p:cNvSpPr>
            <a:spLocks noChangeShapeType="1"/>
          </p:cNvSpPr>
          <p:nvPr/>
        </p:nvSpPr>
        <p:spPr bwMode="auto">
          <a:xfrm>
            <a:off x="2095500" y="3382284"/>
            <a:ext cx="38290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355" name="Text Box 11"/>
          <p:cNvSpPr txBox="1">
            <a:spLocks noChangeArrowheads="1"/>
          </p:cNvSpPr>
          <p:nvPr/>
        </p:nvSpPr>
        <p:spPr bwMode="auto">
          <a:xfrm>
            <a:off x="2301901" y="2408410"/>
            <a:ext cx="3687583"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1. </a:t>
            </a:r>
            <a:r>
              <a:rPr lang="en-US" altLang="en-US" sz="2800">
                <a:solidFill>
                  <a:srgbClr val="66CCFF"/>
                </a:solidFill>
                <a:effectLst>
                  <a:outerShdw blurRad="38100" dist="38100" dir="2700000" algn="tl">
                    <a:srgbClr val="000000"/>
                  </a:outerShdw>
                </a:effectLst>
              </a:rPr>
              <a:t>Hg</a:t>
            </a:r>
            <a:r>
              <a:rPr lang="en-US" altLang="en-US" sz="2800">
                <a:effectLst>
                  <a:outerShdw blurRad="38100" dist="38100" dir="2700000" algn="tl">
                    <a:srgbClr val="000000"/>
                  </a:outerShdw>
                </a:effectLst>
              </a:rPr>
              <a:t>(OCCH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 </a:t>
            </a:r>
            <a:r>
              <a:rPr lang="en-US" altLang="en-US" sz="2800" smtClean="0">
                <a:solidFill>
                  <a:srgbClr val="FF0000"/>
                </a:solidFill>
                <a:effectLst>
                  <a:outerShdw blurRad="38100" dist="38100" dir="2700000" algn="tl">
                    <a:srgbClr val="000000"/>
                  </a:outerShdw>
                </a:effectLst>
              </a:rPr>
              <a:t>HO</a:t>
            </a:r>
            <a:r>
              <a:rPr lang="en-US" altLang="en-US" sz="2800" smtClean="0">
                <a:solidFill>
                  <a:srgbClr val="FFFFFF"/>
                </a:solidFill>
                <a:effectLst>
                  <a:outerShdw blurRad="38100" dist="38100" dir="2700000" algn="tl">
                    <a:srgbClr val="000000"/>
                  </a:outerShdw>
                </a:effectLst>
              </a:rPr>
              <a:t>H</a:t>
            </a:r>
            <a:endParaRPr lang="en-US" altLang="en-US" sz="2800">
              <a:solidFill>
                <a:srgbClr val="FFFFFF"/>
              </a:solidFill>
              <a:effectLst>
                <a:outerShdw blurRad="38100" dist="38100" dir="2700000" algn="tl">
                  <a:srgbClr val="000000"/>
                </a:outerShdw>
              </a:effectLst>
            </a:endParaRPr>
          </a:p>
        </p:txBody>
      </p:sp>
      <p:sp>
        <p:nvSpPr>
          <p:cNvPr id="697356" name="Text Box 12"/>
          <p:cNvSpPr txBox="1">
            <a:spLocks noChangeArrowheads="1"/>
          </p:cNvSpPr>
          <p:nvPr/>
        </p:nvSpPr>
        <p:spPr bwMode="auto">
          <a:xfrm>
            <a:off x="2286000" y="2862138"/>
            <a:ext cx="1915105"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2. NaBH</a:t>
            </a:r>
            <a:r>
              <a:rPr lang="en-US" altLang="en-US" sz="2800" baseline="-25000">
                <a:effectLst>
                  <a:outerShdw blurRad="38100" dist="38100" dir="2700000" algn="tl">
                    <a:srgbClr val="000000"/>
                  </a:outerShdw>
                </a:effectLst>
              </a:rPr>
              <a:t>4</a:t>
            </a:r>
          </a:p>
        </p:txBody>
      </p:sp>
      <p:sp>
        <p:nvSpPr>
          <p:cNvPr id="697358" name="Line 14"/>
          <p:cNvSpPr>
            <a:spLocks noChangeShapeType="1"/>
          </p:cNvSpPr>
          <p:nvPr/>
        </p:nvSpPr>
        <p:spPr bwMode="auto">
          <a:xfrm>
            <a:off x="3730652" y="2217910"/>
            <a:ext cx="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359" name="Line 15"/>
          <p:cNvSpPr>
            <a:spLocks noChangeShapeType="1"/>
          </p:cNvSpPr>
          <p:nvPr/>
        </p:nvSpPr>
        <p:spPr bwMode="auto">
          <a:xfrm>
            <a:off x="3806852" y="2217910"/>
            <a:ext cx="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360" name="Text Box 16"/>
          <p:cNvSpPr txBox="1">
            <a:spLocks noChangeArrowheads="1"/>
          </p:cNvSpPr>
          <p:nvPr/>
        </p:nvSpPr>
        <p:spPr bwMode="auto">
          <a:xfrm>
            <a:off x="3521102" y="1779760"/>
            <a:ext cx="522301"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O</a:t>
            </a:r>
          </a:p>
        </p:txBody>
      </p:sp>
      <p:sp>
        <p:nvSpPr>
          <p:cNvPr id="697361" name="AutoShape 17"/>
          <p:cNvSpPr>
            <a:spLocks noChangeArrowheads="1"/>
          </p:cNvSpPr>
          <p:nvPr/>
        </p:nvSpPr>
        <p:spPr bwMode="auto">
          <a:xfrm>
            <a:off x="6361540" y="2862138"/>
            <a:ext cx="1162050" cy="996396"/>
          </a:xfrm>
          <a:prstGeom prst="pentagon">
            <a:avLst/>
          </a:prstGeom>
          <a:noFill/>
          <a:ln w="38100">
            <a:solidFill>
              <a:schemeClr val="tx1"/>
            </a:solidFill>
            <a:miter lim="800000"/>
            <a:headEnd/>
            <a:tailEnd type="none" w="sm" len="sm"/>
          </a:ln>
          <a:effectLst/>
          <a:extLst/>
        </p:spPr>
        <p:txBody>
          <a:bodyPr wrap="none" anchor="ctr"/>
          <a:lstStyle/>
          <a:p>
            <a:endParaRPr lang="en-US"/>
          </a:p>
        </p:txBody>
      </p:sp>
      <p:sp>
        <p:nvSpPr>
          <p:cNvPr id="697362" name="Line 18"/>
          <p:cNvSpPr>
            <a:spLocks noChangeShapeType="1"/>
          </p:cNvSpPr>
          <p:nvPr/>
        </p:nvSpPr>
        <p:spPr bwMode="auto">
          <a:xfrm flipV="1">
            <a:off x="7504540" y="2927523"/>
            <a:ext cx="247650" cy="322904"/>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363" name="Line 19"/>
          <p:cNvSpPr>
            <a:spLocks noChangeShapeType="1"/>
          </p:cNvSpPr>
          <p:nvPr/>
        </p:nvSpPr>
        <p:spPr bwMode="auto">
          <a:xfrm>
            <a:off x="7496588" y="3242713"/>
            <a:ext cx="399057" cy="19597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364" name="Text Box 20"/>
          <p:cNvSpPr txBox="1">
            <a:spLocks noChangeArrowheads="1"/>
          </p:cNvSpPr>
          <p:nvPr/>
        </p:nvSpPr>
        <p:spPr bwMode="auto">
          <a:xfrm>
            <a:off x="7689739" y="2557720"/>
            <a:ext cx="851121"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697365" name="Text Box 21"/>
          <p:cNvSpPr txBox="1">
            <a:spLocks noChangeArrowheads="1"/>
          </p:cNvSpPr>
          <p:nvPr/>
        </p:nvSpPr>
        <p:spPr bwMode="auto">
          <a:xfrm>
            <a:off x="7783994" y="3277536"/>
            <a:ext cx="851121"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solidFill>
                  <a:srgbClr val="FF0000"/>
                </a:solidFill>
                <a:effectLst>
                  <a:outerShdw blurRad="38100" dist="38100" dir="2700000" algn="tl">
                    <a:srgbClr val="000000"/>
                  </a:outerShdw>
                </a:effectLst>
              </a:rPr>
              <a:t>OH</a:t>
            </a:r>
            <a:endParaRPr lang="en-US" altLang="en-US" sz="2800" baseline="-25000">
              <a:solidFill>
                <a:srgbClr val="FF0000"/>
              </a:solidFill>
              <a:effectLst>
                <a:outerShdw blurRad="38100" dist="38100" dir="2700000" algn="tl">
                  <a:srgbClr val="000000"/>
                </a:outerShdw>
              </a:effectLst>
            </a:endParaRPr>
          </a:p>
        </p:txBody>
      </p:sp>
      <p:sp>
        <p:nvSpPr>
          <p:cNvPr id="697366" name="Text Box 22"/>
          <p:cNvSpPr txBox="1">
            <a:spLocks noChangeArrowheads="1"/>
          </p:cNvSpPr>
          <p:nvPr/>
        </p:nvSpPr>
        <p:spPr bwMode="auto">
          <a:xfrm>
            <a:off x="2279881" y="4393672"/>
            <a:ext cx="3644669" cy="95410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smtClean="0">
                <a:effectLst>
                  <a:outerShdw blurRad="38100" dist="38100" dir="2700000" algn="tl">
                    <a:srgbClr val="000000"/>
                  </a:outerShdw>
                </a:effectLst>
              </a:rPr>
              <a:t>1. </a:t>
            </a:r>
            <a:r>
              <a:rPr lang="en-US" altLang="en-US" sz="2800" smtClean="0">
                <a:solidFill>
                  <a:srgbClr val="66CCFF"/>
                </a:solidFill>
                <a:effectLst>
                  <a:outerShdw blurRad="38100" dist="38100" dir="2700000" algn="tl">
                    <a:srgbClr val="000000"/>
                  </a:outerShdw>
                </a:effectLst>
              </a:rPr>
              <a:t>Hg</a:t>
            </a:r>
            <a:r>
              <a:rPr lang="en-US" altLang="en-US" sz="2800" smtClean="0">
                <a:effectLst>
                  <a:outerShdw blurRad="38100" dist="38100" dir="2700000" algn="tl">
                    <a:srgbClr val="000000"/>
                  </a:outerShdw>
                </a:effectLst>
              </a:rPr>
              <a:t>(OCCH</a:t>
            </a:r>
            <a:r>
              <a:rPr lang="en-US" altLang="en-US" sz="2800" baseline="-25000" smtClean="0">
                <a:effectLst>
                  <a:outerShdw blurRad="38100" dist="38100" dir="2700000" algn="tl">
                    <a:srgbClr val="000000"/>
                  </a:outerShdw>
                </a:effectLst>
              </a:rPr>
              <a:t>3</a:t>
            </a:r>
            <a:r>
              <a:rPr lang="en-US" altLang="en-US" sz="2800" smtClean="0">
                <a:effectLst>
                  <a:outerShdw blurRad="38100" dist="38100" dir="2700000" algn="tl">
                    <a:srgbClr val="000000"/>
                  </a:outerShdw>
                </a:effectLst>
              </a:rPr>
              <a:t>)</a:t>
            </a:r>
            <a:r>
              <a:rPr lang="en-US" altLang="en-US" sz="2800" baseline="-25000" smtClean="0">
                <a:effectLst>
                  <a:outerShdw blurRad="38100" dist="38100" dir="2700000" algn="tl">
                    <a:srgbClr val="000000"/>
                  </a:outerShdw>
                </a:effectLst>
              </a:rPr>
              <a:t>2</a:t>
            </a:r>
            <a:r>
              <a:rPr lang="en-US" altLang="en-US" sz="2800">
                <a:effectLst>
                  <a:outerShdw blurRad="38100" dist="38100" dir="2700000" algn="tl">
                    <a:srgbClr val="000000"/>
                  </a:outerShdw>
                </a:effectLst>
              </a:rPr>
              <a:t>, </a:t>
            </a:r>
            <a:r>
              <a:rPr lang="en-US" altLang="en-US" sz="2800">
                <a:solidFill>
                  <a:srgbClr val="FF0000"/>
                </a:solidFill>
                <a:effectLst>
                  <a:outerShdw blurRad="38100" dist="38100" dir="2700000" algn="tl">
                    <a:srgbClr val="000000"/>
                  </a:outerShdw>
                </a:effectLst>
              </a:rPr>
              <a:t>RO</a:t>
            </a:r>
            <a:r>
              <a:rPr lang="en-US" altLang="en-US" sz="2800">
                <a:effectLst>
                  <a:outerShdw blurRad="38100" dist="38100" dir="2700000" algn="tl">
                    <a:srgbClr val="000000"/>
                  </a:outerShdw>
                </a:effectLst>
              </a:rPr>
              <a:t>H </a:t>
            </a:r>
            <a:r>
              <a:rPr lang="en-US" altLang="en-US" sz="2800" baseline="-25000" smtClean="0">
                <a:effectLst>
                  <a:outerShdw blurRad="38100" dist="38100" dir="2700000" algn="tl">
                    <a:srgbClr val="000000"/>
                  </a:outerShdw>
                </a:effectLst>
              </a:rPr>
              <a:t>                  </a:t>
            </a:r>
            <a:r>
              <a:rPr lang="en-US" altLang="en-US" sz="2800" smtClean="0">
                <a:effectLst>
                  <a:outerShdw blurRad="38100" dist="38100" dir="2700000" algn="tl">
                    <a:srgbClr val="000000"/>
                  </a:outerShdw>
                </a:effectLst>
              </a:rPr>
              <a:t>2</a:t>
            </a:r>
            <a:r>
              <a:rPr lang="en-US" altLang="en-US" sz="2800">
                <a:effectLst>
                  <a:outerShdw blurRad="38100" dist="38100" dir="2700000" algn="tl">
                    <a:srgbClr val="000000"/>
                  </a:outerShdw>
                </a:effectLst>
              </a:rPr>
              <a:t>.</a:t>
            </a:r>
            <a:r>
              <a:rPr lang="en-US" altLang="en-US" sz="2800" baseline="-25000">
                <a:effectLst>
                  <a:outerShdw blurRad="38100" dist="38100" dir="2700000" algn="tl">
                    <a:srgbClr val="000000"/>
                  </a:outerShdw>
                </a:effectLst>
              </a:rPr>
              <a:t> </a:t>
            </a:r>
            <a:r>
              <a:rPr lang="en-US" altLang="en-US" sz="2800" smtClean="0">
                <a:effectLst>
                  <a:outerShdw blurRad="38100" dist="38100" dir="2700000" algn="tl">
                    <a:srgbClr val="000000"/>
                  </a:outerShdw>
                </a:effectLst>
              </a:rPr>
              <a:t>NaBH</a:t>
            </a:r>
            <a:r>
              <a:rPr lang="en-US" altLang="en-US" sz="2800" baseline="-25000" smtClean="0">
                <a:effectLst>
                  <a:outerShdw blurRad="38100" dist="38100" dir="2700000" algn="tl">
                    <a:srgbClr val="000000"/>
                  </a:outerShdw>
                </a:effectLst>
              </a:rPr>
              <a:t>4</a:t>
            </a:r>
            <a:endParaRPr lang="en-US" altLang="en-US" sz="2800" baseline="-25000">
              <a:effectLst>
                <a:outerShdw blurRad="38100" dist="38100" dir="2700000" algn="tl">
                  <a:srgbClr val="000000"/>
                </a:outerShdw>
              </a:effectLst>
            </a:endParaRPr>
          </a:p>
        </p:txBody>
      </p:sp>
      <p:sp>
        <p:nvSpPr>
          <p:cNvPr id="697367" name="Line 23"/>
          <p:cNvSpPr>
            <a:spLocks noChangeShapeType="1"/>
          </p:cNvSpPr>
          <p:nvPr/>
        </p:nvSpPr>
        <p:spPr bwMode="auto">
          <a:xfrm>
            <a:off x="3707465" y="4197929"/>
            <a:ext cx="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368" name="Line 24"/>
          <p:cNvSpPr>
            <a:spLocks noChangeShapeType="1"/>
          </p:cNvSpPr>
          <p:nvPr/>
        </p:nvSpPr>
        <p:spPr bwMode="auto">
          <a:xfrm>
            <a:off x="3783665" y="4197929"/>
            <a:ext cx="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369" name="Text Box 25"/>
          <p:cNvSpPr txBox="1">
            <a:spLocks noChangeArrowheads="1"/>
          </p:cNvSpPr>
          <p:nvPr/>
        </p:nvSpPr>
        <p:spPr bwMode="auto">
          <a:xfrm>
            <a:off x="3497915" y="3778829"/>
            <a:ext cx="6286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cxnSp>
        <p:nvCxnSpPr>
          <p:cNvPr id="27" name="Straight Connector 26"/>
          <p:cNvCxnSpPr/>
          <p:nvPr/>
        </p:nvCxnSpPr>
        <p:spPr bwMode="auto">
          <a:xfrm flipV="1">
            <a:off x="139484" y="758359"/>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AutoShape 17"/>
          <p:cNvSpPr>
            <a:spLocks noChangeArrowheads="1"/>
          </p:cNvSpPr>
          <p:nvPr/>
        </p:nvSpPr>
        <p:spPr bwMode="auto">
          <a:xfrm>
            <a:off x="6362867" y="4883097"/>
            <a:ext cx="1162050" cy="996396"/>
          </a:xfrm>
          <a:prstGeom prst="pentagon">
            <a:avLst/>
          </a:prstGeom>
          <a:noFill/>
          <a:ln w="38100">
            <a:solidFill>
              <a:schemeClr val="tx1"/>
            </a:solidFill>
            <a:miter lim="800000"/>
            <a:headEnd/>
            <a:tailEnd type="none" w="sm" len="sm"/>
          </a:ln>
          <a:effectLst/>
          <a:extLst/>
        </p:spPr>
        <p:txBody>
          <a:bodyPr wrap="none" anchor="ctr"/>
          <a:lstStyle/>
          <a:p>
            <a:endParaRPr lang="en-US"/>
          </a:p>
        </p:txBody>
      </p:sp>
      <p:sp>
        <p:nvSpPr>
          <p:cNvPr id="31" name="Line 18"/>
          <p:cNvSpPr>
            <a:spLocks noChangeShapeType="1"/>
          </p:cNvSpPr>
          <p:nvPr/>
        </p:nvSpPr>
        <p:spPr bwMode="auto">
          <a:xfrm flipV="1">
            <a:off x="7505867" y="4948482"/>
            <a:ext cx="247650" cy="322904"/>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9"/>
          <p:cNvSpPr>
            <a:spLocks noChangeShapeType="1"/>
          </p:cNvSpPr>
          <p:nvPr/>
        </p:nvSpPr>
        <p:spPr bwMode="auto">
          <a:xfrm>
            <a:off x="7497915" y="5263672"/>
            <a:ext cx="399057" cy="19597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Text Box 20"/>
          <p:cNvSpPr txBox="1">
            <a:spLocks noChangeArrowheads="1"/>
          </p:cNvSpPr>
          <p:nvPr/>
        </p:nvSpPr>
        <p:spPr bwMode="auto">
          <a:xfrm>
            <a:off x="7691066" y="4578679"/>
            <a:ext cx="851121"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34" name="Text Box 21"/>
          <p:cNvSpPr txBox="1">
            <a:spLocks noChangeArrowheads="1"/>
          </p:cNvSpPr>
          <p:nvPr/>
        </p:nvSpPr>
        <p:spPr bwMode="auto">
          <a:xfrm>
            <a:off x="7785321" y="5298495"/>
            <a:ext cx="851121"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smtClean="0">
                <a:solidFill>
                  <a:srgbClr val="FF0000"/>
                </a:solidFill>
                <a:effectLst>
                  <a:outerShdw blurRad="38100" dist="38100" dir="2700000" algn="tl">
                    <a:srgbClr val="000000"/>
                  </a:outerShdw>
                </a:effectLst>
              </a:rPr>
              <a:t>OR</a:t>
            </a:r>
            <a:endParaRPr lang="en-US" altLang="en-US" sz="2800" baseline="-25000">
              <a:solidFill>
                <a:srgbClr val="FF0000"/>
              </a:solidFill>
              <a:effectLst>
                <a:outerShdw blurRad="38100" dist="38100" dir="2700000" algn="tl">
                  <a:srgbClr val="000000"/>
                </a:outerShdw>
              </a:effectLst>
            </a:endParaRPr>
          </a:p>
        </p:txBody>
      </p:sp>
      <p:sp>
        <p:nvSpPr>
          <p:cNvPr id="35" name="AutoShape 7"/>
          <p:cNvSpPr>
            <a:spLocks noChangeArrowheads="1"/>
          </p:cNvSpPr>
          <p:nvPr/>
        </p:nvSpPr>
        <p:spPr bwMode="auto">
          <a:xfrm>
            <a:off x="229273" y="4847090"/>
            <a:ext cx="1162050" cy="1009650"/>
          </a:xfrm>
          <a:prstGeom prst="pentagon">
            <a:avLst/>
          </a:prstGeom>
          <a:noFill/>
          <a:ln w="38100">
            <a:solidFill>
              <a:schemeClr val="tx1"/>
            </a:solidFill>
            <a:miter lim="800000"/>
            <a:headEnd/>
            <a:tailEnd type="none" w="sm" len="sm"/>
          </a:ln>
          <a:effectLst/>
          <a:extLst/>
        </p:spPr>
        <p:txBody>
          <a:bodyPr wrap="none" anchor="ctr"/>
          <a:lstStyle/>
          <a:p>
            <a:endParaRPr lang="en-US"/>
          </a:p>
        </p:txBody>
      </p:sp>
      <p:sp>
        <p:nvSpPr>
          <p:cNvPr id="36" name="Line 8"/>
          <p:cNvSpPr>
            <a:spLocks noChangeShapeType="1"/>
          </p:cNvSpPr>
          <p:nvPr/>
        </p:nvSpPr>
        <p:spPr bwMode="auto">
          <a:xfrm flipV="1">
            <a:off x="1372273" y="5062881"/>
            <a:ext cx="533400" cy="1778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9"/>
          <p:cNvSpPr>
            <a:spLocks noChangeShapeType="1"/>
          </p:cNvSpPr>
          <p:nvPr/>
        </p:nvSpPr>
        <p:spPr bwMode="auto">
          <a:xfrm>
            <a:off x="800773" y="4988226"/>
            <a:ext cx="476250" cy="2857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0"/>
          <p:cNvSpPr>
            <a:spLocks noChangeShapeType="1"/>
          </p:cNvSpPr>
          <p:nvPr/>
        </p:nvSpPr>
        <p:spPr bwMode="auto">
          <a:xfrm>
            <a:off x="2128878" y="5347779"/>
            <a:ext cx="38290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8457" y="839855"/>
            <a:ext cx="5887086" cy="5882628"/>
          </a:xfrm>
          <a:prstGeom prst="rect">
            <a:avLst/>
          </a:prstGeom>
        </p:spPr>
      </p:pic>
      <p:sp>
        <p:nvSpPr>
          <p:cNvPr id="699405" name="Text Box 13"/>
          <p:cNvSpPr txBox="1">
            <a:spLocks noChangeArrowheads="1"/>
          </p:cNvSpPr>
          <p:nvPr/>
        </p:nvSpPr>
        <p:spPr bwMode="auto">
          <a:xfrm>
            <a:off x="3212369" y="6253204"/>
            <a:ext cx="1730375" cy="274638"/>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9900"/>
                </a:solidFill>
                <a:effectLst>
                  <a:outerShdw blurRad="38100" dist="38100" dir="2700000" algn="tl">
                    <a:srgbClr val="000000"/>
                  </a:outerShdw>
                </a:effectLst>
              </a:rPr>
              <a:t>Goes through radicals</a:t>
            </a:r>
          </a:p>
        </p:txBody>
      </p:sp>
      <p:sp>
        <p:nvSpPr>
          <p:cNvPr id="3" name="Title 2"/>
          <p:cNvSpPr>
            <a:spLocks noGrp="1"/>
          </p:cNvSpPr>
          <p:nvPr>
            <p:ph type="title"/>
          </p:nvPr>
        </p:nvSpPr>
        <p:spPr>
          <a:xfrm>
            <a:off x="685800" y="13923"/>
            <a:ext cx="7772400" cy="734170"/>
          </a:xfrm>
        </p:spPr>
        <p:txBody>
          <a:bodyPr/>
          <a:lstStyle/>
          <a:p>
            <a:r>
              <a:rPr lang="en-US" smtClean="0">
                <a:solidFill>
                  <a:srgbClr val="66FF33"/>
                </a:solidFill>
              </a:rPr>
              <a:t>Mechanism</a:t>
            </a:r>
            <a:endParaRPr lang="en-US">
              <a:solidFill>
                <a:srgbClr val="66FF33"/>
              </a:solidFill>
            </a:endParaRPr>
          </a:p>
        </p:txBody>
      </p:sp>
      <p:cxnSp>
        <p:nvCxnSpPr>
          <p:cNvPr id="7" name="Straight Connector 6"/>
          <p:cNvCxnSpPr/>
          <p:nvPr/>
        </p:nvCxnSpPr>
        <p:spPr bwMode="auto">
          <a:xfrm flipV="1">
            <a:off x="139484" y="710653"/>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88" name="Text Box 24"/>
          <p:cNvSpPr txBox="1">
            <a:spLocks noChangeArrowheads="1"/>
          </p:cNvSpPr>
          <p:nvPr/>
        </p:nvSpPr>
        <p:spPr bwMode="auto">
          <a:xfrm>
            <a:off x="5114925" y="3745304"/>
            <a:ext cx="4191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a:t>
            </a:r>
          </a:p>
        </p:txBody>
      </p:sp>
      <p:sp>
        <p:nvSpPr>
          <p:cNvPr id="2" name="Rectangle 1"/>
          <p:cNvSpPr/>
          <p:nvPr/>
        </p:nvSpPr>
        <p:spPr bwMode="auto">
          <a:xfrm>
            <a:off x="2965837" y="2069086"/>
            <a:ext cx="4102873" cy="960361"/>
          </a:xfrm>
          <a:prstGeom prst="rect">
            <a:avLst/>
          </a:prstGeom>
          <a:ln>
            <a:headEnd type="none" w="med" len="med"/>
            <a:tailEnd type="none" w="sm" len="s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702469" name="Text Box 5"/>
          <p:cNvSpPr txBox="1">
            <a:spLocks noChangeArrowheads="1"/>
          </p:cNvSpPr>
          <p:nvPr/>
        </p:nvSpPr>
        <p:spPr bwMode="auto">
          <a:xfrm>
            <a:off x="679836" y="36157"/>
            <a:ext cx="7784328" cy="76944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400" b="1">
                <a:solidFill>
                  <a:srgbClr val="66FF33"/>
                </a:solidFill>
                <a:effectLst>
                  <a:outerShdw blurRad="38100" dist="38100" dir="2700000" algn="tl">
                    <a:srgbClr val="000000"/>
                  </a:outerShdw>
                </a:effectLst>
              </a:rPr>
              <a:t>3. Hydroboration-Oxidation</a:t>
            </a:r>
          </a:p>
        </p:txBody>
      </p:sp>
      <p:sp>
        <p:nvSpPr>
          <p:cNvPr id="702470" name="Text Box 6"/>
          <p:cNvSpPr txBox="1">
            <a:spLocks noChangeArrowheads="1"/>
          </p:cNvSpPr>
          <p:nvPr/>
        </p:nvSpPr>
        <p:spPr bwMode="auto">
          <a:xfrm>
            <a:off x="685800" y="974366"/>
            <a:ext cx="77343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Allows </a:t>
            </a:r>
            <a:r>
              <a:rPr lang="en-US" altLang="en-US" sz="2800">
                <a:solidFill>
                  <a:srgbClr val="FFFF00"/>
                </a:solidFill>
                <a:effectLst>
                  <a:outerShdw blurRad="38100" dist="38100" dir="2700000" algn="tl">
                    <a:srgbClr val="000000"/>
                  </a:outerShdw>
                </a:effectLst>
              </a:rPr>
              <a:t>anti-Markovnikov hydration</a:t>
            </a:r>
            <a:r>
              <a:rPr lang="en-US" altLang="en-US" sz="2800">
                <a:effectLst>
                  <a:outerShdw blurRad="38100" dist="38100" dir="2700000" algn="tl">
                    <a:srgbClr val="000000"/>
                  </a:outerShdw>
                </a:effectLst>
              </a:rPr>
              <a:t>:</a:t>
            </a:r>
          </a:p>
        </p:txBody>
      </p:sp>
      <p:sp>
        <p:nvSpPr>
          <p:cNvPr id="702471" name="Text Box 7"/>
          <p:cNvSpPr txBox="1">
            <a:spLocks noChangeArrowheads="1"/>
          </p:cNvSpPr>
          <p:nvPr/>
        </p:nvSpPr>
        <p:spPr bwMode="auto">
          <a:xfrm>
            <a:off x="723900" y="1545866"/>
            <a:ext cx="6344810"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smtClean="0">
                <a:effectLst>
                  <a:outerShdw blurRad="38100" dist="38100" dir="2700000" algn="tl">
                    <a:srgbClr val="000000"/>
                  </a:outerShdw>
                </a:effectLst>
              </a:rPr>
              <a:t>RCH=CH</a:t>
            </a:r>
            <a:r>
              <a:rPr lang="en-US" altLang="en-US" sz="2800" baseline="-25000" smtClean="0">
                <a:effectLst>
                  <a:outerShdw blurRad="38100" dist="38100" dir="2700000" algn="tl">
                    <a:srgbClr val="000000"/>
                  </a:outerShdw>
                </a:effectLst>
              </a:rPr>
              <a:t>2</a:t>
            </a:r>
            <a:r>
              <a:rPr lang="en-US" altLang="en-US" sz="2800" smtClean="0">
                <a:effectLst>
                  <a:outerShdw blurRad="38100" dist="38100" dir="2700000" algn="tl">
                    <a:srgbClr val="000000"/>
                  </a:outerShdw>
                </a:effectLst>
              </a:rPr>
              <a:t> </a:t>
            </a:r>
            <a:r>
              <a:rPr lang="en-US" altLang="en-US" sz="2800">
                <a:effectLst>
                  <a:outerShdw blurRad="38100" dist="38100" dir="2700000" algn="tl">
                    <a:srgbClr val="000000"/>
                  </a:outerShdw>
                </a:effectLst>
              </a:rPr>
              <a:t>+ H</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O   </a:t>
            </a:r>
            <a:r>
              <a:rPr lang="en-US" altLang="en-US" sz="2800" smtClean="0">
                <a:effectLst>
                  <a:outerShdw blurRad="38100" dist="38100" dir="2700000" algn="tl">
                    <a:srgbClr val="000000"/>
                  </a:outerShdw>
                </a:effectLst>
              </a:rPr>
              <a:t>        </a:t>
            </a:r>
            <a:r>
              <a:rPr lang="en-US" altLang="en-US" sz="2800">
                <a:effectLst>
                  <a:outerShdw blurRad="38100" dist="38100" dir="2700000" algn="tl">
                    <a:srgbClr val="000000"/>
                  </a:outerShdw>
                </a:effectLst>
              </a:rPr>
              <a:t>RCH</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OH</a:t>
            </a:r>
          </a:p>
        </p:txBody>
      </p:sp>
      <p:sp>
        <p:nvSpPr>
          <p:cNvPr id="702472" name="Text Box 8"/>
          <p:cNvSpPr txBox="1">
            <a:spLocks noChangeArrowheads="1"/>
          </p:cNvSpPr>
          <p:nvPr/>
        </p:nvSpPr>
        <p:spPr bwMode="auto">
          <a:xfrm>
            <a:off x="704850" y="2305050"/>
            <a:ext cx="80391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FF"/>
                </a:solidFill>
                <a:effectLst>
                  <a:outerShdw blurRad="38100" dist="38100" dir="2700000" algn="tl">
                    <a:srgbClr val="000000"/>
                  </a:outerShdw>
                </a:effectLst>
              </a:rPr>
              <a:t>Key reaction:   </a:t>
            </a:r>
            <a:r>
              <a:rPr lang="en-US" altLang="en-US" sz="2800">
                <a:effectLst>
                  <a:outerShdw blurRad="38100" dist="38100" dir="2700000" algn="tl">
                    <a:srgbClr val="000000"/>
                  </a:outerShdw>
                </a:effectLst>
              </a:rPr>
              <a:t>B  H adds to </a:t>
            </a:r>
            <a:r>
              <a:rPr lang="el-GR" altLang="en-US" sz="2800">
                <a:effectLst>
                  <a:outerShdw blurRad="38100" dist="38100" dir="2700000" algn="tl">
                    <a:srgbClr val="000000"/>
                  </a:outerShdw>
                </a:effectLst>
              </a:rPr>
              <a:t>π</a:t>
            </a:r>
            <a:r>
              <a:rPr lang="en-US" altLang="en-US" sz="2800">
                <a:effectLst>
                  <a:outerShdw blurRad="38100" dist="38100" dir="2700000" algn="tl">
                    <a:srgbClr val="000000"/>
                  </a:outerShdw>
                </a:effectLst>
              </a:rPr>
              <a:t>-bonds.</a:t>
            </a:r>
            <a:endParaRPr lang="el-GR" altLang="en-US" sz="2800">
              <a:effectLst>
                <a:outerShdw blurRad="38100" dist="38100" dir="2700000" algn="tl">
                  <a:srgbClr val="000000"/>
                </a:outerShdw>
              </a:effectLst>
            </a:endParaRPr>
          </a:p>
        </p:txBody>
      </p:sp>
      <p:sp>
        <p:nvSpPr>
          <p:cNvPr id="702473" name="Text Box 9"/>
          <p:cNvSpPr txBox="1">
            <a:spLocks noChangeArrowheads="1"/>
          </p:cNvSpPr>
          <p:nvPr/>
        </p:nvSpPr>
        <p:spPr bwMode="auto">
          <a:xfrm>
            <a:off x="704850" y="4078679"/>
            <a:ext cx="62103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B     BH</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 in THF:  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B   O</a:t>
            </a:r>
          </a:p>
        </p:txBody>
      </p:sp>
      <p:sp>
        <p:nvSpPr>
          <p:cNvPr id="702474" name="Text Box 10"/>
          <p:cNvSpPr txBox="1">
            <a:spLocks noChangeArrowheads="1"/>
          </p:cNvSpPr>
          <p:nvPr/>
        </p:nvSpPr>
        <p:spPr bwMode="auto">
          <a:xfrm>
            <a:off x="628650" y="4974029"/>
            <a:ext cx="7672512"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smtClean="0">
                <a:effectLst>
                  <a:outerShdw blurRad="38100" dist="38100" dir="2700000" algn="tl">
                    <a:srgbClr val="000000"/>
                  </a:outerShdw>
                </a:effectLst>
              </a:rPr>
              <a:t>In </a:t>
            </a:r>
            <a:r>
              <a:rPr lang="en-US" altLang="en-US" sz="2800" smtClean="0">
                <a:solidFill>
                  <a:srgbClr val="FF00FF"/>
                </a:solidFill>
                <a:effectLst>
                  <a:outerShdw blurRad="38100" dist="38100" dir="2700000" algn="tl">
                    <a:srgbClr val="000000"/>
                  </a:outerShdw>
                </a:effectLst>
              </a:rPr>
              <a:t>hydroboration</a:t>
            </a:r>
            <a:r>
              <a:rPr lang="en-US" altLang="en-US" sz="2800" smtClean="0">
                <a:effectLst>
                  <a:outerShdw blurRad="38100" dist="38100" dir="2700000" algn="tl">
                    <a:srgbClr val="000000"/>
                  </a:outerShdw>
                </a:effectLst>
              </a:rPr>
              <a:t>, all </a:t>
            </a:r>
            <a:r>
              <a:rPr lang="en-US" altLang="en-US" sz="2800">
                <a:effectLst>
                  <a:outerShdw blurRad="38100" dist="38100" dir="2700000" algn="tl">
                    <a:srgbClr val="000000"/>
                  </a:outerShdw>
                </a:effectLst>
              </a:rPr>
              <a:t>three B-H bonds react:</a:t>
            </a:r>
          </a:p>
        </p:txBody>
      </p:sp>
      <p:sp>
        <p:nvSpPr>
          <p:cNvPr id="702475" name="Line 11"/>
          <p:cNvSpPr>
            <a:spLocks noChangeShapeType="1"/>
          </p:cNvSpPr>
          <p:nvPr/>
        </p:nvSpPr>
        <p:spPr bwMode="auto">
          <a:xfrm>
            <a:off x="3771900" y="1812566"/>
            <a:ext cx="4953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476" name="Line 12"/>
          <p:cNvSpPr>
            <a:spLocks noChangeShapeType="1"/>
          </p:cNvSpPr>
          <p:nvPr/>
        </p:nvSpPr>
        <p:spPr bwMode="auto">
          <a:xfrm flipH="1" flipV="1">
            <a:off x="3103563" y="2222500"/>
            <a:ext cx="190500" cy="19208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477" name="Line 13"/>
          <p:cNvSpPr>
            <a:spLocks noChangeShapeType="1"/>
          </p:cNvSpPr>
          <p:nvPr/>
        </p:nvSpPr>
        <p:spPr bwMode="auto">
          <a:xfrm flipH="1">
            <a:off x="3103562" y="2700697"/>
            <a:ext cx="182949" cy="199666"/>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478" name="Line 14"/>
          <p:cNvSpPr>
            <a:spLocks noChangeShapeType="1"/>
          </p:cNvSpPr>
          <p:nvPr/>
        </p:nvSpPr>
        <p:spPr bwMode="auto">
          <a:xfrm>
            <a:off x="3519447" y="2571750"/>
            <a:ext cx="20955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479" name="Text Box 15"/>
          <p:cNvSpPr txBox="1">
            <a:spLocks noChangeArrowheads="1"/>
          </p:cNvSpPr>
          <p:nvPr/>
        </p:nvSpPr>
        <p:spPr bwMode="auto">
          <a:xfrm>
            <a:off x="238125" y="3164279"/>
            <a:ext cx="8916988"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FF00"/>
                </a:solidFill>
                <a:effectLst>
                  <a:outerShdw blurRad="38100" dist="38100" dir="2700000" algn="tl">
                    <a:srgbClr val="000000"/>
                  </a:outerShdw>
                </a:effectLst>
              </a:rPr>
              <a:t>Time out</a:t>
            </a:r>
            <a:r>
              <a:rPr lang="en-US" altLang="en-US" sz="2800">
                <a:effectLst>
                  <a:outerShdw blurRad="38100" dist="38100" dir="2700000" algn="tl">
                    <a:srgbClr val="000000"/>
                  </a:outerShdw>
                </a:effectLst>
              </a:rPr>
              <a:t>: Borane, BH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 exists as dimer to get octet</a:t>
            </a:r>
          </a:p>
        </p:txBody>
      </p:sp>
      <p:sp>
        <p:nvSpPr>
          <p:cNvPr id="702480" name="Line 16"/>
          <p:cNvSpPr>
            <a:spLocks noChangeShapeType="1"/>
          </p:cNvSpPr>
          <p:nvPr/>
        </p:nvSpPr>
        <p:spPr bwMode="auto">
          <a:xfrm flipV="1">
            <a:off x="1428750" y="4002479"/>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481" name="Line 17"/>
          <p:cNvSpPr>
            <a:spLocks noChangeShapeType="1"/>
          </p:cNvSpPr>
          <p:nvPr/>
        </p:nvSpPr>
        <p:spPr bwMode="auto">
          <a:xfrm flipV="1">
            <a:off x="1771650" y="4383479"/>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482" name="Text Box 18"/>
          <p:cNvSpPr txBox="1">
            <a:spLocks noChangeArrowheads="1"/>
          </p:cNvSpPr>
          <p:nvPr/>
        </p:nvSpPr>
        <p:spPr bwMode="auto">
          <a:xfrm>
            <a:off x="1562100" y="3621479"/>
            <a:ext cx="4953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02483" name="Text Box 19"/>
          <p:cNvSpPr txBox="1">
            <a:spLocks noChangeArrowheads="1"/>
          </p:cNvSpPr>
          <p:nvPr/>
        </p:nvSpPr>
        <p:spPr bwMode="auto">
          <a:xfrm>
            <a:off x="1390650" y="4478729"/>
            <a:ext cx="4953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02484" name="Line 20"/>
          <p:cNvSpPr>
            <a:spLocks noChangeShapeType="1"/>
          </p:cNvSpPr>
          <p:nvPr/>
        </p:nvSpPr>
        <p:spPr bwMode="auto">
          <a:xfrm>
            <a:off x="1600200" y="4116779"/>
            <a:ext cx="342900" cy="13335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485" name="Line 21"/>
          <p:cNvSpPr>
            <a:spLocks noChangeShapeType="1"/>
          </p:cNvSpPr>
          <p:nvPr/>
        </p:nvSpPr>
        <p:spPr bwMode="auto">
          <a:xfrm flipH="1" flipV="1">
            <a:off x="1485900" y="4345379"/>
            <a:ext cx="323850" cy="13335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486" name="Line 22"/>
          <p:cNvSpPr>
            <a:spLocks noChangeShapeType="1"/>
          </p:cNvSpPr>
          <p:nvPr/>
        </p:nvSpPr>
        <p:spPr bwMode="auto">
          <a:xfrm>
            <a:off x="4902146" y="4326329"/>
            <a:ext cx="30480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487" name="Text Box 23"/>
          <p:cNvSpPr txBox="1">
            <a:spLocks noChangeArrowheads="1"/>
          </p:cNvSpPr>
          <p:nvPr/>
        </p:nvSpPr>
        <p:spPr bwMode="auto">
          <a:xfrm>
            <a:off x="4610100" y="3764354"/>
            <a:ext cx="4191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FF0000"/>
                </a:solidFill>
                <a:effectLst>
                  <a:outerShdw blurRad="38100" dist="38100" dir="2700000" algn="tl">
                    <a:srgbClr val="000000"/>
                  </a:outerShdw>
                </a:effectLst>
              </a:rPr>
              <a:t>-</a:t>
            </a:r>
          </a:p>
        </p:txBody>
      </p:sp>
      <p:sp>
        <p:nvSpPr>
          <p:cNvPr id="702490" name="Freeform 26"/>
          <p:cNvSpPr>
            <a:spLocks/>
          </p:cNvSpPr>
          <p:nvPr/>
        </p:nvSpPr>
        <p:spPr bwMode="auto">
          <a:xfrm>
            <a:off x="5429250" y="3869129"/>
            <a:ext cx="723900" cy="876300"/>
          </a:xfrm>
          <a:custGeom>
            <a:avLst/>
            <a:gdLst>
              <a:gd name="T0" fmla="*/ 12 w 456"/>
              <a:gd name="T1" fmla="*/ 168 h 552"/>
              <a:gd name="T2" fmla="*/ 192 w 456"/>
              <a:gd name="T3" fmla="*/ 0 h 552"/>
              <a:gd name="T4" fmla="*/ 456 w 456"/>
              <a:gd name="T5" fmla="*/ 168 h 552"/>
              <a:gd name="T6" fmla="*/ 456 w 456"/>
              <a:gd name="T7" fmla="*/ 420 h 552"/>
              <a:gd name="T8" fmla="*/ 192 w 456"/>
              <a:gd name="T9" fmla="*/ 552 h 552"/>
              <a:gd name="T10" fmla="*/ 0 w 456"/>
              <a:gd name="T11" fmla="*/ 396 h 552"/>
            </a:gdLst>
            <a:ahLst/>
            <a:cxnLst>
              <a:cxn ang="0">
                <a:pos x="T0" y="T1"/>
              </a:cxn>
              <a:cxn ang="0">
                <a:pos x="T2" y="T3"/>
              </a:cxn>
              <a:cxn ang="0">
                <a:pos x="T4" y="T5"/>
              </a:cxn>
              <a:cxn ang="0">
                <a:pos x="T6" y="T7"/>
              </a:cxn>
              <a:cxn ang="0">
                <a:pos x="T8" y="T9"/>
              </a:cxn>
              <a:cxn ang="0">
                <a:pos x="T10" y="T11"/>
              </a:cxn>
            </a:cxnLst>
            <a:rect l="0" t="0" r="r" b="b"/>
            <a:pathLst>
              <a:path w="456" h="552">
                <a:moveTo>
                  <a:pt x="12" y="168"/>
                </a:moveTo>
                <a:lnTo>
                  <a:pt x="192" y="0"/>
                </a:lnTo>
                <a:lnTo>
                  <a:pt x="456" y="168"/>
                </a:lnTo>
                <a:lnTo>
                  <a:pt x="456" y="420"/>
                </a:lnTo>
                <a:lnTo>
                  <a:pt x="192" y="552"/>
                </a:lnTo>
                <a:lnTo>
                  <a:pt x="0" y="396"/>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491" name="Oval 27"/>
          <p:cNvSpPr>
            <a:spLocks noChangeArrowheads="1"/>
          </p:cNvSpPr>
          <p:nvPr/>
        </p:nvSpPr>
        <p:spPr bwMode="auto">
          <a:xfrm flipH="1">
            <a:off x="5529263" y="4364429"/>
            <a:ext cx="42862"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2492" name="Oval 28"/>
          <p:cNvSpPr>
            <a:spLocks noChangeArrowheads="1"/>
          </p:cNvSpPr>
          <p:nvPr/>
        </p:nvSpPr>
        <p:spPr bwMode="auto">
          <a:xfrm flipH="1">
            <a:off x="5529263" y="4231079"/>
            <a:ext cx="42862"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2493" name="Text Box 29"/>
          <p:cNvSpPr txBox="1">
            <a:spLocks noChangeArrowheads="1"/>
          </p:cNvSpPr>
          <p:nvPr/>
        </p:nvSpPr>
        <p:spPr bwMode="auto">
          <a:xfrm>
            <a:off x="798513" y="5985267"/>
            <a:ext cx="5905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702494" name="Text Box 30"/>
          <p:cNvSpPr txBox="1">
            <a:spLocks noChangeArrowheads="1"/>
          </p:cNvSpPr>
          <p:nvPr/>
        </p:nvSpPr>
        <p:spPr bwMode="auto">
          <a:xfrm>
            <a:off x="5618163" y="5966217"/>
            <a:ext cx="4762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702495" name="Text Box 31"/>
          <p:cNvSpPr txBox="1">
            <a:spLocks noChangeArrowheads="1"/>
          </p:cNvSpPr>
          <p:nvPr/>
        </p:nvSpPr>
        <p:spPr bwMode="auto">
          <a:xfrm>
            <a:off x="2338947" y="5538694"/>
            <a:ext cx="5715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a:t>
            </a:r>
          </a:p>
        </p:txBody>
      </p:sp>
      <p:sp>
        <p:nvSpPr>
          <p:cNvPr id="702496" name="Text Box 32"/>
          <p:cNvSpPr txBox="1">
            <a:spLocks noChangeArrowheads="1"/>
          </p:cNvSpPr>
          <p:nvPr/>
        </p:nvSpPr>
        <p:spPr bwMode="auto">
          <a:xfrm>
            <a:off x="2352220" y="6401805"/>
            <a:ext cx="5715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a:t>
            </a:r>
          </a:p>
        </p:txBody>
      </p:sp>
      <p:sp>
        <p:nvSpPr>
          <p:cNvPr id="702497" name="Text Box 33"/>
          <p:cNvSpPr txBox="1">
            <a:spLocks noChangeArrowheads="1"/>
          </p:cNvSpPr>
          <p:nvPr/>
        </p:nvSpPr>
        <p:spPr bwMode="auto">
          <a:xfrm>
            <a:off x="3332163" y="5947167"/>
            <a:ext cx="5715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a:t>
            </a:r>
          </a:p>
        </p:txBody>
      </p:sp>
      <p:sp>
        <p:nvSpPr>
          <p:cNvPr id="702498" name="Text Box 34"/>
          <p:cNvSpPr txBox="1">
            <a:spLocks noChangeArrowheads="1"/>
          </p:cNvSpPr>
          <p:nvPr/>
        </p:nvSpPr>
        <p:spPr bwMode="auto">
          <a:xfrm>
            <a:off x="2798763" y="5953517"/>
            <a:ext cx="5715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B</a:t>
            </a:r>
          </a:p>
        </p:txBody>
      </p:sp>
      <p:sp>
        <p:nvSpPr>
          <p:cNvPr id="702499" name="Text Box 35"/>
          <p:cNvSpPr txBox="1">
            <a:spLocks noChangeArrowheads="1"/>
          </p:cNvSpPr>
          <p:nvPr/>
        </p:nvSpPr>
        <p:spPr bwMode="auto">
          <a:xfrm>
            <a:off x="5103813" y="5413767"/>
            <a:ext cx="5715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a:t>
            </a:r>
          </a:p>
        </p:txBody>
      </p:sp>
      <p:sp>
        <p:nvSpPr>
          <p:cNvPr id="702500" name="Text Box 36"/>
          <p:cNvSpPr txBox="1">
            <a:spLocks noChangeArrowheads="1"/>
          </p:cNvSpPr>
          <p:nvPr/>
        </p:nvSpPr>
        <p:spPr bwMode="auto">
          <a:xfrm>
            <a:off x="5103813" y="5966217"/>
            <a:ext cx="4953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702501" name="Text Box 37"/>
          <p:cNvSpPr txBox="1">
            <a:spLocks noChangeArrowheads="1"/>
          </p:cNvSpPr>
          <p:nvPr/>
        </p:nvSpPr>
        <p:spPr bwMode="auto">
          <a:xfrm>
            <a:off x="1342570" y="6011461"/>
            <a:ext cx="7239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702503" name="Text Box 39"/>
          <p:cNvSpPr txBox="1">
            <a:spLocks noChangeArrowheads="1"/>
          </p:cNvSpPr>
          <p:nvPr/>
        </p:nvSpPr>
        <p:spPr bwMode="auto">
          <a:xfrm>
            <a:off x="6208713" y="5972567"/>
            <a:ext cx="5715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B</a:t>
            </a:r>
          </a:p>
        </p:txBody>
      </p:sp>
      <p:sp>
        <p:nvSpPr>
          <p:cNvPr id="702504" name="Text Box 40"/>
          <p:cNvSpPr txBox="1">
            <a:spLocks noChangeArrowheads="1"/>
          </p:cNvSpPr>
          <p:nvPr/>
        </p:nvSpPr>
        <p:spPr bwMode="auto">
          <a:xfrm>
            <a:off x="265113" y="5985267"/>
            <a:ext cx="2857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3</a:t>
            </a:r>
          </a:p>
        </p:txBody>
      </p:sp>
      <p:sp>
        <p:nvSpPr>
          <p:cNvPr id="702505" name="Line 41"/>
          <p:cNvSpPr>
            <a:spLocks noChangeShapeType="1"/>
          </p:cNvSpPr>
          <p:nvPr/>
        </p:nvSpPr>
        <p:spPr bwMode="auto">
          <a:xfrm>
            <a:off x="1122363" y="6175767"/>
            <a:ext cx="30480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06" name="Line 42"/>
          <p:cNvSpPr>
            <a:spLocks noChangeShapeType="1"/>
          </p:cNvSpPr>
          <p:nvPr/>
        </p:nvSpPr>
        <p:spPr bwMode="auto">
          <a:xfrm>
            <a:off x="1122363" y="6271017"/>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07" name="Line 43"/>
          <p:cNvSpPr>
            <a:spLocks noChangeShapeType="1"/>
          </p:cNvSpPr>
          <p:nvPr/>
        </p:nvSpPr>
        <p:spPr bwMode="auto">
          <a:xfrm flipH="1" flipV="1">
            <a:off x="716353" y="5809619"/>
            <a:ext cx="230410" cy="28779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08" name="Line 44"/>
          <p:cNvSpPr>
            <a:spLocks noChangeShapeType="1"/>
          </p:cNvSpPr>
          <p:nvPr/>
        </p:nvSpPr>
        <p:spPr bwMode="auto">
          <a:xfrm flipH="1" flipV="1">
            <a:off x="1655763" y="6385317"/>
            <a:ext cx="230410" cy="28779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09" name="Line 45"/>
          <p:cNvSpPr>
            <a:spLocks noChangeShapeType="1"/>
          </p:cNvSpPr>
          <p:nvPr/>
        </p:nvSpPr>
        <p:spPr bwMode="auto">
          <a:xfrm flipV="1">
            <a:off x="1674813" y="5832705"/>
            <a:ext cx="230410" cy="28779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10" name="Line 46"/>
          <p:cNvSpPr>
            <a:spLocks noChangeShapeType="1"/>
          </p:cNvSpPr>
          <p:nvPr/>
        </p:nvSpPr>
        <p:spPr bwMode="auto">
          <a:xfrm flipV="1">
            <a:off x="682610" y="6360481"/>
            <a:ext cx="230410" cy="28779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11" name="Text Box 47"/>
          <p:cNvSpPr txBox="1">
            <a:spLocks noChangeArrowheads="1"/>
          </p:cNvSpPr>
          <p:nvPr/>
        </p:nvSpPr>
        <p:spPr bwMode="auto">
          <a:xfrm>
            <a:off x="1989219" y="5966217"/>
            <a:ext cx="3048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a:t>
            </a:r>
          </a:p>
        </p:txBody>
      </p:sp>
      <p:sp>
        <p:nvSpPr>
          <p:cNvPr id="702512" name="Line 48"/>
          <p:cNvSpPr>
            <a:spLocks noChangeShapeType="1"/>
          </p:cNvSpPr>
          <p:nvPr/>
        </p:nvSpPr>
        <p:spPr bwMode="auto">
          <a:xfrm flipH="1" flipV="1">
            <a:off x="2715523" y="5888429"/>
            <a:ext cx="159439" cy="21113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13" name="Line 49"/>
          <p:cNvSpPr>
            <a:spLocks noChangeShapeType="1"/>
          </p:cNvSpPr>
          <p:nvPr/>
        </p:nvSpPr>
        <p:spPr bwMode="auto">
          <a:xfrm flipV="1">
            <a:off x="2716709" y="6328237"/>
            <a:ext cx="182106" cy="2729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14" name="Line 50"/>
          <p:cNvSpPr>
            <a:spLocks noChangeShapeType="1"/>
          </p:cNvSpPr>
          <p:nvPr/>
        </p:nvSpPr>
        <p:spPr bwMode="auto">
          <a:xfrm>
            <a:off x="3103563" y="6213867"/>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15" name="Line 51"/>
          <p:cNvSpPr>
            <a:spLocks noChangeShapeType="1"/>
          </p:cNvSpPr>
          <p:nvPr/>
        </p:nvSpPr>
        <p:spPr bwMode="auto">
          <a:xfrm>
            <a:off x="3865563" y="6213867"/>
            <a:ext cx="7429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16" name="Line 52"/>
          <p:cNvSpPr>
            <a:spLocks noChangeShapeType="1"/>
          </p:cNvSpPr>
          <p:nvPr/>
        </p:nvSpPr>
        <p:spPr bwMode="auto">
          <a:xfrm>
            <a:off x="5427663" y="6213867"/>
            <a:ext cx="24765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17" name="Line 53"/>
          <p:cNvSpPr>
            <a:spLocks noChangeShapeType="1"/>
          </p:cNvSpPr>
          <p:nvPr/>
        </p:nvSpPr>
        <p:spPr bwMode="auto">
          <a:xfrm>
            <a:off x="4806052" y="6213867"/>
            <a:ext cx="335861"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19" name="Line 55"/>
          <p:cNvSpPr>
            <a:spLocks noChangeShapeType="1"/>
          </p:cNvSpPr>
          <p:nvPr/>
        </p:nvSpPr>
        <p:spPr bwMode="auto">
          <a:xfrm>
            <a:off x="5313363" y="5832867"/>
            <a:ext cx="0" cy="1714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20" name="Line 56"/>
          <p:cNvSpPr>
            <a:spLocks noChangeShapeType="1"/>
          </p:cNvSpPr>
          <p:nvPr/>
        </p:nvSpPr>
        <p:spPr bwMode="auto">
          <a:xfrm>
            <a:off x="5827713" y="5766111"/>
            <a:ext cx="0" cy="27432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21" name="Line 57"/>
          <p:cNvSpPr>
            <a:spLocks noChangeShapeType="1"/>
          </p:cNvSpPr>
          <p:nvPr/>
        </p:nvSpPr>
        <p:spPr bwMode="auto">
          <a:xfrm>
            <a:off x="5313363" y="6385317"/>
            <a:ext cx="0" cy="27432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22" name="Line 58"/>
          <p:cNvSpPr>
            <a:spLocks noChangeShapeType="1"/>
          </p:cNvSpPr>
          <p:nvPr/>
        </p:nvSpPr>
        <p:spPr bwMode="auto">
          <a:xfrm>
            <a:off x="5827713" y="6385317"/>
            <a:ext cx="0" cy="27432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23" name="AutoShape 59"/>
          <p:cNvSpPr>
            <a:spLocks noChangeArrowheads="1"/>
          </p:cNvSpPr>
          <p:nvPr/>
        </p:nvSpPr>
        <p:spPr bwMode="auto">
          <a:xfrm>
            <a:off x="5008563" y="5680467"/>
            <a:ext cx="1085850" cy="952500"/>
          </a:xfrm>
          <a:prstGeom prst="bracketPair">
            <a:avLst>
              <a:gd name="adj" fmla="val 8667"/>
            </a:avLst>
          </a:prstGeom>
          <a:noFill/>
          <a:ln w="38100">
            <a:solidFill>
              <a:schemeClr val="tx1"/>
            </a:solidFill>
            <a:round/>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2524" name="Text Box 60"/>
          <p:cNvSpPr txBox="1">
            <a:spLocks noChangeArrowheads="1"/>
          </p:cNvSpPr>
          <p:nvPr/>
        </p:nvSpPr>
        <p:spPr bwMode="auto">
          <a:xfrm>
            <a:off x="6037263" y="6404367"/>
            <a:ext cx="5905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3</a:t>
            </a:r>
          </a:p>
        </p:txBody>
      </p:sp>
      <p:sp>
        <p:nvSpPr>
          <p:cNvPr id="702525" name="Text Box 61"/>
          <p:cNvSpPr txBox="1">
            <a:spLocks noChangeArrowheads="1"/>
          </p:cNvSpPr>
          <p:nvPr/>
        </p:nvSpPr>
        <p:spPr bwMode="auto">
          <a:xfrm>
            <a:off x="6563624" y="5969528"/>
            <a:ext cx="2611437"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smtClean="0">
                <a:effectLst>
                  <a:outerShdw blurRad="38100" dist="38100" dir="2700000" algn="tl">
                    <a:srgbClr val="000000"/>
                  </a:outerShdw>
                </a:effectLst>
              </a:rPr>
              <a:t>Trialkylborane</a:t>
            </a:r>
            <a:endParaRPr lang="en-US" altLang="en-US" sz="2800">
              <a:effectLst>
                <a:outerShdw blurRad="38100" dist="38100" dir="2700000" algn="tl">
                  <a:srgbClr val="000000"/>
                </a:outerShdw>
              </a:effectLst>
            </a:endParaRPr>
          </a:p>
        </p:txBody>
      </p:sp>
      <p:sp>
        <p:nvSpPr>
          <p:cNvPr id="702534" name="Line 70"/>
          <p:cNvSpPr>
            <a:spLocks noChangeShapeType="1"/>
          </p:cNvSpPr>
          <p:nvPr/>
        </p:nvSpPr>
        <p:spPr bwMode="auto">
          <a:xfrm>
            <a:off x="0" y="3105488"/>
            <a:ext cx="9144000" cy="0"/>
          </a:xfrm>
          <a:prstGeom prst="line">
            <a:avLst/>
          </a:prstGeom>
          <a:noFill/>
          <a:ln w="28575">
            <a:solidFill>
              <a:srgbClr val="FFFF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18" name="Line 54"/>
          <p:cNvSpPr>
            <a:spLocks noChangeShapeType="1"/>
          </p:cNvSpPr>
          <p:nvPr/>
        </p:nvSpPr>
        <p:spPr bwMode="auto">
          <a:xfrm>
            <a:off x="5961063" y="6213867"/>
            <a:ext cx="30480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58" name="Straight Connector 57"/>
          <p:cNvCxnSpPr/>
          <p:nvPr/>
        </p:nvCxnSpPr>
        <p:spPr bwMode="auto">
          <a:xfrm flipV="1">
            <a:off x="139484" y="853771"/>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922" y="1614805"/>
            <a:ext cx="8412156" cy="3952833"/>
          </a:xfrm>
          <a:prstGeom prst="rect">
            <a:avLst/>
          </a:prstGeom>
        </p:spPr>
      </p:pic>
      <p:sp>
        <p:nvSpPr>
          <p:cNvPr id="6" name="Title 5"/>
          <p:cNvSpPr>
            <a:spLocks noGrp="1"/>
          </p:cNvSpPr>
          <p:nvPr>
            <p:ph type="title"/>
          </p:nvPr>
        </p:nvSpPr>
        <p:spPr>
          <a:xfrm>
            <a:off x="386632" y="-129872"/>
            <a:ext cx="8370736" cy="1143000"/>
          </a:xfrm>
        </p:spPr>
        <p:txBody>
          <a:bodyPr/>
          <a:lstStyle/>
          <a:p>
            <a:r>
              <a:rPr lang="en-US" altLang="en-US" smtClean="0">
                <a:solidFill>
                  <a:srgbClr val="66FF33"/>
                </a:solidFill>
                <a:latin typeface="Comic Sans MS" panose="030F0702030302020204" pitchFamily="66" charset="0"/>
                <a:ea typeface="+mn-ea"/>
                <a:cs typeface="+mn-cs"/>
              </a:rPr>
              <a:t>Mechanism Of Hydroboration</a:t>
            </a:r>
            <a:endParaRPr lang="en-US"/>
          </a:p>
        </p:txBody>
      </p:sp>
      <p:cxnSp>
        <p:nvCxnSpPr>
          <p:cNvPr id="16" name="Straight Connector 15"/>
          <p:cNvCxnSpPr/>
          <p:nvPr/>
        </p:nvCxnSpPr>
        <p:spPr bwMode="auto">
          <a:xfrm flipV="1">
            <a:off x="139484" y="853771"/>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927" name="Text Box 31"/>
          <p:cNvSpPr txBox="1">
            <a:spLocks noChangeArrowheads="1"/>
          </p:cNvSpPr>
          <p:nvPr/>
        </p:nvSpPr>
        <p:spPr bwMode="auto">
          <a:xfrm>
            <a:off x="5770563" y="5617444"/>
            <a:ext cx="7239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OH</a:t>
            </a:r>
            <a:endParaRPr lang="en-US" altLang="en-US" sz="2400" baseline="30000">
              <a:effectLst>
                <a:outerShdw blurRad="38100" dist="38100" dir="2700000" algn="tl">
                  <a:srgbClr val="000000"/>
                </a:outerShdw>
              </a:effectLst>
            </a:endParaRPr>
          </a:p>
        </p:txBody>
      </p:sp>
      <p:sp>
        <p:nvSpPr>
          <p:cNvPr id="848908" name="Text Box 12"/>
          <p:cNvSpPr txBox="1">
            <a:spLocks noChangeArrowheads="1"/>
          </p:cNvSpPr>
          <p:nvPr/>
        </p:nvSpPr>
        <p:spPr bwMode="auto">
          <a:xfrm>
            <a:off x="6265863" y="2123332"/>
            <a:ext cx="8001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smtClean="0">
                <a:effectLst>
                  <a:outerShdw blurRad="38100" dist="38100" dir="2700000" algn="tl">
                    <a:srgbClr val="000000"/>
                  </a:outerShdw>
                </a:effectLst>
              </a:rPr>
              <a:t>B</a:t>
            </a:r>
            <a:endParaRPr lang="en-US" altLang="en-US" sz="2800" baseline="-25000">
              <a:effectLst>
                <a:outerShdw blurRad="38100" dist="38100" dir="2700000" algn="tl">
                  <a:srgbClr val="000000"/>
                </a:outerShdw>
              </a:effectLst>
            </a:endParaRPr>
          </a:p>
        </p:txBody>
      </p:sp>
      <p:sp>
        <p:nvSpPr>
          <p:cNvPr id="2" name="Title 1"/>
          <p:cNvSpPr>
            <a:spLocks noGrp="1"/>
          </p:cNvSpPr>
          <p:nvPr>
            <p:ph type="title"/>
          </p:nvPr>
        </p:nvSpPr>
        <p:spPr>
          <a:xfrm>
            <a:off x="57951" y="4558"/>
            <a:ext cx="9028099" cy="879475"/>
          </a:xfrm>
        </p:spPr>
        <p:txBody>
          <a:bodyPr/>
          <a:lstStyle/>
          <a:p>
            <a:r>
              <a:rPr lang="en-US" altLang="en-US" smtClean="0">
                <a:solidFill>
                  <a:srgbClr val="66FF33"/>
                </a:solidFill>
              </a:rPr>
              <a:t>Hydroboration Is Regioselective</a:t>
            </a:r>
            <a:endParaRPr lang="en-US">
              <a:solidFill>
                <a:srgbClr val="66FF33"/>
              </a:solidFill>
            </a:endParaRPr>
          </a:p>
        </p:txBody>
      </p:sp>
      <p:sp>
        <p:nvSpPr>
          <p:cNvPr id="848900" name="Text Box 4"/>
          <p:cNvSpPr txBox="1">
            <a:spLocks noChangeArrowheads="1"/>
          </p:cNvSpPr>
          <p:nvPr/>
        </p:nvSpPr>
        <p:spPr bwMode="auto">
          <a:xfrm>
            <a:off x="1898537" y="916681"/>
            <a:ext cx="5346926"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smtClean="0">
                <a:solidFill>
                  <a:srgbClr val="FF00FF"/>
                </a:solidFill>
                <a:effectLst>
                  <a:outerShdw blurRad="38100" dist="38100" dir="2700000" algn="tl">
                    <a:srgbClr val="000000"/>
                  </a:outerShdw>
                </a:effectLst>
              </a:rPr>
              <a:t>Steric </a:t>
            </a:r>
            <a:r>
              <a:rPr lang="en-US" altLang="en-US" sz="2800">
                <a:solidFill>
                  <a:srgbClr val="FF00FF"/>
                </a:solidFill>
                <a:effectLst>
                  <a:outerShdw blurRad="38100" dist="38100" dir="2700000" algn="tl">
                    <a:srgbClr val="000000"/>
                  </a:outerShdw>
                </a:effectLst>
              </a:rPr>
              <a:t>control of B-H addition</a:t>
            </a:r>
          </a:p>
        </p:txBody>
      </p:sp>
      <p:sp>
        <p:nvSpPr>
          <p:cNvPr id="848901" name="Freeform 5"/>
          <p:cNvSpPr>
            <a:spLocks/>
          </p:cNvSpPr>
          <p:nvPr/>
        </p:nvSpPr>
        <p:spPr bwMode="auto">
          <a:xfrm>
            <a:off x="1472219" y="1875515"/>
            <a:ext cx="876300" cy="647700"/>
          </a:xfrm>
          <a:custGeom>
            <a:avLst/>
            <a:gdLst>
              <a:gd name="T0" fmla="*/ 0 w 552"/>
              <a:gd name="T1" fmla="*/ 0 h 408"/>
              <a:gd name="T2" fmla="*/ 0 w 552"/>
              <a:gd name="T3" fmla="*/ 216 h 408"/>
              <a:gd name="T4" fmla="*/ 192 w 552"/>
              <a:gd name="T5" fmla="*/ 408 h 408"/>
              <a:gd name="T6" fmla="*/ 372 w 552"/>
              <a:gd name="T7" fmla="*/ 228 h 408"/>
              <a:gd name="T8" fmla="*/ 552 w 552"/>
              <a:gd name="T9" fmla="*/ 408 h 408"/>
            </a:gdLst>
            <a:ahLst/>
            <a:cxnLst>
              <a:cxn ang="0">
                <a:pos x="T0" y="T1"/>
              </a:cxn>
              <a:cxn ang="0">
                <a:pos x="T2" y="T3"/>
              </a:cxn>
              <a:cxn ang="0">
                <a:pos x="T4" y="T5"/>
              </a:cxn>
              <a:cxn ang="0">
                <a:pos x="T6" y="T7"/>
              </a:cxn>
              <a:cxn ang="0">
                <a:pos x="T8" y="T9"/>
              </a:cxn>
            </a:cxnLst>
            <a:rect l="0" t="0" r="r" b="b"/>
            <a:pathLst>
              <a:path w="552" h="408">
                <a:moveTo>
                  <a:pt x="0" y="0"/>
                </a:moveTo>
                <a:lnTo>
                  <a:pt x="0" y="216"/>
                </a:lnTo>
                <a:lnTo>
                  <a:pt x="192" y="408"/>
                </a:lnTo>
                <a:lnTo>
                  <a:pt x="372" y="228"/>
                </a:lnTo>
                <a:lnTo>
                  <a:pt x="552" y="408"/>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02" name="Line 6"/>
          <p:cNvSpPr>
            <a:spLocks noChangeShapeType="1"/>
          </p:cNvSpPr>
          <p:nvPr/>
        </p:nvSpPr>
        <p:spPr bwMode="auto">
          <a:xfrm flipH="1">
            <a:off x="1167419" y="2218415"/>
            <a:ext cx="304800" cy="3048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03" name="Line 7"/>
          <p:cNvSpPr>
            <a:spLocks noChangeShapeType="1"/>
          </p:cNvSpPr>
          <p:nvPr/>
        </p:nvSpPr>
        <p:spPr bwMode="auto">
          <a:xfrm>
            <a:off x="2043719" y="2332715"/>
            <a:ext cx="22860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04" name="Text Box 8"/>
          <p:cNvSpPr txBox="1">
            <a:spLocks noChangeArrowheads="1"/>
          </p:cNvSpPr>
          <p:nvPr/>
        </p:nvSpPr>
        <p:spPr bwMode="auto">
          <a:xfrm>
            <a:off x="2453294" y="2046965"/>
            <a:ext cx="14859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  BH</a:t>
            </a:r>
            <a:r>
              <a:rPr lang="en-US" altLang="en-US" sz="2800" baseline="-25000">
                <a:effectLst>
                  <a:outerShdw blurRad="38100" dist="38100" dir="2700000" algn="tl">
                    <a:srgbClr val="000000"/>
                  </a:outerShdw>
                </a:effectLst>
              </a:rPr>
              <a:t>3</a:t>
            </a:r>
          </a:p>
        </p:txBody>
      </p:sp>
      <p:sp>
        <p:nvSpPr>
          <p:cNvPr id="848905" name="Line 9"/>
          <p:cNvSpPr>
            <a:spLocks noChangeShapeType="1"/>
          </p:cNvSpPr>
          <p:nvPr/>
        </p:nvSpPr>
        <p:spPr bwMode="auto">
          <a:xfrm>
            <a:off x="3853631" y="2313665"/>
            <a:ext cx="514350" cy="0"/>
          </a:xfrm>
          <a:prstGeom prst="line">
            <a:avLst/>
          </a:prstGeom>
          <a:noFill/>
          <a:ln w="28575">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06" name="Freeform 10"/>
          <p:cNvSpPr>
            <a:spLocks/>
          </p:cNvSpPr>
          <p:nvPr/>
        </p:nvSpPr>
        <p:spPr bwMode="auto">
          <a:xfrm rot="797649">
            <a:off x="5216971" y="1885854"/>
            <a:ext cx="1143000" cy="685800"/>
          </a:xfrm>
          <a:custGeom>
            <a:avLst/>
            <a:gdLst>
              <a:gd name="T0" fmla="*/ 0 w 720"/>
              <a:gd name="T1" fmla="*/ 0 h 432"/>
              <a:gd name="T2" fmla="*/ 0 w 720"/>
              <a:gd name="T3" fmla="*/ 216 h 432"/>
              <a:gd name="T4" fmla="*/ 192 w 720"/>
              <a:gd name="T5" fmla="*/ 408 h 432"/>
              <a:gd name="T6" fmla="*/ 372 w 720"/>
              <a:gd name="T7" fmla="*/ 228 h 432"/>
              <a:gd name="T8" fmla="*/ 564 w 720"/>
              <a:gd name="T9" fmla="*/ 432 h 432"/>
              <a:gd name="T10" fmla="*/ 720 w 720"/>
              <a:gd name="T11" fmla="*/ 252 h 432"/>
            </a:gdLst>
            <a:ahLst/>
            <a:cxnLst>
              <a:cxn ang="0">
                <a:pos x="T0" y="T1"/>
              </a:cxn>
              <a:cxn ang="0">
                <a:pos x="T2" y="T3"/>
              </a:cxn>
              <a:cxn ang="0">
                <a:pos x="T4" y="T5"/>
              </a:cxn>
              <a:cxn ang="0">
                <a:pos x="T6" y="T7"/>
              </a:cxn>
              <a:cxn ang="0">
                <a:pos x="T8" y="T9"/>
              </a:cxn>
              <a:cxn ang="0">
                <a:pos x="T10" y="T11"/>
              </a:cxn>
            </a:cxnLst>
            <a:rect l="0" t="0" r="r" b="b"/>
            <a:pathLst>
              <a:path w="720" h="432">
                <a:moveTo>
                  <a:pt x="0" y="0"/>
                </a:moveTo>
                <a:lnTo>
                  <a:pt x="0" y="216"/>
                </a:lnTo>
                <a:lnTo>
                  <a:pt x="192" y="408"/>
                </a:lnTo>
                <a:lnTo>
                  <a:pt x="372" y="228"/>
                </a:lnTo>
                <a:lnTo>
                  <a:pt x="564" y="432"/>
                </a:lnTo>
                <a:lnTo>
                  <a:pt x="720" y="252"/>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07" name="Line 11"/>
          <p:cNvSpPr>
            <a:spLocks noChangeShapeType="1"/>
          </p:cNvSpPr>
          <p:nvPr/>
        </p:nvSpPr>
        <p:spPr bwMode="auto">
          <a:xfrm rot="797649" flipH="1">
            <a:off x="4836085" y="2066541"/>
            <a:ext cx="377912" cy="18342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09" name="Freeform 13"/>
          <p:cNvSpPr>
            <a:spLocks/>
          </p:cNvSpPr>
          <p:nvPr/>
        </p:nvSpPr>
        <p:spPr bwMode="auto">
          <a:xfrm rot="-3600000">
            <a:off x="2501359" y="2520833"/>
            <a:ext cx="139700" cy="609600"/>
          </a:xfrm>
          <a:custGeom>
            <a:avLst/>
            <a:gdLst>
              <a:gd name="T0" fmla="*/ 134 w 136"/>
              <a:gd name="T1" fmla="*/ 0 h 312"/>
              <a:gd name="T2" fmla="*/ 2 w 136"/>
              <a:gd name="T3" fmla="*/ 156 h 312"/>
              <a:gd name="T4" fmla="*/ 122 w 136"/>
              <a:gd name="T5" fmla="*/ 132 h 312"/>
              <a:gd name="T6" fmla="*/ 86 w 136"/>
              <a:gd name="T7" fmla="*/ 312 h 312"/>
            </a:gdLst>
            <a:ahLst/>
            <a:cxnLst>
              <a:cxn ang="0">
                <a:pos x="T0" y="T1"/>
              </a:cxn>
              <a:cxn ang="0">
                <a:pos x="T2" y="T3"/>
              </a:cxn>
              <a:cxn ang="0">
                <a:pos x="T4" y="T5"/>
              </a:cxn>
              <a:cxn ang="0">
                <a:pos x="T6" y="T7"/>
              </a:cxn>
            </a:cxnLst>
            <a:rect l="0" t="0" r="r" b="b"/>
            <a:pathLst>
              <a:path w="136" h="312">
                <a:moveTo>
                  <a:pt x="134" y="0"/>
                </a:moveTo>
                <a:cubicBezTo>
                  <a:pt x="69" y="67"/>
                  <a:pt x="4" y="134"/>
                  <a:pt x="2" y="156"/>
                </a:cubicBezTo>
                <a:cubicBezTo>
                  <a:pt x="0" y="178"/>
                  <a:pt x="108" y="106"/>
                  <a:pt x="122" y="132"/>
                </a:cubicBezTo>
                <a:cubicBezTo>
                  <a:pt x="136" y="158"/>
                  <a:pt x="111" y="235"/>
                  <a:pt x="86" y="312"/>
                </a:cubicBezTo>
              </a:path>
            </a:pathLst>
          </a:custGeom>
          <a:noFill/>
          <a:ln w="38100" cap="flat" cmpd="sng">
            <a:solidFill>
              <a:srgbClr val="00FF00"/>
            </a:solidFill>
            <a:prstDash val="solid"/>
            <a:round/>
            <a:headEnd type="arrow"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10" name="Text Box 14"/>
          <p:cNvSpPr txBox="1">
            <a:spLocks noChangeArrowheads="1"/>
          </p:cNvSpPr>
          <p:nvPr/>
        </p:nvSpPr>
        <p:spPr bwMode="auto">
          <a:xfrm>
            <a:off x="2813010" y="2733083"/>
            <a:ext cx="2084993" cy="83099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a:solidFill>
                  <a:srgbClr val="00FF00"/>
                </a:solidFill>
                <a:effectLst>
                  <a:outerShdw blurRad="38100" dist="38100" dir="2700000" algn="tl">
                    <a:srgbClr val="000000"/>
                  </a:outerShdw>
                </a:effectLst>
              </a:rPr>
              <a:t>less </a:t>
            </a:r>
            <a:r>
              <a:rPr lang="en-US" altLang="en-US" sz="2400" smtClean="0">
                <a:solidFill>
                  <a:srgbClr val="00FF00"/>
                </a:solidFill>
                <a:effectLst>
                  <a:outerShdw blurRad="38100" dist="38100" dir="2700000" algn="tl">
                    <a:srgbClr val="000000"/>
                  </a:outerShdw>
                </a:effectLst>
              </a:rPr>
              <a:t>hindered end</a:t>
            </a:r>
            <a:endParaRPr lang="en-US" altLang="en-US" sz="2400">
              <a:solidFill>
                <a:srgbClr val="00FF00"/>
              </a:solidFill>
              <a:effectLst>
                <a:outerShdw blurRad="38100" dist="38100" dir="2700000" algn="tl">
                  <a:srgbClr val="000000"/>
                </a:outerShdw>
              </a:effectLst>
            </a:endParaRPr>
          </a:p>
        </p:txBody>
      </p:sp>
      <p:sp>
        <p:nvSpPr>
          <p:cNvPr id="848912" name="Text Box 16"/>
          <p:cNvSpPr txBox="1">
            <a:spLocks noChangeArrowheads="1"/>
          </p:cNvSpPr>
          <p:nvPr/>
        </p:nvSpPr>
        <p:spPr bwMode="auto">
          <a:xfrm>
            <a:off x="844550" y="3662363"/>
            <a:ext cx="7391400" cy="138499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Why is hydroboration useful?</a:t>
            </a:r>
            <a:r>
              <a:rPr lang="en-US" altLang="en-US" sz="2800">
                <a:solidFill>
                  <a:srgbClr val="FF0000"/>
                </a:solidFill>
                <a:effectLst>
                  <a:outerShdw blurRad="38100" dist="38100" dir="2700000" algn="tl">
                    <a:srgbClr val="000000"/>
                  </a:outerShdw>
                </a:effectLst>
              </a:rPr>
              <a:t> </a:t>
            </a:r>
            <a:r>
              <a:rPr lang="en-US" altLang="en-US" sz="2800" smtClean="0">
                <a:solidFill>
                  <a:srgbClr val="FF0000"/>
                </a:solidFill>
                <a:effectLst>
                  <a:outerShdw blurRad="38100" dist="38100" dir="2700000" algn="tl">
                    <a:srgbClr val="000000"/>
                  </a:outerShdw>
                </a:effectLst>
              </a:rPr>
              <a:t>                </a:t>
            </a:r>
            <a:r>
              <a:rPr lang="en-US" altLang="en-US" sz="2800" smtClean="0">
                <a:solidFill>
                  <a:srgbClr val="FF9900"/>
                </a:solidFill>
                <a:effectLst>
                  <a:outerShdw blurRad="38100" dist="38100" dir="2700000" algn="tl">
                    <a:srgbClr val="000000"/>
                  </a:outerShdw>
                </a:effectLst>
              </a:rPr>
              <a:t>Oxidation</a:t>
            </a:r>
            <a:r>
              <a:rPr lang="en-US" altLang="en-US" sz="2800" smtClean="0">
                <a:effectLst>
                  <a:outerShdw blurRad="38100" dist="38100" dir="2700000" algn="tl">
                    <a:srgbClr val="000000"/>
                  </a:outerShdw>
                </a:effectLst>
              </a:rPr>
              <a:t> </a:t>
            </a:r>
            <a:r>
              <a:rPr lang="en-US" altLang="en-US" sz="2800">
                <a:effectLst>
                  <a:outerShdw blurRad="38100" dist="38100" dir="2700000" algn="tl">
                    <a:srgbClr val="000000"/>
                  </a:outerShdw>
                </a:effectLst>
              </a:rPr>
              <a:t>of alkylboranes with </a:t>
            </a:r>
            <a:r>
              <a:rPr lang="en-US" altLang="en-US" sz="2800">
                <a:solidFill>
                  <a:srgbClr val="FF0000"/>
                </a:solidFill>
                <a:effectLst>
                  <a:outerShdw blurRad="38100" dist="38100" dir="2700000" algn="tl">
                    <a:srgbClr val="000000"/>
                  </a:outerShdw>
                </a:effectLst>
              </a:rPr>
              <a:t>H</a:t>
            </a:r>
            <a:r>
              <a:rPr lang="en-US" altLang="en-US" sz="2800" baseline="-25000">
                <a:solidFill>
                  <a:srgbClr val="FF0000"/>
                </a:solidFill>
                <a:effectLst>
                  <a:outerShdw blurRad="38100" dist="38100" dir="2700000" algn="tl">
                    <a:srgbClr val="000000"/>
                  </a:outerShdw>
                </a:effectLst>
              </a:rPr>
              <a:t>2</a:t>
            </a:r>
            <a:r>
              <a:rPr lang="en-US" altLang="en-US" sz="2800">
                <a:solidFill>
                  <a:srgbClr val="FF0000"/>
                </a:solidFill>
                <a:effectLst>
                  <a:outerShdw blurRad="38100" dist="38100" dir="2700000" algn="tl">
                    <a:srgbClr val="000000"/>
                  </a:outerShdw>
                </a:effectLst>
              </a:rPr>
              <a:t>O</a:t>
            </a:r>
            <a:r>
              <a:rPr lang="en-US" altLang="en-US" sz="2800" baseline="-25000">
                <a:solidFill>
                  <a:srgbClr val="FF0000"/>
                </a:solidFill>
                <a:effectLst>
                  <a:outerShdw blurRad="38100" dist="38100" dir="2700000" algn="tl">
                    <a:srgbClr val="000000"/>
                  </a:outerShdw>
                </a:effectLst>
              </a:rPr>
              <a:t>2</a:t>
            </a:r>
            <a:r>
              <a:rPr lang="en-US" altLang="en-US" sz="2800">
                <a:effectLst>
                  <a:outerShdw blurRad="38100" dist="38100" dir="2700000" algn="tl">
                    <a:srgbClr val="000000"/>
                  </a:outerShdw>
                </a:effectLst>
              </a:rPr>
              <a:t>,</a:t>
            </a:r>
            <a:r>
              <a:rPr lang="en-US" altLang="en-US" sz="2800">
                <a:solidFill>
                  <a:srgbClr val="FF0000"/>
                </a:solidFill>
                <a:effectLst>
                  <a:outerShdw blurRad="38100" dist="38100" dir="2700000" algn="tl">
                    <a:srgbClr val="000000"/>
                  </a:outerShdw>
                </a:effectLst>
              </a:rPr>
              <a:t> </a:t>
            </a:r>
            <a:r>
              <a:rPr lang="en-US" altLang="en-US" sz="2800">
                <a:effectLst>
                  <a:outerShdw blurRad="38100" dist="38100" dir="2700000" algn="tl">
                    <a:srgbClr val="000000"/>
                  </a:outerShdw>
                </a:effectLst>
              </a:rPr>
              <a:t>OH gives R</a:t>
            </a:r>
            <a:r>
              <a:rPr lang="en-US" altLang="en-US" sz="2800">
                <a:solidFill>
                  <a:srgbClr val="FF0000"/>
                </a:solidFill>
                <a:effectLst>
                  <a:outerShdw blurRad="38100" dist="38100" dir="2700000" algn="tl">
                    <a:srgbClr val="000000"/>
                  </a:outerShdw>
                </a:effectLst>
              </a:rPr>
              <a:t>OH</a:t>
            </a:r>
            <a:r>
              <a:rPr lang="en-US" altLang="en-US" sz="2800">
                <a:effectLst>
                  <a:outerShdw blurRad="38100" dist="38100" dir="2700000" algn="tl">
                    <a:srgbClr val="000000"/>
                  </a:outerShdw>
                </a:effectLst>
              </a:rPr>
              <a:t> [+ B(OH)</a:t>
            </a:r>
            <a:r>
              <a:rPr lang="en-US" altLang="en-US" sz="2800" baseline="-25000">
                <a:effectLst>
                  <a:outerShdw blurRad="38100" dist="38100" dir="2700000" algn="tl">
                    <a:srgbClr val="000000"/>
                  </a:outerShdw>
                </a:effectLst>
              </a:rPr>
              <a:t>3</a:t>
            </a:r>
            <a:r>
              <a:rPr lang="en-US" altLang="en-US" sz="2800" smtClean="0">
                <a:effectLst>
                  <a:outerShdw blurRad="38100" dist="38100" dir="2700000" algn="tl">
                    <a:srgbClr val="000000"/>
                  </a:outerShdw>
                </a:effectLst>
              </a:rPr>
              <a:t>]:</a:t>
            </a:r>
            <a:endParaRPr lang="en-US" altLang="en-US" sz="2800">
              <a:effectLst>
                <a:outerShdw blurRad="38100" dist="38100" dir="2700000" algn="tl">
                  <a:srgbClr val="000000"/>
                </a:outerShdw>
              </a:effectLst>
            </a:endParaRPr>
          </a:p>
        </p:txBody>
      </p:sp>
      <p:sp>
        <p:nvSpPr>
          <p:cNvPr id="848913" name="Text Box 17"/>
          <p:cNvSpPr txBox="1">
            <a:spLocks noChangeArrowheads="1"/>
          </p:cNvSpPr>
          <p:nvPr/>
        </p:nvSpPr>
        <p:spPr bwMode="auto">
          <a:xfrm>
            <a:off x="6975475" y="3962036"/>
            <a:ext cx="4953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a:t>
            </a:r>
          </a:p>
        </p:txBody>
      </p:sp>
      <p:sp>
        <p:nvSpPr>
          <p:cNvPr id="848914" name="Freeform 18"/>
          <p:cNvSpPr>
            <a:spLocks/>
          </p:cNvSpPr>
          <p:nvPr/>
        </p:nvSpPr>
        <p:spPr bwMode="auto">
          <a:xfrm>
            <a:off x="760413" y="5122144"/>
            <a:ext cx="876300" cy="647700"/>
          </a:xfrm>
          <a:custGeom>
            <a:avLst/>
            <a:gdLst>
              <a:gd name="T0" fmla="*/ 0 w 552"/>
              <a:gd name="T1" fmla="*/ 0 h 408"/>
              <a:gd name="T2" fmla="*/ 0 w 552"/>
              <a:gd name="T3" fmla="*/ 216 h 408"/>
              <a:gd name="T4" fmla="*/ 192 w 552"/>
              <a:gd name="T5" fmla="*/ 408 h 408"/>
              <a:gd name="T6" fmla="*/ 372 w 552"/>
              <a:gd name="T7" fmla="*/ 228 h 408"/>
              <a:gd name="T8" fmla="*/ 552 w 552"/>
              <a:gd name="T9" fmla="*/ 408 h 408"/>
            </a:gdLst>
            <a:ahLst/>
            <a:cxnLst>
              <a:cxn ang="0">
                <a:pos x="T0" y="T1"/>
              </a:cxn>
              <a:cxn ang="0">
                <a:pos x="T2" y="T3"/>
              </a:cxn>
              <a:cxn ang="0">
                <a:pos x="T4" y="T5"/>
              </a:cxn>
              <a:cxn ang="0">
                <a:pos x="T6" y="T7"/>
              </a:cxn>
              <a:cxn ang="0">
                <a:pos x="T8" y="T9"/>
              </a:cxn>
            </a:cxnLst>
            <a:rect l="0" t="0" r="r" b="b"/>
            <a:pathLst>
              <a:path w="552" h="408">
                <a:moveTo>
                  <a:pt x="0" y="0"/>
                </a:moveTo>
                <a:lnTo>
                  <a:pt x="0" y="216"/>
                </a:lnTo>
                <a:lnTo>
                  <a:pt x="192" y="408"/>
                </a:lnTo>
                <a:lnTo>
                  <a:pt x="372" y="228"/>
                </a:lnTo>
                <a:lnTo>
                  <a:pt x="552" y="408"/>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15" name="Line 19"/>
          <p:cNvSpPr>
            <a:spLocks noChangeShapeType="1"/>
          </p:cNvSpPr>
          <p:nvPr/>
        </p:nvSpPr>
        <p:spPr bwMode="auto">
          <a:xfrm flipH="1">
            <a:off x="455613" y="5465044"/>
            <a:ext cx="304800" cy="3048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16" name="Line 20"/>
          <p:cNvSpPr>
            <a:spLocks noChangeShapeType="1"/>
          </p:cNvSpPr>
          <p:nvPr/>
        </p:nvSpPr>
        <p:spPr bwMode="auto">
          <a:xfrm>
            <a:off x="1331913" y="5579344"/>
            <a:ext cx="247650" cy="2476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17" name="Text Box 21"/>
          <p:cNvSpPr txBox="1">
            <a:spLocks noChangeArrowheads="1"/>
          </p:cNvSpPr>
          <p:nvPr/>
        </p:nvSpPr>
        <p:spPr bwMode="auto">
          <a:xfrm>
            <a:off x="1728788" y="5303119"/>
            <a:ext cx="14859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  BH</a:t>
            </a:r>
            <a:r>
              <a:rPr lang="en-US" altLang="en-US" sz="2800" baseline="-25000">
                <a:effectLst>
                  <a:outerShdw blurRad="38100" dist="38100" dir="2700000" algn="tl">
                    <a:srgbClr val="000000"/>
                  </a:outerShdw>
                </a:effectLst>
              </a:rPr>
              <a:t>3</a:t>
            </a:r>
          </a:p>
        </p:txBody>
      </p:sp>
      <p:sp>
        <p:nvSpPr>
          <p:cNvPr id="848918" name="Line 22"/>
          <p:cNvSpPr>
            <a:spLocks noChangeShapeType="1"/>
          </p:cNvSpPr>
          <p:nvPr/>
        </p:nvSpPr>
        <p:spPr bwMode="auto">
          <a:xfrm>
            <a:off x="3046413" y="5560294"/>
            <a:ext cx="514350" cy="0"/>
          </a:xfrm>
          <a:prstGeom prst="line">
            <a:avLst/>
          </a:prstGeom>
          <a:noFill/>
          <a:ln w="28575">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19" name="Freeform 23"/>
          <p:cNvSpPr>
            <a:spLocks/>
          </p:cNvSpPr>
          <p:nvPr/>
        </p:nvSpPr>
        <p:spPr bwMode="auto">
          <a:xfrm>
            <a:off x="3903663" y="5160244"/>
            <a:ext cx="1143000" cy="685800"/>
          </a:xfrm>
          <a:custGeom>
            <a:avLst/>
            <a:gdLst>
              <a:gd name="T0" fmla="*/ 0 w 720"/>
              <a:gd name="T1" fmla="*/ 0 h 432"/>
              <a:gd name="T2" fmla="*/ 0 w 720"/>
              <a:gd name="T3" fmla="*/ 216 h 432"/>
              <a:gd name="T4" fmla="*/ 192 w 720"/>
              <a:gd name="T5" fmla="*/ 408 h 432"/>
              <a:gd name="T6" fmla="*/ 372 w 720"/>
              <a:gd name="T7" fmla="*/ 228 h 432"/>
              <a:gd name="T8" fmla="*/ 564 w 720"/>
              <a:gd name="T9" fmla="*/ 432 h 432"/>
              <a:gd name="T10" fmla="*/ 720 w 720"/>
              <a:gd name="T11" fmla="*/ 252 h 432"/>
            </a:gdLst>
            <a:ahLst/>
            <a:cxnLst>
              <a:cxn ang="0">
                <a:pos x="T0" y="T1"/>
              </a:cxn>
              <a:cxn ang="0">
                <a:pos x="T2" y="T3"/>
              </a:cxn>
              <a:cxn ang="0">
                <a:pos x="T4" y="T5"/>
              </a:cxn>
              <a:cxn ang="0">
                <a:pos x="T6" y="T7"/>
              </a:cxn>
              <a:cxn ang="0">
                <a:pos x="T8" y="T9"/>
              </a:cxn>
              <a:cxn ang="0">
                <a:pos x="T10" y="T11"/>
              </a:cxn>
            </a:cxnLst>
            <a:rect l="0" t="0" r="r" b="b"/>
            <a:pathLst>
              <a:path w="720" h="432">
                <a:moveTo>
                  <a:pt x="0" y="0"/>
                </a:moveTo>
                <a:lnTo>
                  <a:pt x="0" y="216"/>
                </a:lnTo>
                <a:lnTo>
                  <a:pt x="192" y="408"/>
                </a:lnTo>
                <a:lnTo>
                  <a:pt x="372" y="228"/>
                </a:lnTo>
                <a:lnTo>
                  <a:pt x="564" y="432"/>
                </a:lnTo>
                <a:lnTo>
                  <a:pt x="720" y="252"/>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20" name="Line 24"/>
          <p:cNvSpPr>
            <a:spLocks noChangeShapeType="1"/>
          </p:cNvSpPr>
          <p:nvPr/>
        </p:nvSpPr>
        <p:spPr bwMode="auto">
          <a:xfrm flipH="1">
            <a:off x="3598863" y="5503144"/>
            <a:ext cx="304800" cy="3048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21" name="Text Box 25"/>
          <p:cNvSpPr txBox="1">
            <a:spLocks noChangeArrowheads="1"/>
          </p:cNvSpPr>
          <p:nvPr/>
        </p:nvSpPr>
        <p:spPr bwMode="auto">
          <a:xfrm>
            <a:off x="4989513" y="5274544"/>
            <a:ext cx="8001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BR</a:t>
            </a:r>
            <a:r>
              <a:rPr lang="en-US" altLang="en-US" sz="2800" baseline="-25000">
                <a:effectLst>
                  <a:outerShdw blurRad="38100" dist="38100" dir="2700000" algn="tl">
                    <a:srgbClr val="000000"/>
                  </a:outerShdw>
                </a:effectLst>
              </a:rPr>
              <a:t>2</a:t>
            </a:r>
          </a:p>
        </p:txBody>
      </p:sp>
      <p:sp>
        <p:nvSpPr>
          <p:cNvPr id="848922" name="Line 26"/>
          <p:cNvSpPr>
            <a:spLocks noChangeShapeType="1"/>
          </p:cNvSpPr>
          <p:nvPr/>
        </p:nvSpPr>
        <p:spPr bwMode="auto">
          <a:xfrm>
            <a:off x="5808663" y="5598394"/>
            <a:ext cx="742950" cy="0"/>
          </a:xfrm>
          <a:prstGeom prst="line">
            <a:avLst/>
          </a:prstGeom>
          <a:noFill/>
          <a:ln w="28575">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23" name="Freeform 27"/>
          <p:cNvSpPr>
            <a:spLocks/>
          </p:cNvSpPr>
          <p:nvPr/>
        </p:nvSpPr>
        <p:spPr bwMode="auto">
          <a:xfrm>
            <a:off x="6894513" y="5255494"/>
            <a:ext cx="1143000" cy="685800"/>
          </a:xfrm>
          <a:custGeom>
            <a:avLst/>
            <a:gdLst>
              <a:gd name="T0" fmla="*/ 0 w 720"/>
              <a:gd name="T1" fmla="*/ 0 h 432"/>
              <a:gd name="T2" fmla="*/ 0 w 720"/>
              <a:gd name="T3" fmla="*/ 216 h 432"/>
              <a:gd name="T4" fmla="*/ 192 w 720"/>
              <a:gd name="T5" fmla="*/ 408 h 432"/>
              <a:gd name="T6" fmla="*/ 372 w 720"/>
              <a:gd name="T7" fmla="*/ 228 h 432"/>
              <a:gd name="T8" fmla="*/ 564 w 720"/>
              <a:gd name="T9" fmla="*/ 432 h 432"/>
              <a:gd name="T10" fmla="*/ 720 w 720"/>
              <a:gd name="T11" fmla="*/ 252 h 432"/>
            </a:gdLst>
            <a:ahLst/>
            <a:cxnLst>
              <a:cxn ang="0">
                <a:pos x="T0" y="T1"/>
              </a:cxn>
              <a:cxn ang="0">
                <a:pos x="T2" y="T3"/>
              </a:cxn>
              <a:cxn ang="0">
                <a:pos x="T4" y="T5"/>
              </a:cxn>
              <a:cxn ang="0">
                <a:pos x="T6" y="T7"/>
              </a:cxn>
              <a:cxn ang="0">
                <a:pos x="T8" y="T9"/>
              </a:cxn>
              <a:cxn ang="0">
                <a:pos x="T10" y="T11"/>
              </a:cxn>
            </a:cxnLst>
            <a:rect l="0" t="0" r="r" b="b"/>
            <a:pathLst>
              <a:path w="720" h="432">
                <a:moveTo>
                  <a:pt x="0" y="0"/>
                </a:moveTo>
                <a:lnTo>
                  <a:pt x="0" y="216"/>
                </a:lnTo>
                <a:lnTo>
                  <a:pt x="192" y="408"/>
                </a:lnTo>
                <a:lnTo>
                  <a:pt x="372" y="228"/>
                </a:lnTo>
                <a:lnTo>
                  <a:pt x="564" y="432"/>
                </a:lnTo>
                <a:lnTo>
                  <a:pt x="720" y="252"/>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24" name="Line 28"/>
          <p:cNvSpPr>
            <a:spLocks noChangeShapeType="1"/>
          </p:cNvSpPr>
          <p:nvPr/>
        </p:nvSpPr>
        <p:spPr bwMode="auto">
          <a:xfrm flipH="1">
            <a:off x="6589713" y="5598394"/>
            <a:ext cx="304800" cy="3048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925" name="Text Box 29"/>
          <p:cNvSpPr txBox="1">
            <a:spLocks noChangeArrowheads="1"/>
          </p:cNvSpPr>
          <p:nvPr/>
        </p:nvSpPr>
        <p:spPr bwMode="auto">
          <a:xfrm>
            <a:off x="7932738" y="5293594"/>
            <a:ext cx="942975"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OH</a:t>
            </a:r>
          </a:p>
        </p:txBody>
      </p:sp>
      <p:sp>
        <p:nvSpPr>
          <p:cNvPr id="848926" name="Text Box 30"/>
          <p:cNvSpPr txBox="1">
            <a:spLocks noChangeArrowheads="1"/>
          </p:cNvSpPr>
          <p:nvPr/>
        </p:nvSpPr>
        <p:spPr bwMode="auto">
          <a:xfrm>
            <a:off x="5713413" y="5084044"/>
            <a:ext cx="11049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effectLst>
                  <a:outerShdw blurRad="38100" dist="38100" dir="2700000" algn="tl">
                    <a:srgbClr val="000000"/>
                  </a:outerShdw>
                </a:effectLst>
              </a:rPr>
              <a:t>H</a:t>
            </a:r>
            <a:r>
              <a:rPr lang="en-US" altLang="en-US" sz="2400" baseline="-25000">
                <a:solidFill>
                  <a:srgbClr val="FF0000"/>
                </a:solidFill>
                <a:effectLst>
                  <a:outerShdw blurRad="38100" dist="38100" dir="2700000" algn="tl">
                    <a:srgbClr val="000000"/>
                  </a:outerShdw>
                </a:effectLst>
              </a:rPr>
              <a:t>2</a:t>
            </a:r>
            <a:r>
              <a:rPr lang="en-US" altLang="en-US" sz="2400">
                <a:solidFill>
                  <a:srgbClr val="FF0000"/>
                </a:solidFill>
                <a:effectLst>
                  <a:outerShdw blurRad="38100" dist="38100" dir="2700000" algn="tl">
                    <a:srgbClr val="000000"/>
                  </a:outerShdw>
                </a:effectLst>
              </a:rPr>
              <a:t>O</a:t>
            </a:r>
            <a:r>
              <a:rPr lang="en-US" altLang="en-US" sz="2400" baseline="-25000">
                <a:solidFill>
                  <a:srgbClr val="FF0000"/>
                </a:solidFill>
                <a:effectLst>
                  <a:outerShdw blurRad="38100" dist="38100" dir="2700000" algn="tl">
                    <a:srgbClr val="000000"/>
                  </a:outerShdw>
                </a:effectLst>
              </a:rPr>
              <a:t>2</a:t>
            </a:r>
          </a:p>
        </p:txBody>
      </p:sp>
      <p:sp>
        <p:nvSpPr>
          <p:cNvPr id="848928" name="Text Box 32"/>
          <p:cNvSpPr txBox="1">
            <a:spLocks noChangeArrowheads="1"/>
          </p:cNvSpPr>
          <p:nvPr/>
        </p:nvSpPr>
        <p:spPr bwMode="auto">
          <a:xfrm>
            <a:off x="6284913" y="5484094"/>
            <a:ext cx="3619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a:t>
            </a:r>
          </a:p>
        </p:txBody>
      </p:sp>
      <p:sp>
        <p:nvSpPr>
          <p:cNvPr id="848930" name="Rectangle 34"/>
          <p:cNvSpPr>
            <a:spLocks noChangeArrowheads="1"/>
          </p:cNvSpPr>
          <p:nvPr/>
        </p:nvSpPr>
        <p:spPr bwMode="auto">
          <a:xfrm>
            <a:off x="1209675" y="5318994"/>
            <a:ext cx="511175" cy="649287"/>
          </a:xfrm>
          <a:prstGeom prst="rect">
            <a:avLst/>
          </a:prstGeom>
          <a:noFill/>
          <a:ln w="28575">
            <a:solidFill>
              <a:srgbClr val="FF9900"/>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931" name="Rectangle 35"/>
          <p:cNvSpPr>
            <a:spLocks noChangeArrowheads="1"/>
          </p:cNvSpPr>
          <p:nvPr/>
        </p:nvSpPr>
        <p:spPr bwMode="auto">
          <a:xfrm>
            <a:off x="7373938" y="5249144"/>
            <a:ext cx="1347787" cy="806450"/>
          </a:xfrm>
          <a:prstGeom prst="rect">
            <a:avLst/>
          </a:prstGeom>
          <a:noFill/>
          <a:ln w="28575">
            <a:solidFill>
              <a:srgbClr val="FF9900"/>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3" name="Straight Connector 32"/>
          <p:cNvCxnSpPr/>
          <p:nvPr/>
        </p:nvCxnSpPr>
        <p:spPr bwMode="auto">
          <a:xfrm flipV="1">
            <a:off x="139484" y="853771"/>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Freeform 10"/>
          <p:cNvSpPr>
            <a:spLocks/>
          </p:cNvSpPr>
          <p:nvPr/>
        </p:nvSpPr>
        <p:spPr bwMode="auto">
          <a:xfrm rot="15024124">
            <a:off x="6197221" y="2634959"/>
            <a:ext cx="1143000" cy="685800"/>
          </a:xfrm>
          <a:custGeom>
            <a:avLst/>
            <a:gdLst>
              <a:gd name="T0" fmla="*/ 0 w 720"/>
              <a:gd name="T1" fmla="*/ 0 h 432"/>
              <a:gd name="T2" fmla="*/ 0 w 720"/>
              <a:gd name="T3" fmla="*/ 216 h 432"/>
              <a:gd name="T4" fmla="*/ 192 w 720"/>
              <a:gd name="T5" fmla="*/ 408 h 432"/>
              <a:gd name="T6" fmla="*/ 372 w 720"/>
              <a:gd name="T7" fmla="*/ 228 h 432"/>
              <a:gd name="T8" fmla="*/ 564 w 720"/>
              <a:gd name="T9" fmla="*/ 432 h 432"/>
              <a:gd name="T10" fmla="*/ 720 w 720"/>
              <a:gd name="T11" fmla="*/ 252 h 432"/>
            </a:gdLst>
            <a:ahLst/>
            <a:cxnLst>
              <a:cxn ang="0">
                <a:pos x="T0" y="T1"/>
              </a:cxn>
              <a:cxn ang="0">
                <a:pos x="T2" y="T3"/>
              </a:cxn>
              <a:cxn ang="0">
                <a:pos x="T4" y="T5"/>
              </a:cxn>
              <a:cxn ang="0">
                <a:pos x="T6" y="T7"/>
              </a:cxn>
              <a:cxn ang="0">
                <a:pos x="T8" y="T9"/>
              </a:cxn>
              <a:cxn ang="0">
                <a:pos x="T10" y="T11"/>
              </a:cxn>
            </a:cxnLst>
            <a:rect l="0" t="0" r="r" b="b"/>
            <a:pathLst>
              <a:path w="720" h="432">
                <a:moveTo>
                  <a:pt x="0" y="0"/>
                </a:moveTo>
                <a:lnTo>
                  <a:pt x="0" y="216"/>
                </a:lnTo>
                <a:lnTo>
                  <a:pt x="192" y="408"/>
                </a:lnTo>
                <a:lnTo>
                  <a:pt x="372" y="228"/>
                </a:lnTo>
                <a:lnTo>
                  <a:pt x="564" y="432"/>
                </a:lnTo>
                <a:lnTo>
                  <a:pt x="720" y="252"/>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1"/>
          <p:cNvSpPr>
            <a:spLocks noChangeShapeType="1"/>
          </p:cNvSpPr>
          <p:nvPr/>
        </p:nvSpPr>
        <p:spPr bwMode="auto">
          <a:xfrm rot="15024124" flipH="1">
            <a:off x="6896522" y="3606817"/>
            <a:ext cx="355347" cy="115041"/>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
          <p:cNvSpPr>
            <a:spLocks/>
          </p:cNvSpPr>
          <p:nvPr/>
        </p:nvSpPr>
        <p:spPr bwMode="auto">
          <a:xfrm rot="9235825">
            <a:off x="6516055" y="1615874"/>
            <a:ext cx="1143000" cy="685800"/>
          </a:xfrm>
          <a:custGeom>
            <a:avLst/>
            <a:gdLst>
              <a:gd name="T0" fmla="*/ 0 w 720"/>
              <a:gd name="T1" fmla="*/ 0 h 432"/>
              <a:gd name="T2" fmla="*/ 0 w 720"/>
              <a:gd name="T3" fmla="*/ 216 h 432"/>
              <a:gd name="T4" fmla="*/ 192 w 720"/>
              <a:gd name="T5" fmla="*/ 408 h 432"/>
              <a:gd name="T6" fmla="*/ 372 w 720"/>
              <a:gd name="T7" fmla="*/ 228 h 432"/>
              <a:gd name="T8" fmla="*/ 564 w 720"/>
              <a:gd name="T9" fmla="*/ 432 h 432"/>
              <a:gd name="T10" fmla="*/ 720 w 720"/>
              <a:gd name="T11" fmla="*/ 252 h 432"/>
            </a:gdLst>
            <a:ahLst/>
            <a:cxnLst>
              <a:cxn ang="0">
                <a:pos x="T0" y="T1"/>
              </a:cxn>
              <a:cxn ang="0">
                <a:pos x="T2" y="T3"/>
              </a:cxn>
              <a:cxn ang="0">
                <a:pos x="T4" y="T5"/>
              </a:cxn>
              <a:cxn ang="0">
                <a:pos x="T6" y="T7"/>
              </a:cxn>
              <a:cxn ang="0">
                <a:pos x="T8" y="T9"/>
              </a:cxn>
              <a:cxn ang="0">
                <a:pos x="T10" y="T11"/>
              </a:cxn>
            </a:cxnLst>
            <a:rect l="0" t="0" r="r" b="b"/>
            <a:pathLst>
              <a:path w="720" h="432">
                <a:moveTo>
                  <a:pt x="0" y="0"/>
                </a:moveTo>
                <a:lnTo>
                  <a:pt x="0" y="216"/>
                </a:lnTo>
                <a:lnTo>
                  <a:pt x="192" y="408"/>
                </a:lnTo>
                <a:lnTo>
                  <a:pt x="372" y="228"/>
                </a:lnTo>
                <a:lnTo>
                  <a:pt x="564" y="432"/>
                </a:lnTo>
                <a:lnTo>
                  <a:pt x="720" y="252"/>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1"/>
          <p:cNvSpPr>
            <a:spLocks noChangeShapeType="1"/>
          </p:cNvSpPr>
          <p:nvPr/>
        </p:nvSpPr>
        <p:spPr bwMode="auto">
          <a:xfrm rot="9235825" flipH="1">
            <a:off x="7539199" y="1441057"/>
            <a:ext cx="346595" cy="200611"/>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5"/>
          <p:cNvSpPr/>
          <p:nvPr/>
        </p:nvSpPr>
        <p:spPr>
          <a:xfrm>
            <a:off x="2185576" y="6193706"/>
            <a:ext cx="4901979" cy="523220"/>
          </a:xfrm>
          <a:prstGeom prst="rect">
            <a:avLst/>
          </a:prstGeom>
        </p:spPr>
        <p:txBody>
          <a:bodyPr wrap="square">
            <a:spAutoFit/>
          </a:bodyPr>
          <a:lstStyle/>
          <a:p>
            <a:r>
              <a:rPr lang="en-US" altLang="en-US" sz="2800">
                <a:solidFill>
                  <a:srgbClr val="FFFF00"/>
                </a:solidFill>
                <a:effectLst>
                  <a:outerShdw blurRad="38100" dist="38100" dir="2700000" algn="tl">
                    <a:srgbClr val="000000"/>
                  </a:outerShdw>
                </a:effectLst>
              </a:rPr>
              <a:t>anti-Markovnikov hydration</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79" name="Text Box 23"/>
          <p:cNvSpPr txBox="1">
            <a:spLocks noChangeArrowheads="1"/>
          </p:cNvSpPr>
          <p:nvPr/>
        </p:nvSpPr>
        <p:spPr bwMode="auto">
          <a:xfrm>
            <a:off x="1640493" y="2309813"/>
            <a:ext cx="1495425" cy="9461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                                        + </a:t>
            </a:r>
            <a:r>
              <a:rPr lang="en-US" altLang="en-US" sz="2800">
                <a:solidFill>
                  <a:srgbClr val="66CCFF"/>
                </a:solidFill>
                <a:effectLst>
                  <a:outerShdw blurRad="38100" dist="38100" dir="2700000" algn="tl">
                    <a:srgbClr val="000000"/>
                  </a:outerShdw>
                </a:effectLst>
              </a:rPr>
              <a:t>BH</a:t>
            </a:r>
            <a:r>
              <a:rPr lang="en-US" altLang="en-US" sz="2800" baseline="-25000">
                <a:solidFill>
                  <a:srgbClr val="66CCFF"/>
                </a:solidFill>
                <a:effectLst>
                  <a:outerShdw blurRad="38100" dist="38100" dir="2700000" algn="tl">
                    <a:srgbClr val="000000"/>
                  </a:outerShdw>
                </a:effectLst>
              </a:rPr>
              <a:t>3</a:t>
            </a:r>
          </a:p>
        </p:txBody>
      </p:sp>
      <p:sp>
        <p:nvSpPr>
          <p:cNvPr id="710681" name="AutoShape 25"/>
          <p:cNvSpPr>
            <a:spLocks noChangeArrowheads="1"/>
          </p:cNvSpPr>
          <p:nvPr/>
        </p:nvSpPr>
        <p:spPr bwMode="auto">
          <a:xfrm>
            <a:off x="82153" y="2671763"/>
            <a:ext cx="706437" cy="596900"/>
          </a:xfrm>
          <a:prstGeom prst="pentagon">
            <a:avLst/>
          </a:prstGeom>
          <a:noFill/>
          <a:ln w="38100">
            <a:solidFill>
              <a:schemeClr val="tx1"/>
            </a:solidFill>
            <a:miter lim="800000"/>
            <a:headEnd/>
            <a:tailEnd type="none" w="sm" len="sm"/>
          </a:ln>
          <a:effectLst/>
          <a:extLst/>
        </p:spPr>
        <p:txBody>
          <a:bodyPr wrap="none" anchor="ctr"/>
          <a:lstStyle/>
          <a:p>
            <a:endParaRPr lang="en-US"/>
          </a:p>
        </p:txBody>
      </p:sp>
      <p:sp>
        <p:nvSpPr>
          <p:cNvPr id="710682" name="Line 26"/>
          <p:cNvSpPr>
            <a:spLocks noChangeShapeType="1"/>
          </p:cNvSpPr>
          <p:nvPr/>
        </p:nvSpPr>
        <p:spPr bwMode="auto">
          <a:xfrm flipV="1">
            <a:off x="775890" y="2798607"/>
            <a:ext cx="284163" cy="9381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0683" name="Line 27"/>
          <p:cNvSpPr>
            <a:spLocks noChangeShapeType="1"/>
          </p:cNvSpPr>
          <p:nvPr/>
        </p:nvSpPr>
        <p:spPr bwMode="auto">
          <a:xfrm>
            <a:off x="429815" y="2736850"/>
            <a:ext cx="288925" cy="193675"/>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0685" name="Line 29"/>
          <p:cNvSpPr>
            <a:spLocks noChangeShapeType="1"/>
          </p:cNvSpPr>
          <p:nvPr/>
        </p:nvSpPr>
        <p:spPr bwMode="auto">
          <a:xfrm flipV="1">
            <a:off x="429815" y="2387695"/>
            <a:ext cx="0" cy="27432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0689" name="AutoShape 33"/>
          <p:cNvSpPr>
            <a:spLocks noChangeArrowheads="1"/>
          </p:cNvSpPr>
          <p:nvPr/>
        </p:nvSpPr>
        <p:spPr bwMode="auto">
          <a:xfrm rot="-3995971">
            <a:off x="4349562" y="2882106"/>
            <a:ext cx="50800" cy="220663"/>
          </a:xfrm>
          <a:prstGeom prst="triangle">
            <a:avLst>
              <a:gd name="adj" fmla="val 50000"/>
            </a:avLst>
          </a:prstGeom>
          <a:solidFill>
            <a:schemeClr val="tx1"/>
          </a:solidFill>
          <a:ln w="38100">
            <a:solidFill>
              <a:srgbClr val="FF0000"/>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690" name="AutoShape 34"/>
          <p:cNvSpPr>
            <a:spLocks noChangeArrowheads="1"/>
          </p:cNvSpPr>
          <p:nvPr/>
        </p:nvSpPr>
        <p:spPr bwMode="auto">
          <a:xfrm rot="12180000">
            <a:off x="3921730" y="2395538"/>
            <a:ext cx="50800" cy="220662"/>
          </a:xfrm>
          <a:prstGeom prst="triangle">
            <a:avLst>
              <a:gd name="adj" fmla="val 50000"/>
            </a:avLst>
          </a:prstGeom>
          <a:solidFill>
            <a:schemeClr val="tx1"/>
          </a:solidFill>
          <a:ln w="38100">
            <a:solidFill>
              <a:srgbClr val="FF0000"/>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692" name="AutoShape 36"/>
          <p:cNvSpPr>
            <a:spLocks noChangeArrowheads="1"/>
          </p:cNvSpPr>
          <p:nvPr/>
        </p:nvSpPr>
        <p:spPr bwMode="auto">
          <a:xfrm>
            <a:off x="3501043" y="2690813"/>
            <a:ext cx="706437" cy="596900"/>
          </a:xfrm>
          <a:prstGeom prst="pentagon">
            <a:avLst/>
          </a:prstGeom>
          <a:noFill/>
          <a:ln w="38100">
            <a:solidFill>
              <a:schemeClr val="tx1"/>
            </a:solidFill>
            <a:miter lim="800000"/>
            <a:headEnd/>
            <a:tailEnd type="none" w="sm" len="sm"/>
          </a:ln>
          <a:effectLst/>
          <a:extLst/>
        </p:spPr>
        <p:txBody>
          <a:bodyPr wrap="none" anchor="ctr"/>
          <a:lstStyle/>
          <a:p>
            <a:endParaRPr lang="en-US"/>
          </a:p>
        </p:txBody>
      </p:sp>
      <p:sp>
        <p:nvSpPr>
          <p:cNvPr id="710694" name="AutoShape 38"/>
          <p:cNvSpPr>
            <a:spLocks noChangeArrowheads="1"/>
          </p:cNvSpPr>
          <p:nvPr/>
        </p:nvSpPr>
        <p:spPr bwMode="auto">
          <a:xfrm rot="-3995971">
            <a:off x="8400862" y="2993231"/>
            <a:ext cx="50800" cy="220663"/>
          </a:xfrm>
          <a:prstGeom prst="triangle">
            <a:avLst>
              <a:gd name="adj" fmla="val 50000"/>
            </a:avLst>
          </a:prstGeom>
          <a:solidFill>
            <a:schemeClr val="tx1"/>
          </a:solidFill>
          <a:ln w="38100">
            <a:solidFill>
              <a:srgbClr val="FF0000"/>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695" name="AutoShape 39"/>
          <p:cNvSpPr>
            <a:spLocks noChangeArrowheads="1"/>
          </p:cNvSpPr>
          <p:nvPr/>
        </p:nvSpPr>
        <p:spPr bwMode="auto">
          <a:xfrm rot="12180000">
            <a:off x="7953980" y="2497138"/>
            <a:ext cx="50800" cy="220662"/>
          </a:xfrm>
          <a:prstGeom prst="triangle">
            <a:avLst>
              <a:gd name="adj" fmla="val 50000"/>
            </a:avLst>
          </a:prstGeom>
          <a:solidFill>
            <a:schemeClr val="tx1"/>
          </a:solidFill>
          <a:ln w="38100">
            <a:solidFill>
              <a:srgbClr val="FF0000"/>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697" name="AutoShape 41"/>
          <p:cNvSpPr>
            <a:spLocks noChangeArrowheads="1"/>
          </p:cNvSpPr>
          <p:nvPr/>
        </p:nvSpPr>
        <p:spPr bwMode="auto">
          <a:xfrm>
            <a:off x="7542818" y="2811463"/>
            <a:ext cx="706437" cy="596900"/>
          </a:xfrm>
          <a:prstGeom prst="pentagon">
            <a:avLst/>
          </a:prstGeom>
          <a:noFill/>
          <a:ln w="38100">
            <a:solidFill>
              <a:schemeClr val="tx1"/>
            </a:solidFill>
            <a:miter lim="800000"/>
            <a:headEnd/>
            <a:tailEnd type="none" w="sm" len="sm"/>
          </a:ln>
          <a:effectLst/>
          <a:extLst/>
        </p:spPr>
        <p:txBody>
          <a:bodyPr wrap="none" anchor="ctr"/>
          <a:lstStyle/>
          <a:p>
            <a:endParaRPr lang="en-US"/>
          </a:p>
        </p:txBody>
      </p:sp>
      <p:sp>
        <p:nvSpPr>
          <p:cNvPr id="710698" name="Text Box 42"/>
          <p:cNvSpPr txBox="1">
            <a:spLocks noChangeArrowheads="1"/>
          </p:cNvSpPr>
          <p:nvPr/>
        </p:nvSpPr>
        <p:spPr bwMode="auto">
          <a:xfrm>
            <a:off x="3081943" y="2006600"/>
            <a:ext cx="8953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H</a:t>
            </a:r>
            <a:r>
              <a:rPr lang="en-US" altLang="en-US" sz="2400" baseline="-25000">
                <a:effectLst>
                  <a:outerShdw blurRad="38100" dist="38100" dir="2700000" algn="tl">
                    <a:srgbClr val="000000"/>
                  </a:outerShdw>
                </a:effectLst>
              </a:rPr>
              <a:t>3</a:t>
            </a:r>
            <a:r>
              <a:rPr lang="en-US" altLang="en-US" sz="2400">
                <a:effectLst>
                  <a:outerShdw blurRad="38100" dist="38100" dir="2700000" algn="tl">
                    <a:srgbClr val="000000"/>
                  </a:outerShdw>
                </a:effectLst>
              </a:rPr>
              <a:t>C</a:t>
            </a:r>
            <a:endParaRPr lang="en-US" altLang="en-US" sz="2400" baseline="-25000">
              <a:effectLst>
                <a:outerShdw blurRad="38100" dist="38100" dir="2700000" algn="tl">
                  <a:srgbClr val="000000"/>
                </a:outerShdw>
              </a:effectLst>
            </a:endParaRPr>
          </a:p>
        </p:txBody>
      </p:sp>
      <p:sp>
        <p:nvSpPr>
          <p:cNvPr id="710699" name="Text Box 43"/>
          <p:cNvSpPr txBox="1">
            <a:spLocks noChangeArrowheads="1"/>
          </p:cNvSpPr>
          <p:nvPr/>
        </p:nvSpPr>
        <p:spPr bwMode="auto">
          <a:xfrm>
            <a:off x="3843943" y="1973263"/>
            <a:ext cx="4762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rPr>
              <a:t>H</a:t>
            </a:r>
          </a:p>
        </p:txBody>
      </p:sp>
      <p:sp>
        <p:nvSpPr>
          <p:cNvPr id="710700" name="Text Box 44"/>
          <p:cNvSpPr txBox="1">
            <a:spLocks noChangeArrowheads="1"/>
          </p:cNvSpPr>
          <p:nvPr/>
        </p:nvSpPr>
        <p:spPr bwMode="auto">
          <a:xfrm>
            <a:off x="7161818" y="2119313"/>
            <a:ext cx="8191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H</a:t>
            </a:r>
            <a:r>
              <a:rPr lang="en-US" altLang="en-US" sz="2400" baseline="-25000">
                <a:effectLst>
                  <a:outerShdw blurRad="38100" dist="38100" dir="2700000" algn="tl">
                    <a:srgbClr val="000000"/>
                  </a:outerShdw>
                </a:effectLst>
              </a:rPr>
              <a:t>3</a:t>
            </a:r>
            <a:r>
              <a:rPr lang="en-US" altLang="en-US" sz="2400">
                <a:effectLst>
                  <a:outerShdw blurRad="38100" dist="38100" dir="2700000" algn="tl">
                    <a:srgbClr val="000000"/>
                  </a:outerShdw>
                </a:effectLst>
              </a:rPr>
              <a:t>C</a:t>
            </a:r>
          </a:p>
        </p:txBody>
      </p:sp>
      <p:sp>
        <p:nvSpPr>
          <p:cNvPr id="710701" name="Text Box 45"/>
          <p:cNvSpPr txBox="1">
            <a:spLocks noChangeArrowheads="1"/>
          </p:cNvSpPr>
          <p:nvPr/>
        </p:nvSpPr>
        <p:spPr bwMode="auto">
          <a:xfrm>
            <a:off x="4453543" y="2811463"/>
            <a:ext cx="5334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rPr>
              <a:t>B</a:t>
            </a:r>
          </a:p>
        </p:txBody>
      </p:sp>
      <p:sp>
        <p:nvSpPr>
          <p:cNvPr id="710702" name="Text Box 46"/>
          <p:cNvSpPr txBox="1">
            <a:spLocks noChangeArrowheads="1"/>
          </p:cNvSpPr>
          <p:nvPr/>
        </p:nvSpPr>
        <p:spPr bwMode="auto">
          <a:xfrm>
            <a:off x="4396393" y="2449513"/>
            <a:ext cx="8191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CH</a:t>
            </a:r>
            <a:r>
              <a:rPr lang="en-US" altLang="en-US" sz="2400" baseline="-25000">
                <a:effectLst>
                  <a:outerShdw blurRad="38100" dist="38100" dir="2700000" algn="tl">
                    <a:srgbClr val="000000"/>
                  </a:outerShdw>
                </a:effectLst>
              </a:rPr>
              <a:t>3</a:t>
            </a:r>
          </a:p>
        </p:txBody>
      </p:sp>
      <p:sp>
        <p:nvSpPr>
          <p:cNvPr id="710703" name="Text Box 47"/>
          <p:cNvSpPr txBox="1">
            <a:spLocks noChangeArrowheads="1"/>
          </p:cNvSpPr>
          <p:nvPr/>
        </p:nvSpPr>
        <p:spPr bwMode="auto">
          <a:xfrm>
            <a:off x="8374668" y="2565400"/>
            <a:ext cx="8953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CH</a:t>
            </a:r>
            <a:r>
              <a:rPr lang="en-US" altLang="en-US" sz="2400" baseline="-25000">
                <a:effectLst>
                  <a:outerShdw blurRad="38100" dist="38100" dir="2700000" algn="tl">
                    <a:srgbClr val="000000"/>
                  </a:outerShdw>
                </a:effectLst>
              </a:rPr>
              <a:t>3</a:t>
            </a:r>
          </a:p>
        </p:txBody>
      </p:sp>
      <p:sp>
        <p:nvSpPr>
          <p:cNvPr id="710704" name="Text Box 48"/>
          <p:cNvSpPr txBox="1">
            <a:spLocks noChangeArrowheads="1"/>
          </p:cNvSpPr>
          <p:nvPr/>
        </p:nvSpPr>
        <p:spPr bwMode="auto">
          <a:xfrm>
            <a:off x="8438168" y="2989263"/>
            <a:ext cx="6667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effectLst>
                  <a:outerShdw blurRad="38100" dist="38100" dir="2700000" algn="tl">
                    <a:srgbClr val="000000"/>
                  </a:outerShdw>
                </a:effectLst>
              </a:rPr>
              <a:t>OH</a:t>
            </a:r>
          </a:p>
        </p:txBody>
      </p:sp>
      <p:sp>
        <p:nvSpPr>
          <p:cNvPr id="710705" name="Text Box 49"/>
          <p:cNvSpPr txBox="1">
            <a:spLocks noChangeArrowheads="1"/>
          </p:cNvSpPr>
          <p:nvPr/>
        </p:nvSpPr>
        <p:spPr bwMode="auto">
          <a:xfrm>
            <a:off x="7866668" y="2112963"/>
            <a:ext cx="4762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rPr>
              <a:t>H</a:t>
            </a:r>
          </a:p>
        </p:txBody>
      </p:sp>
      <p:sp>
        <p:nvSpPr>
          <p:cNvPr id="710706" name="Line 50"/>
          <p:cNvSpPr>
            <a:spLocks noChangeShapeType="1"/>
          </p:cNvSpPr>
          <p:nvPr/>
        </p:nvSpPr>
        <p:spPr bwMode="auto">
          <a:xfrm flipV="1">
            <a:off x="4777393" y="3021013"/>
            <a:ext cx="304800" cy="381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0707" name="Line 51"/>
          <p:cNvSpPr>
            <a:spLocks noChangeShapeType="1"/>
          </p:cNvSpPr>
          <p:nvPr/>
        </p:nvSpPr>
        <p:spPr bwMode="auto">
          <a:xfrm>
            <a:off x="4739293" y="3173413"/>
            <a:ext cx="171450" cy="24765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0708" name="Line 52"/>
          <p:cNvSpPr>
            <a:spLocks noChangeShapeType="1"/>
          </p:cNvSpPr>
          <p:nvPr/>
        </p:nvSpPr>
        <p:spPr bwMode="auto">
          <a:xfrm>
            <a:off x="2777143" y="3001963"/>
            <a:ext cx="457200" cy="0"/>
          </a:xfrm>
          <a:prstGeom prst="line">
            <a:avLst/>
          </a:prstGeom>
          <a:noFill/>
          <a:ln w="28575">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0709" name="Line 53"/>
          <p:cNvSpPr>
            <a:spLocks noChangeShapeType="1"/>
          </p:cNvSpPr>
          <p:nvPr/>
        </p:nvSpPr>
        <p:spPr bwMode="auto">
          <a:xfrm>
            <a:off x="5523518" y="3046413"/>
            <a:ext cx="1466850" cy="0"/>
          </a:xfrm>
          <a:prstGeom prst="line">
            <a:avLst/>
          </a:prstGeom>
          <a:noFill/>
          <a:ln w="28575">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0710" name="Text Box 54"/>
          <p:cNvSpPr txBox="1">
            <a:spLocks noChangeArrowheads="1"/>
          </p:cNvSpPr>
          <p:nvPr/>
        </p:nvSpPr>
        <p:spPr bwMode="auto">
          <a:xfrm>
            <a:off x="5390168" y="2525713"/>
            <a:ext cx="16954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effectLst>
                  <a:outerShdw blurRad="38100" dist="38100" dir="2700000" algn="tl">
                    <a:srgbClr val="000000"/>
                  </a:outerShdw>
                </a:effectLst>
              </a:rPr>
              <a:t>H</a:t>
            </a:r>
            <a:r>
              <a:rPr lang="en-US" altLang="en-US" sz="2400" baseline="-25000">
                <a:solidFill>
                  <a:srgbClr val="FF0000"/>
                </a:solidFill>
                <a:effectLst>
                  <a:outerShdw blurRad="38100" dist="38100" dir="2700000" algn="tl">
                    <a:srgbClr val="000000"/>
                  </a:outerShdw>
                </a:effectLst>
              </a:rPr>
              <a:t>2</a:t>
            </a:r>
            <a:r>
              <a:rPr lang="en-US" altLang="en-US" sz="2400">
                <a:solidFill>
                  <a:srgbClr val="FF0000"/>
                </a:solidFill>
                <a:effectLst>
                  <a:outerShdw blurRad="38100" dist="38100" dir="2700000" algn="tl">
                    <a:srgbClr val="000000"/>
                  </a:outerShdw>
                </a:effectLst>
              </a:rPr>
              <a:t>O</a:t>
            </a:r>
            <a:r>
              <a:rPr lang="en-US" altLang="en-US" sz="2400" baseline="-25000">
                <a:solidFill>
                  <a:srgbClr val="FF0000"/>
                </a:solidFill>
                <a:effectLst>
                  <a:outerShdw blurRad="38100" dist="38100" dir="2700000" algn="tl">
                    <a:srgbClr val="000000"/>
                  </a:outerShdw>
                </a:effectLst>
              </a:rPr>
              <a:t>2</a:t>
            </a:r>
            <a:r>
              <a:rPr lang="en-US" altLang="en-US" sz="2400">
                <a:effectLst>
                  <a:outerShdw blurRad="38100" dist="38100" dir="2700000" algn="tl">
                    <a:srgbClr val="000000"/>
                  </a:outerShdw>
                </a:effectLst>
              </a:rPr>
              <a:t>,  OH</a:t>
            </a:r>
          </a:p>
        </p:txBody>
      </p:sp>
      <p:sp>
        <p:nvSpPr>
          <p:cNvPr id="710712" name="Text Box 56"/>
          <p:cNvSpPr txBox="1">
            <a:spLocks noChangeArrowheads="1"/>
          </p:cNvSpPr>
          <p:nvPr/>
        </p:nvSpPr>
        <p:spPr bwMode="auto">
          <a:xfrm>
            <a:off x="6266468" y="2379663"/>
            <a:ext cx="3619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a:t>
            </a:r>
          </a:p>
        </p:txBody>
      </p:sp>
      <p:sp>
        <p:nvSpPr>
          <p:cNvPr id="710714" name="Text Box 58"/>
          <p:cNvSpPr txBox="1">
            <a:spLocks noChangeArrowheads="1"/>
          </p:cNvSpPr>
          <p:nvPr/>
        </p:nvSpPr>
        <p:spPr bwMode="auto">
          <a:xfrm>
            <a:off x="4" y="96630"/>
            <a:ext cx="9350734" cy="76944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400" b="1" smtClean="0">
                <a:solidFill>
                  <a:srgbClr val="66FF33"/>
                </a:solidFill>
                <a:effectLst>
                  <a:outerShdw blurRad="38100" dist="38100" dir="2700000" algn="tl">
                    <a:srgbClr val="000000"/>
                  </a:outerShdw>
                </a:effectLst>
              </a:rPr>
              <a:t>Hydroboration Is Stereospecific:</a:t>
            </a:r>
            <a:endParaRPr lang="en-US" altLang="en-US" sz="4400" b="1">
              <a:solidFill>
                <a:srgbClr val="66FF33"/>
              </a:solidFill>
              <a:effectLst>
                <a:outerShdw blurRad="38100" dist="38100" dir="2700000" algn="tl">
                  <a:srgbClr val="000000"/>
                </a:outerShdw>
              </a:effectLst>
            </a:endParaRPr>
          </a:p>
        </p:txBody>
      </p:sp>
      <p:sp>
        <p:nvSpPr>
          <p:cNvPr id="2" name="Rectangle 1"/>
          <p:cNvSpPr/>
          <p:nvPr/>
        </p:nvSpPr>
        <p:spPr>
          <a:xfrm>
            <a:off x="564543" y="1111331"/>
            <a:ext cx="5533045" cy="646331"/>
          </a:xfrm>
          <a:prstGeom prst="rect">
            <a:avLst/>
          </a:prstGeom>
        </p:spPr>
        <p:txBody>
          <a:bodyPr wrap="square">
            <a:spAutoFit/>
          </a:bodyPr>
          <a:lstStyle/>
          <a:p>
            <a:pPr lvl="0"/>
            <a:r>
              <a:rPr lang="en-US" altLang="en-US" sz="3600">
                <a:solidFill>
                  <a:srgbClr val="FF9900"/>
                </a:solidFill>
                <a:effectLst>
                  <a:outerShdw blurRad="38100" dist="38100" dir="2700000" algn="tl">
                    <a:srgbClr val="000000"/>
                  </a:outerShdw>
                </a:effectLst>
              </a:rPr>
              <a:t>Syn addition of </a:t>
            </a:r>
            <a:r>
              <a:rPr lang="en-US" altLang="en-US" sz="3600" smtClean="0">
                <a:solidFill>
                  <a:srgbClr val="FF9900"/>
                </a:solidFill>
                <a:effectLst>
                  <a:outerShdw blurRad="38100" dist="38100" dir="2700000" algn="tl">
                    <a:srgbClr val="000000"/>
                  </a:outerShdw>
                </a:effectLst>
              </a:rPr>
              <a:t>B—H :</a:t>
            </a:r>
            <a:endParaRPr lang="en-US" altLang="en-US" sz="3600">
              <a:solidFill>
                <a:srgbClr val="FF9900"/>
              </a:solidFill>
              <a:effectLst>
                <a:outerShdw blurRad="38100" dist="38100" dir="2700000" algn="tl">
                  <a:srgbClr val="000000"/>
                </a:outerShdw>
              </a:effectLst>
            </a:endParaRPr>
          </a:p>
        </p:txBody>
      </p:sp>
      <p:cxnSp>
        <p:nvCxnSpPr>
          <p:cNvPr id="34" name="Straight Connector 33"/>
          <p:cNvCxnSpPr/>
          <p:nvPr/>
        </p:nvCxnSpPr>
        <p:spPr bwMode="auto">
          <a:xfrm flipV="1">
            <a:off x="139484" y="909431"/>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 Box 46"/>
          <p:cNvSpPr txBox="1">
            <a:spLocks noChangeArrowheads="1"/>
          </p:cNvSpPr>
          <p:nvPr/>
        </p:nvSpPr>
        <p:spPr bwMode="auto">
          <a:xfrm>
            <a:off x="245598" y="2012006"/>
            <a:ext cx="8191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CH</a:t>
            </a:r>
            <a:r>
              <a:rPr lang="en-US" altLang="en-US" sz="2400" baseline="-25000">
                <a:effectLst>
                  <a:outerShdw blurRad="38100" dist="38100" dir="2700000" algn="tl">
                    <a:srgbClr val="000000"/>
                  </a:outerShdw>
                </a:effectLst>
              </a:rPr>
              <a:t>3</a:t>
            </a:r>
          </a:p>
        </p:txBody>
      </p:sp>
      <p:sp>
        <p:nvSpPr>
          <p:cNvPr id="36" name="Text Box 46"/>
          <p:cNvSpPr txBox="1">
            <a:spLocks noChangeArrowheads="1"/>
          </p:cNvSpPr>
          <p:nvPr/>
        </p:nvSpPr>
        <p:spPr bwMode="auto">
          <a:xfrm>
            <a:off x="978969" y="2514496"/>
            <a:ext cx="8191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CH</a:t>
            </a:r>
            <a:r>
              <a:rPr lang="en-US" altLang="en-US" sz="2400" baseline="-25000">
                <a:effectLst>
                  <a:outerShdw blurRad="38100" dist="38100" dir="2700000" algn="tl">
                    <a:srgbClr val="000000"/>
                  </a:outerShdw>
                </a:effectLst>
              </a:rPr>
              <a:t>3</a:t>
            </a:r>
          </a:p>
        </p:txBody>
      </p:sp>
      <p:graphicFrame>
        <p:nvGraphicFramePr>
          <p:cNvPr id="3" name="Object 2"/>
          <p:cNvGraphicFramePr>
            <a:graphicFrameLocks noChangeAspect="1"/>
          </p:cNvGraphicFramePr>
          <p:nvPr>
            <p:extLst>
              <p:ext uri="{D42A27DB-BD31-4B8C-83A1-F6EECF244321}">
                <p14:modId xmlns:p14="http://schemas.microsoft.com/office/powerpoint/2010/main" val="3976248277"/>
              </p:ext>
            </p:extLst>
          </p:nvPr>
        </p:nvGraphicFramePr>
        <p:xfrm>
          <a:off x="3646117" y="2363866"/>
          <a:ext cx="248653" cy="356994"/>
        </p:xfrm>
        <a:graphic>
          <a:graphicData uri="http://schemas.openxmlformats.org/presentationml/2006/ole">
            <mc:AlternateContent xmlns:mc="http://schemas.openxmlformats.org/markup-compatibility/2006">
              <mc:Choice xmlns:v="urn:schemas-microsoft-com:vml" Requires="v">
                <p:oleObj spid="_x0000_s809146" name="CS ChemDraw Drawing" r:id="rId3" imgW="222590" imgH="318635" progId="ChemDraw.Document.6.0">
                  <p:embed/>
                </p:oleObj>
              </mc:Choice>
              <mc:Fallback>
                <p:oleObj name="CS ChemDraw Drawing" r:id="rId3" imgW="222590" imgH="318635" progId="ChemDraw.Document.6.0">
                  <p:embed/>
                  <p:pic>
                    <p:nvPicPr>
                      <p:cNvPr id="0" name=""/>
                      <p:cNvPicPr/>
                      <p:nvPr/>
                    </p:nvPicPr>
                    <p:blipFill>
                      <a:blip r:embed="rId4"/>
                      <a:stretch>
                        <a:fillRect/>
                      </a:stretch>
                    </p:blipFill>
                    <p:spPr>
                      <a:xfrm>
                        <a:off x="3646117" y="2363866"/>
                        <a:ext cx="248653" cy="356994"/>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11924071"/>
              </p:ext>
            </p:extLst>
          </p:nvPr>
        </p:nvGraphicFramePr>
        <p:xfrm>
          <a:off x="4212853" y="2729461"/>
          <a:ext cx="288925" cy="206375"/>
        </p:xfrm>
        <a:graphic>
          <a:graphicData uri="http://schemas.openxmlformats.org/presentationml/2006/ole">
            <mc:AlternateContent xmlns:mc="http://schemas.openxmlformats.org/markup-compatibility/2006">
              <mc:Choice xmlns:v="urn:schemas-microsoft-com:vml" Requires="v">
                <p:oleObj spid="_x0000_s809147" name="CS ChemDraw Drawing" r:id="rId5" imgW="289583" imgH="205794" progId="ChemDraw.Document.6.0">
                  <p:embed/>
                </p:oleObj>
              </mc:Choice>
              <mc:Fallback>
                <p:oleObj name="CS ChemDraw Drawing" r:id="rId5" imgW="289583" imgH="205794" progId="ChemDraw.Document.6.0">
                  <p:embed/>
                  <p:pic>
                    <p:nvPicPr>
                      <p:cNvPr id="0" name=""/>
                      <p:cNvPicPr/>
                      <p:nvPr/>
                    </p:nvPicPr>
                    <p:blipFill>
                      <a:blip r:embed="rId6"/>
                      <a:stretch>
                        <a:fillRect/>
                      </a:stretch>
                    </p:blipFill>
                    <p:spPr>
                      <a:xfrm>
                        <a:off x="4212853" y="2729461"/>
                        <a:ext cx="288925" cy="206375"/>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652814663"/>
              </p:ext>
            </p:extLst>
          </p:nvPr>
        </p:nvGraphicFramePr>
        <p:xfrm>
          <a:off x="7678746" y="2492413"/>
          <a:ext cx="248653" cy="356994"/>
        </p:xfrm>
        <a:graphic>
          <a:graphicData uri="http://schemas.openxmlformats.org/presentationml/2006/ole">
            <mc:AlternateContent xmlns:mc="http://schemas.openxmlformats.org/markup-compatibility/2006">
              <mc:Choice xmlns:v="urn:schemas-microsoft-com:vml" Requires="v">
                <p:oleObj spid="_x0000_s809148" name="CS ChemDraw Drawing" r:id="rId7" imgW="222590" imgH="318635" progId="ChemDraw.Document.6.0">
                  <p:embed/>
                </p:oleObj>
              </mc:Choice>
              <mc:Fallback>
                <p:oleObj name="CS ChemDraw Drawing" r:id="rId7" imgW="222590" imgH="318635" progId="ChemDraw.Document.6.0">
                  <p:embed/>
                  <p:pic>
                    <p:nvPicPr>
                      <p:cNvPr id="0" name=""/>
                      <p:cNvPicPr/>
                      <p:nvPr/>
                    </p:nvPicPr>
                    <p:blipFill>
                      <a:blip r:embed="rId4"/>
                      <a:stretch>
                        <a:fillRect/>
                      </a:stretch>
                    </p:blipFill>
                    <p:spPr>
                      <a:xfrm>
                        <a:off x="7678746" y="2492413"/>
                        <a:ext cx="248653" cy="356994"/>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574800034"/>
              </p:ext>
            </p:extLst>
          </p:nvPr>
        </p:nvGraphicFramePr>
        <p:xfrm>
          <a:off x="8245482" y="2858008"/>
          <a:ext cx="288925" cy="206375"/>
        </p:xfrm>
        <a:graphic>
          <a:graphicData uri="http://schemas.openxmlformats.org/presentationml/2006/ole">
            <mc:AlternateContent xmlns:mc="http://schemas.openxmlformats.org/markup-compatibility/2006">
              <mc:Choice xmlns:v="urn:schemas-microsoft-com:vml" Requires="v">
                <p:oleObj spid="_x0000_s809149" name="CS ChemDraw Drawing" r:id="rId8" imgW="289583" imgH="205794" progId="ChemDraw.Document.6.0">
                  <p:embed/>
                </p:oleObj>
              </mc:Choice>
              <mc:Fallback>
                <p:oleObj name="CS ChemDraw Drawing" r:id="rId8" imgW="289583" imgH="205794" progId="ChemDraw.Document.6.0">
                  <p:embed/>
                  <p:pic>
                    <p:nvPicPr>
                      <p:cNvPr id="0" name=""/>
                      <p:cNvPicPr/>
                      <p:nvPr/>
                    </p:nvPicPr>
                    <p:blipFill>
                      <a:blip r:embed="rId6"/>
                      <a:stretch>
                        <a:fillRect/>
                      </a:stretch>
                    </p:blipFill>
                    <p:spPr>
                      <a:xfrm>
                        <a:off x="8245482" y="2858008"/>
                        <a:ext cx="288925" cy="206375"/>
                      </a:xfrm>
                      <a:prstGeom prst="rect">
                        <a:avLst/>
                      </a:prstGeom>
                    </p:spPr>
                  </p:pic>
                </p:oleObj>
              </mc:Fallback>
            </mc:AlternateContent>
          </a:graphicData>
        </a:graphic>
      </p:graphicFrame>
      <p:pic>
        <p:nvPicPr>
          <p:cNvPr id="5" name="Picture 4"/>
          <p:cNvPicPr>
            <a:picLocks noChangeAspect="1"/>
          </p:cNvPicPr>
          <p:nvPr/>
        </p:nvPicPr>
        <p:blipFill>
          <a:blip r:embed="rId9"/>
          <a:stretch>
            <a:fillRect/>
          </a:stretch>
        </p:blipFill>
        <p:spPr>
          <a:xfrm>
            <a:off x="63179" y="4090911"/>
            <a:ext cx="9017642" cy="248597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2741"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33" y="4792606"/>
            <a:ext cx="8865030" cy="173879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611550" y="1734812"/>
            <a:ext cx="7920901" cy="1218240"/>
          </a:xfrm>
          <a:prstGeom prst="rect">
            <a:avLst/>
          </a:prstGeom>
        </p:spPr>
      </p:pic>
      <p:sp>
        <p:nvSpPr>
          <p:cNvPr id="712736" name="Rectangle 32"/>
          <p:cNvSpPr>
            <a:spLocks noGrp="1" noChangeArrowheads="1"/>
          </p:cNvSpPr>
          <p:nvPr>
            <p:ph type="title"/>
          </p:nvPr>
        </p:nvSpPr>
        <p:spPr>
          <a:xfrm>
            <a:off x="685800" y="148423"/>
            <a:ext cx="7772400" cy="1143000"/>
          </a:xfrm>
        </p:spPr>
        <p:txBody>
          <a:bodyPr/>
          <a:lstStyle/>
          <a:p>
            <a:r>
              <a:rPr lang="en-US" altLang="en-US" smtClean="0">
                <a:solidFill>
                  <a:srgbClr val="66FF33"/>
                </a:solidFill>
              </a:rPr>
              <a:t>Mechanism Of Alkylborane Oxidation</a:t>
            </a:r>
            <a:endParaRPr lang="en-US" altLang="en-US">
              <a:solidFill>
                <a:srgbClr val="66FF33"/>
              </a:solidFill>
            </a:endParaRPr>
          </a:p>
        </p:txBody>
      </p:sp>
      <p:sp>
        <p:nvSpPr>
          <p:cNvPr id="712735" name="Text Box 31"/>
          <p:cNvSpPr txBox="1">
            <a:spLocks noChangeArrowheads="1"/>
          </p:cNvSpPr>
          <p:nvPr/>
        </p:nvSpPr>
        <p:spPr bwMode="auto">
          <a:xfrm>
            <a:off x="2936875" y="1058127"/>
            <a:ext cx="184150" cy="27463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effectLst>
                <a:outerShdw blurRad="38100" dist="38100" dir="2700000" algn="tl">
                  <a:srgbClr val="000000"/>
                </a:outerShdw>
              </a:effectLst>
            </a:endParaRPr>
          </a:p>
        </p:txBody>
      </p:sp>
      <p:sp>
        <p:nvSpPr>
          <p:cNvPr id="712742" name="Rectangle 38"/>
          <p:cNvSpPr>
            <a:spLocks noChangeArrowheads="1"/>
          </p:cNvSpPr>
          <p:nvPr/>
        </p:nvSpPr>
        <p:spPr bwMode="auto">
          <a:xfrm>
            <a:off x="152089" y="4813813"/>
            <a:ext cx="306387" cy="519203"/>
          </a:xfrm>
          <a:prstGeom prst="rect">
            <a:avLst/>
          </a:prstGeom>
          <a:solidFill>
            <a:srgbClr val="FFFFFF"/>
          </a:solidFill>
          <a:ln w="38100">
            <a:solidFill>
              <a:srgbClr val="FFFFFF"/>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2743"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738" y="2976866"/>
            <a:ext cx="6486525" cy="4508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2744" name="Text Box 40">
            <a:hlinkClick r:id="rId5" action="ppaction://hlinkfile"/>
          </p:cNvPr>
          <p:cNvSpPr txBox="1">
            <a:spLocks noChangeArrowheads="1"/>
          </p:cNvSpPr>
          <p:nvPr/>
        </p:nvSpPr>
        <p:spPr bwMode="auto">
          <a:xfrm>
            <a:off x="8574867" y="6563617"/>
            <a:ext cx="495649" cy="276999"/>
          </a:xfrm>
          <a:prstGeom prst="rect">
            <a:avLst/>
          </a:prstGeom>
          <a:solidFill>
            <a:srgbClr val="002060"/>
          </a:solidFill>
          <a:ln>
            <a:noFill/>
          </a:ln>
          <a:effectLst/>
          <a:extLst/>
        </p:spPr>
        <p:txBody>
          <a:bodyPr wrap="none">
            <a:spAutoFit/>
          </a:bodyPr>
          <a:lstStyle/>
          <a:p>
            <a:r>
              <a:rPr lang="en-US" altLang="en-US" smtClean="0">
                <a:solidFill>
                  <a:schemeClr val="bg1">
                    <a:lumMod val="75000"/>
                  </a:schemeClr>
                </a:solidFill>
                <a:effectLst>
                  <a:outerShdw blurRad="38100" dist="38100" dir="2700000" algn="tl">
                    <a:srgbClr val="000000"/>
                  </a:outerShdw>
                </a:effectLst>
              </a:rPr>
              <a:t>BH3</a:t>
            </a:r>
            <a:endParaRPr lang="en-US" altLang="en-US">
              <a:solidFill>
                <a:schemeClr val="bg1">
                  <a:lumMod val="75000"/>
                </a:schemeClr>
              </a:solidFill>
              <a:effectLst>
                <a:outerShdw blurRad="38100" dist="38100" dir="2700000" algn="tl">
                  <a:srgbClr val="000000"/>
                </a:outerShdw>
              </a:effectLst>
            </a:endParaRPr>
          </a:p>
        </p:txBody>
      </p:sp>
      <p:sp>
        <p:nvSpPr>
          <p:cNvPr id="712745" name="Line 41"/>
          <p:cNvSpPr>
            <a:spLocks noChangeShapeType="1"/>
          </p:cNvSpPr>
          <p:nvPr/>
        </p:nvSpPr>
        <p:spPr bwMode="auto">
          <a:xfrm flipH="1">
            <a:off x="5041126" y="1869257"/>
            <a:ext cx="247993" cy="206033"/>
          </a:xfrm>
          <a:prstGeom prst="line">
            <a:avLst/>
          </a:prstGeom>
          <a:noFill/>
          <a:ln w="28575">
            <a:solidFill>
              <a:srgbClr val="FF99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2746" name="Text Box 42"/>
          <p:cNvSpPr txBox="1">
            <a:spLocks noChangeArrowheads="1"/>
          </p:cNvSpPr>
          <p:nvPr/>
        </p:nvSpPr>
        <p:spPr bwMode="auto">
          <a:xfrm>
            <a:off x="5222445" y="1688282"/>
            <a:ext cx="1876425" cy="274638"/>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9900"/>
                </a:solidFill>
                <a:effectLst>
                  <a:outerShdw blurRad="38100" dist="38100" dir="2700000" algn="tl">
                    <a:srgbClr val="000000"/>
                  </a:outerShdw>
                </a:effectLst>
              </a:rPr>
              <a:t>Negative charge pushes</a:t>
            </a:r>
          </a:p>
        </p:txBody>
      </p:sp>
      <p:sp>
        <p:nvSpPr>
          <p:cNvPr id="712747" name="Line 43"/>
          <p:cNvSpPr>
            <a:spLocks noChangeShapeType="1"/>
          </p:cNvSpPr>
          <p:nvPr/>
        </p:nvSpPr>
        <p:spPr bwMode="auto">
          <a:xfrm flipH="1">
            <a:off x="3947277" y="5348918"/>
            <a:ext cx="348264" cy="244293"/>
          </a:xfrm>
          <a:prstGeom prst="line">
            <a:avLst/>
          </a:prstGeom>
          <a:noFill/>
          <a:ln w="28575">
            <a:solidFill>
              <a:srgbClr val="FF99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2748" name="Text Box 44"/>
          <p:cNvSpPr txBox="1">
            <a:spLocks noChangeArrowheads="1"/>
          </p:cNvSpPr>
          <p:nvPr/>
        </p:nvSpPr>
        <p:spPr bwMode="auto">
          <a:xfrm>
            <a:off x="4222918" y="5144143"/>
            <a:ext cx="1688498" cy="31075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9900"/>
                </a:solidFill>
                <a:effectLst>
                  <a:outerShdw blurRad="38100" dist="38100" dir="2700000" algn="tl">
                    <a:srgbClr val="000000"/>
                  </a:outerShdw>
                </a:effectLst>
              </a:rPr>
              <a:t>Positive charge pulls</a:t>
            </a:r>
          </a:p>
        </p:txBody>
      </p:sp>
      <p:sp>
        <p:nvSpPr>
          <p:cNvPr id="3" name="Rectangle 2"/>
          <p:cNvSpPr/>
          <p:nvPr/>
        </p:nvSpPr>
        <p:spPr>
          <a:xfrm>
            <a:off x="2218376" y="3834445"/>
            <a:ext cx="4770858" cy="646331"/>
          </a:xfrm>
          <a:prstGeom prst="rect">
            <a:avLst/>
          </a:prstGeom>
        </p:spPr>
        <p:txBody>
          <a:bodyPr wrap="none">
            <a:spAutoFit/>
          </a:bodyPr>
          <a:lstStyle/>
          <a:p>
            <a:r>
              <a:rPr lang="en-US" altLang="en-US" sz="3600">
                <a:solidFill>
                  <a:srgbClr val="FFFF00"/>
                </a:solidFill>
                <a:effectLst>
                  <a:outerShdw blurRad="38100" dist="38100" dir="2700000" algn="tl">
                    <a:srgbClr val="000000"/>
                  </a:outerShdw>
                </a:effectLst>
                <a:latin typeface="Comic Sans MS"/>
                <a:ea typeface="+mj-ea"/>
                <a:cs typeface="+mj-cs"/>
              </a:rPr>
              <a:t>Look </a:t>
            </a:r>
            <a:r>
              <a:rPr lang="en-US" altLang="en-US" sz="3600" smtClean="0">
                <a:solidFill>
                  <a:srgbClr val="FFFF00"/>
                </a:solidFill>
                <a:effectLst>
                  <a:outerShdw blurRad="38100" dist="38100" dir="2700000" algn="tl">
                    <a:srgbClr val="000000"/>
                  </a:outerShdw>
                </a:effectLst>
                <a:latin typeface="Comic Sans MS"/>
                <a:ea typeface="+mj-ea"/>
                <a:cs typeface="+mj-cs"/>
              </a:rPr>
              <a:t>familiar? Recall:</a:t>
            </a:r>
            <a:endParaRPr lang="en-US">
              <a:solidFill>
                <a:srgbClr val="FFFF00"/>
              </a:solidFill>
            </a:endParaRPr>
          </a:p>
        </p:txBody>
      </p:sp>
      <p:cxnSp>
        <p:nvCxnSpPr>
          <p:cNvPr id="15" name="Straight Connector 14"/>
          <p:cNvCxnSpPr/>
          <p:nvPr/>
        </p:nvCxnSpPr>
        <p:spPr bwMode="auto">
          <a:xfrm flipV="1">
            <a:off x="139484" y="1418317"/>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8" name="Rectangle 4"/>
          <p:cNvSpPr>
            <a:spLocks noGrp="1" noChangeArrowheads="1"/>
          </p:cNvSpPr>
          <p:nvPr>
            <p:ph type="title"/>
          </p:nvPr>
        </p:nvSpPr>
        <p:spPr>
          <a:xfrm>
            <a:off x="695325" y="-79510"/>
            <a:ext cx="7772400" cy="1143000"/>
          </a:xfrm>
        </p:spPr>
        <p:txBody>
          <a:bodyPr/>
          <a:lstStyle/>
          <a:p>
            <a:r>
              <a:rPr lang="en-US" altLang="en-US">
                <a:solidFill>
                  <a:srgbClr val="66FF33"/>
                </a:solidFill>
              </a:rPr>
              <a:t>Applications</a:t>
            </a:r>
          </a:p>
        </p:txBody>
      </p:sp>
      <p:sp>
        <p:nvSpPr>
          <p:cNvPr id="717830" name="Text Box 6"/>
          <p:cNvSpPr txBox="1">
            <a:spLocks noChangeArrowheads="1"/>
          </p:cNvSpPr>
          <p:nvPr/>
        </p:nvSpPr>
        <p:spPr bwMode="auto">
          <a:xfrm>
            <a:off x="1619250" y="1066800"/>
            <a:ext cx="59055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Think </a:t>
            </a:r>
            <a:r>
              <a:rPr lang="en-US" altLang="en-US" sz="3600">
                <a:solidFill>
                  <a:srgbClr val="FF00FF"/>
                </a:solidFill>
                <a:effectLst>
                  <a:outerShdw blurRad="38100" dist="38100" dir="2700000" algn="tl">
                    <a:srgbClr val="000000"/>
                  </a:outerShdw>
                </a:effectLst>
              </a:rPr>
              <a:t>retrosynthetically</a:t>
            </a:r>
            <a:r>
              <a:rPr lang="en-US" altLang="en-US" sz="3600">
                <a:effectLst>
                  <a:outerShdw blurRad="38100" dist="38100" dir="2700000" algn="tl">
                    <a:srgbClr val="000000"/>
                  </a:outerShdw>
                </a:effectLst>
              </a:rPr>
              <a:t>:</a:t>
            </a:r>
          </a:p>
        </p:txBody>
      </p:sp>
      <p:sp>
        <p:nvSpPr>
          <p:cNvPr id="717831" name="Text Box 7"/>
          <p:cNvSpPr txBox="1">
            <a:spLocks noChangeArrowheads="1"/>
          </p:cNvSpPr>
          <p:nvPr/>
        </p:nvSpPr>
        <p:spPr bwMode="auto">
          <a:xfrm>
            <a:off x="2009775" y="2524125"/>
            <a:ext cx="5905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17832" name="Text Box 8"/>
          <p:cNvSpPr txBox="1">
            <a:spLocks noChangeArrowheads="1"/>
          </p:cNvSpPr>
          <p:nvPr/>
        </p:nvSpPr>
        <p:spPr bwMode="auto">
          <a:xfrm>
            <a:off x="2638425" y="2524125"/>
            <a:ext cx="7239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17834" name="Line 10"/>
          <p:cNvSpPr>
            <a:spLocks noChangeShapeType="1"/>
          </p:cNvSpPr>
          <p:nvPr/>
        </p:nvSpPr>
        <p:spPr bwMode="auto">
          <a:xfrm>
            <a:off x="2390775" y="2828925"/>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35" name="Line 11"/>
          <p:cNvSpPr>
            <a:spLocks noChangeShapeType="1"/>
          </p:cNvSpPr>
          <p:nvPr/>
        </p:nvSpPr>
        <p:spPr bwMode="auto">
          <a:xfrm flipH="1" flipV="1">
            <a:off x="1933575" y="2390775"/>
            <a:ext cx="22860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37" name="Line 13"/>
          <p:cNvSpPr>
            <a:spLocks noChangeShapeType="1"/>
          </p:cNvSpPr>
          <p:nvPr/>
        </p:nvSpPr>
        <p:spPr bwMode="auto">
          <a:xfrm flipV="1">
            <a:off x="3000375" y="2409825"/>
            <a:ext cx="24765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39" name="AutoShape 15"/>
          <p:cNvSpPr>
            <a:spLocks noChangeArrowheads="1"/>
          </p:cNvSpPr>
          <p:nvPr/>
        </p:nvSpPr>
        <p:spPr bwMode="auto">
          <a:xfrm rot="780000">
            <a:off x="2127250" y="3078163"/>
            <a:ext cx="68263" cy="231775"/>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40" name="AutoShape 16"/>
          <p:cNvSpPr>
            <a:spLocks noChangeArrowheads="1"/>
          </p:cNvSpPr>
          <p:nvPr/>
        </p:nvSpPr>
        <p:spPr bwMode="auto">
          <a:xfrm rot="20040000">
            <a:off x="2973388" y="3079750"/>
            <a:ext cx="68262" cy="217488"/>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41" name="Text Box 17"/>
          <p:cNvSpPr txBox="1">
            <a:spLocks noChangeArrowheads="1"/>
          </p:cNvSpPr>
          <p:nvPr/>
        </p:nvSpPr>
        <p:spPr bwMode="auto">
          <a:xfrm>
            <a:off x="1038225" y="2786063"/>
            <a:ext cx="8382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a:t>
            </a:r>
          </a:p>
        </p:txBody>
      </p:sp>
      <p:sp>
        <p:nvSpPr>
          <p:cNvPr id="717842" name="Text Box 18"/>
          <p:cNvSpPr txBox="1">
            <a:spLocks noChangeArrowheads="1"/>
          </p:cNvSpPr>
          <p:nvPr/>
        </p:nvSpPr>
        <p:spPr bwMode="auto">
          <a:xfrm>
            <a:off x="1179513" y="3257550"/>
            <a:ext cx="15430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2</a:t>
            </a:r>
          </a:p>
        </p:txBody>
      </p:sp>
      <p:sp>
        <p:nvSpPr>
          <p:cNvPr id="717843" name="Text Box 19"/>
          <p:cNvSpPr txBox="1">
            <a:spLocks noChangeArrowheads="1"/>
          </p:cNvSpPr>
          <p:nvPr/>
        </p:nvSpPr>
        <p:spPr bwMode="auto">
          <a:xfrm>
            <a:off x="2924175" y="3209925"/>
            <a:ext cx="8763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717844" name="Text Box 20"/>
          <p:cNvSpPr txBox="1">
            <a:spLocks noChangeArrowheads="1"/>
          </p:cNvSpPr>
          <p:nvPr/>
        </p:nvSpPr>
        <p:spPr bwMode="auto">
          <a:xfrm>
            <a:off x="3324225" y="2714625"/>
            <a:ext cx="7239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17845" name="Text Box 21"/>
          <p:cNvSpPr txBox="1">
            <a:spLocks noChangeArrowheads="1"/>
          </p:cNvSpPr>
          <p:nvPr/>
        </p:nvSpPr>
        <p:spPr bwMode="auto">
          <a:xfrm>
            <a:off x="3152775" y="2047875"/>
            <a:ext cx="10668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OH</a:t>
            </a:r>
          </a:p>
        </p:txBody>
      </p:sp>
      <p:sp>
        <p:nvSpPr>
          <p:cNvPr id="717846" name="Text Box 22"/>
          <p:cNvSpPr txBox="1">
            <a:spLocks noChangeArrowheads="1"/>
          </p:cNvSpPr>
          <p:nvPr/>
        </p:nvSpPr>
        <p:spPr bwMode="auto">
          <a:xfrm>
            <a:off x="5800725" y="2524125"/>
            <a:ext cx="5905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17847" name="Text Box 23"/>
          <p:cNvSpPr txBox="1">
            <a:spLocks noChangeArrowheads="1"/>
          </p:cNvSpPr>
          <p:nvPr/>
        </p:nvSpPr>
        <p:spPr bwMode="auto">
          <a:xfrm>
            <a:off x="6429375" y="2524125"/>
            <a:ext cx="7239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17848" name="Line 24"/>
          <p:cNvSpPr>
            <a:spLocks noChangeShapeType="1"/>
          </p:cNvSpPr>
          <p:nvPr/>
        </p:nvSpPr>
        <p:spPr bwMode="auto">
          <a:xfrm>
            <a:off x="6200775" y="2771775"/>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49" name="Line 25"/>
          <p:cNvSpPr>
            <a:spLocks noChangeShapeType="1"/>
          </p:cNvSpPr>
          <p:nvPr/>
        </p:nvSpPr>
        <p:spPr bwMode="auto">
          <a:xfrm>
            <a:off x="6200775" y="2867025"/>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50" name="Line 26"/>
          <p:cNvSpPr>
            <a:spLocks noChangeShapeType="1"/>
          </p:cNvSpPr>
          <p:nvPr/>
        </p:nvSpPr>
        <p:spPr bwMode="auto">
          <a:xfrm flipH="1" flipV="1">
            <a:off x="5667375" y="2447925"/>
            <a:ext cx="228600" cy="2476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51" name="Line 27"/>
          <p:cNvSpPr>
            <a:spLocks noChangeShapeType="1"/>
          </p:cNvSpPr>
          <p:nvPr/>
        </p:nvSpPr>
        <p:spPr bwMode="auto">
          <a:xfrm flipH="1" flipV="1">
            <a:off x="6810375" y="3000375"/>
            <a:ext cx="24765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52" name="Line 28"/>
          <p:cNvSpPr>
            <a:spLocks noChangeShapeType="1"/>
          </p:cNvSpPr>
          <p:nvPr/>
        </p:nvSpPr>
        <p:spPr bwMode="auto">
          <a:xfrm flipV="1">
            <a:off x="6829425" y="2447925"/>
            <a:ext cx="22860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53" name="Line 29"/>
          <p:cNvSpPr>
            <a:spLocks noChangeShapeType="1"/>
          </p:cNvSpPr>
          <p:nvPr/>
        </p:nvSpPr>
        <p:spPr bwMode="auto">
          <a:xfrm flipV="1">
            <a:off x="5648325" y="2962275"/>
            <a:ext cx="22860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56" name="Text Box 32"/>
          <p:cNvSpPr txBox="1">
            <a:spLocks noChangeArrowheads="1"/>
          </p:cNvSpPr>
          <p:nvPr/>
        </p:nvSpPr>
        <p:spPr bwMode="auto">
          <a:xfrm>
            <a:off x="1571625" y="2009775"/>
            <a:ext cx="7239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17857" name="Text Box 33"/>
          <p:cNvSpPr txBox="1">
            <a:spLocks noChangeArrowheads="1"/>
          </p:cNvSpPr>
          <p:nvPr/>
        </p:nvSpPr>
        <p:spPr bwMode="auto">
          <a:xfrm>
            <a:off x="6924675" y="3152775"/>
            <a:ext cx="8763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717858" name="Text Box 34"/>
          <p:cNvSpPr txBox="1">
            <a:spLocks noChangeArrowheads="1"/>
          </p:cNvSpPr>
          <p:nvPr/>
        </p:nvSpPr>
        <p:spPr bwMode="auto">
          <a:xfrm>
            <a:off x="7000875" y="2124075"/>
            <a:ext cx="7239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17859" name="Text Box 35"/>
          <p:cNvSpPr txBox="1">
            <a:spLocks noChangeArrowheads="1"/>
          </p:cNvSpPr>
          <p:nvPr/>
        </p:nvSpPr>
        <p:spPr bwMode="auto">
          <a:xfrm>
            <a:off x="4905375" y="2081213"/>
            <a:ext cx="9906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a:t>
            </a:r>
          </a:p>
        </p:txBody>
      </p:sp>
      <p:sp>
        <p:nvSpPr>
          <p:cNvPr id="717860" name="Text Box 36"/>
          <p:cNvSpPr txBox="1">
            <a:spLocks noChangeArrowheads="1"/>
          </p:cNvSpPr>
          <p:nvPr/>
        </p:nvSpPr>
        <p:spPr bwMode="auto">
          <a:xfrm>
            <a:off x="4697413" y="3189288"/>
            <a:ext cx="15430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2</a:t>
            </a:r>
          </a:p>
        </p:txBody>
      </p:sp>
      <p:sp>
        <p:nvSpPr>
          <p:cNvPr id="717861" name="AutoShape 37"/>
          <p:cNvSpPr>
            <a:spLocks noChangeArrowheads="1"/>
          </p:cNvSpPr>
          <p:nvPr/>
        </p:nvSpPr>
        <p:spPr bwMode="auto">
          <a:xfrm rot="5400000">
            <a:off x="333375" y="4314825"/>
            <a:ext cx="838200" cy="95250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62" name="Line 38"/>
          <p:cNvSpPr>
            <a:spLocks noChangeShapeType="1"/>
          </p:cNvSpPr>
          <p:nvPr/>
        </p:nvSpPr>
        <p:spPr bwMode="auto">
          <a:xfrm flipV="1">
            <a:off x="1200150" y="4381500"/>
            <a:ext cx="29845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63" name="Line 39"/>
          <p:cNvSpPr>
            <a:spLocks noChangeShapeType="1"/>
          </p:cNvSpPr>
          <p:nvPr/>
        </p:nvSpPr>
        <p:spPr bwMode="auto">
          <a:xfrm>
            <a:off x="1228725" y="5003800"/>
            <a:ext cx="327025" cy="14287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64" name="Text Box 40"/>
          <p:cNvSpPr txBox="1">
            <a:spLocks noChangeArrowheads="1"/>
          </p:cNvSpPr>
          <p:nvPr/>
        </p:nvSpPr>
        <p:spPr bwMode="auto">
          <a:xfrm>
            <a:off x="1497013" y="4948238"/>
            <a:ext cx="3810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I</a:t>
            </a:r>
          </a:p>
        </p:txBody>
      </p:sp>
      <p:sp>
        <p:nvSpPr>
          <p:cNvPr id="717865" name="Text Box 41"/>
          <p:cNvSpPr txBox="1">
            <a:spLocks noChangeArrowheads="1"/>
          </p:cNvSpPr>
          <p:nvPr/>
        </p:nvSpPr>
        <p:spPr bwMode="auto">
          <a:xfrm>
            <a:off x="1433513" y="4065588"/>
            <a:ext cx="9144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717866" name="AutoShape 42"/>
          <p:cNvSpPr>
            <a:spLocks noChangeArrowheads="1"/>
          </p:cNvSpPr>
          <p:nvPr/>
        </p:nvSpPr>
        <p:spPr bwMode="auto">
          <a:xfrm rot="5400000">
            <a:off x="5105400" y="4324350"/>
            <a:ext cx="838200" cy="95250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67" name="Line 43"/>
          <p:cNvSpPr>
            <a:spLocks noChangeShapeType="1"/>
          </p:cNvSpPr>
          <p:nvPr/>
        </p:nvSpPr>
        <p:spPr bwMode="auto">
          <a:xfrm flipV="1">
            <a:off x="5991225" y="4352925"/>
            <a:ext cx="369888"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68" name="Line 44"/>
          <p:cNvSpPr>
            <a:spLocks noChangeShapeType="1"/>
          </p:cNvSpPr>
          <p:nvPr/>
        </p:nvSpPr>
        <p:spPr bwMode="auto">
          <a:xfrm>
            <a:off x="5915025" y="4581525"/>
            <a:ext cx="0" cy="4381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69" name="AutoShape 45"/>
          <p:cNvSpPr>
            <a:spLocks noChangeArrowheads="1"/>
          </p:cNvSpPr>
          <p:nvPr/>
        </p:nvSpPr>
        <p:spPr bwMode="auto">
          <a:xfrm rot="5400000">
            <a:off x="2632075" y="4333875"/>
            <a:ext cx="838200" cy="95250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70" name="Line 46"/>
          <p:cNvSpPr>
            <a:spLocks noChangeShapeType="1"/>
          </p:cNvSpPr>
          <p:nvPr/>
        </p:nvSpPr>
        <p:spPr bwMode="auto">
          <a:xfrm flipV="1">
            <a:off x="3517900" y="4367213"/>
            <a:ext cx="379413" cy="223837"/>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71" name="Line 47"/>
          <p:cNvSpPr>
            <a:spLocks noChangeShapeType="1"/>
          </p:cNvSpPr>
          <p:nvPr/>
        </p:nvSpPr>
        <p:spPr bwMode="auto">
          <a:xfrm>
            <a:off x="3517900" y="5029200"/>
            <a:ext cx="247650" cy="1143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72" name="AutoShape 48"/>
          <p:cNvSpPr>
            <a:spLocks noChangeArrowheads="1"/>
          </p:cNvSpPr>
          <p:nvPr/>
        </p:nvSpPr>
        <p:spPr bwMode="auto">
          <a:xfrm rot="5400000">
            <a:off x="7058025" y="4352925"/>
            <a:ext cx="838200" cy="95250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73" name="Line 49"/>
          <p:cNvSpPr>
            <a:spLocks noChangeShapeType="1"/>
          </p:cNvSpPr>
          <p:nvPr/>
        </p:nvSpPr>
        <p:spPr bwMode="auto">
          <a:xfrm flipV="1">
            <a:off x="7934325" y="4252913"/>
            <a:ext cx="195263" cy="36671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74" name="Line 50"/>
          <p:cNvSpPr>
            <a:spLocks noChangeShapeType="1"/>
          </p:cNvSpPr>
          <p:nvPr/>
        </p:nvSpPr>
        <p:spPr bwMode="auto">
          <a:xfrm flipV="1">
            <a:off x="7959725" y="4552950"/>
            <a:ext cx="373063" cy="5873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75" name="Text Box 51"/>
          <p:cNvSpPr txBox="1">
            <a:spLocks noChangeArrowheads="1"/>
          </p:cNvSpPr>
          <p:nvPr/>
        </p:nvSpPr>
        <p:spPr bwMode="auto">
          <a:xfrm>
            <a:off x="1828800" y="4572000"/>
            <a:ext cx="6858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3600">
              <a:effectLst>
                <a:outerShdw blurRad="38100" dist="38100" dir="2700000" algn="tl">
                  <a:srgbClr val="000000"/>
                </a:outerShdw>
              </a:effectLst>
            </a:endParaRPr>
          </a:p>
        </p:txBody>
      </p:sp>
      <p:sp>
        <p:nvSpPr>
          <p:cNvPr id="717881" name="Line 57"/>
          <p:cNvSpPr>
            <a:spLocks noChangeShapeType="1"/>
          </p:cNvSpPr>
          <p:nvPr/>
        </p:nvSpPr>
        <p:spPr bwMode="auto">
          <a:xfrm>
            <a:off x="1962150" y="4762500"/>
            <a:ext cx="4572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82" name="Line 58"/>
          <p:cNvSpPr>
            <a:spLocks noChangeShapeType="1"/>
          </p:cNvSpPr>
          <p:nvPr/>
        </p:nvSpPr>
        <p:spPr bwMode="auto">
          <a:xfrm>
            <a:off x="1962150" y="4876800"/>
            <a:ext cx="4572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83" name="Freeform 59"/>
          <p:cNvSpPr>
            <a:spLocks/>
          </p:cNvSpPr>
          <p:nvPr/>
        </p:nvSpPr>
        <p:spPr bwMode="auto">
          <a:xfrm>
            <a:off x="2324100" y="4610100"/>
            <a:ext cx="152400" cy="419100"/>
          </a:xfrm>
          <a:custGeom>
            <a:avLst/>
            <a:gdLst>
              <a:gd name="T0" fmla="*/ 0 w 96"/>
              <a:gd name="T1" fmla="*/ 0 h 264"/>
              <a:gd name="T2" fmla="*/ 96 w 96"/>
              <a:gd name="T3" fmla="*/ 132 h 264"/>
              <a:gd name="T4" fmla="*/ 0 w 96"/>
              <a:gd name="T5" fmla="*/ 264 h 264"/>
            </a:gdLst>
            <a:ahLst/>
            <a:cxnLst>
              <a:cxn ang="0">
                <a:pos x="T0" y="T1"/>
              </a:cxn>
              <a:cxn ang="0">
                <a:pos x="T2" y="T3"/>
              </a:cxn>
              <a:cxn ang="0">
                <a:pos x="T4" y="T5"/>
              </a:cxn>
            </a:cxnLst>
            <a:rect l="0" t="0" r="r" b="b"/>
            <a:pathLst>
              <a:path w="96" h="264">
                <a:moveTo>
                  <a:pt x="0" y="0"/>
                </a:moveTo>
                <a:lnTo>
                  <a:pt x="96" y="132"/>
                </a:lnTo>
                <a:lnTo>
                  <a:pt x="0" y="264"/>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84" name="Line 60"/>
          <p:cNvSpPr>
            <a:spLocks noChangeShapeType="1"/>
          </p:cNvSpPr>
          <p:nvPr/>
        </p:nvSpPr>
        <p:spPr bwMode="auto">
          <a:xfrm>
            <a:off x="4324350" y="4733925"/>
            <a:ext cx="4572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85" name="Line 61"/>
          <p:cNvSpPr>
            <a:spLocks noChangeShapeType="1"/>
          </p:cNvSpPr>
          <p:nvPr/>
        </p:nvSpPr>
        <p:spPr bwMode="auto">
          <a:xfrm>
            <a:off x="4324350" y="4848225"/>
            <a:ext cx="4572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86" name="Freeform 62"/>
          <p:cNvSpPr>
            <a:spLocks/>
          </p:cNvSpPr>
          <p:nvPr/>
        </p:nvSpPr>
        <p:spPr bwMode="auto">
          <a:xfrm>
            <a:off x="4686300" y="4581525"/>
            <a:ext cx="152400" cy="419100"/>
          </a:xfrm>
          <a:custGeom>
            <a:avLst/>
            <a:gdLst>
              <a:gd name="T0" fmla="*/ 0 w 96"/>
              <a:gd name="T1" fmla="*/ 0 h 264"/>
              <a:gd name="T2" fmla="*/ 96 w 96"/>
              <a:gd name="T3" fmla="*/ 132 h 264"/>
              <a:gd name="T4" fmla="*/ 0 w 96"/>
              <a:gd name="T5" fmla="*/ 264 h 264"/>
            </a:gdLst>
            <a:ahLst/>
            <a:cxnLst>
              <a:cxn ang="0">
                <a:pos x="T0" y="T1"/>
              </a:cxn>
              <a:cxn ang="0">
                <a:pos x="T2" y="T3"/>
              </a:cxn>
              <a:cxn ang="0">
                <a:pos x="T4" y="T5"/>
              </a:cxn>
            </a:cxnLst>
            <a:rect l="0" t="0" r="r" b="b"/>
            <a:pathLst>
              <a:path w="96" h="264">
                <a:moveTo>
                  <a:pt x="0" y="0"/>
                </a:moveTo>
                <a:lnTo>
                  <a:pt x="96" y="132"/>
                </a:lnTo>
                <a:lnTo>
                  <a:pt x="0" y="264"/>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90" name="Line 66"/>
          <p:cNvSpPr>
            <a:spLocks noChangeShapeType="1"/>
          </p:cNvSpPr>
          <p:nvPr/>
        </p:nvSpPr>
        <p:spPr bwMode="auto">
          <a:xfrm>
            <a:off x="6315075" y="4724400"/>
            <a:ext cx="4572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91" name="Line 67"/>
          <p:cNvSpPr>
            <a:spLocks noChangeShapeType="1"/>
          </p:cNvSpPr>
          <p:nvPr/>
        </p:nvSpPr>
        <p:spPr bwMode="auto">
          <a:xfrm>
            <a:off x="6315075" y="4838700"/>
            <a:ext cx="4572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92" name="Freeform 68"/>
          <p:cNvSpPr>
            <a:spLocks/>
          </p:cNvSpPr>
          <p:nvPr/>
        </p:nvSpPr>
        <p:spPr bwMode="auto">
          <a:xfrm>
            <a:off x="6677025" y="4572000"/>
            <a:ext cx="152400" cy="419100"/>
          </a:xfrm>
          <a:custGeom>
            <a:avLst/>
            <a:gdLst>
              <a:gd name="T0" fmla="*/ 0 w 96"/>
              <a:gd name="T1" fmla="*/ 0 h 264"/>
              <a:gd name="T2" fmla="*/ 96 w 96"/>
              <a:gd name="T3" fmla="*/ 132 h 264"/>
              <a:gd name="T4" fmla="*/ 0 w 96"/>
              <a:gd name="T5" fmla="*/ 264 h 264"/>
            </a:gdLst>
            <a:ahLst/>
            <a:cxnLst>
              <a:cxn ang="0">
                <a:pos x="T0" y="T1"/>
              </a:cxn>
              <a:cxn ang="0">
                <a:pos x="T2" y="T3"/>
              </a:cxn>
              <a:cxn ang="0">
                <a:pos x="T4" y="T5"/>
              </a:cxn>
            </a:cxnLst>
            <a:rect l="0" t="0" r="r" b="b"/>
            <a:pathLst>
              <a:path w="96" h="264">
                <a:moveTo>
                  <a:pt x="0" y="0"/>
                </a:moveTo>
                <a:lnTo>
                  <a:pt x="96" y="132"/>
                </a:lnTo>
                <a:lnTo>
                  <a:pt x="0" y="264"/>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93" name="Text Box 69"/>
          <p:cNvSpPr txBox="1">
            <a:spLocks noChangeArrowheads="1"/>
          </p:cNvSpPr>
          <p:nvPr/>
        </p:nvSpPr>
        <p:spPr bwMode="auto">
          <a:xfrm>
            <a:off x="3651250" y="4972050"/>
            <a:ext cx="7810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OH</a:t>
            </a:r>
          </a:p>
        </p:txBody>
      </p:sp>
      <p:sp>
        <p:nvSpPr>
          <p:cNvPr id="717894" name="Text Box 70"/>
          <p:cNvSpPr txBox="1">
            <a:spLocks noChangeArrowheads="1"/>
          </p:cNvSpPr>
          <p:nvPr/>
        </p:nvSpPr>
        <p:spPr bwMode="auto">
          <a:xfrm>
            <a:off x="8267700" y="4297363"/>
            <a:ext cx="7810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Cl</a:t>
            </a:r>
          </a:p>
        </p:txBody>
      </p:sp>
      <p:sp>
        <p:nvSpPr>
          <p:cNvPr id="717895" name="Line 71"/>
          <p:cNvSpPr>
            <a:spLocks noChangeShapeType="1"/>
          </p:cNvSpPr>
          <p:nvPr/>
        </p:nvSpPr>
        <p:spPr bwMode="auto">
          <a:xfrm>
            <a:off x="4029075" y="2733675"/>
            <a:ext cx="4572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96" name="Line 72"/>
          <p:cNvSpPr>
            <a:spLocks noChangeShapeType="1"/>
          </p:cNvSpPr>
          <p:nvPr/>
        </p:nvSpPr>
        <p:spPr bwMode="auto">
          <a:xfrm>
            <a:off x="4029075" y="2847975"/>
            <a:ext cx="4572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97" name="Freeform 73"/>
          <p:cNvSpPr>
            <a:spLocks/>
          </p:cNvSpPr>
          <p:nvPr/>
        </p:nvSpPr>
        <p:spPr bwMode="auto">
          <a:xfrm>
            <a:off x="4391025" y="2581275"/>
            <a:ext cx="152400" cy="419100"/>
          </a:xfrm>
          <a:custGeom>
            <a:avLst/>
            <a:gdLst>
              <a:gd name="T0" fmla="*/ 0 w 96"/>
              <a:gd name="T1" fmla="*/ 0 h 264"/>
              <a:gd name="T2" fmla="*/ 96 w 96"/>
              <a:gd name="T3" fmla="*/ 132 h 264"/>
              <a:gd name="T4" fmla="*/ 0 w 96"/>
              <a:gd name="T5" fmla="*/ 264 h 264"/>
            </a:gdLst>
            <a:ahLst/>
            <a:cxnLst>
              <a:cxn ang="0">
                <a:pos x="T0" y="T1"/>
              </a:cxn>
              <a:cxn ang="0">
                <a:pos x="T2" y="T3"/>
              </a:cxn>
              <a:cxn ang="0">
                <a:pos x="T4" y="T5"/>
              </a:cxn>
            </a:cxnLst>
            <a:rect l="0" t="0" r="r" b="b"/>
            <a:pathLst>
              <a:path w="96" h="264">
                <a:moveTo>
                  <a:pt x="0" y="0"/>
                </a:moveTo>
                <a:lnTo>
                  <a:pt x="96" y="132"/>
                </a:lnTo>
                <a:lnTo>
                  <a:pt x="0" y="264"/>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00" name="Line 76"/>
          <p:cNvSpPr>
            <a:spLocks noChangeShapeType="1"/>
          </p:cNvSpPr>
          <p:nvPr/>
        </p:nvSpPr>
        <p:spPr bwMode="auto">
          <a:xfrm>
            <a:off x="563563" y="6164263"/>
            <a:ext cx="4572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01" name="Line 77"/>
          <p:cNvSpPr>
            <a:spLocks noChangeShapeType="1"/>
          </p:cNvSpPr>
          <p:nvPr/>
        </p:nvSpPr>
        <p:spPr bwMode="auto">
          <a:xfrm>
            <a:off x="563563" y="6278563"/>
            <a:ext cx="4572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02" name="Freeform 78"/>
          <p:cNvSpPr>
            <a:spLocks/>
          </p:cNvSpPr>
          <p:nvPr/>
        </p:nvSpPr>
        <p:spPr bwMode="auto">
          <a:xfrm>
            <a:off x="925513" y="6011863"/>
            <a:ext cx="152400" cy="419100"/>
          </a:xfrm>
          <a:custGeom>
            <a:avLst/>
            <a:gdLst>
              <a:gd name="T0" fmla="*/ 0 w 96"/>
              <a:gd name="T1" fmla="*/ 0 h 264"/>
              <a:gd name="T2" fmla="*/ 96 w 96"/>
              <a:gd name="T3" fmla="*/ 132 h 264"/>
              <a:gd name="T4" fmla="*/ 0 w 96"/>
              <a:gd name="T5" fmla="*/ 264 h 264"/>
            </a:gdLst>
            <a:ahLst/>
            <a:cxnLst>
              <a:cxn ang="0">
                <a:pos x="T0" y="T1"/>
              </a:cxn>
              <a:cxn ang="0">
                <a:pos x="T2" y="T3"/>
              </a:cxn>
              <a:cxn ang="0">
                <a:pos x="T4" y="T5"/>
              </a:cxn>
            </a:cxnLst>
            <a:rect l="0" t="0" r="r" b="b"/>
            <a:pathLst>
              <a:path w="96" h="264">
                <a:moveTo>
                  <a:pt x="0" y="0"/>
                </a:moveTo>
                <a:lnTo>
                  <a:pt x="96" y="132"/>
                </a:lnTo>
                <a:lnTo>
                  <a:pt x="0" y="264"/>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03" name="AutoShape 79"/>
          <p:cNvSpPr>
            <a:spLocks noChangeArrowheads="1"/>
          </p:cNvSpPr>
          <p:nvPr/>
        </p:nvSpPr>
        <p:spPr bwMode="auto">
          <a:xfrm rot="5400000">
            <a:off x="1339850" y="5745163"/>
            <a:ext cx="838200" cy="95250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04" name="Line 80"/>
          <p:cNvSpPr>
            <a:spLocks noChangeShapeType="1"/>
          </p:cNvSpPr>
          <p:nvPr/>
        </p:nvSpPr>
        <p:spPr bwMode="auto">
          <a:xfrm flipV="1">
            <a:off x="2216150" y="5645150"/>
            <a:ext cx="195263" cy="366713"/>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05" name="Line 81"/>
          <p:cNvSpPr>
            <a:spLocks noChangeShapeType="1"/>
          </p:cNvSpPr>
          <p:nvPr/>
        </p:nvSpPr>
        <p:spPr bwMode="auto">
          <a:xfrm flipV="1">
            <a:off x="2241550" y="5945188"/>
            <a:ext cx="373063" cy="58737"/>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06" name="Text Box 82"/>
          <p:cNvSpPr txBox="1">
            <a:spLocks noChangeArrowheads="1"/>
          </p:cNvSpPr>
          <p:nvPr/>
        </p:nvSpPr>
        <p:spPr bwMode="auto">
          <a:xfrm>
            <a:off x="2549525" y="5689600"/>
            <a:ext cx="7810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cxnSp>
        <p:nvCxnSpPr>
          <p:cNvPr id="67" name="Straight Connector 66"/>
          <p:cNvCxnSpPr/>
          <p:nvPr/>
        </p:nvCxnSpPr>
        <p:spPr bwMode="auto">
          <a:xfrm flipV="1">
            <a:off x="139484" y="996897"/>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8" name="Object 67"/>
          <p:cNvGraphicFramePr>
            <a:graphicFrameLocks noChangeAspect="1"/>
          </p:cNvGraphicFramePr>
          <p:nvPr>
            <p:extLst>
              <p:ext uri="{D42A27DB-BD31-4B8C-83A1-F6EECF244321}">
                <p14:modId xmlns:p14="http://schemas.microsoft.com/office/powerpoint/2010/main" val="3838707119"/>
              </p:ext>
            </p:extLst>
          </p:nvPr>
        </p:nvGraphicFramePr>
        <p:xfrm>
          <a:off x="1771318" y="2861646"/>
          <a:ext cx="357187" cy="204787"/>
        </p:xfrm>
        <a:graphic>
          <a:graphicData uri="http://schemas.openxmlformats.org/presentationml/2006/ole">
            <mc:AlternateContent xmlns:mc="http://schemas.openxmlformats.org/markup-compatibility/2006">
              <mc:Choice xmlns:v="urn:schemas-microsoft-com:vml" Requires="v">
                <p:oleObj spid="_x0000_s811078" name="CS ChemDraw Drawing" r:id="rId3" imgW="357656" imgH="205362" progId="ChemDraw.Document.6.0">
                  <p:embed/>
                </p:oleObj>
              </mc:Choice>
              <mc:Fallback>
                <p:oleObj name="CS ChemDraw Drawing" r:id="rId3" imgW="357656" imgH="205362" progId="ChemDraw.Document.6.0">
                  <p:embed/>
                  <p:pic>
                    <p:nvPicPr>
                      <p:cNvPr id="0" name=""/>
                      <p:cNvPicPr/>
                      <p:nvPr/>
                    </p:nvPicPr>
                    <p:blipFill>
                      <a:blip r:embed="rId4"/>
                      <a:stretch>
                        <a:fillRect/>
                      </a:stretch>
                    </p:blipFill>
                    <p:spPr>
                      <a:xfrm>
                        <a:off x="1771318" y="2861646"/>
                        <a:ext cx="357187" cy="204787"/>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3022276705"/>
              </p:ext>
            </p:extLst>
          </p:nvPr>
        </p:nvGraphicFramePr>
        <p:xfrm>
          <a:off x="3020853" y="2857007"/>
          <a:ext cx="350837" cy="157163"/>
        </p:xfrm>
        <a:graphic>
          <a:graphicData uri="http://schemas.openxmlformats.org/presentationml/2006/ole">
            <mc:AlternateContent xmlns:mc="http://schemas.openxmlformats.org/markup-compatibility/2006">
              <mc:Choice xmlns:v="urn:schemas-microsoft-com:vml" Requires="v">
                <p:oleObj spid="_x0000_s811079" name="CS ChemDraw Drawing" r:id="rId5" imgW="350362" imgH="156723" progId="ChemDraw.Document.6.0">
                  <p:embed/>
                </p:oleObj>
              </mc:Choice>
              <mc:Fallback>
                <p:oleObj name="CS ChemDraw Drawing" r:id="rId5" imgW="350362" imgH="156723" progId="ChemDraw.Document.6.0">
                  <p:embed/>
                  <p:pic>
                    <p:nvPicPr>
                      <p:cNvPr id="0" name=""/>
                      <p:cNvPicPr/>
                      <p:nvPr/>
                    </p:nvPicPr>
                    <p:blipFill>
                      <a:blip r:embed="rId6"/>
                      <a:stretch>
                        <a:fillRect/>
                      </a:stretch>
                    </p:blipFill>
                    <p:spPr>
                      <a:xfrm>
                        <a:off x="3020853" y="2857007"/>
                        <a:ext cx="350837" cy="15716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8" name="Text Box 6"/>
          <p:cNvSpPr txBox="1">
            <a:spLocks noChangeArrowheads="1"/>
          </p:cNvSpPr>
          <p:nvPr/>
        </p:nvSpPr>
        <p:spPr bwMode="auto">
          <a:xfrm>
            <a:off x="614363" y="1599369"/>
            <a:ext cx="5276850" cy="2246769"/>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FFFF00"/>
                </a:solidFill>
                <a:effectLst/>
              </a:rPr>
              <a:t>Carbenes, :CR</a:t>
            </a:r>
            <a:r>
              <a:rPr lang="en-US" altLang="en-US" sz="2800" baseline="-25000">
                <a:solidFill>
                  <a:srgbClr val="FFFF00"/>
                </a:solidFill>
                <a:effectLst/>
              </a:rPr>
              <a:t>2</a:t>
            </a:r>
            <a:r>
              <a:rPr lang="en-US" altLang="en-US" sz="2800">
                <a:effectLst/>
              </a:rPr>
              <a:t>, are </a:t>
            </a:r>
            <a:r>
              <a:rPr lang="en-US" altLang="en-US" sz="2800">
                <a:solidFill>
                  <a:srgbClr val="FF00FF"/>
                </a:solidFill>
                <a:effectLst/>
              </a:rPr>
              <a:t>6-electron </a:t>
            </a:r>
            <a:r>
              <a:rPr lang="en-US" altLang="en-US" sz="2800">
                <a:effectLst/>
              </a:rPr>
              <a:t>species, the parent of which is methylene, </a:t>
            </a:r>
            <a:r>
              <a:rPr lang="en-US" altLang="en-US" sz="2800">
                <a:solidFill>
                  <a:srgbClr val="66CCFF"/>
                </a:solidFill>
                <a:effectLst/>
              </a:rPr>
              <a:t>:CH</a:t>
            </a:r>
            <a:r>
              <a:rPr lang="en-US" altLang="en-US" sz="2800" baseline="-25000">
                <a:solidFill>
                  <a:srgbClr val="66CCFF"/>
                </a:solidFill>
                <a:effectLst/>
              </a:rPr>
              <a:t>2</a:t>
            </a:r>
            <a:r>
              <a:rPr lang="en-US" altLang="en-US" sz="2800">
                <a:effectLst/>
              </a:rPr>
              <a:t>. They can be </a:t>
            </a:r>
            <a:r>
              <a:rPr lang="en-US" altLang="en-US" sz="2800">
                <a:solidFill>
                  <a:srgbClr val="FFFF00"/>
                </a:solidFill>
                <a:effectLst/>
              </a:rPr>
              <a:t>thought</a:t>
            </a:r>
            <a:r>
              <a:rPr lang="en-US" altLang="en-US" sz="2800">
                <a:effectLst/>
              </a:rPr>
              <a:t> of being derived by deprotonating </a:t>
            </a:r>
            <a:r>
              <a:rPr lang="en-US" altLang="en-US" sz="2800" smtClean="0">
                <a:effectLst/>
              </a:rPr>
              <a:t>carbocations:</a:t>
            </a:r>
            <a:endParaRPr lang="en-US" altLang="en-US" sz="2800">
              <a:effectLst/>
            </a:endParaRPr>
          </a:p>
        </p:txBody>
      </p:sp>
      <p:sp>
        <p:nvSpPr>
          <p:cNvPr id="719879" name="Rectangle 7"/>
          <p:cNvSpPr>
            <a:spLocks noChangeArrowheads="1"/>
          </p:cNvSpPr>
          <p:nvPr/>
        </p:nvSpPr>
        <p:spPr bwMode="auto">
          <a:xfrm>
            <a:off x="6534150" y="2171700"/>
            <a:ext cx="2133600" cy="2057400"/>
          </a:xfrm>
          <a:prstGeom prst="rect">
            <a:avLst/>
          </a:prstGeom>
          <a:solidFill>
            <a:srgbClr val="FFFFFF"/>
          </a:solidFill>
          <a:ln w="38100">
            <a:solidFill>
              <a:srgbClr val="FFFFFF"/>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nvPr>
        </p:nvSpPr>
        <p:spPr>
          <a:xfrm>
            <a:off x="671513" y="178158"/>
            <a:ext cx="7772400" cy="1143000"/>
          </a:xfrm>
        </p:spPr>
        <p:txBody>
          <a:bodyPr/>
          <a:lstStyle/>
          <a:p>
            <a:r>
              <a:rPr lang="en-US" altLang="en-US">
                <a:solidFill>
                  <a:srgbClr val="66FF33"/>
                </a:solidFill>
              </a:rPr>
              <a:t>4. </a:t>
            </a:r>
            <a:r>
              <a:rPr lang="en-US" altLang="en-US">
                <a:solidFill>
                  <a:srgbClr val="00FF00"/>
                </a:solidFill>
              </a:rPr>
              <a:t>Electrophilic Carbene </a:t>
            </a:r>
            <a:r>
              <a:rPr lang="en-US" altLang="en-US" smtClean="0">
                <a:solidFill>
                  <a:srgbClr val="00FF00"/>
                </a:solidFill>
              </a:rPr>
              <a:t>Additions</a:t>
            </a:r>
            <a:endParaRPr lang="en-US"/>
          </a:p>
        </p:txBody>
      </p:sp>
      <p:graphicFrame>
        <p:nvGraphicFramePr>
          <p:cNvPr id="719880" name="Object 8"/>
          <p:cNvGraphicFramePr>
            <a:graphicFrameLocks noGrp="1" noChangeAspect="1"/>
          </p:cNvGraphicFramePr>
          <p:nvPr>
            <p:ph idx="4294967295"/>
            <p:extLst>
              <p:ext uri="{D42A27DB-BD31-4B8C-83A1-F6EECF244321}">
                <p14:modId xmlns:p14="http://schemas.microsoft.com/office/powerpoint/2010/main" val="170298409"/>
              </p:ext>
            </p:extLst>
          </p:nvPr>
        </p:nvGraphicFramePr>
        <p:xfrm>
          <a:off x="6767513" y="2486025"/>
          <a:ext cx="1700212" cy="1431925"/>
        </p:xfrm>
        <a:graphic>
          <a:graphicData uri="http://schemas.openxmlformats.org/presentationml/2006/ole">
            <mc:AlternateContent xmlns:mc="http://schemas.openxmlformats.org/markup-compatibility/2006">
              <mc:Choice xmlns:v="urn:schemas-microsoft-com:vml" Requires="v">
                <p:oleObj spid="_x0000_s720018" name="CS ChemDraw Drawing" r:id="rId4" imgW="885388" imgH="746868" progId="ChemDraw.Document.6.0">
                  <p:embed/>
                </p:oleObj>
              </mc:Choice>
              <mc:Fallback>
                <p:oleObj name="CS ChemDraw Drawing" r:id="rId4" imgW="885388" imgH="746868" progId="ChemDraw.Document.6.0">
                  <p:embed/>
                  <p:pic>
                    <p:nvPicPr>
                      <p:cNvPr id="0" name="Object 8"/>
                      <p:cNvPicPr>
                        <a:picLocks noChangeAspect="1" noChangeArrowheads="1"/>
                      </p:cNvPicPr>
                      <p:nvPr/>
                    </p:nvPicPr>
                    <p:blipFill>
                      <a:blip r:embed="rId5"/>
                      <a:srcRect/>
                      <a:stretch>
                        <a:fillRect/>
                      </a:stretch>
                    </p:blipFill>
                    <p:spPr bwMode="auto">
                      <a:xfrm>
                        <a:off x="6767513" y="2486025"/>
                        <a:ext cx="17002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883" name="Text Box 11"/>
          <p:cNvSpPr txBox="1">
            <a:spLocks noChangeArrowheads="1"/>
          </p:cNvSpPr>
          <p:nvPr/>
        </p:nvSpPr>
        <p:spPr bwMode="auto">
          <a:xfrm>
            <a:off x="6600825" y="4400550"/>
            <a:ext cx="19558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FF00"/>
                </a:solidFill>
                <a:effectLst>
                  <a:outerShdw blurRad="38100" dist="38100" dir="2700000" algn="tl">
                    <a:srgbClr val="000000"/>
                  </a:outerShdw>
                </a:effectLst>
              </a:rPr>
              <a:t>Methylene</a:t>
            </a:r>
          </a:p>
        </p:txBody>
      </p:sp>
      <p:sp>
        <p:nvSpPr>
          <p:cNvPr id="719884" name="Text Box 12"/>
          <p:cNvSpPr txBox="1">
            <a:spLocks noChangeArrowheads="1"/>
          </p:cNvSpPr>
          <p:nvPr/>
        </p:nvSpPr>
        <p:spPr bwMode="auto">
          <a:xfrm>
            <a:off x="619125" y="5984184"/>
            <a:ext cx="79057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effectLst/>
              </a:rPr>
              <a:t>Carbenes are electron deficient: </a:t>
            </a:r>
            <a:r>
              <a:rPr lang="en-US" altLang="en-US" sz="2800">
                <a:solidFill>
                  <a:srgbClr val="66CCFF"/>
                </a:solidFill>
                <a:effectLst/>
              </a:rPr>
              <a:t>electrophilic</a:t>
            </a:r>
            <a:r>
              <a:rPr lang="en-US" altLang="en-US" sz="2800">
                <a:effectLst/>
              </a:rPr>
              <a:t>.</a:t>
            </a:r>
            <a:endParaRPr lang="en-US" altLang="en-US" sz="2800">
              <a:effectLst>
                <a:outerShdw blurRad="38100" dist="38100" dir="2700000" algn="tl">
                  <a:srgbClr val="000000"/>
                </a:outerShdw>
              </a:effectLst>
            </a:endParaRPr>
          </a:p>
        </p:txBody>
      </p:sp>
      <p:cxnSp>
        <p:nvCxnSpPr>
          <p:cNvPr id="9" name="Straight Connector 8"/>
          <p:cNvCxnSpPr/>
          <p:nvPr/>
        </p:nvCxnSpPr>
        <p:spPr bwMode="auto">
          <a:xfrm flipV="1">
            <a:off x="139484" y="1434220"/>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 name="Object 3"/>
          <p:cNvGraphicFramePr>
            <a:graphicFrameLocks noChangeAspect="1"/>
          </p:cNvGraphicFramePr>
          <p:nvPr>
            <p:extLst>
              <p:ext uri="{D42A27DB-BD31-4B8C-83A1-F6EECF244321}">
                <p14:modId xmlns:p14="http://schemas.microsoft.com/office/powerpoint/2010/main" val="3870067172"/>
              </p:ext>
            </p:extLst>
          </p:nvPr>
        </p:nvGraphicFramePr>
        <p:xfrm>
          <a:off x="740618" y="4140339"/>
          <a:ext cx="5024339" cy="1583634"/>
        </p:xfrm>
        <a:graphic>
          <a:graphicData uri="http://schemas.openxmlformats.org/presentationml/2006/ole">
            <mc:AlternateContent xmlns:mc="http://schemas.openxmlformats.org/markup-compatibility/2006">
              <mc:Choice xmlns:v="urn:schemas-microsoft-com:vml" Requires="v">
                <p:oleObj spid="_x0000_s720019" name="CS ChemDraw Drawing" r:id="rId6" imgW="2100122" imgH="662778" progId="ChemDraw.Document.6.0">
                  <p:embed/>
                </p:oleObj>
              </mc:Choice>
              <mc:Fallback>
                <p:oleObj name="CS ChemDraw Drawing" r:id="rId6" imgW="2100122" imgH="662778" progId="ChemDraw.Document.6.0">
                  <p:embed/>
                  <p:pic>
                    <p:nvPicPr>
                      <p:cNvPr id="0" name=""/>
                      <p:cNvPicPr/>
                      <p:nvPr/>
                    </p:nvPicPr>
                    <p:blipFill>
                      <a:blip r:embed="rId7"/>
                      <a:stretch>
                        <a:fillRect/>
                      </a:stretch>
                    </p:blipFill>
                    <p:spPr>
                      <a:xfrm>
                        <a:off x="740618" y="4140339"/>
                        <a:ext cx="5024339" cy="1583634"/>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3286" y="65315"/>
            <a:ext cx="7657428" cy="672737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6" name="Rectangle 4"/>
          <p:cNvSpPr>
            <a:spLocks noGrp="1" noChangeArrowheads="1"/>
          </p:cNvSpPr>
          <p:nvPr>
            <p:ph type="title"/>
          </p:nvPr>
        </p:nvSpPr>
        <p:spPr>
          <a:xfrm>
            <a:off x="-103367" y="60962"/>
            <a:ext cx="9342783" cy="878730"/>
          </a:xfrm>
        </p:spPr>
        <p:txBody>
          <a:bodyPr/>
          <a:lstStyle/>
          <a:p>
            <a:r>
              <a:rPr lang="en-US" altLang="en-US" sz="4000" smtClean="0">
                <a:solidFill>
                  <a:srgbClr val="66FF33"/>
                </a:solidFill>
              </a:rPr>
              <a:t>Carbenes As Reactive Intermediates</a:t>
            </a:r>
            <a:endParaRPr lang="en-US" altLang="en-US" sz="4000">
              <a:solidFill>
                <a:srgbClr val="66FF33"/>
              </a:solidFill>
            </a:endParaRPr>
          </a:p>
        </p:txBody>
      </p:sp>
      <p:sp>
        <p:nvSpPr>
          <p:cNvPr id="724997" name="Text Box 5"/>
          <p:cNvSpPr txBox="1">
            <a:spLocks noChangeArrowheads="1"/>
          </p:cNvSpPr>
          <p:nvPr/>
        </p:nvSpPr>
        <p:spPr bwMode="auto">
          <a:xfrm>
            <a:off x="273050" y="1143000"/>
            <a:ext cx="75628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a. Methylene from </a:t>
            </a:r>
            <a:r>
              <a:rPr lang="en-US" altLang="en-US" sz="2800" smtClean="0">
                <a:effectLst>
                  <a:outerShdw blurRad="38100" dist="38100" dir="2700000" algn="tl">
                    <a:srgbClr val="000000"/>
                  </a:outerShdw>
                </a:effectLst>
              </a:rPr>
              <a:t>diazomethane, </a:t>
            </a: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N</a:t>
            </a:r>
            <a:r>
              <a:rPr lang="en-US" altLang="en-US" sz="2800" baseline="-25000">
                <a:effectLst>
                  <a:outerShdw blurRad="38100" dist="38100" dir="2700000" algn="tl">
                    <a:srgbClr val="000000"/>
                  </a:outerShdw>
                </a:effectLst>
              </a:rPr>
              <a:t>2</a:t>
            </a:r>
          </a:p>
        </p:txBody>
      </p:sp>
      <p:sp>
        <p:nvSpPr>
          <p:cNvPr id="725000" name="Text Box 8"/>
          <p:cNvSpPr txBox="1">
            <a:spLocks noChangeArrowheads="1"/>
          </p:cNvSpPr>
          <p:nvPr/>
        </p:nvSpPr>
        <p:spPr bwMode="auto">
          <a:xfrm>
            <a:off x="273050" y="2990850"/>
            <a:ext cx="66865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b. Dichlorocarbene from chloroform</a:t>
            </a:r>
          </a:p>
        </p:txBody>
      </p:sp>
      <p:sp>
        <p:nvSpPr>
          <p:cNvPr id="725003" name="Text Box 11"/>
          <p:cNvSpPr txBox="1">
            <a:spLocks noChangeArrowheads="1"/>
          </p:cNvSpPr>
          <p:nvPr/>
        </p:nvSpPr>
        <p:spPr bwMode="auto">
          <a:xfrm>
            <a:off x="273050" y="5008990"/>
            <a:ext cx="55245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 Simmons-Smith reagent</a:t>
            </a:r>
          </a:p>
        </p:txBody>
      </p:sp>
      <p:sp>
        <p:nvSpPr>
          <p:cNvPr id="725004" name="Rectangle 12"/>
          <p:cNvSpPr>
            <a:spLocks noChangeArrowheads="1"/>
          </p:cNvSpPr>
          <p:nvPr/>
        </p:nvSpPr>
        <p:spPr bwMode="auto">
          <a:xfrm>
            <a:off x="421419" y="5694790"/>
            <a:ext cx="4633208" cy="936598"/>
          </a:xfrm>
          <a:prstGeom prst="rect">
            <a:avLst/>
          </a:prstGeom>
          <a:solidFill>
            <a:srgbClr val="FFFFFF"/>
          </a:solidFill>
          <a:ln w="38100">
            <a:solidFill>
              <a:srgbClr val="FFFFFF"/>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000" b="1" smtClean="0">
                <a:solidFill>
                  <a:srgbClr val="0A0802"/>
                </a:solidFill>
                <a:effectLst/>
                <a:latin typeface="+mn-lt"/>
              </a:rPr>
              <a:t>   CH</a:t>
            </a:r>
            <a:r>
              <a:rPr lang="en-US" altLang="en-US" sz="2000" b="1" baseline="-25000" smtClean="0">
                <a:solidFill>
                  <a:srgbClr val="0A0802"/>
                </a:solidFill>
                <a:effectLst/>
                <a:latin typeface="+mn-lt"/>
              </a:rPr>
              <a:t>2</a:t>
            </a:r>
            <a:r>
              <a:rPr lang="en-US" altLang="en-US" sz="2000" b="1" smtClean="0">
                <a:solidFill>
                  <a:srgbClr val="0A0802"/>
                </a:solidFill>
                <a:effectLst/>
                <a:latin typeface="+mn-lt"/>
              </a:rPr>
              <a:t>I</a:t>
            </a:r>
            <a:r>
              <a:rPr lang="en-US" altLang="en-US" sz="2000" b="1" baseline="-25000" smtClean="0">
                <a:solidFill>
                  <a:srgbClr val="0A0802"/>
                </a:solidFill>
                <a:effectLst/>
                <a:latin typeface="+mn-lt"/>
              </a:rPr>
              <a:t>2</a:t>
            </a:r>
            <a:r>
              <a:rPr lang="en-US" altLang="en-US" sz="2000" b="1" smtClean="0">
                <a:solidFill>
                  <a:srgbClr val="0A0802"/>
                </a:solidFill>
                <a:effectLst/>
                <a:latin typeface="+mn-lt"/>
              </a:rPr>
              <a:t>  </a:t>
            </a:r>
            <a:r>
              <a:rPr lang="en-US" altLang="en-US" sz="2000" b="1">
                <a:solidFill>
                  <a:srgbClr val="0A0802"/>
                </a:solidFill>
                <a:effectLst/>
                <a:latin typeface="+mn-lt"/>
              </a:rPr>
              <a:t>+  Zn-Cu </a:t>
            </a:r>
            <a:r>
              <a:rPr lang="en-US" altLang="en-US" sz="2000" b="1" smtClean="0">
                <a:solidFill>
                  <a:srgbClr val="0A0802"/>
                </a:solidFill>
                <a:effectLst/>
                <a:latin typeface="+mn-lt"/>
              </a:rPr>
              <a:t>  </a:t>
            </a:r>
            <a:r>
              <a:rPr lang="en-US" altLang="en-US" sz="2000" b="1" smtClean="0">
                <a:solidFill>
                  <a:srgbClr val="0A0802"/>
                </a:solidFill>
                <a:effectLst/>
                <a:latin typeface="+mn-lt"/>
                <a:sym typeface="Symbol" panose="05050102010706020507" pitchFamily="18" charset="2"/>
              </a:rPr>
              <a:t>   </a:t>
            </a:r>
            <a:r>
              <a:rPr lang="en-US" altLang="en-US" sz="2000" b="1">
                <a:solidFill>
                  <a:srgbClr val="0A0802"/>
                </a:solidFill>
                <a:effectLst/>
                <a:latin typeface="+mn-lt"/>
                <a:sym typeface="Symbol" panose="05050102010706020507" pitchFamily="18" charset="2"/>
              </a:rPr>
              <a:t>“</a:t>
            </a:r>
            <a:r>
              <a:rPr lang="en-US" altLang="en-US" sz="2000" b="1" smtClean="0">
                <a:solidFill>
                  <a:srgbClr val="0A0802"/>
                </a:solidFill>
                <a:effectLst/>
                <a:latin typeface="+mn-lt"/>
              </a:rPr>
              <a:t>CH</a:t>
            </a:r>
            <a:r>
              <a:rPr lang="en-US" altLang="en-US" sz="2000" b="1" baseline="-25000" smtClean="0">
                <a:solidFill>
                  <a:srgbClr val="0A0802"/>
                </a:solidFill>
                <a:effectLst/>
                <a:latin typeface="+mn-lt"/>
              </a:rPr>
              <a:t>2</a:t>
            </a:r>
            <a:r>
              <a:rPr lang="en-US" altLang="en-US" sz="2000" b="1">
                <a:solidFill>
                  <a:srgbClr val="0A0802"/>
                </a:solidFill>
                <a:effectLst/>
                <a:latin typeface="+mn-lt"/>
              </a:rPr>
              <a:t>”</a:t>
            </a:r>
          </a:p>
        </p:txBody>
      </p:sp>
      <p:sp>
        <p:nvSpPr>
          <p:cNvPr id="725005" name="Text Box 13"/>
          <p:cNvSpPr txBox="1">
            <a:spLocks noChangeArrowheads="1"/>
          </p:cNvSpPr>
          <p:nvPr/>
        </p:nvSpPr>
        <p:spPr bwMode="auto">
          <a:xfrm>
            <a:off x="5712903" y="5177265"/>
            <a:ext cx="2971800" cy="15525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effectLst/>
              </a:rPr>
              <a:t>Carbenes pick up the two </a:t>
            </a:r>
            <a:r>
              <a:rPr lang="en-US" altLang="en-US" sz="2400">
                <a:effectLst/>
                <a:sym typeface="Symbol" panose="05050102010706020507" pitchFamily="18" charset="2"/>
              </a:rPr>
              <a:t> electrons of alkenes to form </a:t>
            </a:r>
            <a:r>
              <a:rPr lang="en-US" altLang="en-US" sz="2400">
                <a:solidFill>
                  <a:srgbClr val="66CCFF"/>
                </a:solidFill>
                <a:effectLst/>
                <a:sym typeface="Symbol" panose="05050102010706020507" pitchFamily="18" charset="2"/>
              </a:rPr>
              <a:t>cyclopropanes</a:t>
            </a:r>
            <a:r>
              <a:rPr lang="en-US" altLang="en-US" sz="2400">
                <a:effectLst/>
                <a:sym typeface="Symbol" panose="05050102010706020507" pitchFamily="18" charset="2"/>
              </a:rPr>
              <a:t>.</a:t>
            </a:r>
            <a:r>
              <a:rPr lang="en-US" altLang="en-US" sz="2400">
                <a:effectLst>
                  <a:outerShdw blurRad="38100" dist="38100" dir="2700000" algn="tl">
                    <a:srgbClr val="000000"/>
                  </a:outerShdw>
                </a:effectLst>
                <a:sym typeface="Symbol" panose="05050102010706020507" pitchFamily="18" charset="2"/>
              </a:rPr>
              <a:t> </a:t>
            </a:r>
          </a:p>
        </p:txBody>
      </p:sp>
      <p:pic>
        <p:nvPicPr>
          <p:cNvPr id="725010"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163" y="1792288"/>
            <a:ext cx="5805487" cy="110966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501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34" y="3649663"/>
            <a:ext cx="8883933" cy="118903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bwMode="auto">
          <a:xfrm flipV="1">
            <a:off x="139484" y="885580"/>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138" name="Rectangle 50"/>
          <p:cNvSpPr>
            <a:spLocks noChangeArrowheads="1"/>
          </p:cNvSpPr>
          <p:nvPr/>
        </p:nvSpPr>
        <p:spPr bwMode="auto">
          <a:xfrm>
            <a:off x="246529" y="1656070"/>
            <a:ext cx="455613"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effectLst>
                  <a:outerShdw blurRad="38100" dist="38100" dir="2700000" algn="tl">
                    <a:srgbClr val="000000"/>
                  </a:outerShdw>
                </a:effectLst>
              </a:rPr>
              <a:t>a.</a:t>
            </a:r>
          </a:p>
        </p:txBody>
      </p:sp>
      <p:sp>
        <p:nvSpPr>
          <p:cNvPr id="729140" name="Rectangle 52"/>
          <p:cNvSpPr>
            <a:spLocks noChangeArrowheads="1"/>
          </p:cNvSpPr>
          <p:nvPr/>
        </p:nvSpPr>
        <p:spPr bwMode="auto">
          <a:xfrm>
            <a:off x="257642" y="3847517"/>
            <a:ext cx="484187"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effectLst>
                  <a:outerShdw blurRad="38100" dist="38100" dir="2700000" algn="tl">
                    <a:srgbClr val="000000"/>
                  </a:outerShdw>
                </a:effectLst>
              </a:rPr>
              <a:t>b.</a:t>
            </a:r>
          </a:p>
        </p:txBody>
      </p:sp>
      <p:sp>
        <p:nvSpPr>
          <p:cNvPr id="2" name="Title 1"/>
          <p:cNvSpPr>
            <a:spLocks noGrp="1"/>
          </p:cNvSpPr>
          <p:nvPr>
            <p:ph type="title"/>
          </p:nvPr>
        </p:nvSpPr>
        <p:spPr>
          <a:xfrm>
            <a:off x="717550" y="209115"/>
            <a:ext cx="7772400" cy="1031178"/>
          </a:xfrm>
        </p:spPr>
        <p:txBody>
          <a:bodyPr/>
          <a:lstStyle/>
          <a:p>
            <a:r>
              <a:rPr lang="en-US" altLang="en-US" smtClean="0">
                <a:solidFill>
                  <a:srgbClr val="66FF33"/>
                </a:solidFill>
              </a:rPr>
              <a:t>Carbene Additions Are Stereospecific</a:t>
            </a:r>
            <a:endParaRPr lang="en-US">
              <a:solidFill>
                <a:srgbClr val="66FF33"/>
              </a:solidFill>
            </a:endParaRPr>
          </a:p>
        </p:txBody>
      </p:sp>
      <p:cxnSp>
        <p:nvCxnSpPr>
          <p:cNvPr id="8" name="Straight Connector 7"/>
          <p:cNvCxnSpPr/>
          <p:nvPr/>
        </p:nvCxnSpPr>
        <p:spPr bwMode="auto">
          <a:xfrm flipV="1">
            <a:off x="139484" y="1513735"/>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a:stretch>
            <a:fillRect/>
          </a:stretch>
        </p:blipFill>
        <p:spPr>
          <a:xfrm>
            <a:off x="677736" y="2311757"/>
            <a:ext cx="8326779" cy="1525908"/>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903719369"/>
              </p:ext>
            </p:extLst>
          </p:nvPr>
        </p:nvGraphicFramePr>
        <p:xfrm>
          <a:off x="655638" y="4381500"/>
          <a:ext cx="8085137" cy="2024063"/>
        </p:xfrm>
        <a:graphic>
          <a:graphicData uri="http://schemas.openxmlformats.org/presentationml/2006/ole">
            <mc:AlternateContent xmlns:mc="http://schemas.openxmlformats.org/markup-compatibility/2006">
              <mc:Choice xmlns:v="urn:schemas-microsoft-com:vml" Requires="v">
                <p:oleObj spid="_x0000_s810027" name="CS ChemDraw Drawing" r:id="rId4" imgW="4306783" imgH="1075879" progId="ChemDraw.Document.6.0">
                  <p:embed/>
                </p:oleObj>
              </mc:Choice>
              <mc:Fallback>
                <p:oleObj name="CS ChemDraw Drawing" r:id="rId4" imgW="4306783" imgH="1075879" progId="ChemDraw.Document.6.0">
                  <p:embed/>
                  <p:pic>
                    <p:nvPicPr>
                      <p:cNvPr id="0" name=""/>
                      <p:cNvPicPr/>
                      <p:nvPr/>
                    </p:nvPicPr>
                    <p:blipFill>
                      <a:blip r:embed="rId5"/>
                      <a:stretch>
                        <a:fillRect/>
                      </a:stretch>
                    </p:blipFill>
                    <p:spPr>
                      <a:xfrm>
                        <a:off x="655638" y="4381500"/>
                        <a:ext cx="8085137" cy="202406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204" name="Freeform 20"/>
          <p:cNvSpPr>
            <a:spLocks/>
          </p:cNvSpPr>
          <p:nvPr/>
        </p:nvSpPr>
        <p:spPr bwMode="auto">
          <a:xfrm>
            <a:off x="2301875" y="4881563"/>
            <a:ext cx="565150" cy="476250"/>
          </a:xfrm>
          <a:custGeom>
            <a:avLst/>
            <a:gdLst>
              <a:gd name="T0" fmla="*/ 0 w 356"/>
              <a:gd name="T1" fmla="*/ 4 h 300"/>
              <a:gd name="T2" fmla="*/ 356 w 356"/>
              <a:gd name="T3" fmla="*/ 0 h 300"/>
              <a:gd name="T4" fmla="*/ 176 w 356"/>
              <a:gd name="T5" fmla="*/ 300 h 300"/>
              <a:gd name="T6" fmla="*/ 4 w 356"/>
              <a:gd name="T7" fmla="*/ 4 h 300"/>
            </a:gdLst>
            <a:ahLst/>
            <a:cxnLst>
              <a:cxn ang="0">
                <a:pos x="T0" y="T1"/>
              </a:cxn>
              <a:cxn ang="0">
                <a:pos x="T2" y="T3"/>
              </a:cxn>
              <a:cxn ang="0">
                <a:pos x="T4" y="T5"/>
              </a:cxn>
              <a:cxn ang="0">
                <a:pos x="T6" y="T7"/>
              </a:cxn>
            </a:cxnLst>
            <a:rect l="0" t="0" r="r" b="b"/>
            <a:pathLst>
              <a:path w="356" h="300">
                <a:moveTo>
                  <a:pt x="0" y="4"/>
                </a:moveTo>
                <a:lnTo>
                  <a:pt x="356" y="0"/>
                </a:lnTo>
                <a:lnTo>
                  <a:pt x="176" y="300"/>
                </a:lnTo>
                <a:lnTo>
                  <a:pt x="4" y="4"/>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05" name="Line 21"/>
          <p:cNvSpPr>
            <a:spLocks noChangeShapeType="1"/>
          </p:cNvSpPr>
          <p:nvPr/>
        </p:nvSpPr>
        <p:spPr bwMode="auto">
          <a:xfrm flipH="1">
            <a:off x="2359025" y="5345113"/>
            <a:ext cx="228600" cy="317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07" name="Line 23"/>
          <p:cNvSpPr>
            <a:spLocks noChangeShapeType="1"/>
          </p:cNvSpPr>
          <p:nvPr/>
        </p:nvSpPr>
        <p:spPr bwMode="auto">
          <a:xfrm>
            <a:off x="2593975" y="5351463"/>
            <a:ext cx="171450" cy="3111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09" name="AutoShape 25"/>
          <p:cNvSpPr>
            <a:spLocks noChangeArrowheads="1"/>
          </p:cNvSpPr>
          <p:nvPr/>
        </p:nvSpPr>
        <p:spPr bwMode="auto">
          <a:xfrm rot="3180000">
            <a:off x="1258149" y="4630011"/>
            <a:ext cx="68262" cy="231775"/>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10" name="AutoShape 26"/>
          <p:cNvSpPr>
            <a:spLocks noChangeArrowheads="1"/>
          </p:cNvSpPr>
          <p:nvPr/>
        </p:nvSpPr>
        <p:spPr bwMode="auto">
          <a:xfrm rot="13980000">
            <a:off x="2997995" y="4641056"/>
            <a:ext cx="68262" cy="231775"/>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12" name="Line 28"/>
          <p:cNvSpPr>
            <a:spLocks noChangeShapeType="1"/>
          </p:cNvSpPr>
          <p:nvPr/>
        </p:nvSpPr>
        <p:spPr bwMode="auto">
          <a:xfrm>
            <a:off x="1460527" y="4557713"/>
            <a:ext cx="533400" cy="0"/>
          </a:xfrm>
          <a:prstGeom prst="line">
            <a:avLst/>
          </a:prstGeom>
          <a:noFill/>
          <a:ln w="28575">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14" name="Line 30"/>
          <p:cNvSpPr>
            <a:spLocks noChangeShapeType="1"/>
          </p:cNvSpPr>
          <p:nvPr/>
        </p:nvSpPr>
        <p:spPr bwMode="auto">
          <a:xfrm>
            <a:off x="1457325" y="4621213"/>
            <a:ext cx="501650" cy="0"/>
          </a:xfrm>
          <a:prstGeom prst="line">
            <a:avLst/>
          </a:prstGeom>
          <a:noFill/>
          <a:ln w="28575">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15" name="Text Box 31"/>
          <p:cNvSpPr txBox="1">
            <a:spLocks noChangeArrowheads="1"/>
          </p:cNvSpPr>
          <p:nvPr/>
        </p:nvSpPr>
        <p:spPr bwMode="auto">
          <a:xfrm>
            <a:off x="485775" y="4017963"/>
            <a:ext cx="749245" cy="46166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a:effectLst>
                  <a:outerShdw blurRad="38100" dist="38100" dir="2700000" algn="tl">
                    <a:srgbClr val="000000"/>
                  </a:outerShdw>
                </a:effectLst>
              </a:rPr>
              <a:t>H</a:t>
            </a:r>
            <a:r>
              <a:rPr lang="en-US" altLang="en-US" sz="2400" baseline="-25000">
                <a:effectLst>
                  <a:outerShdw blurRad="38100" dist="38100" dir="2700000" algn="tl">
                    <a:srgbClr val="000000"/>
                  </a:outerShdw>
                </a:effectLst>
              </a:rPr>
              <a:t>3</a:t>
            </a:r>
            <a:r>
              <a:rPr lang="en-US" altLang="en-US" sz="2400">
                <a:effectLst>
                  <a:outerShdw blurRad="38100" dist="38100" dir="2700000" algn="tl">
                    <a:srgbClr val="000000"/>
                  </a:outerShdw>
                </a:effectLst>
              </a:rPr>
              <a:t>C</a:t>
            </a:r>
          </a:p>
        </p:txBody>
      </p:sp>
      <p:sp>
        <p:nvSpPr>
          <p:cNvPr id="733216" name="Text Box 32"/>
          <p:cNvSpPr txBox="1">
            <a:spLocks noChangeArrowheads="1"/>
          </p:cNvSpPr>
          <p:nvPr/>
        </p:nvSpPr>
        <p:spPr bwMode="auto">
          <a:xfrm>
            <a:off x="472665" y="4682100"/>
            <a:ext cx="8188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a:effectLst>
                  <a:outerShdw blurRad="38100" dist="38100" dir="2700000" algn="tl">
                    <a:srgbClr val="000000"/>
                  </a:outerShdw>
                </a:effectLst>
              </a:rPr>
              <a:t>H</a:t>
            </a:r>
            <a:r>
              <a:rPr lang="en-US" altLang="en-US" sz="2400" baseline="-25000">
                <a:effectLst>
                  <a:outerShdw blurRad="38100" dist="38100" dir="2700000" algn="tl">
                    <a:srgbClr val="000000"/>
                  </a:outerShdw>
                </a:effectLst>
              </a:rPr>
              <a:t>3</a:t>
            </a:r>
            <a:r>
              <a:rPr lang="en-US" altLang="en-US" sz="2400">
                <a:effectLst>
                  <a:outerShdw blurRad="38100" dist="38100" dir="2700000" algn="tl">
                    <a:srgbClr val="000000"/>
                  </a:outerShdw>
                </a:effectLst>
              </a:rPr>
              <a:t>C</a:t>
            </a:r>
          </a:p>
        </p:txBody>
      </p:sp>
      <p:sp>
        <p:nvSpPr>
          <p:cNvPr id="733217" name="Text Box 33"/>
          <p:cNvSpPr txBox="1">
            <a:spLocks noChangeArrowheads="1"/>
          </p:cNvSpPr>
          <p:nvPr/>
        </p:nvSpPr>
        <p:spPr bwMode="auto">
          <a:xfrm>
            <a:off x="1762125" y="5618163"/>
            <a:ext cx="8255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H</a:t>
            </a:r>
            <a:r>
              <a:rPr lang="en-US" altLang="en-US" sz="2400" baseline="-25000">
                <a:effectLst>
                  <a:outerShdw blurRad="38100" dist="38100" dir="2700000" algn="tl">
                    <a:srgbClr val="000000"/>
                  </a:outerShdw>
                </a:effectLst>
              </a:rPr>
              <a:t>3</a:t>
            </a:r>
            <a:r>
              <a:rPr lang="en-US" altLang="en-US" sz="2400">
                <a:effectLst>
                  <a:outerShdw blurRad="38100" dist="38100" dir="2700000" algn="tl">
                    <a:srgbClr val="000000"/>
                  </a:outerShdw>
                </a:effectLst>
              </a:rPr>
              <a:t>C</a:t>
            </a:r>
          </a:p>
        </p:txBody>
      </p:sp>
      <p:sp>
        <p:nvSpPr>
          <p:cNvPr id="733218" name="Text Box 34"/>
          <p:cNvSpPr txBox="1">
            <a:spLocks noChangeArrowheads="1"/>
          </p:cNvSpPr>
          <p:nvPr/>
        </p:nvSpPr>
        <p:spPr bwMode="auto">
          <a:xfrm>
            <a:off x="2657475" y="5599113"/>
            <a:ext cx="11112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CH</a:t>
            </a:r>
            <a:r>
              <a:rPr lang="en-US" altLang="en-US" sz="2400" baseline="-25000">
                <a:effectLst>
                  <a:outerShdw blurRad="38100" dist="38100" dir="2700000" algn="tl">
                    <a:srgbClr val="000000"/>
                  </a:outerShdw>
                </a:effectLst>
              </a:rPr>
              <a:t>3</a:t>
            </a:r>
          </a:p>
        </p:txBody>
      </p:sp>
      <p:sp>
        <p:nvSpPr>
          <p:cNvPr id="733219" name="Text Box 35"/>
          <p:cNvSpPr txBox="1">
            <a:spLocks noChangeArrowheads="1"/>
          </p:cNvSpPr>
          <p:nvPr/>
        </p:nvSpPr>
        <p:spPr bwMode="auto">
          <a:xfrm>
            <a:off x="3095625" y="4360863"/>
            <a:ext cx="12636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COOH</a:t>
            </a:r>
            <a:endParaRPr lang="en-US" altLang="en-US" sz="2400" baseline="-25000">
              <a:effectLst>
                <a:outerShdw blurRad="38100" dist="38100" dir="2700000" algn="tl">
                  <a:srgbClr val="000000"/>
                </a:outerShdw>
              </a:effectLst>
            </a:endParaRPr>
          </a:p>
        </p:txBody>
      </p:sp>
      <p:sp>
        <p:nvSpPr>
          <p:cNvPr id="733220" name="Text Box 36"/>
          <p:cNvSpPr txBox="1">
            <a:spLocks noChangeArrowheads="1"/>
          </p:cNvSpPr>
          <p:nvPr/>
        </p:nvSpPr>
        <p:spPr bwMode="auto">
          <a:xfrm>
            <a:off x="255588" y="3094038"/>
            <a:ext cx="7888287" cy="57943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Cyclopropanes are made by nature…</a:t>
            </a:r>
          </a:p>
        </p:txBody>
      </p:sp>
      <p:sp>
        <p:nvSpPr>
          <p:cNvPr id="733221" name="Text Box 37"/>
          <p:cNvSpPr txBox="1">
            <a:spLocks noChangeArrowheads="1"/>
          </p:cNvSpPr>
          <p:nvPr/>
        </p:nvSpPr>
        <p:spPr bwMode="auto">
          <a:xfrm>
            <a:off x="4292600" y="3879850"/>
            <a:ext cx="4654550" cy="2246769"/>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FFFF00"/>
                </a:solidFill>
                <a:effectLst>
                  <a:outerShdw blurRad="38100" dist="38100" dir="2700000" algn="tl">
                    <a:srgbClr val="000000"/>
                  </a:outerShdw>
                </a:effectLst>
              </a:rPr>
              <a:t>(+)- Chrysanthemic acid</a:t>
            </a:r>
          </a:p>
          <a:p>
            <a:r>
              <a:rPr lang="en-US" altLang="en-US" sz="2800">
                <a:effectLst>
                  <a:outerShdw blurRad="38100" dist="38100" dir="2700000" algn="tl">
                    <a:srgbClr val="000000"/>
                  </a:outerShdw>
                </a:effectLst>
              </a:rPr>
              <a:t>(used by </a:t>
            </a:r>
            <a:r>
              <a:rPr lang="en-US" altLang="en-US" sz="2800" smtClean="0">
                <a:effectLst>
                  <a:outerShdw blurRad="38100" dist="38100" dir="2700000" algn="tl">
                    <a:srgbClr val="000000"/>
                  </a:outerShdw>
                </a:effectLst>
              </a:rPr>
              <a:t>flowers </a:t>
            </a:r>
            <a:r>
              <a:rPr lang="en-US" altLang="en-US" sz="2800">
                <a:effectLst>
                  <a:outerShdw blurRad="38100" dist="38100" dir="2700000" algn="tl">
                    <a:srgbClr val="000000"/>
                  </a:outerShdw>
                </a:effectLst>
              </a:rPr>
              <a:t>against insects); </a:t>
            </a:r>
            <a:r>
              <a:rPr lang="en-US" altLang="en-US" sz="2800">
                <a:solidFill>
                  <a:srgbClr val="FFFF00"/>
                </a:solidFill>
                <a:effectLst>
                  <a:outerShdw blurRad="38100" dist="38100" dir="2700000" algn="tl">
                    <a:srgbClr val="000000"/>
                  </a:outerShdw>
                </a:effectLst>
              </a:rPr>
              <a:t>the “mother” of the Pyrethroids</a:t>
            </a:r>
            <a:r>
              <a:rPr lang="en-US" altLang="en-US" sz="2800">
                <a:effectLst>
                  <a:outerShdw blurRad="38100" dist="38100" dir="2700000" algn="tl">
                    <a:srgbClr val="000000"/>
                  </a:outerShdw>
                </a:effectLst>
              </a:rPr>
              <a:t>. </a:t>
            </a:r>
          </a:p>
          <a:p>
            <a:r>
              <a:rPr lang="en-US" altLang="en-US" sz="2800">
                <a:effectLst>
                  <a:outerShdw blurRad="38100" dist="38100" dir="2700000" algn="tl">
                    <a:srgbClr val="000000"/>
                  </a:outerShdw>
                </a:effectLst>
              </a:rPr>
              <a:t>US market: 1.5 billion $!!</a:t>
            </a:r>
          </a:p>
        </p:txBody>
      </p:sp>
      <p:sp>
        <p:nvSpPr>
          <p:cNvPr id="733223" name="Text Box 39"/>
          <p:cNvSpPr txBox="1">
            <a:spLocks noChangeArrowheads="1"/>
          </p:cNvSpPr>
          <p:nvPr/>
        </p:nvSpPr>
        <p:spPr bwMode="auto">
          <a:xfrm>
            <a:off x="0" y="292100"/>
            <a:ext cx="91440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effectLst>
                  <a:outerShdw blurRad="38100" dist="38100" dir="2700000" algn="tl">
                    <a:srgbClr val="000000"/>
                  </a:outerShdw>
                </a:effectLst>
              </a:rPr>
              <a:t>c. Simmons-Smith </a:t>
            </a:r>
            <a:r>
              <a:rPr lang="en-US" altLang="en-US" sz="2800" smtClean="0">
                <a:effectLst>
                  <a:outerShdw blurRad="38100" dist="38100" dir="2700000" algn="tl">
                    <a:srgbClr val="000000"/>
                  </a:outerShdw>
                </a:effectLst>
              </a:rPr>
              <a:t>reagent </a:t>
            </a:r>
            <a:r>
              <a:rPr lang="en-US" altLang="en-US" sz="2800">
                <a:effectLst>
                  <a:outerShdw blurRad="38100" dist="38100" dir="2700000" algn="tl">
                    <a:srgbClr val="000000"/>
                  </a:outerShdw>
                </a:effectLst>
              </a:rPr>
              <a:t>in </a:t>
            </a:r>
            <a:r>
              <a:rPr lang="en-US" altLang="en-US" sz="2800" smtClean="0">
                <a:effectLst>
                  <a:outerShdw blurRad="38100" dist="38100" dir="2700000" algn="tl">
                    <a:srgbClr val="000000"/>
                  </a:outerShdw>
                </a:effectLst>
              </a:rPr>
              <a:t>cyclopropane synthesis</a:t>
            </a:r>
            <a:endParaRPr lang="en-US" altLang="en-US" sz="2800">
              <a:effectLst>
                <a:outerShdw blurRad="38100" dist="38100" dir="2700000" algn="tl">
                  <a:srgbClr val="000000"/>
                </a:outerShdw>
              </a:effectLst>
            </a:endParaRPr>
          </a:p>
        </p:txBody>
      </p:sp>
      <p:sp>
        <p:nvSpPr>
          <p:cNvPr id="733224" name="Line 40"/>
          <p:cNvSpPr>
            <a:spLocks noChangeShapeType="1"/>
          </p:cNvSpPr>
          <p:nvPr/>
        </p:nvSpPr>
        <p:spPr bwMode="auto">
          <a:xfrm>
            <a:off x="1188508" y="1764439"/>
            <a:ext cx="219387"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25" name="Line 41"/>
          <p:cNvSpPr>
            <a:spLocks noChangeShapeType="1"/>
          </p:cNvSpPr>
          <p:nvPr/>
        </p:nvSpPr>
        <p:spPr bwMode="auto">
          <a:xfrm>
            <a:off x="1188508" y="1856812"/>
            <a:ext cx="230933"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26" name="Text Box 42"/>
          <p:cNvSpPr txBox="1">
            <a:spLocks noChangeArrowheads="1"/>
          </p:cNvSpPr>
          <p:nvPr/>
        </p:nvSpPr>
        <p:spPr bwMode="auto">
          <a:xfrm>
            <a:off x="885458" y="1612256"/>
            <a:ext cx="406057"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FF0000"/>
                </a:solidFill>
                <a:effectLst>
                  <a:outerShdw blurRad="38100" dist="38100" dir="2700000" algn="tl">
                    <a:srgbClr val="000000"/>
                  </a:outerShdw>
                </a:effectLst>
              </a:rPr>
              <a:t>C</a:t>
            </a:r>
          </a:p>
        </p:txBody>
      </p:sp>
      <p:sp>
        <p:nvSpPr>
          <p:cNvPr id="733227" name="Text Box 43"/>
          <p:cNvSpPr txBox="1">
            <a:spLocks noChangeArrowheads="1"/>
          </p:cNvSpPr>
          <p:nvPr/>
        </p:nvSpPr>
        <p:spPr bwMode="auto">
          <a:xfrm>
            <a:off x="1358872" y="1623802"/>
            <a:ext cx="406057"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FF0000"/>
                </a:solidFill>
                <a:effectLst>
                  <a:outerShdw blurRad="38100" dist="38100" dir="2700000" algn="tl">
                    <a:srgbClr val="000000"/>
                  </a:outerShdw>
                </a:effectLst>
              </a:rPr>
              <a:t>C</a:t>
            </a:r>
          </a:p>
        </p:txBody>
      </p:sp>
      <p:sp>
        <p:nvSpPr>
          <p:cNvPr id="733228" name="Text Box 44"/>
          <p:cNvSpPr txBox="1">
            <a:spLocks noChangeArrowheads="1"/>
          </p:cNvSpPr>
          <p:nvPr/>
        </p:nvSpPr>
        <p:spPr bwMode="auto">
          <a:xfrm>
            <a:off x="204205" y="1993296"/>
            <a:ext cx="854453"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H</a:t>
            </a:r>
            <a:r>
              <a:rPr lang="en-US" altLang="en-US" sz="2000" baseline="-25000">
                <a:effectLst>
                  <a:outerShdw blurRad="38100" dist="38100" dir="2700000" algn="tl">
                    <a:srgbClr val="000000"/>
                  </a:outerShdw>
                </a:effectLst>
              </a:rPr>
              <a:t>3</a:t>
            </a:r>
            <a:r>
              <a:rPr lang="en-US" altLang="en-US" sz="2000">
                <a:effectLst>
                  <a:outerShdw blurRad="38100" dist="38100" dir="2700000" algn="tl">
                    <a:srgbClr val="000000"/>
                  </a:outerShdw>
                </a:effectLst>
              </a:rPr>
              <a:t>C</a:t>
            </a:r>
          </a:p>
        </p:txBody>
      </p:sp>
      <p:sp>
        <p:nvSpPr>
          <p:cNvPr id="733229" name="Text Box 45"/>
          <p:cNvSpPr txBox="1">
            <a:spLocks noChangeArrowheads="1"/>
          </p:cNvSpPr>
          <p:nvPr/>
        </p:nvSpPr>
        <p:spPr bwMode="auto">
          <a:xfrm>
            <a:off x="1715299" y="1289709"/>
            <a:ext cx="910262"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CH</a:t>
            </a:r>
            <a:r>
              <a:rPr lang="en-US" altLang="en-US" sz="2000" baseline="-25000">
                <a:effectLst>
                  <a:outerShdw blurRad="38100" dist="38100" dir="2700000" algn="tl">
                    <a:srgbClr val="000000"/>
                  </a:outerShdw>
                </a:effectLst>
              </a:rPr>
              <a:t>3</a:t>
            </a:r>
          </a:p>
        </p:txBody>
      </p:sp>
      <p:sp>
        <p:nvSpPr>
          <p:cNvPr id="733230" name="Text Box 46"/>
          <p:cNvSpPr txBox="1">
            <a:spLocks noChangeArrowheads="1"/>
          </p:cNvSpPr>
          <p:nvPr/>
        </p:nvSpPr>
        <p:spPr bwMode="auto">
          <a:xfrm>
            <a:off x="1728365" y="2016389"/>
            <a:ext cx="440697"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H</a:t>
            </a:r>
          </a:p>
        </p:txBody>
      </p:sp>
      <p:sp>
        <p:nvSpPr>
          <p:cNvPr id="733231" name="Text Box 47"/>
          <p:cNvSpPr txBox="1">
            <a:spLocks noChangeArrowheads="1"/>
          </p:cNvSpPr>
          <p:nvPr/>
        </p:nvSpPr>
        <p:spPr bwMode="auto">
          <a:xfrm>
            <a:off x="515965" y="1265856"/>
            <a:ext cx="440697"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H</a:t>
            </a:r>
          </a:p>
        </p:txBody>
      </p:sp>
      <p:sp>
        <p:nvSpPr>
          <p:cNvPr id="733233" name="Line 49"/>
          <p:cNvSpPr>
            <a:spLocks noChangeShapeType="1"/>
          </p:cNvSpPr>
          <p:nvPr/>
        </p:nvSpPr>
        <p:spPr bwMode="auto">
          <a:xfrm>
            <a:off x="1627281" y="1957137"/>
            <a:ext cx="138560" cy="13856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34" name="Line 50"/>
          <p:cNvSpPr>
            <a:spLocks noChangeShapeType="1"/>
          </p:cNvSpPr>
          <p:nvPr/>
        </p:nvSpPr>
        <p:spPr bwMode="auto">
          <a:xfrm flipH="1">
            <a:off x="830561" y="1945590"/>
            <a:ext cx="150107" cy="127013"/>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35" name="Line 51"/>
          <p:cNvSpPr>
            <a:spLocks noChangeShapeType="1"/>
          </p:cNvSpPr>
          <p:nvPr/>
        </p:nvSpPr>
        <p:spPr bwMode="auto">
          <a:xfrm flipV="1">
            <a:off x="1646779" y="1577616"/>
            <a:ext cx="127013" cy="13856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36" name="Line 52"/>
          <p:cNvSpPr>
            <a:spLocks noChangeShapeType="1"/>
          </p:cNvSpPr>
          <p:nvPr/>
        </p:nvSpPr>
        <p:spPr bwMode="auto">
          <a:xfrm flipH="1" flipV="1">
            <a:off x="869556" y="1550167"/>
            <a:ext cx="138560" cy="150107"/>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37" name="Text Box 53"/>
          <p:cNvSpPr txBox="1">
            <a:spLocks noChangeArrowheads="1"/>
          </p:cNvSpPr>
          <p:nvPr/>
        </p:nvSpPr>
        <p:spPr bwMode="auto">
          <a:xfrm>
            <a:off x="2305698" y="1681536"/>
            <a:ext cx="1431787"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 </a:t>
            </a:r>
            <a:r>
              <a:rPr lang="en-US" altLang="en-US" sz="2000">
                <a:solidFill>
                  <a:srgbClr val="66CCFF"/>
                </a:solidFill>
                <a:effectLst>
                  <a:outerShdw blurRad="38100" dist="38100" dir="2700000" algn="tl">
                    <a:srgbClr val="000000"/>
                  </a:outerShdw>
                </a:effectLst>
              </a:rPr>
              <a:t>C</a:t>
            </a:r>
            <a:r>
              <a:rPr lang="en-US" altLang="en-US" sz="2000">
                <a:effectLst>
                  <a:outerShdw blurRad="38100" dist="38100" dir="2700000" algn="tl">
                    <a:srgbClr val="000000"/>
                  </a:outerShdw>
                </a:effectLst>
              </a:rPr>
              <a:t>H</a:t>
            </a:r>
            <a:r>
              <a:rPr lang="en-US" altLang="en-US" sz="2000" baseline="-25000">
                <a:effectLst>
                  <a:outerShdw blurRad="38100" dist="38100" dir="2700000" algn="tl">
                    <a:srgbClr val="000000"/>
                  </a:outerShdw>
                </a:effectLst>
              </a:rPr>
              <a:t>2</a:t>
            </a:r>
            <a:r>
              <a:rPr lang="en-US" altLang="en-US" sz="2000">
                <a:solidFill>
                  <a:srgbClr val="00FF00"/>
                </a:solidFill>
                <a:effectLst>
                  <a:outerShdw blurRad="38100" dist="38100" dir="2700000" algn="tl">
                    <a:srgbClr val="000000"/>
                  </a:outerShdw>
                </a:effectLst>
              </a:rPr>
              <a:t>I</a:t>
            </a:r>
            <a:r>
              <a:rPr lang="en-US" altLang="en-US" sz="2000" baseline="-25000">
                <a:solidFill>
                  <a:srgbClr val="00FF00"/>
                </a:solidFill>
                <a:effectLst>
                  <a:outerShdw blurRad="38100" dist="38100" dir="2700000" algn="tl">
                    <a:srgbClr val="000000"/>
                  </a:outerShdw>
                </a:effectLst>
              </a:rPr>
              <a:t>2</a:t>
            </a:r>
          </a:p>
        </p:txBody>
      </p:sp>
      <p:sp>
        <p:nvSpPr>
          <p:cNvPr id="733238" name="Line 54"/>
          <p:cNvSpPr>
            <a:spLocks noChangeShapeType="1"/>
          </p:cNvSpPr>
          <p:nvPr/>
        </p:nvSpPr>
        <p:spPr bwMode="auto">
          <a:xfrm>
            <a:off x="3668206" y="1935562"/>
            <a:ext cx="2701920" cy="10027"/>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39" name="Text Box 55"/>
          <p:cNvSpPr txBox="1">
            <a:spLocks noChangeArrowheads="1"/>
          </p:cNvSpPr>
          <p:nvPr/>
        </p:nvSpPr>
        <p:spPr bwMode="auto">
          <a:xfrm>
            <a:off x="3706694" y="1458300"/>
            <a:ext cx="3248462"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Zn  Cu, (CH</a:t>
            </a:r>
            <a:r>
              <a:rPr lang="en-US" altLang="en-US" sz="2000" baseline="-25000">
                <a:effectLst>
                  <a:outerShdw blurRad="38100" dist="38100" dir="2700000" algn="tl">
                    <a:srgbClr val="000000"/>
                  </a:outerShdw>
                </a:effectLst>
              </a:rPr>
              <a:t>3</a:t>
            </a:r>
            <a:r>
              <a:rPr lang="en-US" altLang="en-US" sz="2000">
                <a:effectLst>
                  <a:outerShdw blurRad="38100" dist="38100" dir="2700000" algn="tl">
                    <a:srgbClr val="000000"/>
                  </a:outerShdw>
                </a:effectLst>
              </a:rPr>
              <a:t>CH</a:t>
            </a:r>
            <a:r>
              <a:rPr lang="en-US" altLang="en-US" sz="2000" baseline="-25000">
                <a:effectLst>
                  <a:outerShdw blurRad="38100" dist="38100" dir="2700000" algn="tl">
                    <a:srgbClr val="000000"/>
                  </a:outerShdw>
                </a:effectLst>
              </a:rPr>
              <a:t>2</a:t>
            </a:r>
            <a:r>
              <a:rPr lang="en-US" altLang="en-US" sz="2000">
                <a:effectLst>
                  <a:outerShdw blurRad="38100" dist="38100" dir="2700000" algn="tl">
                    <a:srgbClr val="000000"/>
                  </a:outerShdw>
                </a:effectLst>
              </a:rPr>
              <a:t>)</a:t>
            </a:r>
            <a:r>
              <a:rPr lang="en-US" altLang="en-US" sz="2000" baseline="-25000">
                <a:effectLst>
                  <a:outerShdw blurRad="38100" dist="38100" dir="2700000" algn="tl">
                    <a:srgbClr val="000000"/>
                  </a:outerShdw>
                </a:effectLst>
              </a:rPr>
              <a:t>2</a:t>
            </a:r>
            <a:r>
              <a:rPr lang="en-US" altLang="en-US" sz="2000">
                <a:effectLst>
                  <a:outerShdw blurRad="38100" dist="38100" dir="2700000" algn="tl">
                    <a:srgbClr val="000000"/>
                  </a:outerShdw>
                </a:effectLst>
              </a:rPr>
              <a:t>O</a:t>
            </a:r>
          </a:p>
        </p:txBody>
      </p:sp>
      <p:sp>
        <p:nvSpPr>
          <p:cNvPr id="733240" name="Line 56"/>
          <p:cNvSpPr>
            <a:spLocks noChangeShapeType="1"/>
          </p:cNvSpPr>
          <p:nvPr/>
        </p:nvSpPr>
        <p:spPr bwMode="auto">
          <a:xfrm>
            <a:off x="4103940" y="1680776"/>
            <a:ext cx="13856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41" name="Text Box 57"/>
          <p:cNvSpPr txBox="1">
            <a:spLocks noChangeArrowheads="1"/>
          </p:cNvSpPr>
          <p:nvPr/>
        </p:nvSpPr>
        <p:spPr bwMode="auto">
          <a:xfrm>
            <a:off x="4091583" y="1935563"/>
            <a:ext cx="2186169"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-Metal </a:t>
            </a:r>
            <a:r>
              <a:rPr lang="en-US" altLang="en-US" sz="2000">
                <a:solidFill>
                  <a:srgbClr val="00FF00"/>
                </a:solidFill>
                <a:effectLst>
                  <a:outerShdw blurRad="38100" dist="38100" dir="2700000" algn="tl">
                    <a:srgbClr val="000000"/>
                  </a:outerShdw>
                </a:effectLst>
              </a:rPr>
              <a:t>iodide</a:t>
            </a:r>
          </a:p>
        </p:txBody>
      </p:sp>
      <p:sp>
        <p:nvSpPr>
          <p:cNvPr id="733242" name="Line 58"/>
          <p:cNvSpPr>
            <a:spLocks noChangeShapeType="1"/>
          </p:cNvSpPr>
          <p:nvPr/>
        </p:nvSpPr>
        <p:spPr bwMode="auto">
          <a:xfrm flipH="1">
            <a:off x="7479458" y="1581465"/>
            <a:ext cx="92373" cy="20014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43" name="Line 59"/>
          <p:cNvSpPr>
            <a:spLocks noChangeShapeType="1"/>
          </p:cNvSpPr>
          <p:nvPr/>
        </p:nvSpPr>
        <p:spPr bwMode="auto">
          <a:xfrm>
            <a:off x="7540028" y="1872461"/>
            <a:ext cx="246329"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44" name="Line 60"/>
          <p:cNvSpPr>
            <a:spLocks noChangeShapeType="1"/>
          </p:cNvSpPr>
          <p:nvPr/>
        </p:nvSpPr>
        <p:spPr bwMode="auto">
          <a:xfrm>
            <a:off x="7771974" y="1581465"/>
            <a:ext cx="123164" cy="20014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245" name="Text Box 61"/>
          <p:cNvSpPr txBox="1">
            <a:spLocks noChangeArrowheads="1"/>
          </p:cNvSpPr>
          <p:nvPr/>
        </p:nvSpPr>
        <p:spPr bwMode="auto">
          <a:xfrm>
            <a:off x="7233129" y="1704629"/>
            <a:ext cx="398359"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FF0000"/>
                </a:solidFill>
                <a:effectLst>
                  <a:outerShdw blurRad="38100" dist="38100" dir="2700000" algn="tl">
                    <a:srgbClr val="000000"/>
                  </a:outerShdw>
                </a:effectLst>
              </a:rPr>
              <a:t>C</a:t>
            </a:r>
          </a:p>
        </p:txBody>
      </p:sp>
      <p:sp>
        <p:nvSpPr>
          <p:cNvPr id="733246" name="Text Box 62"/>
          <p:cNvSpPr txBox="1">
            <a:spLocks noChangeArrowheads="1"/>
          </p:cNvSpPr>
          <p:nvPr/>
        </p:nvSpPr>
        <p:spPr bwMode="auto">
          <a:xfrm>
            <a:off x="7771974" y="1704629"/>
            <a:ext cx="398359"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FF0000"/>
                </a:solidFill>
                <a:effectLst>
                  <a:outerShdw blurRad="38100" dist="38100" dir="2700000" algn="tl">
                    <a:srgbClr val="000000"/>
                  </a:outerShdw>
                </a:effectLst>
              </a:rPr>
              <a:t>C</a:t>
            </a:r>
          </a:p>
        </p:txBody>
      </p:sp>
      <p:sp>
        <p:nvSpPr>
          <p:cNvPr id="733247" name="Text Box 63"/>
          <p:cNvSpPr txBox="1">
            <a:spLocks noChangeArrowheads="1"/>
          </p:cNvSpPr>
          <p:nvPr/>
        </p:nvSpPr>
        <p:spPr bwMode="auto">
          <a:xfrm>
            <a:off x="8264632" y="1850634"/>
            <a:ext cx="740657" cy="40011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a:effectLst>
                  <a:outerShdw blurRad="38100" dist="38100" dir="2700000" algn="tl">
                    <a:srgbClr val="000000"/>
                  </a:outerShdw>
                </a:effectLst>
              </a:rPr>
              <a:t>CH</a:t>
            </a:r>
            <a:r>
              <a:rPr lang="en-US" altLang="en-US" sz="2000" baseline="-25000">
                <a:effectLst>
                  <a:outerShdw blurRad="38100" dist="38100" dir="2700000" algn="tl">
                    <a:srgbClr val="000000"/>
                  </a:outerShdw>
                </a:effectLst>
              </a:rPr>
              <a:t>3</a:t>
            </a:r>
          </a:p>
        </p:txBody>
      </p:sp>
      <p:sp>
        <p:nvSpPr>
          <p:cNvPr id="733248" name="Text Box 64"/>
          <p:cNvSpPr txBox="1">
            <a:spLocks noChangeArrowheads="1"/>
          </p:cNvSpPr>
          <p:nvPr/>
        </p:nvSpPr>
        <p:spPr bwMode="auto">
          <a:xfrm>
            <a:off x="7464063" y="1276592"/>
            <a:ext cx="1037275"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66CCFF"/>
                </a:solidFill>
                <a:effectLst>
                  <a:outerShdw blurRad="38100" dist="38100" dir="2700000" algn="tl">
                    <a:srgbClr val="000000"/>
                  </a:outerShdw>
                </a:effectLst>
              </a:rPr>
              <a:t>C</a:t>
            </a:r>
            <a:r>
              <a:rPr lang="en-US" altLang="en-US" sz="2000">
                <a:effectLst>
                  <a:outerShdw blurRad="38100" dist="38100" dir="2700000" algn="tl">
                    <a:srgbClr val="000000"/>
                  </a:outerShdw>
                </a:effectLst>
              </a:rPr>
              <a:t>H</a:t>
            </a:r>
            <a:r>
              <a:rPr lang="en-US" altLang="en-US" sz="2000" baseline="-25000">
                <a:effectLst>
                  <a:outerShdw blurRad="38100" dist="38100" dir="2700000" algn="tl">
                    <a:srgbClr val="000000"/>
                  </a:outerShdw>
                </a:effectLst>
              </a:rPr>
              <a:t>2</a:t>
            </a:r>
          </a:p>
        </p:txBody>
      </p:sp>
      <p:sp>
        <p:nvSpPr>
          <p:cNvPr id="733249" name="Text Box 65"/>
          <p:cNvSpPr txBox="1">
            <a:spLocks noChangeArrowheads="1"/>
          </p:cNvSpPr>
          <p:nvPr/>
        </p:nvSpPr>
        <p:spPr bwMode="auto">
          <a:xfrm>
            <a:off x="8122223" y="2238106"/>
            <a:ext cx="398359"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H</a:t>
            </a:r>
          </a:p>
        </p:txBody>
      </p:sp>
      <p:sp>
        <p:nvSpPr>
          <p:cNvPr id="733250" name="Text Box 66"/>
          <p:cNvSpPr txBox="1">
            <a:spLocks noChangeArrowheads="1"/>
          </p:cNvSpPr>
          <p:nvPr/>
        </p:nvSpPr>
        <p:spPr bwMode="auto">
          <a:xfrm>
            <a:off x="6621409" y="2230408"/>
            <a:ext cx="1016107"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H</a:t>
            </a:r>
            <a:r>
              <a:rPr lang="en-US" altLang="en-US" sz="2000" baseline="-25000">
                <a:effectLst>
                  <a:outerShdw blurRad="38100" dist="38100" dir="2700000" algn="tl">
                    <a:srgbClr val="000000"/>
                  </a:outerShdw>
                </a:effectLst>
              </a:rPr>
              <a:t>3</a:t>
            </a:r>
            <a:r>
              <a:rPr lang="en-US" altLang="en-US" sz="2000">
                <a:effectLst>
                  <a:outerShdw blurRad="38100" dist="38100" dir="2700000" algn="tl">
                    <a:srgbClr val="000000"/>
                  </a:outerShdw>
                </a:effectLst>
              </a:rPr>
              <a:t>C</a:t>
            </a:r>
          </a:p>
        </p:txBody>
      </p:sp>
      <p:sp>
        <p:nvSpPr>
          <p:cNvPr id="733251" name="Text Box 67"/>
          <p:cNvSpPr txBox="1">
            <a:spLocks noChangeArrowheads="1"/>
          </p:cNvSpPr>
          <p:nvPr/>
        </p:nvSpPr>
        <p:spPr bwMode="auto">
          <a:xfrm>
            <a:off x="6648098" y="1812398"/>
            <a:ext cx="398359" cy="48111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H</a:t>
            </a:r>
          </a:p>
        </p:txBody>
      </p:sp>
      <p:sp>
        <p:nvSpPr>
          <p:cNvPr id="733255" name="AutoShape 71"/>
          <p:cNvSpPr>
            <a:spLocks noChangeArrowheads="1"/>
          </p:cNvSpPr>
          <p:nvPr/>
        </p:nvSpPr>
        <p:spPr bwMode="auto">
          <a:xfrm rot="19740000">
            <a:off x="8094268" y="2026417"/>
            <a:ext cx="76978" cy="307911"/>
          </a:xfrm>
          <a:prstGeom prst="triangle">
            <a:avLst>
              <a:gd name="adj" fmla="val 50000"/>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56" name="AutoShape 72"/>
          <p:cNvSpPr>
            <a:spLocks noChangeArrowheads="1"/>
          </p:cNvSpPr>
          <p:nvPr/>
        </p:nvSpPr>
        <p:spPr bwMode="auto">
          <a:xfrm rot="1860000">
            <a:off x="7247512" y="2011021"/>
            <a:ext cx="76978" cy="307911"/>
          </a:xfrm>
          <a:prstGeom prst="triangle">
            <a:avLst>
              <a:gd name="adj" fmla="val 50000"/>
            </a:avLst>
          </a:prstGeom>
          <a:solidFill>
            <a:schemeClr val="tx1"/>
          </a:solidFill>
          <a:ln>
            <a:noFill/>
          </a:ln>
          <a:effectLst/>
          <a:extLs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0" name="Object 49"/>
          <p:cNvGraphicFramePr>
            <a:graphicFrameLocks noChangeAspect="1"/>
          </p:cNvGraphicFramePr>
          <p:nvPr>
            <p:extLst>
              <p:ext uri="{D42A27DB-BD31-4B8C-83A1-F6EECF244321}">
                <p14:modId xmlns:p14="http://schemas.microsoft.com/office/powerpoint/2010/main" val="2825248333"/>
              </p:ext>
            </p:extLst>
          </p:nvPr>
        </p:nvGraphicFramePr>
        <p:xfrm>
          <a:off x="6985595" y="1897669"/>
          <a:ext cx="365053" cy="209297"/>
        </p:xfrm>
        <a:graphic>
          <a:graphicData uri="http://schemas.openxmlformats.org/presentationml/2006/ole">
            <mc:AlternateContent xmlns:mc="http://schemas.openxmlformats.org/markup-compatibility/2006">
              <mc:Choice xmlns:v="urn:schemas-microsoft-com:vml" Requires="v">
                <p:oleObj spid="_x0000_s812172" name="CS ChemDraw Drawing" r:id="rId4" imgW="357656" imgH="205362" progId="ChemDraw.Document.6.0">
                  <p:embed/>
                </p:oleObj>
              </mc:Choice>
              <mc:Fallback>
                <p:oleObj name="CS ChemDraw Drawing" r:id="rId4" imgW="357656" imgH="205362" progId="ChemDraw.Document.6.0">
                  <p:embed/>
                  <p:pic>
                    <p:nvPicPr>
                      <p:cNvPr id="0" name=""/>
                      <p:cNvPicPr/>
                      <p:nvPr/>
                    </p:nvPicPr>
                    <p:blipFill>
                      <a:blip r:embed="rId5"/>
                      <a:stretch>
                        <a:fillRect/>
                      </a:stretch>
                    </p:blipFill>
                    <p:spPr>
                      <a:xfrm>
                        <a:off x="6985595" y="1897669"/>
                        <a:ext cx="365053" cy="209297"/>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2363708158"/>
              </p:ext>
            </p:extLst>
          </p:nvPr>
        </p:nvGraphicFramePr>
        <p:xfrm>
          <a:off x="8038882" y="1914696"/>
          <a:ext cx="358508" cy="160600"/>
        </p:xfrm>
        <a:graphic>
          <a:graphicData uri="http://schemas.openxmlformats.org/presentationml/2006/ole">
            <mc:AlternateContent xmlns:mc="http://schemas.openxmlformats.org/markup-compatibility/2006">
              <mc:Choice xmlns:v="urn:schemas-microsoft-com:vml" Requires="v">
                <p:oleObj spid="_x0000_s812173" name="CS ChemDraw Drawing" r:id="rId6" imgW="350362" imgH="156723" progId="ChemDraw.Document.6.0">
                  <p:embed/>
                </p:oleObj>
              </mc:Choice>
              <mc:Fallback>
                <p:oleObj name="CS ChemDraw Drawing" r:id="rId6" imgW="350362" imgH="156723" progId="ChemDraw.Document.6.0">
                  <p:embed/>
                  <p:pic>
                    <p:nvPicPr>
                      <p:cNvPr id="0" name=""/>
                      <p:cNvPicPr/>
                      <p:nvPr/>
                    </p:nvPicPr>
                    <p:blipFill>
                      <a:blip r:embed="rId7"/>
                      <a:stretch>
                        <a:fillRect/>
                      </a:stretch>
                    </p:blipFill>
                    <p:spPr>
                      <a:xfrm>
                        <a:off x="8038882" y="1914696"/>
                        <a:ext cx="358508" cy="1606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965477"/>
              </p:ext>
            </p:extLst>
          </p:nvPr>
        </p:nvGraphicFramePr>
        <p:xfrm>
          <a:off x="1977204" y="4542414"/>
          <a:ext cx="376237" cy="376237"/>
        </p:xfrm>
        <a:graphic>
          <a:graphicData uri="http://schemas.openxmlformats.org/presentationml/2006/ole">
            <mc:AlternateContent xmlns:mc="http://schemas.openxmlformats.org/markup-compatibility/2006">
              <mc:Choice xmlns:v="urn:schemas-microsoft-com:vml" Requires="v">
                <p:oleObj spid="_x0000_s812174" name="CS ChemDraw Drawing" r:id="rId8" imgW="376457" imgH="376352" progId="ChemDraw.Document.6.0">
                  <p:embed/>
                </p:oleObj>
              </mc:Choice>
              <mc:Fallback>
                <p:oleObj name="CS ChemDraw Drawing" r:id="rId8" imgW="376457" imgH="376352" progId="ChemDraw.Document.6.0">
                  <p:embed/>
                  <p:pic>
                    <p:nvPicPr>
                      <p:cNvPr id="0" name=""/>
                      <p:cNvPicPr/>
                      <p:nvPr/>
                    </p:nvPicPr>
                    <p:blipFill>
                      <a:blip r:embed="rId9"/>
                      <a:stretch>
                        <a:fillRect/>
                      </a:stretch>
                    </p:blipFill>
                    <p:spPr>
                      <a:xfrm>
                        <a:off x="1977204" y="4542414"/>
                        <a:ext cx="376237" cy="37623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51102822"/>
              </p:ext>
            </p:extLst>
          </p:nvPr>
        </p:nvGraphicFramePr>
        <p:xfrm>
          <a:off x="1141578" y="4234675"/>
          <a:ext cx="376237" cy="376237"/>
        </p:xfrm>
        <a:graphic>
          <a:graphicData uri="http://schemas.openxmlformats.org/presentationml/2006/ole">
            <mc:AlternateContent xmlns:mc="http://schemas.openxmlformats.org/markup-compatibility/2006">
              <mc:Choice xmlns:v="urn:schemas-microsoft-com:vml" Requires="v">
                <p:oleObj spid="_x0000_s812175" name="CS ChemDraw Drawing" r:id="rId10" imgW="376457" imgH="376352" progId="ChemDraw.Document.6.0">
                  <p:embed/>
                </p:oleObj>
              </mc:Choice>
              <mc:Fallback>
                <p:oleObj name="CS ChemDraw Drawing" r:id="rId10" imgW="376457" imgH="376352" progId="ChemDraw.Document.6.0">
                  <p:embed/>
                  <p:pic>
                    <p:nvPicPr>
                      <p:cNvPr id="0" name=""/>
                      <p:cNvPicPr/>
                      <p:nvPr/>
                    </p:nvPicPr>
                    <p:blipFill>
                      <a:blip r:embed="rId9"/>
                      <a:stretch>
                        <a:fillRect/>
                      </a:stretch>
                    </p:blipFill>
                    <p:spPr>
                      <a:xfrm>
                        <a:off x="1141578" y="4234675"/>
                        <a:ext cx="376237" cy="37623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59" name="Rectangle 15"/>
          <p:cNvSpPr>
            <a:spLocks noChangeArrowheads="1"/>
          </p:cNvSpPr>
          <p:nvPr/>
        </p:nvSpPr>
        <p:spPr bwMode="auto">
          <a:xfrm>
            <a:off x="5202238" y="4524375"/>
            <a:ext cx="2705100" cy="2266950"/>
          </a:xfrm>
          <a:prstGeom prst="rect">
            <a:avLst/>
          </a:prstGeom>
          <a:solidFill>
            <a:srgbClr val="FFFFFF"/>
          </a:solidFill>
          <a:ln w="38100">
            <a:solidFill>
              <a:srgbClr val="FFFFFF"/>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22953" name="Object 9"/>
          <p:cNvGraphicFramePr>
            <a:graphicFrameLocks noGrp="1" noChangeAspect="1"/>
          </p:cNvGraphicFramePr>
          <p:nvPr>
            <p:ph sz="quarter" idx="2"/>
          </p:nvPr>
        </p:nvGraphicFramePr>
        <p:xfrm>
          <a:off x="5384800" y="5141913"/>
          <a:ext cx="2408238" cy="1195387"/>
        </p:xfrm>
        <a:graphic>
          <a:graphicData uri="http://schemas.openxmlformats.org/presentationml/2006/ole">
            <mc:AlternateContent xmlns:mc="http://schemas.openxmlformats.org/markup-compatibility/2006">
              <mc:Choice xmlns:v="urn:schemas-microsoft-com:vml" Requires="v">
                <p:oleObj spid="_x0000_s723211" name="Image" r:id="rId3" imgW="2706671" imgH="1270289" progId="Photoshop.Image.5">
                  <p:embed/>
                </p:oleObj>
              </mc:Choice>
              <mc:Fallback>
                <p:oleObj name="Image" r:id="rId3" imgW="2706671" imgH="1270289" progId="Photoshop.Image.5">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800" y="5141913"/>
                        <a:ext cx="2408238"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2949" name="Text Box 5"/>
          <p:cNvSpPr txBox="1">
            <a:spLocks noChangeArrowheads="1"/>
          </p:cNvSpPr>
          <p:nvPr/>
        </p:nvSpPr>
        <p:spPr bwMode="auto">
          <a:xfrm>
            <a:off x="190500" y="442913"/>
            <a:ext cx="2552700" cy="57943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…as drugs:</a:t>
            </a:r>
          </a:p>
        </p:txBody>
      </p:sp>
      <p:graphicFrame>
        <p:nvGraphicFramePr>
          <p:cNvPr id="722956" name="Object 12"/>
          <p:cNvGraphicFramePr>
            <a:graphicFrameLocks noGrp="1" noChangeAspect="1"/>
          </p:cNvGraphicFramePr>
          <p:nvPr>
            <p:ph sz="quarter" idx="3"/>
          </p:nvPr>
        </p:nvGraphicFramePr>
        <p:xfrm>
          <a:off x="1025525" y="4511675"/>
          <a:ext cx="4167188" cy="2298700"/>
        </p:xfrm>
        <a:graphic>
          <a:graphicData uri="http://schemas.openxmlformats.org/presentationml/2006/ole">
            <mc:AlternateContent xmlns:mc="http://schemas.openxmlformats.org/markup-compatibility/2006">
              <mc:Choice xmlns:v="urn:schemas-microsoft-com:vml" Requires="v">
                <p:oleObj spid="_x0000_s723212" name="Image" r:id="rId5" imgW="4422167" imgH="2439816" progId="Photoshop.Image.5">
                  <p:embed/>
                </p:oleObj>
              </mc:Choice>
              <mc:Fallback>
                <p:oleObj name="Image" r:id="rId5" imgW="4422167" imgH="2439816" progId="Photoshop.Image.5">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525" y="4511675"/>
                        <a:ext cx="4167188"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2960" name="Text Box 16"/>
          <p:cNvSpPr txBox="1">
            <a:spLocks noChangeArrowheads="1"/>
          </p:cNvSpPr>
          <p:nvPr/>
        </p:nvSpPr>
        <p:spPr bwMode="auto">
          <a:xfrm>
            <a:off x="682625" y="3713163"/>
            <a:ext cx="1095375"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HO</a:t>
            </a:r>
          </a:p>
        </p:txBody>
      </p:sp>
      <p:sp>
        <p:nvSpPr>
          <p:cNvPr id="722961" name="Text Box 17"/>
          <p:cNvSpPr txBox="1">
            <a:spLocks noChangeArrowheads="1"/>
          </p:cNvSpPr>
          <p:nvPr/>
        </p:nvSpPr>
        <p:spPr bwMode="auto">
          <a:xfrm>
            <a:off x="7292975" y="3481388"/>
            <a:ext cx="1023938"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OH</a:t>
            </a:r>
          </a:p>
        </p:txBody>
      </p:sp>
      <p:sp>
        <p:nvSpPr>
          <p:cNvPr id="722962" name="Freeform 18"/>
          <p:cNvSpPr>
            <a:spLocks/>
          </p:cNvSpPr>
          <p:nvPr/>
        </p:nvSpPr>
        <p:spPr bwMode="auto">
          <a:xfrm>
            <a:off x="1346200" y="3714750"/>
            <a:ext cx="6029325" cy="241300"/>
          </a:xfrm>
          <a:custGeom>
            <a:avLst/>
            <a:gdLst>
              <a:gd name="T0" fmla="*/ 0 w 3798"/>
              <a:gd name="T1" fmla="*/ 102 h 152"/>
              <a:gd name="T2" fmla="*/ 152 w 3798"/>
              <a:gd name="T3" fmla="*/ 13 h 152"/>
              <a:gd name="T4" fmla="*/ 386 w 3798"/>
              <a:gd name="T5" fmla="*/ 146 h 152"/>
              <a:gd name="T6" fmla="*/ 620 w 3798"/>
              <a:gd name="T7" fmla="*/ 7 h 152"/>
              <a:gd name="T8" fmla="*/ 848 w 3798"/>
              <a:gd name="T9" fmla="*/ 146 h 152"/>
              <a:gd name="T10" fmla="*/ 1095 w 3798"/>
              <a:gd name="T11" fmla="*/ 13 h 152"/>
              <a:gd name="T12" fmla="*/ 1336 w 3798"/>
              <a:gd name="T13" fmla="*/ 146 h 152"/>
              <a:gd name="T14" fmla="*/ 1557 w 3798"/>
              <a:gd name="T15" fmla="*/ 13 h 152"/>
              <a:gd name="T16" fmla="*/ 1791 w 3798"/>
              <a:gd name="T17" fmla="*/ 146 h 152"/>
              <a:gd name="T18" fmla="*/ 2019 w 3798"/>
              <a:gd name="T19" fmla="*/ 7 h 152"/>
              <a:gd name="T20" fmla="*/ 2260 w 3798"/>
              <a:gd name="T21" fmla="*/ 152 h 152"/>
              <a:gd name="T22" fmla="*/ 2500 w 3798"/>
              <a:gd name="T23" fmla="*/ 7 h 152"/>
              <a:gd name="T24" fmla="*/ 2728 w 3798"/>
              <a:gd name="T25" fmla="*/ 152 h 152"/>
              <a:gd name="T26" fmla="*/ 2956 w 3798"/>
              <a:gd name="T27" fmla="*/ 0 h 152"/>
              <a:gd name="T28" fmla="*/ 3178 w 3798"/>
              <a:gd name="T29" fmla="*/ 152 h 152"/>
              <a:gd name="T30" fmla="*/ 3425 w 3798"/>
              <a:gd name="T31" fmla="*/ 7 h 152"/>
              <a:gd name="T32" fmla="*/ 3652 w 3798"/>
              <a:gd name="T33" fmla="*/ 152 h 152"/>
              <a:gd name="T34" fmla="*/ 3798 w 3798"/>
              <a:gd name="T3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98" h="152">
                <a:moveTo>
                  <a:pt x="0" y="102"/>
                </a:moveTo>
                <a:lnTo>
                  <a:pt x="152" y="13"/>
                </a:lnTo>
                <a:lnTo>
                  <a:pt x="386" y="146"/>
                </a:lnTo>
                <a:lnTo>
                  <a:pt x="620" y="7"/>
                </a:lnTo>
                <a:lnTo>
                  <a:pt x="848" y="146"/>
                </a:lnTo>
                <a:lnTo>
                  <a:pt x="1095" y="13"/>
                </a:lnTo>
                <a:lnTo>
                  <a:pt x="1336" y="146"/>
                </a:lnTo>
                <a:lnTo>
                  <a:pt x="1557" y="13"/>
                </a:lnTo>
                <a:lnTo>
                  <a:pt x="1791" y="146"/>
                </a:lnTo>
                <a:lnTo>
                  <a:pt x="2019" y="7"/>
                </a:lnTo>
                <a:lnTo>
                  <a:pt x="2260" y="152"/>
                </a:lnTo>
                <a:lnTo>
                  <a:pt x="2500" y="7"/>
                </a:lnTo>
                <a:lnTo>
                  <a:pt x="2728" y="152"/>
                </a:lnTo>
                <a:lnTo>
                  <a:pt x="2956" y="0"/>
                </a:lnTo>
                <a:lnTo>
                  <a:pt x="3178" y="152"/>
                </a:lnTo>
                <a:lnTo>
                  <a:pt x="3425" y="7"/>
                </a:lnTo>
                <a:lnTo>
                  <a:pt x="3652" y="152"/>
                </a:lnTo>
                <a:lnTo>
                  <a:pt x="3798" y="51"/>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967" name="Freeform 23"/>
          <p:cNvSpPr>
            <a:spLocks/>
          </p:cNvSpPr>
          <p:nvPr/>
        </p:nvSpPr>
        <p:spPr bwMode="auto">
          <a:xfrm>
            <a:off x="1839913" y="3706813"/>
            <a:ext cx="590550" cy="531812"/>
          </a:xfrm>
          <a:custGeom>
            <a:avLst/>
            <a:gdLst>
              <a:gd name="T0" fmla="*/ 253 w 303"/>
              <a:gd name="T1" fmla="*/ 0 h 304"/>
              <a:gd name="T2" fmla="*/ 244 w 303"/>
              <a:gd name="T3" fmla="*/ 214 h 304"/>
              <a:gd name="T4" fmla="*/ 0 w 303"/>
              <a:gd name="T5" fmla="*/ 103 h 304"/>
              <a:gd name="T6" fmla="*/ 303 w 303"/>
              <a:gd name="T7" fmla="*/ 304 h 304"/>
              <a:gd name="T8" fmla="*/ 253 w 303"/>
              <a:gd name="T9" fmla="*/ 0 h 304"/>
            </a:gdLst>
            <a:ahLst/>
            <a:cxnLst>
              <a:cxn ang="0">
                <a:pos x="T0" y="T1"/>
              </a:cxn>
              <a:cxn ang="0">
                <a:pos x="T2" y="T3"/>
              </a:cxn>
              <a:cxn ang="0">
                <a:pos x="T4" y="T5"/>
              </a:cxn>
              <a:cxn ang="0">
                <a:pos x="T6" y="T7"/>
              </a:cxn>
              <a:cxn ang="0">
                <a:pos x="T8" y="T9"/>
              </a:cxn>
            </a:cxnLst>
            <a:rect l="0" t="0" r="r" b="b"/>
            <a:pathLst>
              <a:path w="303" h="304">
                <a:moveTo>
                  <a:pt x="253" y="0"/>
                </a:moveTo>
                <a:lnTo>
                  <a:pt x="244" y="214"/>
                </a:lnTo>
                <a:lnTo>
                  <a:pt x="0" y="103"/>
                </a:lnTo>
                <a:lnTo>
                  <a:pt x="303" y="304"/>
                </a:lnTo>
                <a:lnTo>
                  <a:pt x="253" y="0"/>
                </a:lnTo>
                <a:close/>
              </a:path>
            </a:pathLst>
          </a:custGeom>
          <a:solidFill>
            <a:schemeClr val="tx1"/>
          </a:soli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968" name="Freeform 24"/>
          <p:cNvSpPr>
            <a:spLocks/>
          </p:cNvSpPr>
          <p:nvPr/>
        </p:nvSpPr>
        <p:spPr bwMode="auto">
          <a:xfrm>
            <a:off x="2574925" y="3708400"/>
            <a:ext cx="590550" cy="531813"/>
          </a:xfrm>
          <a:custGeom>
            <a:avLst/>
            <a:gdLst>
              <a:gd name="T0" fmla="*/ 253 w 303"/>
              <a:gd name="T1" fmla="*/ 0 h 304"/>
              <a:gd name="T2" fmla="*/ 244 w 303"/>
              <a:gd name="T3" fmla="*/ 214 h 304"/>
              <a:gd name="T4" fmla="*/ 0 w 303"/>
              <a:gd name="T5" fmla="*/ 103 h 304"/>
              <a:gd name="T6" fmla="*/ 303 w 303"/>
              <a:gd name="T7" fmla="*/ 304 h 304"/>
              <a:gd name="T8" fmla="*/ 253 w 303"/>
              <a:gd name="T9" fmla="*/ 0 h 304"/>
            </a:gdLst>
            <a:ahLst/>
            <a:cxnLst>
              <a:cxn ang="0">
                <a:pos x="T0" y="T1"/>
              </a:cxn>
              <a:cxn ang="0">
                <a:pos x="T2" y="T3"/>
              </a:cxn>
              <a:cxn ang="0">
                <a:pos x="T4" y="T5"/>
              </a:cxn>
              <a:cxn ang="0">
                <a:pos x="T6" y="T7"/>
              </a:cxn>
              <a:cxn ang="0">
                <a:pos x="T8" y="T9"/>
              </a:cxn>
            </a:cxnLst>
            <a:rect l="0" t="0" r="r" b="b"/>
            <a:pathLst>
              <a:path w="303" h="304">
                <a:moveTo>
                  <a:pt x="253" y="0"/>
                </a:moveTo>
                <a:lnTo>
                  <a:pt x="244" y="214"/>
                </a:lnTo>
                <a:lnTo>
                  <a:pt x="0" y="103"/>
                </a:lnTo>
                <a:lnTo>
                  <a:pt x="303" y="304"/>
                </a:lnTo>
                <a:lnTo>
                  <a:pt x="253" y="0"/>
                </a:lnTo>
                <a:close/>
              </a:path>
            </a:pathLst>
          </a:custGeom>
          <a:solidFill>
            <a:schemeClr val="tx1"/>
          </a:soli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969" name="Freeform 25"/>
          <p:cNvSpPr>
            <a:spLocks/>
          </p:cNvSpPr>
          <p:nvPr/>
        </p:nvSpPr>
        <p:spPr bwMode="auto">
          <a:xfrm>
            <a:off x="3328988" y="3709988"/>
            <a:ext cx="590550" cy="531812"/>
          </a:xfrm>
          <a:custGeom>
            <a:avLst/>
            <a:gdLst>
              <a:gd name="T0" fmla="*/ 253 w 303"/>
              <a:gd name="T1" fmla="*/ 0 h 304"/>
              <a:gd name="T2" fmla="*/ 244 w 303"/>
              <a:gd name="T3" fmla="*/ 214 h 304"/>
              <a:gd name="T4" fmla="*/ 0 w 303"/>
              <a:gd name="T5" fmla="*/ 103 h 304"/>
              <a:gd name="T6" fmla="*/ 303 w 303"/>
              <a:gd name="T7" fmla="*/ 304 h 304"/>
              <a:gd name="T8" fmla="*/ 253 w 303"/>
              <a:gd name="T9" fmla="*/ 0 h 304"/>
            </a:gdLst>
            <a:ahLst/>
            <a:cxnLst>
              <a:cxn ang="0">
                <a:pos x="T0" y="T1"/>
              </a:cxn>
              <a:cxn ang="0">
                <a:pos x="T2" y="T3"/>
              </a:cxn>
              <a:cxn ang="0">
                <a:pos x="T4" y="T5"/>
              </a:cxn>
              <a:cxn ang="0">
                <a:pos x="T6" y="T7"/>
              </a:cxn>
              <a:cxn ang="0">
                <a:pos x="T8" y="T9"/>
              </a:cxn>
            </a:cxnLst>
            <a:rect l="0" t="0" r="r" b="b"/>
            <a:pathLst>
              <a:path w="303" h="304">
                <a:moveTo>
                  <a:pt x="253" y="0"/>
                </a:moveTo>
                <a:lnTo>
                  <a:pt x="244" y="214"/>
                </a:lnTo>
                <a:lnTo>
                  <a:pt x="0" y="103"/>
                </a:lnTo>
                <a:lnTo>
                  <a:pt x="303" y="304"/>
                </a:lnTo>
                <a:lnTo>
                  <a:pt x="253" y="0"/>
                </a:lnTo>
                <a:close/>
              </a:path>
            </a:pathLst>
          </a:custGeom>
          <a:solidFill>
            <a:schemeClr val="tx1"/>
          </a:soli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970" name="Freeform 26"/>
          <p:cNvSpPr>
            <a:spLocks/>
          </p:cNvSpPr>
          <p:nvPr/>
        </p:nvSpPr>
        <p:spPr bwMode="auto">
          <a:xfrm>
            <a:off x="4054475" y="3702050"/>
            <a:ext cx="590550" cy="531813"/>
          </a:xfrm>
          <a:custGeom>
            <a:avLst/>
            <a:gdLst>
              <a:gd name="T0" fmla="*/ 253 w 303"/>
              <a:gd name="T1" fmla="*/ 0 h 304"/>
              <a:gd name="T2" fmla="*/ 244 w 303"/>
              <a:gd name="T3" fmla="*/ 214 h 304"/>
              <a:gd name="T4" fmla="*/ 0 w 303"/>
              <a:gd name="T5" fmla="*/ 103 h 304"/>
              <a:gd name="T6" fmla="*/ 303 w 303"/>
              <a:gd name="T7" fmla="*/ 304 h 304"/>
              <a:gd name="T8" fmla="*/ 253 w 303"/>
              <a:gd name="T9" fmla="*/ 0 h 304"/>
            </a:gdLst>
            <a:ahLst/>
            <a:cxnLst>
              <a:cxn ang="0">
                <a:pos x="T0" y="T1"/>
              </a:cxn>
              <a:cxn ang="0">
                <a:pos x="T2" y="T3"/>
              </a:cxn>
              <a:cxn ang="0">
                <a:pos x="T4" y="T5"/>
              </a:cxn>
              <a:cxn ang="0">
                <a:pos x="T6" y="T7"/>
              </a:cxn>
              <a:cxn ang="0">
                <a:pos x="T8" y="T9"/>
              </a:cxn>
            </a:cxnLst>
            <a:rect l="0" t="0" r="r" b="b"/>
            <a:pathLst>
              <a:path w="303" h="304">
                <a:moveTo>
                  <a:pt x="253" y="0"/>
                </a:moveTo>
                <a:lnTo>
                  <a:pt x="244" y="214"/>
                </a:lnTo>
                <a:lnTo>
                  <a:pt x="0" y="103"/>
                </a:lnTo>
                <a:lnTo>
                  <a:pt x="303" y="304"/>
                </a:lnTo>
                <a:lnTo>
                  <a:pt x="253" y="0"/>
                </a:lnTo>
                <a:close/>
              </a:path>
            </a:pathLst>
          </a:custGeom>
          <a:solidFill>
            <a:schemeClr val="tx1"/>
          </a:soli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971" name="Freeform 27"/>
          <p:cNvSpPr>
            <a:spLocks/>
          </p:cNvSpPr>
          <p:nvPr/>
        </p:nvSpPr>
        <p:spPr bwMode="auto">
          <a:xfrm>
            <a:off x="4789488" y="3703638"/>
            <a:ext cx="619125" cy="531812"/>
          </a:xfrm>
          <a:custGeom>
            <a:avLst/>
            <a:gdLst>
              <a:gd name="T0" fmla="*/ 253 w 303"/>
              <a:gd name="T1" fmla="*/ 0 h 304"/>
              <a:gd name="T2" fmla="*/ 244 w 303"/>
              <a:gd name="T3" fmla="*/ 214 h 304"/>
              <a:gd name="T4" fmla="*/ 0 w 303"/>
              <a:gd name="T5" fmla="*/ 103 h 304"/>
              <a:gd name="T6" fmla="*/ 303 w 303"/>
              <a:gd name="T7" fmla="*/ 304 h 304"/>
              <a:gd name="T8" fmla="*/ 253 w 303"/>
              <a:gd name="T9" fmla="*/ 0 h 304"/>
            </a:gdLst>
            <a:ahLst/>
            <a:cxnLst>
              <a:cxn ang="0">
                <a:pos x="T0" y="T1"/>
              </a:cxn>
              <a:cxn ang="0">
                <a:pos x="T2" y="T3"/>
              </a:cxn>
              <a:cxn ang="0">
                <a:pos x="T4" y="T5"/>
              </a:cxn>
              <a:cxn ang="0">
                <a:pos x="T6" y="T7"/>
              </a:cxn>
              <a:cxn ang="0">
                <a:pos x="T8" y="T9"/>
              </a:cxn>
            </a:cxnLst>
            <a:rect l="0" t="0" r="r" b="b"/>
            <a:pathLst>
              <a:path w="303" h="304">
                <a:moveTo>
                  <a:pt x="253" y="0"/>
                </a:moveTo>
                <a:lnTo>
                  <a:pt x="244" y="214"/>
                </a:lnTo>
                <a:lnTo>
                  <a:pt x="0" y="103"/>
                </a:lnTo>
                <a:lnTo>
                  <a:pt x="303" y="304"/>
                </a:lnTo>
                <a:lnTo>
                  <a:pt x="253" y="0"/>
                </a:lnTo>
                <a:close/>
              </a:path>
            </a:pathLst>
          </a:custGeom>
          <a:solidFill>
            <a:schemeClr val="tx1"/>
          </a:soli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972" name="Freeform 28"/>
          <p:cNvSpPr>
            <a:spLocks/>
          </p:cNvSpPr>
          <p:nvPr/>
        </p:nvSpPr>
        <p:spPr bwMode="auto">
          <a:xfrm>
            <a:off x="5524500" y="3705225"/>
            <a:ext cx="619125" cy="531813"/>
          </a:xfrm>
          <a:custGeom>
            <a:avLst/>
            <a:gdLst>
              <a:gd name="T0" fmla="*/ 253 w 303"/>
              <a:gd name="T1" fmla="*/ 0 h 304"/>
              <a:gd name="T2" fmla="*/ 244 w 303"/>
              <a:gd name="T3" fmla="*/ 214 h 304"/>
              <a:gd name="T4" fmla="*/ 0 w 303"/>
              <a:gd name="T5" fmla="*/ 103 h 304"/>
              <a:gd name="T6" fmla="*/ 303 w 303"/>
              <a:gd name="T7" fmla="*/ 304 h 304"/>
              <a:gd name="T8" fmla="*/ 253 w 303"/>
              <a:gd name="T9" fmla="*/ 0 h 304"/>
            </a:gdLst>
            <a:ahLst/>
            <a:cxnLst>
              <a:cxn ang="0">
                <a:pos x="T0" y="T1"/>
              </a:cxn>
              <a:cxn ang="0">
                <a:pos x="T2" y="T3"/>
              </a:cxn>
              <a:cxn ang="0">
                <a:pos x="T4" y="T5"/>
              </a:cxn>
              <a:cxn ang="0">
                <a:pos x="T6" y="T7"/>
              </a:cxn>
              <a:cxn ang="0">
                <a:pos x="T8" y="T9"/>
              </a:cxn>
            </a:cxnLst>
            <a:rect l="0" t="0" r="r" b="b"/>
            <a:pathLst>
              <a:path w="303" h="304">
                <a:moveTo>
                  <a:pt x="253" y="0"/>
                </a:moveTo>
                <a:lnTo>
                  <a:pt x="244" y="214"/>
                </a:lnTo>
                <a:lnTo>
                  <a:pt x="0" y="103"/>
                </a:lnTo>
                <a:lnTo>
                  <a:pt x="303" y="304"/>
                </a:lnTo>
                <a:lnTo>
                  <a:pt x="253" y="0"/>
                </a:lnTo>
                <a:close/>
              </a:path>
            </a:pathLst>
          </a:custGeom>
          <a:solidFill>
            <a:schemeClr val="tx1"/>
          </a:soli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973" name="Freeform 29"/>
          <p:cNvSpPr>
            <a:spLocks/>
          </p:cNvSpPr>
          <p:nvPr/>
        </p:nvSpPr>
        <p:spPr bwMode="auto">
          <a:xfrm>
            <a:off x="6259513" y="3706813"/>
            <a:ext cx="619125" cy="531812"/>
          </a:xfrm>
          <a:custGeom>
            <a:avLst/>
            <a:gdLst>
              <a:gd name="T0" fmla="*/ 253 w 303"/>
              <a:gd name="T1" fmla="*/ 0 h 304"/>
              <a:gd name="T2" fmla="*/ 244 w 303"/>
              <a:gd name="T3" fmla="*/ 214 h 304"/>
              <a:gd name="T4" fmla="*/ 0 w 303"/>
              <a:gd name="T5" fmla="*/ 103 h 304"/>
              <a:gd name="T6" fmla="*/ 303 w 303"/>
              <a:gd name="T7" fmla="*/ 304 h 304"/>
              <a:gd name="T8" fmla="*/ 253 w 303"/>
              <a:gd name="T9" fmla="*/ 0 h 304"/>
            </a:gdLst>
            <a:ahLst/>
            <a:cxnLst>
              <a:cxn ang="0">
                <a:pos x="T0" y="T1"/>
              </a:cxn>
              <a:cxn ang="0">
                <a:pos x="T2" y="T3"/>
              </a:cxn>
              <a:cxn ang="0">
                <a:pos x="T4" y="T5"/>
              </a:cxn>
              <a:cxn ang="0">
                <a:pos x="T6" y="T7"/>
              </a:cxn>
              <a:cxn ang="0">
                <a:pos x="T8" y="T9"/>
              </a:cxn>
            </a:cxnLst>
            <a:rect l="0" t="0" r="r" b="b"/>
            <a:pathLst>
              <a:path w="303" h="304">
                <a:moveTo>
                  <a:pt x="253" y="0"/>
                </a:moveTo>
                <a:lnTo>
                  <a:pt x="244" y="214"/>
                </a:lnTo>
                <a:lnTo>
                  <a:pt x="0" y="103"/>
                </a:lnTo>
                <a:lnTo>
                  <a:pt x="303" y="304"/>
                </a:lnTo>
                <a:lnTo>
                  <a:pt x="253" y="0"/>
                </a:lnTo>
                <a:close/>
              </a:path>
            </a:pathLst>
          </a:custGeom>
          <a:solidFill>
            <a:schemeClr val="tx1"/>
          </a:soli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977" name="Text Box 33"/>
          <p:cNvSpPr txBox="1">
            <a:spLocks noChangeArrowheads="1"/>
          </p:cNvSpPr>
          <p:nvPr/>
        </p:nvSpPr>
        <p:spPr bwMode="auto">
          <a:xfrm>
            <a:off x="5543550" y="2620963"/>
            <a:ext cx="142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solidFill>
                  <a:srgbClr val="660066"/>
                </a:solidFill>
                <a:effectLst/>
              </a:rPr>
              <a:t>Antifungal</a:t>
            </a:r>
          </a:p>
          <a:p>
            <a:pPr eaLnBrk="0" hangingPunct="0"/>
            <a:endParaRPr lang="en-US" altLang="en-US" sz="2000">
              <a:solidFill>
                <a:srgbClr val="660066"/>
              </a:solidFill>
              <a:effectLst/>
            </a:endParaRPr>
          </a:p>
        </p:txBody>
      </p:sp>
      <p:sp>
        <p:nvSpPr>
          <p:cNvPr id="722979" name="Text Box 35"/>
          <p:cNvSpPr txBox="1">
            <a:spLocks noChangeArrowheads="1"/>
          </p:cNvSpPr>
          <p:nvPr/>
        </p:nvSpPr>
        <p:spPr bwMode="auto">
          <a:xfrm>
            <a:off x="219075" y="2714625"/>
            <a:ext cx="2270125" cy="579438"/>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effectLst>
                  <a:outerShdw blurRad="38100" dist="38100" dir="2700000" algn="tl">
                    <a:srgbClr val="000000"/>
                  </a:outerShdw>
                </a:effectLst>
              </a:rPr>
              <a:t>…for “fun”:</a:t>
            </a:r>
          </a:p>
        </p:txBody>
      </p:sp>
      <p:sp>
        <p:nvSpPr>
          <p:cNvPr id="722980" name="Text Box 36"/>
          <p:cNvSpPr txBox="1">
            <a:spLocks noChangeArrowheads="1"/>
          </p:cNvSpPr>
          <p:nvPr/>
        </p:nvSpPr>
        <p:spPr bwMode="auto">
          <a:xfrm>
            <a:off x="1077913" y="6484938"/>
            <a:ext cx="598487" cy="27463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9900"/>
                </a:solidFill>
                <a:effectLst>
                  <a:outerShdw blurRad="38100" dist="38100" dir="2700000" algn="tl">
                    <a:srgbClr val="000000"/>
                  </a:outerShdw>
                </a:effectLst>
              </a:rPr>
              <a:t>Chiral</a:t>
            </a:r>
          </a:p>
        </p:txBody>
      </p:sp>
      <p:pic>
        <p:nvPicPr>
          <p:cNvPr id="2" name="Picture 1"/>
          <p:cNvPicPr>
            <a:picLocks noChangeAspect="1"/>
          </p:cNvPicPr>
          <p:nvPr/>
        </p:nvPicPr>
        <p:blipFill>
          <a:blip r:embed="rId7"/>
          <a:stretch>
            <a:fillRect/>
          </a:stretch>
        </p:blipFill>
        <p:spPr>
          <a:xfrm>
            <a:off x="2430463" y="302230"/>
            <a:ext cx="6336071" cy="226927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3" name="Text Box 5"/>
          <p:cNvSpPr txBox="1">
            <a:spLocks noChangeArrowheads="1"/>
          </p:cNvSpPr>
          <p:nvPr/>
        </p:nvSpPr>
        <p:spPr bwMode="auto">
          <a:xfrm>
            <a:off x="986632" y="204788"/>
            <a:ext cx="7170737" cy="76944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400" b="1">
                <a:solidFill>
                  <a:srgbClr val="66FF33"/>
                </a:solidFill>
                <a:effectLst>
                  <a:outerShdw blurRad="38100" dist="38100" dir="2700000" algn="tl">
                    <a:srgbClr val="000000"/>
                  </a:outerShdw>
                </a:effectLst>
              </a:rPr>
              <a:t>5. Electrophilic Oxidation</a:t>
            </a:r>
          </a:p>
        </p:txBody>
      </p:sp>
      <p:sp>
        <p:nvSpPr>
          <p:cNvPr id="749574" name="Text Box 6"/>
          <p:cNvSpPr txBox="1">
            <a:spLocks noChangeArrowheads="1"/>
          </p:cNvSpPr>
          <p:nvPr/>
        </p:nvSpPr>
        <p:spPr bwMode="auto">
          <a:xfrm>
            <a:off x="617538" y="1428099"/>
            <a:ext cx="5738812"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chemeClr val="accent1">
                    <a:lumMod val="40000"/>
                    <a:lumOff val="60000"/>
                  </a:schemeClr>
                </a:solidFill>
                <a:effectLst>
                  <a:outerShdw blurRad="38100" dist="38100" dir="2700000" algn="tl">
                    <a:srgbClr val="000000"/>
                  </a:outerShdw>
                </a:effectLst>
              </a:rPr>
              <a:t>a. Peroxycarboxylic acids</a:t>
            </a:r>
          </a:p>
        </p:txBody>
      </p:sp>
      <p:sp>
        <p:nvSpPr>
          <p:cNvPr id="749575" name="Text Box 7"/>
          <p:cNvSpPr txBox="1">
            <a:spLocks noChangeArrowheads="1"/>
          </p:cNvSpPr>
          <p:nvPr/>
        </p:nvSpPr>
        <p:spPr bwMode="auto">
          <a:xfrm>
            <a:off x="6489700" y="1733357"/>
            <a:ext cx="12382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FF0000"/>
                </a:solidFill>
                <a:effectLst>
                  <a:outerShdw blurRad="38100" dist="38100" dir="2700000" algn="tl">
                    <a:srgbClr val="000000"/>
                  </a:outerShdw>
                </a:effectLst>
              </a:rPr>
              <a:t>RCO</a:t>
            </a:r>
          </a:p>
        </p:txBody>
      </p:sp>
      <p:sp>
        <p:nvSpPr>
          <p:cNvPr id="749576" name="Text Box 8"/>
          <p:cNvSpPr txBox="1">
            <a:spLocks noChangeArrowheads="1"/>
          </p:cNvSpPr>
          <p:nvPr/>
        </p:nvSpPr>
        <p:spPr bwMode="auto">
          <a:xfrm>
            <a:off x="7689850" y="1714307"/>
            <a:ext cx="12382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OH</a:t>
            </a:r>
          </a:p>
        </p:txBody>
      </p:sp>
      <p:sp>
        <p:nvSpPr>
          <p:cNvPr id="749577" name="Text Box 9"/>
          <p:cNvSpPr txBox="1">
            <a:spLocks noChangeArrowheads="1"/>
          </p:cNvSpPr>
          <p:nvPr/>
        </p:nvSpPr>
        <p:spPr bwMode="auto">
          <a:xfrm>
            <a:off x="6756400" y="1104707"/>
            <a:ext cx="7239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FF0000"/>
                </a:solidFill>
                <a:effectLst>
                  <a:outerShdw blurRad="38100" dist="38100" dir="2700000" algn="tl">
                    <a:srgbClr val="000000"/>
                  </a:outerShdw>
                </a:effectLst>
              </a:rPr>
              <a:t>O</a:t>
            </a:r>
          </a:p>
        </p:txBody>
      </p:sp>
      <p:sp>
        <p:nvSpPr>
          <p:cNvPr id="749579" name="Line 11"/>
          <p:cNvSpPr>
            <a:spLocks noChangeShapeType="1"/>
          </p:cNvSpPr>
          <p:nvPr/>
        </p:nvSpPr>
        <p:spPr bwMode="auto">
          <a:xfrm>
            <a:off x="7061200" y="1619057"/>
            <a:ext cx="0" cy="2095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580" name="Line 12"/>
          <p:cNvSpPr>
            <a:spLocks noChangeShapeType="1"/>
          </p:cNvSpPr>
          <p:nvPr/>
        </p:nvSpPr>
        <p:spPr bwMode="auto">
          <a:xfrm>
            <a:off x="6985000" y="1619057"/>
            <a:ext cx="0" cy="2095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581" name="Line 13"/>
          <p:cNvSpPr>
            <a:spLocks noChangeShapeType="1"/>
          </p:cNvSpPr>
          <p:nvPr/>
        </p:nvSpPr>
        <p:spPr bwMode="auto">
          <a:xfrm>
            <a:off x="7518400" y="2019107"/>
            <a:ext cx="24765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582" name="Oval 14"/>
          <p:cNvSpPr>
            <a:spLocks noChangeArrowheads="1"/>
          </p:cNvSpPr>
          <p:nvPr/>
        </p:nvSpPr>
        <p:spPr bwMode="auto">
          <a:xfrm>
            <a:off x="7251700" y="175240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583" name="Oval 15"/>
          <p:cNvSpPr>
            <a:spLocks noChangeArrowheads="1"/>
          </p:cNvSpPr>
          <p:nvPr/>
        </p:nvSpPr>
        <p:spPr bwMode="auto">
          <a:xfrm>
            <a:off x="7366000" y="175240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584" name="Oval 16"/>
          <p:cNvSpPr>
            <a:spLocks noChangeArrowheads="1"/>
          </p:cNvSpPr>
          <p:nvPr/>
        </p:nvSpPr>
        <p:spPr bwMode="auto">
          <a:xfrm>
            <a:off x="7251700" y="226675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585" name="Oval 17"/>
          <p:cNvSpPr>
            <a:spLocks noChangeArrowheads="1"/>
          </p:cNvSpPr>
          <p:nvPr/>
        </p:nvSpPr>
        <p:spPr bwMode="auto">
          <a:xfrm>
            <a:off x="7366000" y="226675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586" name="Oval 18"/>
          <p:cNvSpPr>
            <a:spLocks noChangeArrowheads="1"/>
          </p:cNvSpPr>
          <p:nvPr/>
        </p:nvSpPr>
        <p:spPr bwMode="auto">
          <a:xfrm>
            <a:off x="7251700" y="131425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587" name="Oval 19"/>
          <p:cNvSpPr>
            <a:spLocks noChangeArrowheads="1"/>
          </p:cNvSpPr>
          <p:nvPr/>
        </p:nvSpPr>
        <p:spPr bwMode="auto">
          <a:xfrm>
            <a:off x="7251700" y="146665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588" name="Oval 20"/>
          <p:cNvSpPr>
            <a:spLocks noChangeArrowheads="1"/>
          </p:cNvSpPr>
          <p:nvPr/>
        </p:nvSpPr>
        <p:spPr bwMode="auto">
          <a:xfrm>
            <a:off x="6756400" y="131425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589" name="Oval 21"/>
          <p:cNvSpPr>
            <a:spLocks noChangeArrowheads="1"/>
          </p:cNvSpPr>
          <p:nvPr/>
        </p:nvSpPr>
        <p:spPr bwMode="auto">
          <a:xfrm>
            <a:off x="6756400" y="144760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590" name="Oval 22"/>
          <p:cNvSpPr>
            <a:spLocks noChangeArrowheads="1"/>
          </p:cNvSpPr>
          <p:nvPr/>
        </p:nvSpPr>
        <p:spPr bwMode="auto">
          <a:xfrm>
            <a:off x="7899400" y="175240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591" name="Oval 23"/>
          <p:cNvSpPr>
            <a:spLocks noChangeArrowheads="1"/>
          </p:cNvSpPr>
          <p:nvPr/>
        </p:nvSpPr>
        <p:spPr bwMode="auto">
          <a:xfrm>
            <a:off x="8013700" y="175240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592" name="Oval 24"/>
          <p:cNvSpPr>
            <a:spLocks noChangeArrowheads="1"/>
          </p:cNvSpPr>
          <p:nvPr/>
        </p:nvSpPr>
        <p:spPr bwMode="auto">
          <a:xfrm>
            <a:off x="7899400" y="226675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593" name="Oval 25"/>
          <p:cNvSpPr>
            <a:spLocks noChangeArrowheads="1"/>
          </p:cNvSpPr>
          <p:nvPr/>
        </p:nvSpPr>
        <p:spPr bwMode="auto">
          <a:xfrm>
            <a:off x="8013700" y="226675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594" name="Freeform 26"/>
          <p:cNvSpPr>
            <a:spLocks/>
          </p:cNvSpPr>
          <p:nvPr/>
        </p:nvSpPr>
        <p:spPr bwMode="auto">
          <a:xfrm>
            <a:off x="7950200" y="1447607"/>
            <a:ext cx="107950" cy="196850"/>
          </a:xfrm>
          <a:custGeom>
            <a:avLst/>
            <a:gdLst>
              <a:gd name="T0" fmla="*/ 376 w 480"/>
              <a:gd name="T1" fmla="*/ 0 h 848"/>
              <a:gd name="T2" fmla="*/ 88 w 480"/>
              <a:gd name="T3" fmla="*/ 96 h 848"/>
              <a:gd name="T4" fmla="*/ 40 w 480"/>
              <a:gd name="T5" fmla="*/ 240 h 848"/>
              <a:gd name="T6" fmla="*/ 328 w 480"/>
              <a:gd name="T7" fmla="*/ 432 h 848"/>
              <a:gd name="T8" fmla="*/ 472 w 480"/>
              <a:gd name="T9" fmla="*/ 624 h 848"/>
              <a:gd name="T10" fmla="*/ 376 w 480"/>
              <a:gd name="T11" fmla="*/ 768 h 848"/>
              <a:gd name="T12" fmla="*/ 232 w 480"/>
              <a:gd name="T13" fmla="*/ 816 h 848"/>
              <a:gd name="T14" fmla="*/ 88 w 480"/>
              <a:gd name="T15" fmla="*/ 816 h 848"/>
              <a:gd name="T16" fmla="*/ 40 w 480"/>
              <a:gd name="T17" fmla="*/ 624 h 848"/>
              <a:gd name="T18" fmla="*/ 232 w 480"/>
              <a:gd name="T19" fmla="*/ 38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48">
                <a:moveTo>
                  <a:pt x="376" y="0"/>
                </a:moveTo>
                <a:cubicBezTo>
                  <a:pt x="260" y="28"/>
                  <a:pt x="144" y="56"/>
                  <a:pt x="88" y="96"/>
                </a:cubicBezTo>
                <a:cubicBezTo>
                  <a:pt x="32" y="136"/>
                  <a:pt x="0" y="184"/>
                  <a:pt x="40" y="240"/>
                </a:cubicBezTo>
                <a:cubicBezTo>
                  <a:pt x="80" y="296"/>
                  <a:pt x="256" y="368"/>
                  <a:pt x="328" y="432"/>
                </a:cubicBezTo>
                <a:cubicBezTo>
                  <a:pt x="400" y="496"/>
                  <a:pt x="464" y="568"/>
                  <a:pt x="472" y="624"/>
                </a:cubicBezTo>
                <a:cubicBezTo>
                  <a:pt x="480" y="680"/>
                  <a:pt x="416" y="736"/>
                  <a:pt x="376" y="768"/>
                </a:cubicBezTo>
                <a:cubicBezTo>
                  <a:pt x="336" y="800"/>
                  <a:pt x="280" y="808"/>
                  <a:pt x="232" y="816"/>
                </a:cubicBezTo>
                <a:cubicBezTo>
                  <a:pt x="184" y="824"/>
                  <a:pt x="120" y="848"/>
                  <a:pt x="88" y="816"/>
                </a:cubicBezTo>
                <a:cubicBezTo>
                  <a:pt x="56" y="784"/>
                  <a:pt x="16" y="696"/>
                  <a:pt x="40" y="624"/>
                </a:cubicBezTo>
                <a:cubicBezTo>
                  <a:pt x="64" y="552"/>
                  <a:pt x="200" y="424"/>
                  <a:pt x="232" y="384"/>
                </a:cubicBezTo>
              </a:path>
            </a:pathLst>
          </a:custGeom>
          <a:noFill/>
          <a:ln w="38100" cap="flat" cmpd="sng">
            <a:solidFill>
              <a:srgbClr val="66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49595" name="Freeform 27"/>
          <p:cNvSpPr>
            <a:spLocks/>
          </p:cNvSpPr>
          <p:nvPr/>
        </p:nvSpPr>
        <p:spPr bwMode="auto">
          <a:xfrm>
            <a:off x="7416800" y="1447607"/>
            <a:ext cx="107950" cy="196850"/>
          </a:xfrm>
          <a:custGeom>
            <a:avLst/>
            <a:gdLst>
              <a:gd name="T0" fmla="*/ 376 w 480"/>
              <a:gd name="T1" fmla="*/ 0 h 848"/>
              <a:gd name="T2" fmla="*/ 88 w 480"/>
              <a:gd name="T3" fmla="*/ 96 h 848"/>
              <a:gd name="T4" fmla="*/ 40 w 480"/>
              <a:gd name="T5" fmla="*/ 240 h 848"/>
              <a:gd name="T6" fmla="*/ 328 w 480"/>
              <a:gd name="T7" fmla="*/ 432 h 848"/>
              <a:gd name="T8" fmla="*/ 472 w 480"/>
              <a:gd name="T9" fmla="*/ 624 h 848"/>
              <a:gd name="T10" fmla="*/ 376 w 480"/>
              <a:gd name="T11" fmla="*/ 768 h 848"/>
              <a:gd name="T12" fmla="*/ 232 w 480"/>
              <a:gd name="T13" fmla="*/ 816 h 848"/>
              <a:gd name="T14" fmla="*/ 88 w 480"/>
              <a:gd name="T15" fmla="*/ 816 h 848"/>
              <a:gd name="T16" fmla="*/ 40 w 480"/>
              <a:gd name="T17" fmla="*/ 624 h 848"/>
              <a:gd name="T18" fmla="*/ 232 w 480"/>
              <a:gd name="T19" fmla="*/ 38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48">
                <a:moveTo>
                  <a:pt x="376" y="0"/>
                </a:moveTo>
                <a:cubicBezTo>
                  <a:pt x="260" y="28"/>
                  <a:pt x="144" y="56"/>
                  <a:pt x="88" y="96"/>
                </a:cubicBezTo>
                <a:cubicBezTo>
                  <a:pt x="32" y="136"/>
                  <a:pt x="0" y="184"/>
                  <a:pt x="40" y="240"/>
                </a:cubicBezTo>
                <a:cubicBezTo>
                  <a:pt x="80" y="296"/>
                  <a:pt x="256" y="368"/>
                  <a:pt x="328" y="432"/>
                </a:cubicBezTo>
                <a:cubicBezTo>
                  <a:pt x="400" y="496"/>
                  <a:pt x="464" y="568"/>
                  <a:pt x="472" y="624"/>
                </a:cubicBezTo>
                <a:cubicBezTo>
                  <a:pt x="480" y="680"/>
                  <a:pt x="416" y="736"/>
                  <a:pt x="376" y="768"/>
                </a:cubicBezTo>
                <a:cubicBezTo>
                  <a:pt x="336" y="800"/>
                  <a:pt x="280" y="808"/>
                  <a:pt x="232" y="816"/>
                </a:cubicBezTo>
                <a:cubicBezTo>
                  <a:pt x="184" y="824"/>
                  <a:pt x="120" y="848"/>
                  <a:pt x="88" y="816"/>
                </a:cubicBezTo>
                <a:cubicBezTo>
                  <a:pt x="56" y="784"/>
                  <a:pt x="16" y="696"/>
                  <a:pt x="40" y="624"/>
                </a:cubicBezTo>
                <a:cubicBezTo>
                  <a:pt x="64" y="552"/>
                  <a:pt x="200" y="424"/>
                  <a:pt x="232" y="384"/>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49596" name="Text Box 28"/>
          <p:cNvSpPr txBox="1">
            <a:spLocks noChangeArrowheads="1"/>
          </p:cNvSpPr>
          <p:nvPr/>
        </p:nvSpPr>
        <p:spPr bwMode="auto">
          <a:xfrm>
            <a:off x="7480300" y="1257107"/>
            <a:ext cx="4762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effectLst>
                  <a:outerShdw blurRad="38100" dist="38100" dir="2700000" algn="tl">
                    <a:srgbClr val="000000"/>
                  </a:outerShdw>
                </a:effectLst>
              </a:rPr>
              <a:t>-</a:t>
            </a:r>
          </a:p>
        </p:txBody>
      </p:sp>
      <p:sp>
        <p:nvSpPr>
          <p:cNvPr id="749597" name="Text Box 29"/>
          <p:cNvSpPr txBox="1">
            <a:spLocks noChangeArrowheads="1"/>
          </p:cNvSpPr>
          <p:nvPr/>
        </p:nvSpPr>
        <p:spPr bwMode="auto">
          <a:xfrm>
            <a:off x="8013700" y="1276157"/>
            <a:ext cx="4191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rPr>
              <a:t>+</a:t>
            </a:r>
          </a:p>
        </p:txBody>
      </p:sp>
      <p:sp>
        <p:nvSpPr>
          <p:cNvPr id="749598" name="Line 30"/>
          <p:cNvSpPr>
            <a:spLocks noChangeShapeType="1"/>
          </p:cNvSpPr>
          <p:nvPr/>
        </p:nvSpPr>
        <p:spPr bwMode="auto">
          <a:xfrm>
            <a:off x="942975" y="3340875"/>
            <a:ext cx="333375"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599" name="Line 31"/>
          <p:cNvSpPr>
            <a:spLocks noChangeShapeType="1"/>
          </p:cNvSpPr>
          <p:nvPr/>
        </p:nvSpPr>
        <p:spPr bwMode="auto">
          <a:xfrm>
            <a:off x="942975" y="3417075"/>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00" name="Text Box 32"/>
          <p:cNvSpPr txBox="1">
            <a:spLocks noChangeArrowheads="1"/>
          </p:cNvSpPr>
          <p:nvPr/>
        </p:nvSpPr>
        <p:spPr bwMode="auto">
          <a:xfrm>
            <a:off x="552450" y="3074175"/>
            <a:ext cx="334963"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49601" name="Text Box 33"/>
          <p:cNvSpPr txBox="1">
            <a:spLocks noChangeArrowheads="1"/>
          </p:cNvSpPr>
          <p:nvPr/>
        </p:nvSpPr>
        <p:spPr bwMode="auto">
          <a:xfrm>
            <a:off x="1209675" y="3083700"/>
            <a:ext cx="334963"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49603" name="Line 35"/>
          <p:cNvSpPr>
            <a:spLocks noChangeShapeType="1"/>
          </p:cNvSpPr>
          <p:nvPr/>
        </p:nvSpPr>
        <p:spPr bwMode="auto">
          <a:xfrm>
            <a:off x="1571625" y="3550425"/>
            <a:ext cx="304800" cy="3238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04" name="Line 36"/>
          <p:cNvSpPr>
            <a:spLocks noChangeShapeType="1"/>
          </p:cNvSpPr>
          <p:nvPr/>
        </p:nvSpPr>
        <p:spPr bwMode="auto">
          <a:xfrm flipH="1">
            <a:off x="361950" y="3540900"/>
            <a:ext cx="295275" cy="3143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05" name="Line 37"/>
          <p:cNvSpPr>
            <a:spLocks noChangeShapeType="1"/>
          </p:cNvSpPr>
          <p:nvPr/>
        </p:nvSpPr>
        <p:spPr bwMode="auto">
          <a:xfrm flipV="1">
            <a:off x="1581150" y="2931300"/>
            <a:ext cx="276225"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06" name="Line 38"/>
          <p:cNvSpPr>
            <a:spLocks noChangeShapeType="1"/>
          </p:cNvSpPr>
          <p:nvPr/>
        </p:nvSpPr>
        <p:spPr bwMode="auto">
          <a:xfrm flipH="1" flipV="1">
            <a:off x="400050" y="2902725"/>
            <a:ext cx="266700" cy="29527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07" name="Text Box 39"/>
          <p:cNvSpPr txBox="1">
            <a:spLocks noChangeArrowheads="1"/>
          </p:cNvSpPr>
          <p:nvPr/>
        </p:nvSpPr>
        <p:spPr bwMode="auto">
          <a:xfrm>
            <a:off x="1876425" y="3055125"/>
            <a:ext cx="5524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sp>
        <p:nvSpPr>
          <p:cNvPr id="749608" name="Text Box 40"/>
          <p:cNvSpPr txBox="1">
            <a:spLocks noChangeArrowheads="1"/>
          </p:cNvSpPr>
          <p:nvPr/>
        </p:nvSpPr>
        <p:spPr bwMode="auto">
          <a:xfrm>
            <a:off x="2295525" y="3112275"/>
            <a:ext cx="12382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FF0000"/>
                </a:solidFill>
                <a:effectLst>
                  <a:outerShdw blurRad="38100" dist="38100" dir="2700000" algn="tl">
                    <a:srgbClr val="000000"/>
                  </a:outerShdw>
                </a:effectLst>
              </a:rPr>
              <a:t>RCO</a:t>
            </a:r>
          </a:p>
        </p:txBody>
      </p:sp>
      <p:sp>
        <p:nvSpPr>
          <p:cNvPr id="749609" name="Text Box 41"/>
          <p:cNvSpPr txBox="1">
            <a:spLocks noChangeArrowheads="1"/>
          </p:cNvSpPr>
          <p:nvPr/>
        </p:nvSpPr>
        <p:spPr bwMode="auto">
          <a:xfrm>
            <a:off x="3495675" y="3093225"/>
            <a:ext cx="12382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OH</a:t>
            </a:r>
          </a:p>
        </p:txBody>
      </p:sp>
      <p:sp>
        <p:nvSpPr>
          <p:cNvPr id="749610" name="Text Box 42"/>
          <p:cNvSpPr txBox="1">
            <a:spLocks noChangeArrowheads="1"/>
          </p:cNvSpPr>
          <p:nvPr/>
        </p:nvSpPr>
        <p:spPr bwMode="auto">
          <a:xfrm>
            <a:off x="2562225" y="2483625"/>
            <a:ext cx="7239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FF0000"/>
                </a:solidFill>
                <a:effectLst>
                  <a:outerShdw blurRad="38100" dist="38100" dir="2700000" algn="tl">
                    <a:srgbClr val="000000"/>
                  </a:outerShdw>
                </a:effectLst>
              </a:rPr>
              <a:t>O</a:t>
            </a:r>
          </a:p>
        </p:txBody>
      </p:sp>
      <p:sp>
        <p:nvSpPr>
          <p:cNvPr id="749611" name="Line 43"/>
          <p:cNvSpPr>
            <a:spLocks noChangeShapeType="1"/>
          </p:cNvSpPr>
          <p:nvPr/>
        </p:nvSpPr>
        <p:spPr bwMode="auto">
          <a:xfrm>
            <a:off x="2867025" y="2997975"/>
            <a:ext cx="0" cy="2095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12" name="Line 44"/>
          <p:cNvSpPr>
            <a:spLocks noChangeShapeType="1"/>
          </p:cNvSpPr>
          <p:nvPr/>
        </p:nvSpPr>
        <p:spPr bwMode="auto">
          <a:xfrm>
            <a:off x="2790825" y="2997975"/>
            <a:ext cx="0" cy="2095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13" name="Line 45"/>
          <p:cNvSpPr>
            <a:spLocks noChangeShapeType="1"/>
          </p:cNvSpPr>
          <p:nvPr/>
        </p:nvSpPr>
        <p:spPr bwMode="auto">
          <a:xfrm>
            <a:off x="3324225" y="3398025"/>
            <a:ext cx="24765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14" name="Oval 46"/>
          <p:cNvSpPr>
            <a:spLocks noChangeArrowheads="1"/>
          </p:cNvSpPr>
          <p:nvPr/>
        </p:nvSpPr>
        <p:spPr bwMode="auto">
          <a:xfrm>
            <a:off x="3057525" y="31313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15" name="Oval 47"/>
          <p:cNvSpPr>
            <a:spLocks noChangeArrowheads="1"/>
          </p:cNvSpPr>
          <p:nvPr/>
        </p:nvSpPr>
        <p:spPr bwMode="auto">
          <a:xfrm>
            <a:off x="3171825" y="31313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16" name="Oval 48"/>
          <p:cNvSpPr>
            <a:spLocks noChangeArrowheads="1"/>
          </p:cNvSpPr>
          <p:nvPr/>
        </p:nvSpPr>
        <p:spPr bwMode="auto">
          <a:xfrm>
            <a:off x="3057525" y="36456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17" name="Oval 49"/>
          <p:cNvSpPr>
            <a:spLocks noChangeArrowheads="1"/>
          </p:cNvSpPr>
          <p:nvPr/>
        </p:nvSpPr>
        <p:spPr bwMode="auto">
          <a:xfrm>
            <a:off x="3171825" y="36456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18" name="Oval 50"/>
          <p:cNvSpPr>
            <a:spLocks noChangeArrowheads="1"/>
          </p:cNvSpPr>
          <p:nvPr/>
        </p:nvSpPr>
        <p:spPr bwMode="auto">
          <a:xfrm>
            <a:off x="3057525" y="26931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19" name="Oval 51"/>
          <p:cNvSpPr>
            <a:spLocks noChangeArrowheads="1"/>
          </p:cNvSpPr>
          <p:nvPr/>
        </p:nvSpPr>
        <p:spPr bwMode="auto">
          <a:xfrm>
            <a:off x="3057525" y="28455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20" name="Oval 52"/>
          <p:cNvSpPr>
            <a:spLocks noChangeArrowheads="1"/>
          </p:cNvSpPr>
          <p:nvPr/>
        </p:nvSpPr>
        <p:spPr bwMode="auto">
          <a:xfrm>
            <a:off x="2562225" y="26931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21" name="Oval 53"/>
          <p:cNvSpPr>
            <a:spLocks noChangeArrowheads="1"/>
          </p:cNvSpPr>
          <p:nvPr/>
        </p:nvSpPr>
        <p:spPr bwMode="auto">
          <a:xfrm>
            <a:off x="2562225" y="28265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22" name="Oval 54"/>
          <p:cNvSpPr>
            <a:spLocks noChangeArrowheads="1"/>
          </p:cNvSpPr>
          <p:nvPr/>
        </p:nvSpPr>
        <p:spPr bwMode="auto">
          <a:xfrm>
            <a:off x="3705225" y="31313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23" name="Oval 55"/>
          <p:cNvSpPr>
            <a:spLocks noChangeArrowheads="1"/>
          </p:cNvSpPr>
          <p:nvPr/>
        </p:nvSpPr>
        <p:spPr bwMode="auto">
          <a:xfrm>
            <a:off x="3819525" y="31313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24" name="Oval 56"/>
          <p:cNvSpPr>
            <a:spLocks noChangeArrowheads="1"/>
          </p:cNvSpPr>
          <p:nvPr/>
        </p:nvSpPr>
        <p:spPr bwMode="auto">
          <a:xfrm>
            <a:off x="3705225" y="36456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25" name="Oval 57"/>
          <p:cNvSpPr>
            <a:spLocks noChangeArrowheads="1"/>
          </p:cNvSpPr>
          <p:nvPr/>
        </p:nvSpPr>
        <p:spPr bwMode="auto">
          <a:xfrm>
            <a:off x="3819525" y="36456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30" name="Line 62"/>
          <p:cNvSpPr>
            <a:spLocks noChangeShapeType="1"/>
          </p:cNvSpPr>
          <p:nvPr/>
        </p:nvSpPr>
        <p:spPr bwMode="auto">
          <a:xfrm>
            <a:off x="4448175" y="3436125"/>
            <a:ext cx="7429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31" name="Line 63"/>
          <p:cNvSpPr>
            <a:spLocks noChangeShapeType="1"/>
          </p:cNvSpPr>
          <p:nvPr/>
        </p:nvSpPr>
        <p:spPr bwMode="auto">
          <a:xfrm flipH="1">
            <a:off x="5667375" y="2902725"/>
            <a:ext cx="190500" cy="3429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32" name="Line 64"/>
          <p:cNvSpPr>
            <a:spLocks noChangeShapeType="1"/>
          </p:cNvSpPr>
          <p:nvPr/>
        </p:nvSpPr>
        <p:spPr bwMode="auto">
          <a:xfrm>
            <a:off x="6181725" y="2902725"/>
            <a:ext cx="209550" cy="3429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33" name="Line 65"/>
          <p:cNvSpPr>
            <a:spLocks noChangeShapeType="1"/>
          </p:cNvSpPr>
          <p:nvPr/>
        </p:nvSpPr>
        <p:spPr bwMode="auto">
          <a:xfrm>
            <a:off x="5800725" y="3436125"/>
            <a:ext cx="4191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34" name="Text Box 66"/>
          <p:cNvSpPr txBox="1">
            <a:spLocks noChangeArrowheads="1"/>
          </p:cNvSpPr>
          <p:nvPr/>
        </p:nvSpPr>
        <p:spPr bwMode="auto">
          <a:xfrm>
            <a:off x="5381625" y="3169425"/>
            <a:ext cx="5334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49635" name="Text Box 67"/>
          <p:cNvSpPr txBox="1">
            <a:spLocks noChangeArrowheads="1"/>
          </p:cNvSpPr>
          <p:nvPr/>
        </p:nvSpPr>
        <p:spPr bwMode="auto">
          <a:xfrm>
            <a:off x="6181725" y="3169425"/>
            <a:ext cx="5334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49636" name="Text Box 68"/>
          <p:cNvSpPr txBox="1">
            <a:spLocks noChangeArrowheads="1"/>
          </p:cNvSpPr>
          <p:nvPr/>
        </p:nvSpPr>
        <p:spPr bwMode="auto">
          <a:xfrm>
            <a:off x="5743575" y="2445525"/>
            <a:ext cx="5334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O</a:t>
            </a:r>
          </a:p>
        </p:txBody>
      </p:sp>
      <p:sp>
        <p:nvSpPr>
          <p:cNvPr id="749639" name="AutoShape 71"/>
          <p:cNvSpPr>
            <a:spLocks noChangeArrowheads="1"/>
          </p:cNvSpPr>
          <p:nvPr/>
        </p:nvSpPr>
        <p:spPr bwMode="auto">
          <a:xfrm rot="780000">
            <a:off x="5441950" y="3742513"/>
            <a:ext cx="68263" cy="231775"/>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40" name="AutoShape 72"/>
          <p:cNvSpPr>
            <a:spLocks noChangeArrowheads="1"/>
          </p:cNvSpPr>
          <p:nvPr/>
        </p:nvSpPr>
        <p:spPr bwMode="auto">
          <a:xfrm rot="20040000">
            <a:off x="6573838" y="3744100"/>
            <a:ext cx="68262" cy="217488"/>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41" name="Text Box 73"/>
          <p:cNvSpPr txBox="1">
            <a:spLocks noChangeArrowheads="1"/>
          </p:cNvSpPr>
          <p:nvPr/>
        </p:nvSpPr>
        <p:spPr bwMode="auto">
          <a:xfrm>
            <a:off x="7000875" y="3055125"/>
            <a:ext cx="5524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sp>
        <p:nvSpPr>
          <p:cNvPr id="749642" name="Text Box 74"/>
          <p:cNvSpPr txBox="1">
            <a:spLocks noChangeArrowheads="1"/>
          </p:cNvSpPr>
          <p:nvPr/>
        </p:nvSpPr>
        <p:spPr bwMode="auto">
          <a:xfrm>
            <a:off x="7477125" y="3112275"/>
            <a:ext cx="14859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FF0000"/>
                </a:solidFill>
                <a:effectLst>
                  <a:outerShdw blurRad="38100" dist="38100" dir="2700000" algn="tl">
                    <a:srgbClr val="000000"/>
                  </a:outerShdw>
                </a:effectLst>
              </a:rPr>
              <a:t>RCO</a:t>
            </a:r>
            <a:r>
              <a:rPr lang="en-US" altLang="en-US" sz="3600">
                <a:solidFill>
                  <a:srgbClr val="66CCFF"/>
                </a:solidFill>
                <a:effectLst>
                  <a:outerShdw blurRad="38100" dist="38100" dir="2700000" algn="tl">
                    <a:srgbClr val="000000"/>
                  </a:outerShdw>
                </a:effectLst>
              </a:rPr>
              <a:t>H</a:t>
            </a:r>
          </a:p>
        </p:txBody>
      </p:sp>
      <p:sp>
        <p:nvSpPr>
          <p:cNvPr id="749643" name="Text Box 75"/>
          <p:cNvSpPr txBox="1">
            <a:spLocks noChangeArrowheads="1"/>
          </p:cNvSpPr>
          <p:nvPr/>
        </p:nvSpPr>
        <p:spPr bwMode="auto">
          <a:xfrm>
            <a:off x="7743825" y="2483625"/>
            <a:ext cx="7239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FF0000"/>
                </a:solidFill>
                <a:effectLst>
                  <a:outerShdw blurRad="38100" dist="38100" dir="2700000" algn="tl">
                    <a:srgbClr val="000000"/>
                  </a:outerShdw>
                </a:effectLst>
              </a:rPr>
              <a:t>O</a:t>
            </a:r>
          </a:p>
        </p:txBody>
      </p:sp>
      <p:sp>
        <p:nvSpPr>
          <p:cNvPr id="749644" name="Line 76"/>
          <p:cNvSpPr>
            <a:spLocks noChangeShapeType="1"/>
          </p:cNvSpPr>
          <p:nvPr/>
        </p:nvSpPr>
        <p:spPr bwMode="auto">
          <a:xfrm>
            <a:off x="8048625" y="2997975"/>
            <a:ext cx="0" cy="2095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45" name="Line 77"/>
          <p:cNvSpPr>
            <a:spLocks noChangeShapeType="1"/>
          </p:cNvSpPr>
          <p:nvPr/>
        </p:nvSpPr>
        <p:spPr bwMode="auto">
          <a:xfrm>
            <a:off x="7972425" y="2997975"/>
            <a:ext cx="0" cy="2095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47" name="Oval 79"/>
          <p:cNvSpPr>
            <a:spLocks noChangeArrowheads="1"/>
          </p:cNvSpPr>
          <p:nvPr/>
        </p:nvSpPr>
        <p:spPr bwMode="auto">
          <a:xfrm>
            <a:off x="8239125" y="31313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48" name="Oval 80"/>
          <p:cNvSpPr>
            <a:spLocks noChangeArrowheads="1"/>
          </p:cNvSpPr>
          <p:nvPr/>
        </p:nvSpPr>
        <p:spPr bwMode="auto">
          <a:xfrm>
            <a:off x="8353425" y="31313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49" name="Oval 81"/>
          <p:cNvSpPr>
            <a:spLocks noChangeArrowheads="1"/>
          </p:cNvSpPr>
          <p:nvPr/>
        </p:nvSpPr>
        <p:spPr bwMode="auto">
          <a:xfrm>
            <a:off x="8239125" y="36456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50" name="Oval 82"/>
          <p:cNvSpPr>
            <a:spLocks noChangeArrowheads="1"/>
          </p:cNvSpPr>
          <p:nvPr/>
        </p:nvSpPr>
        <p:spPr bwMode="auto">
          <a:xfrm>
            <a:off x="8353425" y="36456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51" name="Oval 83"/>
          <p:cNvSpPr>
            <a:spLocks noChangeArrowheads="1"/>
          </p:cNvSpPr>
          <p:nvPr/>
        </p:nvSpPr>
        <p:spPr bwMode="auto">
          <a:xfrm>
            <a:off x="8239125" y="26931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52" name="Oval 84"/>
          <p:cNvSpPr>
            <a:spLocks noChangeArrowheads="1"/>
          </p:cNvSpPr>
          <p:nvPr/>
        </p:nvSpPr>
        <p:spPr bwMode="auto">
          <a:xfrm>
            <a:off x="8239125" y="28455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53" name="Oval 85"/>
          <p:cNvSpPr>
            <a:spLocks noChangeArrowheads="1"/>
          </p:cNvSpPr>
          <p:nvPr/>
        </p:nvSpPr>
        <p:spPr bwMode="auto">
          <a:xfrm>
            <a:off x="7743825" y="26931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54" name="Oval 86"/>
          <p:cNvSpPr>
            <a:spLocks noChangeArrowheads="1"/>
          </p:cNvSpPr>
          <p:nvPr/>
        </p:nvSpPr>
        <p:spPr bwMode="auto">
          <a:xfrm>
            <a:off x="7743825" y="28265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56" name="Oval 88"/>
          <p:cNvSpPr>
            <a:spLocks noChangeArrowheads="1"/>
          </p:cNvSpPr>
          <p:nvPr/>
        </p:nvSpPr>
        <p:spPr bwMode="auto">
          <a:xfrm>
            <a:off x="6200775" y="25217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57" name="Oval 89"/>
          <p:cNvSpPr>
            <a:spLocks noChangeArrowheads="1"/>
          </p:cNvSpPr>
          <p:nvPr/>
        </p:nvSpPr>
        <p:spPr bwMode="auto">
          <a:xfrm>
            <a:off x="6257925" y="26741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58" name="Oval 90"/>
          <p:cNvSpPr>
            <a:spLocks noChangeArrowheads="1"/>
          </p:cNvSpPr>
          <p:nvPr/>
        </p:nvSpPr>
        <p:spPr bwMode="auto">
          <a:xfrm>
            <a:off x="5838825" y="252172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59" name="Oval 91"/>
          <p:cNvSpPr>
            <a:spLocks noChangeArrowheads="1"/>
          </p:cNvSpPr>
          <p:nvPr/>
        </p:nvSpPr>
        <p:spPr bwMode="auto">
          <a:xfrm>
            <a:off x="5762625" y="265507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60" name="Text Box 92"/>
          <p:cNvSpPr txBox="1">
            <a:spLocks noChangeArrowheads="1"/>
          </p:cNvSpPr>
          <p:nvPr/>
        </p:nvSpPr>
        <p:spPr bwMode="auto">
          <a:xfrm>
            <a:off x="573088" y="5426850"/>
            <a:ext cx="3394075"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CH</a:t>
            </a:r>
            <a:r>
              <a:rPr lang="en-US" altLang="en-US" sz="2400" baseline="-25000">
                <a:effectLst>
                  <a:outerShdw blurRad="38100" dist="38100" dir="2700000" algn="tl">
                    <a:srgbClr val="000000"/>
                  </a:outerShdw>
                </a:effectLst>
              </a:rPr>
              <a:t>3</a:t>
            </a:r>
            <a:r>
              <a:rPr lang="en-US" altLang="en-US" sz="2400">
                <a:effectLst>
                  <a:outerShdw blurRad="38100" dist="38100" dir="2700000" algn="tl">
                    <a:srgbClr val="000000"/>
                  </a:outerShdw>
                </a:effectLst>
              </a:rPr>
              <a:t>COOH, CF</a:t>
            </a:r>
            <a:r>
              <a:rPr lang="en-US" altLang="en-US" sz="2400" baseline="-25000">
                <a:effectLst>
                  <a:outerShdw blurRad="38100" dist="38100" dir="2700000" algn="tl">
                    <a:srgbClr val="000000"/>
                  </a:outerShdw>
                </a:effectLst>
              </a:rPr>
              <a:t>3</a:t>
            </a:r>
            <a:r>
              <a:rPr lang="en-US" altLang="en-US" sz="2400">
                <a:effectLst>
                  <a:outerShdw blurRad="38100" dist="38100" dir="2700000" algn="tl">
                    <a:srgbClr val="000000"/>
                  </a:outerShdw>
                </a:effectLst>
              </a:rPr>
              <a:t>COOH,             </a:t>
            </a:r>
          </a:p>
        </p:txBody>
      </p:sp>
      <p:sp>
        <p:nvSpPr>
          <p:cNvPr id="749661" name="AutoShape 93"/>
          <p:cNvSpPr>
            <a:spLocks noChangeArrowheads="1"/>
          </p:cNvSpPr>
          <p:nvPr/>
        </p:nvSpPr>
        <p:spPr bwMode="auto">
          <a:xfrm rot="16200000">
            <a:off x="4019550" y="5484000"/>
            <a:ext cx="781050" cy="762000"/>
          </a:xfrm>
          <a:prstGeom prst="hexagon">
            <a:avLst>
              <a:gd name="adj" fmla="val 25625"/>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662" name="Line 94"/>
          <p:cNvSpPr>
            <a:spLocks noChangeShapeType="1"/>
          </p:cNvSpPr>
          <p:nvPr/>
        </p:nvSpPr>
        <p:spPr bwMode="auto">
          <a:xfrm flipV="1">
            <a:off x="4772025" y="5512575"/>
            <a:ext cx="266700" cy="1524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68" name="Line 100"/>
          <p:cNvSpPr>
            <a:spLocks noChangeShapeType="1"/>
          </p:cNvSpPr>
          <p:nvPr/>
        </p:nvSpPr>
        <p:spPr bwMode="auto">
          <a:xfrm>
            <a:off x="4410075" y="6246000"/>
            <a:ext cx="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69" name="Text Box 101"/>
          <p:cNvSpPr txBox="1">
            <a:spLocks noChangeArrowheads="1"/>
          </p:cNvSpPr>
          <p:nvPr/>
        </p:nvSpPr>
        <p:spPr bwMode="auto">
          <a:xfrm>
            <a:off x="4152900" y="6379350"/>
            <a:ext cx="5715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Cl</a:t>
            </a:r>
          </a:p>
        </p:txBody>
      </p:sp>
      <p:sp>
        <p:nvSpPr>
          <p:cNvPr id="749670" name="Line 102"/>
          <p:cNvSpPr>
            <a:spLocks noChangeShapeType="1"/>
          </p:cNvSpPr>
          <p:nvPr/>
        </p:nvSpPr>
        <p:spPr bwMode="auto">
          <a:xfrm flipH="1">
            <a:off x="4086225" y="5541150"/>
            <a:ext cx="323850" cy="1714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73" name="Line 105"/>
          <p:cNvSpPr>
            <a:spLocks noChangeShapeType="1"/>
          </p:cNvSpPr>
          <p:nvPr/>
        </p:nvSpPr>
        <p:spPr bwMode="auto">
          <a:xfrm>
            <a:off x="4067175" y="6007875"/>
            <a:ext cx="352425" cy="1714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74" name="Line 106"/>
          <p:cNvSpPr>
            <a:spLocks noChangeShapeType="1"/>
          </p:cNvSpPr>
          <p:nvPr/>
        </p:nvSpPr>
        <p:spPr bwMode="auto">
          <a:xfrm flipH="1">
            <a:off x="4724400" y="5684025"/>
            <a:ext cx="0" cy="3429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75" name="Text Box 107"/>
          <p:cNvSpPr txBox="1">
            <a:spLocks noChangeArrowheads="1"/>
          </p:cNvSpPr>
          <p:nvPr/>
        </p:nvSpPr>
        <p:spPr bwMode="auto">
          <a:xfrm>
            <a:off x="6000750" y="6261875"/>
            <a:ext cx="1762125"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“MCPBA”</a:t>
            </a:r>
          </a:p>
        </p:txBody>
      </p:sp>
      <p:sp>
        <p:nvSpPr>
          <p:cNvPr id="749677" name="Rectangle 109"/>
          <p:cNvSpPr>
            <a:spLocks noChangeArrowheads="1"/>
          </p:cNvSpPr>
          <p:nvPr/>
        </p:nvSpPr>
        <p:spPr bwMode="auto">
          <a:xfrm>
            <a:off x="5064125" y="5817375"/>
            <a:ext cx="3489325"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000" i="1">
                <a:effectLst>
                  <a:outerShdw blurRad="38100" dist="38100" dir="2700000" algn="tl">
                    <a:srgbClr val="000000"/>
                  </a:outerShdw>
                </a:effectLst>
              </a:rPr>
              <a:t>Meta</a:t>
            </a:r>
            <a:r>
              <a:rPr lang="en-US" altLang="en-US" sz="2000">
                <a:effectLst>
                  <a:outerShdw blurRad="38100" dist="38100" dir="2700000" algn="tl">
                    <a:srgbClr val="000000"/>
                  </a:outerShdw>
                </a:effectLst>
              </a:rPr>
              <a:t>-chloroperbenzoic acid</a:t>
            </a:r>
          </a:p>
        </p:txBody>
      </p:sp>
      <p:sp>
        <p:nvSpPr>
          <p:cNvPr id="749678" name="Text Box 110"/>
          <p:cNvSpPr txBox="1">
            <a:spLocks noChangeArrowheads="1"/>
          </p:cNvSpPr>
          <p:nvPr/>
        </p:nvSpPr>
        <p:spPr bwMode="auto">
          <a:xfrm>
            <a:off x="592138" y="4367988"/>
            <a:ext cx="5745162"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effectLst>
                  <a:outerShdw blurRad="38100" dist="38100" dir="2700000" algn="tl">
                    <a:srgbClr val="000000"/>
                  </a:outerShdw>
                </a:effectLst>
              </a:rPr>
              <a:t>Commonly used peroxycarboxylic acids:</a:t>
            </a:r>
          </a:p>
        </p:txBody>
      </p:sp>
      <p:sp>
        <p:nvSpPr>
          <p:cNvPr id="749680" name="Rectangle 112"/>
          <p:cNvSpPr>
            <a:spLocks noChangeArrowheads="1"/>
          </p:cNvSpPr>
          <p:nvPr/>
        </p:nvSpPr>
        <p:spPr bwMode="auto">
          <a:xfrm>
            <a:off x="4972050" y="5282388"/>
            <a:ext cx="1087438"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effectLst>
                  <a:outerShdw blurRad="38100" dist="38100" dir="2700000" algn="tl">
                    <a:srgbClr val="000000"/>
                  </a:outerShdw>
                </a:effectLst>
              </a:rPr>
              <a:t>COOH</a:t>
            </a:r>
          </a:p>
        </p:txBody>
      </p:sp>
      <p:sp>
        <p:nvSpPr>
          <p:cNvPr id="749681" name="Line 113"/>
          <p:cNvSpPr>
            <a:spLocks noChangeShapeType="1"/>
          </p:cNvSpPr>
          <p:nvPr/>
        </p:nvSpPr>
        <p:spPr bwMode="auto">
          <a:xfrm>
            <a:off x="1358900" y="5304613"/>
            <a:ext cx="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82" name="Line 114"/>
          <p:cNvSpPr>
            <a:spLocks noChangeShapeType="1"/>
          </p:cNvSpPr>
          <p:nvPr/>
        </p:nvSpPr>
        <p:spPr bwMode="auto">
          <a:xfrm>
            <a:off x="1282700" y="5304613"/>
            <a:ext cx="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83" name="Line 115"/>
          <p:cNvSpPr>
            <a:spLocks noChangeShapeType="1"/>
          </p:cNvSpPr>
          <p:nvPr/>
        </p:nvSpPr>
        <p:spPr bwMode="auto">
          <a:xfrm>
            <a:off x="2946400" y="5290325"/>
            <a:ext cx="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84" name="Line 116"/>
          <p:cNvSpPr>
            <a:spLocks noChangeShapeType="1"/>
          </p:cNvSpPr>
          <p:nvPr/>
        </p:nvSpPr>
        <p:spPr bwMode="auto">
          <a:xfrm>
            <a:off x="2870200" y="5290325"/>
            <a:ext cx="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85" name="Line 117"/>
          <p:cNvSpPr>
            <a:spLocks noChangeShapeType="1"/>
          </p:cNvSpPr>
          <p:nvPr/>
        </p:nvSpPr>
        <p:spPr bwMode="auto">
          <a:xfrm>
            <a:off x="5208588" y="5156975"/>
            <a:ext cx="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86" name="Line 118"/>
          <p:cNvSpPr>
            <a:spLocks noChangeShapeType="1"/>
          </p:cNvSpPr>
          <p:nvPr/>
        </p:nvSpPr>
        <p:spPr bwMode="auto">
          <a:xfrm>
            <a:off x="5132388" y="5156975"/>
            <a:ext cx="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87" name="Text Box 119"/>
          <p:cNvSpPr txBox="1">
            <a:spLocks noChangeArrowheads="1"/>
          </p:cNvSpPr>
          <p:nvPr/>
        </p:nvSpPr>
        <p:spPr bwMode="auto">
          <a:xfrm>
            <a:off x="1109663" y="4941075"/>
            <a:ext cx="427037"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effectLst>
                  <a:outerShdw blurRad="38100" dist="38100" dir="2700000" algn="tl">
                    <a:srgbClr val="000000"/>
                  </a:outerShdw>
                </a:effectLst>
              </a:rPr>
              <a:t>O</a:t>
            </a:r>
          </a:p>
        </p:txBody>
      </p:sp>
      <p:sp>
        <p:nvSpPr>
          <p:cNvPr id="749688" name="Text Box 120"/>
          <p:cNvSpPr txBox="1">
            <a:spLocks noChangeArrowheads="1"/>
          </p:cNvSpPr>
          <p:nvPr/>
        </p:nvSpPr>
        <p:spPr bwMode="auto">
          <a:xfrm>
            <a:off x="2687638" y="4936313"/>
            <a:ext cx="427037"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effectLst>
                  <a:outerShdw blurRad="38100" dist="38100" dir="2700000" algn="tl">
                    <a:srgbClr val="000000"/>
                  </a:outerShdw>
                </a:effectLst>
              </a:rPr>
              <a:t>O</a:t>
            </a:r>
          </a:p>
        </p:txBody>
      </p:sp>
      <p:sp>
        <p:nvSpPr>
          <p:cNvPr id="749689" name="Text Box 121"/>
          <p:cNvSpPr txBox="1">
            <a:spLocks noChangeArrowheads="1"/>
          </p:cNvSpPr>
          <p:nvPr/>
        </p:nvSpPr>
        <p:spPr bwMode="auto">
          <a:xfrm>
            <a:off x="4949825" y="4810900"/>
            <a:ext cx="427038"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effectLst>
                  <a:outerShdw blurRad="38100" dist="38100" dir="2700000" algn="tl">
                    <a:srgbClr val="000000"/>
                  </a:outerShdw>
                </a:effectLst>
              </a:rPr>
              <a:t>O</a:t>
            </a:r>
          </a:p>
        </p:txBody>
      </p:sp>
      <p:sp>
        <p:nvSpPr>
          <p:cNvPr id="749691" name="Text Box 123"/>
          <p:cNvSpPr txBox="1">
            <a:spLocks noChangeArrowheads="1"/>
          </p:cNvSpPr>
          <p:nvPr/>
        </p:nvSpPr>
        <p:spPr bwMode="auto">
          <a:xfrm>
            <a:off x="633413" y="5988825"/>
            <a:ext cx="1374775" cy="7016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effectLst>
                  <a:outerShdw blurRad="38100" dist="38100" dir="2700000" algn="tl">
                    <a:srgbClr val="000000"/>
                  </a:outerShdw>
                </a:effectLst>
              </a:rPr>
              <a:t>Peracetic </a:t>
            </a:r>
          </a:p>
          <a:p>
            <a:r>
              <a:rPr lang="en-US" altLang="en-US" sz="2000">
                <a:effectLst>
                  <a:outerShdw blurRad="38100" dist="38100" dir="2700000" algn="tl">
                    <a:srgbClr val="000000"/>
                  </a:outerShdw>
                </a:effectLst>
              </a:rPr>
              <a:t>acid</a:t>
            </a:r>
          </a:p>
        </p:txBody>
      </p:sp>
      <p:sp>
        <p:nvSpPr>
          <p:cNvPr id="749692" name="Text Box 124"/>
          <p:cNvSpPr txBox="1">
            <a:spLocks noChangeArrowheads="1"/>
          </p:cNvSpPr>
          <p:nvPr/>
        </p:nvSpPr>
        <p:spPr bwMode="auto">
          <a:xfrm>
            <a:off x="2144713" y="5982475"/>
            <a:ext cx="2100262" cy="7016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effectLst>
                  <a:outerShdw blurRad="38100" dist="38100" dir="2700000" algn="tl">
                    <a:srgbClr val="000000"/>
                  </a:outerShdw>
                </a:effectLst>
              </a:rPr>
              <a:t>Trifluoro-peracetic acid</a:t>
            </a:r>
          </a:p>
        </p:txBody>
      </p:sp>
      <p:cxnSp>
        <p:nvCxnSpPr>
          <p:cNvPr id="104" name="Straight Connector 103"/>
          <p:cNvCxnSpPr/>
          <p:nvPr/>
        </p:nvCxnSpPr>
        <p:spPr bwMode="auto">
          <a:xfrm flipV="1">
            <a:off x="139484" y="988948"/>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05" name="Object 104"/>
          <p:cNvGraphicFramePr>
            <a:graphicFrameLocks noChangeAspect="1"/>
          </p:cNvGraphicFramePr>
          <p:nvPr>
            <p:extLst>
              <p:ext uri="{D42A27DB-BD31-4B8C-83A1-F6EECF244321}">
                <p14:modId xmlns:p14="http://schemas.microsoft.com/office/powerpoint/2010/main" val="1648531613"/>
              </p:ext>
            </p:extLst>
          </p:nvPr>
        </p:nvGraphicFramePr>
        <p:xfrm>
          <a:off x="5117827" y="3502258"/>
          <a:ext cx="365053" cy="209297"/>
        </p:xfrm>
        <a:graphic>
          <a:graphicData uri="http://schemas.openxmlformats.org/presentationml/2006/ole">
            <mc:AlternateContent xmlns:mc="http://schemas.openxmlformats.org/markup-compatibility/2006">
              <mc:Choice xmlns:v="urn:schemas-microsoft-com:vml" Requires="v">
                <p:oleObj spid="_x0000_s813128" name="CS ChemDraw Drawing" r:id="rId3" imgW="357656" imgH="205362" progId="ChemDraw.Document.6.0">
                  <p:embed/>
                </p:oleObj>
              </mc:Choice>
              <mc:Fallback>
                <p:oleObj name="CS ChemDraw Drawing" r:id="rId3" imgW="357656" imgH="205362" progId="ChemDraw.Document.6.0">
                  <p:embed/>
                  <p:pic>
                    <p:nvPicPr>
                      <p:cNvPr id="0" name=""/>
                      <p:cNvPicPr/>
                      <p:nvPr/>
                    </p:nvPicPr>
                    <p:blipFill>
                      <a:blip r:embed="rId4"/>
                      <a:stretch>
                        <a:fillRect/>
                      </a:stretch>
                    </p:blipFill>
                    <p:spPr>
                      <a:xfrm>
                        <a:off x="5117827" y="3502258"/>
                        <a:ext cx="365053" cy="209297"/>
                      </a:xfrm>
                      <a:prstGeom prst="rect">
                        <a:avLst/>
                      </a:prstGeom>
                    </p:spPr>
                  </p:pic>
                </p:oleObj>
              </mc:Fallback>
            </mc:AlternateContent>
          </a:graphicData>
        </a:graphic>
      </p:graphicFrame>
      <p:graphicFrame>
        <p:nvGraphicFramePr>
          <p:cNvPr id="106" name="Object 105"/>
          <p:cNvGraphicFramePr>
            <a:graphicFrameLocks noChangeAspect="1"/>
          </p:cNvGraphicFramePr>
          <p:nvPr>
            <p:extLst>
              <p:ext uri="{D42A27DB-BD31-4B8C-83A1-F6EECF244321}">
                <p14:modId xmlns:p14="http://schemas.microsoft.com/office/powerpoint/2010/main" val="2345927921"/>
              </p:ext>
            </p:extLst>
          </p:nvPr>
        </p:nvGraphicFramePr>
        <p:xfrm>
          <a:off x="6592536" y="3535187"/>
          <a:ext cx="358508" cy="160600"/>
        </p:xfrm>
        <a:graphic>
          <a:graphicData uri="http://schemas.openxmlformats.org/presentationml/2006/ole">
            <mc:AlternateContent xmlns:mc="http://schemas.openxmlformats.org/markup-compatibility/2006">
              <mc:Choice xmlns:v="urn:schemas-microsoft-com:vml" Requires="v">
                <p:oleObj spid="_x0000_s813129" name="CS ChemDraw Drawing" r:id="rId5" imgW="350362" imgH="156723" progId="ChemDraw.Document.6.0">
                  <p:embed/>
                </p:oleObj>
              </mc:Choice>
              <mc:Fallback>
                <p:oleObj name="CS ChemDraw Drawing" r:id="rId5" imgW="350362" imgH="156723" progId="ChemDraw.Document.6.0">
                  <p:embed/>
                  <p:pic>
                    <p:nvPicPr>
                      <p:cNvPr id="0" name=""/>
                      <p:cNvPicPr/>
                      <p:nvPr/>
                    </p:nvPicPr>
                    <p:blipFill>
                      <a:blip r:embed="rId6"/>
                      <a:stretch>
                        <a:fillRect/>
                      </a:stretch>
                    </p:blipFill>
                    <p:spPr>
                      <a:xfrm>
                        <a:off x="6592536" y="3535187"/>
                        <a:ext cx="358508" cy="1606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21" name="Freeform 5"/>
          <p:cNvSpPr>
            <a:spLocks/>
          </p:cNvSpPr>
          <p:nvPr/>
        </p:nvSpPr>
        <p:spPr bwMode="auto">
          <a:xfrm>
            <a:off x="266700" y="1546848"/>
            <a:ext cx="1238250" cy="419100"/>
          </a:xfrm>
          <a:custGeom>
            <a:avLst/>
            <a:gdLst>
              <a:gd name="T0" fmla="*/ 0 w 780"/>
              <a:gd name="T1" fmla="*/ 264 h 264"/>
              <a:gd name="T2" fmla="*/ 264 w 780"/>
              <a:gd name="T3" fmla="*/ 0 h 264"/>
              <a:gd name="T4" fmla="*/ 528 w 780"/>
              <a:gd name="T5" fmla="*/ 264 h 264"/>
              <a:gd name="T6" fmla="*/ 780 w 780"/>
              <a:gd name="T7" fmla="*/ 12 h 264"/>
            </a:gdLst>
            <a:ahLst/>
            <a:cxnLst>
              <a:cxn ang="0">
                <a:pos x="T0" y="T1"/>
              </a:cxn>
              <a:cxn ang="0">
                <a:pos x="T2" y="T3"/>
              </a:cxn>
              <a:cxn ang="0">
                <a:pos x="T4" y="T5"/>
              </a:cxn>
              <a:cxn ang="0">
                <a:pos x="T6" y="T7"/>
              </a:cxn>
            </a:cxnLst>
            <a:rect l="0" t="0" r="r" b="b"/>
            <a:pathLst>
              <a:path w="780" h="264">
                <a:moveTo>
                  <a:pt x="0" y="264"/>
                </a:moveTo>
                <a:lnTo>
                  <a:pt x="264" y="0"/>
                </a:lnTo>
                <a:lnTo>
                  <a:pt x="528" y="264"/>
                </a:lnTo>
                <a:lnTo>
                  <a:pt x="780" y="12"/>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23" name="Line 7"/>
          <p:cNvSpPr>
            <a:spLocks noChangeShapeType="1"/>
          </p:cNvSpPr>
          <p:nvPr/>
        </p:nvSpPr>
        <p:spPr bwMode="auto">
          <a:xfrm flipV="1">
            <a:off x="1085850" y="1508748"/>
            <a:ext cx="361950" cy="3619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24" name="AutoShape 8"/>
          <p:cNvSpPr>
            <a:spLocks noChangeArrowheads="1"/>
          </p:cNvSpPr>
          <p:nvPr/>
        </p:nvSpPr>
        <p:spPr bwMode="auto">
          <a:xfrm rot="16200000">
            <a:off x="1971675" y="1327773"/>
            <a:ext cx="781050" cy="762000"/>
          </a:xfrm>
          <a:prstGeom prst="hexagon">
            <a:avLst>
              <a:gd name="adj" fmla="val 25625"/>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5" name="Line 9"/>
          <p:cNvSpPr>
            <a:spLocks noChangeShapeType="1"/>
          </p:cNvSpPr>
          <p:nvPr/>
        </p:nvSpPr>
        <p:spPr bwMode="auto">
          <a:xfrm flipV="1">
            <a:off x="2724150" y="1423023"/>
            <a:ext cx="171450" cy="857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27" name="Line 11"/>
          <p:cNvSpPr>
            <a:spLocks noChangeShapeType="1"/>
          </p:cNvSpPr>
          <p:nvPr/>
        </p:nvSpPr>
        <p:spPr bwMode="auto">
          <a:xfrm>
            <a:off x="2362200" y="2089773"/>
            <a:ext cx="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28" name="Text Box 12"/>
          <p:cNvSpPr txBox="1">
            <a:spLocks noChangeArrowheads="1"/>
          </p:cNvSpPr>
          <p:nvPr/>
        </p:nvSpPr>
        <p:spPr bwMode="auto">
          <a:xfrm>
            <a:off x="2105025" y="2223123"/>
            <a:ext cx="5715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Cl</a:t>
            </a:r>
          </a:p>
        </p:txBody>
      </p:sp>
      <p:sp>
        <p:nvSpPr>
          <p:cNvPr id="751629" name="Line 13"/>
          <p:cNvSpPr>
            <a:spLocks noChangeShapeType="1"/>
          </p:cNvSpPr>
          <p:nvPr/>
        </p:nvSpPr>
        <p:spPr bwMode="auto">
          <a:xfrm flipH="1">
            <a:off x="2038350" y="1384923"/>
            <a:ext cx="323850" cy="1714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30" name="Line 14"/>
          <p:cNvSpPr>
            <a:spLocks noChangeShapeType="1"/>
          </p:cNvSpPr>
          <p:nvPr/>
        </p:nvSpPr>
        <p:spPr bwMode="auto">
          <a:xfrm>
            <a:off x="2019300" y="1851648"/>
            <a:ext cx="352425" cy="1714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31" name="Line 15"/>
          <p:cNvSpPr>
            <a:spLocks noChangeShapeType="1"/>
          </p:cNvSpPr>
          <p:nvPr/>
        </p:nvSpPr>
        <p:spPr bwMode="auto">
          <a:xfrm flipH="1">
            <a:off x="2676525" y="1527798"/>
            <a:ext cx="0" cy="3429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32" name="Text Box 16"/>
          <p:cNvSpPr txBox="1">
            <a:spLocks noChangeArrowheads="1"/>
          </p:cNvSpPr>
          <p:nvPr/>
        </p:nvSpPr>
        <p:spPr bwMode="auto">
          <a:xfrm>
            <a:off x="2857500" y="1156323"/>
            <a:ext cx="409575"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C</a:t>
            </a:r>
          </a:p>
        </p:txBody>
      </p:sp>
      <p:sp>
        <p:nvSpPr>
          <p:cNvPr id="751633" name="Text Box 17"/>
          <p:cNvSpPr txBox="1">
            <a:spLocks noChangeArrowheads="1"/>
          </p:cNvSpPr>
          <p:nvPr/>
        </p:nvSpPr>
        <p:spPr bwMode="auto">
          <a:xfrm>
            <a:off x="3667125" y="1146798"/>
            <a:ext cx="6667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rPr>
              <a:t>OH</a:t>
            </a:r>
          </a:p>
        </p:txBody>
      </p:sp>
      <p:sp>
        <p:nvSpPr>
          <p:cNvPr id="751634" name="Text Box 18"/>
          <p:cNvSpPr txBox="1">
            <a:spLocks noChangeArrowheads="1"/>
          </p:cNvSpPr>
          <p:nvPr/>
        </p:nvSpPr>
        <p:spPr bwMode="auto">
          <a:xfrm>
            <a:off x="3228975" y="1146798"/>
            <a:ext cx="409575"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O</a:t>
            </a:r>
          </a:p>
        </p:txBody>
      </p:sp>
      <p:sp>
        <p:nvSpPr>
          <p:cNvPr id="751635" name="Text Box 19"/>
          <p:cNvSpPr txBox="1">
            <a:spLocks noChangeArrowheads="1"/>
          </p:cNvSpPr>
          <p:nvPr/>
        </p:nvSpPr>
        <p:spPr bwMode="auto">
          <a:xfrm>
            <a:off x="2857500" y="699123"/>
            <a:ext cx="409575"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O</a:t>
            </a:r>
          </a:p>
        </p:txBody>
      </p:sp>
      <p:sp>
        <p:nvSpPr>
          <p:cNvPr id="751638" name="Line 22"/>
          <p:cNvSpPr>
            <a:spLocks noChangeShapeType="1"/>
          </p:cNvSpPr>
          <p:nvPr/>
        </p:nvSpPr>
        <p:spPr bwMode="auto">
          <a:xfrm>
            <a:off x="3133725" y="1365873"/>
            <a:ext cx="17145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39" name="Line 23"/>
          <p:cNvSpPr>
            <a:spLocks noChangeShapeType="1"/>
          </p:cNvSpPr>
          <p:nvPr/>
        </p:nvSpPr>
        <p:spPr bwMode="auto">
          <a:xfrm>
            <a:off x="3581400" y="1356348"/>
            <a:ext cx="180975"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40" name="Line 24"/>
          <p:cNvSpPr>
            <a:spLocks noChangeShapeType="1"/>
          </p:cNvSpPr>
          <p:nvPr/>
        </p:nvSpPr>
        <p:spPr bwMode="auto">
          <a:xfrm>
            <a:off x="3038475" y="1051548"/>
            <a:ext cx="0" cy="18097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41" name="Line 25"/>
          <p:cNvSpPr>
            <a:spLocks noChangeShapeType="1"/>
          </p:cNvSpPr>
          <p:nvPr/>
        </p:nvSpPr>
        <p:spPr bwMode="auto">
          <a:xfrm>
            <a:off x="3105150" y="1051548"/>
            <a:ext cx="0" cy="18097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42" name="Line 26"/>
          <p:cNvSpPr>
            <a:spLocks noChangeShapeType="1"/>
          </p:cNvSpPr>
          <p:nvPr/>
        </p:nvSpPr>
        <p:spPr bwMode="auto">
          <a:xfrm>
            <a:off x="4324350" y="1680198"/>
            <a:ext cx="9525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43" name="Text Box 27"/>
          <p:cNvSpPr txBox="1">
            <a:spLocks noChangeArrowheads="1"/>
          </p:cNvSpPr>
          <p:nvPr/>
        </p:nvSpPr>
        <p:spPr bwMode="auto">
          <a:xfrm>
            <a:off x="4286250" y="1289673"/>
            <a:ext cx="885825"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CHCl</a:t>
            </a:r>
            <a:r>
              <a:rPr lang="en-US" altLang="en-US" sz="2000" baseline="-25000">
                <a:effectLst>
                  <a:outerShdw blurRad="38100" dist="38100" dir="2700000" algn="tl">
                    <a:srgbClr val="000000"/>
                  </a:outerShdw>
                </a:effectLst>
              </a:rPr>
              <a:t>3</a:t>
            </a:r>
          </a:p>
        </p:txBody>
      </p:sp>
      <p:sp>
        <p:nvSpPr>
          <p:cNvPr id="751644" name="Text Box 28"/>
          <p:cNvSpPr txBox="1">
            <a:spLocks noChangeArrowheads="1"/>
          </p:cNvSpPr>
          <p:nvPr/>
        </p:nvSpPr>
        <p:spPr bwMode="auto">
          <a:xfrm>
            <a:off x="4362450" y="1727823"/>
            <a:ext cx="78105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90%</a:t>
            </a:r>
          </a:p>
        </p:txBody>
      </p:sp>
      <p:sp>
        <p:nvSpPr>
          <p:cNvPr id="751645" name="Freeform 29"/>
          <p:cNvSpPr>
            <a:spLocks/>
          </p:cNvSpPr>
          <p:nvPr/>
        </p:nvSpPr>
        <p:spPr bwMode="auto">
          <a:xfrm>
            <a:off x="5324475" y="1461123"/>
            <a:ext cx="1238250" cy="419100"/>
          </a:xfrm>
          <a:custGeom>
            <a:avLst/>
            <a:gdLst>
              <a:gd name="T0" fmla="*/ 0 w 780"/>
              <a:gd name="T1" fmla="*/ 264 h 264"/>
              <a:gd name="T2" fmla="*/ 264 w 780"/>
              <a:gd name="T3" fmla="*/ 0 h 264"/>
              <a:gd name="T4" fmla="*/ 528 w 780"/>
              <a:gd name="T5" fmla="*/ 264 h 264"/>
              <a:gd name="T6" fmla="*/ 780 w 780"/>
              <a:gd name="T7" fmla="*/ 12 h 264"/>
            </a:gdLst>
            <a:ahLst/>
            <a:cxnLst>
              <a:cxn ang="0">
                <a:pos x="T0" y="T1"/>
              </a:cxn>
              <a:cxn ang="0">
                <a:pos x="T2" y="T3"/>
              </a:cxn>
              <a:cxn ang="0">
                <a:pos x="T4" y="T5"/>
              </a:cxn>
              <a:cxn ang="0">
                <a:pos x="T6" y="T7"/>
              </a:cxn>
            </a:cxnLst>
            <a:rect l="0" t="0" r="r" b="b"/>
            <a:pathLst>
              <a:path w="780" h="264">
                <a:moveTo>
                  <a:pt x="0" y="264"/>
                </a:moveTo>
                <a:lnTo>
                  <a:pt x="264" y="0"/>
                </a:lnTo>
                <a:lnTo>
                  <a:pt x="528" y="264"/>
                </a:lnTo>
                <a:lnTo>
                  <a:pt x="780" y="12"/>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46" name="Line 30"/>
          <p:cNvSpPr>
            <a:spLocks noChangeShapeType="1"/>
          </p:cNvSpPr>
          <p:nvPr/>
        </p:nvSpPr>
        <p:spPr bwMode="auto">
          <a:xfrm>
            <a:off x="6191250" y="1880223"/>
            <a:ext cx="341313" cy="85725"/>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47" name="Line 31"/>
          <p:cNvSpPr>
            <a:spLocks noChangeShapeType="1"/>
          </p:cNvSpPr>
          <p:nvPr/>
        </p:nvSpPr>
        <p:spPr bwMode="auto">
          <a:xfrm>
            <a:off x="6562725" y="1499223"/>
            <a:ext cx="84138" cy="296863"/>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48" name="Text Box 32"/>
          <p:cNvSpPr txBox="1">
            <a:spLocks noChangeArrowheads="1"/>
          </p:cNvSpPr>
          <p:nvPr/>
        </p:nvSpPr>
        <p:spPr bwMode="auto">
          <a:xfrm>
            <a:off x="6448425" y="1746873"/>
            <a:ext cx="4762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rPr>
              <a:t>O</a:t>
            </a:r>
          </a:p>
        </p:txBody>
      </p:sp>
      <p:sp>
        <p:nvSpPr>
          <p:cNvPr id="751649" name="AutoShape 33"/>
          <p:cNvSpPr>
            <a:spLocks noChangeArrowheads="1"/>
          </p:cNvSpPr>
          <p:nvPr/>
        </p:nvSpPr>
        <p:spPr bwMode="auto">
          <a:xfrm rot="16200000">
            <a:off x="7410450" y="1365873"/>
            <a:ext cx="781050" cy="762000"/>
          </a:xfrm>
          <a:prstGeom prst="hexagon">
            <a:avLst>
              <a:gd name="adj" fmla="val 25625"/>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0" name="Line 34"/>
          <p:cNvSpPr>
            <a:spLocks noChangeShapeType="1"/>
          </p:cNvSpPr>
          <p:nvPr/>
        </p:nvSpPr>
        <p:spPr bwMode="auto">
          <a:xfrm flipV="1">
            <a:off x="8162925" y="1461123"/>
            <a:ext cx="171450" cy="857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51" name="Line 35"/>
          <p:cNvSpPr>
            <a:spLocks noChangeShapeType="1"/>
          </p:cNvSpPr>
          <p:nvPr/>
        </p:nvSpPr>
        <p:spPr bwMode="auto">
          <a:xfrm>
            <a:off x="7800975" y="2127873"/>
            <a:ext cx="1588"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52" name="Text Box 36"/>
          <p:cNvSpPr txBox="1">
            <a:spLocks noChangeArrowheads="1"/>
          </p:cNvSpPr>
          <p:nvPr/>
        </p:nvSpPr>
        <p:spPr bwMode="auto">
          <a:xfrm>
            <a:off x="7543800" y="2261223"/>
            <a:ext cx="5715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Cl</a:t>
            </a:r>
          </a:p>
        </p:txBody>
      </p:sp>
      <p:sp>
        <p:nvSpPr>
          <p:cNvPr id="751653" name="Line 37"/>
          <p:cNvSpPr>
            <a:spLocks noChangeShapeType="1"/>
          </p:cNvSpPr>
          <p:nvPr/>
        </p:nvSpPr>
        <p:spPr bwMode="auto">
          <a:xfrm flipH="1">
            <a:off x="7477125" y="1442073"/>
            <a:ext cx="323850" cy="1714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54" name="Line 38"/>
          <p:cNvSpPr>
            <a:spLocks noChangeShapeType="1"/>
          </p:cNvSpPr>
          <p:nvPr/>
        </p:nvSpPr>
        <p:spPr bwMode="auto">
          <a:xfrm>
            <a:off x="7458075" y="1889748"/>
            <a:ext cx="352425" cy="1714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55" name="Line 39"/>
          <p:cNvSpPr>
            <a:spLocks noChangeShapeType="1"/>
          </p:cNvSpPr>
          <p:nvPr/>
        </p:nvSpPr>
        <p:spPr bwMode="auto">
          <a:xfrm flipH="1">
            <a:off x="8115300" y="1565898"/>
            <a:ext cx="1588" cy="3429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56" name="Text Box 40"/>
          <p:cNvSpPr txBox="1">
            <a:spLocks noChangeArrowheads="1"/>
          </p:cNvSpPr>
          <p:nvPr/>
        </p:nvSpPr>
        <p:spPr bwMode="auto">
          <a:xfrm>
            <a:off x="8296275" y="1194423"/>
            <a:ext cx="847725"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CO</a:t>
            </a:r>
            <a:r>
              <a:rPr lang="en-US" altLang="en-US" sz="2400">
                <a:solidFill>
                  <a:srgbClr val="66CCFF"/>
                </a:solidFill>
                <a:effectLst>
                  <a:outerShdw blurRad="38100" dist="38100" dir="2700000" algn="tl">
                    <a:srgbClr val="000000"/>
                  </a:outerShdw>
                </a:effectLst>
              </a:rPr>
              <a:t>H</a:t>
            </a:r>
          </a:p>
        </p:txBody>
      </p:sp>
      <p:sp>
        <p:nvSpPr>
          <p:cNvPr id="751659" name="Text Box 43"/>
          <p:cNvSpPr txBox="1">
            <a:spLocks noChangeArrowheads="1"/>
          </p:cNvSpPr>
          <p:nvPr/>
        </p:nvSpPr>
        <p:spPr bwMode="auto">
          <a:xfrm>
            <a:off x="8296275" y="737223"/>
            <a:ext cx="409575"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O</a:t>
            </a:r>
          </a:p>
        </p:txBody>
      </p:sp>
      <p:sp>
        <p:nvSpPr>
          <p:cNvPr id="751662" name="Line 46"/>
          <p:cNvSpPr>
            <a:spLocks noChangeShapeType="1"/>
          </p:cNvSpPr>
          <p:nvPr/>
        </p:nvSpPr>
        <p:spPr bwMode="auto">
          <a:xfrm>
            <a:off x="8477250" y="1089648"/>
            <a:ext cx="1588" cy="18097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63" name="Line 47"/>
          <p:cNvSpPr>
            <a:spLocks noChangeShapeType="1"/>
          </p:cNvSpPr>
          <p:nvPr/>
        </p:nvSpPr>
        <p:spPr bwMode="auto">
          <a:xfrm>
            <a:off x="8543925" y="1089648"/>
            <a:ext cx="1588" cy="18097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64" name="Text Box 48"/>
          <p:cNvSpPr txBox="1">
            <a:spLocks noChangeArrowheads="1"/>
          </p:cNvSpPr>
          <p:nvPr/>
        </p:nvSpPr>
        <p:spPr bwMode="auto">
          <a:xfrm>
            <a:off x="1562100" y="1337298"/>
            <a:ext cx="5524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sp>
        <p:nvSpPr>
          <p:cNvPr id="751665" name="Text Box 49"/>
          <p:cNvSpPr txBox="1">
            <a:spLocks noChangeArrowheads="1"/>
          </p:cNvSpPr>
          <p:nvPr/>
        </p:nvSpPr>
        <p:spPr bwMode="auto">
          <a:xfrm>
            <a:off x="6877050" y="1375398"/>
            <a:ext cx="5524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sp>
        <p:nvSpPr>
          <p:cNvPr id="751666" name="Oval 50"/>
          <p:cNvSpPr>
            <a:spLocks noChangeArrowheads="1"/>
          </p:cNvSpPr>
          <p:nvPr/>
        </p:nvSpPr>
        <p:spPr bwMode="auto">
          <a:xfrm>
            <a:off x="3790950" y="116584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67" name="Oval 51"/>
          <p:cNvSpPr>
            <a:spLocks noChangeArrowheads="1"/>
          </p:cNvSpPr>
          <p:nvPr/>
        </p:nvSpPr>
        <p:spPr bwMode="auto">
          <a:xfrm>
            <a:off x="3905250" y="116584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68" name="Oval 52"/>
          <p:cNvSpPr>
            <a:spLocks noChangeArrowheads="1"/>
          </p:cNvSpPr>
          <p:nvPr/>
        </p:nvSpPr>
        <p:spPr bwMode="auto">
          <a:xfrm>
            <a:off x="3800475" y="1537323"/>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69" name="Oval 53"/>
          <p:cNvSpPr>
            <a:spLocks noChangeArrowheads="1"/>
          </p:cNvSpPr>
          <p:nvPr/>
        </p:nvSpPr>
        <p:spPr bwMode="auto">
          <a:xfrm>
            <a:off x="3914775" y="1537323"/>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0" name="Oval 54"/>
          <p:cNvSpPr>
            <a:spLocks noChangeArrowheads="1"/>
          </p:cNvSpPr>
          <p:nvPr/>
        </p:nvSpPr>
        <p:spPr bwMode="auto">
          <a:xfrm>
            <a:off x="3371850" y="116584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1" name="Oval 55"/>
          <p:cNvSpPr>
            <a:spLocks noChangeArrowheads="1"/>
          </p:cNvSpPr>
          <p:nvPr/>
        </p:nvSpPr>
        <p:spPr bwMode="auto">
          <a:xfrm>
            <a:off x="3486150" y="116584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2" name="Oval 56"/>
          <p:cNvSpPr>
            <a:spLocks noChangeArrowheads="1"/>
          </p:cNvSpPr>
          <p:nvPr/>
        </p:nvSpPr>
        <p:spPr bwMode="auto">
          <a:xfrm>
            <a:off x="3381375" y="154684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3" name="Oval 57"/>
          <p:cNvSpPr>
            <a:spLocks noChangeArrowheads="1"/>
          </p:cNvSpPr>
          <p:nvPr/>
        </p:nvSpPr>
        <p:spPr bwMode="auto">
          <a:xfrm>
            <a:off x="3495675" y="154684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4" name="Oval 58"/>
          <p:cNvSpPr>
            <a:spLocks noChangeArrowheads="1"/>
          </p:cNvSpPr>
          <p:nvPr/>
        </p:nvSpPr>
        <p:spPr bwMode="auto">
          <a:xfrm>
            <a:off x="3238500" y="82294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5" name="Oval 59"/>
          <p:cNvSpPr>
            <a:spLocks noChangeArrowheads="1"/>
          </p:cNvSpPr>
          <p:nvPr/>
        </p:nvSpPr>
        <p:spPr bwMode="auto">
          <a:xfrm>
            <a:off x="3238500" y="97534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6" name="Oval 60"/>
          <p:cNvSpPr>
            <a:spLocks noChangeArrowheads="1"/>
          </p:cNvSpPr>
          <p:nvPr/>
        </p:nvSpPr>
        <p:spPr bwMode="auto">
          <a:xfrm>
            <a:off x="2857500" y="82294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7" name="Oval 61"/>
          <p:cNvSpPr>
            <a:spLocks noChangeArrowheads="1"/>
          </p:cNvSpPr>
          <p:nvPr/>
        </p:nvSpPr>
        <p:spPr bwMode="auto">
          <a:xfrm>
            <a:off x="2857500" y="95629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8" name="Oval 62"/>
          <p:cNvSpPr>
            <a:spLocks noChangeArrowheads="1"/>
          </p:cNvSpPr>
          <p:nvPr/>
        </p:nvSpPr>
        <p:spPr bwMode="auto">
          <a:xfrm>
            <a:off x="6762750" y="179449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9" name="Oval 63"/>
          <p:cNvSpPr>
            <a:spLocks noChangeArrowheads="1"/>
          </p:cNvSpPr>
          <p:nvPr/>
        </p:nvSpPr>
        <p:spPr bwMode="auto">
          <a:xfrm>
            <a:off x="6829425" y="1918323"/>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0" name="Oval 64"/>
          <p:cNvSpPr>
            <a:spLocks noChangeArrowheads="1"/>
          </p:cNvSpPr>
          <p:nvPr/>
        </p:nvSpPr>
        <p:spPr bwMode="auto">
          <a:xfrm>
            <a:off x="6553200" y="2108823"/>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1" name="Oval 65"/>
          <p:cNvSpPr>
            <a:spLocks noChangeArrowheads="1"/>
          </p:cNvSpPr>
          <p:nvPr/>
        </p:nvSpPr>
        <p:spPr bwMode="auto">
          <a:xfrm>
            <a:off x="6696075" y="2127873"/>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2" name="Text Box 66"/>
          <p:cNvSpPr txBox="1">
            <a:spLocks noChangeArrowheads="1"/>
          </p:cNvSpPr>
          <p:nvPr/>
        </p:nvSpPr>
        <p:spPr bwMode="auto">
          <a:xfrm>
            <a:off x="95250" y="2929192"/>
            <a:ext cx="4724400"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Stereospecific:</a:t>
            </a:r>
            <a:r>
              <a:rPr lang="en-US" altLang="en-US" sz="2800">
                <a:effectLst>
                  <a:outerShdw blurRad="38100" dist="38100" dir="2700000" algn="tl">
                    <a:srgbClr val="000000"/>
                  </a:outerShdw>
                </a:effectLst>
              </a:rPr>
              <a:t> </a:t>
            </a:r>
            <a:r>
              <a:rPr lang="en-US" altLang="en-US" sz="2800" i="1" smtClean="0">
                <a:solidFill>
                  <a:srgbClr val="FF9900"/>
                </a:solidFill>
                <a:effectLst>
                  <a:outerShdw blurRad="38100" dist="38100" dir="2700000" algn="tl">
                    <a:srgbClr val="000000"/>
                  </a:outerShdw>
                </a:effectLst>
              </a:rPr>
              <a:t>syn</a:t>
            </a:r>
            <a:endParaRPr lang="en-US" altLang="en-US" sz="2800" i="1">
              <a:solidFill>
                <a:srgbClr val="FF9900"/>
              </a:solidFill>
              <a:effectLst>
                <a:outerShdw blurRad="38100" dist="38100" dir="2700000" algn="tl">
                  <a:srgbClr val="000000"/>
                </a:outerShdw>
              </a:effectLst>
            </a:endParaRPr>
          </a:p>
        </p:txBody>
      </p:sp>
      <p:sp>
        <p:nvSpPr>
          <p:cNvPr id="751683" name="Line 67"/>
          <p:cNvSpPr>
            <a:spLocks noChangeShapeType="1"/>
          </p:cNvSpPr>
          <p:nvPr/>
        </p:nvSpPr>
        <p:spPr bwMode="auto">
          <a:xfrm>
            <a:off x="933450" y="4488486"/>
            <a:ext cx="333375"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84" name="Line 68"/>
          <p:cNvSpPr>
            <a:spLocks noChangeShapeType="1"/>
          </p:cNvSpPr>
          <p:nvPr/>
        </p:nvSpPr>
        <p:spPr bwMode="auto">
          <a:xfrm>
            <a:off x="933450" y="4564686"/>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85" name="Text Box 69"/>
          <p:cNvSpPr txBox="1">
            <a:spLocks noChangeArrowheads="1"/>
          </p:cNvSpPr>
          <p:nvPr/>
        </p:nvSpPr>
        <p:spPr bwMode="auto">
          <a:xfrm>
            <a:off x="581025" y="4270998"/>
            <a:ext cx="334963"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751686" name="Text Box 70"/>
          <p:cNvSpPr txBox="1">
            <a:spLocks noChangeArrowheads="1"/>
          </p:cNvSpPr>
          <p:nvPr/>
        </p:nvSpPr>
        <p:spPr bwMode="auto">
          <a:xfrm>
            <a:off x="1238250" y="4280523"/>
            <a:ext cx="334963"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751687" name="Line 71"/>
          <p:cNvSpPr>
            <a:spLocks noChangeShapeType="1"/>
          </p:cNvSpPr>
          <p:nvPr/>
        </p:nvSpPr>
        <p:spPr bwMode="auto">
          <a:xfrm>
            <a:off x="1541463" y="4707561"/>
            <a:ext cx="190500" cy="16351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88" name="Line 72"/>
          <p:cNvSpPr>
            <a:spLocks noChangeShapeType="1"/>
          </p:cNvSpPr>
          <p:nvPr/>
        </p:nvSpPr>
        <p:spPr bwMode="auto">
          <a:xfrm flipH="1">
            <a:off x="485775" y="4667873"/>
            <a:ext cx="200025" cy="2000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89" name="Line 73"/>
          <p:cNvSpPr>
            <a:spLocks noChangeShapeType="1"/>
          </p:cNvSpPr>
          <p:nvPr/>
        </p:nvSpPr>
        <p:spPr bwMode="auto">
          <a:xfrm flipV="1">
            <a:off x="1579563" y="4242423"/>
            <a:ext cx="201612" cy="163513"/>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90" name="Line 74"/>
          <p:cNvSpPr>
            <a:spLocks noChangeShapeType="1"/>
          </p:cNvSpPr>
          <p:nvPr/>
        </p:nvSpPr>
        <p:spPr bwMode="auto">
          <a:xfrm flipH="1" flipV="1">
            <a:off x="474663" y="4263061"/>
            <a:ext cx="209550" cy="1619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91" name="Text Box 75"/>
          <p:cNvSpPr txBox="1">
            <a:spLocks noChangeArrowheads="1"/>
          </p:cNvSpPr>
          <p:nvPr/>
        </p:nvSpPr>
        <p:spPr bwMode="auto">
          <a:xfrm>
            <a:off x="1714500" y="3889998"/>
            <a:ext cx="5334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51692" name="Text Box 76"/>
          <p:cNvSpPr txBox="1">
            <a:spLocks noChangeArrowheads="1"/>
          </p:cNvSpPr>
          <p:nvPr/>
        </p:nvSpPr>
        <p:spPr bwMode="auto">
          <a:xfrm>
            <a:off x="95250" y="4698036"/>
            <a:ext cx="5334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51693" name="Text Box 77"/>
          <p:cNvSpPr txBox="1">
            <a:spLocks noChangeArrowheads="1"/>
          </p:cNvSpPr>
          <p:nvPr/>
        </p:nvSpPr>
        <p:spPr bwMode="auto">
          <a:xfrm>
            <a:off x="1657350" y="4690098"/>
            <a:ext cx="5334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D</a:t>
            </a:r>
          </a:p>
        </p:txBody>
      </p:sp>
      <p:sp>
        <p:nvSpPr>
          <p:cNvPr id="751694" name="Text Box 78"/>
          <p:cNvSpPr txBox="1">
            <a:spLocks noChangeArrowheads="1"/>
          </p:cNvSpPr>
          <p:nvPr/>
        </p:nvSpPr>
        <p:spPr bwMode="auto">
          <a:xfrm>
            <a:off x="76200" y="3870948"/>
            <a:ext cx="5334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D</a:t>
            </a:r>
          </a:p>
        </p:txBody>
      </p:sp>
      <p:sp>
        <p:nvSpPr>
          <p:cNvPr id="751696" name="Text Box 80"/>
          <p:cNvSpPr txBox="1">
            <a:spLocks noChangeArrowheads="1"/>
          </p:cNvSpPr>
          <p:nvPr/>
        </p:nvSpPr>
        <p:spPr bwMode="auto">
          <a:xfrm>
            <a:off x="2352675" y="4299573"/>
            <a:ext cx="2028825"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RCOO</a:t>
            </a:r>
            <a:r>
              <a:rPr lang="en-US" altLang="en-US" sz="2800">
                <a:solidFill>
                  <a:srgbClr val="66CCFF"/>
                </a:solidFill>
                <a:effectLst>
                  <a:outerShdw blurRad="38100" dist="38100" dir="2700000" algn="tl">
                    <a:srgbClr val="000000"/>
                  </a:outerShdw>
                </a:effectLst>
              </a:rPr>
              <a:t>H</a:t>
            </a:r>
          </a:p>
        </p:txBody>
      </p:sp>
      <p:sp>
        <p:nvSpPr>
          <p:cNvPr id="751697" name="Text Box 81"/>
          <p:cNvSpPr txBox="1">
            <a:spLocks noChangeArrowheads="1"/>
          </p:cNvSpPr>
          <p:nvPr/>
        </p:nvSpPr>
        <p:spPr bwMode="auto">
          <a:xfrm>
            <a:off x="2562225" y="3718548"/>
            <a:ext cx="409575"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751698" name="Line 82"/>
          <p:cNvSpPr>
            <a:spLocks noChangeShapeType="1"/>
          </p:cNvSpPr>
          <p:nvPr/>
        </p:nvSpPr>
        <p:spPr bwMode="auto">
          <a:xfrm>
            <a:off x="2759075" y="4147173"/>
            <a:ext cx="1588" cy="2381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99" name="Line 83"/>
          <p:cNvSpPr>
            <a:spLocks noChangeShapeType="1"/>
          </p:cNvSpPr>
          <p:nvPr/>
        </p:nvSpPr>
        <p:spPr bwMode="auto">
          <a:xfrm>
            <a:off x="2825750" y="4147173"/>
            <a:ext cx="1588" cy="2381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700" name="Line 84"/>
          <p:cNvSpPr>
            <a:spLocks noChangeShapeType="1"/>
          </p:cNvSpPr>
          <p:nvPr/>
        </p:nvSpPr>
        <p:spPr bwMode="auto">
          <a:xfrm flipH="1">
            <a:off x="5657850" y="4232898"/>
            <a:ext cx="247650" cy="4572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701" name="Line 85"/>
          <p:cNvSpPr>
            <a:spLocks noChangeShapeType="1"/>
          </p:cNvSpPr>
          <p:nvPr/>
        </p:nvSpPr>
        <p:spPr bwMode="auto">
          <a:xfrm>
            <a:off x="6229350" y="4232898"/>
            <a:ext cx="266700" cy="4572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702" name="Line 86"/>
          <p:cNvSpPr>
            <a:spLocks noChangeShapeType="1"/>
          </p:cNvSpPr>
          <p:nvPr/>
        </p:nvSpPr>
        <p:spPr bwMode="auto">
          <a:xfrm flipV="1">
            <a:off x="5619750" y="4709148"/>
            <a:ext cx="89535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707" name="AutoShape 91"/>
          <p:cNvSpPr>
            <a:spLocks noChangeArrowheads="1"/>
          </p:cNvSpPr>
          <p:nvPr/>
        </p:nvSpPr>
        <p:spPr bwMode="auto">
          <a:xfrm rot="1500000">
            <a:off x="5527675" y="4805986"/>
            <a:ext cx="68263" cy="231775"/>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708" name="AutoShape 92"/>
          <p:cNvSpPr>
            <a:spLocks noChangeArrowheads="1"/>
          </p:cNvSpPr>
          <p:nvPr/>
        </p:nvSpPr>
        <p:spPr bwMode="auto">
          <a:xfrm rot="20040000">
            <a:off x="6545263" y="4788523"/>
            <a:ext cx="68262" cy="217488"/>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713" name="Text Box 97"/>
          <p:cNvSpPr txBox="1">
            <a:spLocks noChangeArrowheads="1"/>
          </p:cNvSpPr>
          <p:nvPr/>
        </p:nvSpPr>
        <p:spPr bwMode="auto">
          <a:xfrm>
            <a:off x="5838825" y="3883648"/>
            <a:ext cx="409575"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751714" name="Text Box 98"/>
          <p:cNvSpPr txBox="1">
            <a:spLocks noChangeArrowheads="1"/>
          </p:cNvSpPr>
          <p:nvPr/>
        </p:nvSpPr>
        <p:spPr bwMode="auto">
          <a:xfrm>
            <a:off x="6515100" y="4937748"/>
            <a:ext cx="5334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D</a:t>
            </a:r>
          </a:p>
        </p:txBody>
      </p:sp>
      <p:sp>
        <p:nvSpPr>
          <p:cNvPr id="751715" name="Text Box 99"/>
          <p:cNvSpPr txBox="1">
            <a:spLocks noChangeArrowheads="1"/>
          </p:cNvSpPr>
          <p:nvPr/>
        </p:nvSpPr>
        <p:spPr bwMode="auto">
          <a:xfrm>
            <a:off x="5238750" y="4956798"/>
            <a:ext cx="5334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51716" name="Text Box 100"/>
          <p:cNvSpPr txBox="1">
            <a:spLocks noChangeArrowheads="1"/>
          </p:cNvSpPr>
          <p:nvPr/>
        </p:nvSpPr>
        <p:spPr bwMode="auto">
          <a:xfrm>
            <a:off x="4895850" y="4594848"/>
            <a:ext cx="5334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D</a:t>
            </a:r>
          </a:p>
        </p:txBody>
      </p:sp>
      <p:sp>
        <p:nvSpPr>
          <p:cNvPr id="751717" name="Text Box 101"/>
          <p:cNvSpPr txBox="1">
            <a:spLocks noChangeArrowheads="1"/>
          </p:cNvSpPr>
          <p:nvPr/>
        </p:nvSpPr>
        <p:spPr bwMode="auto">
          <a:xfrm>
            <a:off x="6724650" y="4575798"/>
            <a:ext cx="5334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51718" name="Text Box 102"/>
          <p:cNvSpPr txBox="1">
            <a:spLocks noChangeArrowheads="1"/>
          </p:cNvSpPr>
          <p:nvPr/>
        </p:nvSpPr>
        <p:spPr bwMode="auto">
          <a:xfrm>
            <a:off x="7639050" y="4372598"/>
            <a:ext cx="1628775"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RCOH</a:t>
            </a:r>
          </a:p>
        </p:txBody>
      </p:sp>
      <p:sp>
        <p:nvSpPr>
          <p:cNvPr id="751719" name="Text Box 103"/>
          <p:cNvSpPr txBox="1">
            <a:spLocks noChangeArrowheads="1"/>
          </p:cNvSpPr>
          <p:nvPr/>
        </p:nvSpPr>
        <p:spPr bwMode="auto">
          <a:xfrm>
            <a:off x="7829550" y="3782048"/>
            <a:ext cx="409575"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751720" name="Line 104"/>
          <p:cNvSpPr>
            <a:spLocks noChangeShapeType="1"/>
          </p:cNvSpPr>
          <p:nvPr/>
        </p:nvSpPr>
        <p:spPr bwMode="auto">
          <a:xfrm>
            <a:off x="8048625" y="4210673"/>
            <a:ext cx="1588" cy="2381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721" name="Line 105"/>
          <p:cNvSpPr>
            <a:spLocks noChangeShapeType="1"/>
          </p:cNvSpPr>
          <p:nvPr/>
        </p:nvSpPr>
        <p:spPr bwMode="auto">
          <a:xfrm>
            <a:off x="8115300" y="4210673"/>
            <a:ext cx="1588" cy="2381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722" name="Text Box 106"/>
          <p:cNvSpPr txBox="1">
            <a:spLocks noChangeArrowheads="1"/>
          </p:cNvSpPr>
          <p:nvPr/>
        </p:nvSpPr>
        <p:spPr bwMode="auto">
          <a:xfrm>
            <a:off x="2019300" y="4251948"/>
            <a:ext cx="5715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a:t>
            </a:r>
          </a:p>
        </p:txBody>
      </p:sp>
      <p:sp>
        <p:nvSpPr>
          <p:cNvPr id="751724" name="Line 108"/>
          <p:cNvSpPr>
            <a:spLocks noChangeShapeType="1"/>
          </p:cNvSpPr>
          <p:nvPr/>
        </p:nvSpPr>
        <p:spPr bwMode="auto">
          <a:xfrm>
            <a:off x="4171950" y="4632948"/>
            <a:ext cx="8001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725" name="Text Box 109"/>
          <p:cNvSpPr txBox="1">
            <a:spLocks noChangeArrowheads="1"/>
          </p:cNvSpPr>
          <p:nvPr/>
        </p:nvSpPr>
        <p:spPr bwMode="auto">
          <a:xfrm>
            <a:off x="4133850" y="4661523"/>
            <a:ext cx="78105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95%</a:t>
            </a:r>
          </a:p>
        </p:txBody>
      </p:sp>
      <p:sp>
        <p:nvSpPr>
          <p:cNvPr id="751726" name="AutoShape 110"/>
          <p:cNvSpPr>
            <a:spLocks/>
          </p:cNvSpPr>
          <p:nvPr/>
        </p:nvSpPr>
        <p:spPr bwMode="auto">
          <a:xfrm rot="5400000">
            <a:off x="8122444" y="4425779"/>
            <a:ext cx="180975" cy="1185863"/>
          </a:xfrm>
          <a:prstGeom prst="rightBrace">
            <a:avLst>
              <a:gd name="adj1" fmla="val 54605"/>
              <a:gd name="adj2" fmla="val 52208"/>
            </a:avLst>
          </a:prstGeom>
          <a:noFill/>
          <a:ln w="38100">
            <a:solidFill>
              <a:schemeClr val="tx1"/>
            </a:solidFill>
            <a:round/>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727" name="Text Box 111"/>
          <p:cNvSpPr txBox="1">
            <a:spLocks noChangeArrowheads="1"/>
          </p:cNvSpPr>
          <p:nvPr/>
        </p:nvSpPr>
        <p:spPr bwMode="auto">
          <a:xfrm>
            <a:off x="7581900" y="5066336"/>
            <a:ext cx="1265238" cy="7016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Aqueous work up</a:t>
            </a:r>
          </a:p>
        </p:txBody>
      </p:sp>
      <p:sp>
        <p:nvSpPr>
          <p:cNvPr id="751728" name="Text Box 112"/>
          <p:cNvSpPr txBox="1">
            <a:spLocks noChangeArrowheads="1"/>
          </p:cNvSpPr>
          <p:nvPr/>
        </p:nvSpPr>
        <p:spPr bwMode="auto">
          <a:xfrm>
            <a:off x="5094288" y="5534648"/>
            <a:ext cx="2238375" cy="1200329"/>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smtClean="0">
                <a:effectLst>
                  <a:outerShdw blurRad="38100" dist="38100" dir="2700000" algn="tl">
                    <a:srgbClr val="000000"/>
                  </a:outerShdw>
                </a:effectLst>
              </a:rPr>
              <a:t>trans</a:t>
            </a:r>
            <a:r>
              <a:rPr lang="en-US" altLang="en-US" sz="2400" smtClean="0">
                <a:effectLst>
                  <a:outerShdw blurRad="38100" dist="38100" dir="2700000" algn="tl">
                    <a:srgbClr val="000000"/>
                  </a:outerShdw>
                </a:effectLst>
              </a:rPr>
              <a:t>-2,3-Di-deuteriooxa-cyclopropane</a:t>
            </a:r>
            <a:endParaRPr lang="en-US" altLang="en-US" sz="2400">
              <a:effectLst>
                <a:outerShdw blurRad="38100" dist="38100" dir="2700000" algn="tl">
                  <a:srgbClr val="000000"/>
                </a:outerShdw>
              </a:effectLst>
            </a:endParaRPr>
          </a:p>
        </p:txBody>
      </p:sp>
      <p:sp>
        <p:nvSpPr>
          <p:cNvPr id="751729" name="Text Box 113"/>
          <p:cNvSpPr txBox="1">
            <a:spLocks noChangeArrowheads="1"/>
          </p:cNvSpPr>
          <p:nvPr/>
        </p:nvSpPr>
        <p:spPr bwMode="auto">
          <a:xfrm>
            <a:off x="7153275" y="4367836"/>
            <a:ext cx="5715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a:t>
            </a:r>
          </a:p>
        </p:txBody>
      </p:sp>
      <p:sp>
        <p:nvSpPr>
          <p:cNvPr id="3" name="TextBox 2"/>
          <p:cNvSpPr txBox="1"/>
          <p:nvPr/>
        </p:nvSpPr>
        <p:spPr>
          <a:xfrm>
            <a:off x="192130" y="169542"/>
            <a:ext cx="2092239" cy="584775"/>
          </a:xfrm>
          <a:prstGeom prst="rect">
            <a:avLst/>
          </a:prstGeom>
          <a:noFill/>
        </p:spPr>
        <p:txBody>
          <a:bodyPr wrap="none" rtlCol="0">
            <a:spAutoFit/>
          </a:bodyPr>
          <a:lstStyle/>
          <a:p>
            <a:r>
              <a:rPr lang="en-US" sz="3200" smtClean="0">
                <a:solidFill>
                  <a:srgbClr val="FFFF00"/>
                </a:solidFill>
              </a:rPr>
              <a:t>Examples:</a:t>
            </a:r>
            <a:endParaRPr lang="en-US" sz="3200">
              <a:solidFill>
                <a:srgbClr val="FFFF00"/>
              </a:solidFill>
            </a:endParaRPr>
          </a:p>
        </p:txBody>
      </p:sp>
      <p:graphicFrame>
        <p:nvGraphicFramePr>
          <p:cNvPr id="97" name="Object 96"/>
          <p:cNvGraphicFramePr>
            <a:graphicFrameLocks noChangeAspect="1"/>
          </p:cNvGraphicFramePr>
          <p:nvPr>
            <p:extLst>
              <p:ext uri="{D42A27DB-BD31-4B8C-83A1-F6EECF244321}">
                <p14:modId xmlns:p14="http://schemas.microsoft.com/office/powerpoint/2010/main" val="2690696776"/>
              </p:ext>
            </p:extLst>
          </p:nvPr>
        </p:nvGraphicFramePr>
        <p:xfrm>
          <a:off x="5299369" y="4688764"/>
          <a:ext cx="365053" cy="209297"/>
        </p:xfrm>
        <a:graphic>
          <a:graphicData uri="http://schemas.openxmlformats.org/presentationml/2006/ole">
            <mc:AlternateContent xmlns:mc="http://schemas.openxmlformats.org/markup-compatibility/2006">
              <mc:Choice xmlns:v="urn:schemas-microsoft-com:vml" Requires="v">
                <p:oleObj spid="_x0000_s814148" name="CS ChemDraw Drawing" r:id="rId3" imgW="357656" imgH="205362" progId="ChemDraw.Document.6.0">
                  <p:embed/>
                </p:oleObj>
              </mc:Choice>
              <mc:Fallback>
                <p:oleObj name="CS ChemDraw Drawing" r:id="rId3" imgW="357656" imgH="205362" progId="ChemDraw.Document.6.0">
                  <p:embed/>
                  <p:pic>
                    <p:nvPicPr>
                      <p:cNvPr id="0" name=""/>
                      <p:cNvPicPr/>
                      <p:nvPr/>
                    </p:nvPicPr>
                    <p:blipFill>
                      <a:blip r:embed="rId4"/>
                      <a:stretch>
                        <a:fillRect/>
                      </a:stretch>
                    </p:blipFill>
                    <p:spPr>
                      <a:xfrm>
                        <a:off x="5299369" y="4688764"/>
                        <a:ext cx="365053" cy="209297"/>
                      </a:xfrm>
                      <a:prstGeom prst="rect">
                        <a:avLst/>
                      </a:prstGeom>
                    </p:spPr>
                  </p:pic>
                </p:oleObj>
              </mc:Fallback>
            </mc:AlternateContent>
          </a:graphicData>
        </a:graphic>
      </p:graphicFrame>
      <p:graphicFrame>
        <p:nvGraphicFramePr>
          <p:cNvPr id="98" name="Object 97"/>
          <p:cNvGraphicFramePr>
            <a:graphicFrameLocks noChangeAspect="1"/>
          </p:cNvGraphicFramePr>
          <p:nvPr>
            <p:extLst>
              <p:ext uri="{D42A27DB-BD31-4B8C-83A1-F6EECF244321}">
                <p14:modId xmlns:p14="http://schemas.microsoft.com/office/powerpoint/2010/main" val="1751585103"/>
              </p:ext>
            </p:extLst>
          </p:nvPr>
        </p:nvGraphicFramePr>
        <p:xfrm>
          <a:off x="6495780" y="4697840"/>
          <a:ext cx="358508" cy="160600"/>
        </p:xfrm>
        <a:graphic>
          <a:graphicData uri="http://schemas.openxmlformats.org/presentationml/2006/ole">
            <mc:AlternateContent xmlns:mc="http://schemas.openxmlformats.org/markup-compatibility/2006">
              <mc:Choice xmlns:v="urn:schemas-microsoft-com:vml" Requires="v">
                <p:oleObj spid="_x0000_s814149" name="CS ChemDraw Drawing" r:id="rId5" imgW="350362" imgH="156723" progId="ChemDraw.Document.6.0">
                  <p:embed/>
                </p:oleObj>
              </mc:Choice>
              <mc:Fallback>
                <p:oleObj name="CS ChemDraw Drawing" r:id="rId5" imgW="350362" imgH="156723" progId="ChemDraw.Document.6.0">
                  <p:embed/>
                  <p:pic>
                    <p:nvPicPr>
                      <p:cNvPr id="0" name=""/>
                      <p:cNvPicPr/>
                      <p:nvPr/>
                    </p:nvPicPr>
                    <p:blipFill>
                      <a:blip r:embed="rId6"/>
                      <a:stretch>
                        <a:fillRect/>
                      </a:stretch>
                    </p:blipFill>
                    <p:spPr>
                      <a:xfrm>
                        <a:off x="6495780" y="4697840"/>
                        <a:ext cx="358508" cy="1606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9" name="Text Box 5"/>
          <p:cNvSpPr txBox="1">
            <a:spLocks noChangeArrowheads="1"/>
          </p:cNvSpPr>
          <p:nvPr/>
        </p:nvSpPr>
        <p:spPr bwMode="auto">
          <a:xfrm>
            <a:off x="33337" y="-58231"/>
            <a:ext cx="2409826" cy="5847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smtClean="0">
                <a:solidFill>
                  <a:srgbClr val="FFFF00"/>
                </a:solidFill>
                <a:effectLst>
                  <a:outerShdw blurRad="38100" dist="38100" dir="2700000" algn="tl">
                    <a:srgbClr val="000000"/>
                  </a:outerShdw>
                </a:effectLst>
              </a:rPr>
              <a:t>Mechanism:</a:t>
            </a:r>
            <a:endParaRPr lang="en-US" altLang="en-US" sz="3200">
              <a:solidFill>
                <a:srgbClr val="FFFF00"/>
              </a:solidFill>
              <a:effectLst>
                <a:outerShdw blurRad="38100" dist="38100" dir="2700000" algn="tl">
                  <a:srgbClr val="000000"/>
                </a:outerShdw>
              </a:effectLst>
            </a:endParaRPr>
          </a:p>
        </p:txBody>
      </p:sp>
      <p:sp>
        <p:nvSpPr>
          <p:cNvPr id="753670" name="Text Box 6"/>
          <p:cNvSpPr txBox="1">
            <a:spLocks noChangeArrowheads="1"/>
          </p:cNvSpPr>
          <p:nvPr/>
        </p:nvSpPr>
        <p:spPr bwMode="auto">
          <a:xfrm>
            <a:off x="1152525" y="757608"/>
            <a:ext cx="5715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53671" name="Text Box 7"/>
          <p:cNvSpPr txBox="1">
            <a:spLocks noChangeArrowheads="1"/>
          </p:cNvSpPr>
          <p:nvPr/>
        </p:nvSpPr>
        <p:spPr bwMode="auto">
          <a:xfrm>
            <a:off x="1119188" y="1557708"/>
            <a:ext cx="5524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53673" name="Text Box 9"/>
          <p:cNvSpPr txBox="1">
            <a:spLocks noChangeArrowheads="1"/>
          </p:cNvSpPr>
          <p:nvPr/>
        </p:nvSpPr>
        <p:spPr bwMode="auto">
          <a:xfrm>
            <a:off x="2714625" y="662358"/>
            <a:ext cx="9715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O</a:t>
            </a:r>
          </a:p>
        </p:txBody>
      </p:sp>
      <p:sp>
        <p:nvSpPr>
          <p:cNvPr id="753674" name="Text Box 10"/>
          <p:cNvSpPr txBox="1">
            <a:spLocks noChangeArrowheads="1"/>
          </p:cNvSpPr>
          <p:nvPr/>
        </p:nvSpPr>
        <p:spPr bwMode="auto">
          <a:xfrm>
            <a:off x="3152775" y="1824408"/>
            <a:ext cx="6286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O</a:t>
            </a:r>
          </a:p>
        </p:txBody>
      </p:sp>
      <p:sp>
        <p:nvSpPr>
          <p:cNvPr id="753675" name="Text Box 11"/>
          <p:cNvSpPr txBox="1">
            <a:spLocks noChangeArrowheads="1"/>
          </p:cNvSpPr>
          <p:nvPr/>
        </p:nvSpPr>
        <p:spPr bwMode="auto">
          <a:xfrm>
            <a:off x="5591175" y="1252908"/>
            <a:ext cx="6477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O</a:t>
            </a:r>
          </a:p>
        </p:txBody>
      </p:sp>
      <p:sp>
        <p:nvSpPr>
          <p:cNvPr id="753676" name="Text Box 12"/>
          <p:cNvSpPr txBox="1">
            <a:spLocks noChangeArrowheads="1"/>
          </p:cNvSpPr>
          <p:nvPr/>
        </p:nvSpPr>
        <p:spPr bwMode="auto">
          <a:xfrm>
            <a:off x="2222499" y="1859124"/>
            <a:ext cx="546101"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a:solidFill>
                  <a:srgbClr val="66CCFF"/>
                </a:solidFill>
                <a:effectLst>
                  <a:outerShdw blurRad="38100" dist="38100" dir="2700000" algn="tl">
                    <a:srgbClr val="000000"/>
                  </a:outerShdw>
                </a:effectLst>
              </a:rPr>
              <a:t>H</a:t>
            </a:r>
          </a:p>
        </p:txBody>
      </p:sp>
      <p:sp>
        <p:nvSpPr>
          <p:cNvPr id="753677" name="Text Box 13"/>
          <p:cNvSpPr txBox="1">
            <a:spLocks noChangeArrowheads="1"/>
          </p:cNvSpPr>
          <p:nvPr/>
        </p:nvSpPr>
        <p:spPr bwMode="auto">
          <a:xfrm>
            <a:off x="3276600" y="1100508"/>
            <a:ext cx="9715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53679" name="Text Box 15"/>
          <p:cNvSpPr txBox="1">
            <a:spLocks noChangeArrowheads="1"/>
          </p:cNvSpPr>
          <p:nvPr/>
        </p:nvSpPr>
        <p:spPr bwMode="auto">
          <a:xfrm>
            <a:off x="2152650" y="1167183"/>
            <a:ext cx="5715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O</a:t>
            </a:r>
          </a:p>
        </p:txBody>
      </p:sp>
      <p:sp>
        <p:nvSpPr>
          <p:cNvPr id="753681" name="Text Box 17"/>
          <p:cNvSpPr txBox="1">
            <a:spLocks noChangeArrowheads="1"/>
          </p:cNvSpPr>
          <p:nvPr/>
        </p:nvSpPr>
        <p:spPr bwMode="auto">
          <a:xfrm>
            <a:off x="7019925" y="1672008"/>
            <a:ext cx="9715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O</a:t>
            </a:r>
          </a:p>
        </p:txBody>
      </p:sp>
      <p:sp>
        <p:nvSpPr>
          <p:cNvPr id="753682" name="Text Box 18"/>
          <p:cNvSpPr txBox="1">
            <a:spLocks noChangeArrowheads="1"/>
          </p:cNvSpPr>
          <p:nvPr/>
        </p:nvSpPr>
        <p:spPr bwMode="auto">
          <a:xfrm>
            <a:off x="6486525" y="452808"/>
            <a:ext cx="9715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O</a:t>
            </a:r>
          </a:p>
        </p:txBody>
      </p:sp>
      <p:sp>
        <p:nvSpPr>
          <p:cNvPr id="753683" name="Text Box 19"/>
          <p:cNvSpPr txBox="1">
            <a:spLocks noChangeArrowheads="1"/>
          </p:cNvSpPr>
          <p:nvPr/>
        </p:nvSpPr>
        <p:spPr bwMode="auto">
          <a:xfrm>
            <a:off x="6448425" y="2072058"/>
            <a:ext cx="9715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H</a:t>
            </a:r>
          </a:p>
        </p:txBody>
      </p:sp>
      <p:sp>
        <p:nvSpPr>
          <p:cNvPr id="753684" name="Text Box 20"/>
          <p:cNvSpPr txBox="1">
            <a:spLocks noChangeArrowheads="1"/>
          </p:cNvSpPr>
          <p:nvPr/>
        </p:nvSpPr>
        <p:spPr bwMode="auto">
          <a:xfrm>
            <a:off x="7534275" y="414708"/>
            <a:ext cx="6667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R</a:t>
            </a:r>
          </a:p>
        </p:txBody>
      </p:sp>
      <p:sp>
        <p:nvSpPr>
          <p:cNvPr id="753685" name="Text Box 21"/>
          <p:cNvSpPr txBox="1">
            <a:spLocks noChangeArrowheads="1"/>
          </p:cNvSpPr>
          <p:nvPr/>
        </p:nvSpPr>
        <p:spPr bwMode="auto">
          <a:xfrm>
            <a:off x="3876675" y="795708"/>
            <a:ext cx="4572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R</a:t>
            </a:r>
          </a:p>
        </p:txBody>
      </p:sp>
      <p:sp>
        <p:nvSpPr>
          <p:cNvPr id="753687" name="Line 23"/>
          <p:cNvSpPr>
            <a:spLocks noChangeShapeType="1"/>
          </p:cNvSpPr>
          <p:nvPr/>
        </p:nvSpPr>
        <p:spPr bwMode="auto">
          <a:xfrm>
            <a:off x="1323975" y="1310058"/>
            <a:ext cx="0" cy="3238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688" name="Line 24"/>
          <p:cNvSpPr>
            <a:spLocks noChangeShapeType="1"/>
          </p:cNvSpPr>
          <p:nvPr/>
        </p:nvSpPr>
        <p:spPr bwMode="auto">
          <a:xfrm>
            <a:off x="1438275" y="1310058"/>
            <a:ext cx="0" cy="3238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689" name="Line 25"/>
          <p:cNvSpPr>
            <a:spLocks noChangeShapeType="1"/>
          </p:cNvSpPr>
          <p:nvPr/>
        </p:nvSpPr>
        <p:spPr bwMode="auto">
          <a:xfrm flipH="1">
            <a:off x="1047750" y="2033958"/>
            <a:ext cx="17145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690" name="Line 26"/>
          <p:cNvSpPr>
            <a:spLocks noChangeShapeType="1"/>
          </p:cNvSpPr>
          <p:nvPr/>
        </p:nvSpPr>
        <p:spPr bwMode="auto">
          <a:xfrm>
            <a:off x="1476375" y="2033958"/>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691" name="Line 27"/>
          <p:cNvSpPr>
            <a:spLocks noChangeShapeType="1"/>
          </p:cNvSpPr>
          <p:nvPr/>
        </p:nvSpPr>
        <p:spPr bwMode="auto">
          <a:xfrm rot="16200000">
            <a:off x="1533525" y="700458"/>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692" name="Line 28"/>
          <p:cNvSpPr>
            <a:spLocks noChangeShapeType="1"/>
          </p:cNvSpPr>
          <p:nvPr/>
        </p:nvSpPr>
        <p:spPr bwMode="auto">
          <a:xfrm rot="5400000" flipH="1">
            <a:off x="1114425" y="719508"/>
            <a:ext cx="17145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693" name="Oval 29"/>
          <p:cNvSpPr>
            <a:spLocks noChangeArrowheads="1"/>
          </p:cNvSpPr>
          <p:nvPr/>
        </p:nvSpPr>
        <p:spPr bwMode="auto">
          <a:xfrm>
            <a:off x="2905125" y="119575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694" name="Oval 30"/>
          <p:cNvSpPr>
            <a:spLocks noChangeArrowheads="1"/>
          </p:cNvSpPr>
          <p:nvPr/>
        </p:nvSpPr>
        <p:spPr bwMode="auto">
          <a:xfrm>
            <a:off x="3019425" y="119575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695" name="Oval 31"/>
          <p:cNvSpPr>
            <a:spLocks noChangeArrowheads="1"/>
          </p:cNvSpPr>
          <p:nvPr/>
        </p:nvSpPr>
        <p:spPr bwMode="auto">
          <a:xfrm>
            <a:off x="2905125" y="66235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696" name="Oval 32"/>
          <p:cNvSpPr>
            <a:spLocks noChangeArrowheads="1"/>
          </p:cNvSpPr>
          <p:nvPr/>
        </p:nvSpPr>
        <p:spPr bwMode="auto">
          <a:xfrm>
            <a:off x="3019425" y="66235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697" name="Line 33"/>
          <p:cNvSpPr>
            <a:spLocks noChangeShapeType="1"/>
          </p:cNvSpPr>
          <p:nvPr/>
        </p:nvSpPr>
        <p:spPr bwMode="auto">
          <a:xfrm flipH="1">
            <a:off x="2581275" y="1081458"/>
            <a:ext cx="228600" cy="2286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698" name="Line 34"/>
          <p:cNvSpPr>
            <a:spLocks noChangeShapeType="1"/>
          </p:cNvSpPr>
          <p:nvPr/>
        </p:nvSpPr>
        <p:spPr bwMode="auto">
          <a:xfrm>
            <a:off x="3152775" y="1081458"/>
            <a:ext cx="2667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699" name="Line 35"/>
          <p:cNvSpPr>
            <a:spLocks noChangeShapeType="1"/>
          </p:cNvSpPr>
          <p:nvPr/>
        </p:nvSpPr>
        <p:spPr bwMode="auto">
          <a:xfrm flipH="1">
            <a:off x="3438525" y="1633908"/>
            <a:ext cx="38100" cy="2667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00" name="Line 36"/>
          <p:cNvSpPr>
            <a:spLocks noChangeShapeType="1"/>
          </p:cNvSpPr>
          <p:nvPr/>
        </p:nvSpPr>
        <p:spPr bwMode="auto">
          <a:xfrm flipH="1">
            <a:off x="3514725" y="1633908"/>
            <a:ext cx="3810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01" name="Line 37"/>
          <p:cNvSpPr>
            <a:spLocks noChangeShapeType="1"/>
          </p:cNvSpPr>
          <p:nvPr/>
        </p:nvSpPr>
        <p:spPr bwMode="auto">
          <a:xfrm>
            <a:off x="2447925" y="1652958"/>
            <a:ext cx="38100" cy="2667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09" name="Oval 45"/>
          <p:cNvSpPr>
            <a:spLocks noChangeArrowheads="1"/>
          </p:cNvSpPr>
          <p:nvPr/>
        </p:nvSpPr>
        <p:spPr bwMode="auto">
          <a:xfrm flipV="1">
            <a:off x="2181225" y="1371971"/>
            <a:ext cx="42863" cy="5238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10" name="Oval 46"/>
          <p:cNvSpPr>
            <a:spLocks noChangeArrowheads="1"/>
          </p:cNvSpPr>
          <p:nvPr/>
        </p:nvSpPr>
        <p:spPr bwMode="auto">
          <a:xfrm>
            <a:off x="2181225" y="151960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11" name="Oval 47"/>
          <p:cNvSpPr>
            <a:spLocks noChangeArrowheads="1"/>
          </p:cNvSpPr>
          <p:nvPr/>
        </p:nvSpPr>
        <p:spPr bwMode="auto">
          <a:xfrm>
            <a:off x="2371725" y="1186233"/>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12" name="Oval 48"/>
          <p:cNvSpPr>
            <a:spLocks noChangeArrowheads="1"/>
          </p:cNvSpPr>
          <p:nvPr/>
        </p:nvSpPr>
        <p:spPr bwMode="auto">
          <a:xfrm>
            <a:off x="2505075" y="1186233"/>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13" name="Oval 49"/>
          <p:cNvSpPr>
            <a:spLocks noChangeArrowheads="1"/>
          </p:cNvSpPr>
          <p:nvPr/>
        </p:nvSpPr>
        <p:spPr bwMode="auto">
          <a:xfrm>
            <a:off x="3629025" y="201490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14" name="Oval 50"/>
          <p:cNvSpPr>
            <a:spLocks noChangeArrowheads="1"/>
          </p:cNvSpPr>
          <p:nvPr/>
        </p:nvSpPr>
        <p:spPr bwMode="auto">
          <a:xfrm>
            <a:off x="3629025" y="216730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15" name="Oval 51"/>
          <p:cNvSpPr>
            <a:spLocks noChangeArrowheads="1"/>
          </p:cNvSpPr>
          <p:nvPr/>
        </p:nvSpPr>
        <p:spPr bwMode="auto">
          <a:xfrm>
            <a:off x="3181350" y="201490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16" name="Oval 52"/>
          <p:cNvSpPr>
            <a:spLocks noChangeArrowheads="1"/>
          </p:cNvSpPr>
          <p:nvPr/>
        </p:nvSpPr>
        <p:spPr bwMode="auto">
          <a:xfrm>
            <a:off x="3181350" y="214825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18" name="Freeform 54"/>
          <p:cNvSpPr>
            <a:spLocks/>
          </p:cNvSpPr>
          <p:nvPr/>
        </p:nvSpPr>
        <p:spPr bwMode="auto">
          <a:xfrm>
            <a:off x="1492250" y="922708"/>
            <a:ext cx="746125" cy="622300"/>
          </a:xfrm>
          <a:custGeom>
            <a:avLst/>
            <a:gdLst>
              <a:gd name="T0" fmla="*/ 0 w 504"/>
              <a:gd name="T1" fmla="*/ 340 h 392"/>
              <a:gd name="T2" fmla="*/ 84 w 504"/>
              <a:gd name="T3" fmla="*/ 340 h 392"/>
              <a:gd name="T4" fmla="*/ 384 w 504"/>
              <a:gd name="T5" fmla="*/ 28 h 392"/>
              <a:gd name="T6" fmla="*/ 504 w 504"/>
              <a:gd name="T7" fmla="*/ 172 h 392"/>
            </a:gdLst>
            <a:ahLst/>
            <a:cxnLst>
              <a:cxn ang="0">
                <a:pos x="T0" y="T1"/>
              </a:cxn>
              <a:cxn ang="0">
                <a:pos x="T2" y="T3"/>
              </a:cxn>
              <a:cxn ang="0">
                <a:pos x="T4" y="T5"/>
              </a:cxn>
              <a:cxn ang="0">
                <a:pos x="T6" y="T7"/>
              </a:cxn>
            </a:cxnLst>
            <a:rect l="0" t="0" r="r" b="b"/>
            <a:pathLst>
              <a:path w="504" h="392">
                <a:moveTo>
                  <a:pt x="0" y="340"/>
                </a:moveTo>
                <a:cubicBezTo>
                  <a:pt x="10" y="366"/>
                  <a:pt x="20" y="392"/>
                  <a:pt x="84" y="340"/>
                </a:cubicBezTo>
                <a:cubicBezTo>
                  <a:pt x="148" y="288"/>
                  <a:pt x="314" y="56"/>
                  <a:pt x="384" y="28"/>
                </a:cubicBezTo>
                <a:cubicBezTo>
                  <a:pt x="454" y="0"/>
                  <a:pt x="479" y="86"/>
                  <a:pt x="504" y="172"/>
                </a:cubicBezTo>
              </a:path>
            </a:pathLst>
          </a:custGeom>
          <a:noFill/>
          <a:ln w="38100" cap="flat" cmpd="sng">
            <a:solidFill>
              <a:srgbClr val="FF0000"/>
            </a:solidFill>
            <a:prstDash val="solid"/>
            <a:round/>
            <a:headEnd type="none" w="med" len="med"/>
            <a:tailEnd type="arrow"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19" name="Freeform 55"/>
          <p:cNvSpPr>
            <a:spLocks/>
          </p:cNvSpPr>
          <p:nvPr/>
        </p:nvSpPr>
        <p:spPr bwMode="auto">
          <a:xfrm>
            <a:off x="2733675" y="1271958"/>
            <a:ext cx="533400" cy="209550"/>
          </a:xfrm>
          <a:custGeom>
            <a:avLst/>
            <a:gdLst>
              <a:gd name="T0" fmla="*/ 0 w 336"/>
              <a:gd name="T1" fmla="*/ 0 h 132"/>
              <a:gd name="T2" fmla="*/ 168 w 336"/>
              <a:gd name="T3" fmla="*/ 132 h 132"/>
              <a:gd name="T4" fmla="*/ 336 w 336"/>
              <a:gd name="T5" fmla="*/ 0 h 132"/>
            </a:gdLst>
            <a:ahLst/>
            <a:cxnLst>
              <a:cxn ang="0">
                <a:pos x="T0" y="T1"/>
              </a:cxn>
              <a:cxn ang="0">
                <a:pos x="T2" y="T3"/>
              </a:cxn>
              <a:cxn ang="0">
                <a:pos x="T4" y="T5"/>
              </a:cxn>
            </a:cxnLst>
            <a:rect l="0" t="0" r="r" b="b"/>
            <a:pathLst>
              <a:path w="336" h="132">
                <a:moveTo>
                  <a:pt x="0" y="0"/>
                </a:moveTo>
                <a:cubicBezTo>
                  <a:pt x="56" y="66"/>
                  <a:pt x="112" y="132"/>
                  <a:pt x="168" y="132"/>
                </a:cubicBezTo>
                <a:cubicBezTo>
                  <a:pt x="224" y="132"/>
                  <a:pt x="280" y="66"/>
                  <a:pt x="336" y="0"/>
                </a:cubicBezTo>
              </a:path>
            </a:pathLst>
          </a:custGeom>
          <a:noFill/>
          <a:ln w="38100" cap="flat" cmpd="sng">
            <a:solidFill>
              <a:srgbClr val="FF0000"/>
            </a:solidFill>
            <a:prstDash val="solid"/>
            <a:round/>
            <a:headEnd type="none" w="med" len="med"/>
            <a:tailEnd type="arrow"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21" name="Freeform 57"/>
          <p:cNvSpPr>
            <a:spLocks/>
          </p:cNvSpPr>
          <p:nvPr/>
        </p:nvSpPr>
        <p:spPr bwMode="auto">
          <a:xfrm>
            <a:off x="1509713" y="1803771"/>
            <a:ext cx="881062" cy="206375"/>
          </a:xfrm>
          <a:custGeom>
            <a:avLst/>
            <a:gdLst>
              <a:gd name="T0" fmla="*/ 504 w 504"/>
              <a:gd name="T1" fmla="*/ 2 h 88"/>
              <a:gd name="T2" fmla="*/ 324 w 504"/>
              <a:gd name="T3" fmla="*/ 14 h 88"/>
              <a:gd name="T4" fmla="*/ 132 w 504"/>
              <a:gd name="T5" fmla="*/ 86 h 88"/>
              <a:gd name="T6" fmla="*/ 0 w 504"/>
              <a:gd name="T7" fmla="*/ 2 h 88"/>
            </a:gdLst>
            <a:ahLst/>
            <a:cxnLst>
              <a:cxn ang="0">
                <a:pos x="T0" y="T1"/>
              </a:cxn>
              <a:cxn ang="0">
                <a:pos x="T2" y="T3"/>
              </a:cxn>
              <a:cxn ang="0">
                <a:pos x="T4" y="T5"/>
              </a:cxn>
              <a:cxn ang="0">
                <a:pos x="T6" y="T7"/>
              </a:cxn>
            </a:cxnLst>
            <a:rect l="0" t="0" r="r" b="b"/>
            <a:pathLst>
              <a:path w="504" h="88">
                <a:moveTo>
                  <a:pt x="504" y="2"/>
                </a:moveTo>
                <a:cubicBezTo>
                  <a:pt x="445" y="1"/>
                  <a:pt x="386" y="0"/>
                  <a:pt x="324" y="14"/>
                </a:cubicBezTo>
                <a:cubicBezTo>
                  <a:pt x="262" y="28"/>
                  <a:pt x="186" y="88"/>
                  <a:pt x="132" y="86"/>
                </a:cubicBezTo>
                <a:cubicBezTo>
                  <a:pt x="78" y="84"/>
                  <a:pt x="39" y="43"/>
                  <a:pt x="0" y="2"/>
                </a:cubicBezTo>
              </a:path>
            </a:pathLst>
          </a:custGeom>
          <a:noFill/>
          <a:ln w="38100" cap="flat" cmpd="sng">
            <a:solidFill>
              <a:srgbClr val="FF0000"/>
            </a:solidFill>
            <a:prstDash val="solid"/>
            <a:round/>
            <a:headEnd type="none" w="med" len="med"/>
            <a:tailEnd type="arrow"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22" name="Line 58"/>
          <p:cNvSpPr>
            <a:spLocks noChangeShapeType="1"/>
          </p:cNvSpPr>
          <p:nvPr/>
        </p:nvSpPr>
        <p:spPr bwMode="auto">
          <a:xfrm flipV="1">
            <a:off x="3686175" y="1138608"/>
            <a:ext cx="228600" cy="1524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29" name="Text Box 65"/>
          <p:cNvSpPr txBox="1">
            <a:spLocks noChangeArrowheads="1"/>
          </p:cNvSpPr>
          <p:nvPr/>
        </p:nvSpPr>
        <p:spPr bwMode="auto">
          <a:xfrm>
            <a:off x="5038725" y="852858"/>
            <a:ext cx="5715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53730" name="Text Box 66"/>
          <p:cNvSpPr txBox="1">
            <a:spLocks noChangeArrowheads="1"/>
          </p:cNvSpPr>
          <p:nvPr/>
        </p:nvSpPr>
        <p:spPr bwMode="auto">
          <a:xfrm>
            <a:off x="5019675" y="1652958"/>
            <a:ext cx="5524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53731" name="Line 67"/>
          <p:cNvSpPr>
            <a:spLocks noChangeShapeType="1"/>
          </p:cNvSpPr>
          <p:nvPr/>
        </p:nvSpPr>
        <p:spPr bwMode="auto">
          <a:xfrm>
            <a:off x="5286375" y="1386258"/>
            <a:ext cx="0" cy="3238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32" name="Line 68"/>
          <p:cNvSpPr>
            <a:spLocks noChangeShapeType="1"/>
          </p:cNvSpPr>
          <p:nvPr/>
        </p:nvSpPr>
        <p:spPr bwMode="auto">
          <a:xfrm>
            <a:off x="5457825" y="1176708"/>
            <a:ext cx="249238" cy="2095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33" name="Line 69"/>
          <p:cNvSpPr>
            <a:spLocks noChangeShapeType="1"/>
          </p:cNvSpPr>
          <p:nvPr/>
        </p:nvSpPr>
        <p:spPr bwMode="auto">
          <a:xfrm flipH="1">
            <a:off x="4962525" y="2129208"/>
            <a:ext cx="17145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34" name="Line 70"/>
          <p:cNvSpPr>
            <a:spLocks noChangeShapeType="1"/>
          </p:cNvSpPr>
          <p:nvPr/>
        </p:nvSpPr>
        <p:spPr bwMode="auto">
          <a:xfrm>
            <a:off x="5362575" y="2129208"/>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35" name="Line 71"/>
          <p:cNvSpPr>
            <a:spLocks noChangeShapeType="1"/>
          </p:cNvSpPr>
          <p:nvPr/>
        </p:nvSpPr>
        <p:spPr bwMode="auto">
          <a:xfrm rot="16200000">
            <a:off x="5419725" y="795708"/>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36" name="Line 72"/>
          <p:cNvSpPr>
            <a:spLocks noChangeShapeType="1"/>
          </p:cNvSpPr>
          <p:nvPr/>
        </p:nvSpPr>
        <p:spPr bwMode="auto">
          <a:xfrm rot="5400000" flipH="1">
            <a:off x="5000625" y="814758"/>
            <a:ext cx="17145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37" name="Line 73"/>
          <p:cNvSpPr>
            <a:spLocks noChangeShapeType="1"/>
          </p:cNvSpPr>
          <p:nvPr/>
        </p:nvSpPr>
        <p:spPr bwMode="auto">
          <a:xfrm flipV="1">
            <a:off x="5457825" y="1748208"/>
            <a:ext cx="247650" cy="2095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38" name="Oval 74"/>
          <p:cNvSpPr>
            <a:spLocks noChangeArrowheads="1"/>
          </p:cNvSpPr>
          <p:nvPr/>
        </p:nvSpPr>
        <p:spPr bwMode="auto">
          <a:xfrm>
            <a:off x="6086475" y="146245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39" name="Oval 75"/>
          <p:cNvSpPr>
            <a:spLocks noChangeArrowheads="1"/>
          </p:cNvSpPr>
          <p:nvPr/>
        </p:nvSpPr>
        <p:spPr bwMode="auto">
          <a:xfrm>
            <a:off x="6086475" y="161485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40" name="Oval 76"/>
          <p:cNvSpPr>
            <a:spLocks noChangeArrowheads="1"/>
          </p:cNvSpPr>
          <p:nvPr/>
        </p:nvSpPr>
        <p:spPr bwMode="auto">
          <a:xfrm>
            <a:off x="5610225" y="146245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41" name="Oval 77"/>
          <p:cNvSpPr>
            <a:spLocks noChangeArrowheads="1"/>
          </p:cNvSpPr>
          <p:nvPr/>
        </p:nvSpPr>
        <p:spPr bwMode="auto">
          <a:xfrm>
            <a:off x="5610225" y="159580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42" name="Text Box 78"/>
          <p:cNvSpPr txBox="1">
            <a:spLocks noChangeArrowheads="1"/>
          </p:cNvSpPr>
          <p:nvPr/>
        </p:nvSpPr>
        <p:spPr bwMode="auto">
          <a:xfrm>
            <a:off x="7019925" y="852858"/>
            <a:ext cx="5715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753744" name="Line 80"/>
          <p:cNvSpPr>
            <a:spLocks noChangeShapeType="1"/>
          </p:cNvSpPr>
          <p:nvPr/>
        </p:nvSpPr>
        <p:spPr bwMode="auto">
          <a:xfrm>
            <a:off x="7286625" y="1405308"/>
            <a:ext cx="0" cy="3238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46" name="Line 82"/>
          <p:cNvSpPr>
            <a:spLocks noChangeShapeType="1"/>
          </p:cNvSpPr>
          <p:nvPr/>
        </p:nvSpPr>
        <p:spPr bwMode="auto">
          <a:xfrm flipH="1">
            <a:off x="6943725" y="2129208"/>
            <a:ext cx="171450" cy="1905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48" name="Line 84"/>
          <p:cNvSpPr>
            <a:spLocks noChangeShapeType="1"/>
          </p:cNvSpPr>
          <p:nvPr/>
        </p:nvSpPr>
        <p:spPr bwMode="auto">
          <a:xfrm rot="16200000">
            <a:off x="7419975" y="776658"/>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49" name="Line 85"/>
          <p:cNvSpPr>
            <a:spLocks noChangeShapeType="1"/>
          </p:cNvSpPr>
          <p:nvPr/>
        </p:nvSpPr>
        <p:spPr bwMode="auto">
          <a:xfrm rot="5400000" flipH="1">
            <a:off x="6981825" y="814758"/>
            <a:ext cx="17145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50" name="Line 86"/>
          <p:cNvSpPr>
            <a:spLocks noChangeShapeType="1"/>
          </p:cNvSpPr>
          <p:nvPr/>
        </p:nvSpPr>
        <p:spPr bwMode="auto">
          <a:xfrm>
            <a:off x="6915150" y="890958"/>
            <a:ext cx="190500" cy="161925"/>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51" name="Oval 87"/>
          <p:cNvSpPr>
            <a:spLocks noChangeArrowheads="1"/>
          </p:cNvSpPr>
          <p:nvPr/>
        </p:nvSpPr>
        <p:spPr bwMode="auto">
          <a:xfrm>
            <a:off x="7353300" y="222445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52" name="Oval 88"/>
          <p:cNvSpPr>
            <a:spLocks noChangeArrowheads="1"/>
          </p:cNvSpPr>
          <p:nvPr/>
        </p:nvSpPr>
        <p:spPr bwMode="auto">
          <a:xfrm>
            <a:off x="7200900" y="222445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53" name="Oval 89"/>
          <p:cNvSpPr>
            <a:spLocks noChangeArrowheads="1"/>
          </p:cNvSpPr>
          <p:nvPr/>
        </p:nvSpPr>
        <p:spPr bwMode="auto">
          <a:xfrm>
            <a:off x="7507288" y="2022846"/>
            <a:ext cx="42862" cy="428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54" name="Oval 90"/>
          <p:cNvSpPr>
            <a:spLocks noChangeArrowheads="1"/>
          </p:cNvSpPr>
          <p:nvPr/>
        </p:nvSpPr>
        <p:spPr bwMode="auto">
          <a:xfrm>
            <a:off x="7515225" y="1881558"/>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55" name="Line 91"/>
          <p:cNvSpPr>
            <a:spLocks noChangeShapeType="1"/>
          </p:cNvSpPr>
          <p:nvPr/>
        </p:nvSpPr>
        <p:spPr bwMode="auto">
          <a:xfrm>
            <a:off x="4105275" y="1557708"/>
            <a:ext cx="7810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56" name="Text Box 92"/>
          <p:cNvSpPr txBox="1">
            <a:spLocks noChangeArrowheads="1"/>
          </p:cNvSpPr>
          <p:nvPr/>
        </p:nvSpPr>
        <p:spPr bwMode="auto">
          <a:xfrm>
            <a:off x="6276975" y="1233858"/>
            <a:ext cx="5715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sp>
        <p:nvSpPr>
          <p:cNvPr id="753757" name="Freeform 93"/>
          <p:cNvSpPr>
            <a:spLocks/>
          </p:cNvSpPr>
          <p:nvPr/>
        </p:nvSpPr>
        <p:spPr bwMode="auto">
          <a:xfrm>
            <a:off x="419100" y="3257550"/>
            <a:ext cx="933450" cy="361950"/>
          </a:xfrm>
          <a:custGeom>
            <a:avLst/>
            <a:gdLst>
              <a:gd name="T0" fmla="*/ 0 w 588"/>
              <a:gd name="T1" fmla="*/ 0 h 228"/>
              <a:gd name="T2" fmla="*/ 228 w 588"/>
              <a:gd name="T3" fmla="*/ 228 h 228"/>
              <a:gd name="T4" fmla="*/ 588 w 588"/>
              <a:gd name="T5" fmla="*/ 228 h 228"/>
            </a:gdLst>
            <a:ahLst/>
            <a:cxnLst>
              <a:cxn ang="0">
                <a:pos x="T0" y="T1"/>
              </a:cxn>
              <a:cxn ang="0">
                <a:pos x="T2" y="T3"/>
              </a:cxn>
              <a:cxn ang="0">
                <a:pos x="T4" y="T5"/>
              </a:cxn>
            </a:cxnLst>
            <a:rect l="0" t="0" r="r" b="b"/>
            <a:pathLst>
              <a:path w="588" h="228">
                <a:moveTo>
                  <a:pt x="0" y="0"/>
                </a:moveTo>
                <a:lnTo>
                  <a:pt x="228" y="228"/>
                </a:lnTo>
                <a:lnTo>
                  <a:pt x="588" y="228"/>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58" name="Freeform 94"/>
          <p:cNvSpPr>
            <a:spLocks/>
          </p:cNvSpPr>
          <p:nvPr/>
        </p:nvSpPr>
        <p:spPr bwMode="auto">
          <a:xfrm>
            <a:off x="800100" y="3714750"/>
            <a:ext cx="933450" cy="361950"/>
          </a:xfrm>
          <a:custGeom>
            <a:avLst/>
            <a:gdLst>
              <a:gd name="T0" fmla="*/ 0 w 588"/>
              <a:gd name="T1" fmla="*/ 0 h 228"/>
              <a:gd name="T2" fmla="*/ 360 w 588"/>
              <a:gd name="T3" fmla="*/ 0 h 228"/>
              <a:gd name="T4" fmla="*/ 588 w 588"/>
              <a:gd name="T5" fmla="*/ 228 h 228"/>
            </a:gdLst>
            <a:ahLst/>
            <a:cxnLst>
              <a:cxn ang="0">
                <a:pos x="T0" y="T1"/>
              </a:cxn>
              <a:cxn ang="0">
                <a:pos x="T2" y="T3"/>
              </a:cxn>
              <a:cxn ang="0">
                <a:pos x="T4" y="T5"/>
              </a:cxn>
            </a:cxnLst>
            <a:rect l="0" t="0" r="r" b="b"/>
            <a:pathLst>
              <a:path w="588" h="228">
                <a:moveTo>
                  <a:pt x="0" y="0"/>
                </a:moveTo>
                <a:lnTo>
                  <a:pt x="360" y="0"/>
                </a:lnTo>
                <a:lnTo>
                  <a:pt x="588" y="228"/>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59" name="Line 95"/>
          <p:cNvSpPr>
            <a:spLocks noChangeShapeType="1"/>
          </p:cNvSpPr>
          <p:nvPr/>
        </p:nvSpPr>
        <p:spPr bwMode="auto">
          <a:xfrm flipH="1">
            <a:off x="2914650" y="3314700"/>
            <a:ext cx="247650" cy="4572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60" name="Line 96"/>
          <p:cNvSpPr>
            <a:spLocks noChangeShapeType="1"/>
          </p:cNvSpPr>
          <p:nvPr/>
        </p:nvSpPr>
        <p:spPr bwMode="auto">
          <a:xfrm>
            <a:off x="3486150" y="3314700"/>
            <a:ext cx="266700" cy="4572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61" name="Line 97"/>
          <p:cNvSpPr>
            <a:spLocks noChangeShapeType="1"/>
          </p:cNvSpPr>
          <p:nvPr/>
        </p:nvSpPr>
        <p:spPr bwMode="auto">
          <a:xfrm flipV="1">
            <a:off x="2884501" y="3782999"/>
            <a:ext cx="89535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65" name="AutoShape 101"/>
          <p:cNvSpPr>
            <a:spLocks noChangeArrowheads="1"/>
          </p:cNvSpPr>
          <p:nvPr/>
        </p:nvSpPr>
        <p:spPr bwMode="auto">
          <a:xfrm rot="20040000">
            <a:off x="3840163" y="3870325"/>
            <a:ext cx="68262" cy="217488"/>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66" name="Text Box 102"/>
          <p:cNvSpPr txBox="1">
            <a:spLocks noChangeArrowheads="1"/>
          </p:cNvSpPr>
          <p:nvPr/>
        </p:nvSpPr>
        <p:spPr bwMode="auto">
          <a:xfrm>
            <a:off x="3095625" y="2943225"/>
            <a:ext cx="409575"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753771" name="Oval 107"/>
          <p:cNvSpPr>
            <a:spLocks noChangeArrowheads="1"/>
          </p:cNvSpPr>
          <p:nvPr/>
        </p:nvSpPr>
        <p:spPr bwMode="auto">
          <a:xfrm>
            <a:off x="3352800" y="29146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72" name="Oval 108"/>
          <p:cNvSpPr>
            <a:spLocks noChangeArrowheads="1"/>
          </p:cNvSpPr>
          <p:nvPr/>
        </p:nvSpPr>
        <p:spPr bwMode="auto">
          <a:xfrm>
            <a:off x="3486150" y="29718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73" name="Oval 109"/>
          <p:cNvSpPr>
            <a:spLocks noChangeArrowheads="1"/>
          </p:cNvSpPr>
          <p:nvPr/>
        </p:nvSpPr>
        <p:spPr bwMode="auto">
          <a:xfrm>
            <a:off x="3124200" y="30289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74" name="Oval 110"/>
          <p:cNvSpPr>
            <a:spLocks noChangeArrowheads="1"/>
          </p:cNvSpPr>
          <p:nvPr/>
        </p:nvSpPr>
        <p:spPr bwMode="auto">
          <a:xfrm>
            <a:off x="3067050" y="31623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75" name="Text Box 111"/>
          <p:cNvSpPr txBox="1">
            <a:spLocks noChangeArrowheads="1"/>
          </p:cNvSpPr>
          <p:nvPr/>
        </p:nvSpPr>
        <p:spPr bwMode="auto">
          <a:xfrm>
            <a:off x="2019300" y="4013200"/>
            <a:ext cx="11112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a:t>
            </a:r>
          </a:p>
        </p:txBody>
      </p:sp>
      <p:sp>
        <p:nvSpPr>
          <p:cNvPr id="753776" name="Text Box 112"/>
          <p:cNvSpPr txBox="1">
            <a:spLocks noChangeArrowheads="1"/>
          </p:cNvSpPr>
          <p:nvPr/>
        </p:nvSpPr>
        <p:spPr bwMode="auto">
          <a:xfrm>
            <a:off x="3771900" y="4013200"/>
            <a:ext cx="8636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753777" name="Text Box 113"/>
          <p:cNvSpPr txBox="1">
            <a:spLocks noChangeArrowheads="1"/>
          </p:cNvSpPr>
          <p:nvPr/>
        </p:nvSpPr>
        <p:spPr bwMode="auto">
          <a:xfrm>
            <a:off x="4038600" y="3200400"/>
            <a:ext cx="11239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:Nu</a:t>
            </a:r>
            <a:r>
              <a:rPr lang="en-US" altLang="en-US" sz="2800" baseline="30000">
                <a:solidFill>
                  <a:srgbClr val="FF0000"/>
                </a:solidFill>
                <a:effectLst>
                  <a:outerShdw blurRad="38100" dist="38100" dir="2700000" algn="tl">
                    <a:srgbClr val="000000"/>
                  </a:outerShdw>
                </a:effectLst>
              </a:rPr>
              <a:t>1</a:t>
            </a:r>
          </a:p>
        </p:txBody>
      </p:sp>
      <p:sp>
        <p:nvSpPr>
          <p:cNvPr id="753778" name="Line 114"/>
          <p:cNvSpPr>
            <a:spLocks noChangeShapeType="1"/>
          </p:cNvSpPr>
          <p:nvPr/>
        </p:nvSpPr>
        <p:spPr bwMode="auto">
          <a:xfrm>
            <a:off x="4038600" y="3733800"/>
            <a:ext cx="11620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79" name="Line 115"/>
          <p:cNvSpPr>
            <a:spLocks noChangeShapeType="1"/>
          </p:cNvSpPr>
          <p:nvPr/>
        </p:nvSpPr>
        <p:spPr bwMode="auto">
          <a:xfrm flipH="1" flipV="1">
            <a:off x="6648450" y="3962400"/>
            <a:ext cx="15240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80" name="Line 116"/>
          <p:cNvSpPr>
            <a:spLocks noChangeShapeType="1"/>
          </p:cNvSpPr>
          <p:nvPr/>
        </p:nvSpPr>
        <p:spPr bwMode="auto">
          <a:xfrm>
            <a:off x="5581650" y="3333750"/>
            <a:ext cx="133350" cy="2857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81" name="Line 117"/>
          <p:cNvSpPr>
            <a:spLocks noChangeShapeType="1"/>
          </p:cNvSpPr>
          <p:nvPr/>
        </p:nvSpPr>
        <p:spPr bwMode="auto">
          <a:xfrm>
            <a:off x="5943600" y="3733800"/>
            <a:ext cx="4191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82" name="Text Box 118"/>
          <p:cNvSpPr txBox="1">
            <a:spLocks noChangeArrowheads="1"/>
          </p:cNvSpPr>
          <p:nvPr/>
        </p:nvSpPr>
        <p:spPr bwMode="auto">
          <a:xfrm>
            <a:off x="5543550" y="3505200"/>
            <a:ext cx="5334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753783" name="Text Box 119"/>
          <p:cNvSpPr txBox="1">
            <a:spLocks noChangeArrowheads="1"/>
          </p:cNvSpPr>
          <p:nvPr/>
        </p:nvSpPr>
        <p:spPr bwMode="auto">
          <a:xfrm>
            <a:off x="6343650" y="3505200"/>
            <a:ext cx="5334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753786" name="AutoShape 122"/>
          <p:cNvSpPr>
            <a:spLocks noChangeArrowheads="1"/>
          </p:cNvSpPr>
          <p:nvPr/>
        </p:nvSpPr>
        <p:spPr bwMode="auto">
          <a:xfrm rot="780000">
            <a:off x="5622925" y="4021138"/>
            <a:ext cx="68263" cy="231775"/>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87" name="AutoShape 123"/>
          <p:cNvSpPr>
            <a:spLocks noChangeArrowheads="1"/>
          </p:cNvSpPr>
          <p:nvPr/>
        </p:nvSpPr>
        <p:spPr bwMode="auto">
          <a:xfrm rot="14640000">
            <a:off x="6850063" y="3438525"/>
            <a:ext cx="68262" cy="217488"/>
          </a:xfrm>
          <a:prstGeom prst="triangle">
            <a:avLst>
              <a:gd name="adj" fmla="val 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788" name="Line 124"/>
          <p:cNvSpPr>
            <a:spLocks noChangeShapeType="1"/>
          </p:cNvSpPr>
          <p:nvPr/>
        </p:nvSpPr>
        <p:spPr bwMode="auto">
          <a:xfrm>
            <a:off x="1809750" y="3676650"/>
            <a:ext cx="7429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90" name="Line 126"/>
          <p:cNvSpPr>
            <a:spLocks noChangeShapeType="1"/>
          </p:cNvSpPr>
          <p:nvPr/>
        </p:nvSpPr>
        <p:spPr bwMode="auto">
          <a:xfrm>
            <a:off x="7486650" y="3790950"/>
            <a:ext cx="16573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91" name="Text Box 127"/>
          <p:cNvSpPr txBox="1">
            <a:spLocks noChangeArrowheads="1"/>
          </p:cNvSpPr>
          <p:nvPr/>
        </p:nvSpPr>
        <p:spPr bwMode="auto">
          <a:xfrm>
            <a:off x="7505700" y="3390900"/>
            <a:ext cx="163830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 1.</a:t>
            </a:r>
            <a:r>
              <a:rPr lang="en-US" altLang="en-US" sz="2000">
                <a:solidFill>
                  <a:srgbClr val="66FF33"/>
                </a:solidFill>
                <a:effectLst>
                  <a:outerShdw blurRad="38100" dist="38100" dir="2700000" algn="tl">
                    <a:srgbClr val="000000"/>
                  </a:outerShdw>
                </a:effectLst>
              </a:rPr>
              <a:t>CH</a:t>
            </a:r>
            <a:r>
              <a:rPr lang="en-US" altLang="en-US" sz="2000" baseline="-25000">
                <a:solidFill>
                  <a:srgbClr val="66FF33"/>
                </a:solidFill>
                <a:effectLst>
                  <a:outerShdw blurRad="38100" dist="38100" dir="2700000" algn="tl">
                    <a:srgbClr val="000000"/>
                  </a:outerShdw>
                </a:effectLst>
              </a:rPr>
              <a:t>3</a:t>
            </a:r>
            <a:r>
              <a:rPr lang="en-US" altLang="en-US" sz="2000">
                <a:solidFill>
                  <a:srgbClr val="66FF33"/>
                </a:solidFill>
                <a:effectLst>
                  <a:outerShdw blurRad="38100" dist="38100" dir="2700000" algn="tl">
                    <a:srgbClr val="000000"/>
                  </a:outerShdw>
                </a:effectLst>
              </a:rPr>
              <a:t>SO</a:t>
            </a:r>
            <a:r>
              <a:rPr lang="en-US" altLang="en-US" sz="2000" baseline="-25000">
                <a:solidFill>
                  <a:srgbClr val="66FF33"/>
                </a:solidFill>
                <a:effectLst>
                  <a:outerShdw blurRad="38100" dist="38100" dir="2700000" algn="tl">
                    <a:srgbClr val="000000"/>
                  </a:outerShdw>
                </a:effectLst>
              </a:rPr>
              <a:t>2</a:t>
            </a:r>
            <a:r>
              <a:rPr lang="en-US" altLang="en-US" sz="2000">
                <a:solidFill>
                  <a:srgbClr val="66FF33"/>
                </a:solidFill>
                <a:effectLst>
                  <a:outerShdw blurRad="38100" dist="38100" dir="2700000" algn="tl">
                    <a:srgbClr val="000000"/>
                  </a:outerShdw>
                </a:effectLst>
              </a:rPr>
              <a:t>Cl</a:t>
            </a:r>
          </a:p>
        </p:txBody>
      </p:sp>
      <p:sp>
        <p:nvSpPr>
          <p:cNvPr id="753792" name="Text Box 128"/>
          <p:cNvSpPr txBox="1">
            <a:spLocks noChangeArrowheads="1"/>
          </p:cNvSpPr>
          <p:nvPr/>
        </p:nvSpPr>
        <p:spPr bwMode="auto">
          <a:xfrm>
            <a:off x="7524750" y="3867150"/>
            <a:ext cx="161925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2. </a:t>
            </a:r>
            <a:r>
              <a:rPr lang="en-US" altLang="en-US" sz="2000">
                <a:solidFill>
                  <a:srgbClr val="FF0000"/>
                </a:solidFill>
                <a:effectLst>
                  <a:outerShdw blurRad="38100" dist="38100" dir="2700000" algn="tl">
                    <a:srgbClr val="000000"/>
                  </a:outerShdw>
                </a:effectLst>
              </a:rPr>
              <a:t>:</a:t>
            </a:r>
            <a:r>
              <a:rPr lang="en-US" altLang="en-US" sz="2000">
                <a:solidFill>
                  <a:srgbClr val="FF00FF"/>
                </a:solidFill>
                <a:effectLst>
                  <a:outerShdw blurRad="38100" dist="38100" dir="2700000" algn="tl">
                    <a:srgbClr val="000000"/>
                  </a:outerShdw>
                </a:effectLst>
              </a:rPr>
              <a:t>Nu</a:t>
            </a:r>
            <a:r>
              <a:rPr lang="en-US" altLang="en-US" sz="2000" baseline="30000">
                <a:solidFill>
                  <a:srgbClr val="FF00FF"/>
                </a:solidFill>
                <a:effectLst>
                  <a:outerShdw blurRad="38100" dist="38100" dir="2700000" algn="tl">
                    <a:srgbClr val="000000"/>
                  </a:outerShdw>
                </a:effectLst>
              </a:rPr>
              <a:t>2</a:t>
            </a:r>
          </a:p>
        </p:txBody>
      </p:sp>
      <p:sp>
        <p:nvSpPr>
          <p:cNvPr id="753793" name="Text Box 129"/>
          <p:cNvSpPr txBox="1">
            <a:spLocks noChangeArrowheads="1"/>
          </p:cNvSpPr>
          <p:nvPr/>
        </p:nvSpPr>
        <p:spPr bwMode="auto">
          <a:xfrm>
            <a:off x="6904038" y="3076575"/>
            <a:ext cx="8636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753794" name="Text Box 130"/>
          <p:cNvSpPr txBox="1">
            <a:spLocks noChangeArrowheads="1"/>
          </p:cNvSpPr>
          <p:nvPr/>
        </p:nvSpPr>
        <p:spPr bwMode="auto">
          <a:xfrm>
            <a:off x="4635446" y="3798847"/>
            <a:ext cx="833847"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a:t>
            </a:r>
          </a:p>
        </p:txBody>
      </p:sp>
      <p:sp>
        <p:nvSpPr>
          <p:cNvPr id="753795" name="Text Box 131"/>
          <p:cNvSpPr txBox="1">
            <a:spLocks noChangeArrowheads="1"/>
          </p:cNvSpPr>
          <p:nvPr/>
        </p:nvSpPr>
        <p:spPr bwMode="auto">
          <a:xfrm>
            <a:off x="6477000" y="2857500"/>
            <a:ext cx="4762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53796" name="Text Box 132"/>
          <p:cNvSpPr txBox="1">
            <a:spLocks noChangeArrowheads="1"/>
          </p:cNvSpPr>
          <p:nvPr/>
        </p:nvSpPr>
        <p:spPr bwMode="auto">
          <a:xfrm>
            <a:off x="6705600" y="4171950"/>
            <a:ext cx="7810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Nu</a:t>
            </a:r>
            <a:r>
              <a:rPr lang="en-US" altLang="en-US" sz="2800" baseline="30000">
                <a:solidFill>
                  <a:srgbClr val="FF0000"/>
                </a:solidFill>
                <a:effectLst>
                  <a:outerShdw blurRad="38100" dist="38100" dir="2700000" algn="tl">
                    <a:srgbClr val="000000"/>
                  </a:outerShdw>
                </a:effectLst>
              </a:rPr>
              <a:t>1</a:t>
            </a:r>
          </a:p>
        </p:txBody>
      </p:sp>
      <p:sp>
        <p:nvSpPr>
          <p:cNvPr id="753797" name="Text Box 133"/>
          <p:cNvSpPr txBox="1">
            <a:spLocks noChangeArrowheads="1"/>
          </p:cNvSpPr>
          <p:nvPr/>
        </p:nvSpPr>
        <p:spPr bwMode="auto">
          <a:xfrm>
            <a:off x="5851525" y="6376988"/>
            <a:ext cx="1841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3600">
              <a:effectLst>
                <a:outerShdw blurRad="38100" dist="38100" dir="2700000" algn="tl">
                  <a:srgbClr val="000000"/>
                </a:outerShdw>
              </a:effectLst>
            </a:endParaRPr>
          </a:p>
        </p:txBody>
      </p:sp>
      <p:sp>
        <p:nvSpPr>
          <p:cNvPr id="753798" name="Text Box 134"/>
          <p:cNvSpPr txBox="1">
            <a:spLocks noChangeArrowheads="1"/>
          </p:cNvSpPr>
          <p:nvPr/>
        </p:nvSpPr>
        <p:spPr bwMode="auto">
          <a:xfrm>
            <a:off x="5010150" y="2914650"/>
            <a:ext cx="8763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HO</a:t>
            </a:r>
          </a:p>
        </p:txBody>
      </p:sp>
      <p:sp>
        <p:nvSpPr>
          <p:cNvPr id="753799" name="Text Box 135"/>
          <p:cNvSpPr txBox="1">
            <a:spLocks noChangeArrowheads="1"/>
          </p:cNvSpPr>
          <p:nvPr/>
        </p:nvSpPr>
        <p:spPr bwMode="auto">
          <a:xfrm>
            <a:off x="5410200" y="4191000"/>
            <a:ext cx="4762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53800" name="Oval 136"/>
          <p:cNvSpPr>
            <a:spLocks noChangeArrowheads="1"/>
          </p:cNvSpPr>
          <p:nvPr/>
        </p:nvSpPr>
        <p:spPr bwMode="auto">
          <a:xfrm>
            <a:off x="5734050" y="30670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801" name="Oval 137"/>
          <p:cNvSpPr>
            <a:spLocks noChangeArrowheads="1"/>
          </p:cNvSpPr>
          <p:nvPr/>
        </p:nvSpPr>
        <p:spPr bwMode="auto">
          <a:xfrm>
            <a:off x="5734050" y="32194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802" name="Oval 138"/>
          <p:cNvSpPr>
            <a:spLocks noChangeArrowheads="1"/>
          </p:cNvSpPr>
          <p:nvPr/>
        </p:nvSpPr>
        <p:spPr bwMode="auto">
          <a:xfrm>
            <a:off x="5619750" y="29337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803" name="Oval 139"/>
          <p:cNvSpPr>
            <a:spLocks noChangeArrowheads="1"/>
          </p:cNvSpPr>
          <p:nvPr/>
        </p:nvSpPr>
        <p:spPr bwMode="auto">
          <a:xfrm>
            <a:off x="5467350" y="29337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804" name="Line 140"/>
          <p:cNvSpPr>
            <a:spLocks noChangeShapeType="1"/>
          </p:cNvSpPr>
          <p:nvPr/>
        </p:nvSpPr>
        <p:spPr bwMode="auto">
          <a:xfrm flipH="1" flipV="1">
            <a:off x="2647950" y="5700713"/>
            <a:ext cx="152400" cy="2667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806" name="Line 142"/>
          <p:cNvSpPr>
            <a:spLocks noChangeShapeType="1"/>
          </p:cNvSpPr>
          <p:nvPr/>
        </p:nvSpPr>
        <p:spPr bwMode="auto">
          <a:xfrm>
            <a:off x="1962150" y="5500688"/>
            <a:ext cx="4191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807" name="Text Box 143"/>
          <p:cNvSpPr txBox="1">
            <a:spLocks noChangeArrowheads="1"/>
          </p:cNvSpPr>
          <p:nvPr/>
        </p:nvSpPr>
        <p:spPr bwMode="auto">
          <a:xfrm>
            <a:off x="1581150" y="5272088"/>
            <a:ext cx="5334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753808" name="Text Box 144"/>
          <p:cNvSpPr txBox="1">
            <a:spLocks noChangeArrowheads="1"/>
          </p:cNvSpPr>
          <p:nvPr/>
        </p:nvSpPr>
        <p:spPr bwMode="auto">
          <a:xfrm>
            <a:off x="2381250" y="5272088"/>
            <a:ext cx="5334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753811" name="AutoShape 147"/>
          <p:cNvSpPr>
            <a:spLocks noChangeArrowheads="1"/>
          </p:cNvSpPr>
          <p:nvPr/>
        </p:nvSpPr>
        <p:spPr bwMode="auto">
          <a:xfrm rot="7380000">
            <a:off x="1451770" y="5206206"/>
            <a:ext cx="68262" cy="231775"/>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812" name="AutoShape 148"/>
          <p:cNvSpPr>
            <a:spLocks noChangeArrowheads="1"/>
          </p:cNvSpPr>
          <p:nvPr/>
        </p:nvSpPr>
        <p:spPr bwMode="auto">
          <a:xfrm rot="14640000">
            <a:off x="2849562" y="5132388"/>
            <a:ext cx="68263" cy="217488"/>
          </a:xfrm>
          <a:prstGeom prst="triangle">
            <a:avLst>
              <a:gd name="adj" fmla="val 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813" name="Text Box 149"/>
          <p:cNvSpPr txBox="1">
            <a:spLocks noChangeArrowheads="1"/>
          </p:cNvSpPr>
          <p:nvPr/>
        </p:nvSpPr>
        <p:spPr bwMode="auto">
          <a:xfrm>
            <a:off x="2924175" y="4837113"/>
            <a:ext cx="8636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753814" name="Text Box 150"/>
          <p:cNvSpPr txBox="1">
            <a:spLocks noChangeArrowheads="1"/>
          </p:cNvSpPr>
          <p:nvPr/>
        </p:nvSpPr>
        <p:spPr bwMode="auto">
          <a:xfrm>
            <a:off x="1008157" y="4643546"/>
            <a:ext cx="880479"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a:t>
            </a:r>
          </a:p>
        </p:txBody>
      </p:sp>
      <p:sp>
        <p:nvSpPr>
          <p:cNvPr id="753815" name="Text Box 151"/>
          <p:cNvSpPr txBox="1">
            <a:spLocks noChangeArrowheads="1"/>
          </p:cNvSpPr>
          <p:nvPr/>
        </p:nvSpPr>
        <p:spPr bwMode="auto">
          <a:xfrm>
            <a:off x="2495550" y="4624388"/>
            <a:ext cx="4762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53816" name="Text Box 152"/>
          <p:cNvSpPr txBox="1">
            <a:spLocks noChangeArrowheads="1"/>
          </p:cNvSpPr>
          <p:nvPr/>
        </p:nvSpPr>
        <p:spPr bwMode="auto">
          <a:xfrm>
            <a:off x="2581275" y="5900738"/>
            <a:ext cx="7810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Nu</a:t>
            </a:r>
            <a:r>
              <a:rPr lang="en-US" altLang="en-US" sz="2800" baseline="30000">
                <a:solidFill>
                  <a:srgbClr val="FF0000"/>
                </a:solidFill>
                <a:effectLst>
                  <a:outerShdw blurRad="38100" dist="38100" dir="2700000" algn="tl">
                    <a:srgbClr val="000000"/>
                  </a:outerShdw>
                </a:effectLst>
              </a:rPr>
              <a:t>1</a:t>
            </a:r>
          </a:p>
        </p:txBody>
      </p:sp>
      <p:sp>
        <p:nvSpPr>
          <p:cNvPr id="753818" name="Text Box 154"/>
          <p:cNvSpPr txBox="1">
            <a:spLocks noChangeArrowheads="1"/>
          </p:cNvSpPr>
          <p:nvPr/>
        </p:nvSpPr>
        <p:spPr bwMode="auto">
          <a:xfrm>
            <a:off x="971550" y="5005388"/>
            <a:ext cx="4762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53823" name="Line 159"/>
          <p:cNvSpPr>
            <a:spLocks noChangeShapeType="1"/>
          </p:cNvSpPr>
          <p:nvPr/>
        </p:nvSpPr>
        <p:spPr bwMode="auto">
          <a:xfrm flipH="1">
            <a:off x="1562100" y="5705475"/>
            <a:ext cx="133350" cy="2667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824" name="Text Box 160"/>
          <p:cNvSpPr txBox="1">
            <a:spLocks noChangeArrowheads="1"/>
          </p:cNvSpPr>
          <p:nvPr/>
        </p:nvSpPr>
        <p:spPr bwMode="auto">
          <a:xfrm>
            <a:off x="1238250" y="5891213"/>
            <a:ext cx="8572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FF"/>
                </a:solidFill>
                <a:effectLst>
                  <a:outerShdw blurRad="38100" dist="38100" dir="2700000" algn="tl">
                    <a:srgbClr val="000000"/>
                  </a:outerShdw>
                </a:effectLst>
              </a:rPr>
              <a:t>Nu</a:t>
            </a:r>
            <a:r>
              <a:rPr lang="en-US" altLang="en-US" sz="2800" baseline="30000">
                <a:solidFill>
                  <a:srgbClr val="FF00FF"/>
                </a:solidFill>
                <a:effectLst>
                  <a:outerShdw blurRad="38100" dist="38100" dir="2700000" algn="tl">
                    <a:srgbClr val="000000"/>
                  </a:outerShdw>
                </a:effectLst>
              </a:rPr>
              <a:t>2</a:t>
            </a:r>
          </a:p>
        </p:txBody>
      </p:sp>
      <p:sp>
        <p:nvSpPr>
          <p:cNvPr id="753825" name="Line 161"/>
          <p:cNvSpPr>
            <a:spLocks noChangeShapeType="1"/>
          </p:cNvSpPr>
          <p:nvPr/>
        </p:nvSpPr>
        <p:spPr bwMode="auto">
          <a:xfrm>
            <a:off x="400050" y="5372100"/>
            <a:ext cx="5334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826" name="Freeform 162"/>
          <p:cNvSpPr>
            <a:spLocks/>
          </p:cNvSpPr>
          <p:nvPr/>
        </p:nvSpPr>
        <p:spPr bwMode="auto">
          <a:xfrm>
            <a:off x="3492500" y="3489325"/>
            <a:ext cx="1209675" cy="1352550"/>
          </a:xfrm>
          <a:custGeom>
            <a:avLst/>
            <a:gdLst>
              <a:gd name="T0" fmla="*/ 380 w 762"/>
              <a:gd name="T1" fmla="*/ 10 h 852"/>
              <a:gd name="T2" fmla="*/ 248 w 762"/>
              <a:gd name="T3" fmla="*/ 46 h 852"/>
              <a:gd name="T4" fmla="*/ 320 w 762"/>
              <a:gd name="T5" fmla="*/ 286 h 852"/>
              <a:gd name="T6" fmla="*/ 728 w 762"/>
              <a:gd name="T7" fmla="*/ 490 h 852"/>
              <a:gd name="T8" fmla="*/ 524 w 762"/>
              <a:gd name="T9" fmla="*/ 838 h 852"/>
              <a:gd name="T10" fmla="*/ 68 w 762"/>
              <a:gd name="T11" fmla="*/ 574 h 852"/>
              <a:gd name="T12" fmla="*/ 116 w 762"/>
              <a:gd name="T13" fmla="*/ 298 h 852"/>
            </a:gdLst>
            <a:ahLst/>
            <a:cxnLst>
              <a:cxn ang="0">
                <a:pos x="T0" y="T1"/>
              </a:cxn>
              <a:cxn ang="0">
                <a:pos x="T2" y="T3"/>
              </a:cxn>
              <a:cxn ang="0">
                <a:pos x="T4" y="T5"/>
              </a:cxn>
              <a:cxn ang="0">
                <a:pos x="T6" y="T7"/>
              </a:cxn>
              <a:cxn ang="0">
                <a:pos x="T8" y="T9"/>
              </a:cxn>
              <a:cxn ang="0">
                <a:pos x="T10" y="T11"/>
              </a:cxn>
              <a:cxn ang="0">
                <a:pos x="T12" y="T13"/>
              </a:cxn>
            </a:cxnLst>
            <a:rect l="0" t="0" r="r" b="b"/>
            <a:pathLst>
              <a:path w="762" h="852">
                <a:moveTo>
                  <a:pt x="380" y="10"/>
                </a:moveTo>
                <a:cubicBezTo>
                  <a:pt x="319" y="5"/>
                  <a:pt x="258" y="0"/>
                  <a:pt x="248" y="46"/>
                </a:cubicBezTo>
                <a:cubicBezTo>
                  <a:pt x="238" y="92"/>
                  <a:pt x="240" y="212"/>
                  <a:pt x="320" y="286"/>
                </a:cubicBezTo>
                <a:cubicBezTo>
                  <a:pt x="400" y="360"/>
                  <a:pt x="694" y="398"/>
                  <a:pt x="728" y="490"/>
                </a:cubicBezTo>
                <a:cubicBezTo>
                  <a:pt x="762" y="582"/>
                  <a:pt x="634" y="824"/>
                  <a:pt x="524" y="838"/>
                </a:cubicBezTo>
                <a:cubicBezTo>
                  <a:pt x="414" y="852"/>
                  <a:pt x="136" y="664"/>
                  <a:pt x="68" y="574"/>
                </a:cubicBezTo>
                <a:cubicBezTo>
                  <a:pt x="0" y="484"/>
                  <a:pt x="106" y="355"/>
                  <a:pt x="116" y="298"/>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827" name="Freeform 163"/>
          <p:cNvSpPr>
            <a:spLocks/>
          </p:cNvSpPr>
          <p:nvPr/>
        </p:nvSpPr>
        <p:spPr bwMode="auto">
          <a:xfrm>
            <a:off x="3581400" y="3044825"/>
            <a:ext cx="327025" cy="479425"/>
          </a:xfrm>
          <a:custGeom>
            <a:avLst/>
            <a:gdLst>
              <a:gd name="T0" fmla="*/ 84 w 206"/>
              <a:gd name="T1" fmla="*/ 302 h 302"/>
              <a:gd name="T2" fmla="*/ 192 w 206"/>
              <a:gd name="T3" fmla="*/ 38 h 302"/>
              <a:gd name="T4" fmla="*/ 0 w 206"/>
              <a:gd name="T5" fmla="*/ 74 h 302"/>
            </a:gdLst>
            <a:ahLst/>
            <a:cxnLst>
              <a:cxn ang="0">
                <a:pos x="T0" y="T1"/>
              </a:cxn>
              <a:cxn ang="0">
                <a:pos x="T2" y="T3"/>
              </a:cxn>
              <a:cxn ang="0">
                <a:pos x="T4" y="T5"/>
              </a:cxn>
            </a:cxnLst>
            <a:rect l="0" t="0" r="r" b="b"/>
            <a:pathLst>
              <a:path w="206" h="302">
                <a:moveTo>
                  <a:pt x="84" y="302"/>
                </a:moveTo>
                <a:cubicBezTo>
                  <a:pt x="145" y="189"/>
                  <a:pt x="206" y="76"/>
                  <a:pt x="192" y="38"/>
                </a:cubicBezTo>
                <a:cubicBezTo>
                  <a:pt x="178" y="0"/>
                  <a:pt x="89" y="37"/>
                  <a:pt x="0" y="74"/>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828" name="Text Box 164"/>
          <p:cNvSpPr txBox="1">
            <a:spLocks noChangeArrowheads="1"/>
          </p:cNvSpPr>
          <p:nvPr/>
        </p:nvSpPr>
        <p:spPr bwMode="auto">
          <a:xfrm>
            <a:off x="4171950" y="5162550"/>
            <a:ext cx="4400550" cy="9461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FF00"/>
                </a:solidFill>
                <a:effectLst>
                  <a:outerShdw blurRad="38100" dist="38100" dir="2700000" algn="tl">
                    <a:srgbClr val="000000"/>
                  </a:outerShdw>
                </a:effectLst>
              </a:rPr>
              <a:t>Double nucleophilic </a:t>
            </a:r>
            <a:r>
              <a:rPr lang="en-US" altLang="en-US" sz="2800" i="1">
                <a:solidFill>
                  <a:srgbClr val="FFFF00"/>
                </a:solidFill>
                <a:effectLst>
                  <a:outerShdw blurRad="38100" dist="38100" dir="2700000" algn="tl">
                    <a:srgbClr val="000000"/>
                  </a:outerShdw>
                </a:effectLst>
              </a:rPr>
              <a:t>syn</a:t>
            </a:r>
            <a:r>
              <a:rPr lang="en-US" altLang="en-US" sz="2800">
                <a:solidFill>
                  <a:srgbClr val="FFFF00"/>
                </a:solidFill>
                <a:effectLst>
                  <a:outerShdw blurRad="38100" dist="38100" dir="2700000" algn="tl">
                    <a:srgbClr val="000000"/>
                  </a:outerShdw>
                </a:effectLst>
              </a:rPr>
              <a:t> – addition to double bond</a:t>
            </a:r>
          </a:p>
        </p:txBody>
      </p:sp>
      <p:sp>
        <p:nvSpPr>
          <p:cNvPr id="753837" name="Text Box 173"/>
          <p:cNvSpPr txBox="1">
            <a:spLocks noChangeArrowheads="1"/>
          </p:cNvSpPr>
          <p:nvPr/>
        </p:nvSpPr>
        <p:spPr bwMode="auto">
          <a:xfrm>
            <a:off x="54770" y="2507827"/>
            <a:ext cx="2135187"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FF00"/>
                </a:solidFill>
                <a:effectLst>
                  <a:outerShdw blurRad="38100" dist="38100" dir="2700000" algn="tl">
                    <a:srgbClr val="000000"/>
                  </a:outerShdw>
                </a:effectLst>
              </a:rPr>
              <a:t>Application:</a:t>
            </a:r>
          </a:p>
        </p:txBody>
      </p:sp>
      <p:sp>
        <p:nvSpPr>
          <p:cNvPr id="753838" name="Text Box 174">
            <a:hlinkClick r:id="rId3" action="ppaction://hlinkfile"/>
          </p:cNvPr>
          <p:cNvSpPr txBox="1">
            <a:spLocks noChangeArrowheads="1"/>
          </p:cNvSpPr>
          <p:nvPr/>
        </p:nvSpPr>
        <p:spPr bwMode="auto">
          <a:xfrm>
            <a:off x="8407513" y="2504659"/>
            <a:ext cx="653823" cy="276999"/>
          </a:xfrm>
          <a:prstGeom prst="rect">
            <a:avLst/>
          </a:prstGeom>
          <a:solidFill>
            <a:srgbClr val="002060"/>
          </a:solidFill>
          <a:ln>
            <a:noFill/>
          </a:ln>
          <a:extLst/>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en-US">
                <a:solidFill>
                  <a:schemeClr val="bg1">
                    <a:lumMod val="75000"/>
                  </a:schemeClr>
                </a:solidFill>
                <a:effectLst>
                  <a:outerShdw blurRad="38100" dist="38100" dir="2700000" algn="tl">
                    <a:srgbClr val="000000"/>
                  </a:outerShdw>
                </a:effectLst>
              </a:rPr>
              <a:t>Ocacp</a:t>
            </a:r>
          </a:p>
        </p:txBody>
      </p:sp>
      <p:cxnSp>
        <p:nvCxnSpPr>
          <p:cNvPr id="3" name="Curved Connector 2"/>
          <p:cNvCxnSpPr>
            <a:endCxn id="753676" idx="3"/>
          </p:cNvCxnSpPr>
          <p:nvPr/>
        </p:nvCxnSpPr>
        <p:spPr bwMode="auto">
          <a:xfrm rot="10800000" flipV="1">
            <a:off x="2768600" y="1710107"/>
            <a:ext cx="584200" cy="469691"/>
          </a:xfrm>
          <a:prstGeom prst="curvedConnector3">
            <a:avLst/>
          </a:prstGeom>
          <a:solidFill>
            <a:srgbClr val="66CCFF"/>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 name="Object 3"/>
          <p:cNvGraphicFramePr>
            <a:graphicFrameLocks noChangeAspect="1"/>
          </p:cNvGraphicFramePr>
          <p:nvPr>
            <p:extLst>
              <p:ext uri="{D42A27DB-BD31-4B8C-83A1-F6EECF244321}">
                <p14:modId xmlns:p14="http://schemas.microsoft.com/office/powerpoint/2010/main" val="1750199480"/>
              </p:ext>
            </p:extLst>
          </p:nvPr>
        </p:nvGraphicFramePr>
        <p:xfrm>
          <a:off x="2682081" y="3779954"/>
          <a:ext cx="249237" cy="365125"/>
        </p:xfrm>
        <a:graphic>
          <a:graphicData uri="http://schemas.openxmlformats.org/presentationml/2006/ole">
            <mc:AlternateContent xmlns:mc="http://schemas.openxmlformats.org/markup-compatibility/2006">
              <mc:Choice xmlns:v="urn:schemas-microsoft-com:vml" Requires="v">
                <p:oleObj spid="_x0000_s815271" name="CS ChemDraw Drawing" r:id="rId4" imgW="249819" imgH="365760" progId="ChemDraw.Document.6.0">
                  <p:embed/>
                </p:oleObj>
              </mc:Choice>
              <mc:Fallback>
                <p:oleObj name="CS ChemDraw Drawing" r:id="rId4" imgW="249819" imgH="365760" progId="ChemDraw.Document.6.0">
                  <p:embed/>
                  <p:pic>
                    <p:nvPicPr>
                      <p:cNvPr id="0" name=""/>
                      <p:cNvPicPr/>
                      <p:nvPr/>
                    </p:nvPicPr>
                    <p:blipFill>
                      <a:blip r:embed="rId5"/>
                      <a:stretch>
                        <a:fillRect/>
                      </a:stretch>
                    </p:blipFill>
                    <p:spPr>
                      <a:xfrm>
                        <a:off x="2682081" y="3779954"/>
                        <a:ext cx="249237" cy="3651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45033389"/>
              </p:ext>
            </p:extLst>
          </p:nvPr>
        </p:nvGraphicFramePr>
        <p:xfrm>
          <a:off x="5364746" y="3802696"/>
          <a:ext cx="324585" cy="269241"/>
        </p:xfrm>
        <a:graphic>
          <a:graphicData uri="http://schemas.openxmlformats.org/presentationml/2006/ole">
            <mc:AlternateContent xmlns:mc="http://schemas.openxmlformats.org/markup-compatibility/2006">
              <mc:Choice xmlns:v="urn:schemas-microsoft-com:vml" Requires="v">
                <p:oleObj spid="_x0000_s815272" name="CS ChemDraw Drawing" r:id="rId6" imgW="344474" imgH="285129" progId="ChemDraw.Document.6.0">
                  <p:embed/>
                </p:oleObj>
              </mc:Choice>
              <mc:Fallback>
                <p:oleObj name="CS ChemDraw Drawing" r:id="rId6" imgW="344474" imgH="285129" progId="ChemDraw.Document.6.0">
                  <p:embed/>
                  <p:pic>
                    <p:nvPicPr>
                      <p:cNvPr id="0" name=""/>
                      <p:cNvPicPr/>
                      <p:nvPr/>
                    </p:nvPicPr>
                    <p:blipFill>
                      <a:blip r:embed="rId7"/>
                      <a:stretch>
                        <a:fillRect/>
                      </a:stretch>
                    </p:blipFill>
                    <p:spPr>
                      <a:xfrm>
                        <a:off x="5364746" y="3802696"/>
                        <a:ext cx="324585" cy="26924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45065234"/>
              </p:ext>
            </p:extLst>
          </p:nvPr>
        </p:nvGraphicFramePr>
        <p:xfrm>
          <a:off x="6569102" y="3246807"/>
          <a:ext cx="171450" cy="392490"/>
        </p:xfrm>
        <a:graphic>
          <a:graphicData uri="http://schemas.openxmlformats.org/presentationml/2006/ole">
            <mc:AlternateContent xmlns:mc="http://schemas.openxmlformats.org/markup-compatibility/2006">
              <mc:Choice xmlns:v="urn:schemas-microsoft-com:vml" Requires="v">
                <p:oleObj spid="_x0000_s815273" name="CS ChemDraw Drawing" r:id="rId8" imgW="172237" imgH="405319" progId="ChemDraw.Document.6.0">
                  <p:embed/>
                </p:oleObj>
              </mc:Choice>
              <mc:Fallback>
                <p:oleObj name="CS ChemDraw Drawing" r:id="rId8" imgW="172237" imgH="405319" progId="ChemDraw.Document.6.0">
                  <p:embed/>
                  <p:pic>
                    <p:nvPicPr>
                      <p:cNvPr id="0" name=""/>
                      <p:cNvPicPr/>
                      <p:nvPr/>
                    </p:nvPicPr>
                    <p:blipFill>
                      <a:blip r:embed="rId9"/>
                      <a:stretch>
                        <a:fillRect/>
                      </a:stretch>
                    </p:blipFill>
                    <p:spPr>
                      <a:xfrm>
                        <a:off x="6569102" y="3246807"/>
                        <a:ext cx="171450" cy="39249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84248094"/>
              </p:ext>
            </p:extLst>
          </p:nvPr>
        </p:nvGraphicFramePr>
        <p:xfrm>
          <a:off x="2600325" y="4997962"/>
          <a:ext cx="171450" cy="404813"/>
        </p:xfrm>
        <a:graphic>
          <a:graphicData uri="http://schemas.openxmlformats.org/presentationml/2006/ole">
            <mc:AlternateContent xmlns:mc="http://schemas.openxmlformats.org/markup-compatibility/2006">
              <mc:Choice xmlns:v="urn:schemas-microsoft-com:vml" Requires="v">
                <p:oleObj spid="_x0000_s815274" name="CS ChemDraw Drawing" r:id="rId10" imgW="172237" imgH="405319" progId="ChemDraw.Document.6.0">
                  <p:embed/>
                </p:oleObj>
              </mc:Choice>
              <mc:Fallback>
                <p:oleObj name="CS ChemDraw Drawing" r:id="rId10" imgW="172237" imgH="405319" progId="ChemDraw.Document.6.0">
                  <p:embed/>
                  <p:pic>
                    <p:nvPicPr>
                      <p:cNvPr id="0" name=""/>
                      <p:cNvPicPr/>
                      <p:nvPr/>
                    </p:nvPicPr>
                    <p:blipFill>
                      <a:blip r:embed="rId9"/>
                      <a:stretch>
                        <a:fillRect/>
                      </a:stretch>
                    </p:blipFill>
                    <p:spPr>
                      <a:xfrm>
                        <a:off x="2600325" y="4997962"/>
                        <a:ext cx="171450" cy="4048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31398441"/>
              </p:ext>
            </p:extLst>
          </p:nvPr>
        </p:nvGraphicFramePr>
        <p:xfrm>
          <a:off x="1642368" y="5033873"/>
          <a:ext cx="165100" cy="382587"/>
        </p:xfrm>
        <a:graphic>
          <a:graphicData uri="http://schemas.openxmlformats.org/presentationml/2006/ole">
            <mc:AlternateContent xmlns:mc="http://schemas.openxmlformats.org/markup-compatibility/2006">
              <mc:Choice xmlns:v="urn:schemas-microsoft-com:vml" Requires="v">
                <p:oleObj spid="_x0000_s815275" name="CS ChemDraw Drawing" r:id="rId11" imgW="164457" imgH="382405" progId="ChemDraw.Document.6.0">
                  <p:embed/>
                </p:oleObj>
              </mc:Choice>
              <mc:Fallback>
                <p:oleObj name="CS ChemDraw Drawing" r:id="rId11" imgW="164457" imgH="382405" progId="ChemDraw.Document.6.0">
                  <p:embed/>
                  <p:pic>
                    <p:nvPicPr>
                      <p:cNvPr id="0" name=""/>
                      <p:cNvPicPr/>
                      <p:nvPr/>
                    </p:nvPicPr>
                    <p:blipFill>
                      <a:blip r:embed="rId12"/>
                      <a:stretch>
                        <a:fillRect/>
                      </a:stretch>
                    </p:blipFill>
                    <p:spPr>
                      <a:xfrm>
                        <a:off x="1642368" y="5033873"/>
                        <a:ext cx="165100" cy="382587"/>
                      </a:xfrm>
                      <a:prstGeom prst="rect">
                        <a:avLst/>
                      </a:prstGeom>
                    </p:spPr>
                  </p:pic>
                </p:oleObj>
              </mc:Fallback>
            </mc:AlternateContent>
          </a:graphicData>
        </a:graphic>
      </p:graphicFrame>
      <p:sp>
        <p:nvSpPr>
          <p:cNvPr id="11" name="TextBox 10"/>
          <p:cNvSpPr txBox="1"/>
          <p:nvPr/>
        </p:nvSpPr>
        <p:spPr>
          <a:xfrm>
            <a:off x="7928880" y="4309199"/>
            <a:ext cx="1233239" cy="646331"/>
          </a:xfrm>
          <a:prstGeom prst="rect">
            <a:avLst/>
          </a:prstGeom>
          <a:noFill/>
        </p:spPr>
        <p:txBody>
          <a:bodyPr wrap="square" rtlCol="0">
            <a:spAutoFit/>
          </a:bodyPr>
          <a:lstStyle/>
          <a:p>
            <a:r>
              <a:rPr lang="en-US" smtClean="0">
                <a:solidFill>
                  <a:srgbClr val="66FF33"/>
                </a:solidFill>
              </a:rPr>
              <a:t>Turns OH into mesylate leaving group</a:t>
            </a:r>
            <a:endParaRPr lang="en-US">
              <a:solidFill>
                <a:srgbClr val="66FF33"/>
              </a:solidFill>
            </a:endParaRPr>
          </a:p>
        </p:txBody>
      </p:sp>
      <p:cxnSp>
        <p:nvCxnSpPr>
          <p:cNvPr id="13" name="Straight Arrow Connector 12"/>
          <p:cNvCxnSpPr/>
          <p:nvPr/>
        </p:nvCxnSpPr>
        <p:spPr bwMode="auto">
          <a:xfrm flipH="1" flipV="1">
            <a:off x="8572501" y="3714750"/>
            <a:ext cx="106135" cy="558006"/>
          </a:xfrm>
          <a:prstGeom prst="straightConnector1">
            <a:avLst/>
          </a:prstGeom>
          <a:solidFill>
            <a:srgbClr val="66CCFF"/>
          </a:solidFill>
          <a:ln w="19050" cap="flat" cmpd="sng" algn="ctr">
            <a:solidFill>
              <a:srgbClr val="66FF33"/>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5" name="Text Box 5"/>
          <p:cNvSpPr txBox="1">
            <a:spLocks noChangeArrowheads="1"/>
          </p:cNvSpPr>
          <p:nvPr/>
        </p:nvSpPr>
        <p:spPr bwMode="auto">
          <a:xfrm>
            <a:off x="1836738" y="122465"/>
            <a:ext cx="5470525" cy="9461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a:solidFill>
                  <a:srgbClr val="FFFF00"/>
                </a:solidFill>
                <a:effectLst>
                  <a:outerShdw blurRad="38100" dist="38100" dir="2700000" algn="tl">
                    <a:srgbClr val="000000"/>
                  </a:outerShdw>
                </a:effectLst>
              </a:rPr>
              <a:t>Rates</a:t>
            </a:r>
            <a:r>
              <a:rPr lang="en-US" altLang="en-US" sz="2800">
                <a:effectLst>
                  <a:outerShdw blurRad="38100" dist="38100" dir="2700000" algn="tl">
                    <a:srgbClr val="000000"/>
                  </a:outerShdw>
                </a:effectLst>
              </a:rPr>
              <a:t> of </a:t>
            </a:r>
            <a:r>
              <a:rPr lang="en-US" altLang="en-US" sz="2800">
                <a:effectLst/>
              </a:rPr>
              <a:t>oxacyclopropanation </a:t>
            </a:r>
            <a:r>
              <a:rPr lang="en-US" altLang="en-US" sz="2800">
                <a:solidFill>
                  <a:srgbClr val="FFFF00"/>
                </a:solidFill>
                <a:effectLst/>
              </a:rPr>
              <a:t>increase</a:t>
            </a:r>
            <a:r>
              <a:rPr lang="en-US" altLang="en-US" sz="2800">
                <a:effectLst/>
              </a:rPr>
              <a:t> with </a:t>
            </a:r>
            <a:r>
              <a:rPr lang="en-US" altLang="en-US" sz="2800">
                <a:solidFill>
                  <a:srgbClr val="FFFF00"/>
                </a:solidFill>
                <a:effectLst/>
              </a:rPr>
              <a:t>alkyl </a:t>
            </a:r>
            <a:r>
              <a:rPr lang="en-US" altLang="en-US" sz="2800" smtClean="0">
                <a:solidFill>
                  <a:srgbClr val="FFFF00"/>
                </a:solidFill>
                <a:effectLst/>
              </a:rPr>
              <a:t>substitution</a:t>
            </a:r>
            <a:r>
              <a:rPr lang="en-US" altLang="en-US" sz="2800" smtClean="0">
                <a:effectLst/>
              </a:rPr>
              <a:t>:</a:t>
            </a:r>
            <a:endParaRPr lang="en-US" altLang="en-US" sz="2800">
              <a:effectLst/>
            </a:endParaRPr>
          </a:p>
        </p:txBody>
      </p:sp>
      <p:sp>
        <p:nvSpPr>
          <p:cNvPr id="834566" name="AutoShape 6"/>
          <p:cNvSpPr>
            <a:spLocks noChangeArrowheads="1"/>
          </p:cNvSpPr>
          <p:nvPr/>
        </p:nvSpPr>
        <p:spPr bwMode="auto">
          <a:xfrm rot="16200000">
            <a:off x="600075" y="1485900"/>
            <a:ext cx="781050" cy="762000"/>
          </a:xfrm>
          <a:prstGeom prst="hexagon">
            <a:avLst>
              <a:gd name="adj" fmla="val 25625"/>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67" name="Line 7"/>
          <p:cNvSpPr>
            <a:spLocks noChangeShapeType="1"/>
          </p:cNvSpPr>
          <p:nvPr/>
        </p:nvSpPr>
        <p:spPr bwMode="auto">
          <a:xfrm flipV="1">
            <a:off x="1352550" y="1514475"/>
            <a:ext cx="266700" cy="1524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69" name="Line 9"/>
          <p:cNvSpPr>
            <a:spLocks noChangeShapeType="1"/>
          </p:cNvSpPr>
          <p:nvPr/>
        </p:nvSpPr>
        <p:spPr bwMode="auto">
          <a:xfrm>
            <a:off x="1606550" y="1604963"/>
            <a:ext cx="238125" cy="128587"/>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70" name="Line 10"/>
          <p:cNvSpPr>
            <a:spLocks noChangeShapeType="1"/>
          </p:cNvSpPr>
          <p:nvPr/>
        </p:nvSpPr>
        <p:spPr bwMode="auto">
          <a:xfrm flipH="1">
            <a:off x="681038" y="1701800"/>
            <a:ext cx="0" cy="3429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71" name="Line 11"/>
          <p:cNvSpPr>
            <a:spLocks noChangeShapeType="1"/>
          </p:cNvSpPr>
          <p:nvPr/>
        </p:nvSpPr>
        <p:spPr bwMode="auto">
          <a:xfrm>
            <a:off x="1603375" y="1519238"/>
            <a:ext cx="290513" cy="146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72" name="Text Box 12"/>
          <p:cNvSpPr txBox="1">
            <a:spLocks noChangeArrowheads="1"/>
          </p:cNvSpPr>
          <p:nvPr/>
        </p:nvSpPr>
        <p:spPr bwMode="auto">
          <a:xfrm>
            <a:off x="1878013" y="1697038"/>
            <a:ext cx="2265362"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 CH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COOH</a:t>
            </a:r>
          </a:p>
        </p:txBody>
      </p:sp>
      <p:sp>
        <p:nvSpPr>
          <p:cNvPr id="834573" name="Line 13"/>
          <p:cNvSpPr>
            <a:spLocks noChangeShapeType="1"/>
          </p:cNvSpPr>
          <p:nvPr/>
        </p:nvSpPr>
        <p:spPr bwMode="auto">
          <a:xfrm>
            <a:off x="2965450" y="1522413"/>
            <a:ext cx="0" cy="261937"/>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74" name="Line 14"/>
          <p:cNvSpPr>
            <a:spLocks noChangeShapeType="1"/>
          </p:cNvSpPr>
          <p:nvPr/>
        </p:nvSpPr>
        <p:spPr bwMode="auto">
          <a:xfrm>
            <a:off x="3032125" y="1517650"/>
            <a:ext cx="0" cy="26193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75" name="Text Box 15"/>
          <p:cNvSpPr txBox="1">
            <a:spLocks noChangeArrowheads="1"/>
          </p:cNvSpPr>
          <p:nvPr/>
        </p:nvSpPr>
        <p:spPr bwMode="auto">
          <a:xfrm>
            <a:off x="2778125" y="1087438"/>
            <a:ext cx="623888"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834576" name="Text Box 16"/>
          <p:cNvSpPr txBox="1">
            <a:spLocks noChangeArrowheads="1"/>
          </p:cNvSpPr>
          <p:nvPr/>
        </p:nvSpPr>
        <p:spPr bwMode="auto">
          <a:xfrm>
            <a:off x="2430463" y="2190750"/>
            <a:ext cx="1131887"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1 equiv</a:t>
            </a:r>
          </a:p>
        </p:txBody>
      </p:sp>
      <p:sp>
        <p:nvSpPr>
          <p:cNvPr id="834577" name="Line 17"/>
          <p:cNvSpPr>
            <a:spLocks noChangeShapeType="1"/>
          </p:cNvSpPr>
          <p:nvPr/>
        </p:nvSpPr>
        <p:spPr bwMode="auto">
          <a:xfrm>
            <a:off x="4157663" y="1944688"/>
            <a:ext cx="985837"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78" name="Text Box 18"/>
          <p:cNvSpPr txBox="1">
            <a:spLocks noChangeArrowheads="1"/>
          </p:cNvSpPr>
          <p:nvPr/>
        </p:nvSpPr>
        <p:spPr bwMode="auto">
          <a:xfrm>
            <a:off x="4186238" y="1522413"/>
            <a:ext cx="900112"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CHCl</a:t>
            </a:r>
            <a:r>
              <a:rPr lang="en-US" altLang="en-US" sz="2000" baseline="-25000">
                <a:effectLst>
                  <a:outerShdw blurRad="38100" dist="38100" dir="2700000" algn="tl">
                    <a:srgbClr val="000000"/>
                  </a:outerShdw>
                </a:effectLst>
              </a:rPr>
              <a:t>3</a:t>
            </a:r>
          </a:p>
        </p:txBody>
      </p:sp>
      <p:sp>
        <p:nvSpPr>
          <p:cNvPr id="834579" name="Text Box 19"/>
          <p:cNvSpPr txBox="1">
            <a:spLocks noChangeArrowheads="1"/>
          </p:cNvSpPr>
          <p:nvPr/>
        </p:nvSpPr>
        <p:spPr bwMode="auto">
          <a:xfrm>
            <a:off x="4227513" y="1958975"/>
            <a:ext cx="727075"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10ºC</a:t>
            </a:r>
          </a:p>
        </p:txBody>
      </p:sp>
      <p:sp>
        <p:nvSpPr>
          <p:cNvPr id="834580" name="AutoShape 20"/>
          <p:cNvSpPr>
            <a:spLocks noChangeArrowheads="1"/>
          </p:cNvSpPr>
          <p:nvPr/>
        </p:nvSpPr>
        <p:spPr bwMode="auto">
          <a:xfrm rot="16200000">
            <a:off x="5992813" y="1595438"/>
            <a:ext cx="781050" cy="762000"/>
          </a:xfrm>
          <a:prstGeom prst="hexagon">
            <a:avLst>
              <a:gd name="adj" fmla="val 25625"/>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81" name="Line 21"/>
          <p:cNvSpPr>
            <a:spLocks noChangeShapeType="1"/>
          </p:cNvSpPr>
          <p:nvPr/>
        </p:nvSpPr>
        <p:spPr bwMode="auto">
          <a:xfrm flipV="1">
            <a:off x="6745288" y="1624013"/>
            <a:ext cx="266700" cy="1524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82" name="Line 22"/>
          <p:cNvSpPr>
            <a:spLocks noChangeShapeType="1"/>
          </p:cNvSpPr>
          <p:nvPr/>
        </p:nvSpPr>
        <p:spPr bwMode="auto">
          <a:xfrm>
            <a:off x="6999288" y="1714500"/>
            <a:ext cx="238125" cy="12858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83" name="Line 23"/>
          <p:cNvSpPr>
            <a:spLocks noChangeShapeType="1"/>
          </p:cNvSpPr>
          <p:nvPr/>
        </p:nvSpPr>
        <p:spPr bwMode="auto">
          <a:xfrm flipH="1">
            <a:off x="5724525" y="1797050"/>
            <a:ext cx="263525" cy="82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84" name="Line 24"/>
          <p:cNvSpPr>
            <a:spLocks noChangeShapeType="1"/>
          </p:cNvSpPr>
          <p:nvPr/>
        </p:nvSpPr>
        <p:spPr bwMode="auto">
          <a:xfrm>
            <a:off x="6996113" y="1628775"/>
            <a:ext cx="290512" cy="146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85" name="Line 25"/>
          <p:cNvSpPr>
            <a:spLocks noChangeShapeType="1"/>
          </p:cNvSpPr>
          <p:nvPr/>
        </p:nvSpPr>
        <p:spPr bwMode="auto">
          <a:xfrm flipH="1" flipV="1">
            <a:off x="5730875" y="2041525"/>
            <a:ext cx="268288" cy="125413"/>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86" name="Text Box 26"/>
          <p:cNvSpPr txBox="1">
            <a:spLocks noChangeArrowheads="1"/>
          </p:cNvSpPr>
          <p:nvPr/>
        </p:nvSpPr>
        <p:spPr bwMode="auto">
          <a:xfrm>
            <a:off x="5326063" y="1724025"/>
            <a:ext cx="639762"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834587" name="Text Box 27"/>
          <p:cNvSpPr txBox="1">
            <a:spLocks noChangeArrowheads="1"/>
          </p:cNvSpPr>
          <p:nvPr/>
        </p:nvSpPr>
        <p:spPr bwMode="auto">
          <a:xfrm>
            <a:off x="7461250" y="2105025"/>
            <a:ext cx="1204913"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86%</a:t>
            </a:r>
          </a:p>
        </p:txBody>
      </p:sp>
      <p:sp>
        <p:nvSpPr>
          <p:cNvPr id="834588" name="Text Box 28"/>
          <p:cNvSpPr txBox="1">
            <a:spLocks noChangeArrowheads="1"/>
          </p:cNvSpPr>
          <p:nvPr/>
        </p:nvSpPr>
        <p:spPr bwMode="auto">
          <a:xfrm>
            <a:off x="309563" y="2703513"/>
            <a:ext cx="8215312" cy="9461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Sequence 1. RCO</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H, 2. H</a:t>
            </a:r>
            <a:r>
              <a:rPr lang="en-US" altLang="en-US" sz="2800" baseline="30000">
                <a:effectLst>
                  <a:outerShdw blurRad="38100" dist="38100" dir="2700000" algn="tl">
                    <a:srgbClr val="000000"/>
                  </a:outerShdw>
                </a:effectLst>
              </a:rPr>
              <a:t>+</a:t>
            </a:r>
            <a:r>
              <a:rPr lang="en-US" altLang="en-US" sz="2800">
                <a:effectLst>
                  <a:outerShdw blurRad="38100" dist="38100" dir="2700000" algn="tl">
                    <a:srgbClr val="000000"/>
                  </a:outerShdw>
                </a:effectLst>
              </a:rPr>
              <a:t>, H</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O or </a:t>
            </a:r>
            <a:r>
              <a:rPr lang="en-US" altLang="en-US" sz="2800" baseline="30000">
                <a:effectLst>
                  <a:outerShdw blurRad="38100" dist="38100" dir="2700000" algn="tl">
                    <a:srgbClr val="000000"/>
                  </a:outerShdw>
                </a:effectLst>
              </a:rPr>
              <a:t>–</a:t>
            </a:r>
            <a:r>
              <a:rPr lang="en-US" altLang="en-US" sz="2800">
                <a:effectLst>
                  <a:outerShdw blurRad="38100" dist="38100" dir="2700000" algn="tl">
                    <a:srgbClr val="000000"/>
                  </a:outerShdw>
                </a:effectLst>
              </a:rPr>
              <a:t>OH, H</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O constitutes an </a:t>
            </a:r>
            <a:r>
              <a:rPr lang="en-US" altLang="en-US" sz="2800" i="1">
                <a:solidFill>
                  <a:srgbClr val="FFFF00"/>
                </a:solidFill>
                <a:effectLst>
                  <a:outerShdw blurRad="38100" dist="38100" dir="2700000" algn="tl">
                    <a:srgbClr val="000000"/>
                  </a:outerShdw>
                </a:effectLst>
              </a:rPr>
              <a:t>anti</a:t>
            </a:r>
            <a:r>
              <a:rPr lang="en-US" altLang="en-US" sz="2800">
                <a:solidFill>
                  <a:srgbClr val="FFFF00"/>
                </a:solidFill>
                <a:effectLst>
                  <a:outerShdw blurRad="38100" dist="38100" dir="2700000" algn="tl">
                    <a:srgbClr val="000000"/>
                  </a:outerShdw>
                </a:effectLst>
              </a:rPr>
              <a:t>-dihydroxylation</a:t>
            </a:r>
            <a:r>
              <a:rPr lang="en-US" altLang="en-US" sz="2800">
                <a:solidFill>
                  <a:srgbClr val="FF9900"/>
                </a:solidFill>
                <a:effectLst>
                  <a:outerShdw blurRad="38100" dist="38100" dir="2700000" algn="tl">
                    <a:srgbClr val="000000"/>
                  </a:outerShdw>
                </a:effectLst>
              </a:rPr>
              <a:t> </a:t>
            </a:r>
            <a:r>
              <a:rPr lang="en-US" altLang="en-US" sz="2800">
                <a:effectLst>
                  <a:outerShdw blurRad="38100" dist="38100" dir="2700000" algn="tl">
                    <a:srgbClr val="000000"/>
                  </a:outerShdw>
                </a:effectLst>
              </a:rPr>
              <a:t>of alkenes.</a:t>
            </a:r>
          </a:p>
        </p:txBody>
      </p:sp>
      <p:sp>
        <p:nvSpPr>
          <p:cNvPr id="834589" name="Line 29"/>
          <p:cNvSpPr>
            <a:spLocks noChangeShapeType="1"/>
          </p:cNvSpPr>
          <p:nvPr/>
        </p:nvSpPr>
        <p:spPr bwMode="auto">
          <a:xfrm>
            <a:off x="2239963" y="4314825"/>
            <a:ext cx="333375"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90" name="Line 30"/>
          <p:cNvSpPr>
            <a:spLocks noChangeShapeType="1"/>
          </p:cNvSpPr>
          <p:nvPr/>
        </p:nvSpPr>
        <p:spPr bwMode="auto">
          <a:xfrm>
            <a:off x="2239963" y="4391025"/>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91" name="Text Box 31"/>
          <p:cNvSpPr txBox="1">
            <a:spLocks noChangeArrowheads="1"/>
          </p:cNvSpPr>
          <p:nvPr/>
        </p:nvSpPr>
        <p:spPr bwMode="auto">
          <a:xfrm>
            <a:off x="1892300" y="4090988"/>
            <a:ext cx="334963"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34592" name="Text Box 32"/>
          <p:cNvSpPr txBox="1">
            <a:spLocks noChangeArrowheads="1"/>
          </p:cNvSpPr>
          <p:nvPr/>
        </p:nvSpPr>
        <p:spPr bwMode="auto">
          <a:xfrm>
            <a:off x="2549525" y="4100513"/>
            <a:ext cx="334963"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34593" name="Line 33"/>
          <p:cNvSpPr>
            <a:spLocks noChangeShapeType="1"/>
          </p:cNvSpPr>
          <p:nvPr/>
        </p:nvSpPr>
        <p:spPr bwMode="auto">
          <a:xfrm>
            <a:off x="2849563" y="4543425"/>
            <a:ext cx="209550" cy="1333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94" name="Line 34"/>
          <p:cNvSpPr>
            <a:spLocks noChangeShapeType="1"/>
          </p:cNvSpPr>
          <p:nvPr/>
        </p:nvSpPr>
        <p:spPr bwMode="auto">
          <a:xfrm flipH="1">
            <a:off x="1754188" y="4514850"/>
            <a:ext cx="200025" cy="2000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95" name="Line 35"/>
          <p:cNvSpPr>
            <a:spLocks noChangeShapeType="1"/>
          </p:cNvSpPr>
          <p:nvPr/>
        </p:nvSpPr>
        <p:spPr bwMode="auto">
          <a:xfrm flipV="1">
            <a:off x="2878138" y="4038600"/>
            <a:ext cx="161925" cy="1333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96" name="Line 36"/>
          <p:cNvSpPr>
            <a:spLocks noChangeShapeType="1"/>
          </p:cNvSpPr>
          <p:nvPr/>
        </p:nvSpPr>
        <p:spPr bwMode="auto">
          <a:xfrm flipH="1" flipV="1">
            <a:off x="1792288" y="4029075"/>
            <a:ext cx="209550" cy="1619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97" name="Text Box 37"/>
          <p:cNvSpPr txBox="1">
            <a:spLocks noChangeArrowheads="1"/>
          </p:cNvSpPr>
          <p:nvPr/>
        </p:nvSpPr>
        <p:spPr bwMode="auto">
          <a:xfrm>
            <a:off x="2997200" y="3767138"/>
            <a:ext cx="5334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834598" name="Text Box 38"/>
          <p:cNvSpPr txBox="1">
            <a:spLocks noChangeArrowheads="1"/>
          </p:cNvSpPr>
          <p:nvPr/>
        </p:nvSpPr>
        <p:spPr bwMode="auto">
          <a:xfrm>
            <a:off x="1327150" y="4491038"/>
            <a:ext cx="5334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834599" name="Text Box 39"/>
          <p:cNvSpPr txBox="1">
            <a:spLocks noChangeArrowheads="1"/>
          </p:cNvSpPr>
          <p:nvPr/>
        </p:nvSpPr>
        <p:spPr bwMode="auto">
          <a:xfrm>
            <a:off x="2963863" y="4505325"/>
            <a:ext cx="1069975"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834600" name="Text Box 40"/>
          <p:cNvSpPr txBox="1">
            <a:spLocks noChangeArrowheads="1"/>
          </p:cNvSpPr>
          <p:nvPr/>
        </p:nvSpPr>
        <p:spPr bwMode="auto">
          <a:xfrm>
            <a:off x="1025525" y="3765550"/>
            <a:ext cx="8953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a:t>
            </a:r>
          </a:p>
        </p:txBody>
      </p:sp>
      <p:sp>
        <p:nvSpPr>
          <p:cNvPr id="834601" name="Line 41"/>
          <p:cNvSpPr>
            <a:spLocks noChangeShapeType="1"/>
          </p:cNvSpPr>
          <p:nvPr/>
        </p:nvSpPr>
        <p:spPr bwMode="auto">
          <a:xfrm>
            <a:off x="3787775" y="4357688"/>
            <a:ext cx="1030288"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602" name="Text Box 42"/>
          <p:cNvSpPr txBox="1">
            <a:spLocks noChangeArrowheads="1"/>
          </p:cNvSpPr>
          <p:nvPr/>
        </p:nvSpPr>
        <p:spPr bwMode="auto">
          <a:xfrm>
            <a:off x="3773488" y="3965575"/>
            <a:ext cx="1233487"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RCO</a:t>
            </a:r>
            <a:r>
              <a:rPr lang="en-US" altLang="en-US" sz="2000" baseline="-25000">
                <a:effectLst>
                  <a:outerShdw blurRad="38100" dist="38100" dir="2700000" algn="tl">
                    <a:srgbClr val="000000"/>
                  </a:outerShdw>
                </a:effectLst>
              </a:rPr>
              <a:t>3</a:t>
            </a:r>
            <a:r>
              <a:rPr lang="en-US" altLang="en-US" sz="2000">
                <a:effectLst>
                  <a:outerShdw blurRad="38100" dist="38100" dir="2700000" algn="tl">
                    <a:srgbClr val="000000"/>
                  </a:outerShdw>
                </a:effectLst>
              </a:rPr>
              <a:t>H</a:t>
            </a:r>
          </a:p>
        </p:txBody>
      </p:sp>
      <p:sp>
        <p:nvSpPr>
          <p:cNvPr id="834603" name="Line 43"/>
          <p:cNvSpPr>
            <a:spLocks noChangeShapeType="1"/>
          </p:cNvSpPr>
          <p:nvPr/>
        </p:nvSpPr>
        <p:spPr bwMode="auto">
          <a:xfrm flipH="1">
            <a:off x="6184900" y="3925888"/>
            <a:ext cx="247650" cy="4572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604" name="Line 44"/>
          <p:cNvSpPr>
            <a:spLocks noChangeShapeType="1"/>
          </p:cNvSpPr>
          <p:nvPr/>
        </p:nvSpPr>
        <p:spPr bwMode="auto">
          <a:xfrm>
            <a:off x="6756400" y="3925888"/>
            <a:ext cx="266700" cy="4572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605" name="Line 45"/>
          <p:cNvSpPr>
            <a:spLocks noChangeShapeType="1"/>
          </p:cNvSpPr>
          <p:nvPr/>
        </p:nvSpPr>
        <p:spPr bwMode="auto">
          <a:xfrm rot="-120000">
            <a:off x="6165850" y="4383087"/>
            <a:ext cx="857250" cy="25399"/>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608" name="AutoShape 48"/>
          <p:cNvSpPr>
            <a:spLocks noChangeArrowheads="1"/>
          </p:cNvSpPr>
          <p:nvPr/>
        </p:nvSpPr>
        <p:spPr bwMode="auto">
          <a:xfrm rot="1800000">
            <a:off x="6026150" y="4508500"/>
            <a:ext cx="68263" cy="231775"/>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609" name="AutoShape 49"/>
          <p:cNvSpPr>
            <a:spLocks noChangeArrowheads="1"/>
          </p:cNvSpPr>
          <p:nvPr/>
        </p:nvSpPr>
        <p:spPr bwMode="auto">
          <a:xfrm rot="20040000">
            <a:off x="7072313" y="4481513"/>
            <a:ext cx="68262" cy="217487"/>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610" name="Text Box 50"/>
          <p:cNvSpPr txBox="1">
            <a:spLocks noChangeArrowheads="1"/>
          </p:cNvSpPr>
          <p:nvPr/>
        </p:nvSpPr>
        <p:spPr bwMode="auto">
          <a:xfrm>
            <a:off x="6370638" y="3549650"/>
            <a:ext cx="409575"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834611" name="Text Box 51"/>
          <p:cNvSpPr txBox="1">
            <a:spLocks noChangeArrowheads="1"/>
          </p:cNvSpPr>
          <p:nvPr/>
        </p:nvSpPr>
        <p:spPr bwMode="auto">
          <a:xfrm>
            <a:off x="6994525" y="4664075"/>
            <a:ext cx="1246188"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834612" name="Text Box 52"/>
          <p:cNvSpPr txBox="1">
            <a:spLocks noChangeArrowheads="1"/>
          </p:cNvSpPr>
          <p:nvPr/>
        </p:nvSpPr>
        <p:spPr bwMode="auto">
          <a:xfrm>
            <a:off x="5718175" y="4678363"/>
            <a:ext cx="5334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834613" name="Text Box 53"/>
          <p:cNvSpPr txBox="1">
            <a:spLocks noChangeArrowheads="1"/>
          </p:cNvSpPr>
          <p:nvPr/>
        </p:nvSpPr>
        <p:spPr bwMode="auto">
          <a:xfrm>
            <a:off x="5100638" y="4287838"/>
            <a:ext cx="9017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a:t>
            </a:r>
          </a:p>
        </p:txBody>
      </p:sp>
      <p:sp>
        <p:nvSpPr>
          <p:cNvPr id="834614" name="Text Box 54"/>
          <p:cNvSpPr txBox="1">
            <a:spLocks noChangeArrowheads="1"/>
          </p:cNvSpPr>
          <p:nvPr/>
        </p:nvSpPr>
        <p:spPr bwMode="auto">
          <a:xfrm>
            <a:off x="7280275" y="4254500"/>
            <a:ext cx="5334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834615" name="Line 55"/>
          <p:cNvSpPr>
            <a:spLocks noChangeShapeType="1"/>
          </p:cNvSpPr>
          <p:nvPr/>
        </p:nvSpPr>
        <p:spPr bwMode="auto">
          <a:xfrm flipH="1" flipV="1">
            <a:off x="4722813" y="6069013"/>
            <a:ext cx="15240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616" name="Line 56"/>
          <p:cNvSpPr>
            <a:spLocks noChangeShapeType="1"/>
          </p:cNvSpPr>
          <p:nvPr/>
        </p:nvSpPr>
        <p:spPr bwMode="auto">
          <a:xfrm>
            <a:off x="3684588" y="5468938"/>
            <a:ext cx="133350" cy="2857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617" name="Line 57"/>
          <p:cNvSpPr>
            <a:spLocks noChangeShapeType="1"/>
          </p:cNvSpPr>
          <p:nvPr/>
        </p:nvSpPr>
        <p:spPr bwMode="auto">
          <a:xfrm>
            <a:off x="4046538" y="5868988"/>
            <a:ext cx="4191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618" name="Text Box 58"/>
          <p:cNvSpPr txBox="1">
            <a:spLocks noChangeArrowheads="1"/>
          </p:cNvSpPr>
          <p:nvPr/>
        </p:nvSpPr>
        <p:spPr bwMode="auto">
          <a:xfrm>
            <a:off x="3646488" y="5640388"/>
            <a:ext cx="5334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34619" name="Text Box 59"/>
          <p:cNvSpPr txBox="1">
            <a:spLocks noChangeArrowheads="1"/>
          </p:cNvSpPr>
          <p:nvPr/>
        </p:nvSpPr>
        <p:spPr bwMode="auto">
          <a:xfrm>
            <a:off x="4446588" y="5640388"/>
            <a:ext cx="5334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34622" name="AutoShape 62"/>
          <p:cNvSpPr>
            <a:spLocks noChangeArrowheads="1"/>
          </p:cNvSpPr>
          <p:nvPr/>
        </p:nvSpPr>
        <p:spPr bwMode="auto">
          <a:xfrm rot="1620000">
            <a:off x="3640138" y="6156325"/>
            <a:ext cx="68262" cy="231775"/>
          </a:xfrm>
          <a:prstGeom prst="triangle">
            <a:avLst>
              <a:gd name="adj" fmla="val 5000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623" name="AutoShape 63"/>
          <p:cNvSpPr>
            <a:spLocks noChangeArrowheads="1"/>
          </p:cNvSpPr>
          <p:nvPr/>
        </p:nvSpPr>
        <p:spPr bwMode="auto">
          <a:xfrm rot="14640000">
            <a:off x="4933951" y="5568950"/>
            <a:ext cx="68262" cy="217487"/>
          </a:xfrm>
          <a:prstGeom prst="triangle">
            <a:avLst>
              <a:gd name="adj" fmla="val 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624" name="Text Box 64"/>
          <p:cNvSpPr txBox="1">
            <a:spLocks noChangeArrowheads="1"/>
          </p:cNvSpPr>
          <p:nvPr/>
        </p:nvSpPr>
        <p:spPr bwMode="auto">
          <a:xfrm>
            <a:off x="5027613" y="5273675"/>
            <a:ext cx="8636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834625" name="Text Box 65"/>
          <p:cNvSpPr txBox="1">
            <a:spLocks noChangeArrowheads="1"/>
          </p:cNvSpPr>
          <p:nvPr/>
        </p:nvSpPr>
        <p:spPr bwMode="auto">
          <a:xfrm>
            <a:off x="2698071" y="5866721"/>
            <a:ext cx="8953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a:t>
            </a:r>
          </a:p>
        </p:txBody>
      </p:sp>
      <p:sp>
        <p:nvSpPr>
          <p:cNvPr id="834626" name="Text Box 66"/>
          <p:cNvSpPr txBox="1">
            <a:spLocks noChangeArrowheads="1"/>
          </p:cNvSpPr>
          <p:nvPr/>
        </p:nvSpPr>
        <p:spPr bwMode="auto">
          <a:xfrm>
            <a:off x="4579938" y="4992688"/>
            <a:ext cx="4762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834627" name="Text Box 67"/>
          <p:cNvSpPr txBox="1">
            <a:spLocks noChangeArrowheads="1"/>
          </p:cNvSpPr>
          <p:nvPr/>
        </p:nvSpPr>
        <p:spPr bwMode="auto">
          <a:xfrm>
            <a:off x="4722813" y="6249988"/>
            <a:ext cx="7810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OH</a:t>
            </a:r>
            <a:endParaRPr lang="en-US" altLang="en-US" sz="2800" baseline="30000">
              <a:solidFill>
                <a:srgbClr val="FF0000"/>
              </a:solidFill>
              <a:effectLst>
                <a:outerShdw blurRad="38100" dist="38100" dir="2700000" algn="tl">
                  <a:srgbClr val="000000"/>
                </a:outerShdw>
              </a:effectLst>
            </a:endParaRPr>
          </a:p>
        </p:txBody>
      </p:sp>
      <p:sp>
        <p:nvSpPr>
          <p:cNvPr id="834628" name="Text Box 68"/>
          <p:cNvSpPr txBox="1">
            <a:spLocks noChangeArrowheads="1"/>
          </p:cNvSpPr>
          <p:nvPr/>
        </p:nvSpPr>
        <p:spPr bwMode="auto">
          <a:xfrm>
            <a:off x="3113088" y="5049838"/>
            <a:ext cx="8763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HO</a:t>
            </a:r>
          </a:p>
        </p:txBody>
      </p:sp>
      <p:sp>
        <p:nvSpPr>
          <p:cNvPr id="834629" name="Text Box 69"/>
          <p:cNvSpPr txBox="1">
            <a:spLocks noChangeArrowheads="1"/>
          </p:cNvSpPr>
          <p:nvPr/>
        </p:nvSpPr>
        <p:spPr bwMode="auto">
          <a:xfrm>
            <a:off x="3341688" y="6326188"/>
            <a:ext cx="4762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834634" name="Text Box 74"/>
          <p:cNvSpPr txBox="1">
            <a:spLocks noChangeArrowheads="1"/>
          </p:cNvSpPr>
          <p:nvPr/>
        </p:nvSpPr>
        <p:spPr bwMode="auto">
          <a:xfrm>
            <a:off x="5808663" y="5783263"/>
            <a:ext cx="1335087"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meso</a:t>
            </a:r>
          </a:p>
        </p:txBody>
      </p:sp>
      <p:sp>
        <p:nvSpPr>
          <p:cNvPr id="834635" name="Line 75"/>
          <p:cNvSpPr>
            <a:spLocks noChangeShapeType="1"/>
          </p:cNvSpPr>
          <p:nvPr/>
        </p:nvSpPr>
        <p:spPr bwMode="auto">
          <a:xfrm>
            <a:off x="1209675" y="5819775"/>
            <a:ext cx="1538288" cy="0"/>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636" name="Text Box 76"/>
          <p:cNvSpPr txBox="1">
            <a:spLocks noChangeArrowheads="1"/>
          </p:cNvSpPr>
          <p:nvPr/>
        </p:nvSpPr>
        <p:spPr bwMode="auto">
          <a:xfrm>
            <a:off x="1377950" y="5413375"/>
            <a:ext cx="120650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H</a:t>
            </a:r>
            <a:r>
              <a:rPr lang="en-US" altLang="en-US" sz="2000" baseline="30000">
                <a:effectLst>
                  <a:outerShdw blurRad="38100" dist="38100" dir="2700000" algn="tl">
                    <a:srgbClr val="000000"/>
                  </a:outerShdw>
                </a:effectLst>
              </a:rPr>
              <a:t>+</a:t>
            </a:r>
            <a:r>
              <a:rPr lang="en-US" altLang="en-US" sz="2000">
                <a:effectLst>
                  <a:outerShdw blurRad="38100" dist="38100" dir="2700000" algn="tl">
                    <a:srgbClr val="000000"/>
                  </a:outerShdw>
                </a:effectLst>
              </a:rPr>
              <a:t>, H</a:t>
            </a:r>
            <a:r>
              <a:rPr lang="en-US" altLang="en-US" sz="2000" baseline="-25000">
                <a:effectLst>
                  <a:outerShdw blurRad="38100" dist="38100" dir="2700000" algn="tl">
                    <a:srgbClr val="000000"/>
                  </a:outerShdw>
                </a:effectLst>
              </a:rPr>
              <a:t>2</a:t>
            </a:r>
            <a:r>
              <a:rPr lang="en-US" altLang="en-US" sz="2000">
                <a:effectLst>
                  <a:outerShdw blurRad="38100" dist="38100" dir="2700000" algn="tl">
                    <a:srgbClr val="000000"/>
                  </a:outerShdw>
                </a:effectLst>
              </a:rPr>
              <a:t>O</a:t>
            </a:r>
          </a:p>
        </p:txBody>
      </p:sp>
      <p:sp>
        <p:nvSpPr>
          <p:cNvPr id="834637" name="Text Box 77"/>
          <p:cNvSpPr txBox="1">
            <a:spLocks noChangeArrowheads="1"/>
          </p:cNvSpPr>
          <p:nvPr/>
        </p:nvSpPr>
        <p:spPr bwMode="auto">
          <a:xfrm>
            <a:off x="1120775" y="5853113"/>
            <a:ext cx="1741488"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or </a:t>
            </a:r>
            <a:r>
              <a:rPr lang="en-US" altLang="en-US" sz="2000" baseline="30000">
                <a:effectLst>
                  <a:outerShdw blurRad="38100" dist="38100" dir="2700000" algn="tl">
                    <a:srgbClr val="000000"/>
                  </a:outerShdw>
                </a:effectLst>
              </a:rPr>
              <a:t>–</a:t>
            </a:r>
            <a:r>
              <a:rPr lang="en-US" altLang="en-US" sz="2000">
                <a:effectLst>
                  <a:outerShdw blurRad="38100" dist="38100" dir="2700000" algn="tl">
                    <a:srgbClr val="000000"/>
                  </a:outerShdw>
                </a:effectLst>
              </a:rPr>
              <a:t>OH, H</a:t>
            </a:r>
            <a:r>
              <a:rPr lang="en-US" altLang="en-US" sz="2000" baseline="-25000">
                <a:effectLst>
                  <a:outerShdw blurRad="38100" dist="38100" dir="2700000" algn="tl">
                    <a:srgbClr val="000000"/>
                  </a:outerShdw>
                </a:effectLst>
              </a:rPr>
              <a:t>2</a:t>
            </a:r>
            <a:r>
              <a:rPr lang="en-US" altLang="en-US" sz="2000">
                <a:effectLst>
                  <a:outerShdw blurRad="38100" dist="38100" dir="2700000" algn="tl">
                    <a:srgbClr val="000000"/>
                  </a:outerShdw>
                </a:effectLst>
              </a:rPr>
              <a:t>O</a:t>
            </a:r>
          </a:p>
        </p:txBody>
      </p:sp>
      <p:graphicFrame>
        <p:nvGraphicFramePr>
          <p:cNvPr id="70" name="Object 69"/>
          <p:cNvGraphicFramePr>
            <a:graphicFrameLocks noChangeAspect="1"/>
          </p:cNvGraphicFramePr>
          <p:nvPr>
            <p:extLst>
              <p:ext uri="{D42A27DB-BD31-4B8C-83A1-F6EECF244321}">
                <p14:modId xmlns:p14="http://schemas.microsoft.com/office/powerpoint/2010/main" val="867028529"/>
              </p:ext>
            </p:extLst>
          </p:nvPr>
        </p:nvGraphicFramePr>
        <p:xfrm>
          <a:off x="5831905" y="4376791"/>
          <a:ext cx="365053" cy="209297"/>
        </p:xfrm>
        <a:graphic>
          <a:graphicData uri="http://schemas.openxmlformats.org/presentationml/2006/ole">
            <mc:AlternateContent xmlns:mc="http://schemas.openxmlformats.org/markup-compatibility/2006">
              <mc:Choice xmlns:v="urn:schemas-microsoft-com:vml" Requires="v">
                <p:oleObj spid="_x0000_s816250" name="CS ChemDraw Drawing" r:id="rId3" imgW="357656" imgH="205362" progId="ChemDraw.Document.6.0">
                  <p:embed/>
                </p:oleObj>
              </mc:Choice>
              <mc:Fallback>
                <p:oleObj name="CS ChemDraw Drawing" r:id="rId3" imgW="357656" imgH="205362" progId="ChemDraw.Document.6.0">
                  <p:embed/>
                  <p:pic>
                    <p:nvPicPr>
                      <p:cNvPr id="0" name=""/>
                      <p:cNvPicPr/>
                      <p:nvPr/>
                    </p:nvPicPr>
                    <p:blipFill>
                      <a:blip r:embed="rId4"/>
                      <a:stretch>
                        <a:fillRect/>
                      </a:stretch>
                    </p:blipFill>
                    <p:spPr>
                      <a:xfrm>
                        <a:off x="5831905" y="4376791"/>
                        <a:ext cx="365053" cy="209297"/>
                      </a:xfrm>
                      <a:prstGeom prst="rect">
                        <a:avLst/>
                      </a:prstGeom>
                    </p:spPr>
                  </p:pic>
                </p:oleObj>
              </mc:Fallback>
            </mc:AlternateContent>
          </a:graphicData>
        </a:graphic>
      </p:graphicFrame>
      <p:graphicFrame>
        <p:nvGraphicFramePr>
          <p:cNvPr id="71" name="Object 70"/>
          <p:cNvGraphicFramePr>
            <a:graphicFrameLocks noChangeAspect="1"/>
          </p:cNvGraphicFramePr>
          <p:nvPr>
            <p:extLst>
              <p:ext uri="{D42A27DB-BD31-4B8C-83A1-F6EECF244321}">
                <p14:modId xmlns:p14="http://schemas.microsoft.com/office/powerpoint/2010/main" val="1827026006"/>
              </p:ext>
            </p:extLst>
          </p:nvPr>
        </p:nvGraphicFramePr>
        <p:xfrm>
          <a:off x="7028316" y="4385867"/>
          <a:ext cx="358508" cy="160600"/>
        </p:xfrm>
        <a:graphic>
          <a:graphicData uri="http://schemas.openxmlformats.org/presentationml/2006/ole">
            <mc:AlternateContent xmlns:mc="http://schemas.openxmlformats.org/markup-compatibility/2006">
              <mc:Choice xmlns:v="urn:schemas-microsoft-com:vml" Requires="v">
                <p:oleObj spid="_x0000_s816251" name="CS ChemDraw Drawing" r:id="rId5" imgW="350362" imgH="156723" progId="ChemDraw.Document.6.0">
                  <p:embed/>
                </p:oleObj>
              </mc:Choice>
              <mc:Fallback>
                <p:oleObj name="CS ChemDraw Drawing" r:id="rId5" imgW="350362" imgH="156723" progId="ChemDraw.Document.6.0">
                  <p:embed/>
                  <p:pic>
                    <p:nvPicPr>
                      <p:cNvPr id="0" name=""/>
                      <p:cNvPicPr/>
                      <p:nvPr/>
                    </p:nvPicPr>
                    <p:blipFill>
                      <a:blip r:embed="rId6"/>
                      <a:stretch>
                        <a:fillRect/>
                      </a:stretch>
                    </p:blipFill>
                    <p:spPr>
                      <a:xfrm>
                        <a:off x="7028316" y="4385867"/>
                        <a:ext cx="358508" cy="160600"/>
                      </a:xfrm>
                      <a:prstGeom prst="rect">
                        <a:avLst/>
                      </a:prstGeom>
                    </p:spPr>
                  </p:pic>
                </p:oleObj>
              </mc:Fallback>
            </mc:AlternateContent>
          </a:graphicData>
        </a:graphic>
      </p:graphicFrame>
      <p:graphicFrame>
        <p:nvGraphicFramePr>
          <p:cNvPr id="72" name="Object 71"/>
          <p:cNvGraphicFramePr>
            <a:graphicFrameLocks noChangeAspect="1"/>
          </p:cNvGraphicFramePr>
          <p:nvPr>
            <p:extLst>
              <p:ext uri="{D42A27DB-BD31-4B8C-83A1-F6EECF244321}">
                <p14:modId xmlns:p14="http://schemas.microsoft.com/office/powerpoint/2010/main" val="2195392792"/>
              </p:ext>
            </p:extLst>
          </p:nvPr>
        </p:nvGraphicFramePr>
        <p:xfrm>
          <a:off x="3416013" y="5950203"/>
          <a:ext cx="365053" cy="209297"/>
        </p:xfrm>
        <a:graphic>
          <a:graphicData uri="http://schemas.openxmlformats.org/presentationml/2006/ole">
            <mc:AlternateContent xmlns:mc="http://schemas.openxmlformats.org/markup-compatibility/2006">
              <mc:Choice xmlns:v="urn:schemas-microsoft-com:vml" Requires="v">
                <p:oleObj spid="_x0000_s816252" name="CS ChemDraw Drawing" r:id="rId7" imgW="357656" imgH="205362" progId="ChemDraw.Document.6.0">
                  <p:embed/>
                </p:oleObj>
              </mc:Choice>
              <mc:Fallback>
                <p:oleObj name="CS ChemDraw Drawing" r:id="rId7" imgW="357656" imgH="205362" progId="ChemDraw.Document.6.0">
                  <p:embed/>
                  <p:pic>
                    <p:nvPicPr>
                      <p:cNvPr id="0" name=""/>
                      <p:cNvPicPr/>
                      <p:nvPr/>
                    </p:nvPicPr>
                    <p:blipFill>
                      <a:blip r:embed="rId4"/>
                      <a:stretch>
                        <a:fillRect/>
                      </a:stretch>
                    </p:blipFill>
                    <p:spPr>
                      <a:xfrm>
                        <a:off x="3416013" y="5950203"/>
                        <a:ext cx="365053" cy="209297"/>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940659780"/>
              </p:ext>
            </p:extLst>
          </p:nvPr>
        </p:nvGraphicFramePr>
        <p:xfrm>
          <a:off x="4679950" y="5413375"/>
          <a:ext cx="180975" cy="359452"/>
        </p:xfrm>
        <a:graphic>
          <a:graphicData uri="http://schemas.openxmlformats.org/presentationml/2006/ole">
            <mc:AlternateContent xmlns:mc="http://schemas.openxmlformats.org/markup-compatibility/2006">
              <mc:Choice xmlns:v="urn:schemas-microsoft-com:vml" Requires="v">
                <p:oleObj spid="_x0000_s816253" name="CS ChemDraw Drawing" r:id="rId8" imgW="181313" imgH="443365" progId="ChemDraw.Document.6.0">
                  <p:embed/>
                </p:oleObj>
              </mc:Choice>
              <mc:Fallback>
                <p:oleObj name="CS ChemDraw Drawing" r:id="rId8" imgW="181313" imgH="443365" progId="ChemDraw.Document.6.0">
                  <p:embed/>
                  <p:pic>
                    <p:nvPicPr>
                      <p:cNvPr id="0" name=""/>
                      <p:cNvPicPr/>
                      <p:nvPr/>
                    </p:nvPicPr>
                    <p:blipFill>
                      <a:blip r:embed="rId9"/>
                      <a:stretch>
                        <a:fillRect/>
                      </a:stretch>
                    </p:blipFill>
                    <p:spPr>
                      <a:xfrm>
                        <a:off x="4679950" y="5413375"/>
                        <a:ext cx="180975" cy="35945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7" name="Text Box 5"/>
          <p:cNvSpPr txBox="1">
            <a:spLocks noChangeArrowheads="1"/>
          </p:cNvSpPr>
          <p:nvPr/>
        </p:nvSpPr>
        <p:spPr bwMode="auto">
          <a:xfrm>
            <a:off x="671513" y="104403"/>
            <a:ext cx="64198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chemeClr val="accent1">
                    <a:lumMod val="40000"/>
                    <a:lumOff val="60000"/>
                  </a:schemeClr>
                </a:solidFill>
                <a:effectLst>
                  <a:outerShdw blurRad="38100" dist="38100" dir="2700000" algn="tl">
                    <a:srgbClr val="000000"/>
                  </a:outerShdw>
                </a:effectLst>
              </a:rPr>
              <a:t>b. OsO</a:t>
            </a:r>
            <a:r>
              <a:rPr lang="en-US" altLang="en-US" sz="3600" baseline="-25000">
                <a:solidFill>
                  <a:schemeClr val="accent1">
                    <a:lumMod val="40000"/>
                    <a:lumOff val="60000"/>
                  </a:schemeClr>
                </a:solidFill>
                <a:effectLst>
                  <a:outerShdw blurRad="38100" dist="38100" dir="2700000" algn="tl">
                    <a:srgbClr val="000000"/>
                  </a:outerShdw>
                </a:effectLst>
              </a:rPr>
              <a:t>4 </a:t>
            </a:r>
            <a:r>
              <a:rPr lang="en-US" altLang="en-US" sz="3600" i="1" smtClean="0">
                <a:solidFill>
                  <a:schemeClr val="accent1">
                    <a:lumMod val="40000"/>
                    <a:lumOff val="60000"/>
                  </a:schemeClr>
                </a:solidFill>
                <a:effectLst>
                  <a:outerShdw blurRad="38100" dist="38100" dir="2700000" algn="tl">
                    <a:srgbClr val="000000"/>
                  </a:outerShdw>
                </a:effectLst>
              </a:rPr>
              <a:t>syn</a:t>
            </a:r>
            <a:r>
              <a:rPr lang="en-US" altLang="en-US" sz="3600" smtClean="0">
                <a:solidFill>
                  <a:schemeClr val="accent1">
                    <a:lumMod val="40000"/>
                    <a:lumOff val="60000"/>
                  </a:schemeClr>
                </a:solidFill>
                <a:effectLst>
                  <a:outerShdw blurRad="38100" dist="38100" dir="2700000" algn="tl">
                    <a:srgbClr val="000000"/>
                  </a:outerShdw>
                </a:effectLst>
              </a:rPr>
              <a:t>-dihydroxylation</a:t>
            </a:r>
            <a:endParaRPr lang="en-US" altLang="en-US" sz="3600">
              <a:solidFill>
                <a:schemeClr val="accent1">
                  <a:lumMod val="40000"/>
                  <a:lumOff val="60000"/>
                </a:schemeClr>
              </a:solidFill>
              <a:effectLst>
                <a:outerShdw blurRad="38100" dist="38100" dir="2700000" algn="tl">
                  <a:srgbClr val="000000"/>
                </a:outerShdw>
              </a:effectLst>
            </a:endParaRPr>
          </a:p>
        </p:txBody>
      </p:sp>
      <p:grpSp>
        <p:nvGrpSpPr>
          <p:cNvPr id="3" name="Group 2"/>
          <p:cNvGrpSpPr/>
          <p:nvPr/>
        </p:nvGrpSpPr>
        <p:grpSpPr>
          <a:xfrm>
            <a:off x="1799431" y="4184839"/>
            <a:ext cx="5545138" cy="1811338"/>
            <a:chOff x="1507559" y="3206826"/>
            <a:chExt cx="5545138" cy="1811338"/>
          </a:xfrm>
        </p:grpSpPr>
        <p:sp>
          <p:nvSpPr>
            <p:cNvPr id="837639" name="AutoShape 7"/>
            <p:cNvSpPr>
              <a:spLocks noChangeArrowheads="1"/>
            </p:cNvSpPr>
            <p:nvPr/>
          </p:nvSpPr>
          <p:spPr bwMode="auto">
            <a:xfrm rot="5400000">
              <a:off x="1498034" y="3568776"/>
              <a:ext cx="781050" cy="762000"/>
            </a:xfrm>
            <a:prstGeom prst="hexagon">
              <a:avLst>
                <a:gd name="adj" fmla="val 25625"/>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40" name="Line 8"/>
            <p:cNvSpPr>
              <a:spLocks noChangeShapeType="1"/>
            </p:cNvSpPr>
            <p:nvPr/>
          </p:nvSpPr>
          <p:spPr bwMode="auto">
            <a:xfrm rot="10800000" flipH="1">
              <a:off x="2188597" y="3765626"/>
              <a:ext cx="0" cy="3429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7641" name="Line 9"/>
            <p:cNvSpPr>
              <a:spLocks noChangeShapeType="1"/>
            </p:cNvSpPr>
            <p:nvPr/>
          </p:nvSpPr>
          <p:spPr bwMode="auto">
            <a:xfrm>
              <a:off x="2345759" y="3949776"/>
              <a:ext cx="17526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7642" name="AutoShape 10"/>
            <p:cNvSpPr>
              <a:spLocks noChangeArrowheads="1"/>
            </p:cNvSpPr>
            <p:nvPr/>
          </p:nvSpPr>
          <p:spPr bwMode="auto">
            <a:xfrm rot="5400000">
              <a:off x="4222184" y="3606876"/>
              <a:ext cx="781050" cy="762000"/>
            </a:xfrm>
            <a:prstGeom prst="hexagon">
              <a:avLst>
                <a:gd name="adj" fmla="val 25625"/>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43" name="AutoShape 11"/>
            <p:cNvSpPr>
              <a:spLocks noChangeArrowheads="1"/>
            </p:cNvSpPr>
            <p:nvPr/>
          </p:nvSpPr>
          <p:spPr bwMode="auto">
            <a:xfrm rot="14640000">
              <a:off x="5119121" y="3567189"/>
              <a:ext cx="68263" cy="217488"/>
            </a:xfrm>
            <a:prstGeom prst="triangle">
              <a:avLst>
                <a:gd name="adj" fmla="val 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44" name="AutoShape 12"/>
            <p:cNvSpPr>
              <a:spLocks noChangeArrowheads="1"/>
            </p:cNvSpPr>
            <p:nvPr/>
          </p:nvSpPr>
          <p:spPr bwMode="auto">
            <a:xfrm rot="-5205518">
              <a:off x="5111978" y="4034707"/>
              <a:ext cx="71438" cy="282575"/>
            </a:xfrm>
            <a:prstGeom prst="triangle">
              <a:avLst>
                <a:gd name="adj" fmla="val 0"/>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46" name="Text Box 14"/>
            <p:cNvSpPr txBox="1">
              <a:spLocks noChangeArrowheads="1"/>
            </p:cNvSpPr>
            <p:nvPr/>
          </p:nvSpPr>
          <p:spPr bwMode="auto">
            <a:xfrm>
              <a:off x="5203259" y="3206826"/>
              <a:ext cx="8763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OH</a:t>
              </a:r>
            </a:p>
          </p:txBody>
        </p:sp>
        <p:sp>
          <p:nvSpPr>
            <p:cNvPr id="837647" name="Oval 15"/>
            <p:cNvSpPr>
              <a:spLocks noChangeArrowheads="1"/>
            </p:cNvSpPr>
            <p:nvPr/>
          </p:nvSpPr>
          <p:spPr bwMode="auto">
            <a:xfrm>
              <a:off x="5527109" y="3644976"/>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48" name="Oval 16"/>
            <p:cNvSpPr>
              <a:spLocks noChangeArrowheads="1"/>
            </p:cNvSpPr>
            <p:nvPr/>
          </p:nvSpPr>
          <p:spPr bwMode="auto">
            <a:xfrm>
              <a:off x="5374709" y="3664026"/>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49" name="Oval 17"/>
            <p:cNvSpPr>
              <a:spLocks noChangeArrowheads="1"/>
            </p:cNvSpPr>
            <p:nvPr/>
          </p:nvSpPr>
          <p:spPr bwMode="auto">
            <a:xfrm>
              <a:off x="5527109" y="3225876"/>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50" name="Oval 18"/>
            <p:cNvSpPr>
              <a:spLocks noChangeArrowheads="1"/>
            </p:cNvSpPr>
            <p:nvPr/>
          </p:nvSpPr>
          <p:spPr bwMode="auto">
            <a:xfrm>
              <a:off x="5374709" y="3225876"/>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51" name="Text Box 19"/>
            <p:cNvSpPr txBox="1">
              <a:spLocks noChangeArrowheads="1"/>
            </p:cNvSpPr>
            <p:nvPr/>
          </p:nvSpPr>
          <p:spPr bwMode="auto">
            <a:xfrm>
              <a:off x="5241359" y="3930726"/>
              <a:ext cx="8763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OH</a:t>
              </a:r>
            </a:p>
          </p:txBody>
        </p:sp>
        <p:sp>
          <p:nvSpPr>
            <p:cNvPr id="837652" name="Oval 20"/>
            <p:cNvSpPr>
              <a:spLocks noChangeArrowheads="1"/>
            </p:cNvSpPr>
            <p:nvPr/>
          </p:nvSpPr>
          <p:spPr bwMode="auto">
            <a:xfrm>
              <a:off x="5565209" y="4368876"/>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53" name="Oval 21"/>
            <p:cNvSpPr>
              <a:spLocks noChangeArrowheads="1"/>
            </p:cNvSpPr>
            <p:nvPr/>
          </p:nvSpPr>
          <p:spPr bwMode="auto">
            <a:xfrm>
              <a:off x="5412809" y="4387926"/>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54" name="Oval 22"/>
            <p:cNvSpPr>
              <a:spLocks noChangeArrowheads="1"/>
            </p:cNvSpPr>
            <p:nvPr/>
          </p:nvSpPr>
          <p:spPr bwMode="auto">
            <a:xfrm>
              <a:off x="5565209" y="3949776"/>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55" name="Oval 23"/>
            <p:cNvSpPr>
              <a:spLocks noChangeArrowheads="1"/>
            </p:cNvSpPr>
            <p:nvPr/>
          </p:nvSpPr>
          <p:spPr bwMode="auto">
            <a:xfrm>
              <a:off x="5412809" y="3949776"/>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56" name="Text Box 24"/>
            <p:cNvSpPr txBox="1">
              <a:spLocks noChangeArrowheads="1"/>
            </p:cNvSpPr>
            <p:nvPr/>
          </p:nvSpPr>
          <p:spPr bwMode="auto">
            <a:xfrm>
              <a:off x="2402909" y="3511626"/>
              <a:ext cx="140970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1. OsO</a:t>
              </a:r>
              <a:r>
                <a:rPr lang="en-US" altLang="en-US" sz="2000" baseline="-25000">
                  <a:effectLst>
                    <a:outerShdw blurRad="38100" dist="38100" dir="2700000" algn="tl">
                      <a:srgbClr val="000000"/>
                    </a:outerShdw>
                  </a:effectLst>
                </a:rPr>
                <a:t>4</a:t>
              </a:r>
            </a:p>
          </p:txBody>
        </p:sp>
        <p:sp>
          <p:nvSpPr>
            <p:cNvPr id="837657" name="Text Box 25"/>
            <p:cNvSpPr txBox="1">
              <a:spLocks noChangeArrowheads="1"/>
            </p:cNvSpPr>
            <p:nvPr/>
          </p:nvSpPr>
          <p:spPr bwMode="auto">
            <a:xfrm>
              <a:off x="2345759" y="4045026"/>
              <a:ext cx="207645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2. H</a:t>
              </a:r>
              <a:r>
                <a:rPr lang="en-US" altLang="en-US" sz="2000" baseline="-25000">
                  <a:effectLst>
                    <a:outerShdw blurRad="38100" dist="38100" dir="2700000" algn="tl">
                      <a:srgbClr val="000000"/>
                    </a:outerShdw>
                  </a:effectLst>
                </a:rPr>
                <a:t>2</a:t>
              </a:r>
              <a:r>
                <a:rPr lang="en-US" altLang="en-US" sz="2000">
                  <a:effectLst>
                    <a:outerShdw blurRad="38100" dist="38100" dir="2700000" algn="tl">
                      <a:srgbClr val="000000"/>
                    </a:outerShdw>
                  </a:effectLst>
                </a:rPr>
                <a:t>S, H</a:t>
              </a:r>
              <a:r>
                <a:rPr lang="en-US" altLang="en-US" sz="2000" baseline="-25000">
                  <a:effectLst>
                    <a:outerShdw blurRad="38100" dist="38100" dir="2700000" algn="tl">
                      <a:srgbClr val="000000"/>
                    </a:outerShdw>
                  </a:effectLst>
                </a:rPr>
                <a:t>2</a:t>
              </a:r>
              <a:r>
                <a:rPr lang="en-US" altLang="en-US" sz="2000">
                  <a:effectLst>
                    <a:outerShdw blurRad="38100" dist="38100" dir="2700000" algn="tl">
                      <a:srgbClr val="000000"/>
                    </a:outerShdw>
                  </a:effectLst>
                </a:rPr>
                <a:t>O</a:t>
              </a:r>
            </a:p>
          </p:txBody>
        </p:sp>
        <p:sp>
          <p:nvSpPr>
            <p:cNvPr id="837658" name="Text Box 26"/>
            <p:cNvSpPr txBox="1">
              <a:spLocks noChangeArrowheads="1"/>
            </p:cNvSpPr>
            <p:nvPr/>
          </p:nvSpPr>
          <p:spPr bwMode="auto">
            <a:xfrm>
              <a:off x="3547497" y="4560964"/>
              <a:ext cx="35052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smtClean="0">
                  <a:effectLst>
                    <a:outerShdw blurRad="38100" dist="38100" dir="2700000" algn="tl">
                      <a:srgbClr val="000000"/>
                    </a:outerShdw>
                  </a:effectLst>
                </a:rPr>
                <a:t>cis</a:t>
              </a:r>
              <a:r>
                <a:rPr lang="en-US" altLang="en-US" sz="2400" smtClean="0">
                  <a:effectLst>
                    <a:outerShdw blurRad="38100" dist="38100" dir="2700000" algn="tl">
                      <a:srgbClr val="000000"/>
                    </a:outerShdw>
                  </a:effectLst>
                </a:rPr>
                <a:t>-1,2-Cyclohexanediol</a:t>
              </a:r>
              <a:endParaRPr lang="en-US" altLang="en-US" sz="2400">
                <a:effectLst>
                  <a:outerShdw blurRad="38100" dist="38100" dir="2700000" algn="tl">
                    <a:srgbClr val="000000"/>
                  </a:outerShdw>
                </a:effectLst>
              </a:endParaRPr>
            </a:p>
          </p:txBody>
        </p:sp>
      </p:grpSp>
      <p:sp>
        <p:nvSpPr>
          <p:cNvPr id="837659" name="Text Box 27"/>
          <p:cNvSpPr txBox="1">
            <a:spLocks noChangeArrowheads="1"/>
          </p:cNvSpPr>
          <p:nvPr/>
        </p:nvSpPr>
        <p:spPr bwMode="auto">
          <a:xfrm>
            <a:off x="35782" y="6095337"/>
            <a:ext cx="9072437" cy="46166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a:effectLst>
                  <a:outerShdw blurRad="38100" dist="38100" dir="2700000" algn="tl">
                    <a:srgbClr val="000000"/>
                  </a:outerShdw>
                </a:effectLst>
              </a:rPr>
              <a:t>Gives </a:t>
            </a:r>
            <a:r>
              <a:rPr lang="en-US" altLang="en-US" sz="2400">
                <a:solidFill>
                  <a:srgbClr val="FFFF00"/>
                </a:solidFill>
                <a:effectLst>
                  <a:outerShdw blurRad="38100" dist="38100" dir="2700000" algn="tl">
                    <a:srgbClr val="000000"/>
                  </a:outerShdw>
                </a:effectLst>
              </a:rPr>
              <a:t>complementary stereochemistry </a:t>
            </a:r>
            <a:r>
              <a:rPr lang="en-US" altLang="en-US" sz="2400">
                <a:effectLst>
                  <a:outerShdw blurRad="38100" dist="38100" dir="2700000" algn="tl">
                    <a:srgbClr val="000000"/>
                  </a:outerShdw>
                </a:effectLst>
              </a:rPr>
              <a:t>to </a:t>
            </a:r>
            <a:r>
              <a:rPr lang="en-US" altLang="en-US" sz="2400" i="1">
                <a:effectLst>
                  <a:outerShdw blurRad="38100" dist="38100" dir="2700000" algn="tl">
                    <a:srgbClr val="000000"/>
                  </a:outerShdw>
                </a:effectLst>
              </a:rPr>
              <a:t>anti</a:t>
            </a:r>
            <a:r>
              <a:rPr lang="en-US" altLang="en-US" sz="2400">
                <a:effectLst>
                  <a:outerShdw blurRad="38100" dist="38100" dir="2700000" algn="tl">
                    <a:srgbClr val="000000"/>
                  </a:outerShdw>
                </a:effectLst>
              </a:rPr>
              <a:t>-dihydroxylation</a:t>
            </a:r>
          </a:p>
        </p:txBody>
      </p:sp>
      <p:grpSp>
        <p:nvGrpSpPr>
          <p:cNvPr id="4" name="Group 3"/>
          <p:cNvGrpSpPr/>
          <p:nvPr/>
        </p:nvGrpSpPr>
        <p:grpSpPr>
          <a:xfrm>
            <a:off x="1217839" y="808954"/>
            <a:ext cx="6708322" cy="1497012"/>
            <a:chOff x="1135711" y="1333741"/>
            <a:chExt cx="6708322" cy="1497012"/>
          </a:xfrm>
        </p:grpSpPr>
        <p:sp>
          <p:nvSpPr>
            <p:cNvPr id="837638" name="Text Box 6"/>
            <p:cNvSpPr txBox="1">
              <a:spLocks noChangeArrowheads="1"/>
            </p:cNvSpPr>
            <p:nvPr/>
          </p:nvSpPr>
          <p:spPr bwMode="auto">
            <a:xfrm>
              <a:off x="4307082" y="1735706"/>
              <a:ext cx="3536951"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smtClean="0">
                  <a:effectLst>
                    <a:outerShdw blurRad="38100" dist="38100" dir="2700000" algn="tl">
                      <a:srgbClr val="000000"/>
                    </a:outerShdw>
                  </a:effectLst>
                </a:rPr>
                <a:t>is </a:t>
              </a:r>
              <a:r>
                <a:rPr lang="en-US" altLang="en-US" sz="2800">
                  <a:effectLst>
                    <a:outerShdw blurRad="38100" dist="38100" dir="2700000" algn="tl">
                      <a:srgbClr val="000000"/>
                    </a:outerShdw>
                  </a:effectLst>
                </a:rPr>
                <a:t>reduced to Os</a:t>
              </a:r>
              <a:r>
                <a:rPr lang="en-US" altLang="en-US" sz="2800" baseline="30000">
                  <a:effectLst>
                    <a:outerShdw blurRad="38100" dist="38100" dir="2700000" algn="tl">
                      <a:srgbClr val="000000"/>
                    </a:outerShdw>
                  </a:effectLst>
                </a:rPr>
                <a:t>VI</a:t>
              </a:r>
              <a:r>
                <a:rPr lang="en-US" altLang="en-US" sz="2800">
                  <a:effectLst>
                    <a:outerShdw blurRad="38100" dist="38100" dir="2700000" algn="tl">
                      <a:srgbClr val="000000"/>
                    </a:outerShdw>
                  </a:effectLst>
                </a:rPr>
                <a:t>.</a:t>
              </a:r>
            </a:p>
          </p:txBody>
        </p:sp>
        <p:sp>
          <p:nvSpPr>
            <p:cNvPr id="837660" name="Text Box 28"/>
            <p:cNvSpPr txBox="1">
              <a:spLocks noChangeArrowheads="1"/>
            </p:cNvSpPr>
            <p:nvPr/>
          </p:nvSpPr>
          <p:spPr bwMode="auto">
            <a:xfrm>
              <a:off x="3074422" y="1797291"/>
              <a:ext cx="8953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Os</a:t>
              </a:r>
            </a:p>
          </p:txBody>
        </p:sp>
        <p:sp>
          <p:nvSpPr>
            <p:cNvPr id="837661" name="Text Box 29"/>
            <p:cNvSpPr txBox="1">
              <a:spLocks noChangeArrowheads="1"/>
            </p:cNvSpPr>
            <p:nvPr/>
          </p:nvSpPr>
          <p:spPr bwMode="auto">
            <a:xfrm>
              <a:off x="3679259" y="1359141"/>
              <a:ext cx="9334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a:t>
              </a:r>
            </a:p>
          </p:txBody>
        </p:sp>
        <p:sp>
          <p:nvSpPr>
            <p:cNvPr id="837662" name="Text Box 30"/>
            <p:cNvSpPr txBox="1">
              <a:spLocks noChangeArrowheads="1"/>
            </p:cNvSpPr>
            <p:nvPr/>
          </p:nvSpPr>
          <p:spPr bwMode="auto">
            <a:xfrm>
              <a:off x="2617222" y="2273541"/>
              <a:ext cx="9334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a:t>
              </a:r>
            </a:p>
          </p:txBody>
        </p:sp>
        <p:sp>
          <p:nvSpPr>
            <p:cNvPr id="837663" name="Text Box 31"/>
            <p:cNvSpPr txBox="1">
              <a:spLocks noChangeArrowheads="1"/>
            </p:cNvSpPr>
            <p:nvPr/>
          </p:nvSpPr>
          <p:spPr bwMode="auto">
            <a:xfrm>
              <a:off x="3679259" y="2311641"/>
              <a:ext cx="9334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a:t>
              </a:r>
            </a:p>
          </p:txBody>
        </p:sp>
        <p:sp>
          <p:nvSpPr>
            <p:cNvPr id="837664" name="Text Box 32"/>
            <p:cNvSpPr txBox="1">
              <a:spLocks noChangeArrowheads="1"/>
            </p:cNvSpPr>
            <p:nvPr/>
          </p:nvSpPr>
          <p:spPr bwMode="auto">
            <a:xfrm>
              <a:off x="2636272" y="1340091"/>
              <a:ext cx="9334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a:t>
              </a:r>
            </a:p>
          </p:txBody>
        </p:sp>
        <p:sp>
          <p:nvSpPr>
            <p:cNvPr id="837665" name="Line 33"/>
            <p:cNvSpPr>
              <a:spLocks noChangeShapeType="1"/>
            </p:cNvSpPr>
            <p:nvPr/>
          </p:nvSpPr>
          <p:spPr bwMode="auto">
            <a:xfrm>
              <a:off x="3017272" y="1682991"/>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7666" name="Line 34"/>
            <p:cNvSpPr>
              <a:spLocks noChangeShapeType="1"/>
            </p:cNvSpPr>
            <p:nvPr/>
          </p:nvSpPr>
          <p:spPr bwMode="auto">
            <a:xfrm>
              <a:off x="2979172" y="1740141"/>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7667" name="Line 35"/>
            <p:cNvSpPr>
              <a:spLocks noChangeShapeType="1"/>
            </p:cNvSpPr>
            <p:nvPr/>
          </p:nvSpPr>
          <p:spPr bwMode="auto">
            <a:xfrm rot="5400000">
              <a:off x="2979172" y="2159241"/>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7668" name="Line 36"/>
            <p:cNvSpPr>
              <a:spLocks noChangeShapeType="1"/>
            </p:cNvSpPr>
            <p:nvPr/>
          </p:nvSpPr>
          <p:spPr bwMode="auto">
            <a:xfrm rot="5400000">
              <a:off x="3036322" y="2216391"/>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7669" name="Line 37"/>
            <p:cNvSpPr>
              <a:spLocks noChangeShapeType="1"/>
            </p:cNvSpPr>
            <p:nvPr/>
          </p:nvSpPr>
          <p:spPr bwMode="auto">
            <a:xfrm rot="16200000">
              <a:off x="3607822" y="1759191"/>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7670" name="Line 38"/>
            <p:cNvSpPr>
              <a:spLocks noChangeShapeType="1"/>
            </p:cNvSpPr>
            <p:nvPr/>
          </p:nvSpPr>
          <p:spPr bwMode="auto">
            <a:xfrm rot="16200000">
              <a:off x="3550672" y="1702041"/>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7672" name="Line 40"/>
            <p:cNvSpPr>
              <a:spLocks noChangeShapeType="1"/>
            </p:cNvSpPr>
            <p:nvPr/>
          </p:nvSpPr>
          <p:spPr bwMode="auto">
            <a:xfrm>
              <a:off x="3607822" y="2216391"/>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7673" name="Line 41"/>
            <p:cNvSpPr>
              <a:spLocks noChangeShapeType="1"/>
            </p:cNvSpPr>
            <p:nvPr/>
          </p:nvSpPr>
          <p:spPr bwMode="auto">
            <a:xfrm>
              <a:off x="3569722" y="2273541"/>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7674" name="Text Box 42"/>
            <p:cNvSpPr txBox="1">
              <a:spLocks noChangeArrowheads="1"/>
            </p:cNvSpPr>
            <p:nvPr/>
          </p:nvSpPr>
          <p:spPr bwMode="auto">
            <a:xfrm>
              <a:off x="3061722" y="2286241"/>
              <a:ext cx="819150" cy="3365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66CCFF"/>
                  </a:solidFill>
                  <a:effectLst>
                    <a:outerShdw blurRad="38100" dist="38100" dir="2700000" algn="tl">
                      <a:srgbClr val="000000"/>
                    </a:outerShdw>
                  </a:effectLst>
                </a:rPr>
                <a:t>VIII</a:t>
              </a:r>
            </a:p>
          </p:txBody>
        </p:sp>
        <p:grpSp>
          <p:nvGrpSpPr>
            <p:cNvPr id="837680" name="Group 48"/>
            <p:cNvGrpSpPr>
              <a:grpSpLocks/>
            </p:cNvGrpSpPr>
            <p:nvPr/>
          </p:nvGrpSpPr>
          <p:grpSpPr bwMode="auto">
            <a:xfrm rot="3146841">
              <a:off x="4027716" y="2337834"/>
              <a:ext cx="146050" cy="42863"/>
              <a:chOff x="2724" y="1752"/>
              <a:chExt cx="123" cy="39"/>
            </a:xfrm>
          </p:grpSpPr>
          <p:sp>
            <p:nvSpPr>
              <p:cNvPr id="837678" name="Oval 46"/>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79" name="Oval 47"/>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7681" name="Group 49"/>
            <p:cNvGrpSpPr>
              <a:grpSpLocks/>
            </p:cNvGrpSpPr>
            <p:nvPr/>
          </p:nvGrpSpPr>
          <p:grpSpPr bwMode="auto">
            <a:xfrm rot="8520000">
              <a:off x="2636272" y="2317991"/>
              <a:ext cx="147637" cy="42862"/>
              <a:chOff x="2724" y="1752"/>
              <a:chExt cx="123" cy="39"/>
            </a:xfrm>
          </p:grpSpPr>
          <p:sp>
            <p:nvSpPr>
              <p:cNvPr id="837682" name="Oval 50"/>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83" name="Oval 51"/>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7684" name="Group 52"/>
            <p:cNvGrpSpPr>
              <a:grpSpLocks/>
            </p:cNvGrpSpPr>
            <p:nvPr/>
          </p:nvGrpSpPr>
          <p:grpSpPr bwMode="auto">
            <a:xfrm rot="3146841">
              <a:off x="2979966" y="1385334"/>
              <a:ext cx="146050" cy="42863"/>
              <a:chOff x="2724" y="1752"/>
              <a:chExt cx="123" cy="39"/>
            </a:xfrm>
          </p:grpSpPr>
          <p:sp>
            <p:nvSpPr>
              <p:cNvPr id="837685" name="Oval 53"/>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86" name="Oval 54"/>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7687" name="Group 55"/>
            <p:cNvGrpSpPr>
              <a:grpSpLocks/>
            </p:cNvGrpSpPr>
            <p:nvPr/>
          </p:nvGrpSpPr>
          <p:grpSpPr bwMode="auto">
            <a:xfrm rot="3146841">
              <a:off x="2618016" y="1709184"/>
              <a:ext cx="146050" cy="42863"/>
              <a:chOff x="2724" y="1752"/>
              <a:chExt cx="123" cy="39"/>
            </a:xfrm>
          </p:grpSpPr>
          <p:sp>
            <p:nvSpPr>
              <p:cNvPr id="837688" name="Oval 56"/>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89" name="Oval 57"/>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7690" name="Group 58"/>
            <p:cNvGrpSpPr>
              <a:grpSpLocks/>
            </p:cNvGrpSpPr>
            <p:nvPr/>
          </p:nvGrpSpPr>
          <p:grpSpPr bwMode="auto">
            <a:xfrm rot="8520000">
              <a:off x="2960122" y="2641841"/>
              <a:ext cx="147637" cy="42862"/>
              <a:chOff x="2724" y="1752"/>
              <a:chExt cx="123" cy="39"/>
            </a:xfrm>
          </p:grpSpPr>
          <p:sp>
            <p:nvSpPr>
              <p:cNvPr id="837691" name="Oval 59"/>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92" name="Oval 60"/>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7693" name="Group 61"/>
            <p:cNvGrpSpPr>
              <a:grpSpLocks/>
            </p:cNvGrpSpPr>
            <p:nvPr/>
          </p:nvGrpSpPr>
          <p:grpSpPr bwMode="auto">
            <a:xfrm rot="8520000">
              <a:off x="3988822" y="1727441"/>
              <a:ext cx="147637" cy="42862"/>
              <a:chOff x="2724" y="1752"/>
              <a:chExt cx="123" cy="39"/>
            </a:xfrm>
          </p:grpSpPr>
          <p:sp>
            <p:nvSpPr>
              <p:cNvPr id="837694" name="Oval 62"/>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95" name="Oval 63"/>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7696" name="Group 64"/>
            <p:cNvGrpSpPr>
              <a:grpSpLocks/>
            </p:cNvGrpSpPr>
            <p:nvPr/>
          </p:nvGrpSpPr>
          <p:grpSpPr bwMode="auto">
            <a:xfrm rot="8520000">
              <a:off x="3684022" y="1403591"/>
              <a:ext cx="147637" cy="42862"/>
              <a:chOff x="2724" y="1752"/>
              <a:chExt cx="123" cy="39"/>
            </a:xfrm>
          </p:grpSpPr>
          <p:sp>
            <p:nvSpPr>
              <p:cNvPr id="837697" name="Oval 65"/>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98" name="Oval 66"/>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7699" name="Group 67"/>
            <p:cNvGrpSpPr>
              <a:grpSpLocks/>
            </p:cNvGrpSpPr>
            <p:nvPr/>
          </p:nvGrpSpPr>
          <p:grpSpPr bwMode="auto">
            <a:xfrm rot="3146841">
              <a:off x="3665766" y="2699784"/>
              <a:ext cx="146050" cy="42863"/>
              <a:chOff x="2724" y="1752"/>
              <a:chExt cx="123" cy="39"/>
            </a:xfrm>
          </p:grpSpPr>
          <p:sp>
            <p:nvSpPr>
              <p:cNvPr id="837700" name="Oval 68"/>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701" name="Oval 69"/>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Rectangle 1"/>
            <p:cNvSpPr/>
            <p:nvPr/>
          </p:nvSpPr>
          <p:spPr>
            <a:xfrm>
              <a:off x="1135711" y="1731271"/>
              <a:ext cx="1079142" cy="523220"/>
            </a:xfrm>
            <a:prstGeom prst="rect">
              <a:avLst/>
            </a:prstGeom>
          </p:spPr>
          <p:txBody>
            <a:bodyPr wrap="none">
              <a:spAutoFit/>
            </a:bodyPr>
            <a:lstStyle/>
            <a:p>
              <a:r>
                <a:rPr lang="en-US" altLang="en-US" sz="2800">
                  <a:solidFill>
                    <a:srgbClr val="66CCFF"/>
                  </a:solidFill>
                  <a:effectLst>
                    <a:outerShdw blurRad="38100" dist="38100" dir="2700000" algn="tl">
                      <a:srgbClr val="000000"/>
                    </a:outerShdw>
                  </a:effectLst>
                </a:rPr>
                <a:t>OsO</a:t>
              </a:r>
              <a:r>
                <a:rPr lang="en-US" altLang="en-US" sz="2800" baseline="-25000">
                  <a:solidFill>
                    <a:srgbClr val="66CCFF"/>
                  </a:solidFill>
                  <a:effectLst>
                    <a:outerShdw blurRad="38100" dist="38100" dir="2700000" algn="tl">
                      <a:srgbClr val="000000"/>
                    </a:outerShdw>
                  </a:effectLst>
                </a:rPr>
                <a:t>4</a:t>
              </a:r>
              <a:endParaRPr lang="en-US"/>
            </a:p>
          </p:txBody>
        </p:sp>
      </p:grpSp>
      <p:pic>
        <p:nvPicPr>
          <p:cNvPr id="5" name="Picture 4"/>
          <p:cNvPicPr>
            <a:picLocks noChangeAspect="1"/>
          </p:cNvPicPr>
          <p:nvPr/>
        </p:nvPicPr>
        <p:blipFill>
          <a:blip r:embed="rId2"/>
          <a:stretch>
            <a:fillRect/>
          </a:stretch>
        </p:blipFill>
        <p:spPr>
          <a:xfrm>
            <a:off x="1830753" y="2484526"/>
            <a:ext cx="5482494" cy="145706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9" name="Text Box 89"/>
          <p:cNvSpPr txBox="1">
            <a:spLocks noChangeArrowheads="1"/>
          </p:cNvSpPr>
          <p:nvPr/>
        </p:nvSpPr>
        <p:spPr bwMode="auto">
          <a:xfrm>
            <a:off x="5353386" y="2073955"/>
            <a:ext cx="512586"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solidFill>
                  <a:srgbClr val="66CCFF"/>
                </a:solidFill>
                <a:effectLst>
                  <a:outerShdw blurRad="38100" dist="38100" dir="2700000" algn="tl">
                    <a:srgbClr val="000000"/>
                  </a:outerShdw>
                </a:effectLst>
              </a:rPr>
              <a:t>O</a:t>
            </a:r>
          </a:p>
        </p:txBody>
      </p:sp>
      <p:sp>
        <p:nvSpPr>
          <p:cNvPr id="839685" name="Text Box 5"/>
          <p:cNvSpPr txBox="1">
            <a:spLocks noChangeArrowheads="1"/>
          </p:cNvSpPr>
          <p:nvPr/>
        </p:nvSpPr>
        <p:spPr bwMode="auto">
          <a:xfrm>
            <a:off x="180974" y="133360"/>
            <a:ext cx="2870200" cy="64633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smtClean="0">
                <a:solidFill>
                  <a:srgbClr val="FFFF00"/>
                </a:solidFill>
                <a:effectLst>
                  <a:outerShdw blurRad="38100" dist="38100" dir="2700000" algn="tl">
                    <a:srgbClr val="000000"/>
                  </a:outerShdw>
                </a:effectLst>
              </a:rPr>
              <a:t>Mechanism:</a:t>
            </a:r>
            <a:endParaRPr lang="en-US" altLang="en-US" sz="3600">
              <a:solidFill>
                <a:srgbClr val="FFFF00"/>
              </a:solidFill>
              <a:effectLst>
                <a:outerShdw blurRad="38100" dist="38100" dir="2700000" algn="tl">
                  <a:srgbClr val="000000"/>
                </a:outerShdw>
              </a:effectLst>
            </a:endParaRPr>
          </a:p>
        </p:txBody>
      </p:sp>
      <p:sp>
        <p:nvSpPr>
          <p:cNvPr id="839686" name="Line 6"/>
          <p:cNvSpPr>
            <a:spLocks noChangeShapeType="1"/>
          </p:cNvSpPr>
          <p:nvPr/>
        </p:nvSpPr>
        <p:spPr bwMode="auto">
          <a:xfrm rot="16200000">
            <a:off x="932973" y="1758043"/>
            <a:ext cx="333375"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687" name="Line 7"/>
          <p:cNvSpPr>
            <a:spLocks noChangeShapeType="1"/>
          </p:cNvSpPr>
          <p:nvPr/>
        </p:nvSpPr>
        <p:spPr bwMode="auto">
          <a:xfrm rot="16200000">
            <a:off x="1004411" y="1753280"/>
            <a:ext cx="34290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695" name="Text Box 15"/>
          <p:cNvSpPr txBox="1">
            <a:spLocks noChangeArrowheads="1"/>
          </p:cNvSpPr>
          <p:nvPr/>
        </p:nvSpPr>
        <p:spPr bwMode="auto">
          <a:xfrm>
            <a:off x="940911" y="1864405"/>
            <a:ext cx="5715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39696" name="Text Box 16"/>
          <p:cNvSpPr txBox="1">
            <a:spLocks noChangeArrowheads="1"/>
          </p:cNvSpPr>
          <p:nvPr/>
        </p:nvSpPr>
        <p:spPr bwMode="auto">
          <a:xfrm>
            <a:off x="940911" y="1159555"/>
            <a:ext cx="5715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39697" name="Line 17"/>
          <p:cNvSpPr>
            <a:spLocks noChangeShapeType="1"/>
          </p:cNvSpPr>
          <p:nvPr/>
        </p:nvSpPr>
        <p:spPr bwMode="auto">
          <a:xfrm flipH="1">
            <a:off x="826611" y="224540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698" name="Line 18"/>
          <p:cNvSpPr>
            <a:spLocks noChangeShapeType="1"/>
          </p:cNvSpPr>
          <p:nvPr/>
        </p:nvSpPr>
        <p:spPr bwMode="auto">
          <a:xfrm rot="16200000" flipH="1">
            <a:off x="1245711" y="226445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699" name="Line 19"/>
          <p:cNvSpPr>
            <a:spLocks noChangeShapeType="1"/>
          </p:cNvSpPr>
          <p:nvPr/>
        </p:nvSpPr>
        <p:spPr bwMode="auto">
          <a:xfrm rot="5400000" flipH="1">
            <a:off x="845661" y="108335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00" name="Line 20"/>
          <p:cNvSpPr>
            <a:spLocks noChangeShapeType="1"/>
          </p:cNvSpPr>
          <p:nvPr/>
        </p:nvSpPr>
        <p:spPr bwMode="auto">
          <a:xfrm rot="10800000" flipH="1">
            <a:off x="1283811" y="106430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15" name="Text Box 35"/>
          <p:cNvSpPr txBox="1">
            <a:spLocks noChangeArrowheads="1"/>
          </p:cNvSpPr>
          <p:nvPr/>
        </p:nvSpPr>
        <p:spPr bwMode="auto">
          <a:xfrm>
            <a:off x="2236311" y="1692955"/>
            <a:ext cx="8953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Os</a:t>
            </a:r>
          </a:p>
        </p:txBody>
      </p:sp>
      <p:sp>
        <p:nvSpPr>
          <p:cNvPr id="839716" name="Text Box 36"/>
          <p:cNvSpPr txBox="1">
            <a:spLocks noChangeArrowheads="1"/>
          </p:cNvSpPr>
          <p:nvPr/>
        </p:nvSpPr>
        <p:spPr bwMode="auto">
          <a:xfrm>
            <a:off x="2845911" y="1235755"/>
            <a:ext cx="933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839717" name="Text Box 37"/>
          <p:cNvSpPr txBox="1">
            <a:spLocks noChangeArrowheads="1"/>
          </p:cNvSpPr>
          <p:nvPr/>
        </p:nvSpPr>
        <p:spPr bwMode="auto">
          <a:xfrm>
            <a:off x="1779111" y="2169205"/>
            <a:ext cx="933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a:t>
            </a:r>
          </a:p>
        </p:txBody>
      </p:sp>
      <p:sp>
        <p:nvSpPr>
          <p:cNvPr id="839718" name="Text Box 38"/>
          <p:cNvSpPr txBox="1">
            <a:spLocks noChangeArrowheads="1"/>
          </p:cNvSpPr>
          <p:nvPr/>
        </p:nvSpPr>
        <p:spPr bwMode="auto">
          <a:xfrm>
            <a:off x="2845911" y="2188255"/>
            <a:ext cx="933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839719" name="Text Box 39"/>
          <p:cNvSpPr txBox="1">
            <a:spLocks noChangeArrowheads="1"/>
          </p:cNvSpPr>
          <p:nvPr/>
        </p:nvSpPr>
        <p:spPr bwMode="auto">
          <a:xfrm>
            <a:off x="1798161" y="1235755"/>
            <a:ext cx="933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a:t>
            </a:r>
          </a:p>
        </p:txBody>
      </p:sp>
      <p:sp>
        <p:nvSpPr>
          <p:cNvPr id="839720" name="Line 40"/>
          <p:cNvSpPr>
            <a:spLocks noChangeShapeType="1"/>
          </p:cNvSpPr>
          <p:nvPr/>
        </p:nvSpPr>
        <p:spPr bwMode="auto">
          <a:xfrm>
            <a:off x="2198211" y="1578655"/>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21" name="Line 41"/>
          <p:cNvSpPr>
            <a:spLocks noChangeShapeType="1"/>
          </p:cNvSpPr>
          <p:nvPr/>
        </p:nvSpPr>
        <p:spPr bwMode="auto">
          <a:xfrm>
            <a:off x="2160111" y="1635805"/>
            <a:ext cx="190500" cy="1905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22" name="Line 42"/>
          <p:cNvSpPr>
            <a:spLocks noChangeShapeType="1"/>
          </p:cNvSpPr>
          <p:nvPr/>
        </p:nvSpPr>
        <p:spPr bwMode="auto">
          <a:xfrm rot="5400000">
            <a:off x="2160111" y="2054905"/>
            <a:ext cx="190500" cy="1905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23" name="Line 43"/>
          <p:cNvSpPr>
            <a:spLocks noChangeShapeType="1"/>
          </p:cNvSpPr>
          <p:nvPr/>
        </p:nvSpPr>
        <p:spPr bwMode="auto">
          <a:xfrm rot="5400000">
            <a:off x="2217261" y="2112055"/>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24" name="Line 44"/>
          <p:cNvSpPr>
            <a:spLocks noChangeShapeType="1"/>
          </p:cNvSpPr>
          <p:nvPr/>
        </p:nvSpPr>
        <p:spPr bwMode="auto">
          <a:xfrm rot="16200000">
            <a:off x="2788761" y="165485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25" name="Line 45"/>
          <p:cNvSpPr>
            <a:spLocks noChangeShapeType="1"/>
          </p:cNvSpPr>
          <p:nvPr/>
        </p:nvSpPr>
        <p:spPr bwMode="auto">
          <a:xfrm rot="16200000">
            <a:off x="2731611" y="159770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26" name="Line 46"/>
          <p:cNvSpPr>
            <a:spLocks noChangeShapeType="1"/>
          </p:cNvSpPr>
          <p:nvPr/>
        </p:nvSpPr>
        <p:spPr bwMode="auto">
          <a:xfrm>
            <a:off x="2788761" y="211205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27" name="Line 47"/>
          <p:cNvSpPr>
            <a:spLocks noChangeShapeType="1"/>
          </p:cNvSpPr>
          <p:nvPr/>
        </p:nvSpPr>
        <p:spPr bwMode="auto">
          <a:xfrm>
            <a:off x="2750661" y="216920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28" name="Text Box 48"/>
          <p:cNvSpPr txBox="1">
            <a:spLocks noChangeArrowheads="1"/>
          </p:cNvSpPr>
          <p:nvPr/>
        </p:nvSpPr>
        <p:spPr bwMode="auto">
          <a:xfrm>
            <a:off x="2225199" y="1437368"/>
            <a:ext cx="819150" cy="3365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66CCFF"/>
                </a:solidFill>
                <a:effectLst>
                  <a:outerShdw blurRad="38100" dist="38100" dir="2700000" algn="tl">
                    <a:srgbClr val="000000"/>
                  </a:outerShdw>
                </a:effectLst>
              </a:rPr>
              <a:t>VIII</a:t>
            </a:r>
          </a:p>
        </p:txBody>
      </p:sp>
      <p:grpSp>
        <p:nvGrpSpPr>
          <p:cNvPr id="839729" name="Group 49"/>
          <p:cNvGrpSpPr>
            <a:grpSpLocks/>
          </p:cNvGrpSpPr>
          <p:nvPr/>
        </p:nvGrpSpPr>
        <p:grpSpPr bwMode="auto">
          <a:xfrm rot="3146841">
            <a:off x="3208655" y="2233499"/>
            <a:ext cx="146050" cy="42862"/>
            <a:chOff x="2724" y="1752"/>
            <a:chExt cx="123" cy="39"/>
          </a:xfrm>
        </p:grpSpPr>
        <p:sp>
          <p:nvSpPr>
            <p:cNvPr id="839730" name="Oval 50"/>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31" name="Oval 51"/>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9732" name="Group 52"/>
          <p:cNvGrpSpPr>
            <a:grpSpLocks/>
          </p:cNvGrpSpPr>
          <p:nvPr/>
        </p:nvGrpSpPr>
        <p:grpSpPr bwMode="auto">
          <a:xfrm rot="8520000">
            <a:off x="1817211" y="2213655"/>
            <a:ext cx="147638" cy="42863"/>
            <a:chOff x="2724" y="1752"/>
            <a:chExt cx="123" cy="39"/>
          </a:xfrm>
        </p:grpSpPr>
        <p:sp>
          <p:nvSpPr>
            <p:cNvPr id="839733" name="Oval 53"/>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34" name="Oval 54"/>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9735" name="Group 55"/>
          <p:cNvGrpSpPr>
            <a:grpSpLocks/>
          </p:cNvGrpSpPr>
          <p:nvPr/>
        </p:nvGrpSpPr>
        <p:grpSpPr bwMode="auto">
          <a:xfrm rot="3146841">
            <a:off x="2160905" y="1280999"/>
            <a:ext cx="146050" cy="42862"/>
            <a:chOff x="2724" y="1752"/>
            <a:chExt cx="123" cy="39"/>
          </a:xfrm>
        </p:grpSpPr>
        <p:sp>
          <p:nvSpPr>
            <p:cNvPr id="839736" name="Oval 56"/>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37" name="Oval 57"/>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39739" name="Oval 59"/>
          <p:cNvSpPr>
            <a:spLocks noChangeArrowheads="1"/>
          </p:cNvSpPr>
          <p:nvPr/>
        </p:nvSpPr>
        <p:spPr bwMode="auto">
          <a:xfrm rot="3146841">
            <a:off x="1905318" y="1304811"/>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40" name="Oval 60"/>
          <p:cNvSpPr>
            <a:spLocks noChangeArrowheads="1"/>
          </p:cNvSpPr>
          <p:nvPr/>
        </p:nvSpPr>
        <p:spPr bwMode="auto">
          <a:xfrm rot="3146841">
            <a:off x="1829118" y="1430223"/>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39741" name="Group 61"/>
          <p:cNvGrpSpPr>
            <a:grpSpLocks/>
          </p:cNvGrpSpPr>
          <p:nvPr/>
        </p:nvGrpSpPr>
        <p:grpSpPr bwMode="auto">
          <a:xfrm rot="8520000">
            <a:off x="2141061" y="2537505"/>
            <a:ext cx="147638" cy="42863"/>
            <a:chOff x="2724" y="1752"/>
            <a:chExt cx="123" cy="39"/>
          </a:xfrm>
        </p:grpSpPr>
        <p:sp>
          <p:nvSpPr>
            <p:cNvPr id="839742" name="Oval 62"/>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43" name="Oval 63"/>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9744" name="Group 64"/>
          <p:cNvGrpSpPr>
            <a:grpSpLocks/>
          </p:cNvGrpSpPr>
          <p:nvPr/>
        </p:nvGrpSpPr>
        <p:grpSpPr bwMode="auto">
          <a:xfrm rot="8520000">
            <a:off x="3169761" y="1623105"/>
            <a:ext cx="147638" cy="42863"/>
            <a:chOff x="2724" y="1752"/>
            <a:chExt cx="123" cy="39"/>
          </a:xfrm>
        </p:grpSpPr>
        <p:sp>
          <p:nvSpPr>
            <p:cNvPr id="839745" name="Oval 65"/>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46" name="Oval 66"/>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9747" name="Group 67"/>
          <p:cNvGrpSpPr>
            <a:grpSpLocks/>
          </p:cNvGrpSpPr>
          <p:nvPr/>
        </p:nvGrpSpPr>
        <p:grpSpPr bwMode="auto">
          <a:xfrm rot="8520000">
            <a:off x="2864961" y="1299255"/>
            <a:ext cx="147638" cy="42863"/>
            <a:chOff x="2724" y="1752"/>
            <a:chExt cx="123" cy="39"/>
          </a:xfrm>
        </p:grpSpPr>
        <p:sp>
          <p:nvSpPr>
            <p:cNvPr id="839748" name="Oval 68"/>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49" name="Oval 69"/>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9750" name="Group 70"/>
          <p:cNvGrpSpPr>
            <a:grpSpLocks/>
          </p:cNvGrpSpPr>
          <p:nvPr/>
        </p:nvGrpSpPr>
        <p:grpSpPr bwMode="auto">
          <a:xfrm rot="3146841">
            <a:off x="2846705" y="2595449"/>
            <a:ext cx="146050" cy="42862"/>
            <a:chOff x="2724" y="1752"/>
            <a:chExt cx="123" cy="39"/>
          </a:xfrm>
        </p:grpSpPr>
        <p:sp>
          <p:nvSpPr>
            <p:cNvPr id="839751" name="Oval 71"/>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52" name="Oval 72"/>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39753" name="Freeform 73"/>
          <p:cNvSpPr>
            <a:spLocks/>
          </p:cNvSpPr>
          <p:nvPr/>
        </p:nvSpPr>
        <p:spPr bwMode="auto">
          <a:xfrm>
            <a:off x="1293336" y="1966005"/>
            <a:ext cx="863600" cy="161925"/>
          </a:xfrm>
          <a:custGeom>
            <a:avLst/>
            <a:gdLst>
              <a:gd name="T0" fmla="*/ 480 w 480"/>
              <a:gd name="T1" fmla="*/ 88 h 112"/>
              <a:gd name="T2" fmla="*/ 240 w 480"/>
              <a:gd name="T3" fmla="*/ 4 h 112"/>
              <a:gd name="T4" fmla="*/ 0 w 480"/>
              <a:gd name="T5" fmla="*/ 112 h 112"/>
            </a:gdLst>
            <a:ahLst/>
            <a:cxnLst>
              <a:cxn ang="0">
                <a:pos x="T0" y="T1"/>
              </a:cxn>
              <a:cxn ang="0">
                <a:pos x="T2" y="T3"/>
              </a:cxn>
              <a:cxn ang="0">
                <a:pos x="T4" y="T5"/>
              </a:cxn>
            </a:cxnLst>
            <a:rect l="0" t="0" r="r" b="b"/>
            <a:pathLst>
              <a:path w="480" h="112">
                <a:moveTo>
                  <a:pt x="480" y="88"/>
                </a:moveTo>
                <a:cubicBezTo>
                  <a:pt x="400" y="44"/>
                  <a:pt x="320" y="0"/>
                  <a:pt x="240" y="4"/>
                </a:cubicBezTo>
                <a:cubicBezTo>
                  <a:pt x="160" y="8"/>
                  <a:pt x="80" y="60"/>
                  <a:pt x="0" y="112"/>
                </a:cubicBezTo>
              </a:path>
            </a:pathLst>
          </a:custGeom>
          <a:noFill/>
          <a:ln w="38100" cap="flat" cmpd="sng">
            <a:solidFill>
              <a:srgbClr val="FF0000"/>
            </a:solidFill>
            <a:prstDash val="solid"/>
            <a:round/>
            <a:headEnd type="none" w="med" len="med"/>
            <a:tailEnd type="arrow" w="med"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55" name="Freeform 75"/>
          <p:cNvSpPr>
            <a:spLocks/>
          </p:cNvSpPr>
          <p:nvPr/>
        </p:nvSpPr>
        <p:spPr bwMode="auto">
          <a:xfrm>
            <a:off x="1283811" y="1540555"/>
            <a:ext cx="609600" cy="190500"/>
          </a:xfrm>
          <a:custGeom>
            <a:avLst/>
            <a:gdLst>
              <a:gd name="T0" fmla="*/ 0 w 384"/>
              <a:gd name="T1" fmla="*/ 120 h 120"/>
              <a:gd name="T2" fmla="*/ 264 w 384"/>
              <a:gd name="T3" fmla="*/ 84 h 120"/>
              <a:gd name="T4" fmla="*/ 384 w 384"/>
              <a:gd name="T5" fmla="*/ 0 h 120"/>
            </a:gdLst>
            <a:ahLst/>
            <a:cxnLst>
              <a:cxn ang="0">
                <a:pos x="T0" y="T1"/>
              </a:cxn>
              <a:cxn ang="0">
                <a:pos x="T2" y="T3"/>
              </a:cxn>
              <a:cxn ang="0">
                <a:pos x="T4" y="T5"/>
              </a:cxn>
            </a:cxnLst>
            <a:rect l="0" t="0" r="r" b="b"/>
            <a:pathLst>
              <a:path w="384" h="120">
                <a:moveTo>
                  <a:pt x="0" y="120"/>
                </a:moveTo>
                <a:cubicBezTo>
                  <a:pt x="100" y="112"/>
                  <a:pt x="200" y="104"/>
                  <a:pt x="264" y="84"/>
                </a:cubicBezTo>
                <a:cubicBezTo>
                  <a:pt x="328" y="64"/>
                  <a:pt x="356" y="32"/>
                  <a:pt x="384" y="0"/>
                </a:cubicBezTo>
              </a:path>
            </a:pathLst>
          </a:custGeom>
          <a:noFill/>
          <a:ln w="38100" cap="flat" cmpd="sng">
            <a:solidFill>
              <a:srgbClr val="FF0000"/>
            </a:solidFill>
            <a:prstDash val="solid"/>
            <a:round/>
            <a:headEnd type="none" w="med" len="med"/>
            <a:tailEnd type="arrow" w="med"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56" name="Line 76"/>
          <p:cNvSpPr>
            <a:spLocks noChangeShapeType="1"/>
          </p:cNvSpPr>
          <p:nvPr/>
        </p:nvSpPr>
        <p:spPr bwMode="auto">
          <a:xfrm>
            <a:off x="2102961" y="1692955"/>
            <a:ext cx="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57" name="Freeform 77"/>
          <p:cNvSpPr>
            <a:spLocks/>
          </p:cNvSpPr>
          <p:nvPr/>
        </p:nvSpPr>
        <p:spPr bwMode="auto">
          <a:xfrm>
            <a:off x="2172811" y="1783443"/>
            <a:ext cx="165100" cy="190500"/>
          </a:xfrm>
          <a:custGeom>
            <a:avLst/>
            <a:gdLst>
              <a:gd name="T0" fmla="*/ 38 w 122"/>
              <a:gd name="T1" fmla="*/ 0 h 120"/>
              <a:gd name="T2" fmla="*/ 14 w 122"/>
              <a:gd name="T3" fmla="*/ 96 h 120"/>
              <a:gd name="T4" fmla="*/ 122 w 122"/>
              <a:gd name="T5" fmla="*/ 120 h 120"/>
            </a:gdLst>
            <a:ahLst/>
            <a:cxnLst>
              <a:cxn ang="0">
                <a:pos x="T0" y="T1"/>
              </a:cxn>
              <a:cxn ang="0">
                <a:pos x="T2" y="T3"/>
              </a:cxn>
              <a:cxn ang="0">
                <a:pos x="T4" y="T5"/>
              </a:cxn>
            </a:cxnLst>
            <a:rect l="0" t="0" r="r" b="b"/>
            <a:pathLst>
              <a:path w="122" h="120">
                <a:moveTo>
                  <a:pt x="38" y="0"/>
                </a:moveTo>
                <a:cubicBezTo>
                  <a:pt x="19" y="38"/>
                  <a:pt x="0" y="76"/>
                  <a:pt x="14" y="96"/>
                </a:cubicBezTo>
                <a:cubicBezTo>
                  <a:pt x="28" y="116"/>
                  <a:pt x="75" y="118"/>
                  <a:pt x="122" y="120"/>
                </a:cubicBezTo>
              </a:path>
            </a:pathLst>
          </a:custGeom>
          <a:noFill/>
          <a:ln w="38100" cap="flat" cmpd="sng">
            <a:solidFill>
              <a:srgbClr val="FF0000"/>
            </a:solidFill>
            <a:prstDash val="solid"/>
            <a:round/>
            <a:headEnd type="none" w="med" len="med"/>
            <a:tailEnd type="arrow" w="med"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58" name="Line 78"/>
          <p:cNvSpPr>
            <a:spLocks noChangeShapeType="1"/>
          </p:cNvSpPr>
          <p:nvPr/>
        </p:nvSpPr>
        <p:spPr bwMode="auto">
          <a:xfrm>
            <a:off x="3719726" y="1845355"/>
            <a:ext cx="59055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59" name="Line 79"/>
          <p:cNvSpPr>
            <a:spLocks noChangeShapeType="1"/>
          </p:cNvSpPr>
          <p:nvPr/>
        </p:nvSpPr>
        <p:spPr bwMode="auto">
          <a:xfrm rot="16200000">
            <a:off x="4735848" y="1834243"/>
            <a:ext cx="219075"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60" name="Line 80"/>
          <p:cNvSpPr>
            <a:spLocks noChangeShapeType="1"/>
          </p:cNvSpPr>
          <p:nvPr/>
        </p:nvSpPr>
        <p:spPr bwMode="auto">
          <a:xfrm rot="5400000" flipH="1">
            <a:off x="5102561" y="2029505"/>
            <a:ext cx="114300" cy="3619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61" name="Text Box 81"/>
          <p:cNvSpPr txBox="1">
            <a:spLocks noChangeArrowheads="1"/>
          </p:cNvSpPr>
          <p:nvPr/>
        </p:nvSpPr>
        <p:spPr bwMode="auto">
          <a:xfrm>
            <a:off x="4629486" y="1883455"/>
            <a:ext cx="5715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39762" name="Text Box 82"/>
          <p:cNvSpPr txBox="1">
            <a:spLocks noChangeArrowheads="1"/>
          </p:cNvSpPr>
          <p:nvPr/>
        </p:nvSpPr>
        <p:spPr bwMode="auto">
          <a:xfrm>
            <a:off x="4629486" y="1292905"/>
            <a:ext cx="5715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39763" name="Line 83"/>
          <p:cNvSpPr>
            <a:spLocks noChangeShapeType="1"/>
          </p:cNvSpPr>
          <p:nvPr/>
        </p:nvSpPr>
        <p:spPr bwMode="auto">
          <a:xfrm flipH="1">
            <a:off x="4515186" y="226445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64" name="Line 84"/>
          <p:cNvSpPr>
            <a:spLocks noChangeShapeType="1"/>
          </p:cNvSpPr>
          <p:nvPr/>
        </p:nvSpPr>
        <p:spPr bwMode="auto">
          <a:xfrm rot="16200000" flipH="1">
            <a:off x="4730293" y="2428761"/>
            <a:ext cx="277812" cy="1587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65" name="Line 85"/>
          <p:cNvSpPr>
            <a:spLocks noChangeShapeType="1"/>
          </p:cNvSpPr>
          <p:nvPr/>
        </p:nvSpPr>
        <p:spPr bwMode="auto">
          <a:xfrm rot="5400000" flipH="1">
            <a:off x="4534236" y="121670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66" name="Line 86"/>
          <p:cNvSpPr>
            <a:spLocks noChangeShapeType="1"/>
          </p:cNvSpPr>
          <p:nvPr/>
        </p:nvSpPr>
        <p:spPr bwMode="auto">
          <a:xfrm rot="10800000" flipH="1">
            <a:off x="4870786" y="1054780"/>
            <a:ext cx="31750" cy="2762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67" name="Text Box 87"/>
          <p:cNvSpPr txBox="1">
            <a:spLocks noChangeArrowheads="1"/>
          </p:cNvSpPr>
          <p:nvPr/>
        </p:nvSpPr>
        <p:spPr bwMode="auto">
          <a:xfrm>
            <a:off x="5810586" y="1597705"/>
            <a:ext cx="8953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Os</a:t>
            </a:r>
          </a:p>
        </p:txBody>
      </p:sp>
      <p:sp>
        <p:nvSpPr>
          <p:cNvPr id="839768" name="Text Box 88"/>
          <p:cNvSpPr txBox="1">
            <a:spLocks noChangeArrowheads="1"/>
          </p:cNvSpPr>
          <p:nvPr/>
        </p:nvSpPr>
        <p:spPr bwMode="auto">
          <a:xfrm>
            <a:off x="6401136" y="1159555"/>
            <a:ext cx="933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839770" name="Text Box 90"/>
          <p:cNvSpPr txBox="1">
            <a:spLocks noChangeArrowheads="1"/>
          </p:cNvSpPr>
          <p:nvPr/>
        </p:nvSpPr>
        <p:spPr bwMode="auto">
          <a:xfrm>
            <a:off x="6401136" y="2112055"/>
            <a:ext cx="933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839771" name="Text Box 91"/>
          <p:cNvSpPr txBox="1">
            <a:spLocks noChangeArrowheads="1"/>
          </p:cNvSpPr>
          <p:nvPr/>
        </p:nvSpPr>
        <p:spPr bwMode="auto">
          <a:xfrm>
            <a:off x="5372436" y="1140505"/>
            <a:ext cx="5905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a:t>
            </a:r>
          </a:p>
        </p:txBody>
      </p:sp>
      <p:sp>
        <p:nvSpPr>
          <p:cNvPr id="839773" name="Line 93"/>
          <p:cNvSpPr>
            <a:spLocks noChangeShapeType="1"/>
          </p:cNvSpPr>
          <p:nvPr/>
        </p:nvSpPr>
        <p:spPr bwMode="auto">
          <a:xfrm>
            <a:off x="5696286" y="1540555"/>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74" name="Line 94"/>
          <p:cNvSpPr>
            <a:spLocks noChangeShapeType="1"/>
          </p:cNvSpPr>
          <p:nvPr/>
        </p:nvSpPr>
        <p:spPr bwMode="auto">
          <a:xfrm rot="5400000">
            <a:off x="5734386" y="1997755"/>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76" name="Line 96"/>
          <p:cNvSpPr>
            <a:spLocks noChangeShapeType="1"/>
          </p:cNvSpPr>
          <p:nvPr/>
        </p:nvSpPr>
        <p:spPr bwMode="auto">
          <a:xfrm rot="16200000">
            <a:off x="6324936" y="155960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77" name="Line 97"/>
          <p:cNvSpPr>
            <a:spLocks noChangeShapeType="1"/>
          </p:cNvSpPr>
          <p:nvPr/>
        </p:nvSpPr>
        <p:spPr bwMode="auto">
          <a:xfrm rot="16200000">
            <a:off x="6267786" y="150245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78" name="Line 98"/>
          <p:cNvSpPr>
            <a:spLocks noChangeShapeType="1"/>
          </p:cNvSpPr>
          <p:nvPr/>
        </p:nvSpPr>
        <p:spPr bwMode="auto">
          <a:xfrm>
            <a:off x="6324936" y="201680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79" name="Line 99"/>
          <p:cNvSpPr>
            <a:spLocks noChangeShapeType="1"/>
          </p:cNvSpPr>
          <p:nvPr/>
        </p:nvSpPr>
        <p:spPr bwMode="auto">
          <a:xfrm>
            <a:off x="6286836" y="2073955"/>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80" name="Text Box 100"/>
          <p:cNvSpPr txBox="1">
            <a:spLocks noChangeArrowheads="1"/>
          </p:cNvSpPr>
          <p:nvPr/>
        </p:nvSpPr>
        <p:spPr bwMode="auto">
          <a:xfrm>
            <a:off x="5862974" y="1399268"/>
            <a:ext cx="485775" cy="3365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66CCFF"/>
                </a:solidFill>
                <a:effectLst>
                  <a:outerShdw blurRad="38100" dist="38100" dir="2700000" algn="tl">
                    <a:srgbClr val="000000"/>
                  </a:outerShdw>
                </a:effectLst>
              </a:rPr>
              <a:t>VI</a:t>
            </a:r>
          </a:p>
        </p:txBody>
      </p:sp>
      <p:grpSp>
        <p:nvGrpSpPr>
          <p:cNvPr id="839781" name="Group 101"/>
          <p:cNvGrpSpPr>
            <a:grpSpLocks/>
          </p:cNvGrpSpPr>
          <p:nvPr/>
        </p:nvGrpSpPr>
        <p:grpSpPr bwMode="auto">
          <a:xfrm rot="3146841">
            <a:off x="6744830" y="2138249"/>
            <a:ext cx="146050" cy="42862"/>
            <a:chOff x="2724" y="1752"/>
            <a:chExt cx="123" cy="39"/>
          </a:xfrm>
        </p:grpSpPr>
        <p:sp>
          <p:nvSpPr>
            <p:cNvPr id="839782" name="Oval 102"/>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83" name="Oval 103"/>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39785" name="Oval 105"/>
          <p:cNvSpPr>
            <a:spLocks noChangeArrowheads="1"/>
          </p:cNvSpPr>
          <p:nvPr/>
        </p:nvSpPr>
        <p:spPr bwMode="auto">
          <a:xfrm rot="8520000">
            <a:off x="5634401" y="2089898"/>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86" name="Oval 106"/>
          <p:cNvSpPr>
            <a:spLocks noChangeArrowheads="1"/>
          </p:cNvSpPr>
          <p:nvPr/>
        </p:nvSpPr>
        <p:spPr bwMode="auto">
          <a:xfrm rot="8520000">
            <a:off x="5507401" y="2085135"/>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88" name="Oval 108"/>
          <p:cNvSpPr>
            <a:spLocks noChangeArrowheads="1"/>
          </p:cNvSpPr>
          <p:nvPr/>
        </p:nvSpPr>
        <p:spPr bwMode="auto">
          <a:xfrm rot="3146841">
            <a:off x="5524070" y="1158828"/>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89" name="Oval 109"/>
          <p:cNvSpPr>
            <a:spLocks noChangeArrowheads="1"/>
          </p:cNvSpPr>
          <p:nvPr/>
        </p:nvSpPr>
        <p:spPr bwMode="auto">
          <a:xfrm rot="3146841">
            <a:off x="5652657" y="1158843"/>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90" name="Oval 110"/>
          <p:cNvSpPr>
            <a:spLocks noChangeArrowheads="1"/>
          </p:cNvSpPr>
          <p:nvPr/>
        </p:nvSpPr>
        <p:spPr bwMode="auto">
          <a:xfrm rot="3146841">
            <a:off x="5622468" y="1595323"/>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91" name="Oval 111"/>
          <p:cNvSpPr>
            <a:spLocks noChangeArrowheads="1"/>
          </p:cNvSpPr>
          <p:nvPr/>
        </p:nvSpPr>
        <p:spPr bwMode="auto">
          <a:xfrm rot="3146841">
            <a:off x="5503405" y="1587387"/>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93" name="Oval 113"/>
          <p:cNvSpPr>
            <a:spLocks noChangeArrowheads="1"/>
          </p:cNvSpPr>
          <p:nvPr/>
        </p:nvSpPr>
        <p:spPr bwMode="auto">
          <a:xfrm rot="8520000">
            <a:off x="5656599" y="2523245"/>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94" name="Oval 114"/>
          <p:cNvSpPr>
            <a:spLocks noChangeArrowheads="1"/>
          </p:cNvSpPr>
          <p:nvPr/>
        </p:nvSpPr>
        <p:spPr bwMode="auto">
          <a:xfrm rot="8520000">
            <a:off x="5510549" y="2521630"/>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39795" name="Group 115"/>
          <p:cNvGrpSpPr>
            <a:grpSpLocks/>
          </p:cNvGrpSpPr>
          <p:nvPr/>
        </p:nvGrpSpPr>
        <p:grpSpPr bwMode="auto">
          <a:xfrm rot="8520000">
            <a:off x="6705936" y="1527855"/>
            <a:ext cx="147638" cy="42863"/>
            <a:chOff x="2724" y="1752"/>
            <a:chExt cx="123" cy="39"/>
          </a:xfrm>
        </p:grpSpPr>
        <p:sp>
          <p:nvSpPr>
            <p:cNvPr id="839796" name="Oval 116"/>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97" name="Oval 117"/>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9798" name="Group 118"/>
          <p:cNvGrpSpPr>
            <a:grpSpLocks/>
          </p:cNvGrpSpPr>
          <p:nvPr/>
        </p:nvGrpSpPr>
        <p:grpSpPr bwMode="auto">
          <a:xfrm rot="8520000">
            <a:off x="6401136" y="1204005"/>
            <a:ext cx="147638" cy="42863"/>
            <a:chOff x="2724" y="1752"/>
            <a:chExt cx="123" cy="39"/>
          </a:xfrm>
        </p:grpSpPr>
        <p:sp>
          <p:nvSpPr>
            <p:cNvPr id="839799" name="Oval 119"/>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00" name="Oval 120"/>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9801" name="Group 121"/>
          <p:cNvGrpSpPr>
            <a:grpSpLocks/>
          </p:cNvGrpSpPr>
          <p:nvPr/>
        </p:nvGrpSpPr>
        <p:grpSpPr bwMode="auto">
          <a:xfrm rot="3146841">
            <a:off x="6382880" y="2500199"/>
            <a:ext cx="146050" cy="42862"/>
            <a:chOff x="2724" y="1752"/>
            <a:chExt cx="123" cy="39"/>
          </a:xfrm>
        </p:grpSpPr>
        <p:sp>
          <p:nvSpPr>
            <p:cNvPr id="839802" name="Oval 122"/>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03" name="Oval 123"/>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39806" name="Line 126"/>
          <p:cNvSpPr>
            <a:spLocks noChangeShapeType="1"/>
          </p:cNvSpPr>
          <p:nvPr/>
        </p:nvSpPr>
        <p:spPr bwMode="auto">
          <a:xfrm>
            <a:off x="5639136" y="1597705"/>
            <a:ext cx="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08" name="Line 128"/>
          <p:cNvSpPr>
            <a:spLocks noChangeShapeType="1"/>
          </p:cNvSpPr>
          <p:nvPr/>
        </p:nvSpPr>
        <p:spPr bwMode="auto">
          <a:xfrm flipV="1">
            <a:off x="5010486" y="1388155"/>
            <a:ext cx="342900" cy="1333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09" name="Oval 129"/>
          <p:cNvSpPr>
            <a:spLocks noChangeArrowheads="1"/>
          </p:cNvSpPr>
          <p:nvPr/>
        </p:nvSpPr>
        <p:spPr bwMode="auto">
          <a:xfrm>
            <a:off x="5772486" y="176915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11" name="Oval 131"/>
          <p:cNvSpPr>
            <a:spLocks noChangeArrowheads="1"/>
          </p:cNvSpPr>
          <p:nvPr/>
        </p:nvSpPr>
        <p:spPr bwMode="auto">
          <a:xfrm>
            <a:off x="5772486" y="1883455"/>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12" name="Text Box 132"/>
          <p:cNvSpPr txBox="1">
            <a:spLocks noChangeArrowheads="1"/>
          </p:cNvSpPr>
          <p:nvPr/>
        </p:nvSpPr>
        <p:spPr bwMode="auto">
          <a:xfrm>
            <a:off x="4636508" y="2770097"/>
            <a:ext cx="2554890" cy="46166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a:effectLst>
                  <a:outerShdw blurRad="38100" dist="38100" dir="2700000" algn="tl">
                    <a:srgbClr val="000000"/>
                  </a:outerShdw>
                </a:effectLst>
              </a:rPr>
              <a:t>Osmate ester</a:t>
            </a:r>
          </a:p>
        </p:txBody>
      </p:sp>
      <p:sp>
        <p:nvSpPr>
          <p:cNvPr id="839813" name="Line 133"/>
          <p:cNvSpPr>
            <a:spLocks noChangeShapeType="1"/>
          </p:cNvSpPr>
          <p:nvPr/>
        </p:nvSpPr>
        <p:spPr bwMode="auto">
          <a:xfrm>
            <a:off x="7161976" y="1864405"/>
            <a:ext cx="12954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14" name="Text Box 134"/>
          <p:cNvSpPr txBox="1">
            <a:spLocks noChangeArrowheads="1"/>
          </p:cNvSpPr>
          <p:nvPr/>
        </p:nvSpPr>
        <p:spPr bwMode="auto">
          <a:xfrm>
            <a:off x="7466776" y="1407205"/>
            <a:ext cx="8191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3600">
              <a:effectLst>
                <a:outerShdw blurRad="38100" dist="38100" dir="2700000" algn="tl">
                  <a:srgbClr val="000000"/>
                </a:outerShdw>
              </a:effectLst>
            </a:endParaRPr>
          </a:p>
        </p:txBody>
      </p:sp>
      <p:sp>
        <p:nvSpPr>
          <p:cNvPr id="839815" name="Text Box 135"/>
          <p:cNvSpPr txBox="1">
            <a:spLocks noChangeArrowheads="1"/>
          </p:cNvSpPr>
          <p:nvPr/>
        </p:nvSpPr>
        <p:spPr bwMode="auto">
          <a:xfrm>
            <a:off x="7390576" y="1273855"/>
            <a:ext cx="9144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O</a:t>
            </a:r>
          </a:p>
        </p:txBody>
      </p:sp>
      <p:sp>
        <p:nvSpPr>
          <p:cNvPr id="839816" name="Line 136"/>
          <p:cNvSpPr>
            <a:spLocks noChangeShapeType="1"/>
          </p:cNvSpPr>
          <p:nvPr/>
        </p:nvSpPr>
        <p:spPr bwMode="auto">
          <a:xfrm>
            <a:off x="781050" y="4066417"/>
            <a:ext cx="4572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17" name="Line 137"/>
          <p:cNvSpPr>
            <a:spLocks noChangeShapeType="1"/>
          </p:cNvSpPr>
          <p:nvPr/>
        </p:nvSpPr>
        <p:spPr bwMode="auto">
          <a:xfrm rot="16200000">
            <a:off x="1497012" y="4074355"/>
            <a:ext cx="219075"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18" name="Line 138"/>
          <p:cNvSpPr>
            <a:spLocks noChangeShapeType="1"/>
          </p:cNvSpPr>
          <p:nvPr/>
        </p:nvSpPr>
        <p:spPr bwMode="auto">
          <a:xfrm rot="5400000" flipH="1">
            <a:off x="1863725" y="4269617"/>
            <a:ext cx="114300" cy="3619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19" name="Text Box 139"/>
          <p:cNvSpPr txBox="1">
            <a:spLocks noChangeArrowheads="1"/>
          </p:cNvSpPr>
          <p:nvPr/>
        </p:nvSpPr>
        <p:spPr bwMode="auto">
          <a:xfrm>
            <a:off x="1390650" y="4123567"/>
            <a:ext cx="5715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39820" name="Text Box 140"/>
          <p:cNvSpPr txBox="1">
            <a:spLocks noChangeArrowheads="1"/>
          </p:cNvSpPr>
          <p:nvPr/>
        </p:nvSpPr>
        <p:spPr bwMode="auto">
          <a:xfrm>
            <a:off x="1390650" y="3533017"/>
            <a:ext cx="5715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39821" name="Line 141"/>
          <p:cNvSpPr>
            <a:spLocks noChangeShapeType="1"/>
          </p:cNvSpPr>
          <p:nvPr/>
        </p:nvSpPr>
        <p:spPr bwMode="auto">
          <a:xfrm flipH="1">
            <a:off x="1276350" y="4504567"/>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22" name="Line 142"/>
          <p:cNvSpPr>
            <a:spLocks noChangeShapeType="1"/>
          </p:cNvSpPr>
          <p:nvPr/>
        </p:nvSpPr>
        <p:spPr bwMode="auto">
          <a:xfrm rot="16200000" flipH="1">
            <a:off x="1493044" y="4676811"/>
            <a:ext cx="288925" cy="42863"/>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23" name="Line 143"/>
          <p:cNvSpPr>
            <a:spLocks noChangeShapeType="1"/>
          </p:cNvSpPr>
          <p:nvPr/>
        </p:nvSpPr>
        <p:spPr bwMode="auto">
          <a:xfrm rot="5400000" flipH="1">
            <a:off x="1295400" y="3456817"/>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24" name="Line 144"/>
          <p:cNvSpPr>
            <a:spLocks noChangeShapeType="1"/>
          </p:cNvSpPr>
          <p:nvPr/>
        </p:nvSpPr>
        <p:spPr bwMode="auto">
          <a:xfrm rot="-10800000">
            <a:off x="1628775" y="3328230"/>
            <a:ext cx="6350" cy="2603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25" name="Text Box 145"/>
          <p:cNvSpPr txBox="1">
            <a:spLocks noChangeArrowheads="1"/>
          </p:cNvSpPr>
          <p:nvPr/>
        </p:nvSpPr>
        <p:spPr bwMode="auto">
          <a:xfrm>
            <a:off x="2076450" y="4295017"/>
            <a:ext cx="8572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OH</a:t>
            </a:r>
          </a:p>
        </p:txBody>
      </p:sp>
      <p:sp>
        <p:nvSpPr>
          <p:cNvPr id="839826" name="Text Box 146"/>
          <p:cNvSpPr txBox="1">
            <a:spLocks noChangeArrowheads="1"/>
          </p:cNvSpPr>
          <p:nvPr/>
        </p:nvSpPr>
        <p:spPr bwMode="auto">
          <a:xfrm>
            <a:off x="2095500" y="3361567"/>
            <a:ext cx="8763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OH</a:t>
            </a:r>
          </a:p>
        </p:txBody>
      </p:sp>
      <p:sp>
        <p:nvSpPr>
          <p:cNvPr id="839830" name="Oval 150"/>
          <p:cNvSpPr>
            <a:spLocks noChangeArrowheads="1"/>
          </p:cNvSpPr>
          <p:nvPr/>
        </p:nvSpPr>
        <p:spPr bwMode="auto">
          <a:xfrm rot="8520000">
            <a:off x="2370138" y="4328355"/>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31" name="Oval 151"/>
          <p:cNvSpPr>
            <a:spLocks noChangeArrowheads="1"/>
          </p:cNvSpPr>
          <p:nvPr/>
        </p:nvSpPr>
        <p:spPr bwMode="auto">
          <a:xfrm rot="8520000">
            <a:off x="2243138" y="4325166"/>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32" name="Oval 152"/>
          <p:cNvSpPr>
            <a:spLocks noChangeArrowheads="1"/>
          </p:cNvSpPr>
          <p:nvPr/>
        </p:nvSpPr>
        <p:spPr bwMode="auto">
          <a:xfrm rot="3146841">
            <a:off x="2269332" y="3359185"/>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33" name="Oval 153"/>
          <p:cNvSpPr>
            <a:spLocks noChangeArrowheads="1"/>
          </p:cNvSpPr>
          <p:nvPr/>
        </p:nvSpPr>
        <p:spPr bwMode="auto">
          <a:xfrm rot="3146841">
            <a:off x="2397919" y="3359200"/>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34" name="Oval 154"/>
          <p:cNvSpPr>
            <a:spLocks noChangeArrowheads="1"/>
          </p:cNvSpPr>
          <p:nvPr/>
        </p:nvSpPr>
        <p:spPr bwMode="auto">
          <a:xfrm rot="3146841">
            <a:off x="2383632" y="3835435"/>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35" name="Oval 155"/>
          <p:cNvSpPr>
            <a:spLocks noChangeArrowheads="1"/>
          </p:cNvSpPr>
          <p:nvPr/>
        </p:nvSpPr>
        <p:spPr bwMode="auto">
          <a:xfrm rot="3146841">
            <a:off x="2264569" y="3827499"/>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36" name="Oval 156"/>
          <p:cNvSpPr>
            <a:spLocks noChangeArrowheads="1"/>
          </p:cNvSpPr>
          <p:nvPr/>
        </p:nvSpPr>
        <p:spPr bwMode="auto">
          <a:xfrm rot="8520000">
            <a:off x="2360613" y="4766505"/>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37" name="Oval 157"/>
          <p:cNvSpPr>
            <a:spLocks noChangeArrowheads="1"/>
          </p:cNvSpPr>
          <p:nvPr/>
        </p:nvSpPr>
        <p:spPr bwMode="auto">
          <a:xfrm rot="8520000">
            <a:off x="2214563" y="4761742"/>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38" name="Line 158"/>
          <p:cNvSpPr>
            <a:spLocks noChangeShapeType="1"/>
          </p:cNvSpPr>
          <p:nvPr/>
        </p:nvSpPr>
        <p:spPr bwMode="auto">
          <a:xfrm>
            <a:off x="2400300" y="3837817"/>
            <a:ext cx="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39" name="Line 159"/>
          <p:cNvSpPr>
            <a:spLocks noChangeShapeType="1"/>
          </p:cNvSpPr>
          <p:nvPr/>
        </p:nvSpPr>
        <p:spPr bwMode="auto">
          <a:xfrm flipV="1">
            <a:off x="1771650" y="3628267"/>
            <a:ext cx="342900" cy="1333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42" name="Text Box 162"/>
          <p:cNvSpPr txBox="1">
            <a:spLocks noChangeArrowheads="1"/>
          </p:cNvSpPr>
          <p:nvPr/>
        </p:nvSpPr>
        <p:spPr bwMode="auto">
          <a:xfrm>
            <a:off x="2838450" y="3780667"/>
            <a:ext cx="6667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sp>
        <p:nvSpPr>
          <p:cNvPr id="839843" name="Text Box 163"/>
          <p:cNvSpPr txBox="1">
            <a:spLocks noChangeArrowheads="1"/>
          </p:cNvSpPr>
          <p:nvPr/>
        </p:nvSpPr>
        <p:spPr bwMode="auto">
          <a:xfrm>
            <a:off x="4000500" y="3875917"/>
            <a:ext cx="8953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Os</a:t>
            </a:r>
          </a:p>
        </p:txBody>
      </p:sp>
      <p:sp>
        <p:nvSpPr>
          <p:cNvPr id="839844" name="Text Box 164"/>
          <p:cNvSpPr txBox="1">
            <a:spLocks noChangeArrowheads="1"/>
          </p:cNvSpPr>
          <p:nvPr/>
        </p:nvSpPr>
        <p:spPr bwMode="auto">
          <a:xfrm>
            <a:off x="4591050" y="3437767"/>
            <a:ext cx="933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839845" name="Text Box 165"/>
          <p:cNvSpPr txBox="1">
            <a:spLocks noChangeArrowheads="1"/>
          </p:cNvSpPr>
          <p:nvPr/>
        </p:nvSpPr>
        <p:spPr bwMode="auto">
          <a:xfrm>
            <a:off x="3238500" y="4314067"/>
            <a:ext cx="10858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HO</a:t>
            </a:r>
          </a:p>
        </p:txBody>
      </p:sp>
      <p:sp>
        <p:nvSpPr>
          <p:cNvPr id="839846" name="Text Box 166"/>
          <p:cNvSpPr txBox="1">
            <a:spLocks noChangeArrowheads="1"/>
          </p:cNvSpPr>
          <p:nvPr/>
        </p:nvSpPr>
        <p:spPr bwMode="auto">
          <a:xfrm>
            <a:off x="4576763" y="4390267"/>
            <a:ext cx="933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839847" name="Text Box 167"/>
          <p:cNvSpPr txBox="1">
            <a:spLocks noChangeArrowheads="1"/>
          </p:cNvSpPr>
          <p:nvPr/>
        </p:nvSpPr>
        <p:spPr bwMode="auto">
          <a:xfrm>
            <a:off x="3238500" y="3418717"/>
            <a:ext cx="8572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HO</a:t>
            </a:r>
          </a:p>
        </p:txBody>
      </p:sp>
      <p:sp>
        <p:nvSpPr>
          <p:cNvPr id="839848" name="Line 168"/>
          <p:cNvSpPr>
            <a:spLocks noChangeShapeType="1"/>
          </p:cNvSpPr>
          <p:nvPr/>
        </p:nvSpPr>
        <p:spPr bwMode="auto">
          <a:xfrm>
            <a:off x="3886200" y="3818767"/>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0" name="Line 170"/>
          <p:cNvSpPr>
            <a:spLocks noChangeShapeType="1"/>
          </p:cNvSpPr>
          <p:nvPr/>
        </p:nvSpPr>
        <p:spPr bwMode="auto">
          <a:xfrm rot="5400000">
            <a:off x="3905250" y="4256917"/>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1" name="Line 171"/>
          <p:cNvSpPr>
            <a:spLocks noChangeShapeType="1"/>
          </p:cNvSpPr>
          <p:nvPr/>
        </p:nvSpPr>
        <p:spPr bwMode="auto">
          <a:xfrm rot="16200000">
            <a:off x="4514850" y="3837817"/>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2" name="Line 172"/>
          <p:cNvSpPr>
            <a:spLocks noChangeShapeType="1"/>
          </p:cNvSpPr>
          <p:nvPr/>
        </p:nvSpPr>
        <p:spPr bwMode="auto">
          <a:xfrm rot="16200000">
            <a:off x="4457700" y="3780667"/>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3" name="Line 173"/>
          <p:cNvSpPr>
            <a:spLocks noChangeShapeType="1"/>
          </p:cNvSpPr>
          <p:nvPr/>
        </p:nvSpPr>
        <p:spPr bwMode="auto">
          <a:xfrm>
            <a:off x="4514850" y="4295017"/>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4" name="Line 174"/>
          <p:cNvSpPr>
            <a:spLocks noChangeShapeType="1"/>
          </p:cNvSpPr>
          <p:nvPr/>
        </p:nvSpPr>
        <p:spPr bwMode="auto">
          <a:xfrm>
            <a:off x="4476750" y="4352167"/>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39856" name="Group 176"/>
          <p:cNvGrpSpPr>
            <a:grpSpLocks/>
          </p:cNvGrpSpPr>
          <p:nvPr/>
        </p:nvGrpSpPr>
        <p:grpSpPr bwMode="auto">
          <a:xfrm rot="3146841">
            <a:off x="4887119" y="4454561"/>
            <a:ext cx="146050" cy="42862"/>
            <a:chOff x="2724" y="1752"/>
            <a:chExt cx="123" cy="39"/>
          </a:xfrm>
        </p:grpSpPr>
        <p:sp>
          <p:nvSpPr>
            <p:cNvPr id="839857" name="Oval 177"/>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58" name="Oval 178"/>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39859" name="Oval 179"/>
          <p:cNvSpPr>
            <a:spLocks noChangeArrowheads="1"/>
          </p:cNvSpPr>
          <p:nvPr/>
        </p:nvSpPr>
        <p:spPr bwMode="auto">
          <a:xfrm rot="8520000">
            <a:off x="3808413" y="4356930"/>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60" name="Oval 180"/>
          <p:cNvSpPr>
            <a:spLocks noChangeArrowheads="1"/>
          </p:cNvSpPr>
          <p:nvPr/>
        </p:nvSpPr>
        <p:spPr bwMode="auto">
          <a:xfrm rot="8520000">
            <a:off x="3681413" y="4361692"/>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61" name="Oval 181"/>
          <p:cNvSpPr>
            <a:spLocks noChangeArrowheads="1"/>
          </p:cNvSpPr>
          <p:nvPr/>
        </p:nvSpPr>
        <p:spPr bwMode="auto">
          <a:xfrm rot="3146841">
            <a:off x="3698082" y="3454435"/>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62" name="Oval 182"/>
          <p:cNvSpPr>
            <a:spLocks noChangeArrowheads="1"/>
          </p:cNvSpPr>
          <p:nvPr/>
        </p:nvSpPr>
        <p:spPr bwMode="auto">
          <a:xfrm rot="3146841">
            <a:off x="3826669" y="3456024"/>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63" name="Oval 183"/>
          <p:cNvSpPr>
            <a:spLocks noChangeArrowheads="1"/>
          </p:cNvSpPr>
          <p:nvPr/>
        </p:nvSpPr>
        <p:spPr bwMode="auto">
          <a:xfrm rot="3146841">
            <a:off x="3793332" y="3854485"/>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64" name="Oval 184"/>
          <p:cNvSpPr>
            <a:spLocks noChangeArrowheads="1"/>
          </p:cNvSpPr>
          <p:nvPr/>
        </p:nvSpPr>
        <p:spPr bwMode="auto">
          <a:xfrm rot="3146841">
            <a:off x="3674269" y="3846549"/>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65" name="Oval 185"/>
          <p:cNvSpPr>
            <a:spLocks noChangeArrowheads="1"/>
          </p:cNvSpPr>
          <p:nvPr/>
        </p:nvSpPr>
        <p:spPr bwMode="auto">
          <a:xfrm rot="8520000">
            <a:off x="3808413" y="4756980"/>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66" name="Oval 186"/>
          <p:cNvSpPr>
            <a:spLocks noChangeArrowheads="1"/>
          </p:cNvSpPr>
          <p:nvPr/>
        </p:nvSpPr>
        <p:spPr bwMode="auto">
          <a:xfrm rot="8520000">
            <a:off x="3662363" y="4752217"/>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39867" name="Group 187"/>
          <p:cNvGrpSpPr>
            <a:grpSpLocks/>
          </p:cNvGrpSpPr>
          <p:nvPr/>
        </p:nvGrpSpPr>
        <p:grpSpPr bwMode="auto">
          <a:xfrm rot="8520000">
            <a:off x="4895850" y="3806067"/>
            <a:ext cx="147638" cy="42863"/>
            <a:chOff x="2724" y="1752"/>
            <a:chExt cx="123" cy="39"/>
          </a:xfrm>
        </p:grpSpPr>
        <p:sp>
          <p:nvSpPr>
            <p:cNvPr id="839868" name="Oval 188"/>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69" name="Oval 189"/>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9870" name="Group 190"/>
          <p:cNvGrpSpPr>
            <a:grpSpLocks/>
          </p:cNvGrpSpPr>
          <p:nvPr/>
        </p:nvGrpSpPr>
        <p:grpSpPr bwMode="auto">
          <a:xfrm rot="8520000">
            <a:off x="4629150" y="3491742"/>
            <a:ext cx="147638" cy="42863"/>
            <a:chOff x="2724" y="1752"/>
            <a:chExt cx="123" cy="39"/>
          </a:xfrm>
        </p:grpSpPr>
        <p:sp>
          <p:nvSpPr>
            <p:cNvPr id="839871" name="Oval 191"/>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72" name="Oval 192"/>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9873" name="Group 193"/>
          <p:cNvGrpSpPr>
            <a:grpSpLocks/>
          </p:cNvGrpSpPr>
          <p:nvPr/>
        </p:nvGrpSpPr>
        <p:grpSpPr bwMode="auto">
          <a:xfrm rot="3146841">
            <a:off x="4572794" y="4778411"/>
            <a:ext cx="146050" cy="42862"/>
            <a:chOff x="2724" y="1752"/>
            <a:chExt cx="123" cy="39"/>
          </a:xfrm>
        </p:grpSpPr>
        <p:sp>
          <p:nvSpPr>
            <p:cNvPr id="839874" name="Oval 194"/>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75" name="Oval 195"/>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39876" name="Line 196"/>
          <p:cNvSpPr>
            <a:spLocks noChangeShapeType="1"/>
          </p:cNvSpPr>
          <p:nvPr/>
        </p:nvSpPr>
        <p:spPr bwMode="auto">
          <a:xfrm>
            <a:off x="3810000" y="3856867"/>
            <a:ext cx="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77" name="Oval 197"/>
          <p:cNvSpPr>
            <a:spLocks noChangeArrowheads="1"/>
          </p:cNvSpPr>
          <p:nvPr/>
        </p:nvSpPr>
        <p:spPr bwMode="auto">
          <a:xfrm>
            <a:off x="4019550" y="404736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78" name="Oval 198"/>
          <p:cNvSpPr>
            <a:spLocks noChangeArrowheads="1"/>
          </p:cNvSpPr>
          <p:nvPr/>
        </p:nvSpPr>
        <p:spPr bwMode="auto">
          <a:xfrm>
            <a:off x="4019550" y="4161667"/>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79" name="Text Box 199"/>
          <p:cNvSpPr txBox="1">
            <a:spLocks noChangeArrowheads="1"/>
          </p:cNvSpPr>
          <p:nvPr/>
        </p:nvSpPr>
        <p:spPr bwMode="auto">
          <a:xfrm>
            <a:off x="5172075" y="3713992"/>
            <a:ext cx="3613150" cy="10064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Can be </a:t>
            </a:r>
            <a:r>
              <a:rPr lang="en-US" altLang="en-US" sz="2000">
                <a:solidFill>
                  <a:srgbClr val="FFFF00"/>
                </a:solidFill>
                <a:effectLst>
                  <a:outerShdw blurRad="38100" dist="38100" dir="2700000" algn="tl">
                    <a:srgbClr val="000000"/>
                  </a:outerShdw>
                </a:effectLst>
              </a:rPr>
              <a:t>reoxidized</a:t>
            </a:r>
            <a:r>
              <a:rPr lang="en-US" altLang="en-US" sz="2000">
                <a:effectLst>
                  <a:outerShdw blurRad="38100" dist="38100" dir="2700000" algn="tl">
                    <a:srgbClr val="000000"/>
                  </a:outerShdw>
                </a:effectLst>
              </a:rPr>
              <a:t> by added oxidant, therefore can be made </a:t>
            </a:r>
            <a:r>
              <a:rPr lang="en-US" altLang="en-US" sz="2000">
                <a:solidFill>
                  <a:srgbClr val="FF00FF"/>
                </a:solidFill>
                <a:effectLst>
                  <a:outerShdw blurRad="38100" dist="38100" dir="2700000" algn="tl">
                    <a:srgbClr val="000000"/>
                  </a:outerShdw>
                </a:effectLst>
              </a:rPr>
              <a:t>catalytic </a:t>
            </a:r>
            <a:r>
              <a:rPr lang="en-US" altLang="en-US" sz="2000">
                <a:effectLst>
                  <a:outerShdw blurRad="38100" dist="38100" dir="2700000" algn="tl">
                    <a:srgbClr val="000000"/>
                  </a:outerShdw>
                </a:effectLst>
              </a:rPr>
              <a:t>in Os</a:t>
            </a:r>
            <a:endParaRPr lang="en-US" altLang="en-US" sz="2000">
              <a:solidFill>
                <a:srgbClr val="00FF00"/>
              </a:solidFill>
              <a:effectLst>
                <a:outerShdw blurRad="38100" dist="38100" dir="2700000" algn="tl">
                  <a:srgbClr val="000000"/>
                </a:outerShdw>
              </a:effectLst>
            </a:endParaRPr>
          </a:p>
        </p:txBody>
      </p:sp>
      <p:sp>
        <p:nvSpPr>
          <p:cNvPr id="839882" name="Text Box 202"/>
          <p:cNvSpPr txBox="1">
            <a:spLocks noChangeArrowheads="1"/>
          </p:cNvSpPr>
          <p:nvPr/>
        </p:nvSpPr>
        <p:spPr bwMode="auto">
          <a:xfrm>
            <a:off x="87464" y="5872460"/>
            <a:ext cx="8992925"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smtClean="0">
                <a:effectLst>
                  <a:outerShdw blurRad="38100" dist="38100" dir="2700000" algn="tl">
                    <a:srgbClr val="000000"/>
                  </a:outerShdw>
                </a:effectLst>
              </a:rPr>
              <a:t>Conditions:  stoichiometric </a:t>
            </a: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2</a:t>
            </a:r>
            <a:r>
              <a:rPr lang="en-US" altLang="en-US" sz="2800">
                <a:solidFill>
                  <a:srgbClr val="66CCFF"/>
                </a:solidFill>
                <a:effectLst>
                  <a:outerShdw blurRad="38100" dist="38100" dir="2700000" algn="tl">
                    <a:srgbClr val="000000"/>
                  </a:outerShdw>
                </a:effectLst>
              </a:rPr>
              <a:t>O</a:t>
            </a:r>
            <a:r>
              <a:rPr lang="en-US" altLang="en-US" sz="2800" baseline="-25000">
                <a:solidFill>
                  <a:srgbClr val="66CCFF"/>
                </a:solidFill>
                <a:effectLst>
                  <a:outerShdw blurRad="38100" dist="38100" dir="2700000" algn="tl">
                    <a:srgbClr val="000000"/>
                  </a:outerShdw>
                </a:effectLst>
              </a:rPr>
              <a:t>2 </a:t>
            </a:r>
            <a:r>
              <a:rPr lang="en-US" altLang="en-US" sz="2800" smtClean="0">
                <a:effectLst>
                  <a:outerShdw blurRad="38100" dist="38100" dir="2700000" algn="tl">
                    <a:srgbClr val="000000"/>
                  </a:outerShdw>
                </a:effectLst>
              </a:rPr>
              <a:t> </a:t>
            </a:r>
            <a:r>
              <a:rPr lang="en-US" altLang="en-US" sz="2800">
                <a:effectLst>
                  <a:outerShdw blurRad="38100" dist="38100" dir="2700000" algn="tl">
                    <a:srgbClr val="000000"/>
                  </a:outerShdw>
                </a:effectLst>
              </a:rPr>
              <a:t>and </a:t>
            </a:r>
            <a:r>
              <a:rPr lang="en-US" altLang="en-US" sz="2800" u="sng">
                <a:solidFill>
                  <a:srgbClr val="FF00FF"/>
                </a:solidFill>
                <a:effectLst>
                  <a:outerShdw blurRad="38100" dist="38100" dir="2700000" algn="tl">
                    <a:srgbClr val="000000"/>
                  </a:outerShdw>
                </a:effectLst>
              </a:rPr>
              <a:t>catalytic</a:t>
            </a:r>
            <a:r>
              <a:rPr lang="en-US" altLang="en-US" sz="2800">
                <a:solidFill>
                  <a:srgbClr val="FF00FF"/>
                </a:solidFill>
                <a:effectLst>
                  <a:outerShdw blurRad="38100" dist="38100" dir="2700000" algn="tl">
                    <a:srgbClr val="000000"/>
                  </a:outerShdw>
                </a:effectLst>
              </a:rPr>
              <a:t> </a:t>
            </a:r>
            <a:r>
              <a:rPr lang="en-US" altLang="en-US" sz="2800">
                <a:effectLst>
                  <a:outerShdw blurRad="38100" dist="38100" dir="2700000" algn="tl">
                    <a:srgbClr val="000000"/>
                  </a:outerShdw>
                </a:effectLst>
              </a:rPr>
              <a:t>OsO</a:t>
            </a:r>
            <a:r>
              <a:rPr lang="en-US" altLang="en-US" sz="2800" baseline="-25000">
                <a:effectLst>
                  <a:outerShdw blurRad="38100" dist="38100" dir="2700000" algn="tl">
                    <a:srgbClr val="000000"/>
                  </a:outerShdw>
                </a:effectLst>
              </a:rPr>
              <a:t>4</a:t>
            </a:r>
          </a:p>
        </p:txBody>
      </p:sp>
      <p:sp>
        <p:nvSpPr>
          <p:cNvPr id="839922" name="Rectangle 242"/>
          <p:cNvSpPr>
            <a:spLocks noChangeArrowheads="1"/>
          </p:cNvSpPr>
          <p:nvPr/>
        </p:nvSpPr>
        <p:spPr bwMode="auto">
          <a:xfrm>
            <a:off x="554038" y="4977642"/>
            <a:ext cx="7618412"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400">
                <a:effectLst>
                  <a:outerShdw blurRad="38100" dist="38100" dir="2700000" algn="tl">
                    <a:srgbClr val="000000"/>
                  </a:outerShdw>
                </a:effectLst>
              </a:rPr>
              <a:t>Good because Os is expensive; OsO</a:t>
            </a:r>
            <a:r>
              <a:rPr lang="en-US" altLang="en-US" sz="2400" baseline="-25000">
                <a:effectLst>
                  <a:outerShdw blurRad="38100" dist="38100" dir="2700000" algn="tl">
                    <a:srgbClr val="000000"/>
                  </a:outerShdw>
                </a:effectLst>
              </a:rPr>
              <a:t>4</a:t>
            </a:r>
            <a:r>
              <a:rPr lang="en-US" altLang="en-US" sz="2400">
                <a:effectLst>
                  <a:outerShdw blurRad="38100" dist="38100" dir="2700000" algn="tl">
                    <a:srgbClr val="000000"/>
                  </a:outerShdw>
                </a:effectLst>
              </a:rPr>
              <a:t>, H</a:t>
            </a:r>
            <a:r>
              <a:rPr lang="en-US" altLang="en-US" sz="2400" baseline="-25000">
                <a:effectLst>
                  <a:outerShdw blurRad="38100" dist="38100" dir="2700000" algn="tl">
                    <a:srgbClr val="000000"/>
                  </a:outerShdw>
                </a:effectLst>
              </a:rPr>
              <a:t>2</a:t>
            </a:r>
            <a:r>
              <a:rPr lang="en-US" altLang="en-US" sz="2400">
                <a:effectLst>
                  <a:outerShdw blurRad="38100" dist="38100" dir="2700000" algn="tl">
                    <a:srgbClr val="000000"/>
                  </a:outerShdw>
                </a:effectLst>
              </a:rPr>
              <a:t>S are toxic. </a:t>
            </a:r>
          </a:p>
        </p:txBody>
      </p:sp>
      <p:sp>
        <p:nvSpPr>
          <p:cNvPr id="839923" name="Text Box 243"/>
          <p:cNvSpPr txBox="1">
            <a:spLocks noChangeArrowheads="1"/>
          </p:cNvSpPr>
          <p:nvPr/>
        </p:nvSpPr>
        <p:spPr bwMode="auto">
          <a:xfrm>
            <a:off x="929799" y="2683555"/>
            <a:ext cx="1879600" cy="3667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FF9900"/>
                </a:solidFill>
                <a:effectLst>
                  <a:outerShdw blurRad="38100" dist="38100" dir="2700000" algn="tl">
                    <a:srgbClr val="000000"/>
                  </a:outerShdw>
                </a:effectLst>
              </a:rPr>
              <a:t>Six electron TS</a:t>
            </a:r>
          </a:p>
        </p:txBody>
      </p:sp>
      <p:sp>
        <p:nvSpPr>
          <p:cNvPr id="839924" name="Rectangle 244"/>
          <p:cNvSpPr>
            <a:spLocks noChangeArrowheads="1"/>
          </p:cNvSpPr>
          <p:nvPr/>
        </p:nvSpPr>
        <p:spPr bwMode="auto">
          <a:xfrm>
            <a:off x="4661628" y="5872460"/>
            <a:ext cx="952500" cy="588963"/>
          </a:xfrm>
          <a:prstGeom prst="rect">
            <a:avLst/>
          </a:prstGeom>
          <a:noFill/>
          <a:ln w="28575">
            <a:solidFill>
              <a:srgbClr val="FF9900"/>
            </a:solidFill>
            <a:miter lim="800000"/>
            <a:headEnd/>
            <a:tailEnd type="none" w="sm" len="sm"/>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25" name="Rectangle 245"/>
          <p:cNvSpPr>
            <a:spLocks noChangeArrowheads="1"/>
          </p:cNvSpPr>
          <p:nvPr/>
        </p:nvSpPr>
        <p:spPr bwMode="auto">
          <a:xfrm>
            <a:off x="4065588" y="3747330"/>
            <a:ext cx="365125" cy="27463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66CCFF"/>
                </a:solidFill>
                <a:effectLst>
                  <a:outerShdw blurRad="38100" dist="38100" dir="2700000" algn="tl">
                    <a:srgbClr val="000000"/>
                  </a:outerShdw>
                </a:effectLst>
              </a:rPr>
              <a:t>VI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622" name="Text Box 30"/>
          <p:cNvSpPr txBox="1">
            <a:spLocks noChangeArrowheads="1"/>
          </p:cNvSpPr>
          <p:nvPr/>
        </p:nvSpPr>
        <p:spPr bwMode="auto">
          <a:xfrm>
            <a:off x="3906892" y="1547894"/>
            <a:ext cx="1361565" cy="46166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smtClean="0">
                <a:solidFill>
                  <a:srgbClr val="FF00FF"/>
                </a:solidFill>
                <a:effectLst>
                  <a:outerShdw blurRad="38100" dist="38100" dir="2700000" algn="tl">
                    <a:srgbClr val="000000"/>
                  </a:outerShdw>
                </a:effectLst>
              </a:rPr>
              <a:t>Catalyst</a:t>
            </a:r>
            <a:endParaRPr lang="en-US" altLang="en-US" sz="2400">
              <a:solidFill>
                <a:srgbClr val="FF00FF"/>
              </a:solidFill>
              <a:effectLst>
                <a:outerShdw blurRad="38100" dist="38100" dir="2700000" algn="tl">
                  <a:srgbClr val="000000"/>
                </a:outerShdw>
              </a:effectLst>
            </a:endParaRPr>
          </a:p>
        </p:txBody>
      </p:sp>
      <p:sp>
        <p:nvSpPr>
          <p:cNvPr id="622597" name="Text Box 5"/>
          <p:cNvSpPr txBox="1">
            <a:spLocks noChangeArrowheads="1"/>
          </p:cNvSpPr>
          <p:nvPr/>
        </p:nvSpPr>
        <p:spPr bwMode="auto">
          <a:xfrm>
            <a:off x="755140" y="125186"/>
            <a:ext cx="7633720" cy="76944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400" b="1" smtClean="0">
                <a:solidFill>
                  <a:srgbClr val="00FF00"/>
                </a:solidFill>
                <a:effectLst>
                  <a:outerShdw blurRad="38100" dist="38100" dir="2700000" algn="tl">
                    <a:srgbClr val="000000"/>
                  </a:outerShdw>
                </a:effectLst>
              </a:rPr>
              <a:t>1. Catalytic Hydrogenation</a:t>
            </a:r>
            <a:endParaRPr lang="en-US" altLang="en-US" sz="4400" b="1">
              <a:solidFill>
                <a:srgbClr val="66CCFF"/>
              </a:solidFill>
              <a:effectLst>
                <a:outerShdw blurRad="38100" dist="38100" dir="2700000" algn="tl">
                  <a:srgbClr val="000000"/>
                </a:outerShdw>
              </a:effectLst>
            </a:endParaRPr>
          </a:p>
        </p:txBody>
      </p:sp>
      <p:sp>
        <p:nvSpPr>
          <p:cNvPr id="622598" name="Text Box 6"/>
          <p:cNvSpPr txBox="1">
            <a:spLocks noChangeArrowheads="1"/>
          </p:cNvSpPr>
          <p:nvPr/>
        </p:nvSpPr>
        <p:spPr bwMode="auto">
          <a:xfrm>
            <a:off x="735013" y="1690688"/>
            <a:ext cx="6350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22599" name="Text Box 7"/>
          <p:cNvSpPr txBox="1">
            <a:spLocks noChangeArrowheads="1"/>
          </p:cNvSpPr>
          <p:nvPr/>
        </p:nvSpPr>
        <p:spPr bwMode="auto">
          <a:xfrm>
            <a:off x="1481138" y="1690688"/>
            <a:ext cx="633412"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22600" name="Line 8"/>
          <p:cNvSpPr>
            <a:spLocks noChangeShapeType="1"/>
          </p:cNvSpPr>
          <p:nvPr/>
        </p:nvSpPr>
        <p:spPr bwMode="auto">
          <a:xfrm flipV="1">
            <a:off x="1144588" y="1957388"/>
            <a:ext cx="38735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01" name="Line 9"/>
          <p:cNvSpPr>
            <a:spLocks noChangeShapeType="1"/>
          </p:cNvSpPr>
          <p:nvPr/>
        </p:nvSpPr>
        <p:spPr bwMode="auto">
          <a:xfrm flipV="1">
            <a:off x="1144588" y="2052638"/>
            <a:ext cx="38735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02" name="Line 10"/>
          <p:cNvSpPr>
            <a:spLocks noChangeShapeType="1"/>
          </p:cNvSpPr>
          <p:nvPr/>
        </p:nvSpPr>
        <p:spPr bwMode="auto">
          <a:xfrm flipV="1">
            <a:off x="1931988" y="1541463"/>
            <a:ext cx="365125" cy="3302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03" name="Line 11"/>
          <p:cNvSpPr>
            <a:spLocks noChangeShapeType="1"/>
          </p:cNvSpPr>
          <p:nvPr/>
        </p:nvSpPr>
        <p:spPr bwMode="auto">
          <a:xfrm>
            <a:off x="1854200" y="2159000"/>
            <a:ext cx="334963" cy="3619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04" name="Line 12"/>
          <p:cNvSpPr>
            <a:spLocks noChangeShapeType="1"/>
          </p:cNvSpPr>
          <p:nvPr/>
        </p:nvSpPr>
        <p:spPr bwMode="auto">
          <a:xfrm flipH="1" flipV="1">
            <a:off x="460375" y="1481138"/>
            <a:ext cx="369888" cy="3810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05" name="Line 13"/>
          <p:cNvSpPr>
            <a:spLocks noChangeShapeType="1"/>
          </p:cNvSpPr>
          <p:nvPr/>
        </p:nvSpPr>
        <p:spPr bwMode="auto">
          <a:xfrm flipH="1">
            <a:off x="404813" y="2138363"/>
            <a:ext cx="387350" cy="400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06" name="Text Box 14"/>
          <p:cNvSpPr txBox="1">
            <a:spLocks noChangeArrowheads="1"/>
          </p:cNvSpPr>
          <p:nvPr/>
        </p:nvSpPr>
        <p:spPr bwMode="auto">
          <a:xfrm>
            <a:off x="2289175" y="1652588"/>
            <a:ext cx="511175"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sp>
        <p:nvSpPr>
          <p:cNvPr id="622607" name="Text Box 15"/>
          <p:cNvSpPr txBox="1">
            <a:spLocks noChangeArrowheads="1"/>
          </p:cNvSpPr>
          <p:nvPr/>
        </p:nvSpPr>
        <p:spPr bwMode="auto">
          <a:xfrm>
            <a:off x="2713038" y="1671638"/>
            <a:ext cx="474662"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H</a:t>
            </a:r>
          </a:p>
        </p:txBody>
      </p:sp>
      <p:sp>
        <p:nvSpPr>
          <p:cNvPr id="622608" name="Text Box 16"/>
          <p:cNvSpPr txBox="1">
            <a:spLocks noChangeArrowheads="1"/>
          </p:cNvSpPr>
          <p:nvPr/>
        </p:nvSpPr>
        <p:spPr bwMode="auto">
          <a:xfrm>
            <a:off x="3381375" y="1671638"/>
            <a:ext cx="563563"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H</a:t>
            </a:r>
          </a:p>
        </p:txBody>
      </p:sp>
      <p:sp>
        <p:nvSpPr>
          <p:cNvPr id="622609" name="Line 17"/>
          <p:cNvSpPr>
            <a:spLocks noChangeShapeType="1"/>
          </p:cNvSpPr>
          <p:nvPr/>
        </p:nvSpPr>
        <p:spPr bwMode="auto">
          <a:xfrm flipV="1">
            <a:off x="3168650" y="1995488"/>
            <a:ext cx="319088"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10" name="Line 18"/>
          <p:cNvSpPr>
            <a:spLocks noChangeShapeType="1"/>
          </p:cNvSpPr>
          <p:nvPr/>
        </p:nvSpPr>
        <p:spPr bwMode="auto">
          <a:xfrm>
            <a:off x="3944938" y="2014538"/>
            <a:ext cx="1352064" cy="19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11" name="Text Box 19"/>
          <p:cNvSpPr txBox="1">
            <a:spLocks noChangeArrowheads="1"/>
          </p:cNvSpPr>
          <p:nvPr/>
        </p:nvSpPr>
        <p:spPr bwMode="auto">
          <a:xfrm>
            <a:off x="5692266" y="1728788"/>
            <a:ext cx="6350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22612" name="Text Box 20"/>
          <p:cNvSpPr txBox="1">
            <a:spLocks noChangeArrowheads="1"/>
          </p:cNvSpPr>
          <p:nvPr/>
        </p:nvSpPr>
        <p:spPr bwMode="auto">
          <a:xfrm>
            <a:off x="6362191" y="1728788"/>
            <a:ext cx="633412"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22613" name="Line 21"/>
          <p:cNvSpPr>
            <a:spLocks noChangeShapeType="1"/>
          </p:cNvSpPr>
          <p:nvPr/>
        </p:nvSpPr>
        <p:spPr bwMode="auto">
          <a:xfrm flipV="1">
            <a:off x="6044691" y="2033588"/>
            <a:ext cx="38735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14" name="Line 22"/>
          <p:cNvSpPr>
            <a:spLocks noChangeShapeType="1"/>
          </p:cNvSpPr>
          <p:nvPr/>
        </p:nvSpPr>
        <p:spPr bwMode="auto">
          <a:xfrm flipV="1">
            <a:off x="6749541" y="2033588"/>
            <a:ext cx="352425"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15" name="Line 23"/>
          <p:cNvSpPr>
            <a:spLocks noChangeShapeType="1"/>
          </p:cNvSpPr>
          <p:nvPr/>
        </p:nvSpPr>
        <p:spPr bwMode="auto">
          <a:xfrm flipH="1" flipV="1">
            <a:off x="5376353" y="2033588"/>
            <a:ext cx="352425"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16" name="Line 24"/>
          <p:cNvSpPr>
            <a:spLocks noChangeShapeType="1"/>
          </p:cNvSpPr>
          <p:nvPr/>
        </p:nvSpPr>
        <p:spPr bwMode="auto">
          <a:xfrm>
            <a:off x="5922453" y="2262188"/>
            <a:ext cx="0" cy="3619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17" name="Line 25"/>
          <p:cNvSpPr>
            <a:spLocks noChangeShapeType="1"/>
          </p:cNvSpPr>
          <p:nvPr/>
        </p:nvSpPr>
        <p:spPr bwMode="auto">
          <a:xfrm>
            <a:off x="6608253" y="2281238"/>
            <a:ext cx="0" cy="3429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18" name="Line 26"/>
          <p:cNvSpPr>
            <a:spLocks noChangeShapeType="1"/>
          </p:cNvSpPr>
          <p:nvPr/>
        </p:nvSpPr>
        <p:spPr bwMode="auto">
          <a:xfrm>
            <a:off x="6590791" y="1404938"/>
            <a:ext cx="0" cy="400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19" name="Line 27"/>
          <p:cNvSpPr>
            <a:spLocks noChangeShapeType="1"/>
          </p:cNvSpPr>
          <p:nvPr/>
        </p:nvSpPr>
        <p:spPr bwMode="auto">
          <a:xfrm>
            <a:off x="5922453" y="1404938"/>
            <a:ext cx="0" cy="400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20" name="Text Box 28"/>
          <p:cNvSpPr txBox="1">
            <a:spLocks noChangeArrowheads="1"/>
          </p:cNvSpPr>
          <p:nvPr/>
        </p:nvSpPr>
        <p:spPr bwMode="auto">
          <a:xfrm>
            <a:off x="5646228" y="2528888"/>
            <a:ext cx="4762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H</a:t>
            </a:r>
          </a:p>
        </p:txBody>
      </p:sp>
      <p:sp>
        <p:nvSpPr>
          <p:cNvPr id="622621" name="Text Box 29"/>
          <p:cNvSpPr txBox="1">
            <a:spLocks noChangeArrowheads="1"/>
          </p:cNvSpPr>
          <p:nvPr/>
        </p:nvSpPr>
        <p:spPr bwMode="auto">
          <a:xfrm>
            <a:off x="6341553" y="2519363"/>
            <a:ext cx="563563"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H</a:t>
            </a:r>
          </a:p>
        </p:txBody>
      </p:sp>
      <p:sp>
        <p:nvSpPr>
          <p:cNvPr id="622624" name="Text Box 32"/>
          <p:cNvSpPr txBox="1">
            <a:spLocks noChangeArrowheads="1"/>
          </p:cNvSpPr>
          <p:nvPr/>
        </p:nvSpPr>
        <p:spPr bwMode="auto">
          <a:xfrm>
            <a:off x="7044331" y="1603001"/>
            <a:ext cx="2135187" cy="1323439"/>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smtClean="0">
                <a:solidFill>
                  <a:schemeClr val="tx2"/>
                </a:solidFill>
                <a:effectLst>
                  <a:outerShdw blurRad="38100" dist="38100" dir="2700000" algn="tl">
                    <a:srgbClr val="000000"/>
                  </a:outerShdw>
                </a:effectLst>
              </a:rPr>
              <a:t>Typical catalysts are heterogeneous: insoluble solids</a:t>
            </a:r>
            <a:endParaRPr lang="en-US" altLang="en-US" sz="2000">
              <a:solidFill>
                <a:schemeClr val="tx2"/>
              </a:solidFill>
              <a:effectLst>
                <a:outerShdw blurRad="38100" dist="38100" dir="2700000" algn="tl">
                  <a:srgbClr val="000000"/>
                </a:outerShdw>
              </a:effectLst>
            </a:endParaRPr>
          </a:p>
        </p:txBody>
      </p:sp>
      <p:sp>
        <p:nvSpPr>
          <p:cNvPr id="622625" name="Text Box 33"/>
          <p:cNvSpPr txBox="1">
            <a:spLocks noChangeArrowheads="1"/>
          </p:cNvSpPr>
          <p:nvPr/>
        </p:nvSpPr>
        <p:spPr bwMode="auto">
          <a:xfrm>
            <a:off x="265113" y="3663950"/>
            <a:ext cx="79819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FF00"/>
                </a:solidFill>
                <a:effectLst>
                  <a:outerShdw blurRad="38100" dist="38100" dir="2700000" algn="tl">
                    <a:srgbClr val="000000"/>
                  </a:outerShdw>
                </a:effectLst>
              </a:rPr>
              <a:t>Why catalysts?</a:t>
            </a:r>
            <a:r>
              <a:rPr lang="en-US" altLang="en-US" sz="2800">
                <a:effectLst>
                  <a:outerShdw blurRad="38100" dist="38100" dir="2700000" algn="tl">
                    <a:srgbClr val="000000"/>
                  </a:outerShdw>
                </a:effectLst>
              </a:rPr>
              <a:t> Enable a </a:t>
            </a:r>
            <a:r>
              <a:rPr lang="en-US" altLang="en-US" sz="2800">
                <a:solidFill>
                  <a:srgbClr val="FF0066"/>
                </a:solidFill>
                <a:effectLst>
                  <a:outerShdw blurRad="38100" dist="38100" dir="2700000" algn="tl">
                    <a:srgbClr val="000000"/>
                  </a:outerShdw>
                </a:effectLst>
              </a:rPr>
              <a:t>lower </a:t>
            </a:r>
            <a:r>
              <a:rPr lang="en-US" altLang="en-US" sz="2800" i="1">
                <a:solidFill>
                  <a:srgbClr val="FF0066"/>
                </a:solidFill>
                <a:effectLst>
                  <a:outerShdw blurRad="38100" dist="38100" dir="2700000" algn="tl">
                    <a:srgbClr val="000000"/>
                  </a:outerShdw>
                </a:effectLst>
              </a:rPr>
              <a:t>E</a:t>
            </a:r>
            <a:r>
              <a:rPr lang="en-US" altLang="en-US" sz="2800" baseline="-25000">
                <a:solidFill>
                  <a:srgbClr val="FF0066"/>
                </a:solidFill>
                <a:effectLst>
                  <a:outerShdw blurRad="38100" dist="38100" dir="2700000" algn="tl">
                    <a:srgbClr val="000000"/>
                  </a:outerShdw>
                </a:effectLst>
              </a:rPr>
              <a:t>a</a:t>
            </a:r>
            <a:r>
              <a:rPr lang="en-US" altLang="en-US" sz="2800">
                <a:effectLst>
                  <a:outerShdw blurRad="38100" dist="38100" dir="2700000" algn="tl">
                    <a:srgbClr val="000000"/>
                  </a:outerShdw>
                </a:effectLst>
              </a:rPr>
              <a:t> mechanism.</a:t>
            </a:r>
          </a:p>
        </p:txBody>
      </p:sp>
      <p:sp>
        <p:nvSpPr>
          <p:cNvPr id="622626" name="Text Box 34"/>
          <p:cNvSpPr txBox="1">
            <a:spLocks noChangeArrowheads="1"/>
          </p:cNvSpPr>
          <p:nvPr/>
        </p:nvSpPr>
        <p:spPr bwMode="auto">
          <a:xfrm>
            <a:off x="295275" y="4352925"/>
            <a:ext cx="3127375" cy="1373188"/>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Alkenes + H</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             no reaction without catalyst</a:t>
            </a:r>
          </a:p>
        </p:txBody>
      </p:sp>
      <p:grpSp>
        <p:nvGrpSpPr>
          <p:cNvPr id="622653" name="Group 61"/>
          <p:cNvGrpSpPr>
            <a:grpSpLocks/>
          </p:cNvGrpSpPr>
          <p:nvPr/>
        </p:nvGrpSpPr>
        <p:grpSpPr bwMode="auto">
          <a:xfrm>
            <a:off x="2609850" y="4445000"/>
            <a:ext cx="649288" cy="354013"/>
            <a:chOff x="1662" y="2730"/>
            <a:chExt cx="564" cy="360"/>
          </a:xfrm>
        </p:grpSpPr>
        <p:sp>
          <p:nvSpPr>
            <p:cNvPr id="622627" name="Line 35"/>
            <p:cNvSpPr>
              <a:spLocks noChangeShapeType="1"/>
            </p:cNvSpPr>
            <p:nvPr/>
          </p:nvSpPr>
          <p:spPr bwMode="auto">
            <a:xfrm>
              <a:off x="1662" y="2910"/>
              <a:ext cx="564"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28" name="Line 36"/>
            <p:cNvSpPr>
              <a:spLocks noChangeShapeType="1"/>
            </p:cNvSpPr>
            <p:nvPr/>
          </p:nvSpPr>
          <p:spPr bwMode="auto">
            <a:xfrm flipH="1">
              <a:off x="1806" y="2730"/>
              <a:ext cx="264" cy="34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29" name="Line 37"/>
            <p:cNvSpPr>
              <a:spLocks noChangeShapeType="1"/>
            </p:cNvSpPr>
            <p:nvPr/>
          </p:nvSpPr>
          <p:spPr bwMode="auto">
            <a:xfrm>
              <a:off x="1818" y="2730"/>
              <a:ext cx="240" cy="36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2631" name="Text Box 39"/>
          <p:cNvSpPr txBox="1">
            <a:spLocks noChangeArrowheads="1"/>
          </p:cNvSpPr>
          <p:nvPr/>
        </p:nvSpPr>
        <p:spPr bwMode="auto">
          <a:xfrm>
            <a:off x="790575" y="2809875"/>
            <a:ext cx="39306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FF"/>
                </a:solidFill>
                <a:effectLst>
                  <a:outerShdw blurRad="38100" dist="38100" dir="2700000" algn="tl">
                    <a:srgbClr val="000000"/>
                  </a:outerShdw>
                </a:effectLst>
              </a:rPr>
              <a:t>Pd/C, PtO</a:t>
            </a:r>
            <a:r>
              <a:rPr lang="en-US" altLang="en-US" sz="2800" baseline="-25000">
                <a:solidFill>
                  <a:srgbClr val="FF00FF"/>
                </a:solidFill>
                <a:effectLst>
                  <a:outerShdw blurRad="38100" dist="38100" dir="2700000" algn="tl">
                    <a:srgbClr val="000000"/>
                  </a:outerShdw>
                </a:effectLst>
              </a:rPr>
              <a:t>2 </a:t>
            </a:r>
            <a:r>
              <a:rPr lang="en-US" altLang="en-US" sz="2800">
                <a:effectLst>
                  <a:outerShdw blurRad="38100" dist="38100" dir="2700000" algn="tl">
                    <a:srgbClr val="000000"/>
                  </a:outerShdw>
                </a:effectLst>
              </a:rPr>
              <a:t>( </a:t>
            </a:r>
            <a:r>
              <a:rPr lang="en-US" altLang="en-US" sz="2800">
                <a:solidFill>
                  <a:srgbClr val="66CCFF"/>
                </a:solidFill>
                <a:effectLst>
                  <a:outerShdw blurRad="38100" dist="38100" dir="2700000" algn="tl">
                    <a:srgbClr val="000000"/>
                  </a:outerShdw>
                </a:effectLst>
              </a:rPr>
              <a:t>       </a:t>
            </a:r>
            <a:r>
              <a:rPr lang="en-US" altLang="en-US" sz="2800">
                <a:solidFill>
                  <a:srgbClr val="FF00FF"/>
                </a:solidFill>
                <a:effectLst>
                  <a:outerShdw blurRad="38100" dist="38100" dir="2700000" algn="tl">
                    <a:srgbClr val="000000"/>
                  </a:outerShdw>
                </a:effectLst>
              </a:rPr>
              <a:t>Pt</a:t>
            </a:r>
            <a:r>
              <a:rPr lang="en-US" altLang="en-US" sz="2800">
                <a:effectLst>
                  <a:outerShdw blurRad="38100" dist="38100" dir="2700000" algn="tl">
                    <a:srgbClr val="000000"/>
                  </a:outerShdw>
                </a:effectLst>
              </a:rPr>
              <a:t>)</a:t>
            </a:r>
          </a:p>
        </p:txBody>
      </p:sp>
      <p:sp>
        <p:nvSpPr>
          <p:cNvPr id="622635" name="Text Box 43"/>
          <p:cNvSpPr txBox="1">
            <a:spLocks noChangeArrowheads="1"/>
          </p:cNvSpPr>
          <p:nvPr/>
        </p:nvSpPr>
        <p:spPr bwMode="auto">
          <a:xfrm>
            <a:off x="3722742" y="2872837"/>
            <a:ext cx="1841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effectLst>
                <a:outerShdw blurRad="38100" dist="38100" dir="2700000" algn="tl">
                  <a:srgbClr val="000000"/>
                </a:outerShdw>
              </a:effectLst>
            </a:endParaRPr>
          </a:p>
        </p:txBody>
      </p:sp>
      <p:sp>
        <p:nvSpPr>
          <p:cNvPr id="622639" name="Line 47"/>
          <p:cNvSpPr>
            <a:spLocks noChangeShapeType="1"/>
          </p:cNvSpPr>
          <p:nvPr/>
        </p:nvSpPr>
        <p:spPr bwMode="auto">
          <a:xfrm>
            <a:off x="2911475" y="3094038"/>
            <a:ext cx="7429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40" name="Text Box 48"/>
          <p:cNvSpPr txBox="1">
            <a:spLocks noChangeArrowheads="1"/>
          </p:cNvSpPr>
          <p:nvPr/>
        </p:nvSpPr>
        <p:spPr bwMode="auto">
          <a:xfrm>
            <a:off x="2978150" y="2689225"/>
            <a:ext cx="591035"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a:solidFill>
                  <a:srgbClr val="66CCFF"/>
                </a:solidFill>
                <a:effectLst>
                  <a:outerShdw blurRad="38100" dist="38100" dir="2700000" algn="tl">
                    <a:srgbClr val="000000"/>
                  </a:outerShdw>
                </a:effectLst>
              </a:rPr>
              <a:t>H</a:t>
            </a:r>
            <a:r>
              <a:rPr lang="en-US" altLang="en-US" sz="2000" baseline="-25000">
                <a:solidFill>
                  <a:srgbClr val="66CCFF"/>
                </a:solidFill>
                <a:effectLst>
                  <a:outerShdw blurRad="38100" dist="38100" dir="2700000" algn="tl">
                    <a:srgbClr val="000000"/>
                  </a:outerShdw>
                </a:effectLst>
              </a:rPr>
              <a:t>2</a:t>
            </a:r>
          </a:p>
        </p:txBody>
      </p:sp>
      <p:sp>
        <p:nvSpPr>
          <p:cNvPr id="622642" name="Freeform 50"/>
          <p:cNvSpPr>
            <a:spLocks/>
          </p:cNvSpPr>
          <p:nvPr/>
        </p:nvSpPr>
        <p:spPr bwMode="auto">
          <a:xfrm>
            <a:off x="5753100" y="4498975"/>
            <a:ext cx="2190750" cy="2000250"/>
          </a:xfrm>
          <a:custGeom>
            <a:avLst/>
            <a:gdLst>
              <a:gd name="T0" fmla="*/ 0 w 1380"/>
              <a:gd name="T1" fmla="*/ 0 h 1260"/>
              <a:gd name="T2" fmla="*/ 0 w 1380"/>
              <a:gd name="T3" fmla="*/ 1260 h 1260"/>
              <a:gd name="T4" fmla="*/ 1380 w 1380"/>
              <a:gd name="T5" fmla="*/ 1260 h 1260"/>
            </a:gdLst>
            <a:ahLst/>
            <a:cxnLst>
              <a:cxn ang="0">
                <a:pos x="T0" y="T1"/>
              </a:cxn>
              <a:cxn ang="0">
                <a:pos x="T2" y="T3"/>
              </a:cxn>
              <a:cxn ang="0">
                <a:pos x="T4" y="T5"/>
              </a:cxn>
            </a:cxnLst>
            <a:rect l="0" t="0" r="r" b="b"/>
            <a:pathLst>
              <a:path w="1380" h="1260">
                <a:moveTo>
                  <a:pt x="0" y="0"/>
                </a:moveTo>
                <a:lnTo>
                  <a:pt x="0" y="1260"/>
                </a:lnTo>
                <a:lnTo>
                  <a:pt x="1380" y="1260"/>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43" name="Line 51"/>
          <p:cNvSpPr>
            <a:spLocks noChangeShapeType="1"/>
          </p:cNvSpPr>
          <p:nvPr/>
        </p:nvSpPr>
        <p:spPr bwMode="auto">
          <a:xfrm>
            <a:off x="6019800" y="5241925"/>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44" name="Freeform 52"/>
          <p:cNvSpPr>
            <a:spLocks/>
          </p:cNvSpPr>
          <p:nvPr/>
        </p:nvSpPr>
        <p:spPr bwMode="auto">
          <a:xfrm>
            <a:off x="6381750" y="4219575"/>
            <a:ext cx="1143000" cy="1933575"/>
          </a:xfrm>
          <a:custGeom>
            <a:avLst/>
            <a:gdLst>
              <a:gd name="T0" fmla="*/ 0 w 720"/>
              <a:gd name="T1" fmla="*/ 644 h 1218"/>
              <a:gd name="T2" fmla="*/ 48 w 720"/>
              <a:gd name="T3" fmla="*/ 476 h 1218"/>
              <a:gd name="T4" fmla="*/ 108 w 720"/>
              <a:gd name="T5" fmla="*/ 224 h 1218"/>
              <a:gd name="T6" fmla="*/ 204 w 720"/>
              <a:gd name="T7" fmla="*/ 356 h 1218"/>
              <a:gd name="T8" fmla="*/ 252 w 720"/>
              <a:gd name="T9" fmla="*/ 68 h 1218"/>
              <a:gd name="T10" fmla="*/ 336 w 720"/>
              <a:gd name="T11" fmla="*/ 200 h 1218"/>
              <a:gd name="T12" fmla="*/ 408 w 720"/>
              <a:gd name="T13" fmla="*/ 140 h 1218"/>
              <a:gd name="T14" fmla="*/ 600 w 720"/>
              <a:gd name="T15" fmla="*/ 1040 h 1218"/>
              <a:gd name="T16" fmla="*/ 720 w 720"/>
              <a:gd name="T17" fmla="*/ 120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18">
                <a:moveTo>
                  <a:pt x="0" y="644"/>
                </a:moveTo>
                <a:cubicBezTo>
                  <a:pt x="8" y="616"/>
                  <a:pt x="30" y="546"/>
                  <a:pt x="48" y="476"/>
                </a:cubicBezTo>
                <a:cubicBezTo>
                  <a:pt x="66" y="406"/>
                  <a:pt x="82" y="244"/>
                  <a:pt x="108" y="224"/>
                </a:cubicBezTo>
                <a:cubicBezTo>
                  <a:pt x="134" y="204"/>
                  <a:pt x="180" y="382"/>
                  <a:pt x="204" y="356"/>
                </a:cubicBezTo>
                <a:cubicBezTo>
                  <a:pt x="228" y="330"/>
                  <a:pt x="230" y="94"/>
                  <a:pt x="252" y="68"/>
                </a:cubicBezTo>
                <a:cubicBezTo>
                  <a:pt x="274" y="42"/>
                  <a:pt x="310" y="188"/>
                  <a:pt x="336" y="200"/>
                </a:cubicBezTo>
                <a:cubicBezTo>
                  <a:pt x="362" y="212"/>
                  <a:pt x="364" y="0"/>
                  <a:pt x="408" y="140"/>
                </a:cubicBezTo>
                <a:cubicBezTo>
                  <a:pt x="452" y="280"/>
                  <a:pt x="548" y="862"/>
                  <a:pt x="600" y="1040"/>
                </a:cubicBezTo>
                <a:cubicBezTo>
                  <a:pt x="652" y="1218"/>
                  <a:pt x="695" y="1173"/>
                  <a:pt x="720" y="1208"/>
                </a:cubicBez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45" name="Freeform 53"/>
          <p:cNvSpPr>
            <a:spLocks/>
          </p:cNvSpPr>
          <p:nvPr/>
        </p:nvSpPr>
        <p:spPr bwMode="auto">
          <a:xfrm>
            <a:off x="6362700" y="5000625"/>
            <a:ext cx="1123950" cy="1117600"/>
          </a:xfrm>
          <a:custGeom>
            <a:avLst/>
            <a:gdLst>
              <a:gd name="T0" fmla="*/ 0 w 708"/>
              <a:gd name="T1" fmla="*/ 152 h 704"/>
              <a:gd name="T2" fmla="*/ 132 w 708"/>
              <a:gd name="T3" fmla="*/ 140 h 704"/>
              <a:gd name="T4" fmla="*/ 204 w 708"/>
              <a:gd name="T5" fmla="*/ 8 h 704"/>
              <a:gd name="T6" fmla="*/ 276 w 708"/>
              <a:gd name="T7" fmla="*/ 92 h 704"/>
              <a:gd name="T8" fmla="*/ 336 w 708"/>
              <a:gd name="T9" fmla="*/ 164 h 704"/>
              <a:gd name="T10" fmla="*/ 396 w 708"/>
              <a:gd name="T11" fmla="*/ 116 h 704"/>
              <a:gd name="T12" fmla="*/ 456 w 708"/>
              <a:gd name="T13" fmla="*/ 368 h 704"/>
              <a:gd name="T14" fmla="*/ 552 w 708"/>
              <a:gd name="T15" fmla="*/ 584 h 704"/>
              <a:gd name="T16" fmla="*/ 708 w 708"/>
              <a:gd name="T17" fmla="*/ 70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8" h="704">
                <a:moveTo>
                  <a:pt x="0" y="152"/>
                </a:moveTo>
                <a:cubicBezTo>
                  <a:pt x="22" y="150"/>
                  <a:pt x="98" y="164"/>
                  <a:pt x="132" y="140"/>
                </a:cubicBezTo>
                <a:cubicBezTo>
                  <a:pt x="166" y="116"/>
                  <a:pt x="180" y="16"/>
                  <a:pt x="204" y="8"/>
                </a:cubicBezTo>
                <a:cubicBezTo>
                  <a:pt x="228" y="0"/>
                  <a:pt x="254" y="66"/>
                  <a:pt x="276" y="92"/>
                </a:cubicBezTo>
                <a:cubicBezTo>
                  <a:pt x="298" y="118"/>
                  <a:pt x="316" y="160"/>
                  <a:pt x="336" y="164"/>
                </a:cubicBezTo>
                <a:cubicBezTo>
                  <a:pt x="356" y="168"/>
                  <a:pt x="376" y="82"/>
                  <a:pt x="396" y="116"/>
                </a:cubicBezTo>
                <a:cubicBezTo>
                  <a:pt x="416" y="150"/>
                  <a:pt x="430" y="290"/>
                  <a:pt x="456" y="368"/>
                </a:cubicBezTo>
                <a:cubicBezTo>
                  <a:pt x="482" y="446"/>
                  <a:pt x="510" y="528"/>
                  <a:pt x="552" y="584"/>
                </a:cubicBezTo>
                <a:cubicBezTo>
                  <a:pt x="594" y="640"/>
                  <a:pt x="676" y="679"/>
                  <a:pt x="708" y="704"/>
                </a:cubicBezTo>
              </a:path>
            </a:pathLst>
          </a:custGeom>
          <a:noFill/>
          <a:ln w="38100" cap="flat" cmpd="sng">
            <a:solidFill>
              <a:srgbClr val="FF0066"/>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46" name="Text Box 54"/>
          <p:cNvSpPr txBox="1">
            <a:spLocks noChangeArrowheads="1"/>
          </p:cNvSpPr>
          <p:nvPr/>
        </p:nvSpPr>
        <p:spPr bwMode="auto">
          <a:xfrm>
            <a:off x="5124450" y="4879975"/>
            <a:ext cx="4381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i="1">
                <a:effectLst>
                  <a:outerShdw blurRad="38100" dist="38100" dir="2700000" algn="tl">
                    <a:srgbClr val="000000"/>
                  </a:outerShdw>
                </a:effectLst>
              </a:rPr>
              <a:t>E</a:t>
            </a:r>
          </a:p>
        </p:txBody>
      </p:sp>
      <p:sp>
        <p:nvSpPr>
          <p:cNvPr id="622647" name="Line 55"/>
          <p:cNvSpPr>
            <a:spLocks noChangeShapeType="1"/>
          </p:cNvSpPr>
          <p:nvPr/>
        </p:nvSpPr>
        <p:spPr bwMode="auto">
          <a:xfrm>
            <a:off x="7486650" y="6118225"/>
            <a:ext cx="384175"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48" name="Line 56"/>
          <p:cNvSpPr>
            <a:spLocks noChangeShapeType="1"/>
          </p:cNvSpPr>
          <p:nvPr/>
        </p:nvSpPr>
        <p:spPr bwMode="auto">
          <a:xfrm flipV="1">
            <a:off x="4889500" y="5265738"/>
            <a:ext cx="1878013" cy="658812"/>
          </a:xfrm>
          <a:prstGeom prst="line">
            <a:avLst/>
          </a:prstGeom>
          <a:noFill/>
          <a:ln w="19050">
            <a:solidFill>
              <a:srgbClr val="FF00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49" name="Text Box 57"/>
          <p:cNvSpPr txBox="1">
            <a:spLocks noChangeArrowheads="1"/>
          </p:cNvSpPr>
          <p:nvPr/>
        </p:nvSpPr>
        <p:spPr bwMode="auto">
          <a:xfrm>
            <a:off x="3479800" y="5888038"/>
            <a:ext cx="2170113" cy="3667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FF0066"/>
                </a:solidFill>
                <a:effectLst>
                  <a:outerShdw blurRad="38100" dist="38100" dir="2700000" algn="tl">
                    <a:srgbClr val="000000"/>
                  </a:outerShdw>
                </a:effectLst>
              </a:rPr>
              <a:t>Catalyzed pathway</a:t>
            </a:r>
          </a:p>
        </p:txBody>
      </p:sp>
      <p:sp>
        <p:nvSpPr>
          <p:cNvPr id="622651" name="Line 59"/>
          <p:cNvSpPr>
            <a:spLocks noChangeShapeType="1"/>
          </p:cNvSpPr>
          <p:nvPr/>
        </p:nvSpPr>
        <p:spPr bwMode="auto">
          <a:xfrm flipH="1" flipV="1">
            <a:off x="7161213" y="4489450"/>
            <a:ext cx="441325" cy="26352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52" name="Text Box 60"/>
          <p:cNvSpPr txBox="1">
            <a:spLocks noChangeArrowheads="1"/>
          </p:cNvSpPr>
          <p:nvPr/>
        </p:nvSpPr>
        <p:spPr bwMode="auto">
          <a:xfrm>
            <a:off x="7559675" y="4598988"/>
            <a:ext cx="14986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effectLst>
                  <a:outerShdw blurRad="38100" dist="38100" dir="2700000" algn="tl">
                    <a:srgbClr val="000000"/>
                  </a:outerShdw>
                </a:effectLst>
              </a:rPr>
              <a:t>Uncatalyzed pathway</a:t>
            </a:r>
          </a:p>
        </p:txBody>
      </p:sp>
      <p:cxnSp>
        <p:nvCxnSpPr>
          <p:cNvPr id="49" name="Straight Connector 48"/>
          <p:cNvCxnSpPr/>
          <p:nvPr/>
        </p:nvCxnSpPr>
        <p:spPr bwMode="auto">
          <a:xfrm flipV="1">
            <a:off x="139484" y="904269"/>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3" name="Text Box 5"/>
          <p:cNvSpPr txBox="1">
            <a:spLocks noChangeArrowheads="1"/>
          </p:cNvSpPr>
          <p:nvPr/>
        </p:nvSpPr>
        <p:spPr bwMode="auto">
          <a:xfrm>
            <a:off x="207963" y="163513"/>
            <a:ext cx="32766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chemeClr val="accent1">
                    <a:lumMod val="40000"/>
                    <a:lumOff val="60000"/>
                  </a:schemeClr>
                </a:solidFill>
                <a:effectLst>
                  <a:outerShdw blurRad="38100" dist="38100" dir="2700000" algn="tl">
                    <a:srgbClr val="000000"/>
                  </a:outerShdw>
                </a:effectLst>
              </a:rPr>
              <a:t>c. Ozonolysis</a:t>
            </a:r>
          </a:p>
        </p:txBody>
      </p:sp>
      <p:sp>
        <p:nvSpPr>
          <p:cNvPr id="841734" name="Text Box 6"/>
          <p:cNvSpPr txBox="1">
            <a:spLocks noChangeArrowheads="1"/>
          </p:cNvSpPr>
          <p:nvPr/>
        </p:nvSpPr>
        <p:spPr bwMode="auto">
          <a:xfrm>
            <a:off x="3236913" y="174625"/>
            <a:ext cx="5897562" cy="9461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Complete oxidative cleavage by   1. O</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 2. Reduction of “ozonide”</a:t>
            </a:r>
          </a:p>
        </p:txBody>
      </p:sp>
      <p:sp>
        <p:nvSpPr>
          <p:cNvPr id="841735" name="Text Box 7"/>
          <p:cNvSpPr txBox="1">
            <a:spLocks noChangeArrowheads="1"/>
          </p:cNvSpPr>
          <p:nvPr/>
        </p:nvSpPr>
        <p:spPr bwMode="auto">
          <a:xfrm>
            <a:off x="476250" y="1847850"/>
            <a:ext cx="9525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r>
              <a:rPr lang="en-US" altLang="en-US" sz="2800" baseline="-25000">
                <a:effectLst>
                  <a:outerShdw blurRad="38100" dist="38100" dir="2700000" algn="tl">
                    <a:srgbClr val="000000"/>
                  </a:outerShdw>
                </a:effectLst>
              </a:rPr>
              <a:t>2</a:t>
            </a:r>
          </a:p>
        </p:txBody>
      </p:sp>
      <p:sp>
        <p:nvSpPr>
          <p:cNvPr id="841736" name="Line 8"/>
          <p:cNvSpPr>
            <a:spLocks noChangeShapeType="1"/>
          </p:cNvSpPr>
          <p:nvPr/>
        </p:nvSpPr>
        <p:spPr bwMode="auto">
          <a:xfrm flipV="1">
            <a:off x="1352550" y="2133600"/>
            <a:ext cx="1758950" cy="9525"/>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737" name="Text Box 9"/>
          <p:cNvSpPr txBox="1">
            <a:spLocks noChangeArrowheads="1"/>
          </p:cNvSpPr>
          <p:nvPr/>
        </p:nvSpPr>
        <p:spPr bwMode="auto">
          <a:xfrm>
            <a:off x="3305175" y="1885950"/>
            <a:ext cx="44005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2-4%                  in O</a:t>
            </a:r>
            <a:r>
              <a:rPr lang="en-US" altLang="en-US" sz="2800" baseline="-25000">
                <a:effectLst>
                  <a:outerShdw blurRad="38100" dist="38100" dir="2700000" algn="tl">
                    <a:srgbClr val="000000"/>
                  </a:outerShdw>
                </a:effectLst>
              </a:rPr>
              <a:t>2</a:t>
            </a:r>
          </a:p>
        </p:txBody>
      </p:sp>
      <p:sp>
        <p:nvSpPr>
          <p:cNvPr id="841756" name="Text Box 28"/>
          <p:cNvSpPr txBox="1">
            <a:spLocks noChangeArrowheads="1"/>
          </p:cNvSpPr>
          <p:nvPr/>
        </p:nvSpPr>
        <p:spPr bwMode="auto">
          <a:xfrm>
            <a:off x="5029200" y="1771650"/>
            <a:ext cx="8953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a:t>
            </a:r>
          </a:p>
        </p:txBody>
      </p:sp>
      <p:sp>
        <p:nvSpPr>
          <p:cNvPr id="841757" name="Text Box 29"/>
          <p:cNvSpPr txBox="1">
            <a:spLocks noChangeArrowheads="1"/>
          </p:cNvSpPr>
          <p:nvPr/>
        </p:nvSpPr>
        <p:spPr bwMode="auto">
          <a:xfrm>
            <a:off x="4495800" y="2114550"/>
            <a:ext cx="5715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a:t>
            </a:r>
          </a:p>
        </p:txBody>
      </p:sp>
      <p:sp>
        <p:nvSpPr>
          <p:cNvPr id="841759" name="Line 31"/>
          <p:cNvSpPr>
            <a:spLocks noChangeShapeType="1"/>
          </p:cNvSpPr>
          <p:nvPr/>
        </p:nvSpPr>
        <p:spPr bwMode="auto">
          <a:xfrm rot="5400000">
            <a:off x="4914900" y="2114550"/>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762" name="Line 34"/>
          <p:cNvSpPr>
            <a:spLocks noChangeShapeType="1"/>
          </p:cNvSpPr>
          <p:nvPr/>
        </p:nvSpPr>
        <p:spPr bwMode="auto">
          <a:xfrm>
            <a:off x="5486400" y="2095500"/>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763" name="Line 35"/>
          <p:cNvSpPr>
            <a:spLocks noChangeShapeType="1"/>
          </p:cNvSpPr>
          <p:nvPr/>
        </p:nvSpPr>
        <p:spPr bwMode="auto">
          <a:xfrm>
            <a:off x="5448300" y="2152650"/>
            <a:ext cx="19050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41765" name="Group 37"/>
          <p:cNvGrpSpPr>
            <a:grpSpLocks/>
          </p:cNvGrpSpPr>
          <p:nvPr/>
        </p:nvGrpSpPr>
        <p:grpSpPr bwMode="auto">
          <a:xfrm rot="3146841">
            <a:off x="5849144" y="2264569"/>
            <a:ext cx="146050" cy="42862"/>
            <a:chOff x="2724" y="1752"/>
            <a:chExt cx="123" cy="39"/>
          </a:xfrm>
        </p:grpSpPr>
        <p:sp>
          <p:nvSpPr>
            <p:cNvPr id="841766" name="Oval 38"/>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67" name="Oval 39"/>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41768" name="Oval 40"/>
          <p:cNvSpPr>
            <a:spLocks noChangeArrowheads="1"/>
          </p:cNvSpPr>
          <p:nvPr/>
        </p:nvSpPr>
        <p:spPr bwMode="auto">
          <a:xfrm rot="8520000">
            <a:off x="4770438" y="2128838"/>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69" name="Oval 41"/>
          <p:cNvSpPr>
            <a:spLocks noChangeArrowheads="1"/>
          </p:cNvSpPr>
          <p:nvPr/>
        </p:nvSpPr>
        <p:spPr bwMode="auto">
          <a:xfrm rot="8520000">
            <a:off x="4652963" y="2124075"/>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72" name="Oval 44"/>
          <p:cNvSpPr>
            <a:spLocks noChangeArrowheads="1"/>
          </p:cNvSpPr>
          <p:nvPr/>
        </p:nvSpPr>
        <p:spPr bwMode="auto">
          <a:xfrm rot="8520000">
            <a:off x="4751388" y="2557463"/>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73" name="Oval 45"/>
          <p:cNvSpPr>
            <a:spLocks noChangeArrowheads="1"/>
          </p:cNvSpPr>
          <p:nvPr/>
        </p:nvSpPr>
        <p:spPr bwMode="auto">
          <a:xfrm rot="8520000">
            <a:off x="4624388" y="2552700"/>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41777" name="Group 49"/>
          <p:cNvGrpSpPr>
            <a:grpSpLocks/>
          </p:cNvGrpSpPr>
          <p:nvPr/>
        </p:nvGrpSpPr>
        <p:grpSpPr bwMode="auto">
          <a:xfrm rot="3146841">
            <a:off x="5572919" y="2531269"/>
            <a:ext cx="146050" cy="42862"/>
            <a:chOff x="2724" y="1752"/>
            <a:chExt cx="123" cy="39"/>
          </a:xfrm>
        </p:grpSpPr>
        <p:sp>
          <p:nvSpPr>
            <p:cNvPr id="841778" name="Oval 50"/>
            <p:cNvSpPr>
              <a:spLocks noChangeArrowheads="1"/>
            </p:cNvSpPr>
            <p:nvPr/>
          </p:nvSpPr>
          <p:spPr bwMode="auto">
            <a:xfrm>
              <a:off x="2820" y="17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79" name="Oval 51"/>
            <p:cNvSpPr>
              <a:spLocks noChangeArrowheads="1"/>
            </p:cNvSpPr>
            <p:nvPr/>
          </p:nvSpPr>
          <p:spPr bwMode="auto">
            <a:xfrm>
              <a:off x="2724" y="1764"/>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41780" name="Line 52"/>
          <p:cNvSpPr>
            <a:spLocks noChangeShapeType="1"/>
          </p:cNvSpPr>
          <p:nvPr/>
        </p:nvSpPr>
        <p:spPr bwMode="auto">
          <a:xfrm>
            <a:off x="4381500" y="2114550"/>
            <a:ext cx="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781" name="Oval 53"/>
          <p:cNvSpPr>
            <a:spLocks noChangeArrowheads="1"/>
          </p:cNvSpPr>
          <p:nvPr/>
        </p:nvSpPr>
        <p:spPr bwMode="auto">
          <a:xfrm>
            <a:off x="4514850" y="22860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82" name="Oval 54"/>
          <p:cNvSpPr>
            <a:spLocks noChangeArrowheads="1"/>
          </p:cNvSpPr>
          <p:nvPr/>
        </p:nvSpPr>
        <p:spPr bwMode="auto">
          <a:xfrm>
            <a:off x="4514850" y="24003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83" name="Text Box 55"/>
          <p:cNvSpPr txBox="1">
            <a:spLocks noChangeArrowheads="1"/>
          </p:cNvSpPr>
          <p:nvPr/>
        </p:nvSpPr>
        <p:spPr bwMode="auto">
          <a:xfrm>
            <a:off x="5543550" y="2171700"/>
            <a:ext cx="4762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a:t>
            </a:r>
          </a:p>
        </p:txBody>
      </p:sp>
      <p:sp>
        <p:nvSpPr>
          <p:cNvPr id="841784" name="Oval 56"/>
          <p:cNvSpPr>
            <a:spLocks noChangeArrowheads="1"/>
          </p:cNvSpPr>
          <p:nvPr/>
        </p:nvSpPr>
        <p:spPr bwMode="auto">
          <a:xfrm rot="8520000">
            <a:off x="5313363" y="1824038"/>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85" name="Oval 57"/>
          <p:cNvSpPr>
            <a:spLocks noChangeArrowheads="1"/>
          </p:cNvSpPr>
          <p:nvPr/>
        </p:nvSpPr>
        <p:spPr bwMode="auto">
          <a:xfrm rot="8520000">
            <a:off x="5186363" y="1819275"/>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86" name="Text Box 58"/>
          <p:cNvSpPr txBox="1">
            <a:spLocks noChangeArrowheads="1"/>
          </p:cNvSpPr>
          <p:nvPr/>
        </p:nvSpPr>
        <p:spPr bwMode="auto">
          <a:xfrm>
            <a:off x="5334000" y="1600200"/>
            <a:ext cx="4762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a:t>
            </a:r>
          </a:p>
        </p:txBody>
      </p:sp>
      <p:sp>
        <p:nvSpPr>
          <p:cNvPr id="841787" name="Line 59"/>
          <p:cNvSpPr>
            <a:spLocks noChangeShapeType="1"/>
          </p:cNvSpPr>
          <p:nvPr/>
        </p:nvSpPr>
        <p:spPr bwMode="auto">
          <a:xfrm>
            <a:off x="5467350" y="2076450"/>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788" name="Line 60"/>
          <p:cNvSpPr>
            <a:spLocks noChangeShapeType="1"/>
          </p:cNvSpPr>
          <p:nvPr/>
        </p:nvSpPr>
        <p:spPr bwMode="auto">
          <a:xfrm>
            <a:off x="5429250" y="2133600"/>
            <a:ext cx="190500" cy="190500"/>
          </a:xfrm>
          <a:prstGeom prst="line">
            <a:avLst/>
          </a:prstGeom>
          <a:noFill/>
          <a:ln w="38100">
            <a:solidFill>
              <a:srgbClr val="66CCFF"/>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789" name="Line 61"/>
          <p:cNvSpPr>
            <a:spLocks noChangeShapeType="1"/>
          </p:cNvSpPr>
          <p:nvPr/>
        </p:nvSpPr>
        <p:spPr bwMode="auto">
          <a:xfrm>
            <a:off x="925513" y="3076575"/>
            <a:ext cx="333375"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790" name="Line 62"/>
          <p:cNvSpPr>
            <a:spLocks noChangeShapeType="1"/>
          </p:cNvSpPr>
          <p:nvPr/>
        </p:nvSpPr>
        <p:spPr bwMode="auto">
          <a:xfrm>
            <a:off x="925513" y="3152775"/>
            <a:ext cx="34290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791" name="Text Box 63"/>
          <p:cNvSpPr txBox="1">
            <a:spLocks noChangeArrowheads="1"/>
          </p:cNvSpPr>
          <p:nvPr/>
        </p:nvSpPr>
        <p:spPr bwMode="auto">
          <a:xfrm>
            <a:off x="577850" y="2852738"/>
            <a:ext cx="334963"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1792" name="Text Box 64"/>
          <p:cNvSpPr txBox="1">
            <a:spLocks noChangeArrowheads="1"/>
          </p:cNvSpPr>
          <p:nvPr/>
        </p:nvSpPr>
        <p:spPr bwMode="auto">
          <a:xfrm>
            <a:off x="1235075" y="2862263"/>
            <a:ext cx="334963"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1793" name="Line 65"/>
          <p:cNvSpPr>
            <a:spLocks noChangeShapeType="1"/>
          </p:cNvSpPr>
          <p:nvPr/>
        </p:nvSpPr>
        <p:spPr bwMode="auto">
          <a:xfrm rot="240000">
            <a:off x="1541463" y="3263106"/>
            <a:ext cx="209550" cy="1333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794" name="Line 66"/>
          <p:cNvSpPr>
            <a:spLocks noChangeShapeType="1"/>
          </p:cNvSpPr>
          <p:nvPr/>
        </p:nvSpPr>
        <p:spPr bwMode="auto">
          <a:xfrm flipH="1">
            <a:off x="490537" y="3239025"/>
            <a:ext cx="200025" cy="2000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795" name="Line 67"/>
          <p:cNvSpPr>
            <a:spLocks noChangeShapeType="1"/>
          </p:cNvSpPr>
          <p:nvPr/>
        </p:nvSpPr>
        <p:spPr bwMode="auto">
          <a:xfrm flipV="1">
            <a:off x="1563688" y="2800350"/>
            <a:ext cx="161925" cy="1333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796" name="Line 68"/>
          <p:cNvSpPr>
            <a:spLocks noChangeShapeType="1"/>
          </p:cNvSpPr>
          <p:nvPr/>
        </p:nvSpPr>
        <p:spPr bwMode="auto">
          <a:xfrm flipH="1" flipV="1">
            <a:off x="477838" y="2790825"/>
            <a:ext cx="209550" cy="1619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797" name="Line 69"/>
          <p:cNvSpPr>
            <a:spLocks noChangeShapeType="1"/>
          </p:cNvSpPr>
          <p:nvPr/>
        </p:nvSpPr>
        <p:spPr bwMode="auto">
          <a:xfrm>
            <a:off x="1847850" y="3105150"/>
            <a:ext cx="17907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798" name="Text Box 70"/>
          <p:cNvSpPr txBox="1">
            <a:spLocks noChangeArrowheads="1"/>
          </p:cNvSpPr>
          <p:nvPr/>
        </p:nvSpPr>
        <p:spPr bwMode="auto">
          <a:xfrm>
            <a:off x="1885950" y="2667000"/>
            <a:ext cx="904875"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1. </a:t>
            </a:r>
            <a:r>
              <a:rPr lang="en-US" altLang="en-US" sz="2000">
                <a:solidFill>
                  <a:srgbClr val="66CCFF"/>
                </a:solidFill>
                <a:effectLst>
                  <a:outerShdw blurRad="38100" dist="38100" dir="2700000" algn="tl">
                    <a:srgbClr val="000000"/>
                  </a:outerShdw>
                </a:effectLst>
              </a:rPr>
              <a:t>O</a:t>
            </a:r>
            <a:r>
              <a:rPr lang="en-US" altLang="en-US" sz="2000" baseline="-25000">
                <a:solidFill>
                  <a:srgbClr val="66CCFF"/>
                </a:solidFill>
                <a:effectLst>
                  <a:outerShdw blurRad="38100" dist="38100" dir="2700000" algn="tl">
                    <a:srgbClr val="000000"/>
                  </a:outerShdw>
                </a:effectLst>
              </a:rPr>
              <a:t>3</a:t>
            </a:r>
          </a:p>
        </p:txBody>
      </p:sp>
      <p:sp>
        <p:nvSpPr>
          <p:cNvPr id="841799" name="Text Box 71"/>
          <p:cNvSpPr txBox="1">
            <a:spLocks noChangeArrowheads="1"/>
          </p:cNvSpPr>
          <p:nvPr/>
        </p:nvSpPr>
        <p:spPr bwMode="auto">
          <a:xfrm>
            <a:off x="1866900" y="3181350"/>
            <a:ext cx="169545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2. Reduction</a:t>
            </a:r>
          </a:p>
        </p:txBody>
      </p:sp>
      <p:sp>
        <p:nvSpPr>
          <p:cNvPr id="841800" name="Line 72"/>
          <p:cNvSpPr>
            <a:spLocks noChangeShapeType="1"/>
          </p:cNvSpPr>
          <p:nvPr/>
        </p:nvSpPr>
        <p:spPr bwMode="auto">
          <a:xfrm>
            <a:off x="4221163" y="3114675"/>
            <a:ext cx="333375"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01" name="Line 73"/>
          <p:cNvSpPr>
            <a:spLocks noChangeShapeType="1"/>
          </p:cNvSpPr>
          <p:nvPr/>
        </p:nvSpPr>
        <p:spPr bwMode="auto">
          <a:xfrm>
            <a:off x="4221163" y="3190875"/>
            <a:ext cx="34290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02" name="Text Box 74"/>
          <p:cNvSpPr txBox="1">
            <a:spLocks noChangeArrowheads="1"/>
          </p:cNvSpPr>
          <p:nvPr/>
        </p:nvSpPr>
        <p:spPr bwMode="auto">
          <a:xfrm>
            <a:off x="3873500" y="2890838"/>
            <a:ext cx="334963"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1803" name="Line 75"/>
          <p:cNvSpPr>
            <a:spLocks noChangeShapeType="1"/>
          </p:cNvSpPr>
          <p:nvPr/>
        </p:nvSpPr>
        <p:spPr bwMode="auto">
          <a:xfrm flipH="1">
            <a:off x="3763963" y="3276600"/>
            <a:ext cx="200025" cy="2000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04" name="Line 76"/>
          <p:cNvSpPr>
            <a:spLocks noChangeShapeType="1"/>
          </p:cNvSpPr>
          <p:nvPr/>
        </p:nvSpPr>
        <p:spPr bwMode="auto">
          <a:xfrm flipH="1" flipV="1">
            <a:off x="3763963" y="2808288"/>
            <a:ext cx="219075" cy="20161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05" name="Line 77"/>
          <p:cNvSpPr>
            <a:spLocks noChangeShapeType="1"/>
          </p:cNvSpPr>
          <p:nvPr/>
        </p:nvSpPr>
        <p:spPr bwMode="auto">
          <a:xfrm>
            <a:off x="5935663" y="3114675"/>
            <a:ext cx="333375"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06" name="Line 78"/>
          <p:cNvSpPr>
            <a:spLocks noChangeShapeType="1"/>
          </p:cNvSpPr>
          <p:nvPr/>
        </p:nvSpPr>
        <p:spPr bwMode="auto">
          <a:xfrm>
            <a:off x="5935663" y="3190875"/>
            <a:ext cx="34290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07" name="Text Box 79"/>
          <p:cNvSpPr txBox="1">
            <a:spLocks noChangeArrowheads="1"/>
          </p:cNvSpPr>
          <p:nvPr/>
        </p:nvSpPr>
        <p:spPr bwMode="auto">
          <a:xfrm>
            <a:off x="6245225" y="2900363"/>
            <a:ext cx="334963"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1808" name="Line 80"/>
          <p:cNvSpPr>
            <a:spLocks noChangeShapeType="1"/>
          </p:cNvSpPr>
          <p:nvPr/>
        </p:nvSpPr>
        <p:spPr bwMode="auto">
          <a:xfrm>
            <a:off x="6545263" y="3305175"/>
            <a:ext cx="219075" cy="182563"/>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09" name="Line 81"/>
          <p:cNvSpPr>
            <a:spLocks noChangeShapeType="1"/>
          </p:cNvSpPr>
          <p:nvPr/>
        </p:nvSpPr>
        <p:spPr bwMode="auto">
          <a:xfrm flipV="1">
            <a:off x="6596974" y="2808288"/>
            <a:ext cx="211137" cy="18256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10" name="Text Box 82"/>
          <p:cNvSpPr txBox="1">
            <a:spLocks noChangeArrowheads="1"/>
          </p:cNvSpPr>
          <p:nvPr/>
        </p:nvSpPr>
        <p:spPr bwMode="auto">
          <a:xfrm>
            <a:off x="4495800" y="2895600"/>
            <a:ext cx="4572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a:t>
            </a:r>
          </a:p>
        </p:txBody>
      </p:sp>
      <p:sp>
        <p:nvSpPr>
          <p:cNvPr id="841811" name="Text Box 83"/>
          <p:cNvSpPr txBox="1">
            <a:spLocks noChangeArrowheads="1"/>
          </p:cNvSpPr>
          <p:nvPr/>
        </p:nvSpPr>
        <p:spPr bwMode="auto">
          <a:xfrm>
            <a:off x="5524500" y="2895600"/>
            <a:ext cx="4572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O</a:t>
            </a:r>
          </a:p>
        </p:txBody>
      </p:sp>
      <p:sp>
        <p:nvSpPr>
          <p:cNvPr id="841812" name="Text Box 84"/>
          <p:cNvSpPr txBox="1">
            <a:spLocks noChangeArrowheads="1"/>
          </p:cNvSpPr>
          <p:nvPr/>
        </p:nvSpPr>
        <p:spPr bwMode="auto">
          <a:xfrm>
            <a:off x="5105400" y="2819400"/>
            <a:ext cx="6286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sp>
        <p:nvSpPr>
          <p:cNvPr id="841813" name="Line 85"/>
          <p:cNvSpPr>
            <a:spLocks noChangeShapeType="1"/>
          </p:cNvSpPr>
          <p:nvPr/>
        </p:nvSpPr>
        <p:spPr bwMode="auto">
          <a:xfrm>
            <a:off x="2049463" y="4391025"/>
            <a:ext cx="333375"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14" name="Line 86"/>
          <p:cNvSpPr>
            <a:spLocks noChangeShapeType="1"/>
          </p:cNvSpPr>
          <p:nvPr/>
        </p:nvSpPr>
        <p:spPr bwMode="auto">
          <a:xfrm>
            <a:off x="2049463" y="4467225"/>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15" name="Text Box 87"/>
          <p:cNvSpPr txBox="1">
            <a:spLocks noChangeArrowheads="1"/>
          </p:cNvSpPr>
          <p:nvPr/>
        </p:nvSpPr>
        <p:spPr bwMode="auto">
          <a:xfrm>
            <a:off x="1701800" y="4167188"/>
            <a:ext cx="334963"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1816" name="Text Box 88"/>
          <p:cNvSpPr txBox="1">
            <a:spLocks noChangeArrowheads="1"/>
          </p:cNvSpPr>
          <p:nvPr/>
        </p:nvSpPr>
        <p:spPr bwMode="auto">
          <a:xfrm>
            <a:off x="2359025" y="4176713"/>
            <a:ext cx="334963"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1817" name="Line 89"/>
          <p:cNvSpPr>
            <a:spLocks noChangeShapeType="1"/>
          </p:cNvSpPr>
          <p:nvPr/>
        </p:nvSpPr>
        <p:spPr bwMode="auto">
          <a:xfrm>
            <a:off x="2659063" y="4619625"/>
            <a:ext cx="209550" cy="1333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18" name="Line 90"/>
          <p:cNvSpPr>
            <a:spLocks noChangeShapeType="1"/>
          </p:cNvSpPr>
          <p:nvPr/>
        </p:nvSpPr>
        <p:spPr bwMode="auto">
          <a:xfrm flipH="1">
            <a:off x="1563688" y="4591050"/>
            <a:ext cx="200025" cy="2000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19" name="Line 91"/>
          <p:cNvSpPr>
            <a:spLocks noChangeShapeType="1"/>
          </p:cNvSpPr>
          <p:nvPr/>
        </p:nvSpPr>
        <p:spPr bwMode="auto">
          <a:xfrm flipV="1">
            <a:off x="2687638" y="4114800"/>
            <a:ext cx="161925" cy="1333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20" name="Line 92"/>
          <p:cNvSpPr>
            <a:spLocks noChangeShapeType="1"/>
          </p:cNvSpPr>
          <p:nvPr/>
        </p:nvSpPr>
        <p:spPr bwMode="auto">
          <a:xfrm flipH="1" flipV="1">
            <a:off x="1601788" y="4105275"/>
            <a:ext cx="209550" cy="1619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21" name="Text Box 93"/>
          <p:cNvSpPr txBox="1">
            <a:spLocks noChangeArrowheads="1"/>
          </p:cNvSpPr>
          <p:nvPr/>
        </p:nvSpPr>
        <p:spPr bwMode="auto">
          <a:xfrm>
            <a:off x="2806700" y="3843338"/>
            <a:ext cx="9334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841822" name="Text Box 94"/>
          <p:cNvSpPr txBox="1">
            <a:spLocks noChangeArrowheads="1"/>
          </p:cNvSpPr>
          <p:nvPr/>
        </p:nvSpPr>
        <p:spPr bwMode="auto">
          <a:xfrm>
            <a:off x="812800" y="4624388"/>
            <a:ext cx="8382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a:t>
            </a:r>
          </a:p>
        </p:txBody>
      </p:sp>
      <p:sp>
        <p:nvSpPr>
          <p:cNvPr id="841823" name="Text Box 95"/>
          <p:cNvSpPr txBox="1">
            <a:spLocks noChangeArrowheads="1"/>
          </p:cNvSpPr>
          <p:nvPr/>
        </p:nvSpPr>
        <p:spPr bwMode="auto">
          <a:xfrm>
            <a:off x="2811463" y="4638675"/>
            <a:ext cx="517525"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endParaRPr lang="en-US" altLang="en-US" sz="2800" baseline="-25000">
              <a:effectLst>
                <a:outerShdw blurRad="38100" dist="38100" dir="2700000" algn="tl">
                  <a:srgbClr val="000000"/>
                </a:outerShdw>
              </a:effectLst>
            </a:endParaRPr>
          </a:p>
        </p:txBody>
      </p:sp>
      <p:sp>
        <p:nvSpPr>
          <p:cNvPr id="841824" name="Text Box 96"/>
          <p:cNvSpPr txBox="1">
            <a:spLocks noChangeArrowheads="1"/>
          </p:cNvSpPr>
          <p:nvPr/>
        </p:nvSpPr>
        <p:spPr bwMode="auto">
          <a:xfrm>
            <a:off x="171450" y="3803650"/>
            <a:ext cx="1711325"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2</a:t>
            </a:r>
            <a:endParaRPr lang="en-US" altLang="en-US" sz="2800">
              <a:effectLst>
                <a:outerShdw blurRad="38100" dist="38100" dir="2700000" algn="tl">
                  <a:srgbClr val="000000"/>
                </a:outerShdw>
              </a:effectLst>
            </a:endParaRPr>
          </a:p>
        </p:txBody>
      </p:sp>
      <p:sp>
        <p:nvSpPr>
          <p:cNvPr id="841826" name="Line 98"/>
          <p:cNvSpPr>
            <a:spLocks noChangeShapeType="1"/>
          </p:cNvSpPr>
          <p:nvPr/>
        </p:nvSpPr>
        <p:spPr bwMode="auto">
          <a:xfrm>
            <a:off x="3390900" y="4533900"/>
            <a:ext cx="17907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27" name="Text Box 99"/>
          <p:cNvSpPr txBox="1">
            <a:spLocks noChangeArrowheads="1"/>
          </p:cNvSpPr>
          <p:nvPr/>
        </p:nvSpPr>
        <p:spPr bwMode="auto">
          <a:xfrm>
            <a:off x="3486150" y="4095750"/>
            <a:ext cx="904875"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1. O</a:t>
            </a:r>
            <a:r>
              <a:rPr lang="en-US" altLang="en-US" sz="2000" baseline="-25000">
                <a:effectLst>
                  <a:outerShdw blurRad="38100" dist="38100" dir="2700000" algn="tl">
                    <a:srgbClr val="000000"/>
                  </a:outerShdw>
                </a:effectLst>
              </a:rPr>
              <a:t>3</a:t>
            </a:r>
          </a:p>
        </p:txBody>
      </p:sp>
      <p:sp>
        <p:nvSpPr>
          <p:cNvPr id="841828" name="Text Box 100"/>
          <p:cNvSpPr txBox="1">
            <a:spLocks noChangeArrowheads="1"/>
          </p:cNvSpPr>
          <p:nvPr/>
        </p:nvSpPr>
        <p:spPr bwMode="auto">
          <a:xfrm>
            <a:off x="3467100" y="4610100"/>
            <a:ext cx="234315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2. </a:t>
            </a:r>
            <a:r>
              <a:rPr lang="en-US" altLang="en-US" sz="2000">
                <a:solidFill>
                  <a:srgbClr val="66CCFF"/>
                </a:solidFill>
                <a:effectLst>
                  <a:outerShdw blurRad="38100" dist="38100" dir="2700000" algn="tl">
                    <a:srgbClr val="000000"/>
                  </a:outerShdw>
                </a:effectLst>
              </a:rPr>
              <a:t>Zn</a:t>
            </a:r>
            <a:r>
              <a:rPr lang="en-US" altLang="en-US" sz="2000">
                <a:effectLst>
                  <a:outerShdw blurRad="38100" dist="38100" dir="2700000" algn="tl">
                    <a:srgbClr val="000000"/>
                  </a:outerShdw>
                </a:effectLst>
              </a:rPr>
              <a:t>, CH</a:t>
            </a:r>
            <a:r>
              <a:rPr lang="en-US" altLang="en-US" sz="2000" baseline="-25000">
                <a:effectLst>
                  <a:outerShdw blurRad="38100" dist="38100" dir="2700000" algn="tl">
                    <a:srgbClr val="000000"/>
                  </a:outerShdw>
                </a:effectLst>
              </a:rPr>
              <a:t>3</a:t>
            </a:r>
            <a:r>
              <a:rPr lang="en-US" altLang="en-US" sz="2000">
                <a:effectLst>
                  <a:outerShdw blurRad="38100" dist="38100" dir="2700000" algn="tl">
                    <a:srgbClr val="000000"/>
                  </a:outerShdw>
                </a:effectLst>
              </a:rPr>
              <a:t>COOH</a:t>
            </a:r>
          </a:p>
        </p:txBody>
      </p:sp>
      <p:sp>
        <p:nvSpPr>
          <p:cNvPr id="841829" name="Freeform 101"/>
          <p:cNvSpPr>
            <a:spLocks/>
          </p:cNvSpPr>
          <p:nvPr/>
        </p:nvSpPr>
        <p:spPr bwMode="auto">
          <a:xfrm>
            <a:off x="3933825" y="4972050"/>
            <a:ext cx="333375" cy="228600"/>
          </a:xfrm>
          <a:custGeom>
            <a:avLst/>
            <a:gdLst>
              <a:gd name="T0" fmla="*/ 30 w 210"/>
              <a:gd name="T1" fmla="*/ 0 h 144"/>
              <a:gd name="T2" fmla="*/ 30 w 210"/>
              <a:gd name="T3" fmla="*/ 120 h 144"/>
              <a:gd name="T4" fmla="*/ 210 w 210"/>
              <a:gd name="T5" fmla="*/ 144 h 144"/>
            </a:gdLst>
            <a:ahLst/>
            <a:cxnLst>
              <a:cxn ang="0">
                <a:pos x="T0" y="T1"/>
              </a:cxn>
              <a:cxn ang="0">
                <a:pos x="T2" y="T3"/>
              </a:cxn>
              <a:cxn ang="0">
                <a:pos x="T4" y="T5"/>
              </a:cxn>
            </a:cxnLst>
            <a:rect l="0" t="0" r="r" b="b"/>
            <a:pathLst>
              <a:path w="210" h="144">
                <a:moveTo>
                  <a:pt x="30" y="0"/>
                </a:moveTo>
                <a:cubicBezTo>
                  <a:pt x="15" y="48"/>
                  <a:pt x="0" y="96"/>
                  <a:pt x="30" y="120"/>
                </a:cubicBezTo>
                <a:cubicBezTo>
                  <a:pt x="60" y="144"/>
                  <a:pt x="135" y="144"/>
                  <a:pt x="210" y="144"/>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30" name="Text Box 102"/>
          <p:cNvSpPr txBox="1">
            <a:spLocks noChangeArrowheads="1"/>
          </p:cNvSpPr>
          <p:nvPr/>
        </p:nvSpPr>
        <p:spPr bwMode="auto">
          <a:xfrm>
            <a:off x="4210050" y="5029200"/>
            <a:ext cx="80010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66CCFF"/>
                </a:solidFill>
                <a:effectLst>
                  <a:outerShdw blurRad="38100" dist="38100" dir="2700000" algn="tl">
                    <a:srgbClr val="000000"/>
                  </a:outerShdw>
                </a:effectLst>
              </a:rPr>
              <a:t>Zn</a:t>
            </a:r>
            <a:r>
              <a:rPr lang="en-US" altLang="en-US" sz="2000" baseline="30000">
                <a:solidFill>
                  <a:srgbClr val="66CCFF"/>
                </a:solidFill>
                <a:effectLst>
                  <a:outerShdw blurRad="38100" dist="38100" dir="2700000" algn="tl">
                    <a:srgbClr val="000000"/>
                  </a:outerShdw>
                </a:effectLst>
              </a:rPr>
              <a:t>2+</a:t>
            </a:r>
          </a:p>
        </p:txBody>
      </p:sp>
      <p:sp>
        <p:nvSpPr>
          <p:cNvPr id="841831" name="Text Box 103"/>
          <p:cNvSpPr txBox="1">
            <a:spLocks noChangeArrowheads="1"/>
          </p:cNvSpPr>
          <p:nvPr/>
        </p:nvSpPr>
        <p:spPr bwMode="auto">
          <a:xfrm>
            <a:off x="5200650" y="4210050"/>
            <a:ext cx="40576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CCH</a:t>
            </a:r>
            <a:r>
              <a:rPr lang="en-US" altLang="en-US" sz="2800" baseline="-25000">
                <a:effectLst>
                  <a:outerShdw blurRad="38100" dist="38100" dir="2700000" algn="tl">
                    <a:srgbClr val="000000"/>
                  </a:outerShdw>
                </a:effectLst>
              </a:rPr>
              <a:t>3 </a:t>
            </a:r>
            <a:r>
              <a:rPr lang="en-US" altLang="en-US" sz="2800">
                <a:effectLst>
                  <a:outerShdw blurRad="38100" dist="38100" dir="2700000" algn="tl">
                    <a:srgbClr val="000000"/>
                  </a:outerShdw>
                </a:effectLst>
              </a:rPr>
              <a:t>+ CH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CH</a:t>
            </a:r>
          </a:p>
        </p:txBody>
      </p:sp>
      <p:sp>
        <p:nvSpPr>
          <p:cNvPr id="841832" name="Line 104"/>
          <p:cNvSpPr>
            <a:spLocks noChangeShapeType="1"/>
          </p:cNvSpPr>
          <p:nvPr/>
        </p:nvSpPr>
        <p:spPr bwMode="auto">
          <a:xfrm>
            <a:off x="8516938" y="4037013"/>
            <a:ext cx="0" cy="261937"/>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33" name="Line 105"/>
          <p:cNvSpPr>
            <a:spLocks noChangeShapeType="1"/>
          </p:cNvSpPr>
          <p:nvPr/>
        </p:nvSpPr>
        <p:spPr bwMode="auto">
          <a:xfrm>
            <a:off x="8583613" y="4032250"/>
            <a:ext cx="0" cy="26193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34" name="Text Box 106"/>
          <p:cNvSpPr txBox="1">
            <a:spLocks noChangeArrowheads="1"/>
          </p:cNvSpPr>
          <p:nvPr/>
        </p:nvSpPr>
        <p:spPr bwMode="auto">
          <a:xfrm>
            <a:off x="8329613" y="3602038"/>
            <a:ext cx="623887"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841835" name="Line 107"/>
          <p:cNvSpPr>
            <a:spLocks noChangeShapeType="1"/>
          </p:cNvSpPr>
          <p:nvPr/>
        </p:nvSpPr>
        <p:spPr bwMode="auto">
          <a:xfrm>
            <a:off x="6680200" y="4037013"/>
            <a:ext cx="0" cy="261937"/>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36" name="Line 108"/>
          <p:cNvSpPr>
            <a:spLocks noChangeShapeType="1"/>
          </p:cNvSpPr>
          <p:nvPr/>
        </p:nvSpPr>
        <p:spPr bwMode="auto">
          <a:xfrm>
            <a:off x="6746875" y="4032250"/>
            <a:ext cx="0" cy="26193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37" name="Text Box 109"/>
          <p:cNvSpPr txBox="1">
            <a:spLocks noChangeArrowheads="1"/>
          </p:cNvSpPr>
          <p:nvPr/>
        </p:nvSpPr>
        <p:spPr bwMode="auto">
          <a:xfrm>
            <a:off x="6492875" y="3602038"/>
            <a:ext cx="623888"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841838" name="Text Box 110"/>
          <p:cNvSpPr txBox="1">
            <a:spLocks noChangeArrowheads="1"/>
          </p:cNvSpPr>
          <p:nvPr/>
        </p:nvSpPr>
        <p:spPr bwMode="auto">
          <a:xfrm>
            <a:off x="6880225" y="4833938"/>
            <a:ext cx="11430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90%</a:t>
            </a:r>
          </a:p>
        </p:txBody>
      </p:sp>
      <p:sp>
        <p:nvSpPr>
          <p:cNvPr id="841839" name="AutoShape 111"/>
          <p:cNvSpPr>
            <a:spLocks noChangeArrowheads="1"/>
          </p:cNvSpPr>
          <p:nvPr/>
        </p:nvSpPr>
        <p:spPr bwMode="auto">
          <a:xfrm rot="16200000">
            <a:off x="581025" y="5572125"/>
            <a:ext cx="781050" cy="762000"/>
          </a:xfrm>
          <a:prstGeom prst="hexagon">
            <a:avLst>
              <a:gd name="adj" fmla="val 25625"/>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40" name="Line 112"/>
          <p:cNvSpPr>
            <a:spLocks noChangeShapeType="1"/>
          </p:cNvSpPr>
          <p:nvPr/>
        </p:nvSpPr>
        <p:spPr bwMode="auto">
          <a:xfrm flipV="1">
            <a:off x="1333500" y="5619750"/>
            <a:ext cx="209550" cy="1333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41" name="Line 113"/>
          <p:cNvSpPr>
            <a:spLocks noChangeShapeType="1"/>
          </p:cNvSpPr>
          <p:nvPr/>
        </p:nvSpPr>
        <p:spPr bwMode="auto">
          <a:xfrm flipH="1">
            <a:off x="1290638" y="5788025"/>
            <a:ext cx="0" cy="3429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43" name="Text Box 115"/>
          <p:cNvSpPr txBox="1">
            <a:spLocks noChangeArrowheads="1"/>
          </p:cNvSpPr>
          <p:nvPr/>
        </p:nvSpPr>
        <p:spPr bwMode="auto">
          <a:xfrm>
            <a:off x="1511300" y="5310188"/>
            <a:ext cx="9334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841844" name="Line 116"/>
          <p:cNvSpPr>
            <a:spLocks noChangeShapeType="1"/>
          </p:cNvSpPr>
          <p:nvPr/>
        </p:nvSpPr>
        <p:spPr bwMode="auto">
          <a:xfrm>
            <a:off x="2324100" y="5870575"/>
            <a:ext cx="17907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45" name="Text Box 117"/>
          <p:cNvSpPr txBox="1">
            <a:spLocks noChangeArrowheads="1"/>
          </p:cNvSpPr>
          <p:nvPr/>
        </p:nvSpPr>
        <p:spPr bwMode="auto">
          <a:xfrm>
            <a:off x="2362200" y="5432425"/>
            <a:ext cx="904875"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1. O</a:t>
            </a:r>
            <a:r>
              <a:rPr lang="en-US" altLang="en-US" sz="2000" baseline="-25000">
                <a:effectLst>
                  <a:outerShdw blurRad="38100" dist="38100" dir="2700000" algn="tl">
                    <a:srgbClr val="000000"/>
                  </a:outerShdw>
                </a:effectLst>
              </a:rPr>
              <a:t>3</a:t>
            </a:r>
          </a:p>
        </p:txBody>
      </p:sp>
      <p:sp>
        <p:nvSpPr>
          <p:cNvPr id="841846" name="Text Box 118"/>
          <p:cNvSpPr txBox="1">
            <a:spLocks noChangeArrowheads="1"/>
          </p:cNvSpPr>
          <p:nvPr/>
        </p:nvSpPr>
        <p:spPr bwMode="auto">
          <a:xfrm>
            <a:off x="2343150" y="5946775"/>
            <a:ext cx="169545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2. </a:t>
            </a:r>
            <a:r>
              <a:rPr lang="en-US" altLang="en-US" sz="2000">
                <a:solidFill>
                  <a:srgbClr val="66CCFF"/>
                </a:solidFill>
                <a:effectLst>
                  <a:outerShdw blurRad="38100" dist="38100" dir="2700000" algn="tl">
                    <a:srgbClr val="000000"/>
                  </a:outerShdw>
                </a:effectLst>
              </a:rPr>
              <a:t>H</a:t>
            </a:r>
            <a:r>
              <a:rPr lang="en-US" altLang="en-US" sz="2000" baseline="-25000">
                <a:solidFill>
                  <a:srgbClr val="66CCFF"/>
                </a:solidFill>
                <a:effectLst>
                  <a:outerShdw blurRad="38100" dist="38100" dir="2700000" algn="tl">
                    <a:srgbClr val="000000"/>
                  </a:outerShdw>
                </a:effectLst>
              </a:rPr>
              <a:t>2</a:t>
            </a:r>
            <a:r>
              <a:rPr lang="en-US" altLang="en-US" sz="2000">
                <a:effectLst>
                  <a:outerShdw blurRad="38100" dist="38100" dir="2700000" algn="tl">
                    <a:srgbClr val="000000"/>
                  </a:outerShdw>
                </a:effectLst>
              </a:rPr>
              <a:t> , Pt</a:t>
            </a:r>
          </a:p>
        </p:txBody>
      </p:sp>
      <p:sp>
        <p:nvSpPr>
          <p:cNvPr id="841847" name="Freeform 119"/>
          <p:cNvSpPr>
            <a:spLocks/>
          </p:cNvSpPr>
          <p:nvPr/>
        </p:nvSpPr>
        <p:spPr bwMode="auto">
          <a:xfrm>
            <a:off x="2752725" y="6343650"/>
            <a:ext cx="257175" cy="190500"/>
          </a:xfrm>
          <a:custGeom>
            <a:avLst/>
            <a:gdLst>
              <a:gd name="T0" fmla="*/ 42 w 150"/>
              <a:gd name="T1" fmla="*/ 0 h 168"/>
              <a:gd name="T2" fmla="*/ 18 w 150"/>
              <a:gd name="T3" fmla="*/ 132 h 168"/>
              <a:gd name="T4" fmla="*/ 150 w 150"/>
              <a:gd name="T5" fmla="*/ 168 h 168"/>
            </a:gdLst>
            <a:ahLst/>
            <a:cxnLst>
              <a:cxn ang="0">
                <a:pos x="T0" y="T1"/>
              </a:cxn>
              <a:cxn ang="0">
                <a:pos x="T2" y="T3"/>
              </a:cxn>
              <a:cxn ang="0">
                <a:pos x="T4" y="T5"/>
              </a:cxn>
            </a:cxnLst>
            <a:rect l="0" t="0" r="r" b="b"/>
            <a:pathLst>
              <a:path w="150" h="168">
                <a:moveTo>
                  <a:pt x="42" y="0"/>
                </a:moveTo>
                <a:cubicBezTo>
                  <a:pt x="21" y="52"/>
                  <a:pt x="0" y="104"/>
                  <a:pt x="18" y="132"/>
                </a:cubicBezTo>
                <a:cubicBezTo>
                  <a:pt x="36" y="160"/>
                  <a:pt x="93" y="164"/>
                  <a:pt x="150" y="168"/>
                </a:cubicBezTo>
              </a:path>
            </a:pathLst>
          </a:custGeom>
          <a:noFill/>
          <a:ln w="381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48" name="Text Box 120"/>
          <p:cNvSpPr txBox="1">
            <a:spLocks noChangeArrowheads="1"/>
          </p:cNvSpPr>
          <p:nvPr/>
        </p:nvSpPr>
        <p:spPr bwMode="auto">
          <a:xfrm>
            <a:off x="2971800" y="6362700"/>
            <a:ext cx="80010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66CCFF"/>
                </a:solidFill>
                <a:effectLst>
                  <a:outerShdw blurRad="38100" dist="38100" dir="2700000" algn="tl">
                    <a:srgbClr val="000000"/>
                  </a:outerShdw>
                </a:effectLst>
              </a:rPr>
              <a:t>H</a:t>
            </a:r>
            <a:r>
              <a:rPr lang="en-US" altLang="en-US" sz="2000" baseline="-25000">
                <a:solidFill>
                  <a:srgbClr val="66CCFF"/>
                </a:solidFill>
                <a:effectLst>
                  <a:outerShdw blurRad="38100" dist="38100" dir="2700000" algn="tl">
                    <a:srgbClr val="000000"/>
                  </a:outerShdw>
                </a:effectLst>
              </a:rPr>
              <a:t>2</a:t>
            </a:r>
            <a:r>
              <a:rPr lang="en-US" altLang="en-US" sz="2000">
                <a:solidFill>
                  <a:srgbClr val="66CCFF"/>
                </a:solidFill>
                <a:effectLst>
                  <a:outerShdw blurRad="38100" dist="38100" dir="2700000" algn="tl">
                    <a:srgbClr val="000000"/>
                  </a:outerShdw>
                </a:effectLst>
              </a:rPr>
              <a:t>O</a:t>
            </a:r>
          </a:p>
        </p:txBody>
      </p:sp>
      <p:sp>
        <p:nvSpPr>
          <p:cNvPr id="841849" name="Freeform 121"/>
          <p:cNvSpPr>
            <a:spLocks/>
          </p:cNvSpPr>
          <p:nvPr/>
        </p:nvSpPr>
        <p:spPr bwMode="auto">
          <a:xfrm>
            <a:off x="4211638" y="5978525"/>
            <a:ext cx="2455862" cy="220663"/>
          </a:xfrm>
          <a:custGeom>
            <a:avLst/>
            <a:gdLst>
              <a:gd name="T0" fmla="*/ 0 w 1547"/>
              <a:gd name="T1" fmla="*/ 139 h 139"/>
              <a:gd name="T2" fmla="*/ 234 w 1547"/>
              <a:gd name="T3" fmla="*/ 0 h 139"/>
              <a:gd name="T4" fmla="*/ 462 w 1547"/>
              <a:gd name="T5" fmla="*/ 139 h 139"/>
              <a:gd name="T6" fmla="*/ 709 w 1547"/>
              <a:gd name="T7" fmla="*/ 6 h 139"/>
              <a:gd name="T8" fmla="*/ 950 w 1547"/>
              <a:gd name="T9" fmla="*/ 139 h 139"/>
              <a:gd name="T10" fmla="*/ 1171 w 1547"/>
              <a:gd name="T11" fmla="*/ 6 h 139"/>
              <a:gd name="T12" fmla="*/ 1405 w 1547"/>
              <a:gd name="T13" fmla="*/ 139 h 139"/>
              <a:gd name="T14" fmla="*/ 1547 w 1547"/>
              <a:gd name="T15" fmla="*/ 5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7" h="139">
                <a:moveTo>
                  <a:pt x="0" y="139"/>
                </a:moveTo>
                <a:lnTo>
                  <a:pt x="234" y="0"/>
                </a:lnTo>
                <a:lnTo>
                  <a:pt x="462" y="139"/>
                </a:lnTo>
                <a:lnTo>
                  <a:pt x="709" y="6"/>
                </a:lnTo>
                <a:lnTo>
                  <a:pt x="950" y="139"/>
                </a:lnTo>
                <a:lnTo>
                  <a:pt x="1171" y="6"/>
                </a:lnTo>
                <a:lnTo>
                  <a:pt x="1405" y="139"/>
                </a:lnTo>
                <a:lnTo>
                  <a:pt x="1547" y="50"/>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51" name="Line 123"/>
          <p:cNvSpPr>
            <a:spLocks noChangeShapeType="1"/>
          </p:cNvSpPr>
          <p:nvPr/>
        </p:nvSpPr>
        <p:spPr bwMode="auto">
          <a:xfrm>
            <a:off x="6408738" y="6192838"/>
            <a:ext cx="0" cy="217487"/>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52" name="Line 124"/>
          <p:cNvSpPr>
            <a:spLocks noChangeShapeType="1"/>
          </p:cNvSpPr>
          <p:nvPr/>
        </p:nvSpPr>
        <p:spPr bwMode="auto">
          <a:xfrm>
            <a:off x="6475413" y="6188075"/>
            <a:ext cx="0" cy="21748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53" name="Text Box 125"/>
          <p:cNvSpPr txBox="1">
            <a:spLocks noChangeArrowheads="1"/>
          </p:cNvSpPr>
          <p:nvPr/>
        </p:nvSpPr>
        <p:spPr bwMode="auto">
          <a:xfrm>
            <a:off x="6269038" y="6327775"/>
            <a:ext cx="300037"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O</a:t>
            </a:r>
          </a:p>
        </p:txBody>
      </p:sp>
      <p:sp>
        <p:nvSpPr>
          <p:cNvPr id="841854" name="Line 126"/>
          <p:cNvSpPr>
            <a:spLocks noChangeShapeType="1"/>
          </p:cNvSpPr>
          <p:nvPr/>
        </p:nvSpPr>
        <p:spPr bwMode="auto">
          <a:xfrm>
            <a:off x="4549775" y="5781675"/>
            <a:ext cx="0" cy="21748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55" name="Line 127"/>
          <p:cNvSpPr>
            <a:spLocks noChangeShapeType="1"/>
          </p:cNvSpPr>
          <p:nvPr/>
        </p:nvSpPr>
        <p:spPr bwMode="auto">
          <a:xfrm>
            <a:off x="4616450" y="5776913"/>
            <a:ext cx="0" cy="217487"/>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856" name="Text Box 128"/>
          <p:cNvSpPr txBox="1">
            <a:spLocks noChangeArrowheads="1"/>
          </p:cNvSpPr>
          <p:nvPr/>
        </p:nvSpPr>
        <p:spPr bwMode="auto">
          <a:xfrm>
            <a:off x="4391025" y="5478463"/>
            <a:ext cx="300038"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O</a:t>
            </a:r>
          </a:p>
        </p:txBody>
      </p:sp>
      <p:sp>
        <p:nvSpPr>
          <p:cNvPr id="841858" name="Text Box 130"/>
          <p:cNvSpPr txBox="1">
            <a:spLocks noChangeArrowheads="1"/>
          </p:cNvSpPr>
          <p:nvPr/>
        </p:nvSpPr>
        <p:spPr bwMode="auto">
          <a:xfrm>
            <a:off x="6623050" y="5810250"/>
            <a:ext cx="81280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H</a:t>
            </a:r>
          </a:p>
        </p:txBody>
      </p:sp>
      <p:sp>
        <p:nvSpPr>
          <p:cNvPr id="841859" name="Text Box 131"/>
          <p:cNvSpPr txBox="1">
            <a:spLocks noChangeArrowheads="1"/>
          </p:cNvSpPr>
          <p:nvPr/>
        </p:nvSpPr>
        <p:spPr bwMode="auto">
          <a:xfrm>
            <a:off x="4068763" y="6337300"/>
            <a:ext cx="220980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66CCFF"/>
                </a:solidFill>
                <a:effectLst>
                  <a:outerShdw blurRad="38100" dist="38100" dir="2700000" algn="tl">
                    <a:srgbClr val="000000"/>
                  </a:outerShdw>
                </a:effectLst>
              </a:rPr>
              <a:t>Ring opening</a:t>
            </a:r>
          </a:p>
        </p:txBody>
      </p:sp>
      <p:sp>
        <p:nvSpPr>
          <p:cNvPr id="841860" name="Text Box 132"/>
          <p:cNvSpPr txBox="1">
            <a:spLocks noChangeArrowheads="1"/>
          </p:cNvSpPr>
          <p:nvPr/>
        </p:nvSpPr>
        <p:spPr bwMode="auto">
          <a:xfrm>
            <a:off x="7181850" y="6038850"/>
            <a:ext cx="11049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85%</a:t>
            </a:r>
          </a:p>
        </p:txBody>
      </p:sp>
      <p:sp>
        <p:nvSpPr>
          <p:cNvPr id="841863" name="Text Box 135"/>
          <p:cNvSpPr txBox="1">
            <a:spLocks noChangeArrowheads="1"/>
          </p:cNvSpPr>
          <p:nvPr/>
        </p:nvSpPr>
        <p:spPr bwMode="auto">
          <a:xfrm>
            <a:off x="1257300" y="1685925"/>
            <a:ext cx="2020888"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Arc discharge</a:t>
            </a:r>
          </a:p>
        </p:txBody>
      </p:sp>
      <p:sp>
        <p:nvSpPr>
          <p:cNvPr id="841865" name="Text Box 137"/>
          <p:cNvSpPr txBox="1">
            <a:spLocks noChangeArrowheads="1"/>
          </p:cNvSpPr>
          <p:nvPr/>
        </p:nvSpPr>
        <p:spPr bwMode="auto">
          <a:xfrm>
            <a:off x="4324350" y="1857375"/>
            <a:ext cx="3111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effectLst>
                  <a:outerShdw blurRad="38100" dist="38100" dir="2700000" algn="tl">
                    <a:srgbClr val="000000"/>
                  </a:outerShdw>
                </a:effectLst>
              </a:rPr>
              <a:t>-</a:t>
            </a:r>
          </a:p>
        </p:txBody>
      </p:sp>
      <p:sp>
        <p:nvSpPr>
          <p:cNvPr id="841866" name="Text Box 138"/>
          <p:cNvSpPr txBox="1">
            <a:spLocks noChangeArrowheads="1"/>
          </p:cNvSpPr>
          <p:nvPr/>
        </p:nvSpPr>
        <p:spPr bwMode="auto">
          <a:xfrm>
            <a:off x="428625" y="1060450"/>
            <a:ext cx="2257425"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effectLst>
                  <a:outerShdw blurRad="38100" dist="38100" dir="2700000" algn="tl">
                    <a:srgbClr val="000000"/>
                  </a:outerShdw>
                </a:effectLst>
              </a:rPr>
              <a:t>Ozone generator: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29" name="Text Box 17"/>
          <p:cNvSpPr txBox="1">
            <a:spLocks noChangeArrowheads="1"/>
          </p:cNvSpPr>
          <p:nvPr/>
        </p:nvSpPr>
        <p:spPr bwMode="auto">
          <a:xfrm>
            <a:off x="3020212" y="1317534"/>
            <a:ext cx="1971676" cy="83099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a:effectLst>
                  <a:outerShdw blurRad="38100" dist="38100" dir="2700000" algn="tl">
                    <a:srgbClr val="000000"/>
                  </a:outerShdw>
                </a:effectLst>
              </a:rPr>
              <a:t>2. (</a:t>
            </a:r>
            <a:r>
              <a:rPr lang="en-US" altLang="en-US" sz="2400" smtClean="0">
                <a:effectLst>
                  <a:outerShdw blurRad="38100" dist="38100" dir="2700000" algn="tl">
                    <a:srgbClr val="000000"/>
                  </a:outerShdw>
                </a:effectLst>
              </a:rPr>
              <a:t>CH</a:t>
            </a:r>
            <a:r>
              <a:rPr lang="en-US" altLang="en-US" sz="2400" baseline="-25000" smtClean="0">
                <a:effectLst>
                  <a:outerShdw blurRad="38100" dist="38100" dir="2700000" algn="tl">
                    <a:srgbClr val="000000"/>
                  </a:outerShdw>
                </a:effectLst>
              </a:rPr>
              <a:t>3</a:t>
            </a:r>
            <a:r>
              <a:rPr lang="en-US" altLang="en-US" sz="2400" smtClean="0">
                <a:effectLst>
                  <a:outerShdw blurRad="38100" dist="38100" dir="2700000" algn="tl">
                    <a:srgbClr val="000000"/>
                  </a:outerShdw>
                </a:effectLst>
              </a:rPr>
              <a:t>)</a:t>
            </a:r>
            <a:r>
              <a:rPr lang="en-US" altLang="en-US" sz="2400" baseline="-25000" smtClean="0">
                <a:effectLst>
                  <a:outerShdw blurRad="38100" dist="38100" dir="2700000" algn="tl">
                    <a:srgbClr val="000000"/>
                  </a:outerShdw>
                </a:effectLst>
              </a:rPr>
              <a:t>2</a:t>
            </a:r>
            <a:r>
              <a:rPr lang="en-US" altLang="en-US" sz="2400" smtClean="0">
                <a:solidFill>
                  <a:srgbClr val="66CCFF"/>
                </a:solidFill>
                <a:effectLst>
                  <a:outerShdw blurRad="38100" dist="38100" dir="2700000" algn="tl">
                    <a:srgbClr val="000000"/>
                  </a:outerShdw>
                </a:effectLst>
              </a:rPr>
              <a:t>S  </a:t>
            </a:r>
            <a:r>
              <a:rPr lang="en-US" altLang="en-US" sz="2400" smtClean="0">
                <a:effectLst>
                  <a:outerShdw blurRad="38100" dist="38100" dir="2700000" algn="tl">
                    <a:srgbClr val="000000"/>
                  </a:outerShdw>
                </a:effectLst>
              </a:rPr>
              <a:t>          (</a:t>
            </a:r>
            <a:r>
              <a:rPr lang="en-US" altLang="en-US" sz="2400">
                <a:effectLst>
                  <a:outerShdw blurRad="38100" dist="38100" dir="2700000" algn="tl">
                    <a:srgbClr val="000000"/>
                  </a:outerShdw>
                </a:effectLst>
              </a:rPr>
              <a:t>CH</a:t>
            </a:r>
            <a:r>
              <a:rPr lang="en-US" altLang="en-US" sz="2400" baseline="-25000">
                <a:effectLst>
                  <a:outerShdw blurRad="38100" dist="38100" dir="2700000" algn="tl">
                    <a:srgbClr val="000000"/>
                  </a:outerShdw>
                </a:effectLst>
              </a:rPr>
              <a:t>3</a:t>
            </a:r>
            <a:r>
              <a:rPr lang="en-US" altLang="en-US" sz="2400">
                <a:effectLst>
                  <a:outerShdw blurRad="38100" dist="38100" dir="2700000" algn="tl">
                    <a:srgbClr val="000000"/>
                  </a:outerShdw>
                </a:effectLst>
              </a:rPr>
              <a:t>)</a:t>
            </a:r>
            <a:r>
              <a:rPr lang="en-US" altLang="en-US" sz="2400" baseline="-25000">
                <a:effectLst>
                  <a:outerShdw blurRad="38100" dist="38100" dir="2700000" algn="tl">
                    <a:srgbClr val="000000"/>
                  </a:outerShdw>
                </a:effectLst>
              </a:rPr>
              <a:t>2</a:t>
            </a:r>
            <a:r>
              <a:rPr lang="en-US" altLang="en-US" sz="2400">
                <a:solidFill>
                  <a:srgbClr val="66CCFF"/>
                </a:solidFill>
                <a:effectLst>
                  <a:outerShdw blurRad="38100" dist="38100" dir="2700000" algn="tl">
                    <a:srgbClr val="000000"/>
                  </a:outerShdw>
                </a:effectLst>
              </a:rPr>
              <a:t>SO</a:t>
            </a:r>
          </a:p>
        </p:txBody>
      </p:sp>
      <p:sp>
        <p:nvSpPr>
          <p:cNvPr id="755717" name="AutoShape 5"/>
          <p:cNvSpPr>
            <a:spLocks noChangeArrowheads="1"/>
          </p:cNvSpPr>
          <p:nvPr/>
        </p:nvSpPr>
        <p:spPr bwMode="auto">
          <a:xfrm rot="16200000">
            <a:off x="727048" y="771102"/>
            <a:ext cx="971550" cy="97155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19" name="Line 7"/>
          <p:cNvSpPr>
            <a:spLocks noChangeShapeType="1"/>
          </p:cNvSpPr>
          <p:nvPr/>
        </p:nvSpPr>
        <p:spPr bwMode="auto">
          <a:xfrm flipV="1">
            <a:off x="1698598" y="1456902"/>
            <a:ext cx="0" cy="361950"/>
          </a:xfrm>
          <a:prstGeom prst="line">
            <a:avLst/>
          </a:prstGeom>
          <a:noFill/>
          <a:ln w="38100">
            <a:solidFill>
              <a:schemeClr val="tx1"/>
            </a:solidFill>
            <a:prstDash val="sysDot"/>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720" name="AutoShape 8"/>
          <p:cNvSpPr>
            <a:spLocks noChangeArrowheads="1"/>
          </p:cNvSpPr>
          <p:nvPr/>
        </p:nvSpPr>
        <p:spPr bwMode="auto">
          <a:xfrm rot="10800000">
            <a:off x="1671611" y="717127"/>
            <a:ext cx="68262" cy="217487"/>
          </a:xfrm>
          <a:prstGeom prst="triangle">
            <a:avLst>
              <a:gd name="adj" fmla="val 51162"/>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21" name="Line 9"/>
          <p:cNvSpPr>
            <a:spLocks noChangeShapeType="1"/>
          </p:cNvSpPr>
          <p:nvPr/>
        </p:nvSpPr>
        <p:spPr bwMode="auto">
          <a:xfrm flipV="1">
            <a:off x="2231998" y="504402"/>
            <a:ext cx="107950" cy="3238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722" name="Line 10"/>
          <p:cNvSpPr>
            <a:spLocks noChangeShapeType="1"/>
          </p:cNvSpPr>
          <p:nvPr/>
        </p:nvSpPr>
        <p:spPr bwMode="auto">
          <a:xfrm flipV="1">
            <a:off x="2270098" y="513927"/>
            <a:ext cx="134938" cy="3524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723" name="Text Box 11"/>
          <p:cNvSpPr txBox="1">
            <a:spLocks noChangeArrowheads="1"/>
          </p:cNvSpPr>
          <p:nvPr/>
        </p:nvSpPr>
        <p:spPr bwMode="auto">
          <a:xfrm>
            <a:off x="1489048" y="1742652"/>
            <a:ext cx="4762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55724" name="Text Box 12"/>
          <p:cNvSpPr txBox="1">
            <a:spLocks noChangeArrowheads="1"/>
          </p:cNvSpPr>
          <p:nvPr/>
        </p:nvSpPr>
        <p:spPr bwMode="auto">
          <a:xfrm>
            <a:off x="1074711" y="259927"/>
            <a:ext cx="8636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a:t>
            </a:r>
          </a:p>
        </p:txBody>
      </p:sp>
      <p:sp>
        <p:nvSpPr>
          <p:cNvPr id="755726" name="AutoShape 14"/>
          <p:cNvSpPr>
            <a:spLocks noChangeArrowheads="1"/>
          </p:cNvSpPr>
          <p:nvPr/>
        </p:nvSpPr>
        <p:spPr bwMode="auto">
          <a:xfrm rot="5400000">
            <a:off x="1717648" y="828252"/>
            <a:ext cx="838200" cy="857250"/>
          </a:xfrm>
          <a:prstGeom prst="pentagon">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27" name="Line 15"/>
          <p:cNvSpPr>
            <a:spLocks noChangeShapeType="1"/>
          </p:cNvSpPr>
          <p:nvPr/>
        </p:nvSpPr>
        <p:spPr bwMode="auto">
          <a:xfrm>
            <a:off x="3081960" y="1247352"/>
            <a:ext cx="201930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728" name="Text Box 16"/>
          <p:cNvSpPr txBox="1">
            <a:spLocks noChangeArrowheads="1"/>
          </p:cNvSpPr>
          <p:nvPr/>
        </p:nvSpPr>
        <p:spPr bwMode="auto">
          <a:xfrm>
            <a:off x="3038490" y="689257"/>
            <a:ext cx="1150938"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1. O</a:t>
            </a:r>
            <a:r>
              <a:rPr lang="en-US" altLang="en-US" sz="2400" baseline="-25000">
                <a:effectLst>
                  <a:outerShdw blurRad="38100" dist="38100" dir="2700000" algn="tl">
                    <a:srgbClr val="000000"/>
                  </a:outerShdw>
                </a:effectLst>
              </a:rPr>
              <a:t>3</a:t>
            </a:r>
          </a:p>
        </p:txBody>
      </p:sp>
      <p:sp>
        <p:nvSpPr>
          <p:cNvPr id="755730" name="Line 18"/>
          <p:cNvSpPr>
            <a:spLocks noChangeShapeType="1"/>
          </p:cNvSpPr>
          <p:nvPr/>
        </p:nvSpPr>
        <p:spPr bwMode="auto">
          <a:xfrm>
            <a:off x="4618550" y="1552152"/>
            <a:ext cx="36195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731" name="AutoShape 19"/>
          <p:cNvSpPr>
            <a:spLocks noChangeArrowheads="1"/>
          </p:cNvSpPr>
          <p:nvPr/>
        </p:nvSpPr>
        <p:spPr bwMode="auto">
          <a:xfrm rot="16200000">
            <a:off x="5565748" y="801264"/>
            <a:ext cx="971550" cy="97155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32" name="Line 20"/>
          <p:cNvSpPr>
            <a:spLocks noChangeShapeType="1"/>
          </p:cNvSpPr>
          <p:nvPr/>
        </p:nvSpPr>
        <p:spPr bwMode="auto">
          <a:xfrm flipV="1">
            <a:off x="6537298" y="1487064"/>
            <a:ext cx="0" cy="361950"/>
          </a:xfrm>
          <a:prstGeom prst="line">
            <a:avLst/>
          </a:prstGeom>
          <a:noFill/>
          <a:ln w="38100">
            <a:solidFill>
              <a:schemeClr val="tx1"/>
            </a:solidFill>
            <a:prstDash val="sysDot"/>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733" name="AutoShape 21"/>
          <p:cNvSpPr>
            <a:spLocks noChangeArrowheads="1"/>
          </p:cNvSpPr>
          <p:nvPr/>
        </p:nvSpPr>
        <p:spPr bwMode="auto">
          <a:xfrm rot="10800000">
            <a:off x="6510311" y="747289"/>
            <a:ext cx="68262" cy="217488"/>
          </a:xfrm>
          <a:prstGeom prst="triangle">
            <a:avLst>
              <a:gd name="adj" fmla="val 51162"/>
            </a:avLst>
          </a:prstGeom>
          <a:solidFill>
            <a:schemeClr val="tx1"/>
          </a:solidFill>
          <a:ln w="38100">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34" name="Line 22"/>
          <p:cNvSpPr>
            <a:spLocks noChangeShapeType="1"/>
          </p:cNvSpPr>
          <p:nvPr/>
        </p:nvSpPr>
        <p:spPr bwMode="auto">
          <a:xfrm flipV="1">
            <a:off x="7070698" y="667914"/>
            <a:ext cx="9525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735" name="Line 23"/>
          <p:cNvSpPr>
            <a:spLocks noChangeShapeType="1"/>
          </p:cNvSpPr>
          <p:nvPr/>
        </p:nvSpPr>
        <p:spPr bwMode="auto">
          <a:xfrm flipV="1">
            <a:off x="7108798" y="686964"/>
            <a:ext cx="11430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736" name="Text Box 24"/>
          <p:cNvSpPr txBox="1">
            <a:spLocks noChangeArrowheads="1"/>
          </p:cNvSpPr>
          <p:nvPr/>
        </p:nvSpPr>
        <p:spPr bwMode="auto">
          <a:xfrm>
            <a:off x="6327748" y="1772814"/>
            <a:ext cx="4762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755737" name="Text Box 25"/>
          <p:cNvSpPr txBox="1">
            <a:spLocks noChangeArrowheads="1"/>
          </p:cNvSpPr>
          <p:nvPr/>
        </p:nvSpPr>
        <p:spPr bwMode="auto">
          <a:xfrm>
            <a:off x="5908648" y="261514"/>
            <a:ext cx="8636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r>
              <a:rPr lang="en-US" altLang="en-US" sz="2800" baseline="-25000">
                <a:effectLst>
                  <a:outerShdw blurRad="38100" dist="38100" dir="2700000" algn="tl">
                    <a:srgbClr val="000000"/>
                  </a:outerShdw>
                </a:effectLst>
              </a:rPr>
              <a:t>3</a:t>
            </a:r>
            <a:r>
              <a:rPr lang="en-US" altLang="en-US" sz="2800">
                <a:effectLst>
                  <a:outerShdw blurRad="38100" dist="38100" dir="2700000" algn="tl">
                    <a:srgbClr val="000000"/>
                  </a:outerShdw>
                </a:effectLst>
              </a:rPr>
              <a:t>C</a:t>
            </a:r>
          </a:p>
        </p:txBody>
      </p:sp>
      <p:sp>
        <p:nvSpPr>
          <p:cNvPr id="755739" name="AutoShape 27"/>
          <p:cNvSpPr>
            <a:spLocks noChangeArrowheads="1"/>
          </p:cNvSpPr>
          <p:nvPr/>
        </p:nvSpPr>
        <p:spPr bwMode="auto">
          <a:xfrm rot="5400000">
            <a:off x="6556348" y="858414"/>
            <a:ext cx="838200" cy="857250"/>
          </a:xfrm>
          <a:prstGeom prst="pentagon">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41" name="Text Box 29"/>
          <p:cNvSpPr txBox="1">
            <a:spLocks noChangeArrowheads="1"/>
          </p:cNvSpPr>
          <p:nvPr/>
        </p:nvSpPr>
        <p:spPr bwMode="auto">
          <a:xfrm>
            <a:off x="7042123" y="277389"/>
            <a:ext cx="409575"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O</a:t>
            </a:r>
          </a:p>
        </p:txBody>
      </p:sp>
      <p:sp>
        <p:nvSpPr>
          <p:cNvPr id="755742" name="Text Box 30"/>
          <p:cNvSpPr txBox="1">
            <a:spLocks noChangeArrowheads="1"/>
          </p:cNvSpPr>
          <p:nvPr/>
        </p:nvSpPr>
        <p:spPr bwMode="auto">
          <a:xfrm>
            <a:off x="7044940" y="1584041"/>
            <a:ext cx="1789113" cy="70788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smtClean="0">
                <a:solidFill>
                  <a:srgbClr val="66CCFF"/>
                </a:solidFill>
                <a:effectLst>
                  <a:outerShdw blurRad="38100" dist="38100" dir="2700000" algn="tl">
                    <a:srgbClr val="000000"/>
                  </a:outerShdw>
                </a:effectLst>
              </a:rPr>
              <a:t>Clipped </a:t>
            </a:r>
            <a:r>
              <a:rPr lang="en-US" altLang="en-US" sz="2000">
                <a:solidFill>
                  <a:srgbClr val="66CCFF"/>
                </a:solidFill>
                <a:effectLst>
                  <a:outerShdw blurRad="38100" dist="38100" dir="2700000" algn="tl">
                    <a:srgbClr val="000000"/>
                  </a:outerShdw>
                </a:effectLst>
              </a:rPr>
              <a:t>off carbon atom</a:t>
            </a:r>
          </a:p>
        </p:txBody>
      </p:sp>
      <p:sp>
        <p:nvSpPr>
          <p:cNvPr id="755753" name="Text Box 41"/>
          <p:cNvSpPr txBox="1">
            <a:spLocks noChangeArrowheads="1"/>
          </p:cNvSpPr>
          <p:nvPr/>
        </p:nvSpPr>
        <p:spPr bwMode="auto">
          <a:xfrm>
            <a:off x="7729511" y="971127"/>
            <a:ext cx="80645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effectLst>
                  <a:outerShdw blurRad="38100" dist="38100" dir="2700000" algn="tl">
                    <a:srgbClr val="000000"/>
                  </a:outerShdw>
                </a:effectLst>
              </a:rPr>
              <a:t>76%</a:t>
            </a:r>
          </a:p>
        </p:txBody>
      </p:sp>
      <p:sp>
        <p:nvSpPr>
          <p:cNvPr id="755755" name="Text Box 43">
            <a:hlinkClick r:id="rId2" action="ppaction://hlinkfile"/>
          </p:cNvPr>
          <p:cNvSpPr txBox="1">
            <a:spLocks noChangeArrowheads="1"/>
          </p:cNvSpPr>
          <p:nvPr/>
        </p:nvSpPr>
        <p:spPr bwMode="auto">
          <a:xfrm>
            <a:off x="8753284" y="6477203"/>
            <a:ext cx="335348" cy="276999"/>
          </a:xfrm>
          <a:prstGeom prst="rect">
            <a:avLst/>
          </a:prstGeom>
          <a:solidFill>
            <a:srgbClr val="002060"/>
          </a:solidFill>
          <a:ln>
            <a:noFill/>
          </a:ln>
          <a:extLst/>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en-US" smtClean="0">
                <a:solidFill>
                  <a:schemeClr val="bg1">
                    <a:lumMod val="75000"/>
                  </a:schemeClr>
                </a:solidFill>
                <a:effectLst>
                  <a:outerShdw blurRad="38100" dist="38100" dir="2700000" algn="tl">
                    <a:srgbClr val="000000"/>
                  </a:outerShdw>
                </a:effectLst>
              </a:rPr>
              <a:t>)3</a:t>
            </a:r>
            <a:endParaRPr lang="en-US" altLang="en-US">
              <a:solidFill>
                <a:schemeClr val="bg1">
                  <a:lumMod val="75000"/>
                </a:schemeClr>
              </a:solidFill>
              <a:effectLst>
                <a:outerShdw blurRad="38100" dist="38100" dir="2700000" algn="tl">
                  <a:srgbClr val="000000"/>
                </a:outerShdw>
              </a:effectLst>
            </a:endParaRPr>
          </a:p>
        </p:txBody>
      </p:sp>
      <p:pic>
        <p:nvPicPr>
          <p:cNvPr id="2" name="Picture 1"/>
          <p:cNvPicPr>
            <a:picLocks noChangeAspect="1"/>
          </p:cNvPicPr>
          <p:nvPr/>
        </p:nvPicPr>
        <p:blipFill>
          <a:blip r:embed="rId3"/>
          <a:stretch>
            <a:fillRect/>
          </a:stretch>
        </p:blipFill>
        <p:spPr>
          <a:xfrm>
            <a:off x="1373790" y="2730500"/>
            <a:ext cx="6396420" cy="393509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90" name="Text Box 6"/>
          <p:cNvSpPr txBox="1">
            <a:spLocks noChangeArrowheads="1"/>
          </p:cNvSpPr>
          <p:nvPr/>
        </p:nvSpPr>
        <p:spPr bwMode="auto">
          <a:xfrm>
            <a:off x="219075" y="1600200"/>
            <a:ext cx="13716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Recall:</a:t>
            </a:r>
          </a:p>
        </p:txBody>
      </p:sp>
      <p:sp>
        <p:nvSpPr>
          <p:cNvPr id="758791" name="Freeform 7"/>
          <p:cNvSpPr>
            <a:spLocks/>
          </p:cNvSpPr>
          <p:nvPr/>
        </p:nvSpPr>
        <p:spPr bwMode="auto">
          <a:xfrm>
            <a:off x="1457325" y="1676400"/>
            <a:ext cx="1238250" cy="419100"/>
          </a:xfrm>
          <a:custGeom>
            <a:avLst/>
            <a:gdLst>
              <a:gd name="T0" fmla="*/ 0 w 780"/>
              <a:gd name="T1" fmla="*/ 264 h 264"/>
              <a:gd name="T2" fmla="*/ 264 w 780"/>
              <a:gd name="T3" fmla="*/ 0 h 264"/>
              <a:gd name="T4" fmla="*/ 528 w 780"/>
              <a:gd name="T5" fmla="*/ 264 h 264"/>
              <a:gd name="T6" fmla="*/ 780 w 780"/>
              <a:gd name="T7" fmla="*/ 12 h 264"/>
            </a:gdLst>
            <a:ahLst/>
            <a:cxnLst>
              <a:cxn ang="0">
                <a:pos x="T0" y="T1"/>
              </a:cxn>
              <a:cxn ang="0">
                <a:pos x="T2" y="T3"/>
              </a:cxn>
              <a:cxn ang="0">
                <a:pos x="T4" y="T5"/>
              </a:cxn>
              <a:cxn ang="0">
                <a:pos x="T6" y="T7"/>
              </a:cxn>
            </a:cxnLst>
            <a:rect l="0" t="0" r="r" b="b"/>
            <a:pathLst>
              <a:path w="780" h="264">
                <a:moveTo>
                  <a:pt x="0" y="264"/>
                </a:moveTo>
                <a:lnTo>
                  <a:pt x="264" y="0"/>
                </a:lnTo>
                <a:lnTo>
                  <a:pt x="528" y="264"/>
                </a:lnTo>
                <a:lnTo>
                  <a:pt x="780" y="12"/>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792" name="Line 8"/>
          <p:cNvSpPr>
            <a:spLocks noChangeShapeType="1"/>
          </p:cNvSpPr>
          <p:nvPr/>
        </p:nvSpPr>
        <p:spPr bwMode="auto">
          <a:xfrm flipV="1">
            <a:off x="2276475" y="1638300"/>
            <a:ext cx="361950" cy="3619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793" name="Text Box 9"/>
          <p:cNvSpPr txBox="1">
            <a:spLocks noChangeArrowheads="1"/>
          </p:cNvSpPr>
          <p:nvPr/>
        </p:nvSpPr>
        <p:spPr bwMode="auto">
          <a:xfrm>
            <a:off x="2733675" y="1562100"/>
            <a:ext cx="14097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 HBr</a:t>
            </a:r>
          </a:p>
        </p:txBody>
      </p:sp>
      <p:sp>
        <p:nvSpPr>
          <p:cNvPr id="758795" name="Freeform 11"/>
          <p:cNvSpPr>
            <a:spLocks/>
          </p:cNvSpPr>
          <p:nvPr/>
        </p:nvSpPr>
        <p:spPr bwMode="auto">
          <a:xfrm>
            <a:off x="5005388" y="1600200"/>
            <a:ext cx="1238250" cy="419100"/>
          </a:xfrm>
          <a:custGeom>
            <a:avLst/>
            <a:gdLst>
              <a:gd name="T0" fmla="*/ 0 w 780"/>
              <a:gd name="T1" fmla="*/ 264 h 264"/>
              <a:gd name="T2" fmla="*/ 264 w 780"/>
              <a:gd name="T3" fmla="*/ 0 h 264"/>
              <a:gd name="T4" fmla="*/ 528 w 780"/>
              <a:gd name="T5" fmla="*/ 264 h 264"/>
              <a:gd name="T6" fmla="*/ 780 w 780"/>
              <a:gd name="T7" fmla="*/ 12 h 264"/>
            </a:gdLst>
            <a:ahLst/>
            <a:cxnLst>
              <a:cxn ang="0">
                <a:pos x="T0" y="T1"/>
              </a:cxn>
              <a:cxn ang="0">
                <a:pos x="T2" y="T3"/>
              </a:cxn>
              <a:cxn ang="0">
                <a:pos x="T4" y="T5"/>
              </a:cxn>
              <a:cxn ang="0">
                <a:pos x="T6" y="T7"/>
              </a:cxn>
            </a:cxnLst>
            <a:rect l="0" t="0" r="r" b="b"/>
            <a:pathLst>
              <a:path w="780" h="264">
                <a:moveTo>
                  <a:pt x="0" y="264"/>
                </a:moveTo>
                <a:lnTo>
                  <a:pt x="264" y="0"/>
                </a:lnTo>
                <a:lnTo>
                  <a:pt x="528" y="264"/>
                </a:lnTo>
                <a:lnTo>
                  <a:pt x="780" y="12"/>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796" name="Line 12"/>
          <p:cNvSpPr>
            <a:spLocks noChangeShapeType="1"/>
          </p:cNvSpPr>
          <p:nvPr/>
        </p:nvSpPr>
        <p:spPr bwMode="auto">
          <a:xfrm>
            <a:off x="5843588" y="2019300"/>
            <a:ext cx="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797" name="Text Box 13"/>
          <p:cNvSpPr txBox="1">
            <a:spLocks noChangeArrowheads="1"/>
          </p:cNvSpPr>
          <p:nvPr/>
        </p:nvSpPr>
        <p:spPr bwMode="auto">
          <a:xfrm>
            <a:off x="5614988" y="2190750"/>
            <a:ext cx="8953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Br</a:t>
            </a:r>
          </a:p>
        </p:txBody>
      </p:sp>
      <p:sp>
        <p:nvSpPr>
          <p:cNvPr id="758798" name="Text Box 14"/>
          <p:cNvSpPr txBox="1">
            <a:spLocks noChangeArrowheads="1"/>
          </p:cNvSpPr>
          <p:nvPr/>
        </p:nvSpPr>
        <p:spPr bwMode="auto">
          <a:xfrm>
            <a:off x="6419850" y="1600200"/>
            <a:ext cx="2457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Markovnikov</a:t>
            </a:r>
          </a:p>
        </p:txBody>
      </p:sp>
      <p:sp>
        <p:nvSpPr>
          <p:cNvPr id="758799" name="Freeform 15"/>
          <p:cNvSpPr>
            <a:spLocks/>
          </p:cNvSpPr>
          <p:nvPr/>
        </p:nvSpPr>
        <p:spPr bwMode="auto">
          <a:xfrm>
            <a:off x="1438275" y="2971800"/>
            <a:ext cx="1238250" cy="419100"/>
          </a:xfrm>
          <a:custGeom>
            <a:avLst/>
            <a:gdLst>
              <a:gd name="T0" fmla="*/ 0 w 780"/>
              <a:gd name="T1" fmla="*/ 264 h 264"/>
              <a:gd name="T2" fmla="*/ 264 w 780"/>
              <a:gd name="T3" fmla="*/ 0 h 264"/>
              <a:gd name="T4" fmla="*/ 528 w 780"/>
              <a:gd name="T5" fmla="*/ 264 h 264"/>
              <a:gd name="T6" fmla="*/ 780 w 780"/>
              <a:gd name="T7" fmla="*/ 12 h 264"/>
            </a:gdLst>
            <a:ahLst/>
            <a:cxnLst>
              <a:cxn ang="0">
                <a:pos x="T0" y="T1"/>
              </a:cxn>
              <a:cxn ang="0">
                <a:pos x="T2" y="T3"/>
              </a:cxn>
              <a:cxn ang="0">
                <a:pos x="T4" y="T5"/>
              </a:cxn>
              <a:cxn ang="0">
                <a:pos x="T6" y="T7"/>
              </a:cxn>
            </a:cxnLst>
            <a:rect l="0" t="0" r="r" b="b"/>
            <a:pathLst>
              <a:path w="780" h="264">
                <a:moveTo>
                  <a:pt x="0" y="264"/>
                </a:moveTo>
                <a:lnTo>
                  <a:pt x="264" y="0"/>
                </a:lnTo>
                <a:lnTo>
                  <a:pt x="528" y="264"/>
                </a:lnTo>
                <a:lnTo>
                  <a:pt x="780" y="12"/>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800" name="Line 16"/>
          <p:cNvSpPr>
            <a:spLocks noChangeShapeType="1"/>
          </p:cNvSpPr>
          <p:nvPr/>
        </p:nvSpPr>
        <p:spPr bwMode="auto">
          <a:xfrm flipV="1">
            <a:off x="2257425" y="2933700"/>
            <a:ext cx="361950" cy="3619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801" name="Text Box 17"/>
          <p:cNvSpPr txBox="1">
            <a:spLocks noChangeArrowheads="1"/>
          </p:cNvSpPr>
          <p:nvPr/>
        </p:nvSpPr>
        <p:spPr bwMode="auto">
          <a:xfrm>
            <a:off x="2714625" y="2857500"/>
            <a:ext cx="14097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 HBr</a:t>
            </a:r>
          </a:p>
        </p:txBody>
      </p:sp>
      <p:sp>
        <p:nvSpPr>
          <p:cNvPr id="758803" name="Freeform 19"/>
          <p:cNvSpPr>
            <a:spLocks/>
          </p:cNvSpPr>
          <p:nvPr/>
        </p:nvSpPr>
        <p:spPr bwMode="auto">
          <a:xfrm>
            <a:off x="4986338" y="2895600"/>
            <a:ext cx="1238250" cy="419100"/>
          </a:xfrm>
          <a:custGeom>
            <a:avLst/>
            <a:gdLst>
              <a:gd name="T0" fmla="*/ 0 w 780"/>
              <a:gd name="T1" fmla="*/ 264 h 264"/>
              <a:gd name="T2" fmla="*/ 264 w 780"/>
              <a:gd name="T3" fmla="*/ 0 h 264"/>
              <a:gd name="T4" fmla="*/ 528 w 780"/>
              <a:gd name="T5" fmla="*/ 264 h 264"/>
              <a:gd name="T6" fmla="*/ 780 w 780"/>
              <a:gd name="T7" fmla="*/ 12 h 264"/>
            </a:gdLst>
            <a:ahLst/>
            <a:cxnLst>
              <a:cxn ang="0">
                <a:pos x="T0" y="T1"/>
              </a:cxn>
              <a:cxn ang="0">
                <a:pos x="T2" y="T3"/>
              </a:cxn>
              <a:cxn ang="0">
                <a:pos x="T4" y="T5"/>
              </a:cxn>
              <a:cxn ang="0">
                <a:pos x="T6" y="T7"/>
              </a:cxn>
            </a:cxnLst>
            <a:rect l="0" t="0" r="r" b="b"/>
            <a:pathLst>
              <a:path w="780" h="264">
                <a:moveTo>
                  <a:pt x="0" y="264"/>
                </a:moveTo>
                <a:lnTo>
                  <a:pt x="264" y="0"/>
                </a:lnTo>
                <a:lnTo>
                  <a:pt x="528" y="264"/>
                </a:lnTo>
                <a:lnTo>
                  <a:pt x="780" y="12"/>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804" name="Line 20"/>
          <p:cNvSpPr>
            <a:spLocks noChangeShapeType="1"/>
          </p:cNvSpPr>
          <p:nvPr/>
        </p:nvSpPr>
        <p:spPr bwMode="auto">
          <a:xfrm>
            <a:off x="6215063" y="2924175"/>
            <a:ext cx="230187" cy="258763"/>
          </a:xfrm>
          <a:prstGeom prst="line">
            <a:avLst/>
          </a:prstGeom>
          <a:noFill/>
          <a:ln w="38100">
            <a:solidFill>
              <a:srgbClr val="00FF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805" name="Text Box 21"/>
          <p:cNvSpPr txBox="1">
            <a:spLocks noChangeArrowheads="1"/>
          </p:cNvSpPr>
          <p:nvPr/>
        </p:nvSpPr>
        <p:spPr bwMode="auto">
          <a:xfrm>
            <a:off x="6354763" y="3019425"/>
            <a:ext cx="6477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FF00"/>
                </a:solidFill>
                <a:effectLst>
                  <a:outerShdw blurRad="38100" dist="38100" dir="2700000" algn="tl">
                    <a:srgbClr val="000000"/>
                  </a:outerShdw>
                </a:effectLst>
              </a:rPr>
              <a:t>Br</a:t>
            </a:r>
          </a:p>
        </p:txBody>
      </p:sp>
      <p:sp>
        <p:nvSpPr>
          <p:cNvPr id="758806" name="Text Box 22"/>
          <p:cNvSpPr txBox="1">
            <a:spLocks noChangeArrowheads="1"/>
          </p:cNvSpPr>
          <p:nvPr/>
        </p:nvSpPr>
        <p:spPr bwMode="auto">
          <a:xfrm>
            <a:off x="6819900" y="2667000"/>
            <a:ext cx="2476500" cy="9461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FF"/>
                </a:solidFill>
                <a:effectLst>
                  <a:outerShdw blurRad="38100" dist="38100" dir="2700000" algn="tl">
                    <a:srgbClr val="000000"/>
                  </a:outerShdw>
                </a:effectLst>
              </a:rPr>
              <a:t>Anti-Markovnikov!</a:t>
            </a:r>
          </a:p>
        </p:txBody>
      </p:sp>
      <p:sp>
        <p:nvSpPr>
          <p:cNvPr id="758807" name="Text Box 23"/>
          <p:cNvSpPr txBox="1">
            <a:spLocks noChangeArrowheads="1"/>
          </p:cNvSpPr>
          <p:nvPr/>
        </p:nvSpPr>
        <p:spPr bwMode="auto">
          <a:xfrm>
            <a:off x="171450" y="3721100"/>
            <a:ext cx="9109075"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FF00"/>
                </a:solidFill>
                <a:effectLst>
                  <a:outerShdw blurRad="38100" dist="38100" dir="2700000" algn="tl">
                    <a:srgbClr val="000000"/>
                  </a:outerShdw>
                </a:effectLst>
              </a:rPr>
              <a:t>Mechanism different; goes via faster, radical chain.</a:t>
            </a:r>
          </a:p>
        </p:txBody>
      </p:sp>
      <p:sp>
        <p:nvSpPr>
          <p:cNvPr id="758808" name="Text Box 24"/>
          <p:cNvSpPr txBox="1">
            <a:spLocks noChangeArrowheads="1"/>
          </p:cNvSpPr>
          <p:nvPr/>
        </p:nvSpPr>
        <p:spPr bwMode="auto">
          <a:xfrm>
            <a:off x="465234" y="4568138"/>
            <a:ext cx="3721100" cy="181588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Popular </a:t>
            </a:r>
            <a:r>
              <a:rPr lang="en-US" altLang="en-US" sz="2800" smtClean="0">
                <a:solidFill>
                  <a:srgbClr val="66CCFF"/>
                </a:solidFill>
                <a:effectLst>
                  <a:outerShdw blurRad="38100" dist="38100" dir="2700000" algn="tl">
                    <a:srgbClr val="000000"/>
                  </a:outerShdw>
                </a:effectLst>
              </a:rPr>
              <a:t>peroxide </a:t>
            </a:r>
            <a:r>
              <a:rPr lang="en-US" altLang="en-US" sz="2800" smtClean="0">
                <a:effectLst>
                  <a:outerShdw blurRad="38100" dist="38100" dir="2700000" algn="tl">
                    <a:srgbClr val="000000"/>
                  </a:outerShdw>
                </a:effectLst>
              </a:rPr>
              <a:t>radical initiators (the O-O bond is weak, ~39 kcal mol</a:t>
            </a:r>
            <a:r>
              <a:rPr lang="en-US" altLang="en-US" sz="2800" baseline="30000" smtClean="0">
                <a:effectLst>
                  <a:outerShdw blurRad="38100" dist="38100" dir="2700000" algn="tl">
                    <a:srgbClr val="000000"/>
                  </a:outerShdw>
                </a:effectLst>
              </a:rPr>
              <a:t>-1</a:t>
            </a:r>
            <a:r>
              <a:rPr lang="en-US" altLang="en-US" sz="2800" smtClean="0">
                <a:effectLst>
                  <a:outerShdw blurRad="38100" dist="38100" dir="2700000" algn="tl">
                    <a:srgbClr val="000000"/>
                  </a:outerShdw>
                </a:effectLst>
              </a:rPr>
              <a:t>):</a:t>
            </a:r>
            <a:endParaRPr lang="en-US" altLang="en-US" sz="2800">
              <a:effectLst>
                <a:outerShdw blurRad="38100" dist="38100" dir="2700000" algn="tl">
                  <a:srgbClr val="000000"/>
                </a:outerShdw>
              </a:effectLst>
            </a:endParaRPr>
          </a:p>
        </p:txBody>
      </p:sp>
      <p:sp>
        <p:nvSpPr>
          <p:cNvPr id="758815" name="Line 31"/>
          <p:cNvSpPr>
            <a:spLocks noChangeShapeType="1"/>
          </p:cNvSpPr>
          <p:nvPr/>
        </p:nvSpPr>
        <p:spPr bwMode="auto">
          <a:xfrm>
            <a:off x="3968750" y="1816100"/>
            <a:ext cx="987425"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816" name="Line 32"/>
          <p:cNvSpPr>
            <a:spLocks noChangeShapeType="1"/>
          </p:cNvSpPr>
          <p:nvPr/>
        </p:nvSpPr>
        <p:spPr bwMode="auto">
          <a:xfrm>
            <a:off x="3957638" y="3128963"/>
            <a:ext cx="973137"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817" name="Text Box 33"/>
          <p:cNvSpPr txBox="1">
            <a:spLocks noChangeArrowheads="1"/>
          </p:cNvSpPr>
          <p:nvPr/>
        </p:nvSpPr>
        <p:spPr bwMode="auto">
          <a:xfrm>
            <a:off x="3786188" y="2589213"/>
            <a:ext cx="1338262"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66CCFF"/>
                </a:solidFill>
                <a:effectLst>
                  <a:outerShdw blurRad="38100" dist="38100" dir="2700000" algn="tl">
                    <a:srgbClr val="000000"/>
                  </a:outerShdw>
                </a:effectLst>
              </a:rPr>
              <a:t>RO-OR</a:t>
            </a:r>
          </a:p>
        </p:txBody>
      </p:sp>
      <p:sp>
        <p:nvSpPr>
          <p:cNvPr id="758818" name="Oval 34"/>
          <p:cNvSpPr>
            <a:spLocks noChangeArrowheads="1"/>
          </p:cNvSpPr>
          <p:nvPr/>
        </p:nvSpPr>
        <p:spPr bwMode="auto">
          <a:xfrm>
            <a:off x="4135438" y="2627313"/>
            <a:ext cx="42862" cy="42862"/>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19" name="Oval 35"/>
          <p:cNvSpPr>
            <a:spLocks noChangeArrowheads="1"/>
          </p:cNvSpPr>
          <p:nvPr/>
        </p:nvSpPr>
        <p:spPr bwMode="auto">
          <a:xfrm>
            <a:off x="4221163" y="2627313"/>
            <a:ext cx="42862" cy="42862"/>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20" name="Oval 36"/>
          <p:cNvSpPr>
            <a:spLocks noChangeArrowheads="1"/>
          </p:cNvSpPr>
          <p:nvPr/>
        </p:nvSpPr>
        <p:spPr bwMode="auto">
          <a:xfrm>
            <a:off x="4135438" y="2955925"/>
            <a:ext cx="42862" cy="42863"/>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21" name="Oval 37"/>
          <p:cNvSpPr>
            <a:spLocks noChangeArrowheads="1"/>
          </p:cNvSpPr>
          <p:nvPr/>
        </p:nvSpPr>
        <p:spPr bwMode="auto">
          <a:xfrm>
            <a:off x="4221163" y="2955925"/>
            <a:ext cx="42862" cy="42863"/>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26" name="Oval 42"/>
          <p:cNvSpPr>
            <a:spLocks noChangeArrowheads="1"/>
          </p:cNvSpPr>
          <p:nvPr/>
        </p:nvSpPr>
        <p:spPr bwMode="auto">
          <a:xfrm>
            <a:off x="4502150" y="2622550"/>
            <a:ext cx="42863" cy="42863"/>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27" name="Oval 43"/>
          <p:cNvSpPr>
            <a:spLocks noChangeArrowheads="1"/>
          </p:cNvSpPr>
          <p:nvPr/>
        </p:nvSpPr>
        <p:spPr bwMode="auto">
          <a:xfrm>
            <a:off x="4587875" y="2622550"/>
            <a:ext cx="42863" cy="42863"/>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28" name="Oval 44"/>
          <p:cNvSpPr>
            <a:spLocks noChangeArrowheads="1"/>
          </p:cNvSpPr>
          <p:nvPr/>
        </p:nvSpPr>
        <p:spPr bwMode="auto">
          <a:xfrm>
            <a:off x="4502150" y="2951163"/>
            <a:ext cx="42863" cy="42862"/>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29" name="Oval 45"/>
          <p:cNvSpPr>
            <a:spLocks noChangeArrowheads="1"/>
          </p:cNvSpPr>
          <p:nvPr/>
        </p:nvSpPr>
        <p:spPr bwMode="auto">
          <a:xfrm>
            <a:off x="4587875" y="2951163"/>
            <a:ext cx="42863" cy="42862"/>
          </a:xfrm>
          <a:prstGeom prst="ellipse">
            <a:avLst/>
          </a:prstGeom>
          <a:solidFill>
            <a:srgbClr val="FF0000"/>
          </a:solidFill>
          <a:ln w="127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31" name="Text Box 47"/>
          <p:cNvSpPr txBox="1">
            <a:spLocks noChangeArrowheads="1"/>
          </p:cNvSpPr>
          <p:nvPr/>
        </p:nvSpPr>
        <p:spPr bwMode="auto">
          <a:xfrm>
            <a:off x="198438" y="2881313"/>
            <a:ext cx="866775"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effectLst>
                  <a:outerShdw blurRad="38100" dist="38100" dir="2700000" algn="tl">
                    <a:srgbClr val="000000"/>
                  </a:outerShdw>
                </a:effectLst>
              </a:rPr>
              <a:t>But:</a:t>
            </a:r>
          </a:p>
        </p:txBody>
      </p:sp>
      <p:pic>
        <p:nvPicPr>
          <p:cNvPr id="758835"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4388" y="4419600"/>
            <a:ext cx="1900237" cy="23558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47225" y="118268"/>
            <a:ext cx="8049550" cy="785020"/>
          </a:xfrm>
        </p:spPr>
        <p:txBody>
          <a:bodyPr/>
          <a:lstStyle/>
          <a:p>
            <a:r>
              <a:rPr lang="en-US" altLang="en-US" smtClean="0">
                <a:solidFill>
                  <a:srgbClr val="66FF33"/>
                </a:solidFill>
              </a:rPr>
              <a:t>6. Radical </a:t>
            </a:r>
            <a:r>
              <a:rPr lang="en-US" altLang="en-US" smtClean="0">
                <a:solidFill>
                  <a:srgbClr val="00FF00"/>
                </a:solidFill>
              </a:rPr>
              <a:t>Hydrobromination</a:t>
            </a:r>
            <a:endParaRPr lang="en-US"/>
          </a:p>
        </p:txBody>
      </p:sp>
      <p:cxnSp>
        <p:nvCxnSpPr>
          <p:cNvPr id="34" name="Straight Connector 33"/>
          <p:cNvCxnSpPr/>
          <p:nvPr/>
        </p:nvCxnSpPr>
        <p:spPr bwMode="auto">
          <a:xfrm flipV="1">
            <a:off x="139484" y="909436"/>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4044922" y="3224977"/>
            <a:ext cx="708848" cy="400110"/>
          </a:xfrm>
          <a:prstGeom prst="rect">
            <a:avLst/>
          </a:prstGeom>
          <a:noFill/>
        </p:spPr>
        <p:txBody>
          <a:bodyPr wrap="none" rtlCol="0">
            <a:spAutoFit/>
          </a:bodyPr>
          <a:lstStyle/>
          <a:p>
            <a:r>
              <a:rPr lang="en-US" sz="2000" smtClean="0"/>
              <a:t>70%</a:t>
            </a:r>
            <a:endParaRPr lang="en-US" sz="20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92396617"/>
              </p:ext>
            </p:extLst>
          </p:nvPr>
        </p:nvGraphicFramePr>
        <p:xfrm>
          <a:off x="373250" y="2269228"/>
          <a:ext cx="8397501" cy="4290598"/>
        </p:xfrm>
        <a:graphic>
          <a:graphicData uri="http://schemas.openxmlformats.org/presentationml/2006/ole">
            <mc:AlternateContent xmlns:mc="http://schemas.openxmlformats.org/markup-compatibility/2006">
              <mc:Choice xmlns:v="urn:schemas-microsoft-com:vml" Requires="v">
                <p:oleObj spid="_x0000_s817179" name="Image" r:id="rId3" imgW="33802920" imgH="17269560" progId="Photoshop.Image.13">
                  <p:embed/>
                </p:oleObj>
              </mc:Choice>
              <mc:Fallback>
                <p:oleObj name="Image" r:id="rId3" imgW="33802920" imgH="17269560" progId="Photoshop.Image.13">
                  <p:embed/>
                  <p:pic>
                    <p:nvPicPr>
                      <p:cNvPr id="0" name=""/>
                      <p:cNvPicPr/>
                      <p:nvPr/>
                    </p:nvPicPr>
                    <p:blipFill>
                      <a:blip r:embed="rId4"/>
                      <a:stretch>
                        <a:fillRect/>
                      </a:stretch>
                    </p:blipFill>
                    <p:spPr>
                      <a:xfrm>
                        <a:off x="373250" y="2269228"/>
                        <a:ext cx="8397501" cy="4290598"/>
                      </a:xfrm>
                      <a:prstGeom prst="rect">
                        <a:avLst/>
                      </a:prstGeom>
                    </p:spPr>
                  </p:pic>
                </p:oleObj>
              </mc:Fallback>
            </mc:AlternateContent>
          </a:graphicData>
        </a:graphic>
      </p:graphicFrame>
      <p:sp>
        <p:nvSpPr>
          <p:cNvPr id="6" name="Title 1"/>
          <p:cNvSpPr>
            <a:spLocks noGrp="1"/>
          </p:cNvSpPr>
          <p:nvPr>
            <p:ph type="title"/>
          </p:nvPr>
        </p:nvSpPr>
        <p:spPr>
          <a:xfrm>
            <a:off x="547225" y="309099"/>
            <a:ext cx="8049550" cy="785020"/>
          </a:xfrm>
        </p:spPr>
        <p:txBody>
          <a:bodyPr/>
          <a:lstStyle/>
          <a:p>
            <a:r>
              <a:rPr lang="en-US" altLang="en-US" smtClean="0">
                <a:solidFill>
                  <a:srgbClr val="66FF33"/>
                </a:solidFill>
              </a:rPr>
              <a:t>Mechanism Of Radical </a:t>
            </a:r>
            <a:r>
              <a:rPr lang="en-US" altLang="en-US" smtClean="0">
                <a:solidFill>
                  <a:srgbClr val="00FF00"/>
                </a:solidFill>
              </a:rPr>
              <a:t>Hydrobromination</a:t>
            </a:r>
            <a:endParaRPr lang="en-US"/>
          </a:p>
        </p:txBody>
      </p:sp>
      <p:sp>
        <p:nvSpPr>
          <p:cNvPr id="762902" name="Text Box 22"/>
          <p:cNvSpPr txBox="1">
            <a:spLocks noChangeArrowheads="1"/>
          </p:cNvSpPr>
          <p:nvPr/>
        </p:nvSpPr>
        <p:spPr bwMode="auto">
          <a:xfrm>
            <a:off x="139484" y="1661764"/>
            <a:ext cx="9031640" cy="46166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smtClean="0">
                <a:effectLst>
                  <a:outerShdw blurRad="38100" dist="38100" dir="2700000" algn="tl">
                    <a:srgbClr val="000000"/>
                  </a:outerShdw>
                </a:effectLst>
              </a:rPr>
              <a:t>Compare </a:t>
            </a:r>
            <a:r>
              <a:rPr lang="en-US" altLang="en-US" sz="2400">
                <a:effectLst>
                  <a:outerShdw blurRad="38100" dist="38100" dir="2700000" algn="tl">
                    <a:srgbClr val="000000"/>
                  </a:outerShdw>
                </a:effectLst>
              </a:rPr>
              <a:t>to radical halogenation of </a:t>
            </a:r>
            <a:r>
              <a:rPr lang="en-US" altLang="en-US" sz="2400" smtClean="0">
                <a:effectLst>
                  <a:outerShdw blurRad="38100" dist="38100" dir="2700000" algn="tl">
                    <a:srgbClr val="000000"/>
                  </a:outerShdw>
                </a:effectLst>
              </a:rPr>
              <a:t>hydrocarbons (Chapter 3):</a:t>
            </a:r>
            <a:endParaRPr lang="en-US" altLang="en-US" sz="2400">
              <a:effectLst>
                <a:outerShdw blurRad="38100" dist="38100" dir="2700000" algn="tl">
                  <a:srgbClr val="000000"/>
                </a:outerShdw>
              </a:effectLst>
            </a:endParaRPr>
          </a:p>
        </p:txBody>
      </p:sp>
      <p:sp>
        <p:nvSpPr>
          <p:cNvPr id="762903" name="Text Box 23">
            <a:hlinkClick r:id="rId5" action="ppaction://hlinkfile"/>
          </p:cNvPr>
          <p:cNvSpPr txBox="1">
            <a:spLocks noChangeArrowheads="1"/>
          </p:cNvSpPr>
          <p:nvPr/>
        </p:nvSpPr>
        <p:spPr bwMode="auto">
          <a:xfrm>
            <a:off x="8141610" y="6558208"/>
            <a:ext cx="974947" cy="276999"/>
          </a:xfrm>
          <a:prstGeom prst="rect">
            <a:avLst/>
          </a:prstGeom>
          <a:solidFill>
            <a:srgbClr val="002060"/>
          </a:solidFill>
          <a:ln>
            <a:noFill/>
          </a:ln>
          <a:extLst/>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en-US" smtClean="0">
                <a:solidFill>
                  <a:schemeClr val="bg1">
                    <a:lumMod val="75000"/>
                  </a:schemeClr>
                </a:solidFill>
                <a:effectLst>
                  <a:outerShdw blurRad="38100" dist="38100" dir="2700000" algn="tl">
                    <a:srgbClr val="000000"/>
                  </a:outerShdw>
                </a:effectLst>
              </a:rPr>
              <a:t>RadicalHbr</a:t>
            </a:r>
            <a:endParaRPr lang="en-US" altLang="en-US">
              <a:solidFill>
                <a:schemeClr val="bg1">
                  <a:lumMod val="75000"/>
                </a:schemeClr>
              </a:solidFill>
              <a:effectLst>
                <a:outerShdw blurRad="38100" dist="38100" dir="2700000" algn="tl">
                  <a:srgbClr val="000000"/>
                </a:outerShdw>
              </a:effectLst>
            </a:endParaRPr>
          </a:p>
        </p:txBody>
      </p:sp>
      <p:cxnSp>
        <p:nvCxnSpPr>
          <p:cNvPr id="7" name="Straight Connector 6"/>
          <p:cNvCxnSpPr/>
          <p:nvPr/>
        </p:nvCxnSpPr>
        <p:spPr bwMode="auto">
          <a:xfrm flipV="1">
            <a:off x="139484" y="1426267"/>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3" name="Text Box 5"/>
          <p:cNvSpPr txBox="1">
            <a:spLocks noChangeArrowheads="1"/>
          </p:cNvSpPr>
          <p:nvPr/>
        </p:nvSpPr>
        <p:spPr bwMode="auto">
          <a:xfrm>
            <a:off x="267570" y="223838"/>
            <a:ext cx="8608861" cy="332398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effectLst>
                  <a:outerShdw blurRad="38100" dist="38100" dir="2700000" algn="tl">
                    <a:srgbClr val="000000"/>
                  </a:outerShdw>
                </a:effectLst>
              </a:rPr>
              <a:t>Does not </a:t>
            </a:r>
            <a:r>
              <a:rPr lang="en-US" altLang="en-US" sz="2800" smtClean="0">
                <a:effectLst>
                  <a:outerShdw blurRad="38100" dist="38100" dir="2700000" algn="tl">
                    <a:srgbClr val="000000"/>
                  </a:outerShdw>
                </a:effectLst>
              </a:rPr>
              <a:t>work </a:t>
            </a:r>
            <a:r>
              <a:rPr lang="en-US" altLang="en-US" sz="2800">
                <a:effectLst>
                  <a:outerShdw blurRad="38100" dist="38100" dir="2700000" algn="tl">
                    <a:srgbClr val="000000"/>
                  </a:outerShdw>
                </a:effectLst>
              </a:rPr>
              <a:t>for HCl, HI: One of the propagation steps </a:t>
            </a:r>
            <a:r>
              <a:rPr lang="en-US" altLang="en-US" sz="2800" smtClean="0">
                <a:effectLst>
                  <a:outerShdw blurRad="38100" dist="38100" dir="2700000" algn="tl">
                    <a:srgbClr val="000000"/>
                  </a:outerShdw>
                </a:effectLst>
              </a:rPr>
              <a:t>endothermic:</a:t>
            </a:r>
          </a:p>
          <a:p>
            <a:pPr>
              <a:spcBef>
                <a:spcPct val="50000"/>
              </a:spcBef>
            </a:pPr>
            <a:r>
              <a:rPr lang="en-US" altLang="en-US" sz="2800" smtClean="0">
                <a:solidFill>
                  <a:srgbClr val="FFFF00"/>
                </a:solidFill>
                <a:effectLst>
                  <a:outerShdw blurRad="38100" dist="38100" dir="2700000" algn="tl">
                    <a:srgbClr val="000000"/>
                  </a:outerShdw>
                </a:effectLst>
              </a:rPr>
              <a:t>Which one? </a:t>
            </a:r>
            <a:r>
              <a:rPr lang="en-US" altLang="en-US" sz="2800" smtClean="0">
                <a:solidFill>
                  <a:srgbClr val="FFFF00"/>
                </a:solidFill>
                <a:effectLst>
                  <a:outerShdw blurRad="38100" dist="38100" dir="2700000" algn="tl">
                    <a:srgbClr val="000000"/>
                  </a:outerShdw>
                </a:effectLst>
                <a:sym typeface="Symbol" panose="05050102010706020507" pitchFamily="18" charset="2"/>
              </a:rPr>
              <a:t> homework problem</a:t>
            </a:r>
            <a:endParaRPr lang="en-US" altLang="en-US" sz="2800" smtClean="0">
              <a:solidFill>
                <a:srgbClr val="FFFF00"/>
              </a:solidFill>
              <a:effectLst>
                <a:outerShdw blurRad="38100" dist="38100" dir="2700000" algn="tl">
                  <a:srgbClr val="000000"/>
                </a:outerShdw>
              </a:effectLst>
            </a:endParaRPr>
          </a:p>
          <a:p>
            <a:pPr>
              <a:spcBef>
                <a:spcPct val="50000"/>
              </a:spcBef>
            </a:pPr>
            <a:r>
              <a:rPr lang="en-US" altLang="en-US" sz="2800" smtClean="0">
                <a:effectLst>
                  <a:outerShdw blurRad="38100" dist="38100" dir="2700000" algn="tl">
                    <a:srgbClr val="000000"/>
                  </a:outerShdw>
                </a:effectLst>
              </a:rPr>
              <a:t>Hence radical mechanism too </a:t>
            </a:r>
            <a:r>
              <a:rPr lang="en-US" altLang="en-US" sz="2800">
                <a:effectLst>
                  <a:outerShdw blurRad="38100" dist="38100" dir="2700000" algn="tl">
                    <a:srgbClr val="000000"/>
                  </a:outerShdw>
                </a:effectLst>
              </a:rPr>
              <a:t>slow, and ionic mechanism of Markovnikov addition wins. </a:t>
            </a:r>
            <a:endParaRPr lang="en-US" altLang="en-US" sz="2800" smtClean="0">
              <a:effectLst>
                <a:outerShdw blurRad="38100" dist="38100" dir="2700000" algn="tl">
                  <a:srgbClr val="000000"/>
                </a:outerShdw>
              </a:effectLst>
            </a:endParaRPr>
          </a:p>
          <a:p>
            <a:pPr>
              <a:spcBef>
                <a:spcPct val="50000"/>
              </a:spcBef>
            </a:pPr>
            <a:r>
              <a:rPr lang="en-US" altLang="en-US" sz="2800" smtClean="0">
                <a:effectLst>
                  <a:outerShdw blurRad="38100" dist="38100" dir="2700000" algn="tl">
                    <a:srgbClr val="000000"/>
                  </a:outerShdw>
                </a:effectLst>
              </a:rPr>
              <a:t>But </a:t>
            </a:r>
            <a:r>
              <a:rPr lang="en-US" altLang="en-US" sz="2800">
                <a:effectLst>
                  <a:outerShdw blurRad="38100" dist="38100" dir="2700000" algn="tl">
                    <a:srgbClr val="000000"/>
                  </a:outerShdw>
                </a:effectLst>
              </a:rPr>
              <a:t>works for </a:t>
            </a:r>
            <a:r>
              <a:rPr lang="en-US" altLang="en-US" sz="2800" smtClean="0">
                <a:effectLst>
                  <a:outerShdw blurRad="38100" dist="38100" dir="2700000" algn="tl">
                    <a:srgbClr val="000000"/>
                  </a:outerShdw>
                </a:effectLst>
              </a:rPr>
              <a:t>RSH </a:t>
            </a:r>
            <a:r>
              <a:rPr lang="en-US" altLang="en-US" sz="2800">
                <a:effectLst>
                  <a:outerShdw blurRad="38100" dist="38100" dir="2700000" algn="tl">
                    <a:srgbClr val="000000"/>
                  </a:outerShdw>
                </a:effectLst>
              </a:rPr>
              <a:t>anti-Markovnikov </a:t>
            </a:r>
            <a:r>
              <a:rPr lang="en-US" altLang="en-US" sz="2800" smtClean="0">
                <a:effectLst>
                  <a:outerShdw blurRad="38100" dist="38100" dir="2700000" algn="tl">
                    <a:srgbClr val="000000"/>
                  </a:outerShdw>
                </a:effectLst>
              </a:rPr>
              <a:t>addition: </a:t>
            </a:r>
            <a:endParaRPr lang="en-US" altLang="en-US" sz="2800">
              <a:effectLst>
                <a:outerShdw blurRad="38100" dist="38100" dir="2700000" algn="tl">
                  <a:srgbClr val="000000"/>
                </a:outerShdw>
              </a:effectLst>
            </a:endParaRPr>
          </a:p>
        </p:txBody>
      </p:sp>
      <p:pic>
        <p:nvPicPr>
          <p:cNvPr id="2" name="Picture 1"/>
          <p:cNvPicPr>
            <a:picLocks noChangeAspect="1"/>
          </p:cNvPicPr>
          <p:nvPr/>
        </p:nvPicPr>
        <p:blipFill>
          <a:blip r:embed="rId3"/>
          <a:stretch>
            <a:fillRect/>
          </a:stretch>
        </p:blipFill>
        <p:spPr>
          <a:xfrm>
            <a:off x="1214826" y="3858345"/>
            <a:ext cx="6595674" cy="1183977"/>
          </a:xfrm>
          <a:prstGeom prst="rect">
            <a:avLst/>
          </a:prstGeom>
        </p:spPr>
      </p:pic>
      <p:sp>
        <p:nvSpPr>
          <p:cNvPr id="3" name="TextBox 2"/>
          <p:cNvSpPr txBox="1"/>
          <p:nvPr/>
        </p:nvSpPr>
        <p:spPr>
          <a:xfrm>
            <a:off x="1152939" y="5132740"/>
            <a:ext cx="1879041" cy="523220"/>
          </a:xfrm>
          <a:prstGeom prst="rect">
            <a:avLst/>
          </a:prstGeom>
          <a:noFill/>
        </p:spPr>
        <p:txBody>
          <a:bodyPr wrap="none" rtlCol="0">
            <a:spAutoFit/>
          </a:bodyPr>
          <a:lstStyle/>
          <a:p>
            <a:r>
              <a:rPr lang="en-US" sz="2800" smtClean="0"/>
              <a:t>Initiation:</a:t>
            </a:r>
            <a:endParaRPr lang="en-US" sz="2800"/>
          </a:p>
        </p:txBody>
      </p:sp>
      <p:graphicFrame>
        <p:nvGraphicFramePr>
          <p:cNvPr id="5" name="Object 4"/>
          <p:cNvGraphicFramePr>
            <a:graphicFrameLocks noChangeAspect="1"/>
          </p:cNvGraphicFramePr>
          <p:nvPr>
            <p:extLst>
              <p:ext uri="{D42A27DB-BD31-4B8C-83A1-F6EECF244321}">
                <p14:modId xmlns:p14="http://schemas.microsoft.com/office/powerpoint/2010/main" val="1451727197"/>
              </p:ext>
            </p:extLst>
          </p:nvPr>
        </p:nvGraphicFramePr>
        <p:xfrm>
          <a:off x="1294558" y="5655960"/>
          <a:ext cx="6554884" cy="1007404"/>
        </p:xfrm>
        <a:graphic>
          <a:graphicData uri="http://schemas.openxmlformats.org/presentationml/2006/ole">
            <mc:AlternateContent xmlns:mc="http://schemas.openxmlformats.org/markup-compatibility/2006">
              <mc:Choice xmlns:v="urn:schemas-microsoft-com:vml" Requires="v">
                <p:oleObj spid="_x0000_s770156" name="CS ChemDraw Drawing" r:id="rId4" imgW="3852528" imgH="592739" progId="ChemDraw.Document.6.0">
                  <p:embed/>
                </p:oleObj>
              </mc:Choice>
              <mc:Fallback>
                <p:oleObj name="CS ChemDraw Drawing" r:id="rId4" imgW="3852528" imgH="592739" progId="ChemDraw.Document.6.0">
                  <p:embed/>
                  <p:pic>
                    <p:nvPicPr>
                      <p:cNvPr id="0" name=""/>
                      <p:cNvPicPr/>
                      <p:nvPr/>
                    </p:nvPicPr>
                    <p:blipFill>
                      <a:blip r:embed="rId5"/>
                      <a:stretch>
                        <a:fillRect/>
                      </a:stretch>
                    </p:blipFill>
                    <p:spPr>
                      <a:xfrm>
                        <a:off x="1294558" y="5655960"/>
                        <a:ext cx="6554884" cy="1007404"/>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3725"/>
            <a:ext cx="7772400" cy="1143000"/>
          </a:xfrm>
        </p:spPr>
        <p:txBody>
          <a:bodyPr/>
          <a:lstStyle/>
          <a:p>
            <a:r>
              <a:rPr lang="en-US" altLang="en-US">
                <a:solidFill>
                  <a:srgbClr val="66FF33"/>
                </a:solidFill>
              </a:rPr>
              <a:t>7. Alkene </a:t>
            </a:r>
            <a:r>
              <a:rPr lang="en-US" altLang="en-US" smtClean="0">
                <a:solidFill>
                  <a:srgbClr val="66FF33"/>
                </a:solidFill>
              </a:rPr>
              <a:t>Polymerization</a:t>
            </a:r>
            <a:endParaRPr lang="en-US">
              <a:solidFill>
                <a:srgbClr val="66FF33"/>
              </a:solidFill>
            </a:endParaRPr>
          </a:p>
        </p:txBody>
      </p:sp>
      <p:cxnSp>
        <p:nvCxnSpPr>
          <p:cNvPr id="8" name="Straight Connector 7"/>
          <p:cNvCxnSpPr/>
          <p:nvPr/>
        </p:nvCxnSpPr>
        <p:spPr bwMode="auto">
          <a:xfrm flipV="1">
            <a:off x="139484" y="845825"/>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2"/>
          <a:stretch>
            <a:fillRect/>
          </a:stretch>
        </p:blipFill>
        <p:spPr>
          <a:xfrm>
            <a:off x="984606" y="917956"/>
            <a:ext cx="7174788" cy="1472211"/>
          </a:xfrm>
          <a:prstGeom prst="rect">
            <a:avLst/>
          </a:prstGeom>
        </p:spPr>
      </p:pic>
      <p:pic>
        <p:nvPicPr>
          <p:cNvPr id="5" name="Picture 4"/>
          <p:cNvPicPr>
            <a:picLocks noChangeAspect="1"/>
          </p:cNvPicPr>
          <p:nvPr/>
        </p:nvPicPr>
        <p:blipFill>
          <a:blip r:embed="rId3"/>
          <a:stretch>
            <a:fillRect/>
          </a:stretch>
        </p:blipFill>
        <p:spPr>
          <a:xfrm>
            <a:off x="979764" y="2456539"/>
            <a:ext cx="7184472" cy="428616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 Box 34"/>
          <p:cNvSpPr txBox="1">
            <a:spLocks noChangeArrowheads="1"/>
          </p:cNvSpPr>
          <p:nvPr/>
        </p:nvSpPr>
        <p:spPr bwMode="auto">
          <a:xfrm>
            <a:off x="8033132" y="1299985"/>
            <a:ext cx="887412" cy="46166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etc.</a:t>
            </a:r>
          </a:p>
        </p:txBody>
      </p:sp>
      <p:sp>
        <p:nvSpPr>
          <p:cNvPr id="843782" name="Text Box 6"/>
          <p:cNvSpPr txBox="1">
            <a:spLocks noChangeArrowheads="1"/>
          </p:cNvSpPr>
          <p:nvPr/>
        </p:nvSpPr>
        <p:spPr bwMode="auto">
          <a:xfrm>
            <a:off x="-17759" y="318872"/>
            <a:ext cx="2647950" cy="57943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a. Cationic:</a:t>
            </a:r>
          </a:p>
        </p:txBody>
      </p:sp>
      <p:sp>
        <p:nvSpPr>
          <p:cNvPr id="843783" name="Text Box 7"/>
          <p:cNvSpPr txBox="1">
            <a:spLocks noChangeArrowheads="1"/>
          </p:cNvSpPr>
          <p:nvPr/>
        </p:nvSpPr>
        <p:spPr bwMode="auto">
          <a:xfrm>
            <a:off x="-24109" y="1453934"/>
            <a:ext cx="2647950" cy="579438"/>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b. Radical:</a:t>
            </a:r>
          </a:p>
        </p:txBody>
      </p:sp>
      <p:sp>
        <p:nvSpPr>
          <p:cNvPr id="843784" name="Text Box 8"/>
          <p:cNvSpPr txBox="1">
            <a:spLocks noChangeArrowheads="1"/>
          </p:cNvSpPr>
          <p:nvPr/>
        </p:nvSpPr>
        <p:spPr bwMode="auto">
          <a:xfrm>
            <a:off x="-51097" y="2832087"/>
            <a:ext cx="2647950" cy="57943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c. Anionic:</a:t>
            </a:r>
          </a:p>
        </p:txBody>
      </p:sp>
      <p:sp>
        <p:nvSpPr>
          <p:cNvPr id="843785" name="Text Box 9"/>
          <p:cNvSpPr txBox="1">
            <a:spLocks noChangeArrowheads="1"/>
          </p:cNvSpPr>
          <p:nvPr/>
        </p:nvSpPr>
        <p:spPr bwMode="auto">
          <a:xfrm>
            <a:off x="-32956" y="4159889"/>
            <a:ext cx="8953500" cy="1068388"/>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effectLst>
                  <a:outerShdw blurRad="38100" dist="38100" dir="2700000" algn="tl">
                    <a:srgbClr val="000000"/>
                  </a:outerShdw>
                </a:effectLst>
              </a:rPr>
              <a:t>d. Metal (Ti, Zr, lanthanides):</a:t>
            </a:r>
            <a:r>
              <a:rPr lang="en-US" altLang="en-US" sz="3600">
                <a:effectLst>
                  <a:outerShdw blurRad="38100" dist="38100" dir="2700000" algn="tl">
                    <a:srgbClr val="000000"/>
                  </a:outerShdw>
                </a:effectLst>
              </a:rPr>
              <a:t> </a:t>
            </a:r>
            <a:r>
              <a:rPr lang="en-US" altLang="en-US" sz="2400">
                <a:effectLst>
                  <a:outerShdw blurRad="38100" dist="38100" dir="2700000" algn="tl">
                    <a:srgbClr val="000000"/>
                  </a:outerShdw>
                </a:effectLst>
              </a:rPr>
              <a:t>Ziegler-Natta; now Kaminski-Brintzinger. </a:t>
            </a:r>
            <a:r>
              <a:rPr lang="en-US" altLang="en-US" sz="2800">
                <a:solidFill>
                  <a:srgbClr val="66CCFF"/>
                </a:solidFill>
                <a:effectLst>
                  <a:outerShdw blurRad="38100" dist="38100" dir="2700000" algn="tl">
                    <a:srgbClr val="000000"/>
                  </a:outerShdw>
                </a:effectLst>
              </a:rPr>
              <a:t>Organometallic mechanism</a:t>
            </a:r>
          </a:p>
        </p:txBody>
      </p:sp>
      <p:sp>
        <p:nvSpPr>
          <p:cNvPr id="843786" name="Line 10"/>
          <p:cNvSpPr>
            <a:spLocks noChangeShapeType="1"/>
          </p:cNvSpPr>
          <p:nvPr/>
        </p:nvSpPr>
        <p:spPr bwMode="auto">
          <a:xfrm>
            <a:off x="2682578" y="618909"/>
            <a:ext cx="333375"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787" name="Line 11"/>
          <p:cNvSpPr>
            <a:spLocks noChangeShapeType="1"/>
          </p:cNvSpPr>
          <p:nvPr/>
        </p:nvSpPr>
        <p:spPr bwMode="auto">
          <a:xfrm>
            <a:off x="2682578" y="695109"/>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788" name="Text Box 12"/>
          <p:cNvSpPr txBox="1">
            <a:spLocks noChangeArrowheads="1"/>
          </p:cNvSpPr>
          <p:nvPr/>
        </p:nvSpPr>
        <p:spPr bwMode="auto">
          <a:xfrm>
            <a:off x="2334916" y="395072"/>
            <a:ext cx="334962"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3789" name="Text Box 13"/>
          <p:cNvSpPr txBox="1">
            <a:spLocks noChangeArrowheads="1"/>
          </p:cNvSpPr>
          <p:nvPr/>
        </p:nvSpPr>
        <p:spPr bwMode="auto">
          <a:xfrm>
            <a:off x="2992141" y="404597"/>
            <a:ext cx="334962"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3790" name="Line 14"/>
          <p:cNvSpPr>
            <a:spLocks noChangeShapeType="1"/>
          </p:cNvSpPr>
          <p:nvPr/>
        </p:nvSpPr>
        <p:spPr bwMode="auto">
          <a:xfrm>
            <a:off x="3301703" y="799883"/>
            <a:ext cx="173038" cy="1746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791" name="Line 15"/>
          <p:cNvSpPr>
            <a:spLocks noChangeShapeType="1"/>
          </p:cNvSpPr>
          <p:nvPr/>
        </p:nvSpPr>
        <p:spPr bwMode="auto">
          <a:xfrm flipH="1">
            <a:off x="2215853" y="761784"/>
            <a:ext cx="200025" cy="2000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792" name="Line 16"/>
          <p:cNvSpPr>
            <a:spLocks noChangeShapeType="1"/>
          </p:cNvSpPr>
          <p:nvPr/>
        </p:nvSpPr>
        <p:spPr bwMode="auto">
          <a:xfrm flipV="1">
            <a:off x="3336808" y="399834"/>
            <a:ext cx="161925" cy="1333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793" name="Line 17"/>
          <p:cNvSpPr>
            <a:spLocks noChangeShapeType="1"/>
          </p:cNvSpPr>
          <p:nvPr/>
        </p:nvSpPr>
        <p:spPr bwMode="auto">
          <a:xfrm flipH="1" flipV="1">
            <a:off x="2215853" y="269658"/>
            <a:ext cx="228600" cy="2254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794" name="Text Box 18"/>
          <p:cNvSpPr txBox="1">
            <a:spLocks noChangeArrowheads="1"/>
          </p:cNvSpPr>
          <p:nvPr/>
        </p:nvSpPr>
        <p:spPr bwMode="auto">
          <a:xfrm>
            <a:off x="3452516" y="75984"/>
            <a:ext cx="552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R</a:t>
            </a:r>
          </a:p>
        </p:txBody>
      </p:sp>
      <p:sp>
        <p:nvSpPr>
          <p:cNvPr id="843795" name="Text Box 19"/>
          <p:cNvSpPr txBox="1">
            <a:spLocks noChangeArrowheads="1"/>
          </p:cNvSpPr>
          <p:nvPr/>
        </p:nvSpPr>
        <p:spPr bwMode="auto">
          <a:xfrm>
            <a:off x="3643016" y="342684"/>
            <a:ext cx="13144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 </a:t>
            </a:r>
            <a:r>
              <a:rPr lang="en-US" altLang="en-US" sz="2800">
                <a:solidFill>
                  <a:srgbClr val="66CCFF"/>
                </a:solidFill>
                <a:effectLst>
                  <a:outerShdw blurRad="38100" dist="38100" dir="2700000" algn="tl">
                    <a:srgbClr val="000000"/>
                  </a:outerShdw>
                </a:effectLst>
              </a:rPr>
              <a:t>H</a:t>
            </a:r>
            <a:r>
              <a:rPr lang="en-US" altLang="en-US" sz="2800" baseline="30000">
                <a:solidFill>
                  <a:srgbClr val="66CCFF"/>
                </a:solidFill>
                <a:effectLst>
                  <a:outerShdw blurRad="38100" dist="38100" dir="2700000" algn="tl">
                    <a:srgbClr val="000000"/>
                  </a:outerShdw>
                </a:effectLst>
              </a:rPr>
              <a:t>+</a:t>
            </a:r>
          </a:p>
        </p:txBody>
      </p:sp>
      <p:sp>
        <p:nvSpPr>
          <p:cNvPr id="843797" name="Line 21"/>
          <p:cNvSpPr>
            <a:spLocks noChangeShapeType="1"/>
          </p:cNvSpPr>
          <p:nvPr/>
        </p:nvSpPr>
        <p:spPr bwMode="auto">
          <a:xfrm>
            <a:off x="6283028" y="657009"/>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798" name="Text Box 22"/>
          <p:cNvSpPr txBox="1">
            <a:spLocks noChangeArrowheads="1"/>
          </p:cNvSpPr>
          <p:nvPr/>
        </p:nvSpPr>
        <p:spPr bwMode="auto">
          <a:xfrm>
            <a:off x="6611641" y="423647"/>
            <a:ext cx="334962"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C</a:t>
            </a:r>
          </a:p>
        </p:txBody>
      </p:sp>
      <p:sp>
        <p:nvSpPr>
          <p:cNvPr id="843799" name="Line 23"/>
          <p:cNvSpPr>
            <a:spLocks noChangeShapeType="1"/>
          </p:cNvSpPr>
          <p:nvPr/>
        </p:nvSpPr>
        <p:spPr bwMode="auto">
          <a:xfrm>
            <a:off x="6887865" y="807532"/>
            <a:ext cx="161925" cy="2000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00" name="Line 24"/>
          <p:cNvSpPr>
            <a:spLocks noChangeShapeType="1"/>
          </p:cNvSpPr>
          <p:nvPr/>
        </p:nvSpPr>
        <p:spPr bwMode="auto">
          <a:xfrm flipV="1">
            <a:off x="6940253" y="361734"/>
            <a:ext cx="161925" cy="1333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01" name="Text Box 25"/>
          <p:cNvSpPr txBox="1">
            <a:spLocks noChangeArrowheads="1"/>
          </p:cNvSpPr>
          <p:nvPr/>
        </p:nvSpPr>
        <p:spPr bwMode="auto">
          <a:xfrm>
            <a:off x="5890916" y="418884"/>
            <a:ext cx="4572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3802" name="Line 26"/>
          <p:cNvSpPr>
            <a:spLocks noChangeShapeType="1"/>
          </p:cNvSpPr>
          <p:nvPr/>
        </p:nvSpPr>
        <p:spPr bwMode="auto">
          <a:xfrm rot="120000" flipV="1">
            <a:off x="4608108" y="663386"/>
            <a:ext cx="666750" cy="1905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03" name="Text Box 27"/>
          <p:cNvSpPr txBox="1">
            <a:spLocks noChangeArrowheads="1"/>
          </p:cNvSpPr>
          <p:nvPr/>
        </p:nvSpPr>
        <p:spPr bwMode="auto">
          <a:xfrm>
            <a:off x="7057728" y="66459"/>
            <a:ext cx="552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R</a:t>
            </a:r>
          </a:p>
        </p:txBody>
      </p:sp>
      <p:sp>
        <p:nvSpPr>
          <p:cNvPr id="843805" name="Line 29"/>
          <p:cNvSpPr>
            <a:spLocks noChangeShapeType="1"/>
          </p:cNvSpPr>
          <p:nvPr/>
        </p:nvSpPr>
        <p:spPr bwMode="auto">
          <a:xfrm>
            <a:off x="5690891" y="647484"/>
            <a:ext cx="22860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06" name="Line 30"/>
          <p:cNvSpPr>
            <a:spLocks noChangeShapeType="1"/>
          </p:cNvSpPr>
          <p:nvPr/>
        </p:nvSpPr>
        <p:spPr bwMode="auto">
          <a:xfrm>
            <a:off x="6100466" y="857034"/>
            <a:ext cx="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07" name="Line 31"/>
          <p:cNvSpPr>
            <a:spLocks noChangeShapeType="1"/>
          </p:cNvSpPr>
          <p:nvPr/>
        </p:nvSpPr>
        <p:spPr bwMode="auto">
          <a:xfrm>
            <a:off x="6081416" y="209334"/>
            <a:ext cx="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08" name="Text Box 32"/>
          <p:cNvSpPr txBox="1">
            <a:spLocks noChangeArrowheads="1"/>
          </p:cNvSpPr>
          <p:nvPr/>
        </p:nvSpPr>
        <p:spPr bwMode="auto">
          <a:xfrm>
            <a:off x="6864923" y="395071"/>
            <a:ext cx="3429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a:t>
            </a:r>
          </a:p>
        </p:txBody>
      </p:sp>
      <p:sp>
        <p:nvSpPr>
          <p:cNvPr id="843809" name="Line 33"/>
          <p:cNvSpPr>
            <a:spLocks noChangeShapeType="1"/>
          </p:cNvSpPr>
          <p:nvPr/>
        </p:nvSpPr>
        <p:spPr bwMode="auto">
          <a:xfrm>
            <a:off x="7524453" y="687118"/>
            <a:ext cx="7429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10" name="Text Box 34"/>
          <p:cNvSpPr txBox="1">
            <a:spLocks noChangeArrowheads="1"/>
          </p:cNvSpPr>
          <p:nvPr/>
        </p:nvSpPr>
        <p:spPr bwMode="auto">
          <a:xfrm>
            <a:off x="7491116" y="233187"/>
            <a:ext cx="887412" cy="46166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etc.</a:t>
            </a:r>
          </a:p>
        </p:txBody>
      </p:sp>
      <p:sp>
        <p:nvSpPr>
          <p:cNvPr id="843811" name="Text Box 35"/>
          <p:cNvSpPr txBox="1">
            <a:spLocks noChangeArrowheads="1"/>
          </p:cNvSpPr>
          <p:nvPr/>
        </p:nvSpPr>
        <p:spPr bwMode="auto">
          <a:xfrm>
            <a:off x="2273003" y="1415834"/>
            <a:ext cx="14478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FF00"/>
                </a:solidFill>
                <a:effectLst>
                  <a:outerShdw blurRad="38100" dist="38100" dir="2700000" algn="tl">
                    <a:srgbClr val="000000"/>
                  </a:outerShdw>
                </a:effectLst>
              </a:rPr>
              <a:t>RO</a:t>
            </a:r>
            <a:r>
              <a:rPr lang="en-US" altLang="en-US" sz="2800">
                <a:effectLst>
                  <a:outerShdw blurRad="38100" dist="38100" dir="2700000" algn="tl">
                    <a:srgbClr val="000000"/>
                  </a:outerShdw>
                </a:effectLst>
              </a:rPr>
              <a:t> </a:t>
            </a:r>
            <a:r>
              <a:rPr lang="en-US" altLang="en-US" sz="3600">
                <a:effectLst>
                  <a:outerShdw blurRad="38100" dist="38100" dir="2700000" algn="tl">
                    <a:srgbClr val="000000"/>
                  </a:outerShdw>
                </a:effectLst>
              </a:rPr>
              <a:t> +</a:t>
            </a:r>
          </a:p>
        </p:txBody>
      </p:sp>
      <p:sp>
        <p:nvSpPr>
          <p:cNvPr id="843812" name="Line 36"/>
          <p:cNvSpPr>
            <a:spLocks noChangeShapeType="1"/>
          </p:cNvSpPr>
          <p:nvPr/>
        </p:nvSpPr>
        <p:spPr bwMode="auto">
          <a:xfrm>
            <a:off x="4017666" y="1692059"/>
            <a:ext cx="333375" cy="0"/>
          </a:xfrm>
          <a:prstGeom prst="line">
            <a:avLst/>
          </a:prstGeom>
          <a:noFill/>
          <a:ln w="38100">
            <a:solidFill>
              <a:srgbClr val="00FF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13" name="Line 37"/>
          <p:cNvSpPr>
            <a:spLocks noChangeShapeType="1"/>
          </p:cNvSpPr>
          <p:nvPr/>
        </p:nvSpPr>
        <p:spPr bwMode="auto">
          <a:xfrm>
            <a:off x="4017666" y="1768259"/>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14" name="Text Box 38"/>
          <p:cNvSpPr txBox="1">
            <a:spLocks noChangeArrowheads="1"/>
          </p:cNvSpPr>
          <p:nvPr/>
        </p:nvSpPr>
        <p:spPr bwMode="auto">
          <a:xfrm>
            <a:off x="3670003" y="1468222"/>
            <a:ext cx="334963"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3815" name="Text Box 39"/>
          <p:cNvSpPr txBox="1">
            <a:spLocks noChangeArrowheads="1"/>
          </p:cNvSpPr>
          <p:nvPr/>
        </p:nvSpPr>
        <p:spPr bwMode="auto">
          <a:xfrm>
            <a:off x="4327228" y="1477747"/>
            <a:ext cx="334963"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3816" name="Line 40"/>
          <p:cNvSpPr>
            <a:spLocks noChangeShapeType="1"/>
          </p:cNvSpPr>
          <p:nvPr/>
        </p:nvSpPr>
        <p:spPr bwMode="auto">
          <a:xfrm>
            <a:off x="4636791" y="1873034"/>
            <a:ext cx="179387" cy="16033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17" name="Line 41"/>
          <p:cNvSpPr>
            <a:spLocks noChangeShapeType="1"/>
          </p:cNvSpPr>
          <p:nvPr/>
        </p:nvSpPr>
        <p:spPr bwMode="auto">
          <a:xfrm flipH="1">
            <a:off x="3550941" y="1853984"/>
            <a:ext cx="200025" cy="2000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18" name="Line 42"/>
          <p:cNvSpPr>
            <a:spLocks noChangeShapeType="1"/>
          </p:cNvSpPr>
          <p:nvPr/>
        </p:nvSpPr>
        <p:spPr bwMode="auto">
          <a:xfrm flipV="1">
            <a:off x="4655841" y="1415834"/>
            <a:ext cx="161925" cy="1333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19" name="Line 43"/>
          <p:cNvSpPr>
            <a:spLocks noChangeShapeType="1"/>
          </p:cNvSpPr>
          <p:nvPr/>
        </p:nvSpPr>
        <p:spPr bwMode="auto">
          <a:xfrm flipH="1" flipV="1">
            <a:off x="3595389" y="1369796"/>
            <a:ext cx="184151" cy="19843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20" name="Text Box 44"/>
          <p:cNvSpPr txBox="1">
            <a:spLocks noChangeArrowheads="1"/>
          </p:cNvSpPr>
          <p:nvPr/>
        </p:nvSpPr>
        <p:spPr bwMode="auto">
          <a:xfrm>
            <a:off x="4787603" y="1130084"/>
            <a:ext cx="552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R</a:t>
            </a:r>
          </a:p>
        </p:txBody>
      </p:sp>
      <p:sp>
        <p:nvSpPr>
          <p:cNvPr id="843821" name="Text Box 45"/>
          <p:cNvSpPr txBox="1">
            <a:spLocks noChangeArrowheads="1"/>
          </p:cNvSpPr>
          <p:nvPr/>
        </p:nvSpPr>
        <p:spPr bwMode="auto">
          <a:xfrm>
            <a:off x="4736527" y="1886333"/>
            <a:ext cx="552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843822" name="Line 46"/>
          <p:cNvSpPr>
            <a:spLocks noChangeShapeType="1"/>
          </p:cNvSpPr>
          <p:nvPr/>
        </p:nvSpPr>
        <p:spPr bwMode="auto">
          <a:xfrm>
            <a:off x="6875166" y="1749209"/>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23" name="Text Box 47"/>
          <p:cNvSpPr txBox="1">
            <a:spLocks noChangeArrowheads="1"/>
          </p:cNvSpPr>
          <p:nvPr/>
        </p:nvSpPr>
        <p:spPr bwMode="auto">
          <a:xfrm>
            <a:off x="7203778" y="1496797"/>
            <a:ext cx="334963"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FF00"/>
                </a:solidFill>
                <a:effectLst>
                  <a:outerShdw blurRad="38100" dist="38100" dir="2700000" algn="tl">
                    <a:srgbClr val="000000"/>
                  </a:outerShdw>
                </a:effectLst>
              </a:rPr>
              <a:t>C</a:t>
            </a:r>
          </a:p>
        </p:txBody>
      </p:sp>
      <p:sp>
        <p:nvSpPr>
          <p:cNvPr id="843824" name="Line 48"/>
          <p:cNvSpPr>
            <a:spLocks noChangeShapeType="1"/>
          </p:cNvSpPr>
          <p:nvPr/>
        </p:nvSpPr>
        <p:spPr bwMode="auto">
          <a:xfrm>
            <a:off x="7484766" y="1901608"/>
            <a:ext cx="160337" cy="184151"/>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25" name="Line 49"/>
          <p:cNvSpPr>
            <a:spLocks noChangeShapeType="1"/>
          </p:cNvSpPr>
          <p:nvPr/>
        </p:nvSpPr>
        <p:spPr bwMode="auto">
          <a:xfrm flipV="1">
            <a:off x="7532391" y="1434884"/>
            <a:ext cx="161925" cy="1333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26" name="Text Box 50"/>
          <p:cNvSpPr txBox="1">
            <a:spLocks noChangeArrowheads="1"/>
          </p:cNvSpPr>
          <p:nvPr/>
        </p:nvSpPr>
        <p:spPr bwMode="auto">
          <a:xfrm>
            <a:off x="6483053" y="1492034"/>
            <a:ext cx="4572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3827" name="Text Box 51"/>
          <p:cNvSpPr txBox="1">
            <a:spLocks noChangeArrowheads="1"/>
          </p:cNvSpPr>
          <p:nvPr/>
        </p:nvSpPr>
        <p:spPr bwMode="auto">
          <a:xfrm>
            <a:off x="7645103" y="1130084"/>
            <a:ext cx="5524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R</a:t>
            </a:r>
          </a:p>
        </p:txBody>
      </p:sp>
      <p:sp>
        <p:nvSpPr>
          <p:cNvPr id="843828" name="Line 52"/>
          <p:cNvSpPr>
            <a:spLocks noChangeShapeType="1"/>
          </p:cNvSpPr>
          <p:nvPr/>
        </p:nvSpPr>
        <p:spPr bwMode="auto">
          <a:xfrm>
            <a:off x="6254453" y="1720634"/>
            <a:ext cx="2286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29" name="Line 53"/>
          <p:cNvSpPr>
            <a:spLocks noChangeShapeType="1"/>
          </p:cNvSpPr>
          <p:nvPr/>
        </p:nvSpPr>
        <p:spPr bwMode="auto">
          <a:xfrm>
            <a:off x="6692603" y="1930184"/>
            <a:ext cx="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30" name="Line 54"/>
          <p:cNvSpPr>
            <a:spLocks noChangeShapeType="1"/>
          </p:cNvSpPr>
          <p:nvPr/>
        </p:nvSpPr>
        <p:spPr bwMode="auto">
          <a:xfrm>
            <a:off x="6673553" y="1282484"/>
            <a:ext cx="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32" name="Text Box 56"/>
          <p:cNvSpPr txBox="1">
            <a:spLocks noChangeArrowheads="1"/>
          </p:cNvSpPr>
          <p:nvPr/>
        </p:nvSpPr>
        <p:spPr bwMode="auto">
          <a:xfrm>
            <a:off x="7583467" y="1899775"/>
            <a:ext cx="4762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H</a:t>
            </a:r>
          </a:p>
        </p:txBody>
      </p:sp>
      <p:sp>
        <p:nvSpPr>
          <p:cNvPr id="843833" name="Line 57"/>
          <p:cNvSpPr>
            <a:spLocks noChangeShapeType="1"/>
          </p:cNvSpPr>
          <p:nvPr/>
        </p:nvSpPr>
        <p:spPr bwMode="auto">
          <a:xfrm>
            <a:off x="5035253" y="1739684"/>
            <a:ext cx="5715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34" name="Line 58"/>
          <p:cNvSpPr>
            <a:spLocks noChangeShapeType="1"/>
          </p:cNvSpPr>
          <p:nvPr/>
        </p:nvSpPr>
        <p:spPr bwMode="auto">
          <a:xfrm>
            <a:off x="8067516" y="1738029"/>
            <a:ext cx="6858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36" name="Text Box 60"/>
          <p:cNvSpPr txBox="1">
            <a:spLocks noChangeArrowheads="1"/>
          </p:cNvSpPr>
          <p:nvPr/>
        </p:nvSpPr>
        <p:spPr bwMode="auto">
          <a:xfrm>
            <a:off x="5568653" y="1492034"/>
            <a:ext cx="8763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FF00"/>
                </a:solidFill>
                <a:effectLst>
                  <a:outerShdw blurRad="38100" dist="38100" dir="2700000" algn="tl">
                    <a:srgbClr val="000000"/>
                  </a:outerShdw>
                </a:effectLst>
              </a:rPr>
              <a:t>RO</a:t>
            </a:r>
          </a:p>
        </p:txBody>
      </p:sp>
      <p:sp>
        <p:nvSpPr>
          <p:cNvPr id="843837" name="Text Box 61"/>
          <p:cNvSpPr txBox="1">
            <a:spLocks noChangeArrowheads="1"/>
          </p:cNvSpPr>
          <p:nvPr/>
        </p:nvSpPr>
        <p:spPr bwMode="auto">
          <a:xfrm>
            <a:off x="2047423" y="2797081"/>
            <a:ext cx="10668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smtClean="0">
                <a:solidFill>
                  <a:srgbClr val="FF0000"/>
                </a:solidFill>
                <a:effectLst>
                  <a:outerShdw blurRad="38100" dist="38100" dir="2700000" algn="tl">
                    <a:srgbClr val="000000"/>
                  </a:outerShdw>
                </a:effectLst>
              </a:rPr>
              <a:t>B</a:t>
            </a:r>
            <a:r>
              <a:rPr lang="en-US" altLang="en-US" sz="3600" smtClean="0">
                <a:effectLst>
                  <a:outerShdw blurRad="38100" dist="38100" dir="2700000" algn="tl">
                    <a:srgbClr val="000000"/>
                  </a:outerShdw>
                </a:effectLst>
              </a:rPr>
              <a:t> </a:t>
            </a:r>
            <a:r>
              <a:rPr lang="en-US" altLang="en-US" sz="3600" baseline="30000" smtClean="0">
                <a:effectLst>
                  <a:outerShdw blurRad="38100" dist="38100" dir="2700000" algn="tl">
                    <a:srgbClr val="000000"/>
                  </a:outerShdw>
                </a:effectLst>
              </a:rPr>
              <a:t>  </a:t>
            </a:r>
            <a:r>
              <a:rPr lang="en-US" altLang="en-US" sz="3600">
                <a:effectLst>
                  <a:outerShdw blurRad="38100" dist="38100" dir="2700000" algn="tl">
                    <a:srgbClr val="000000"/>
                  </a:outerShdw>
                </a:effectLst>
              </a:rPr>
              <a:t>+</a:t>
            </a:r>
          </a:p>
        </p:txBody>
      </p:sp>
      <p:sp>
        <p:nvSpPr>
          <p:cNvPr id="843838" name="Line 62"/>
          <p:cNvSpPr>
            <a:spLocks noChangeShapeType="1"/>
          </p:cNvSpPr>
          <p:nvPr/>
        </p:nvSpPr>
        <p:spPr bwMode="auto">
          <a:xfrm>
            <a:off x="3479166" y="3111406"/>
            <a:ext cx="333375"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39" name="Line 63"/>
          <p:cNvSpPr>
            <a:spLocks noChangeShapeType="1"/>
          </p:cNvSpPr>
          <p:nvPr/>
        </p:nvSpPr>
        <p:spPr bwMode="auto">
          <a:xfrm>
            <a:off x="3479166" y="3187606"/>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40" name="Text Box 64"/>
          <p:cNvSpPr txBox="1">
            <a:spLocks noChangeArrowheads="1"/>
          </p:cNvSpPr>
          <p:nvPr/>
        </p:nvSpPr>
        <p:spPr bwMode="auto">
          <a:xfrm>
            <a:off x="3131503" y="2887568"/>
            <a:ext cx="334963"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3841" name="Text Box 65"/>
          <p:cNvSpPr txBox="1">
            <a:spLocks noChangeArrowheads="1"/>
          </p:cNvSpPr>
          <p:nvPr/>
        </p:nvSpPr>
        <p:spPr bwMode="auto">
          <a:xfrm>
            <a:off x="3788728" y="2897093"/>
            <a:ext cx="334963"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C</a:t>
            </a:r>
          </a:p>
        </p:txBody>
      </p:sp>
      <p:sp>
        <p:nvSpPr>
          <p:cNvPr id="843842" name="Line 66"/>
          <p:cNvSpPr>
            <a:spLocks noChangeShapeType="1"/>
          </p:cNvSpPr>
          <p:nvPr/>
        </p:nvSpPr>
        <p:spPr bwMode="auto">
          <a:xfrm>
            <a:off x="4098291" y="3292380"/>
            <a:ext cx="201612" cy="18097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43" name="Line 67"/>
          <p:cNvSpPr>
            <a:spLocks noChangeShapeType="1"/>
          </p:cNvSpPr>
          <p:nvPr/>
        </p:nvSpPr>
        <p:spPr bwMode="auto">
          <a:xfrm flipH="1">
            <a:off x="3002916" y="3263806"/>
            <a:ext cx="200025" cy="20002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44" name="Line 68"/>
          <p:cNvSpPr>
            <a:spLocks noChangeShapeType="1"/>
          </p:cNvSpPr>
          <p:nvPr/>
        </p:nvSpPr>
        <p:spPr bwMode="auto">
          <a:xfrm flipV="1">
            <a:off x="4145916" y="2908206"/>
            <a:ext cx="190500" cy="11747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45" name="Line 69"/>
          <p:cNvSpPr>
            <a:spLocks noChangeShapeType="1"/>
          </p:cNvSpPr>
          <p:nvPr/>
        </p:nvSpPr>
        <p:spPr bwMode="auto">
          <a:xfrm flipH="1" flipV="1">
            <a:off x="3035489" y="2790731"/>
            <a:ext cx="205551" cy="1968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46" name="Text Box 70"/>
          <p:cNvSpPr txBox="1">
            <a:spLocks noChangeArrowheads="1"/>
          </p:cNvSpPr>
          <p:nvPr/>
        </p:nvSpPr>
        <p:spPr bwMode="auto">
          <a:xfrm>
            <a:off x="4306253" y="2744572"/>
            <a:ext cx="13716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3600">
              <a:effectLst>
                <a:outerShdw blurRad="38100" dist="38100" dir="2700000" algn="tl">
                  <a:srgbClr val="000000"/>
                </a:outerShdw>
              </a:effectLst>
            </a:endParaRPr>
          </a:p>
        </p:txBody>
      </p:sp>
      <p:sp>
        <p:nvSpPr>
          <p:cNvPr id="843847" name="Text Box 71"/>
          <p:cNvSpPr txBox="1">
            <a:spLocks noChangeArrowheads="1"/>
          </p:cNvSpPr>
          <p:nvPr/>
        </p:nvSpPr>
        <p:spPr bwMode="auto">
          <a:xfrm>
            <a:off x="4287203" y="2587531"/>
            <a:ext cx="5524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3848" name="Text Box 72"/>
          <p:cNvSpPr txBox="1">
            <a:spLocks noChangeArrowheads="1"/>
          </p:cNvSpPr>
          <p:nvPr/>
        </p:nvSpPr>
        <p:spPr bwMode="auto">
          <a:xfrm>
            <a:off x="4858703" y="2416081"/>
            <a:ext cx="5524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N</a:t>
            </a:r>
          </a:p>
        </p:txBody>
      </p:sp>
      <p:grpSp>
        <p:nvGrpSpPr>
          <p:cNvPr id="843928" name="Group 152"/>
          <p:cNvGrpSpPr>
            <a:grpSpLocks/>
          </p:cNvGrpSpPr>
          <p:nvPr/>
        </p:nvGrpSpPr>
        <p:grpSpPr bwMode="auto">
          <a:xfrm rot="-202951">
            <a:off x="4611053" y="2625631"/>
            <a:ext cx="342900" cy="266700"/>
            <a:chOff x="3140" y="1689"/>
            <a:chExt cx="216" cy="168"/>
          </a:xfrm>
        </p:grpSpPr>
        <p:sp>
          <p:nvSpPr>
            <p:cNvPr id="843849" name="Line 73"/>
            <p:cNvSpPr>
              <a:spLocks noChangeShapeType="1"/>
            </p:cNvSpPr>
            <p:nvPr/>
          </p:nvSpPr>
          <p:spPr bwMode="auto">
            <a:xfrm flipV="1">
              <a:off x="3140" y="1689"/>
              <a:ext cx="192" cy="4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50" name="Line 74"/>
            <p:cNvSpPr>
              <a:spLocks noChangeShapeType="1"/>
            </p:cNvSpPr>
            <p:nvPr/>
          </p:nvSpPr>
          <p:spPr bwMode="auto">
            <a:xfrm flipV="1">
              <a:off x="3152" y="1749"/>
              <a:ext cx="192" cy="4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51" name="Line 75"/>
            <p:cNvSpPr>
              <a:spLocks noChangeShapeType="1"/>
            </p:cNvSpPr>
            <p:nvPr/>
          </p:nvSpPr>
          <p:spPr bwMode="auto">
            <a:xfrm flipV="1">
              <a:off x="3164" y="1809"/>
              <a:ext cx="192" cy="4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3852" name="Line 76"/>
          <p:cNvSpPr>
            <a:spLocks noChangeShapeType="1"/>
          </p:cNvSpPr>
          <p:nvPr/>
        </p:nvSpPr>
        <p:spPr bwMode="auto">
          <a:xfrm>
            <a:off x="4744403" y="3149425"/>
            <a:ext cx="6286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53" name="AutoShape 77"/>
          <p:cNvSpPr>
            <a:spLocks noChangeArrowheads="1"/>
          </p:cNvSpPr>
          <p:nvPr/>
        </p:nvSpPr>
        <p:spPr bwMode="auto">
          <a:xfrm>
            <a:off x="5492116" y="2649322"/>
            <a:ext cx="3073400" cy="971550"/>
          </a:xfrm>
          <a:prstGeom prst="bracketPair">
            <a:avLst>
              <a:gd name="adj" fmla="val 16667"/>
            </a:avLst>
          </a:prstGeom>
          <a:noFill/>
          <a:ln w="38100">
            <a:solidFill>
              <a:schemeClr val="tx1"/>
            </a:solidFill>
            <a:round/>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54" name="Line 78"/>
          <p:cNvSpPr>
            <a:spLocks noChangeShapeType="1"/>
          </p:cNvSpPr>
          <p:nvPr/>
        </p:nvSpPr>
        <p:spPr bwMode="auto">
          <a:xfrm>
            <a:off x="6489066" y="3154147"/>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55" name="Text Box 79"/>
          <p:cNvSpPr txBox="1">
            <a:spLocks noChangeArrowheads="1"/>
          </p:cNvSpPr>
          <p:nvPr/>
        </p:nvSpPr>
        <p:spPr bwMode="auto">
          <a:xfrm>
            <a:off x="6836728" y="2920784"/>
            <a:ext cx="334963"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C</a:t>
            </a:r>
          </a:p>
        </p:txBody>
      </p:sp>
      <p:sp>
        <p:nvSpPr>
          <p:cNvPr id="843856" name="Line 80"/>
          <p:cNvSpPr>
            <a:spLocks noChangeShapeType="1"/>
          </p:cNvSpPr>
          <p:nvPr/>
        </p:nvSpPr>
        <p:spPr bwMode="auto">
          <a:xfrm>
            <a:off x="7136766" y="3306547"/>
            <a:ext cx="258762" cy="211137"/>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57" name="Line 81"/>
          <p:cNvSpPr>
            <a:spLocks noChangeShapeType="1"/>
          </p:cNvSpPr>
          <p:nvPr/>
        </p:nvSpPr>
        <p:spPr bwMode="auto">
          <a:xfrm flipV="1">
            <a:off x="7197090" y="2909671"/>
            <a:ext cx="157366" cy="138114"/>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58" name="Text Box 82"/>
          <p:cNvSpPr txBox="1">
            <a:spLocks noChangeArrowheads="1"/>
          </p:cNvSpPr>
          <p:nvPr/>
        </p:nvSpPr>
        <p:spPr bwMode="auto">
          <a:xfrm>
            <a:off x="6116003" y="2916022"/>
            <a:ext cx="4572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3860" name="Line 84"/>
          <p:cNvSpPr>
            <a:spLocks noChangeShapeType="1"/>
          </p:cNvSpPr>
          <p:nvPr/>
        </p:nvSpPr>
        <p:spPr bwMode="auto">
          <a:xfrm>
            <a:off x="5887403" y="3144622"/>
            <a:ext cx="22860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61" name="Line 85"/>
          <p:cNvSpPr>
            <a:spLocks noChangeShapeType="1"/>
          </p:cNvSpPr>
          <p:nvPr/>
        </p:nvSpPr>
        <p:spPr bwMode="auto">
          <a:xfrm>
            <a:off x="6325553" y="3354172"/>
            <a:ext cx="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62" name="Line 86"/>
          <p:cNvSpPr>
            <a:spLocks noChangeShapeType="1"/>
          </p:cNvSpPr>
          <p:nvPr/>
        </p:nvSpPr>
        <p:spPr bwMode="auto">
          <a:xfrm>
            <a:off x="6306503" y="2706472"/>
            <a:ext cx="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63" name="Text Box 87"/>
          <p:cNvSpPr txBox="1">
            <a:spLocks noChangeArrowheads="1"/>
          </p:cNvSpPr>
          <p:nvPr/>
        </p:nvSpPr>
        <p:spPr bwMode="auto">
          <a:xfrm>
            <a:off x="6744653" y="2573122"/>
            <a:ext cx="3429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a:t>
            </a:r>
          </a:p>
        </p:txBody>
      </p:sp>
      <p:sp>
        <p:nvSpPr>
          <p:cNvPr id="843864" name="Text Box 88"/>
          <p:cNvSpPr txBox="1">
            <a:spLocks noChangeArrowheads="1"/>
          </p:cNvSpPr>
          <p:nvPr/>
        </p:nvSpPr>
        <p:spPr bwMode="auto">
          <a:xfrm>
            <a:off x="5506403" y="2877922"/>
            <a:ext cx="49530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B</a:t>
            </a:r>
          </a:p>
        </p:txBody>
      </p:sp>
      <p:sp>
        <p:nvSpPr>
          <p:cNvPr id="843865" name="Text Box 89"/>
          <p:cNvSpPr txBox="1">
            <a:spLocks noChangeArrowheads="1"/>
          </p:cNvSpPr>
          <p:nvPr/>
        </p:nvSpPr>
        <p:spPr bwMode="auto">
          <a:xfrm>
            <a:off x="7297103" y="2554072"/>
            <a:ext cx="5524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
            </a:r>
          </a:p>
        </p:txBody>
      </p:sp>
      <p:sp>
        <p:nvSpPr>
          <p:cNvPr id="843866" name="Text Box 90"/>
          <p:cNvSpPr txBox="1">
            <a:spLocks noChangeArrowheads="1"/>
          </p:cNvSpPr>
          <p:nvPr/>
        </p:nvSpPr>
        <p:spPr bwMode="auto">
          <a:xfrm>
            <a:off x="7868603" y="2357114"/>
            <a:ext cx="5524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N</a:t>
            </a:r>
          </a:p>
        </p:txBody>
      </p:sp>
      <p:sp>
        <p:nvSpPr>
          <p:cNvPr id="843867" name="Line 91"/>
          <p:cNvSpPr>
            <a:spLocks noChangeShapeType="1"/>
          </p:cNvSpPr>
          <p:nvPr/>
        </p:nvSpPr>
        <p:spPr bwMode="auto">
          <a:xfrm rot="-480000" flipV="1">
            <a:off x="7620953" y="2568319"/>
            <a:ext cx="304800" cy="762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68" name="Line 92"/>
          <p:cNvSpPr>
            <a:spLocks noChangeShapeType="1"/>
          </p:cNvSpPr>
          <p:nvPr/>
        </p:nvSpPr>
        <p:spPr bwMode="auto">
          <a:xfrm rot="-480000" flipV="1">
            <a:off x="7640003" y="2663569"/>
            <a:ext cx="304800" cy="762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69" name="Line 93"/>
          <p:cNvSpPr>
            <a:spLocks noChangeShapeType="1"/>
          </p:cNvSpPr>
          <p:nvPr/>
        </p:nvSpPr>
        <p:spPr bwMode="auto">
          <a:xfrm rot="-480000" flipV="1">
            <a:off x="7659053" y="2758819"/>
            <a:ext cx="304800" cy="762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73" name="Line 97"/>
          <p:cNvSpPr>
            <a:spLocks noChangeShapeType="1"/>
          </p:cNvSpPr>
          <p:nvPr/>
        </p:nvSpPr>
        <p:spPr bwMode="auto">
          <a:xfrm>
            <a:off x="7754303" y="3158869"/>
            <a:ext cx="55245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74" name="Line 98"/>
          <p:cNvSpPr>
            <a:spLocks noChangeShapeType="1"/>
          </p:cNvSpPr>
          <p:nvPr/>
        </p:nvSpPr>
        <p:spPr bwMode="auto">
          <a:xfrm>
            <a:off x="1010815" y="6076734"/>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75" name="Text Box 99"/>
          <p:cNvSpPr txBox="1">
            <a:spLocks noChangeArrowheads="1"/>
          </p:cNvSpPr>
          <p:nvPr/>
        </p:nvSpPr>
        <p:spPr bwMode="auto">
          <a:xfrm>
            <a:off x="523452" y="5800509"/>
            <a:ext cx="6477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Ti</a:t>
            </a:r>
          </a:p>
        </p:txBody>
      </p:sp>
      <p:sp>
        <p:nvSpPr>
          <p:cNvPr id="843876" name="Line 100"/>
          <p:cNvSpPr>
            <a:spLocks noChangeShapeType="1"/>
          </p:cNvSpPr>
          <p:nvPr/>
        </p:nvSpPr>
        <p:spPr bwMode="auto">
          <a:xfrm>
            <a:off x="390102" y="6048159"/>
            <a:ext cx="2286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77" name="Line 101"/>
          <p:cNvSpPr>
            <a:spLocks noChangeShapeType="1"/>
          </p:cNvSpPr>
          <p:nvPr/>
        </p:nvSpPr>
        <p:spPr bwMode="auto">
          <a:xfrm>
            <a:off x="828252" y="6257709"/>
            <a:ext cx="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78" name="Line 102"/>
          <p:cNvSpPr>
            <a:spLocks noChangeShapeType="1"/>
          </p:cNvSpPr>
          <p:nvPr/>
        </p:nvSpPr>
        <p:spPr bwMode="auto">
          <a:xfrm>
            <a:off x="809202" y="5610009"/>
            <a:ext cx="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79" name="Text Box 103"/>
          <p:cNvSpPr txBox="1">
            <a:spLocks noChangeArrowheads="1"/>
          </p:cNvSpPr>
          <p:nvPr/>
        </p:nvSpPr>
        <p:spPr bwMode="auto">
          <a:xfrm>
            <a:off x="-9948" y="5781459"/>
            <a:ext cx="4572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R</a:t>
            </a:r>
          </a:p>
        </p:txBody>
      </p:sp>
      <p:sp>
        <p:nvSpPr>
          <p:cNvPr id="843880" name="Text Box 104"/>
          <p:cNvSpPr txBox="1">
            <a:spLocks noChangeArrowheads="1"/>
          </p:cNvSpPr>
          <p:nvPr/>
        </p:nvSpPr>
        <p:spPr bwMode="auto">
          <a:xfrm>
            <a:off x="618702" y="5190909"/>
            <a:ext cx="4572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R</a:t>
            </a:r>
          </a:p>
        </p:txBody>
      </p:sp>
      <p:sp>
        <p:nvSpPr>
          <p:cNvPr id="843881" name="Text Box 105"/>
          <p:cNvSpPr txBox="1">
            <a:spLocks noChangeArrowheads="1"/>
          </p:cNvSpPr>
          <p:nvPr/>
        </p:nvSpPr>
        <p:spPr bwMode="auto">
          <a:xfrm>
            <a:off x="1342602" y="5800509"/>
            <a:ext cx="8953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843882" name="Line 106"/>
          <p:cNvSpPr>
            <a:spLocks noChangeShapeType="1"/>
          </p:cNvSpPr>
          <p:nvPr/>
        </p:nvSpPr>
        <p:spPr bwMode="auto">
          <a:xfrm>
            <a:off x="667915" y="6500597"/>
            <a:ext cx="333375"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83" name="Line 107"/>
          <p:cNvSpPr>
            <a:spLocks noChangeShapeType="1"/>
          </p:cNvSpPr>
          <p:nvPr/>
        </p:nvSpPr>
        <p:spPr bwMode="auto">
          <a:xfrm>
            <a:off x="667915" y="6576797"/>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84" name="Line 108"/>
          <p:cNvSpPr>
            <a:spLocks noChangeShapeType="1"/>
          </p:cNvSpPr>
          <p:nvPr/>
        </p:nvSpPr>
        <p:spPr bwMode="auto">
          <a:xfrm>
            <a:off x="2104602" y="6048159"/>
            <a:ext cx="9144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85" name="Text Box 109"/>
          <p:cNvSpPr txBox="1">
            <a:spLocks noChangeArrowheads="1"/>
          </p:cNvSpPr>
          <p:nvPr/>
        </p:nvSpPr>
        <p:spPr bwMode="auto">
          <a:xfrm>
            <a:off x="3666702" y="5819559"/>
            <a:ext cx="6477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Ti</a:t>
            </a:r>
          </a:p>
        </p:txBody>
      </p:sp>
      <p:sp>
        <p:nvSpPr>
          <p:cNvPr id="843886" name="Line 110"/>
          <p:cNvSpPr>
            <a:spLocks noChangeShapeType="1"/>
          </p:cNvSpPr>
          <p:nvPr/>
        </p:nvSpPr>
        <p:spPr bwMode="auto">
          <a:xfrm>
            <a:off x="3533352" y="6067209"/>
            <a:ext cx="2286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87" name="Line 111"/>
          <p:cNvSpPr>
            <a:spLocks noChangeShapeType="1"/>
          </p:cNvSpPr>
          <p:nvPr/>
        </p:nvSpPr>
        <p:spPr bwMode="auto">
          <a:xfrm>
            <a:off x="3952452" y="5629059"/>
            <a:ext cx="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88" name="Text Box 112"/>
          <p:cNvSpPr txBox="1">
            <a:spLocks noChangeArrowheads="1"/>
          </p:cNvSpPr>
          <p:nvPr/>
        </p:nvSpPr>
        <p:spPr bwMode="auto">
          <a:xfrm>
            <a:off x="3133302" y="5800509"/>
            <a:ext cx="4572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R</a:t>
            </a:r>
          </a:p>
        </p:txBody>
      </p:sp>
      <p:sp>
        <p:nvSpPr>
          <p:cNvPr id="843889" name="Text Box 113"/>
          <p:cNvSpPr txBox="1">
            <a:spLocks noChangeArrowheads="1"/>
          </p:cNvSpPr>
          <p:nvPr/>
        </p:nvSpPr>
        <p:spPr bwMode="auto">
          <a:xfrm>
            <a:off x="3761952" y="5209959"/>
            <a:ext cx="4572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R</a:t>
            </a:r>
          </a:p>
        </p:txBody>
      </p:sp>
      <p:sp>
        <p:nvSpPr>
          <p:cNvPr id="843890" name="Freeform 114"/>
          <p:cNvSpPr>
            <a:spLocks/>
          </p:cNvSpPr>
          <p:nvPr/>
        </p:nvSpPr>
        <p:spPr bwMode="auto">
          <a:xfrm>
            <a:off x="4142952" y="5876709"/>
            <a:ext cx="609600" cy="209550"/>
          </a:xfrm>
          <a:custGeom>
            <a:avLst/>
            <a:gdLst>
              <a:gd name="T0" fmla="*/ 0 w 384"/>
              <a:gd name="T1" fmla="*/ 132 h 132"/>
              <a:gd name="T2" fmla="*/ 132 w 384"/>
              <a:gd name="T3" fmla="*/ 0 h 132"/>
              <a:gd name="T4" fmla="*/ 264 w 384"/>
              <a:gd name="T5" fmla="*/ 132 h 132"/>
              <a:gd name="T6" fmla="*/ 384 w 384"/>
              <a:gd name="T7" fmla="*/ 12 h 132"/>
            </a:gdLst>
            <a:ahLst/>
            <a:cxnLst>
              <a:cxn ang="0">
                <a:pos x="T0" y="T1"/>
              </a:cxn>
              <a:cxn ang="0">
                <a:pos x="T2" y="T3"/>
              </a:cxn>
              <a:cxn ang="0">
                <a:pos x="T4" y="T5"/>
              </a:cxn>
              <a:cxn ang="0">
                <a:pos x="T6" y="T7"/>
              </a:cxn>
            </a:cxnLst>
            <a:rect l="0" t="0" r="r" b="b"/>
            <a:pathLst>
              <a:path w="384" h="132">
                <a:moveTo>
                  <a:pt x="0" y="132"/>
                </a:moveTo>
                <a:lnTo>
                  <a:pt x="132" y="0"/>
                </a:lnTo>
                <a:lnTo>
                  <a:pt x="264" y="132"/>
                </a:lnTo>
                <a:lnTo>
                  <a:pt x="384" y="12"/>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91" name="Text Box 115"/>
          <p:cNvSpPr txBox="1">
            <a:spLocks noChangeArrowheads="1"/>
          </p:cNvSpPr>
          <p:nvPr/>
        </p:nvSpPr>
        <p:spPr bwMode="auto">
          <a:xfrm>
            <a:off x="4714452" y="5610009"/>
            <a:ext cx="8953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843892" name="Line 116"/>
          <p:cNvSpPr>
            <a:spLocks noChangeShapeType="1"/>
          </p:cNvSpPr>
          <p:nvPr/>
        </p:nvSpPr>
        <p:spPr bwMode="auto">
          <a:xfrm>
            <a:off x="5495502" y="6048159"/>
            <a:ext cx="8572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93" name="Line 117"/>
          <p:cNvSpPr>
            <a:spLocks noChangeShapeType="1"/>
          </p:cNvSpPr>
          <p:nvPr/>
        </p:nvSpPr>
        <p:spPr bwMode="auto">
          <a:xfrm>
            <a:off x="5659015" y="5819559"/>
            <a:ext cx="333375"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94" name="Line 118"/>
          <p:cNvSpPr>
            <a:spLocks noChangeShapeType="1"/>
          </p:cNvSpPr>
          <p:nvPr/>
        </p:nvSpPr>
        <p:spPr bwMode="auto">
          <a:xfrm>
            <a:off x="5659015" y="5895759"/>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900" name="Text Box 124"/>
          <p:cNvSpPr txBox="1">
            <a:spLocks noChangeArrowheads="1"/>
          </p:cNvSpPr>
          <p:nvPr/>
        </p:nvSpPr>
        <p:spPr bwMode="auto">
          <a:xfrm>
            <a:off x="6581352" y="5800509"/>
            <a:ext cx="6477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Ti</a:t>
            </a:r>
          </a:p>
        </p:txBody>
      </p:sp>
      <p:sp>
        <p:nvSpPr>
          <p:cNvPr id="843901" name="Line 125"/>
          <p:cNvSpPr>
            <a:spLocks noChangeShapeType="1"/>
          </p:cNvSpPr>
          <p:nvPr/>
        </p:nvSpPr>
        <p:spPr bwMode="auto">
          <a:xfrm>
            <a:off x="6448002" y="6048159"/>
            <a:ext cx="2286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902" name="Line 126"/>
          <p:cNvSpPr>
            <a:spLocks noChangeShapeType="1"/>
          </p:cNvSpPr>
          <p:nvPr/>
        </p:nvSpPr>
        <p:spPr bwMode="auto">
          <a:xfrm>
            <a:off x="6867102" y="5610009"/>
            <a:ext cx="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904" name="Freeform 128"/>
          <p:cNvSpPr>
            <a:spLocks/>
          </p:cNvSpPr>
          <p:nvPr/>
        </p:nvSpPr>
        <p:spPr bwMode="auto">
          <a:xfrm>
            <a:off x="7057602" y="5857659"/>
            <a:ext cx="609600" cy="209550"/>
          </a:xfrm>
          <a:custGeom>
            <a:avLst/>
            <a:gdLst>
              <a:gd name="T0" fmla="*/ 0 w 384"/>
              <a:gd name="T1" fmla="*/ 132 h 132"/>
              <a:gd name="T2" fmla="*/ 132 w 384"/>
              <a:gd name="T3" fmla="*/ 0 h 132"/>
              <a:gd name="T4" fmla="*/ 264 w 384"/>
              <a:gd name="T5" fmla="*/ 132 h 132"/>
              <a:gd name="T6" fmla="*/ 384 w 384"/>
              <a:gd name="T7" fmla="*/ 12 h 132"/>
            </a:gdLst>
            <a:ahLst/>
            <a:cxnLst>
              <a:cxn ang="0">
                <a:pos x="T0" y="T1"/>
              </a:cxn>
              <a:cxn ang="0">
                <a:pos x="T2" y="T3"/>
              </a:cxn>
              <a:cxn ang="0">
                <a:pos x="T4" y="T5"/>
              </a:cxn>
              <a:cxn ang="0">
                <a:pos x="T6" y="T7"/>
              </a:cxn>
            </a:cxnLst>
            <a:rect l="0" t="0" r="r" b="b"/>
            <a:pathLst>
              <a:path w="384" h="132">
                <a:moveTo>
                  <a:pt x="0" y="132"/>
                </a:moveTo>
                <a:lnTo>
                  <a:pt x="132" y="0"/>
                </a:lnTo>
                <a:lnTo>
                  <a:pt x="264" y="132"/>
                </a:lnTo>
                <a:lnTo>
                  <a:pt x="384" y="12"/>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905" name="Text Box 129"/>
          <p:cNvSpPr txBox="1">
            <a:spLocks noChangeArrowheads="1"/>
          </p:cNvSpPr>
          <p:nvPr/>
        </p:nvSpPr>
        <p:spPr bwMode="auto">
          <a:xfrm>
            <a:off x="7629102" y="5590959"/>
            <a:ext cx="8953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843906" name="Line 130"/>
          <p:cNvSpPr>
            <a:spLocks noChangeShapeType="1"/>
          </p:cNvSpPr>
          <p:nvPr/>
        </p:nvSpPr>
        <p:spPr bwMode="auto">
          <a:xfrm>
            <a:off x="6867102" y="6257709"/>
            <a:ext cx="0" cy="2286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907" name="Line 131"/>
          <p:cNvSpPr>
            <a:spLocks noChangeShapeType="1"/>
          </p:cNvSpPr>
          <p:nvPr/>
        </p:nvSpPr>
        <p:spPr bwMode="auto">
          <a:xfrm>
            <a:off x="6706765" y="6543459"/>
            <a:ext cx="333375"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908" name="Line 132"/>
          <p:cNvSpPr>
            <a:spLocks noChangeShapeType="1"/>
          </p:cNvSpPr>
          <p:nvPr/>
        </p:nvSpPr>
        <p:spPr bwMode="auto">
          <a:xfrm>
            <a:off x="6706765" y="6619659"/>
            <a:ext cx="3429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909" name="Text Box 133"/>
          <p:cNvSpPr txBox="1">
            <a:spLocks noChangeArrowheads="1"/>
          </p:cNvSpPr>
          <p:nvPr/>
        </p:nvSpPr>
        <p:spPr bwMode="auto">
          <a:xfrm>
            <a:off x="1914102" y="5625830"/>
            <a:ext cx="131445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a:solidFill>
                  <a:srgbClr val="66CCFF"/>
                </a:solidFill>
                <a:effectLst>
                  <a:outerShdw blurRad="38100" dist="38100" dir="2700000" algn="tl">
                    <a:srgbClr val="000000"/>
                  </a:outerShdw>
                </a:effectLst>
              </a:rPr>
              <a:t>Insertion</a:t>
            </a:r>
          </a:p>
        </p:txBody>
      </p:sp>
      <p:sp>
        <p:nvSpPr>
          <p:cNvPr id="843910" name="Line 134"/>
          <p:cNvSpPr>
            <a:spLocks noChangeShapeType="1"/>
          </p:cNvSpPr>
          <p:nvPr/>
        </p:nvSpPr>
        <p:spPr bwMode="auto">
          <a:xfrm>
            <a:off x="2267903" y="2873281"/>
            <a:ext cx="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911" name="Oval 135"/>
          <p:cNvSpPr>
            <a:spLocks noChangeArrowheads="1"/>
          </p:cNvSpPr>
          <p:nvPr/>
        </p:nvSpPr>
        <p:spPr bwMode="auto">
          <a:xfrm>
            <a:off x="2401253" y="3044731"/>
            <a:ext cx="42863" cy="428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12" name="Oval 136"/>
          <p:cNvSpPr>
            <a:spLocks noChangeArrowheads="1"/>
          </p:cNvSpPr>
          <p:nvPr/>
        </p:nvSpPr>
        <p:spPr bwMode="auto">
          <a:xfrm>
            <a:off x="2401253" y="3159031"/>
            <a:ext cx="42863" cy="428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13" name="Text Box 137"/>
          <p:cNvSpPr txBox="1">
            <a:spLocks noChangeArrowheads="1"/>
          </p:cNvSpPr>
          <p:nvPr/>
        </p:nvSpPr>
        <p:spPr bwMode="auto">
          <a:xfrm>
            <a:off x="1942560" y="2738496"/>
            <a:ext cx="4381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a:t>
            </a:r>
          </a:p>
        </p:txBody>
      </p:sp>
      <p:sp>
        <p:nvSpPr>
          <p:cNvPr id="843914" name="Freeform 138"/>
          <p:cNvSpPr>
            <a:spLocks/>
          </p:cNvSpPr>
          <p:nvPr/>
        </p:nvSpPr>
        <p:spPr bwMode="auto">
          <a:xfrm>
            <a:off x="2477453" y="2847881"/>
            <a:ext cx="685800" cy="273050"/>
          </a:xfrm>
          <a:custGeom>
            <a:avLst/>
            <a:gdLst>
              <a:gd name="T0" fmla="*/ 0 w 432"/>
              <a:gd name="T1" fmla="*/ 148 h 172"/>
              <a:gd name="T2" fmla="*/ 168 w 432"/>
              <a:gd name="T3" fmla="*/ 4 h 172"/>
              <a:gd name="T4" fmla="*/ 432 w 432"/>
              <a:gd name="T5" fmla="*/ 172 h 172"/>
            </a:gdLst>
            <a:ahLst/>
            <a:cxnLst>
              <a:cxn ang="0">
                <a:pos x="T0" y="T1"/>
              </a:cxn>
              <a:cxn ang="0">
                <a:pos x="T2" y="T3"/>
              </a:cxn>
              <a:cxn ang="0">
                <a:pos x="T4" y="T5"/>
              </a:cxn>
            </a:cxnLst>
            <a:rect l="0" t="0" r="r" b="b"/>
            <a:pathLst>
              <a:path w="432" h="172">
                <a:moveTo>
                  <a:pt x="0" y="148"/>
                </a:moveTo>
                <a:cubicBezTo>
                  <a:pt x="48" y="74"/>
                  <a:pt x="96" y="0"/>
                  <a:pt x="168" y="4"/>
                </a:cubicBezTo>
                <a:cubicBezTo>
                  <a:pt x="240" y="8"/>
                  <a:pt x="336" y="90"/>
                  <a:pt x="432" y="172"/>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915" name="Freeform 139"/>
          <p:cNvSpPr>
            <a:spLocks/>
          </p:cNvSpPr>
          <p:nvPr/>
        </p:nvSpPr>
        <p:spPr bwMode="auto">
          <a:xfrm>
            <a:off x="3639503" y="2771681"/>
            <a:ext cx="247650" cy="234950"/>
          </a:xfrm>
          <a:custGeom>
            <a:avLst/>
            <a:gdLst>
              <a:gd name="T0" fmla="*/ 0 w 156"/>
              <a:gd name="T1" fmla="*/ 148 h 148"/>
              <a:gd name="T2" fmla="*/ 36 w 156"/>
              <a:gd name="T3" fmla="*/ 4 h 148"/>
              <a:gd name="T4" fmla="*/ 156 w 156"/>
              <a:gd name="T5" fmla="*/ 124 h 148"/>
            </a:gdLst>
            <a:ahLst/>
            <a:cxnLst>
              <a:cxn ang="0">
                <a:pos x="T0" y="T1"/>
              </a:cxn>
              <a:cxn ang="0">
                <a:pos x="T2" y="T3"/>
              </a:cxn>
              <a:cxn ang="0">
                <a:pos x="T4" y="T5"/>
              </a:cxn>
            </a:cxnLst>
            <a:rect l="0" t="0" r="r" b="b"/>
            <a:pathLst>
              <a:path w="156" h="148">
                <a:moveTo>
                  <a:pt x="0" y="148"/>
                </a:moveTo>
                <a:cubicBezTo>
                  <a:pt x="5" y="78"/>
                  <a:pt x="10" y="8"/>
                  <a:pt x="36" y="4"/>
                </a:cubicBezTo>
                <a:cubicBezTo>
                  <a:pt x="62" y="0"/>
                  <a:pt x="109" y="62"/>
                  <a:pt x="156" y="124"/>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916" name="Freeform 140"/>
          <p:cNvSpPr>
            <a:spLocks/>
          </p:cNvSpPr>
          <p:nvPr/>
        </p:nvSpPr>
        <p:spPr bwMode="auto">
          <a:xfrm>
            <a:off x="7017703" y="2649322"/>
            <a:ext cx="203200" cy="304800"/>
          </a:xfrm>
          <a:custGeom>
            <a:avLst/>
            <a:gdLst>
              <a:gd name="T0" fmla="*/ 8 w 128"/>
              <a:gd name="T1" fmla="*/ 192 h 192"/>
              <a:gd name="T2" fmla="*/ 20 w 128"/>
              <a:gd name="T3" fmla="*/ 12 h 192"/>
              <a:gd name="T4" fmla="*/ 128 w 128"/>
              <a:gd name="T5" fmla="*/ 120 h 192"/>
            </a:gdLst>
            <a:ahLst/>
            <a:cxnLst>
              <a:cxn ang="0">
                <a:pos x="T0" y="T1"/>
              </a:cxn>
              <a:cxn ang="0">
                <a:pos x="T2" y="T3"/>
              </a:cxn>
              <a:cxn ang="0">
                <a:pos x="T4" y="T5"/>
              </a:cxn>
            </a:cxnLst>
            <a:rect l="0" t="0" r="r" b="b"/>
            <a:pathLst>
              <a:path w="128" h="192">
                <a:moveTo>
                  <a:pt x="8" y="192"/>
                </a:moveTo>
                <a:cubicBezTo>
                  <a:pt x="4" y="108"/>
                  <a:pt x="0" y="24"/>
                  <a:pt x="20" y="12"/>
                </a:cubicBezTo>
                <a:cubicBezTo>
                  <a:pt x="40" y="0"/>
                  <a:pt x="84" y="60"/>
                  <a:pt x="128" y="120"/>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919" name="Oval 143"/>
          <p:cNvSpPr>
            <a:spLocks noChangeArrowheads="1"/>
          </p:cNvSpPr>
          <p:nvPr/>
        </p:nvSpPr>
        <p:spPr bwMode="auto">
          <a:xfrm rot="3146841">
            <a:off x="6861335" y="3046990"/>
            <a:ext cx="31750" cy="301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20" name="Oval 144"/>
          <p:cNvSpPr>
            <a:spLocks noChangeArrowheads="1"/>
          </p:cNvSpPr>
          <p:nvPr/>
        </p:nvSpPr>
        <p:spPr bwMode="auto">
          <a:xfrm rot="3146841">
            <a:off x="6932772" y="2962853"/>
            <a:ext cx="31750" cy="301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21" name="Freeform 145"/>
          <p:cNvSpPr>
            <a:spLocks/>
          </p:cNvSpPr>
          <p:nvPr/>
        </p:nvSpPr>
        <p:spPr bwMode="auto">
          <a:xfrm>
            <a:off x="7830503" y="2820772"/>
            <a:ext cx="285750" cy="200025"/>
          </a:xfrm>
          <a:custGeom>
            <a:avLst/>
            <a:gdLst>
              <a:gd name="T0" fmla="*/ 0 w 180"/>
              <a:gd name="T1" fmla="*/ 36 h 126"/>
              <a:gd name="T2" fmla="*/ 132 w 180"/>
              <a:gd name="T3" fmla="*/ 120 h 126"/>
              <a:gd name="T4" fmla="*/ 180 w 180"/>
              <a:gd name="T5" fmla="*/ 0 h 126"/>
            </a:gdLst>
            <a:ahLst/>
            <a:cxnLst>
              <a:cxn ang="0">
                <a:pos x="T0" y="T1"/>
              </a:cxn>
              <a:cxn ang="0">
                <a:pos x="T2" y="T3"/>
              </a:cxn>
              <a:cxn ang="0">
                <a:pos x="T4" y="T5"/>
              </a:cxn>
            </a:cxnLst>
            <a:rect l="0" t="0" r="r" b="b"/>
            <a:pathLst>
              <a:path w="180" h="126">
                <a:moveTo>
                  <a:pt x="0" y="36"/>
                </a:moveTo>
                <a:cubicBezTo>
                  <a:pt x="51" y="81"/>
                  <a:pt x="102" y="126"/>
                  <a:pt x="132" y="120"/>
                </a:cubicBezTo>
                <a:cubicBezTo>
                  <a:pt x="162" y="114"/>
                  <a:pt x="171" y="57"/>
                  <a:pt x="180" y="0"/>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922" name="Oval 146"/>
          <p:cNvSpPr>
            <a:spLocks noChangeArrowheads="1"/>
          </p:cNvSpPr>
          <p:nvPr/>
        </p:nvSpPr>
        <p:spPr bwMode="auto">
          <a:xfrm>
            <a:off x="8268653" y="2528564"/>
            <a:ext cx="42863" cy="428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23" name="Oval 147"/>
          <p:cNvSpPr>
            <a:spLocks noChangeArrowheads="1"/>
          </p:cNvSpPr>
          <p:nvPr/>
        </p:nvSpPr>
        <p:spPr bwMode="auto">
          <a:xfrm>
            <a:off x="8268653" y="2642864"/>
            <a:ext cx="42863" cy="42862"/>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24" name="Oval 148"/>
          <p:cNvSpPr>
            <a:spLocks noChangeArrowheads="1"/>
          </p:cNvSpPr>
          <p:nvPr/>
        </p:nvSpPr>
        <p:spPr bwMode="auto">
          <a:xfrm>
            <a:off x="2917528" y="1592047"/>
            <a:ext cx="42863" cy="42862"/>
          </a:xfrm>
          <a:prstGeom prst="ellipse">
            <a:avLst/>
          </a:prstGeom>
          <a:solidFill>
            <a:srgbClr val="00FF00"/>
          </a:solidFill>
          <a:ln w="38100">
            <a:solidFill>
              <a:srgbClr val="00FF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25" name="Oval 149"/>
          <p:cNvSpPr>
            <a:spLocks noChangeArrowheads="1"/>
          </p:cNvSpPr>
          <p:nvPr/>
        </p:nvSpPr>
        <p:spPr bwMode="auto">
          <a:xfrm>
            <a:off x="7569319" y="1740099"/>
            <a:ext cx="42863" cy="42863"/>
          </a:xfrm>
          <a:prstGeom prst="ellipse">
            <a:avLst/>
          </a:prstGeom>
          <a:solidFill>
            <a:srgbClr val="00FF00"/>
          </a:solidFill>
          <a:ln w="38100">
            <a:solidFill>
              <a:srgbClr val="00FF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926" name="Text Box 150"/>
          <p:cNvSpPr txBox="1">
            <a:spLocks noChangeArrowheads="1"/>
          </p:cNvSpPr>
          <p:nvPr/>
        </p:nvSpPr>
        <p:spPr bwMode="auto">
          <a:xfrm>
            <a:off x="5267028" y="399834"/>
            <a:ext cx="4762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a:t>
            </a:r>
          </a:p>
        </p:txBody>
      </p:sp>
      <p:sp>
        <p:nvSpPr>
          <p:cNvPr id="843927" name="Text Box 151"/>
          <p:cNvSpPr txBox="1">
            <a:spLocks noChangeArrowheads="1"/>
          </p:cNvSpPr>
          <p:nvPr/>
        </p:nvSpPr>
        <p:spPr bwMode="auto">
          <a:xfrm>
            <a:off x="6152516" y="3630397"/>
            <a:ext cx="16510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effectLst>
                  <a:outerShdw blurRad="38100" dist="38100" dir="2700000" algn="tl">
                    <a:srgbClr val="000000"/>
                  </a:outerShdw>
                </a:effectLst>
              </a:rPr>
              <a:t>Resonance</a:t>
            </a:r>
          </a:p>
        </p:txBody>
      </p:sp>
      <p:sp>
        <p:nvSpPr>
          <p:cNvPr id="134" name="Line 58"/>
          <p:cNvSpPr>
            <a:spLocks noChangeShapeType="1"/>
          </p:cNvSpPr>
          <p:nvPr/>
        </p:nvSpPr>
        <p:spPr bwMode="auto">
          <a:xfrm>
            <a:off x="8058188" y="6119183"/>
            <a:ext cx="6858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58"/>
          <p:cNvSpPr>
            <a:spLocks noChangeShapeType="1"/>
          </p:cNvSpPr>
          <p:nvPr/>
        </p:nvSpPr>
        <p:spPr bwMode="auto">
          <a:xfrm flipV="1">
            <a:off x="8651668" y="3121550"/>
            <a:ext cx="403786" cy="8945"/>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Text Box 34"/>
          <p:cNvSpPr txBox="1">
            <a:spLocks noChangeArrowheads="1"/>
          </p:cNvSpPr>
          <p:nvPr/>
        </p:nvSpPr>
        <p:spPr bwMode="auto">
          <a:xfrm>
            <a:off x="8519482" y="2668932"/>
            <a:ext cx="887412" cy="46166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etc.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41" name="Text Box 5"/>
          <p:cNvSpPr txBox="1">
            <a:spLocks noChangeArrowheads="1"/>
          </p:cNvSpPr>
          <p:nvPr/>
        </p:nvSpPr>
        <p:spPr bwMode="auto">
          <a:xfrm>
            <a:off x="742950" y="138113"/>
            <a:ext cx="6445029" cy="57943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a:solidFill>
                  <a:srgbClr val="FFFFFF"/>
                </a:solidFill>
                <a:effectLst>
                  <a:outerShdw blurRad="38100" dist="38100" dir="2700000" algn="tl">
                    <a:srgbClr val="000000"/>
                  </a:outerShdw>
                </a:effectLst>
              </a:rPr>
              <a:t>a. Acid-catalyzed Polymerization</a:t>
            </a:r>
          </a:p>
        </p:txBody>
      </p:sp>
      <p:sp>
        <p:nvSpPr>
          <p:cNvPr id="782342" name="Text Box 6"/>
          <p:cNvSpPr txBox="1">
            <a:spLocks noChangeArrowheads="1"/>
          </p:cNvSpPr>
          <p:nvPr/>
        </p:nvSpPr>
        <p:spPr bwMode="auto">
          <a:xfrm>
            <a:off x="111318" y="719138"/>
            <a:ext cx="8921364" cy="1200329"/>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a:effectLst>
                  <a:outerShdw blurRad="38100" dist="38100" dir="2700000" algn="tl">
                    <a:srgbClr val="000000"/>
                  </a:outerShdw>
                </a:effectLst>
              </a:rPr>
              <a:t>Proceeds through </a:t>
            </a:r>
            <a:r>
              <a:rPr lang="en-US" altLang="en-US" sz="2400" smtClean="0">
                <a:solidFill>
                  <a:srgbClr val="FFFF00"/>
                </a:solidFill>
                <a:effectLst>
                  <a:outerShdw blurRad="38100" dist="38100" dir="2700000" algn="tl">
                    <a:srgbClr val="000000"/>
                  </a:outerShdw>
                </a:effectLst>
              </a:rPr>
              <a:t>carbocations</a:t>
            </a:r>
            <a:r>
              <a:rPr lang="en-US" altLang="en-US" sz="2400" smtClean="0">
                <a:effectLst>
                  <a:outerShdw blurRad="38100" dist="38100" dir="2700000" algn="tl">
                    <a:srgbClr val="000000"/>
                  </a:outerShdw>
                </a:effectLst>
              </a:rPr>
              <a:t>! Polymerization is yet another complication of carbocations, in </a:t>
            </a:r>
            <a:r>
              <a:rPr lang="en-US" altLang="en-US" sz="2400">
                <a:effectLst>
                  <a:outerShdw blurRad="38100" dist="38100" dir="2700000" algn="tl">
                    <a:srgbClr val="000000"/>
                  </a:outerShdw>
                </a:effectLst>
              </a:rPr>
              <a:t>addition to S</a:t>
            </a:r>
            <a:r>
              <a:rPr lang="en-US" altLang="en-US" sz="2400" baseline="-25000">
                <a:effectLst>
                  <a:outerShdw blurRad="38100" dist="38100" dir="2700000" algn="tl">
                    <a:srgbClr val="000000"/>
                  </a:outerShdw>
                </a:effectLst>
              </a:rPr>
              <a:t>N</a:t>
            </a:r>
            <a:r>
              <a:rPr lang="en-US" altLang="en-US" sz="2400">
                <a:effectLst>
                  <a:outerShdw blurRad="38100" dist="38100" dir="2700000" algn="tl">
                    <a:srgbClr val="000000"/>
                  </a:outerShdw>
                </a:effectLst>
              </a:rPr>
              <a:t>1, E1, and rearrangements; </a:t>
            </a:r>
            <a:r>
              <a:rPr lang="en-US" altLang="en-US" sz="2400">
                <a:solidFill>
                  <a:srgbClr val="FFFF00"/>
                </a:solidFill>
                <a:effectLst>
                  <a:outerShdw blurRad="38100" dist="38100" dir="2700000" algn="tl">
                    <a:srgbClr val="000000"/>
                  </a:outerShdw>
                </a:effectLst>
              </a:rPr>
              <a:t>dominates at high concentrations</a:t>
            </a:r>
            <a:r>
              <a:rPr lang="en-US" altLang="en-US" sz="2400">
                <a:effectLst>
                  <a:outerShdw blurRad="38100" dist="38100" dir="2700000" algn="tl">
                    <a:srgbClr val="000000"/>
                  </a:outerShdw>
                </a:effectLst>
              </a:rPr>
              <a:t>.</a:t>
            </a:r>
          </a:p>
        </p:txBody>
      </p:sp>
      <p:sp>
        <p:nvSpPr>
          <p:cNvPr id="2" name="TextBox 1"/>
          <p:cNvSpPr txBox="1"/>
          <p:nvPr/>
        </p:nvSpPr>
        <p:spPr>
          <a:xfrm>
            <a:off x="111318" y="2115048"/>
            <a:ext cx="7970452" cy="461665"/>
          </a:xfrm>
          <a:prstGeom prst="rect">
            <a:avLst/>
          </a:prstGeom>
          <a:noFill/>
        </p:spPr>
        <p:txBody>
          <a:bodyPr wrap="none" rtlCol="0">
            <a:spAutoFit/>
          </a:bodyPr>
          <a:lstStyle/>
          <a:p>
            <a:r>
              <a:rPr lang="en-US" sz="2400" smtClean="0"/>
              <a:t>At low concentrations: dimerization……oligomerization:</a:t>
            </a:r>
            <a:endParaRPr lang="en-US" sz="2400"/>
          </a:p>
        </p:txBody>
      </p:sp>
      <p:pic>
        <p:nvPicPr>
          <p:cNvPr id="3" name="Picture 2"/>
          <p:cNvPicPr>
            <a:picLocks noChangeAspect="1"/>
          </p:cNvPicPr>
          <p:nvPr/>
        </p:nvPicPr>
        <p:blipFill>
          <a:blip r:embed="rId2"/>
          <a:stretch>
            <a:fillRect/>
          </a:stretch>
        </p:blipFill>
        <p:spPr>
          <a:xfrm>
            <a:off x="672480" y="3367288"/>
            <a:ext cx="7799041" cy="3228337"/>
          </a:xfrm>
          <a:prstGeom prst="rect">
            <a:avLst/>
          </a:prstGeom>
        </p:spPr>
      </p:pic>
      <p:sp>
        <p:nvSpPr>
          <p:cNvPr id="4" name="Rectangle 3"/>
          <p:cNvSpPr/>
          <p:nvPr/>
        </p:nvSpPr>
        <p:spPr>
          <a:xfrm>
            <a:off x="1597468" y="2789900"/>
            <a:ext cx="5949064" cy="523220"/>
          </a:xfrm>
          <a:prstGeom prst="rect">
            <a:avLst/>
          </a:prstGeom>
        </p:spPr>
        <p:txBody>
          <a:bodyPr wrap="none">
            <a:spAutoFit/>
          </a:bodyPr>
          <a:lstStyle/>
          <a:p>
            <a:r>
              <a:rPr lang="en-US" sz="2800" b="1">
                <a:solidFill>
                  <a:srgbClr val="FF00FF"/>
                </a:solidFill>
                <a:latin typeface="+mn-lt"/>
              </a:rPr>
              <a:t>Dimerization of </a:t>
            </a:r>
            <a:r>
              <a:rPr lang="en-US" sz="2800" b="1" smtClean="0">
                <a:solidFill>
                  <a:srgbClr val="FF00FF"/>
                </a:solidFill>
                <a:latin typeface="+mn-lt"/>
              </a:rPr>
              <a:t>2-methylpropene</a:t>
            </a:r>
            <a:endParaRPr lang="en-US" sz="2800">
              <a:solidFill>
                <a:srgbClr val="FF00FF"/>
              </a:solidFill>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1154" y="103220"/>
            <a:ext cx="4713150" cy="523220"/>
          </a:xfrm>
          <a:prstGeom prst="rect">
            <a:avLst/>
          </a:prstGeom>
        </p:spPr>
        <p:txBody>
          <a:bodyPr wrap="none">
            <a:spAutoFit/>
          </a:bodyPr>
          <a:lstStyle/>
          <a:p>
            <a:r>
              <a:rPr lang="en-US" sz="2800" b="1" smtClean="0">
                <a:solidFill>
                  <a:srgbClr val="FFFF00"/>
                </a:solidFill>
                <a:latin typeface="+mn-lt"/>
              </a:rPr>
              <a:t>Continued oligomerization:</a:t>
            </a:r>
            <a:endParaRPr lang="en-US" sz="2800">
              <a:solidFill>
                <a:srgbClr val="FFFF00"/>
              </a:solidFill>
              <a:latin typeface="+mn-lt"/>
            </a:endParaRPr>
          </a:p>
        </p:txBody>
      </p:sp>
      <p:pic>
        <p:nvPicPr>
          <p:cNvPr id="2" name="Picture 1"/>
          <p:cNvPicPr>
            <a:picLocks noChangeAspect="1"/>
          </p:cNvPicPr>
          <p:nvPr/>
        </p:nvPicPr>
        <p:blipFill>
          <a:blip r:embed="rId3"/>
          <a:stretch>
            <a:fillRect/>
          </a:stretch>
        </p:blipFill>
        <p:spPr>
          <a:xfrm>
            <a:off x="98522" y="733508"/>
            <a:ext cx="8946957" cy="2496088"/>
          </a:xfrm>
          <a:prstGeom prst="rect">
            <a:avLst/>
          </a:prstGeom>
        </p:spPr>
      </p:pic>
      <p:sp>
        <p:nvSpPr>
          <p:cNvPr id="3" name="TextBox 2"/>
          <p:cNvSpPr txBox="1"/>
          <p:nvPr/>
        </p:nvSpPr>
        <p:spPr>
          <a:xfrm>
            <a:off x="98522" y="3338850"/>
            <a:ext cx="7593745" cy="523220"/>
          </a:xfrm>
          <a:prstGeom prst="rect">
            <a:avLst/>
          </a:prstGeom>
          <a:noFill/>
        </p:spPr>
        <p:txBody>
          <a:bodyPr wrap="none" rtlCol="0">
            <a:spAutoFit/>
          </a:bodyPr>
          <a:lstStyle/>
          <a:p>
            <a:r>
              <a:rPr lang="en-US" sz="2800" smtClean="0"/>
              <a:t>Can lead to synthetically useful </a:t>
            </a:r>
            <a:r>
              <a:rPr lang="en-US" sz="2800" smtClean="0">
                <a:solidFill>
                  <a:srgbClr val="FFFF00"/>
                </a:solidFill>
              </a:rPr>
              <a:t>cyclizations</a:t>
            </a:r>
            <a:r>
              <a:rPr lang="en-US" sz="2800" smtClean="0"/>
              <a:t>:</a:t>
            </a:r>
            <a:endParaRPr lang="en-US" sz="2800"/>
          </a:p>
        </p:txBody>
      </p:sp>
      <p:graphicFrame>
        <p:nvGraphicFramePr>
          <p:cNvPr id="5" name="Object 4"/>
          <p:cNvGraphicFramePr>
            <a:graphicFrameLocks noChangeAspect="1"/>
          </p:cNvGraphicFramePr>
          <p:nvPr>
            <p:extLst>
              <p:ext uri="{D42A27DB-BD31-4B8C-83A1-F6EECF244321}">
                <p14:modId xmlns:p14="http://schemas.microsoft.com/office/powerpoint/2010/main" val="3119459180"/>
              </p:ext>
            </p:extLst>
          </p:nvPr>
        </p:nvGraphicFramePr>
        <p:xfrm>
          <a:off x="2126042" y="4069292"/>
          <a:ext cx="4891917" cy="1271105"/>
        </p:xfrm>
        <a:graphic>
          <a:graphicData uri="http://schemas.openxmlformats.org/presentationml/2006/ole">
            <mc:AlternateContent xmlns:mc="http://schemas.openxmlformats.org/markup-compatibility/2006">
              <mc:Choice xmlns:v="urn:schemas-microsoft-com:vml" Requires="v">
                <p:oleObj spid="_x0000_s785534" name="CS ChemDraw Drawing" r:id="rId4" imgW="2743038" imgH="713146" progId="ChemDraw.Document.6.0">
                  <p:embed/>
                </p:oleObj>
              </mc:Choice>
              <mc:Fallback>
                <p:oleObj name="CS ChemDraw Drawing" r:id="rId4" imgW="2743038" imgH="713146" progId="ChemDraw.Document.6.0">
                  <p:embed/>
                  <p:pic>
                    <p:nvPicPr>
                      <p:cNvPr id="0" name=""/>
                      <p:cNvPicPr/>
                      <p:nvPr/>
                    </p:nvPicPr>
                    <p:blipFill>
                      <a:blip r:embed="rId5"/>
                      <a:stretch>
                        <a:fillRect/>
                      </a:stretch>
                    </p:blipFill>
                    <p:spPr>
                      <a:xfrm>
                        <a:off x="2126042" y="4069292"/>
                        <a:ext cx="4891917" cy="127110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21621658"/>
              </p:ext>
            </p:extLst>
          </p:nvPr>
        </p:nvGraphicFramePr>
        <p:xfrm>
          <a:off x="665653" y="5438365"/>
          <a:ext cx="7812694" cy="1231856"/>
        </p:xfrm>
        <a:graphic>
          <a:graphicData uri="http://schemas.openxmlformats.org/presentationml/2006/ole">
            <mc:AlternateContent xmlns:mc="http://schemas.openxmlformats.org/markup-compatibility/2006">
              <mc:Choice xmlns:v="urn:schemas-microsoft-com:vml" Requires="v">
                <p:oleObj spid="_x0000_s785535" name="CS ChemDraw Drawing" r:id="rId6" imgW="4913394" imgH="774106" progId="ChemDraw.Document.6.0">
                  <p:embed/>
                </p:oleObj>
              </mc:Choice>
              <mc:Fallback>
                <p:oleObj name="CS ChemDraw Drawing" r:id="rId6" imgW="4913394" imgH="774106" progId="ChemDraw.Document.6.0">
                  <p:embed/>
                  <p:pic>
                    <p:nvPicPr>
                      <p:cNvPr id="0" name=""/>
                      <p:cNvPicPr/>
                      <p:nvPr/>
                    </p:nvPicPr>
                    <p:blipFill>
                      <a:blip r:embed="rId7"/>
                      <a:stretch>
                        <a:fillRect/>
                      </a:stretch>
                    </p:blipFill>
                    <p:spPr>
                      <a:xfrm>
                        <a:off x="665653" y="5438365"/>
                        <a:ext cx="7812694" cy="1231856"/>
                      </a:xfrm>
                      <a:prstGeom prst="rect">
                        <a:avLst/>
                      </a:prstGeom>
                    </p:spPr>
                  </p:pic>
                </p:oleObj>
              </mc:Fallback>
            </mc:AlternateContent>
          </a:graphicData>
        </a:graphic>
      </p:graphicFrame>
      <p:sp>
        <p:nvSpPr>
          <p:cNvPr id="8" name="TextBox 7"/>
          <p:cNvSpPr txBox="1"/>
          <p:nvPr/>
        </p:nvSpPr>
        <p:spPr>
          <a:xfrm>
            <a:off x="98522" y="4976700"/>
            <a:ext cx="1846980" cy="461665"/>
          </a:xfrm>
          <a:prstGeom prst="rect">
            <a:avLst/>
          </a:prstGeom>
          <a:noFill/>
        </p:spPr>
        <p:txBody>
          <a:bodyPr wrap="none" rtlCol="0">
            <a:spAutoFit/>
          </a:bodyPr>
          <a:lstStyle/>
          <a:p>
            <a:r>
              <a:rPr lang="en-US" sz="2400" smtClean="0">
                <a:solidFill>
                  <a:schemeClr val="tx2"/>
                </a:solidFill>
              </a:rPr>
              <a:t>Mechanism:</a:t>
            </a:r>
            <a:endParaRPr lang="en-US" sz="2400">
              <a:solidFill>
                <a:schemeClr val="tx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5" name="Text Box 5"/>
          <p:cNvSpPr txBox="1">
            <a:spLocks noChangeArrowheads="1"/>
          </p:cNvSpPr>
          <p:nvPr/>
        </p:nvSpPr>
        <p:spPr bwMode="auto">
          <a:xfrm>
            <a:off x="679450" y="103188"/>
            <a:ext cx="56769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b. Radical Polymerization</a:t>
            </a:r>
          </a:p>
        </p:txBody>
      </p:sp>
      <p:graphicFrame>
        <p:nvGraphicFramePr>
          <p:cNvPr id="2" name="Object 1"/>
          <p:cNvGraphicFramePr>
            <a:graphicFrameLocks noChangeAspect="1"/>
          </p:cNvGraphicFramePr>
          <p:nvPr>
            <p:extLst>
              <p:ext uri="{D42A27DB-BD31-4B8C-83A1-F6EECF244321}">
                <p14:modId xmlns:p14="http://schemas.microsoft.com/office/powerpoint/2010/main" val="4143728071"/>
              </p:ext>
            </p:extLst>
          </p:nvPr>
        </p:nvGraphicFramePr>
        <p:xfrm>
          <a:off x="1069623" y="845806"/>
          <a:ext cx="7004754" cy="1945307"/>
        </p:xfrm>
        <a:graphic>
          <a:graphicData uri="http://schemas.openxmlformats.org/presentationml/2006/ole">
            <mc:AlternateContent xmlns:mc="http://schemas.openxmlformats.org/markup-compatibility/2006">
              <mc:Choice xmlns:v="urn:schemas-microsoft-com:vml" Requires="v">
                <p:oleObj spid="_x0000_s818195" name="CS ChemDraw Drawing" r:id="rId3" imgW="4052210" imgH="1126247" progId="ChemDraw.Document.6.0">
                  <p:embed/>
                </p:oleObj>
              </mc:Choice>
              <mc:Fallback>
                <p:oleObj name="CS ChemDraw Drawing" r:id="rId3" imgW="4052210" imgH="1126247" progId="ChemDraw.Document.6.0">
                  <p:embed/>
                  <p:pic>
                    <p:nvPicPr>
                      <p:cNvPr id="0" name=""/>
                      <p:cNvPicPr/>
                      <p:nvPr/>
                    </p:nvPicPr>
                    <p:blipFill>
                      <a:blip r:embed="rId4"/>
                      <a:stretch>
                        <a:fillRect/>
                      </a:stretch>
                    </p:blipFill>
                    <p:spPr>
                      <a:xfrm>
                        <a:off x="1069623" y="845806"/>
                        <a:ext cx="7004754" cy="1945307"/>
                      </a:xfrm>
                      <a:prstGeom prst="rect">
                        <a:avLst/>
                      </a:prstGeom>
                    </p:spPr>
                  </p:pic>
                </p:oleObj>
              </mc:Fallback>
            </mc:AlternateContent>
          </a:graphicData>
        </a:graphic>
      </p:graphicFrame>
      <p:pic>
        <p:nvPicPr>
          <p:cNvPr id="3" name="Picture 2"/>
          <p:cNvPicPr>
            <a:picLocks noChangeAspect="1"/>
          </p:cNvPicPr>
          <p:nvPr/>
        </p:nvPicPr>
        <p:blipFill>
          <a:blip r:embed="rId5"/>
          <a:stretch>
            <a:fillRect/>
          </a:stretch>
        </p:blipFill>
        <p:spPr>
          <a:xfrm>
            <a:off x="619166" y="2938503"/>
            <a:ext cx="7905669" cy="37765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2" name="Text Box 12"/>
          <p:cNvSpPr txBox="1">
            <a:spLocks noChangeArrowheads="1"/>
          </p:cNvSpPr>
          <p:nvPr/>
        </p:nvSpPr>
        <p:spPr bwMode="auto">
          <a:xfrm>
            <a:off x="291058" y="1181874"/>
            <a:ext cx="6065174" cy="95410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smtClean="0">
                <a:solidFill>
                  <a:srgbClr val="FF9900"/>
                </a:solidFill>
                <a:effectLst>
                  <a:outerShdw blurRad="38100" dist="38100" dir="2700000" algn="tl">
                    <a:srgbClr val="000000"/>
                  </a:outerShdw>
                </a:effectLst>
              </a:rPr>
              <a:t>Stereospecific</a:t>
            </a:r>
            <a:r>
              <a:rPr lang="en-US" altLang="en-US" sz="2800" smtClean="0">
                <a:effectLst>
                  <a:outerShdw blurRad="38100" dist="38100" dir="2700000" algn="tl">
                    <a:srgbClr val="000000"/>
                  </a:outerShdw>
                </a:effectLst>
              </a:rPr>
              <a:t> </a:t>
            </a:r>
            <a:r>
              <a:rPr lang="en-US" altLang="en-US" sz="2800">
                <a:effectLst>
                  <a:outerShdw blurRad="38100" dist="38100" dir="2700000" algn="tl">
                    <a:srgbClr val="000000"/>
                  </a:outerShdw>
                </a:effectLst>
              </a:rPr>
              <a:t>H-H addition from the </a:t>
            </a:r>
            <a:r>
              <a:rPr lang="en-US" altLang="en-US" sz="2800">
                <a:solidFill>
                  <a:srgbClr val="66CCFF"/>
                </a:solidFill>
                <a:effectLst>
                  <a:outerShdw blurRad="38100" dist="38100" dir="2700000" algn="tl">
                    <a:srgbClr val="000000"/>
                  </a:outerShdw>
                </a:effectLst>
              </a:rPr>
              <a:t>same</a:t>
            </a:r>
            <a:r>
              <a:rPr lang="en-US" altLang="en-US" sz="2800">
                <a:effectLst>
                  <a:outerShdw blurRad="38100" dist="38100" dir="2700000" algn="tl">
                    <a:srgbClr val="000000"/>
                  </a:outerShdw>
                </a:effectLst>
              </a:rPr>
              <a:t> </a:t>
            </a:r>
            <a:r>
              <a:rPr lang="en-US" altLang="en-US" sz="2800">
                <a:solidFill>
                  <a:srgbClr val="66CCFF"/>
                </a:solidFill>
                <a:effectLst>
                  <a:outerShdw blurRad="38100" dist="38100" dir="2700000" algn="tl">
                    <a:srgbClr val="000000"/>
                  </a:outerShdw>
                </a:effectLst>
              </a:rPr>
              <a:t>side</a:t>
            </a:r>
            <a:r>
              <a:rPr lang="en-US" altLang="en-US" sz="2800">
                <a:effectLst>
                  <a:outerShdw blurRad="38100" dist="38100" dir="2700000" algn="tl">
                    <a:srgbClr val="000000"/>
                  </a:outerShdw>
                </a:effectLst>
              </a:rPr>
              <a:t> (</a:t>
            </a:r>
            <a:r>
              <a:rPr lang="en-US" altLang="en-US" sz="2800">
                <a:solidFill>
                  <a:srgbClr val="66CCFF"/>
                </a:solidFill>
                <a:effectLst>
                  <a:outerShdw blurRad="38100" dist="38100" dir="2700000" algn="tl">
                    <a:srgbClr val="000000"/>
                  </a:outerShdw>
                </a:effectLst>
              </a:rPr>
              <a:t>syn</a:t>
            </a:r>
            <a:r>
              <a:rPr lang="en-US" altLang="en-US" sz="2800">
                <a:effectLst>
                  <a:outerShdw blurRad="38100" dist="38100" dir="2700000" algn="tl">
                    <a:srgbClr val="000000"/>
                  </a:outerShdw>
                </a:effectLst>
              </a:rPr>
              <a:t>) of double bond.</a:t>
            </a:r>
          </a:p>
        </p:txBody>
      </p:sp>
      <p:sp>
        <p:nvSpPr>
          <p:cNvPr id="624653" name="AutoShape 13"/>
          <p:cNvSpPr>
            <a:spLocks noChangeArrowheads="1"/>
          </p:cNvSpPr>
          <p:nvPr/>
        </p:nvSpPr>
        <p:spPr bwMode="auto">
          <a:xfrm rot="16200000">
            <a:off x="658813" y="2809875"/>
            <a:ext cx="1122362" cy="1106488"/>
          </a:xfrm>
          <a:prstGeom prst="hexagon">
            <a:avLst>
              <a:gd name="adj" fmla="val 25359"/>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54" name="Line 14"/>
          <p:cNvSpPr>
            <a:spLocks noChangeShapeType="1"/>
          </p:cNvSpPr>
          <p:nvPr/>
        </p:nvSpPr>
        <p:spPr bwMode="auto">
          <a:xfrm>
            <a:off x="1684338" y="3113088"/>
            <a:ext cx="0" cy="51435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55" name="Line 15"/>
          <p:cNvSpPr>
            <a:spLocks noChangeShapeType="1"/>
          </p:cNvSpPr>
          <p:nvPr/>
        </p:nvSpPr>
        <p:spPr bwMode="auto">
          <a:xfrm flipV="1">
            <a:off x="1755775" y="2792413"/>
            <a:ext cx="487363" cy="29051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56" name="Freeform 16"/>
          <p:cNvSpPr>
            <a:spLocks/>
          </p:cNvSpPr>
          <p:nvPr/>
        </p:nvSpPr>
        <p:spPr bwMode="auto">
          <a:xfrm>
            <a:off x="1774825" y="3643313"/>
            <a:ext cx="763588" cy="223837"/>
          </a:xfrm>
          <a:custGeom>
            <a:avLst/>
            <a:gdLst>
              <a:gd name="T0" fmla="*/ 0 w 468"/>
              <a:gd name="T1" fmla="*/ 12 h 240"/>
              <a:gd name="T2" fmla="*/ 228 w 468"/>
              <a:gd name="T3" fmla="*/ 240 h 240"/>
              <a:gd name="T4" fmla="*/ 468 w 468"/>
              <a:gd name="T5" fmla="*/ 0 h 240"/>
            </a:gdLst>
            <a:ahLst/>
            <a:cxnLst>
              <a:cxn ang="0">
                <a:pos x="T0" y="T1"/>
              </a:cxn>
              <a:cxn ang="0">
                <a:pos x="T2" y="T3"/>
              </a:cxn>
              <a:cxn ang="0">
                <a:pos x="T4" y="T5"/>
              </a:cxn>
            </a:cxnLst>
            <a:rect l="0" t="0" r="r" b="b"/>
            <a:pathLst>
              <a:path w="468" h="240">
                <a:moveTo>
                  <a:pt x="0" y="12"/>
                </a:moveTo>
                <a:lnTo>
                  <a:pt x="228" y="240"/>
                </a:lnTo>
                <a:lnTo>
                  <a:pt x="468" y="0"/>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57" name="Text Box 17"/>
          <p:cNvSpPr txBox="1">
            <a:spLocks noChangeArrowheads="1"/>
          </p:cNvSpPr>
          <p:nvPr/>
        </p:nvSpPr>
        <p:spPr bwMode="auto">
          <a:xfrm>
            <a:off x="2726304" y="3055938"/>
            <a:ext cx="554038"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sp>
        <p:nvSpPr>
          <p:cNvPr id="624658" name="Text Box 18"/>
          <p:cNvSpPr txBox="1">
            <a:spLocks noChangeArrowheads="1"/>
          </p:cNvSpPr>
          <p:nvPr/>
        </p:nvSpPr>
        <p:spPr bwMode="auto">
          <a:xfrm>
            <a:off x="3072379" y="3087688"/>
            <a:ext cx="8382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H</a:t>
            </a:r>
            <a:r>
              <a:rPr lang="en-US" altLang="en-US" sz="3600" baseline="-25000">
                <a:solidFill>
                  <a:srgbClr val="66CCFF"/>
                </a:solidFill>
                <a:effectLst>
                  <a:outerShdw blurRad="38100" dist="38100" dir="2700000" algn="tl">
                    <a:srgbClr val="000000"/>
                  </a:outerShdw>
                </a:effectLst>
              </a:rPr>
              <a:t>2</a:t>
            </a:r>
          </a:p>
        </p:txBody>
      </p:sp>
      <p:sp>
        <p:nvSpPr>
          <p:cNvPr id="624659" name="Line 19"/>
          <p:cNvSpPr>
            <a:spLocks noChangeShapeType="1"/>
          </p:cNvSpPr>
          <p:nvPr/>
        </p:nvSpPr>
        <p:spPr bwMode="auto">
          <a:xfrm>
            <a:off x="3966304" y="3433763"/>
            <a:ext cx="677862"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60" name="Text Box 20"/>
          <p:cNvSpPr txBox="1">
            <a:spLocks noChangeArrowheads="1"/>
          </p:cNvSpPr>
          <p:nvPr/>
        </p:nvSpPr>
        <p:spPr bwMode="auto">
          <a:xfrm>
            <a:off x="3863116" y="2881313"/>
            <a:ext cx="906463"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a:t>
            </a:r>
          </a:p>
        </p:txBody>
      </p:sp>
      <p:sp>
        <p:nvSpPr>
          <p:cNvPr id="624661" name="AutoShape 21"/>
          <p:cNvSpPr>
            <a:spLocks noChangeArrowheads="1"/>
          </p:cNvSpPr>
          <p:nvPr/>
        </p:nvSpPr>
        <p:spPr bwMode="auto">
          <a:xfrm rot="16200000">
            <a:off x="4984847" y="2928144"/>
            <a:ext cx="1122362" cy="1104900"/>
          </a:xfrm>
          <a:prstGeom prst="hexagon">
            <a:avLst>
              <a:gd name="adj" fmla="val 25395"/>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63" name="Freeform 23"/>
          <p:cNvSpPr>
            <a:spLocks/>
          </p:cNvSpPr>
          <p:nvPr/>
        </p:nvSpPr>
        <p:spPr bwMode="auto">
          <a:xfrm>
            <a:off x="6027041" y="2825750"/>
            <a:ext cx="125412" cy="404813"/>
          </a:xfrm>
          <a:custGeom>
            <a:avLst/>
            <a:gdLst>
              <a:gd name="T0" fmla="*/ 48 w 84"/>
              <a:gd name="T1" fmla="*/ 312 h 312"/>
              <a:gd name="T2" fmla="*/ 0 w 84"/>
              <a:gd name="T3" fmla="*/ 0 h 312"/>
              <a:gd name="T4" fmla="*/ 84 w 84"/>
              <a:gd name="T5" fmla="*/ 0 h 312"/>
              <a:gd name="T6" fmla="*/ 48 w 84"/>
              <a:gd name="T7" fmla="*/ 312 h 312"/>
            </a:gdLst>
            <a:ahLst/>
            <a:cxnLst>
              <a:cxn ang="0">
                <a:pos x="T0" y="T1"/>
              </a:cxn>
              <a:cxn ang="0">
                <a:pos x="T2" y="T3"/>
              </a:cxn>
              <a:cxn ang="0">
                <a:pos x="T4" y="T5"/>
              </a:cxn>
              <a:cxn ang="0">
                <a:pos x="T6" y="T7"/>
              </a:cxn>
            </a:cxnLst>
            <a:rect l="0" t="0" r="r" b="b"/>
            <a:pathLst>
              <a:path w="84" h="312">
                <a:moveTo>
                  <a:pt x="48" y="312"/>
                </a:moveTo>
                <a:lnTo>
                  <a:pt x="0" y="0"/>
                </a:lnTo>
                <a:lnTo>
                  <a:pt x="84" y="0"/>
                </a:lnTo>
                <a:lnTo>
                  <a:pt x="48" y="312"/>
                </a:lnTo>
                <a:close/>
              </a:path>
            </a:pathLst>
          </a:custGeom>
          <a:solidFill>
            <a:srgbClr val="FF0000"/>
          </a:soli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64" name="Freeform 24"/>
          <p:cNvSpPr>
            <a:spLocks/>
          </p:cNvSpPr>
          <p:nvPr/>
        </p:nvSpPr>
        <p:spPr bwMode="auto">
          <a:xfrm rot="10800000">
            <a:off x="6063553" y="3683000"/>
            <a:ext cx="111125" cy="482600"/>
          </a:xfrm>
          <a:custGeom>
            <a:avLst/>
            <a:gdLst>
              <a:gd name="T0" fmla="*/ 48 w 84"/>
              <a:gd name="T1" fmla="*/ 312 h 312"/>
              <a:gd name="T2" fmla="*/ 0 w 84"/>
              <a:gd name="T3" fmla="*/ 0 h 312"/>
              <a:gd name="T4" fmla="*/ 84 w 84"/>
              <a:gd name="T5" fmla="*/ 0 h 312"/>
              <a:gd name="T6" fmla="*/ 48 w 84"/>
              <a:gd name="T7" fmla="*/ 312 h 312"/>
            </a:gdLst>
            <a:ahLst/>
            <a:cxnLst>
              <a:cxn ang="0">
                <a:pos x="T0" y="T1"/>
              </a:cxn>
              <a:cxn ang="0">
                <a:pos x="T2" y="T3"/>
              </a:cxn>
              <a:cxn ang="0">
                <a:pos x="T4" y="T5"/>
              </a:cxn>
              <a:cxn ang="0">
                <a:pos x="T6" y="T7"/>
              </a:cxn>
            </a:cxnLst>
            <a:rect l="0" t="0" r="r" b="b"/>
            <a:pathLst>
              <a:path w="84" h="312">
                <a:moveTo>
                  <a:pt x="48" y="312"/>
                </a:moveTo>
                <a:lnTo>
                  <a:pt x="0" y="0"/>
                </a:lnTo>
                <a:lnTo>
                  <a:pt x="84" y="0"/>
                </a:lnTo>
                <a:lnTo>
                  <a:pt x="48" y="312"/>
                </a:lnTo>
                <a:close/>
              </a:path>
            </a:pathLst>
          </a:custGeom>
          <a:solidFill>
            <a:srgbClr val="FF0000"/>
          </a:soli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67" name="Text Box 27"/>
          <p:cNvSpPr txBox="1">
            <a:spLocks noChangeArrowheads="1"/>
          </p:cNvSpPr>
          <p:nvPr/>
        </p:nvSpPr>
        <p:spPr bwMode="auto">
          <a:xfrm>
            <a:off x="5865116" y="2382838"/>
            <a:ext cx="696912"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a:t>
            </a:r>
          </a:p>
        </p:txBody>
      </p:sp>
      <p:sp>
        <p:nvSpPr>
          <p:cNvPr id="624668" name="Text Box 28"/>
          <p:cNvSpPr txBox="1">
            <a:spLocks noChangeArrowheads="1"/>
          </p:cNvSpPr>
          <p:nvPr/>
        </p:nvSpPr>
        <p:spPr bwMode="auto">
          <a:xfrm>
            <a:off x="5903216" y="4140200"/>
            <a:ext cx="696912"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a:t>
            </a:r>
          </a:p>
        </p:txBody>
      </p:sp>
      <p:sp>
        <p:nvSpPr>
          <p:cNvPr id="624669" name="Text Box 29"/>
          <p:cNvSpPr txBox="1">
            <a:spLocks noChangeArrowheads="1"/>
          </p:cNvSpPr>
          <p:nvPr/>
        </p:nvSpPr>
        <p:spPr bwMode="auto">
          <a:xfrm>
            <a:off x="6468366" y="2743200"/>
            <a:ext cx="890587"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624670" name="Text Box 30"/>
          <p:cNvSpPr txBox="1">
            <a:spLocks noChangeArrowheads="1"/>
          </p:cNvSpPr>
          <p:nvPr/>
        </p:nvSpPr>
        <p:spPr bwMode="auto">
          <a:xfrm>
            <a:off x="6454038" y="3773627"/>
            <a:ext cx="1544637"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2</a:t>
            </a:r>
            <a:r>
              <a:rPr lang="en-US" altLang="en-US" sz="2800">
                <a:effectLst>
                  <a:outerShdw blurRad="38100" dist="38100" dir="2700000" algn="tl">
                    <a:srgbClr val="000000"/>
                  </a:outerShdw>
                </a:effectLst>
              </a:rPr>
              <a:t>CH</a:t>
            </a:r>
            <a:r>
              <a:rPr lang="en-US" altLang="en-US" sz="2800" baseline="-25000">
                <a:effectLst>
                  <a:outerShdw blurRad="38100" dist="38100" dir="2700000" algn="tl">
                    <a:srgbClr val="000000"/>
                  </a:outerShdw>
                </a:effectLst>
              </a:rPr>
              <a:t>3</a:t>
            </a:r>
          </a:p>
        </p:txBody>
      </p:sp>
      <p:sp>
        <p:nvSpPr>
          <p:cNvPr id="624671" name="Text Box 31"/>
          <p:cNvSpPr txBox="1">
            <a:spLocks noChangeArrowheads="1"/>
          </p:cNvSpPr>
          <p:nvPr/>
        </p:nvSpPr>
        <p:spPr bwMode="auto">
          <a:xfrm>
            <a:off x="7747891" y="3000375"/>
            <a:ext cx="8382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cis</a:t>
            </a:r>
          </a:p>
        </p:txBody>
      </p:sp>
      <p:sp>
        <p:nvSpPr>
          <p:cNvPr id="624676" name="Freeform 36"/>
          <p:cNvSpPr>
            <a:spLocks/>
          </p:cNvSpPr>
          <p:nvPr/>
        </p:nvSpPr>
        <p:spPr bwMode="auto">
          <a:xfrm>
            <a:off x="762000" y="5072063"/>
            <a:ext cx="1562100" cy="514350"/>
          </a:xfrm>
          <a:custGeom>
            <a:avLst/>
            <a:gdLst>
              <a:gd name="T0" fmla="*/ 0 w 984"/>
              <a:gd name="T1" fmla="*/ 324 h 324"/>
              <a:gd name="T2" fmla="*/ 324 w 984"/>
              <a:gd name="T3" fmla="*/ 0 h 324"/>
              <a:gd name="T4" fmla="*/ 648 w 984"/>
              <a:gd name="T5" fmla="*/ 324 h 324"/>
              <a:gd name="T6" fmla="*/ 984 w 984"/>
              <a:gd name="T7" fmla="*/ 24 h 324"/>
            </a:gdLst>
            <a:ahLst/>
            <a:cxnLst>
              <a:cxn ang="0">
                <a:pos x="T0" y="T1"/>
              </a:cxn>
              <a:cxn ang="0">
                <a:pos x="T2" y="T3"/>
              </a:cxn>
              <a:cxn ang="0">
                <a:pos x="T4" y="T5"/>
              </a:cxn>
              <a:cxn ang="0">
                <a:pos x="T6" y="T7"/>
              </a:cxn>
            </a:cxnLst>
            <a:rect l="0" t="0" r="r" b="b"/>
            <a:pathLst>
              <a:path w="984" h="324">
                <a:moveTo>
                  <a:pt x="0" y="324"/>
                </a:moveTo>
                <a:lnTo>
                  <a:pt x="324" y="0"/>
                </a:lnTo>
                <a:lnTo>
                  <a:pt x="648" y="324"/>
                </a:lnTo>
                <a:lnTo>
                  <a:pt x="984" y="24"/>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77" name="Line 37"/>
          <p:cNvSpPr>
            <a:spLocks noChangeShapeType="1"/>
          </p:cNvSpPr>
          <p:nvPr/>
        </p:nvSpPr>
        <p:spPr bwMode="auto">
          <a:xfrm>
            <a:off x="1287463" y="5186363"/>
            <a:ext cx="388937" cy="39846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78" name="Text Box 38"/>
          <p:cNvSpPr txBox="1">
            <a:spLocks noChangeArrowheads="1"/>
          </p:cNvSpPr>
          <p:nvPr/>
        </p:nvSpPr>
        <p:spPr bwMode="auto">
          <a:xfrm>
            <a:off x="919163" y="5804093"/>
            <a:ext cx="1530350" cy="52322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trans</a:t>
            </a:r>
          </a:p>
        </p:txBody>
      </p:sp>
      <p:sp>
        <p:nvSpPr>
          <p:cNvPr id="624679" name="Line 39"/>
          <p:cNvSpPr>
            <a:spLocks noChangeShapeType="1"/>
          </p:cNvSpPr>
          <p:nvPr/>
        </p:nvSpPr>
        <p:spPr bwMode="auto">
          <a:xfrm>
            <a:off x="3980719" y="5457825"/>
            <a:ext cx="677862"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80" name="Text Box 40"/>
          <p:cNvSpPr txBox="1">
            <a:spLocks noChangeArrowheads="1"/>
          </p:cNvSpPr>
          <p:nvPr/>
        </p:nvSpPr>
        <p:spPr bwMode="auto">
          <a:xfrm>
            <a:off x="3872978" y="4921733"/>
            <a:ext cx="906463"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cat.</a:t>
            </a:r>
          </a:p>
        </p:txBody>
      </p:sp>
      <p:sp>
        <p:nvSpPr>
          <p:cNvPr id="624681" name="Text Box 41"/>
          <p:cNvSpPr txBox="1">
            <a:spLocks noChangeArrowheads="1"/>
          </p:cNvSpPr>
          <p:nvPr/>
        </p:nvSpPr>
        <p:spPr bwMode="auto">
          <a:xfrm>
            <a:off x="3078992" y="5132969"/>
            <a:ext cx="784124" cy="64633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a:solidFill>
                  <a:srgbClr val="66CCFF"/>
                </a:solidFill>
                <a:effectLst>
                  <a:outerShdw blurRad="38100" dist="38100" dir="2700000" algn="tl">
                    <a:srgbClr val="000000"/>
                  </a:outerShdw>
                </a:effectLst>
              </a:rPr>
              <a:t>D</a:t>
            </a:r>
            <a:r>
              <a:rPr lang="en-US" altLang="en-US" sz="3600" baseline="-25000">
                <a:solidFill>
                  <a:srgbClr val="66CCFF"/>
                </a:solidFill>
                <a:effectLst>
                  <a:outerShdw blurRad="38100" dist="38100" dir="2700000" algn="tl">
                    <a:srgbClr val="000000"/>
                  </a:outerShdw>
                </a:effectLst>
              </a:rPr>
              <a:t>2</a:t>
            </a:r>
          </a:p>
        </p:txBody>
      </p:sp>
      <p:sp>
        <p:nvSpPr>
          <p:cNvPr id="624682" name="Freeform 42"/>
          <p:cNvSpPr>
            <a:spLocks/>
          </p:cNvSpPr>
          <p:nvPr/>
        </p:nvSpPr>
        <p:spPr bwMode="auto">
          <a:xfrm>
            <a:off x="5233446" y="4976813"/>
            <a:ext cx="1695450" cy="895350"/>
          </a:xfrm>
          <a:custGeom>
            <a:avLst/>
            <a:gdLst>
              <a:gd name="T0" fmla="*/ 0 w 1068"/>
              <a:gd name="T1" fmla="*/ 564 h 564"/>
              <a:gd name="T2" fmla="*/ 276 w 1068"/>
              <a:gd name="T3" fmla="*/ 288 h 564"/>
              <a:gd name="T4" fmla="*/ 780 w 1068"/>
              <a:gd name="T5" fmla="*/ 288 h 564"/>
              <a:gd name="T6" fmla="*/ 1068 w 1068"/>
              <a:gd name="T7" fmla="*/ 0 h 564"/>
            </a:gdLst>
            <a:ahLst/>
            <a:cxnLst>
              <a:cxn ang="0">
                <a:pos x="T0" y="T1"/>
              </a:cxn>
              <a:cxn ang="0">
                <a:pos x="T2" y="T3"/>
              </a:cxn>
              <a:cxn ang="0">
                <a:pos x="T4" y="T5"/>
              </a:cxn>
              <a:cxn ang="0">
                <a:pos x="T6" y="T7"/>
              </a:cxn>
            </a:cxnLst>
            <a:rect l="0" t="0" r="r" b="b"/>
            <a:pathLst>
              <a:path w="1068" h="564">
                <a:moveTo>
                  <a:pt x="0" y="564"/>
                </a:moveTo>
                <a:lnTo>
                  <a:pt x="276" y="288"/>
                </a:lnTo>
                <a:lnTo>
                  <a:pt x="780" y="288"/>
                </a:lnTo>
                <a:lnTo>
                  <a:pt x="1068" y="0"/>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83" name="Freeform 43"/>
          <p:cNvSpPr>
            <a:spLocks/>
          </p:cNvSpPr>
          <p:nvPr/>
        </p:nvSpPr>
        <p:spPr bwMode="auto">
          <a:xfrm>
            <a:off x="5271546" y="5091113"/>
            <a:ext cx="419100" cy="361950"/>
          </a:xfrm>
          <a:custGeom>
            <a:avLst/>
            <a:gdLst>
              <a:gd name="T0" fmla="*/ 264 w 264"/>
              <a:gd name="T1" fmla="*/ 228 h 228"/>
              <a:gd name="T2" fmla="*/ 36 w 264"/>
              <a:gd name="T3" fmla="*/ 0 h 228"/>
              <a:gd name="T4" fmla="*/ 0 w 264"/>
              <a:gd name="T5" fmla="*/ 72 h 228"/>
              <a:gd name="T6" fmla="*/ 264 w 264"/>
              <a:gd name="T7" fmla="*/ 228 h 228"/>
            </a:gdLst>
            <a:ahLst/>
            <a:cxnLst>
              <a:cxn ang="0">
                <a:pos x="T0" y="T1"/>
              </a:cxn>
              <a:cxn ang="0">
                <a:pos x="T2" y="T3"/>
              </a:cxn>
              <a:cxn ang="0">
                <a:pos x="T4" y="T5"/>
              </a:cxn>
              <a:cxn ang="0">
                <a:pos x="T6" y="T7"/>
              </a:cxn>
            </a:cxnLst>
            <a:rect l="0" t="0" r="r" b="b"/>
            <a:pathLst>
              <a:path w="264" h="228">
                <a:moveTo>
                  <a:pt x="264" y="228"/>
                </a:moveTo>
                <a:lnTo>
                  <a:pt x="36" y="0"/>
                </a:lnTo>
                <a:lnTo>
                  <a:pt x="0" y="72"/>
                </a:lnTo>
                <a:lnTo>
                  <a:pt x="264" y="228"/>
                </a:lnTo>
                <a:close/>
              </a:path>
            </a:pathLst>
          </a:custGeom>
          <a:solidFill>
            <a:srgbClr val="FF0000"/>
          </a:soli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84" name="Freeform 44"/>
          <p:cNvSpPr>
            <a:spLocks/>
          </p:cNvSpPr>
          <p:nvPr/>
        </p:nvSpPr>
        <p:spPr bwMode="auto">
          <a:xfrm rot="12704348">
            <a:off x="6338346" y="5510213"/>
            <a:ext cx="419100" cy="361950"/>
          </a:xfrm>
          <a:custGeom>
            <a:avLst/>
            <a:gdLst>
              <a:gd name="T0" fmla="*/ 264 w 264"/>
              <a:gd name="T1" fmla="*/ 228 h 228"/>
              <a:gd name="T2" fmla="*/ 36 w 264"/>
              <a:gd name="T3" fmla="*/ 0 h 228"/>
              <a:gd name="T4" fmla="*/ 0 w 264"/>
              <a:gd name="T5" fmla="*/ 72 h 228"/>
              <a:gd name="T6" fmla="*/ 264 w 264"/>
              <a:gd name="T7" fmla="*/ 228 h 228"/>
            </a:gdLst>
            <a:ahLst/>
            <a:cxnLst>
              <a:cxn ang="0">
                <a:pos x="T0" y="T1"/>
              </a:cxn>
              <a:cxn ang="0">
                <a:pos x="T2" y="T3"/>
              </a:cxn>
              <a:cxn ang="0">
                <a:pos x="T4" y="T5"/>
              </a:cxn>
              <a:cxn ang="0">
                <a:pos x="T6" y="T7"/>
              </a:cxn>
            </a:cxnLst>
            <a:rect l="0" t="0" r="r" b="b"/>
            <a:pathLst>
              <a:path w="264" h="228">
                <a:moveTo>
                  <a:pt x="264" y="228"/>
                </a:moveTo>
                <a:lnTo>
                  <a:pt x="36" y="0"/>
                </a:lnTo>
                <a:lnTo>
                  <a:pt x="0" y="72"/>
                </a:lnTo>
                <a:lnTo>
                  <a:pt x="264" y="228"/>
                </a:lnTo>
                <a:close/>
              </a:path>
            </a:pathLst>
          </a:custGeom>
          <a:solidFill>
            <a:srgbClr val="FF0000"/>
          </a:soli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87" name="Text Box 47"/>
          <p:cNvSpPr txBox="1">
            <a:spLocks noChangeArrowheads="1"/>
          </p:cNvSpPr>
          <p:nvPr/>
        </p:nvSpPr>
        <p:spPr bwMode="auto">
          <a:xfrm>
            <a:off x="7562848" y="5148263"/>
            <a:ext cx="20002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r>
              <a:rPr lang="en-US" altLang="en-US" sz="3600">
                <a:solidFill>
                  <a:srgbClr val="00FF00"/>
                </a:solidFill>
                <a:effectLst>
                  <a:outerShdw blurRad="38100" dist="38100" dir="2700000" algn="tl">
                    <a:srgbClr val="000000"/>
                  </a:outerShdw>
                </a:effectLst>
              </a:rPr>
              <a:t>   </a:t>
            </a:r>
            <a:r>
              <a:rPr lang="en-US" altLang="en-US" sz="3200" i="1">
                <a:solidFill>
                  <a:srgbClr val="FF9900"/>
                </a:solidFill>
                <a:effectLst>
                  <a:outerShdw blurRad="38100" dist="38100" dir="2700000" algn="tl">
                    <a:srgbClr val="000000"/>
                  </a:outerShdw>
                </a:effectLst>
              </a:rPr>
              <a:t>SS</a:t>
            </a:r>
          </a:p>
        </p:txBody>
      </p:sp>
      <p:sp>
        <p:nvSpPr>
          <p:cNvPr id="624688" name="Text Box 48"/>
          <p:cNvSpPr txBox="1">
            <a:spLocks noChangeArrowheads="1"/>
          </p:cNvSpPr>
          <p:nvPr/>
        </p:nvSpPr>
        <p:spPr bwMode="auto">
          <a:xfrm>
            <a:off x="6481165" y="5857794"/>
            <a:ext cx="4127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66CCFF"/>
                </a:solidFill>
                <a:effectLst>
                  <a:outerShdw blurRad="38100" dist="38100" dir="2700000" algn="tl">
                    <a:srgbClr val="000000"/>
                  </a:outerShdw>
                </a:effectLst>
              </a:rPr>
              <a:t>D</a:t>
            </a:r>
          </a:p>
        </p:txBody>
      </p:sp>
      <p:sp>
        <p:nvSpPr>
          <p:cNvPr id="624689" name="Text Box 49"/>
          <p:cNvSpPr txBox="1">
            <a:spLocks noChangeArrowheads="1"/>
          </p:cNvSpPr>
          <p:nvPr/>
        </p:nvSpPr>
        <p:spPr bwMode="auto">
          <a:xfrm>
            <a:off x="4914426" y="4762500"/>
            <a:ext cx="4127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66CCFF"/>
                </a:solidFill>
                <a:effectLst>
                  <a:outerShdw blurRad="38100" dist="38100" dir="2700000" algn="tl">
                    <a:srgbClr val="000000"/>
                  </a:outerShdw>
                </a:effectLst>
              </a:rPr>
              <a:t>D</a:t>
            </a:r>
          </a:p>
        </p:txBody>
      </p:sp>
      <p:sp>
        <p:nvSpPr>
          <p:cNvPr id="624690" name="Text Box 50"/>
          <p:cNvSpPr txBox="1">
            <a:spLocks noChangeArrowheads="1"/>
          </p:cNvSpPr>
          <p:nvPr/>
        </p:nvSpPr>
        <p:spPr bwMode="auto">
          <a:xfrm>
            <a:off x="5312821" y="4572000"/>
            <a:ext cx="4127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effectLst>
                  <a:outerShdw blurRad="38100" dist="38100" dir="2700000" algn="tl">
                    <a:srgbClr val="000000"/>
                  </a:outerShdw>
                </a:effectLst>
              </a:rPr>
              <a:t>H</a:t>
            </a:r>
          </a:p>
        </p:txBody>
      </p:sp>
      <p:sp>
        <p:nvSpPr>
          <p:cNvPr id="624691" name="Text Box 51"/>
          <p:cNvSpPr txBox="1">
            <a:spLocks noChangeArrowheads="1"/>
          </p:cNvSpPr>
          <p:nvPr/>
        </p:nvSpPr>
        <p:spPr bwMode="auto">
          <a:xfrm>
            <a:off x="6857526" y="5484577"/>
            <a:ext cx="4127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effectLst>
                  <a:outerShdw blurRad="38100" dist="38100" dir="2700000" algn="tl">
                    <a:srgbClr val="000000"/>
                  </a:outerShdw>
                </a:effectLst>
              </a:rPr>
              <a:t>H</a:t>
            </a:r>
          </a:p>
        </p:txBody>
      </p:sp>
      <p:sp>
        <p:nvSpPr>
          <p:cNvPr id="624692" name="Text Box 52"/>
          <p:cNvSpPr txBox="1">
            <a:spLocks noChangeArrowheads="1"/>
          </p:cNvSpPr>
          <p:nvPr/>
        </p:nvSpPr>
        <p:spPr bwMode="auto">
          <a:xfrm>
            <a:off x="5509671" y="5434013"/>
            <a:ext cx="49530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i="1">
                <a:solidFill>
                  <a:srgbClr val="FF9900"/>
                </a:solidFill>
                <a:effectLst>
                  <a:outerShdw blurRad="38100" dist="38100" dir="2700000" algn="tl">
                    <a:srgbClr val="000000"/>
                  </a:outerShdw>
                </a:effectLst>
              </a:rPr>
              <a:t>R</a:t>
            </a:r>
          </a:p>
        </p:txBody>
      </p:sp>
      <p:sp>
        <p:nvSpPr>
          <p:cNvPr id="624693" name="Text Box 53"/>
          <p:cNvSpPr txBox="1">
            <a:spLocks noChangeArrowheads="1"/>
          </p:cNvSpPr>
          <p:nvPr/>
        </p:nvSpPr>
        <p:spPr bwMode="auto">
          <a:xfrm>
            <a:off x="6166896" y="5434013"/>
            <a:ext cx="49530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i="1">
                <a:solidFill>
                  <a:srgbClr val="FF9900"/>
                </a:solidFill>
                <a:effectLst>
                  <a:outerShdw blurRad="38100" dist="38100" dir="2700000" algn="tl">
                    <a:srgbClr val="000000"/>
                  </a:outerShdw>
                </a:effectLst>
              </a:rPr>
              <a:t>R</a:t>
            </a:r>
          </a:p>
        </p:txBody>
      </p:sp>
      <p:sp>
        <p:nvSpPr>
          <p:cNvPr id="2" name="Title 1"/>
          <p:cNvSpPr>
            <a:spLocks noGrp="1"/>
          </p:cNvSpPr>
          <p:nvPr>
            <p:ph type="title"/>
          </p:nvPr>
        </p:nvSpPr>
        <p:spPr>
          <a:xfrm>
            <a:off x="685800" y="170656"/>
            <a:ext cx="7772400" cy="864394"/>
          </a:xfrm>
        </p:spPr>
        <p:txBody>
          <a:bodyPr/>
          <a:lstStyle/>
          <a:p>
            <a:r>
              <a:rPr lang="en-US" smtClean="0">
                <a:solidFill>
                  <a:srgbClr val="66FF33"/>
                </a:solidFill>
              </a:rPr>
              <a:t>Stereochemistry</a:t>
            </a:r>
            <a:endParaRPr lang="en-US">
              <a:solidFill>
                <a:srgbClr val="66FF33"/>
              </a:solidFill>
            </a:endParaRPr>
          </a:p>
        </p:txBody>
      </p:sp>
      <p:cxnSp>
        <p:nvCxnSpPr>
          <p:cNvPr id="40" name="Straight Connector 39"/>
          <p:cNvCxnSpPr/>
          <p:nvPr/>
        </p:nvCxnSpPr>
        <p:spPr bwMode="auto">
          <a:xfrm flipV="1">
            <a:off x="139484" y="1063295"/>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Object 2"/>
          <p:cNvGraphicFramePr>
            <a:graphicFrameLocks noChangeAspect="1"/>
          </p:cNvGraphicFramePr>
          <p:nvPr>
            <p:extLst>
              <p:ext uri="{D42A27DB-BD31-4B8C-83A1-F6EECF244321}">
                <p14:modId xmlns:p14="http://schemas.microsoft.com/office/powerpoint/2010/main" val="3564831850"/>
              </p:ext>
            </p:extLst>
          </p:nvPr>
        </p:nvGraphicFramePr>
        <p:xfrm>
          <a:off x="6097705" y="2994819"/>
          <a:ext cx="474345" cy="263525"/>
        </p:xfrm>
        <a:graphic>
          <a:graphicData uri="http://schemas.openxmlformats.org/presentationml/2006/ole">
            <mc:AlternateContent xmlns:mc="http://schemas.openxmlformats.org/markup-compatibility/2006">
              <mc:Choice xmlns:v="urn:schemas-microsoft-com:vml" Requires="v">
                <p:oleObj spid="_x0000_s795970" name="CS ChemDraw Drawing" r:id="rId3" imgW="399365" imgH="222439" progId="ChemDraw.Document.6.0">
                  <p:embed/>
                </p:oleObj>
              </mc:Choice>
              <mc:Fallback>
                <p:oleObj name="CS ChemDraw Drawing" r:id="rId3" imgW="399365" imgH="222439" progId="ChemDraw.Document.6.0">
                  <p:embed/>
                  <p:pic>
                    <p:nvPicPr>
                      <p:cNvPr id="0" name=""/>
                      <p:cNvPicPr/>
                      <p:nvPr/>
                    </p:nvPicPr>
                    <p:blipFill>
                      <a:blip r:embed="rId4"/>
                      <a:stretch>
                        <a:fillRect/>
                      </a:stretch>
                    </p:blipFill>
                    <p:spPr>
                      <a:xfrm>
                        <a:off x="6097705" y="2994819"/>
                        <a:ext cx="474345" cy="2635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64976061"/>
              </p:ext>
            </p:extLst>
          </p:nvPr>
        </p:nvGraphicFramePr>
        <p:xfrm>
          <a:off x="6095889" y="3733799"/>
          <a:ext cx="500460" cy="307975"/>
        </p:xfrm>
        <a:graphic>
          <a:graphicData uri="http://schemas.openxmlformats.org/presentationml/2006/ole">
            <mc:AlternateContent xmlns:mc="http://schemas.openxmlformats.org/markup-compatibility/2006">
              <mc:Choice xmlns:v="urn:schemas-microsoft-com:vml" Requires="v">
                <p:oleObj spid="_x0000_s795971" name="CS ChemDraw Drawing" r:id="rId5" imgW="391585" imgH="240814" progId="ChemDraw.Document.6.0">
                  <p:embed/>
                </p:oleObj>
              </mc:Choice>
              <mc:Fallback>
                <p:oleObj name="CS ChemDraw Drawing" r:id="rId5" imgW="391585" imgH="240814" progId="ChemDraw.Document.6.0">
                  <p:embed/>
                  <p:pic>
                    <p:nvPicPr>
                      <p:cNvPr id="0" name=""/>
                      <p:cNvPicPr/>
                      <p:nvPr/>
                    </p:nvPicPr>
                    <p:blipFill>
                      <a:blip r:embed="rId6"/>
                      <a:stretch>
                        <a:fillRect/>
                      </a:stretch>
                    </p:blipFill>
                    <p:spPr>
                      <a:xfrm>
                        <a:off x="6095889" y="3733799"/>
                        <a:ext cx="500460" cy="3079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42765139"/>
              </p:ext>
            </p:extLst>
          </p:nvPr>
        </p:nvGraphicFramePr>
        <p:xfrm>
          <a:off x="6475246" y="5448142"/>
          <a:ext cx="483732" cy="297681"/>
        </p:xfrm>
        <a:graphic>
          <a:graphicData uri="http://schemas.openxmlformats.org/presentationml/2006/ole">
            <mc:AlternateContent xmlns:mc="http://schemas.openxmlformats.org/markup-compatibility/2006">
              <mc:Choice xmlns:v="urn:schemas-microsoft-com:vml" Requires="v">
                <p:oleObj spid="_x0000_s795972" name="CS ChemDraw Drawing" r:id="rId7" imgW="391585" imgH="240814" progId="ChemDraw.Document.6.0">
                  <p:embed/>
                </p:oleObj>
              </mc:Choice>
              <mc:Fallback>
                <p:oleObj name="CS ChemDraw Drawing" r:id="rId7" imgW="391585" imgH="240814" progId="ChemDraw.Document.6.0">
                  <p:embed/>
                  <p:pic>
                    <p:nvPicPr>
                      <p:cNvPr id="0" name=""/>
                      <p:cNvPicPr/>
                      <p:nvPr/>
                    </p:nvPicPr>
                    <p:blipFill>
                      <a:blip r:embed="rId6"/>
                      <a:stretch>
                        <a:fillRect/>
                      </a:stretch>
                    </p:blipFill>
                    <p:spPr>
                      <a:xfrm>
                        <a:off x="6475246" y="5448142"/>
                        <a:ext cx="483732" cy="29768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6257600"/>
              </p:ext>
            </p:extLst>
          </p:nvPr>
        </p:nvGraphicFramePr>
        <p:xfrm>
          <a:off x="5506469" y="4962485"/>
          <a:ext cx="228600" cy="530525"/>
        </p:xfrm>
        <a:graphic>
          <a:graphicData uri="http://schemas.openxmlformats.org/presentationml/2006/ole">
            <mc:AlternateContent xmlns:mc="http://schemas.openxmlformats.org/markup-compatibility/2006">
              <mc:Choice xmlns:v="urn:schemas-microsoft-com:vml" Requires="v">
                <p:oleObj spid="_x0000_s795973" name="CS ChemDraw Drawing" r:id="rId8" imgW="168995" imgH="390187" progId="ChemDraw.Document.6.0">
                  <p:embed/>
                </p:oleObj>
              </mc:Choice>
              <mc:Fallback>
                <p:oleObj name="CS ChemDraw Drawing" r:id="rId8" imgW="168995" imgH="390187" progId="ChemDraw.Document.6.0">
                  <p:embed/>
                  <p:pic>
                    <p:nvPicPr>
                      <p:cNvPr id="0" name=""/>
                      <p:cNvPicPr/>
                      <p:nvPr/>
                    </p:nvPicPr>
                    <p:blipFill>
                      <a:blip r:embed="rId9"/>
                      <a:stretch>
                        <a:fillRect/>
                      </a:stretch>
                    </p:blipFill>
                    <p:spPr>
                      <a:xfrm>
                        <a:off x="5506469" y="4962485"/>
                        <a:ext cx="228600" cy="530525"/>
                      </a:xfrm>
                      <a:prstGeom prst="rect">
                        <a:avLst/>
                      </a:prstGeom>
                    </p:spPr>
                  </p:pic>
                </p:oleObj>
              </mc:Fallback>
            </mc:AlternateContent>
          </a:graphicData>
        </a:graphic>
      </p:graphicFrame>
      <p:sp>
        <p:nvSpPr>
          <p:cNvPr id="46" name="Text Box 17"/>
          <p:cNvSpPr txBox="1">
            <a:spLocks noChangeArrowheads="1"/>
          </p:cNvSpPr>
          <p:nvPr/>
        </p:nvSpPr>
        <p:spPr bwMode="auto">
          <a:xfrm>
            <a:off x="2711906" y="5127467"/>
            <a:ext cx="554038"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a:t>
            </a:r>
          </a:p>
        </p:txBody>
      </p:sp>
      <p:pic>
        <p:nvPicPr>
          <p:cNvPr id="8" name="Picture 7"/>
          <p:cNvPicPr>
            <a:picLocks noChangeAspect="1"/>
          </p:cNvPicPr>
          <p:nvPr/>
        </p:nvPicPr>
        <p:blipFill>
          <a:blip r:embed="rId10"/>
          <a:stretch>
            <a:fillRect/>
          </a:stretch>
        </p:blipFill>
        <p:spPr>
          <a:xfrm>
            <a:off x="6455965" y="1231643"/>
            <a:ext cx="2434420" cy="114634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79450" y="150894"/>
            <a:ext cx="7939764" cy="64633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smtClean="0">
                <a:effectLst>
                  <a:outerShdw blurRad="38100" dist="38100" dir="2700000" algn="tl">
                    <a:srgbClr val="000000"/>
                  </a:outerShdw>
                </a:effectLst>
              </a:rPr>
              <a:t>c. Base-catalyzed Polymerization</a:t>
            </a:r>
            <a:endParaRPr lang="en-US" altLang="en-US" sz="3600">
              <a:effectLst>
                <a:outerShdw blurRad="38100" dist="38100" dir="2700000" algn="tl">
                  <a:srgbClr val="000000"/>
                </a:outerShdw>
              </a:effectLst>
            </a:endParaRPr>
          </a:p>
        </p:txBody>
      </p:sp>
      <p:pic>
        <p:nvPicPr>
          <p:cNvPr id="6" name="Picture 5"/>
          <p:cNvPicPr>
            <a:picLocks noChangeAspect="1"/>
          </p:cNvPicPr>
          <p:nvPr/>
        </p:nvPicPr>
        <p:blipFill>
          <a:blip r:embed="rId3"/>
          <a:stretch>
            <a:fillRect/>
          </a:stretch>
        </p:blipFill>
        <p:spPr>
          <a:xfrm>
            <a:off x="72738" y="954131"/>
            <a:ext cx="8998524" cy="2830692"/>
          </a:xfrm>
          <a:prstGeom prst="rect">
            <a:avLst/>
          </a:prstGeom>
        </p:spPr>
      </p:pic>
      <p:sp>
        <p:nvSpPr>
          <p:cNvPr id="7" name="TextBox 6"/>
          <p:cNvSpPr txBox="1"/>
          <p:nvPr/>
        </p:nvSpPr>
        <p:spPr>
          <a:xfrm>
            <a:off x="1125383" y="3999506"/>
            <a:ext cx="6970178" cy="400110"/>
          </a:xfrm>
          <a:prstGeom prst="rect">
            <a:avLst/>
          </a:prstGeom>
          <a:noFill/>
        </p:spPr>
        <p:txBody>
          <a:bodyPr wrap="none" rtlCol="0">
            <a:spAutoFit/>
          </a:bodyPr>
          <a:lstStyle/>
          <a:p>
            <a:r>
              <a:rPr lang="en-US" sz="2000" smtClean="0"/>
              <a:t>Facilitated by </a:t>
            </a:r>
            <a:r>
              <a:rPr lang="en-US" sz="2000" smtClean="0">
                <a:solidFill>
                  <a:srgbClr val="FFFF00"/>
                </a:solidFill>
              </a:rPr>
              <a:t>resonance stabilization </a:t>
            </a:r>
            <a:r>
              <a:rPr lang="en-US" sz="2000" smtClean="0"/>
              <a:t>of anionic centers:</a:t>
            </a:r>
            <a:endParaRPr lang="en-US" sz="2000"/>
          </a:p>
        </p:txBody>
      </p:sp>
      <p:graphicFrame>
        <p:nvGraphicFramePr>
          <p:cNvPr id="8" name="Object 7"/>
          <p:cNvGraphicFramePr>
            <a:graphicFrameLocks noChangeAspect="1"/>
          </p:cNvGraphicFramePr>
          <p:nvPr>
            <p:extLst>
              <p:ext uri="{D42A27DB-BD31-4B8C-83A1-F6EECF244321}">
                <p14:modId xmlns:p14="http://schemas.microsoft.com/office/powerpoint/2010/main" val="1665140373"/>
              </p:ext>
            </p:extLst>
          </p:nvPr>
        </p:nvGraphicFramePr>
        <p:xfrm>
          <a:off x="2393668" y="4718037"/>
          <a:ext cx="4356665" cy="1800719"/>
        </p:xfrm>
        <a:graphic>
          <a:graphicData uri="http://schemas.openxmlformats.org/presentationml/2006/ole">
            <mc:AlternateContent xmlns:mc="http://schemas.openxmlformats.org/markup-compatibility/2006">
              <mc:Choice xmlns:v="urn:schemas-microsoft-com:vml" Requires="v">
                <p:oleObj spid="_x0000_s820240" name="CS ChemDraw Drawing" r:id="rId4" imgW="2574043" imgH="1063774" progId="ChemDraw.Document.6.0">
                  <p:embed/>
                </p:oleObj>
              </mc:Choice>
              <mc:Fallback>
                <p:oleObj name="CS ChemDraw Drawing" r:id="rId4" imgW="2574043" imgH="1063774" progId="ChemDraw.Document.6.0">
                  <p:embed/>
                  <p:pic>
                    <p:nvPicPr>
                      <p:cNvPr id="0" name=""/>
                      <p:cNvPicPr/>
                      <p:nvPr/>
                    </p:nvPicPr>
                    <p:blipFill>
                      <a:blip r:embed="rId5"/>
                      <a:stretch>
                        <a:fillRect/>
                      </a:stretch>
                    </p:blipFill>
                    <p:spPr>
                      <a:xfrm>
                        <a:off x="2393668" y="4718037"/>
                        <a:ext cx="4356665" cy="1800719"/>
                      </a:xfrm>
                      <a:prstGeom prst="rect">
                        <a:avLst/>
                      </a:prstGeom>
                    </p:spPr>
                  </p:pic>
                </p:oleObj>
              </mc:Fallback>
            </mc:AlternateContent>
          </a:graphicData>
        </a:graphic>
      </p:graphicFrame>
    </p:spTree>
    <p:extLst>
      <p:ext uri="{BB962C8B-B14F-4D97-AF65-F5344CB8AC3E}">
        <p14:creationId xmlns:p14="http://schemas.microsoft.com/office/powerpoint/2010/main" val="10118743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9" name="Text Box 5"/>
          <p:cNvSpPr txBox="1">
            <a:spLocks noChangeArrowheads="1"/>
          </p:cNvSpPr>
          <p:nvPr/>
        </p:nvSpPr>
        <p:spPr bwMode="auto">
          <a:xfrm>
            <a:off x="613568" y="101600"/>
            <a:ext cx="7916864" cy="64633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a:solidFill>
                  <a:srgbClr val="66FF33"/>
                </a:solidFill>
                <a:effectLst>
                  <a:outerShdw blurRad="38100" dist="38100" dir="2700000" algn="tl">
                    <a:srgbClr val="000000"/>
                  </a:outerShdw>
                </a:effectLst>
              </a:rPr>
              <a:t>8. Alkenes in Nature: Pheromones</a:t>
            </a:r>
          </a:p>
        </p:txBody>
      </p:sp>
      <p:sp>
        <p:nvSpPr>
          <p:cNvPr id="825350" name="Text Box 6"/>
          <p:cNvSpPr txBox="1">
            <a:spLocks noChangeArrowheads="1"/>
          </p:cNvSpPr>
          <p:nvPr/>
        </p:nvSpPr>
        <p:spPr bwMode="auto">
          <a:xfrm>
            <a:off x="977900" y="763588"/>
            <a:ext cx="7010400" cy="4572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outerShdw blurRad="38100" dist="38100" dir="2700000" algn="tl">
                    <a:srgbClr val="000000"/>
                  </a:outerShdw>
                </a:effectLst>
              </a:rPr>
              <a:t>Sex, war, communication (trail, alarm, defence)</a:t>
            </a:r>
          </a:p>
        </p:txBody>
      </p:sp>
      <p:sp>
        <p:nvSpPr>
          <p:cNvPr id="825351" name="Freeform 7"/>
          <p:cNvSpPr>
            <a:spLocks/>
          </p:cNvSpPr>
          <p:nvPr/>
        </p:nvSpPr>
        <p:spPr bwMode="auto">
          <a:xfrm>
            <a:off x="865188" y="1463138"/>
            <a:ext cx="5416550" cy="241300"/>
          </a:xfrm>
          <a:custGeom>
            <a:avLst/>
            <a:gdLst>
              <a:gd name="T0" fmla="*/ 0 w 3412"/>
              <a:gd name="T1" fmla="*/ 146 h 152"/>
              <a:gd name="T2" fmla="*/ 234 w 3412"/>
              <a:gd name="T3" fmla="*/ 7 h 152"/>
              <a:gd name="T4" fmla="*/ 462 w 3412"/>
              <a:gd name="T5" fmla="*/ 146 h 152"/>
              <a:gd name="T6" fmla="*/ 709 w 3412"/>
              <a:gd name="T7" fmla="*/ 13 h 152"/>
              <a:gd name="T8" fmla="*/ 950 w 3412"/>
              <a:gd name="T9" fmla="*/ 146 h 152"/>
              <a:gd name="T10" fmla="*/ 1171 w 3412"/>
              <a:gd name="T11" fmla="*/ 13 h 152"/>
              <a:gd name="T12" fmla="*/ 1405 w 3412"/>
              <a:gd name="T13" fmla="*/ 146 h 152"/>
              <a:gd name="T14" fmla="*/ 1633 w 3412"/>
              <a:gd name="T15" fmla="*/ 7 h 152"/>
              <a:gd name="T16" fmla="*/ 1874 w 3412"/>
              <a:gd name="T17" fmla="*/ 152 h 152"/>
              <a:gd name="T18" fmla="*/ 2114 w 3412"/>
              <a:gd name="T19" fmla="*/ 7 h 152"/>
              <a:gd name="T20" fmla="*/ 2342 w 3412"/>
              <a:gd name="T21" fmla="*/ 152 h 152"/>
              <a:gd name="T22" fmla="*/ 2570 w 3412"/>
              <a:gd name="T23" fmla="*/ 0 h 152"/>
              <a:gd name="T24" fmla="*/ 2792 w 3412"/>
              <a:gd name="T25" fmla="*/ 152 h 152"/>
              <a:gd name="T26" fmla="*/ 3039 w 3412"/>
              <a:gd name="T27" fmla="*/ 7 h 152"/>
              <a:gd name="T28" fmla="*/ 3266 w 3412"/>
              <a:gd name="T29" fmla="*/ 152 h 152"/>
              <a:gd name="T30" fmla="*/ 3412 w 3412"/>
              <a:gd name="T31"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2" h="152">
                <a:moveTo>
                  <a:pt x="0" y="146"/>
                </a:moveTo>
                <a:lnTo>
                  <a:pt x="234" y="7"/>
                </a:lnTo>
                <a:lnTo>
                  <a:pt x="462" y="146"/>
                </a:lnTo>
                <a:lnTo>
                  <a:pt x="709" y="13"/>
                </a:lnTo>
                <a:lnTo>
                  <a:pt x="950" y="146"/>
                </a:lnTo>
                <a:lnTo>
                  <a:pt x="1171" y="13"/>
                </a:lnTo>
                <a:lnTo>
                  <a:pt x="1405" y="146"/>
                </a:lnTo>
                <a:lnTo>
                  <a:pt x="1633" y="7"/>
                </a:lnTo>
                <a:lnTo>
                  <a:pt x="1874" y="152"/>
                </a:lnTo>
                <a:lnTo>
                  <a:pt x="2114" y="7"/>
                </a:lnTo>
                <a:lnTo>
                  <a:pt x="2342" y="152"/>
                </a:lnTo>
                <a:lnTo>
                  <a:pt x="2570" y="0"/>
                </a:lnTo>
                <a:lnTo>
                  <a:pt x="2792" y="152"/>
                </a:lnTo>
                <a:lnTo>
                  <a:pt x="3039" y="7"/>
                </a:lnTo>
                <a:lnTo>
                  <a:pt x="3266" y="152"/>
                </a:lnTo>
                <a:lnTo>
                  <a:pt x="3412" y="51"/>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52" name="Text Box 8"/>
          <p:cNvSpPr txBox="1">
            <a:spLocks noChangeArrowheads="1"/>
          </p:cNvSpPr>
          <p:nvPr/>
        </p:nvSpPr>
        <p:spPr bwMode="auto">
          <a:xfrm>
            <a:off x="6216650" y="1242475"/>
            <a:ext cx="70485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NO</a:t>
            </a:r>
            <a:r>
              <a:rPr lang="en-US" altLang="en-US" sz="2000" baseline="-25000">
                <a:effectLst>
                  <a:outerShdw blurRad="38100" dist="38100" dir="2700000" algn="tl">
                    <a:srgbClr val="000000"/>
                  </a:outerShdw>
                </a:effectLst>
              </a:rPr>
              <a:t>2</a:t>
            </a:r>
          </a:p>
        </p:txBody>
      </p:sp>
      <p:sp>
        <p:nvSpPr>
          <p:cNvPr id="825353" name="Line 9"/>
          <p:cNvSpPr>
            <a:spLocks noChangeShapeType="1"/>
          </p:cNvSpPr>
          <p:nvPr/>
        </p:nvSpPr>
        <p:spPr bwMode="auto">
          <a:xfrm rot="-60000">
            <a:off x="5669732" y="1553354"/>
            <a:ext cx="333375" cy="21748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54" name="Text Box 10"/>
          <p:cNvSpPr txBox="1">
            <a:spLocks noChangeArrowheads="1"/>
          </p:cNvSpPr>
          <p:nvPr/>
        </p:nvSpPr>
        <p:spPr bwMode="auto">
          <a:xfrm>
            <a:off x="2775136" y="1832695"/>
            <a:ext cx="1995648" cy="36933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a:effectLst>
                  <a:outerShdw blurRad="38100" dist="38100" dir="2700000" algn="tl">
                    <a:srgbClr val="000000"/>
                  </a:outerShdw>
                </a:effectLst>
              </a:rPr>
              <a:t>Termite defence</a:t>
            </a:r>
          </a:p>
        </p:txBody>
      </p:sp>
      <p:sp>
        <p:nvSpPr>
          <p:cNvPr id="825365" name="Text Box 21"/>
          <p:cNvSpPr txBox="1">
            <a:spLocks noChangeArrowheads="1"/>
          </p:cNvSpPr>
          <p:nvPr/>
        </p:nvSpPr>
        <p:spPr bwMode="auto">
          <a:xfrm>
            <a:off x="-22502" y="3198489"/>
            <a:ext cx="2618319" cy="92333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a:effectLst>
                  <a:outerShdw blurRad="38100" dist="38100" dir="2700000" algn="tl">
                    <a:srgbClr val="000000"/>
                  </a:outerShdw>
                </a:effectLst>
              </a:rPr>
              <a:t>Black tail deer (hoof excretion); recognition and status</a:t>
            </a:r>
          </a:p>
        </p:txBody>
      </p:sp>
      <p:sp>
        <p:nvSpPr>
          <p:cNvPr id="825367" name="Freeform 23"/>
          <p:cNvSpPr>
            <a:spLocks/>
          </p:cNvSpPr>
          <p:nvPr/>
        </p:nvSpPr>
        <p:spPr bwMode="auto">
          <a:xfrm>
            <a:off x="5022171" y="3480389"/>
            <a:ext cx="3568700" cy="230187"/>
          </a:xfrm>
          <a:custGeom>
            <a:avLst/>
            <a:gdLst>
              <a:gd name="T0" fmla="*/ 0 w 2248"/>
              <a:gd name="T1" fmla="*/ 139 h 145"/>
              <a:gd name="T2" fmla="*/ 234 w 2248"/>
              <a:gd name="T3" fmla="*/ 0 h 145"/>
              <a:gd name="T4" fmla="*/ 462 w 2248"/>
              <a:gd name="T5" fmla="*/ 139 h 145"/>
              <a:gd name="T6" fmla="*/ 709 w 2248"/>
              <a:gd name="T7" fmla="*/ 6 h 145"/>
              <a:gd name="T8" fmla="*/ 950 w 2248"/>
              <a:gd name="T9" fmla="*/ 139 h 145"/>
              <a:gd name="T10" fmla="*/ 1171 w 2248"/>
              <a:gd name="T11" fmla="*/ 6 h 145"/>
              <a:gd name="T12" fmla="*/ 1405 w 2248"/>
              <a:gd name="T13" fmla="*/ 139 h 145"/>
              <a:gd name="T14" fmla="*/ 1633 w 2248"/>
              <a:gd name="T15" fmla="*/ 0 h 145"/>
              <a:gd name="T16" fmla="*/ 1874 w 2248"/>
              <a:gd name="T17" fmla="*/ 145 h 145"/>
              <a:gd name="T18" fmla="*/ 2114 w 2248"/>
              <a:gd name="T19" fmla="*/ 0 h 145"/>
              <a:gd name="T20" fmla="*/ 2248 w 2248"/>
              <a:gd name="T21" fmla="*/ 10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8" h="145">
                <a:moveTo>
                  <a:pt x="0" y="139"/>
                </a:moveTo>
                <a:lnTo>
                  <a:pt x="234" y="0"/>
                </a:lnTo>
                <a:lnTo>
                  <a:pt x="462" y="139"/>
                </a:lnTo>
                <a:lnTo>
                  <a:pt x="709" y="6"/>
                </a:lnTo>
                <a:lnTo>
                  <a:pt x="950" y="139"/>
                </a:lnTo>
                <a:lnTo>
                  <a:pt x="1171" y="6"/>
                </a:lnTo>
                <a:lnTo>
                  <a:pt x="1405" y="139"/>
                </a:lnTo>
                <a:lnTo>
                  <a:pt x="1633" y="0"/>
                </a:lnTo>
                <a:lnTo>
                  <a:pt x="1874" y="145"/>
                </a:lnTo>
                <a:lnTo>
                  <a:pt x="2114" y="0"/>
                </a:lnTo>
                <a:lnTo>
                  <a:pt x="2248" y="101"/>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68" name="Text Box 24"/>
          <p:cNvSpPr txBox="1">
            <a:spLocks noChangeArrowheads="1"/>
          </p:cNvSpPr>
          <p:nvPr/>
        </p:nvSpPr>
        <p:spPr bwMode="auto">
          <a:xfrm>
            <a:off x="8516258" y="3524839"/>
            <a:ext cx="638175"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OH</a:t>
            </a:r>
          </a:p>
        </p:txBody>
      </p:sp>
      <p:sp>
        <p:nvSpPr>
          <p:cNvPr id="825370" name="Line 26"/>
          <p:cNvSpPr>
            <a:spLocks noChangeShapeType="1"/>
          </p:cNvSpPr>
          <p:nvPr/>
        </p:nvSpPr>
        <p:spPr bwMode="auto">
          <a:xfrm>
            <a:off x="8343221" y="3275601"/>
            <a:ext cx="0" cy="21748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71" name="Line 27"/>
          <p:cNvSpPr>
            <a:spLocks noChangeShapeType="1"/>
          </p:cNvSpPr>
          <p:nvPr/>
        </p:nvSpPr>
        <p:spPr bwMode="auto">
          <a:xfrm>
            <a:off x="8409896" y="3270839"/>
            <a:ext cx="0" cy="217487"/>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72" name="Text Box 28"/>
          <p:cNvSpPr txBox="1">
            <a:spLocks noChangeArrowheads="1"/>
          </p:cNvSpPr>
          <p:nvPr/>
        </p:nvSpPr>
        <p:spPr bwMode="auto">
          <a:xfrm>
            <a:off x="8184471" y="2972389"/>
            <a:ext cx="300037"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O</a:t>
            </a:r>
          </a:p>
        </p:txBody>
      </p:sp>
      <p:sp>
        <p:nvSpPr>
          <p:cNvPr id="825373" name="Line 29"/>
          <p:cNvSpPr>
            <a:spLocks noChangeShapeType="1"/>
          </p:cNvSpPr>
          <p:nvPr/>
        </p:nvSpPr>
        <p:spPr bwMode="auto">
          <a:xfrm>
            <a:off x="5360308" y="3283539"/>
            <a:ext cx="0" cy="217487"/>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74" name="Line 30"/>
          <p:cNvSpPr>
            <a:spLocks noChangeShapeType="1"/>
          </p:cNvSpPr>
          <p:nvPr/>
        </p:nvSpPr>
        <p:spPr bwMode="auto">
          <a:xfrm>
            <a:off x="5426983" y="3278776"/>
            <a:ext cx="0" cy="21748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75" name="Text Box 31"/>
          <p:cNvSpPr txBox="1">
            <a:spLocks noChangeArrowheads="1"/>
          </p:cNvSpPr>
          <p:nvPr/>
        </p:nvSpPr>
        <p:spPr bwMode="auto">
          <a:xfrm>
            <a:off x="5201558" y="2980326"/>
            <a:ext cx="300038"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effectLst>
                  <a:outerShdw blurRad="38100" dist="38100" dir="2700000" algn="tl">
                    <a:srgbClr val="000000"/>
                  </a:outerShdw>
                </a:effectLst>
              </a:rPr>
              <a:t>O</a:t>
            </a:r>
          </a:p>
        </p:txBody>
      </p:sp>
      <p:sp>
        <p:nvSpPr>
          <p:cNvPr id="825376" name="Line 32"/>
          <p:cNvSpPr>
            <a:spLocks noChangeShapeType="1"/>
          </p:cNvSpPr>
          <p:nvPr/>
        </p:nvSpPr>
        <p:spPr bwMode="auto">
          <a:xfrm>
            <a:off x="7608208" y="3562939"/>
            <a:ext cx="339725" cy="20161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77" name="Text Box 33"/>
          <p:cNvSpPr txBox="1">
            <a:spLocks noChangeArrowheads="1"/>
          </p:cNvSpPr>
          <p:nvPr/>
        </p:nvSpPr>
        <p:spPr bwMode="auto">
          <a:xfrm>
            <a:off x="5236240" y="3922083"/>
            <a:ext cx="3626831" cy="92333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a:effectLst>
                  <a:outerShdw blurRad="38100" dist="38100" dir="2700000" algn="tl">
                    <a:srgbClr val="000000"/>
                  </a:outerShdw>
                </a:effectLst>
              </a:rPr>
              <a:t>“Queen bee substance”, inhibits ovary development in workers, attracts–excites drones</a:t>
            </a:r>
          </a:p>
        </p:txBody>
      </p:sp>
      <p:grpSp>
        <p:nvGrpSpPr>
          <p:cNvPr id="9" name="Group 8"/>
          <p:cNvGrpSpPr/>
          <p:nvPr/>
        </p:nvGrpSpPr>
        <p:grpSpPr>
          <a:xfrm>
            <a:off x="52916" y="2297459"/>
            <a:ext cx="2564520" cy="829378"/>
            <a:chOff x="299406" y="2687071"/>
            <a:chExt cx="2564520" cy="829378"/>
          </a:xfrm>
        </p:grpSpPr>
        <p:sp>
          <p:nvSpPr>
            <p:cNvPr id="825358" name="Freeform 14"/>
            <p:cNvSpPr>
              <a:spLocks/>
            </p:cNvSpPr>
            <p:nvPr/>
          </p:nvSpPr>
          <p:spPr bwMode="auto">
            <a:xfrm rot="3087270">
              <a:off x="1972688" y="3047523"/>
              <a:ext cx="471307" cy="466546"/>
            </a:xfrm>
            <a:custGeom>
              <a:avLst/>
              <a:gdLst>
                <a:gd name="T0" fmla="*/ 0 w 338"/>
                <a:gd name="T1" fmla="*/ 155 h 274"/>
                <a:gd name="T2" fmla="*/ 27 w 338"/>
                <a:gd name="T3" fmla="*/ 274 h 274"/>
                <a:gd name="T4" fmla="*/ 256 w 338"/>
                <a:gd name="T5" fmla="*/ 265 h 274"/>
                <a:gd name="T6" fmla="*/ 338 w 338"/>
                <a:gd name="T7" fmla="*/ 109 h 274"/>
                <a:gd name="T8" fmla="*/ 146 w 338"/>
                <a:gd name="T9" fmla="*/ 0 h 274"/>
                <a:gd name="T10" fmla="*/ 45 w 338"/>
                <a:gd name="T11" fmla="*/ 45 h 274"/>
              </a:gdLst>
              <a:ahLst/>
              <a:cxnLst>
                <a:cxn ang="0">
                  <a:pos x="T0" y="T1"/>
                </a:cxn>
                <a:cxn ang="0">
                  <a:pos x="T2" y="T3"/>
                </a:cxn>
                <a:cxn ang="0">
                  <a:pos x="T4" y="T5"/>
                </a:cxn>
                <a:cxn ang="0">
                  <a:pos x="T6" y="T7"/>
                </a:cxn>
                <a:cxn ang="0">
                  <a:pos x="T8" y="T9"/>
                </a:cxn>
                <a:cxn ang="0">
                  <a:pos x="T10" y="T11"/>
                </a:cxn>
              </a:cxnLst>
              <a:rect l="0" t="0" r="r" b="b"/>
              <a:pathLst>
                <a:path w="338" h="274">
                  <a:moveTo>
                    <a:pt x="0" y="155"/>
                  </a:moveTo>
                  <a:lnTo>
                    <a:pt x="27" y="274"/>
                  </a:lnTo>
                  <a:lnTo>
                    <a:pt x="256" y="265"/>
                  </a:lnTo>
                  <a:lnTo>
                    <a:pt x="338" y="109"/>
                  </a:lnTo>
                  <a:lnTo>
                    <a:pt x="146" y="0"/>
                  </a:lnTo>
                  <a:lnTo>
                    <a:pt x="45" y="45"/>
                  </a:lnTo>
                </a:path>
              </a:pathLst>
            </a:custGeom>
            <a:noFill/>
            <a:ln w="38100" cap="flat" cmpd="sng">
              <a:solidFill>
                <a:schemeClr val="tx1"/>
              </a:solidFill>
              <a:prstDash val="solid"/>
              <a:round/>
              <a:headEnd type="none" w="med" len="me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59" name="Text Box 15"/>
            <p:cNvSpPr txBox="1">
              <a:spLocks noChangeArrowheads="1"/>
            </p:cNvSpPr>
            <p:nvPr/>
          </p:nvSpPr>
          <p:spPr bwMode="auto">
            <a:xfrm rot="3087270">
              <a:off x="1924702" y="2836229"/>
              <a:ext cx="377825"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effectLst>
                  <a:outerShdw blurRad="38100" dist="38100" dir="2700000" algn="tl">
                    <a:srgbClr val="000000"/>
                  </a:outerShdw>
                </a:effectLst>
              </a:endParaRPr>
            </a:p>
          </p:txBody>
        </p:sp>
        <p:sp>
          <p:nvSpPr>
            <p:cNvPr id="825361" name="Line 17"/>
            <p:cNvSpPr>
              <a:spLocks noChangeShapeType="1"/>
            </p:cNvSpPr>
            <p:nvPr/>
          </p:nvSpPr>
          <p:spPr bwMode="auto">
            <a:xfrm rot="3087270">
              <a:off x="2450703" y="2880768"/>
              <a:ext cx="0" cy="27432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62" name="Line 18"/>
            <p:cNvSpPr>
              <a:spLocks noChangeShapeType="1"/>
            </p:cNvSpPr>
            <p:nvPr/>
          </p:nvSpPr>
          <p:spPr bwMode="auto">
            <a:xfrm rot="3087270">
              <a:off x="2487073" y="2918774"/>
              <a:ext cx="0" cy="27432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8"/>
            <p:cNvSpPr>
              <a:spLocks noChangeShapeType="1"/>
            </p:cNvSpPr>
            <p:nvPr/>
          </p:nvSpPr>
          <p:spPr bwMode="auto">
            <a:xfrm rot="3048534" flipH="1">
              <a:off x="1635941" y="3143141"/>
              <a:ext cx="186276" cy="28591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8"/>
            <p:cNvSpPr>
              <a:spLocks noChangeShapeType="1"/>
            </p:cNvSpPr>
            <p:nvPr/>
          </p:nvSpPr>
          <p:spPr bwMode="auto">
            <a:xfrm rot="3048534" flipH="1" flipV="1">
              <a:off x="1347704" y="3080585"/>
              <a:ext cx="327065" cy="117688"/>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8"/>
            <p:cNvSpPr>
              <a:spLocks noChangeShapeType="1"/>
            </p:cNvSpPr>
            <p:nvPr/>
          </p:nvSpPr>
          <p:spPr bwMode="auto">
            <a:xfrm rot="3907293" flipH="1">
              <a:off x="1194546" y="2826244"/>
              <a:ext cx="186276" cy="28591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8"/>
            <p:cNvSpPr>
              <a:spLocks noChangeShapeType="1"/>
            </p:cNvSpPr>
            <p:nvPr/>
          </p:nvSpPr>
          <p:spPr bwMode="auto">
            <a:xfrm rot="3787293" flipH="1">
              <a:off x="1181135" y="2939425"/>
              <a:ext cx="152856" cy="220875"/>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8"/>
            <p:cNvSpPr>
              <a:spLocks noChangeShapeType="1"/>
            </p:cNvSpPr>
            <p:nvPr/>
          </p:nvSpPr>
          <p:spPr bwMode="auto">
            <a:xfrm rot="3907293">
              <a:off x="969673" y="2907335"/>
              <a:ext cx="111043" cy="29513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38"/>
            <p:cNvSpPr>
              <a:spLocks noChangeShapeType="1"/>
            </p:cNvSpPr>
            <p:nvPr/>
          </p:nvSpPr>
          <p:spPr bwMode="auto">
            <a:xfrm rot="3427293" flipH="1">
              <a:off x="656442" y="3017421"/>
              <a:ext cx="219771" cy="24099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8"/>
            <p:cNvSpPr>
              <a:spLocks noChangeShapeType="1"/>
            </p:cNvSpPr>
            <p:nvPr/>
          </p:nvSpPr>
          <p:spPr bwMode="auto">
            <a:xfrm rot="3427293">
              <a:off x="462972" y="3037719"/>
              <a:ext cx="40130" cy="367262"/>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Box 6"/>
            <p:cNvSpPr txBox="1"/>
            <p:nvPr/>
          </p:nvSpPr>
          <p:spPr>
            <a:xfrm>
              <a:off x="1924109" y="2844771"/>
              <a:ext cx="389850" cy="400110"/>
            </a:xfrm>
            <a:prstGeom prst="rect">
              <a:avLst/>
            </a:prstGeom>
            <a:noFill/>
          </p:spPr>
          <p:txBody>
            <a:bodyPr wrap="none" rtlCol="0">
              <a:spAutoFit/>
            </a:bodyPr>
            <a:lstStyle/>
            <a:p>
              <a:r>
                <a:rPr lang="en-US" sz="2000" smtClean="0"/>
                <a:t>O</a:t>
              </a:r>
              <a:endParaRPr lang="en-US" sz="2000"/>
            </a:p>
          </p:txBody>
        </p:sp>
        <p:sp>
          <p:nvSpPr>
            <p:cNvPr id="48" name="TextBox 47"/>
            <p:cNvSpPr txBox="1"/>
            <p:nvPr/>
          </p:nvSpPr>
          <p:spPr>
            <a:xfrm>
              <a:off x="2474076" y="2687071"/>
              <a:ext cx="389850" cy="400110"/>
            </a:xfrm>
            <a:prstGeom prst="rect">
              <a:avLst/>
            </a:prstGeom>
            <a:noFill/>
          </p:spPr>
          <p:txBody>
            <a:bodyPr wrap="none" rtlCol="0">
              <a:spAutoFit/>
            </a:bodyPr>
            <a:lstStyle/>
            <a:p>
              <a:r>
                <a:rPr lang="en-US" sz="2000" smtClean="0"/>
                <a:t>O</a:t>
              </a:r>
              <a:endParaRPr lang="en-US" sz="2000"/>
            </a:p>
          </p:txBody>
        </p:sp>
      </p:grpSp>
      <p:pic>
        <p:nvPicPr>
          <p:cNvPr id="821250" name="Picture 2" descr="http://i.ytimg.com/vi/IvRQYOtw-t8/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854" y="1277212"/>
            <a:ext cx="2061741" cy="1546306"/>
          </a:xfrm>
          <a:prstGeom prst="rect">
            <a:avLst/>
          </a:prstGeom>
          <a:noFill/>
          <a:extLst>
            <a:ext uri="{909E8E84-426E-40DD-AFC4-6F175D3DCCD1}">
              <a14:hiddenFill xmlns:a14="http://schemas.microsoft.com/office/drawing/2010/main">
                <a:solidFill>
                  <a:srgbClr val="FFFFFF"/>
                </a:solidFill>
              </a14:hiddenFill>
            </a:ext>
          </a:extLst>
        </p:spPr>
      </p:pic>
      <p:pic>
        <p:nvPicPr>
          <p:cNvPr id="821252" name="Picture 4" descr="http://www.backcountrytaxidermy.com/Black_20tail_20De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853" y="2508241"/>
            <a:ext cx="2072834" cy="1543110"/>
          </a:xfrm>
          <a:prstGeom prst="rect">
            <a:avLst/>
          </a:prstGeom>
          <a:noFill/>
          <a:extLst>
            <a:ext uri="{909E8E84-426E-40DD-AFC4-6F175D3DCCD1}">
              <a14:hiddenFill xmlns:a14="http://schemas.microsoft.com/office/drawing/2010/main">
                <a:solidFill>
                  <a:srgbClr val="FFFFFF"/>
                </a:solidFill>
              </a14:hiddenFill>
            </a:ext>
          </a:extLst>
        </p:spPr>
      </p:pic>
      <p:pic>
        <p:nvPicPr>
          <p:cNvPr id="821254" name="Picture 6" descr="http://www.chm.bris.ac.uk/webprojects2001/loveridge/52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193" y="4936142"/>
            <a:ext cx="2660402" cy="1623569"/>
          </a:xfrm>
          <a:prstGeom prst="rect">
            <a:avLst/>
          </a:prstGeom>
          <a:noFill/>
          <a:extLst>
            <a:ext uri="{909E8E84-426E-40DD-AFC4-6F175D3DCCD1}">
              <a14:hiddenFill xmlns:a14="http://schemas.microsoft.com/office/drawing/2010/main">
                <a:solidFill>
                  <a:srgbClr val="FFFFFF"/>
                </a:solidFill>
              </a14:hiddenFill>
            </a:ext>
          </a:extLst>
        </p:spPr>
      </p:pic>
      <p:pic>
        <p:nvPicPr>
          <p:cNvPr id="821256" name="Picture 8" descr="http://spiderbytes.org/wp-content/uploads/2015/05/Lhasselti_pheromo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6" y="4239217"/>
            <a:ext cx="2607227" cy="13979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7940" y="5663467"/>
            <a:ext cx="2567877" cy="1200329"/>
          </a:xfrm>
          <a:prstGeom prst="rect">
            <a:avLst/>
          </a:prstGeom>
        </p:spPr>
        <p:txBody>
          <a:bodyPr wrap="square">
            <a:spAutoFit/>
          </a:bodyPr>
          <a:lstStyle/>
          <a:p>
            <a:pPr algn="ctr"/>
            <a:r>
              <a:rPr lang="en-US" sz="1800" smtClean="0"/>
              <a:t>Sex pheromone of the western </a:t>
            </a:r>
            <a:r>
              <a:rPr lang="en-US" sz="1800"/>
              <a:t>black widow (</a:t>
            </a:r>
            <a:r>
              <a:rPr lang="en-US" sz="1800" i="1"/>
              <a:t>Latrodectus hesperus</a:t>
            </a:r>
            <a:r>
              <a:rPr lang="en-US" sz="1800"/>
              <a:t>)</a:t>
            </a:r>
          </a:p>
        </p:txBody>
      </p:sp>
      <p:pic>
        <p:nvPicPr>
          <p:cNvPr id="821258" name="Picture 10" descr="http://spiderbytes.org/wp-content/uploads/2014/02/bw_fema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9075" y="4845413"/>
            <a:ext cx="2861078" cy="1926555"/>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6"/>
          <p:cNvCxnSpPr/>
          <p:nvPr/>
        </p:nvCxnSpPr>
        <p:spPr bwMode="auto">
          <a:xfrm flipV="1">
            <a:off x="139484" y="726556"/>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80" name="Rectangle 4"/>
          <p:cNvSpPr>
            <a:spLocks noGrp="1" noChangeArrowheads="1"/>
          </p:cNvSpPr>
          <p:nvPr>
            <p:ph type="title"/>
          </p:nvPr>
        </p:nvSpPr>
        <p:spPr>
          <a:xfrm>
            <a:off x="685800" y="609600"/>
            <a:ext cx="7772400" cy="320703"/>
          </a:xfrm>
        </p:spPr>
        <p:txBody>
          <a:bodyPr/>
          <a:lstStyle/>
          <a:p>
            <a:r>
              <a:rPr lang="en-US" altLang="en-US">
                <a:solidFill>
                  <a:srgbClr val="66FF33"/>
                </a:solidFill>
              </a:rPr>
              <a:t>The Holy Grail: Human Sex Pheromones</a:t>
            </a:r>
          </a:p>
        </p:txBody>
      </p:sp>
      <p:cxnSp>
        <p:nvCxnSpPr>
          <p:cNvPr id="8" name="Straight Connector 7"/>
          <p:cNvCxnSpPr/>
          <p:nvPr/>
        </p:nvCxnSpPr>
        <p:spPr bwMode="auto">
          <a:xfrm flipV="1">
            <a:off x="139484" y="1458080"/>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p:cNvSpPr/>
          <p:nvPr/>
        </p:nvSpPr>
        <p:spPr>
          <a:xfrm>
            <a:off x="71560" y="4138263"/>
            <a:ext cx="3947823" cy="400110"/>
          </a:xfrm>
          <a:prstGeom prst="rect">
            <a:avLst/>
          </a:prstGeom>
        </p:spPr>
        <p:txBody>
          <a:bodyPr wrap="square">
            <a:spAutoFit/>
          </a:bodyPr>
          <a:lstStyle/>
          <a:p>
            <a:pPr algn="ctr"/>
            <a:r>
              <a:rPr lang="en-US" sz="2000" smtClean="0"/>
              <a:t>Androstadienone</a:t>
            </a:r>
            <a:endParaRPr lang="en-US" sz="2000"/>
          </a:p>
        </p:txBody>
      </p:sp>
      <p:pic>
        <p:nvPicPr>
          <p:cNvPr id="822278" name="Picture 6" descr="Androstadienone chemical struc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060" y="1588247"/>
            <a:ext cx="3961950" cy="2550016"/>
          </a:xfrm>
          <a:prstGeom prst="rect">
            <a:avLst/>
          </a:prstGeom>
        </p:spPr>
        <p:style>
          <a:lnRef idx="1">
            <a:schemeClr val="accent4"/>
          </a:lnRef>
          <a:fillRef idx="2">
            <a:schemeClr val="accent4"/>
          </a:fillRef>
          <a:effectRef idx="1">
            <a:schemeClr val="accent4"/>
          </a:effectRef>
          <a:fontRef idx="minor">
            <a:schemeClr val="dk1"/>
          </a:fontRef>
        </p:style>
      </p:pic>
      <p:sp>
        <p:nvSpPr>
          <p:cNvPr id="6" name="Rectangle 5"/>
          <p:cNvSpPr/>
          <p:nvPr/>
        </p:nvSpPr>
        <p:spPr>
          <a:xfrm>
            <a:off x="4376168" y="4138263"/>
            <a:ext cx="4572000" cy="2246769"/>
          </a:xfrm>
          <a:prstGeom prst="rect">
            <a:avLst/>
          </a:prstGeom>
        </p:spPr>
        <p:txBody>
          <a:bodyPr>
            <a:spAutoFit/>
          </a:bodyPr>
          <a:lstStyle/>
          <a:p>
            <a:pPr algn="ctr"/>
            <a:r>
              <a:rPr lang="en-US" sz="2000" smtClean="0"/>
              <a:t>Component </a:t>
            </a:r>
            <a:r>
              <a:rPr lang="en-US" sz="2000"/>
              <a:t>of male sweat; </a:t>
            </a:r>
            <a:r>
              <a:rPr lang="en-US" sz="2000" smtClean="0"/>
              <a:t>has </a:t>
            </a:r>
            <a:r>
              <a:rPr lang="en-US" sz="2000"/>
              <a:t>been suggested to be a human sex </a:t>
            </a:r>
            <a:r>
              <a:rPr lang="en-US" sz="2000" smtClean="0"/>
              <a:t>pheromone. Controversial: </a:t>
            </a:r>
            <a:r>
              <a:rPr lang="en-US" sz="2000"/>
              <a:t>the olfactory sense organ responsible for the detection of pheromones as more than just an odor has no active function in humans.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278"/>
            <a:ext cx="7772400" cy="750073"/>
          </a:xfrm>
        </p:spPr>
        <p:txBody>
          <a:bodyPr/>
          <a:lstStyle/>
          <a:p>
            <a:r>
              <a:rPr lang="en-US" smtClean="0">
                <a:solidFill>
                  <a:srgbClr val="66FF33"/>
                </a:solidFill>
              </a:rPr>
              <a:t>Mechanism</a:t>
            </a:r>
            <a:endParaRPr lang="en-US">
              <a:solidFill>
                <a:srgbClr val="66FF33"/>
              </a:solidFill>
            </a:endParaRPr>
          </a:p>
        </p:txBody>
      </p:sp>
      <p:cxnSp>
        <p:nvCxnSpPr>
          <p:cNvPr id="3" name="Straight Connector 2"/>
          <p:cNvCxnSpPr/>
          <p:nvPr/>
        </p:nvCxnSpPr>
        <p:spPr bwMode="auto">
          <a:xfrm flipV="1">
            <a:off x="139484" y="904269"/>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Picture 3"/>
          <p:cNvPicPr>
            <a:picLocks noChangeAspect="1"/>
          </p:cNvPicPr>
          <p:nvPr/>
        </p:nvPicPr>
        <p:blipFill>
          <a:blip r:embed="rId2"/>
          <a:stretch>
            <a:fillRect/>
          </a:stretch>
        </p:blipFill>
        <p:spPr>
          <a:xfrm>
            <a:off x="534894" y="1065240"/>
            <a:ext cx="8074213" cy="5691586"/>
          </a:xfrm>
          <a:prstGeom prst="rect">
            <a:avLst/>
          </a:prstGeom>
        </p:spPr>
      </p:pic>
      <p:sp>
        <p:nvSpPr>
          <p:cNvPr id="5" name="TextBox 4"/>
          <p:cNvSpPr txBox="1"/>
          <p:nvPr/>
        </p:nvSpPr>
        <p:spPr>
          <a:xfrm>
            <a:off x="5478583" y="3352800"/>
            <a:ext cx="1602155" cy="646331"/>
          </a:xfrm>
          <a:prstGeom prst="rect">
            <a:avLst/>
          </a:prstGeom>
          <a:noFill/>
        </p:spPr>
        <p:txBody>
          <a:bodyPr wrap="square" rtlCol="0">
            <a:spAutoFit/>
          </a:bodyPr>
          <a:lstStyle/>
          <a:p>
            <a:r>
              <a:rPr lang="en-US" b="1" dirty="0" smtClean="0">
                <a:solidFill>
                  <a:schemeClr val="bg1">
                    <a:lumMod val="75000"/>
                  </a:schemeClr>
                </a:solidFill>
                <a:effectLst/>
              </a:rPr>
              <a:t>Reversibility causes cis to   trans isomerization</a:t>
            </a:r>
            <a:endParaRPr lang="en-US" b="1" dirty="0">
              <a:solidFill>
                <a:schemeClr val="bg1">
                  <a:lumMod val="75000"/>
                </a:schemeClr>
              </a:solidFill>
              <a:effectLst/>
            </a:endParaRPr>
          </a:p>
        </p:txBody>
      </p:sp>
    </p:spTree>
    <p:extLst>
      <p:ext uri="{BB962C8B-B14F-4D97-AF65-F5344CB8AC3E}">
        <p14:creationId xmlns:p14="http://schemas.microsoft.com/office/powerpoint/2010/main" val="3477553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7" name="Rectangle 3"/>
          <p:cNvSpPr>
            <a:spLocks noGrp="1" noChangeArrowheads="1"/>
          </p:cNvSpPr>
          <p:nvPr>
            <p:ph type="title"/>
          </p:nvPr>
        </p:nvSpPr>
        <p:spPr>
          <a:xfrm>
            <a:off x="12700" y="139700"/>
            <a:ext cx="9024938" cy="1143000"/>
          </a:xfrm>
        </p:spPr>
        <p:txBody>
          <a:bodyPr/>
          <a:lstStyle/>
          <a:p>
            <a:r>
              <a:rPr lang="en-US" altLang="en-US" sz="3200" dirty="0" smtClean="0">
                <a:solidFill>
                  <a:srgbClr val="66FF33"/>
                </a:solidFill>
              </a:rPr>
              <a:t>Hydrogenation </a:t>
            </a:r>
            <a:r>
              <a:rPr lang="en-US" altLang="en-US" sz="3200" dirty="0">
                <a:solidFill>
                  <a:srgbClr val="66FF33"/>
                </a:solidFill>
              </a:rPr>
              <a:t>“Hardens</a:t>
            </a:r>
            <a:r>
              <a:rPr lang="en-US" altLang="en-US" sz="3200" dirty="0" smtClean="0">
                <a:solidFill>
                  <a:srgbClr val="66FF33"/>
                </a:solidFill>
              </a:rPr>
              <a:t>” Oils, But Generates Trans Fatty Acids</a:t>
            </a:r>
            <a:endParaRPr lang="en-US" altLang="en-US" sz="3200" dirty="0">
              <a:solidFill>
                <a:srgbClr val="66FF33"/>
              </a:solidFill>
            </a:endParaRPr>
          </a:p>
        </p:txBody>
      </p:sp>
      <p:pic>
        <p:nvPicPr>
          <p:cNvPr id="796674" name="Picture 2" descr="http://factualhealth.com/images/books/trans_fats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85" y="1397915"/>
            <a:ext cx="3135162" cy="235045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bwMode="auto">
          <a:xfrm flipV="1">
            <a:off x="139484" y="1216883"/>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p:nvSpPr>
        <p:spPr>
          <a:xfrm>
            <a:off x="4897310" y="1398618"/>
            <a:ext cx="4249737" cy="5324535"/>
          </a:xfrm>
          <a:prstGeom prst="rect">
            <a:avLst/>
          </a:prstGeom>
        </p:spPr>
        <p:txBody>
          <a:bodyPr wrap="square">
            <a:spAutoFit/>
          </a:bodyPr>
          <a:lstStyle/>
          <a:p>
            <a:r>
              <a:rPr lang="en-US" altLang="en-US" sz="2000" dirty="0">
                <a:solidFill>
                  <a:srgbClr val="EBD189"/>
                </a:solidFill>
                <a:effectLst/>
              </a:rPr>
              <a:t>The </a:t>
            </a:r>
            <a:r>
              <a:rPr lang="en-US" altLang="en-US" sz="2000" dirty="0" smtClean="0">
                <a:solidFill>
                  <a:srgbClr val="EBD189"/>
                </a:solidFill>
                <a:effectLst/>
              </a:rPr>
              <a:t>fatty acid </a:t>
            </a:r>
            <a:r>
              <a:rPr lang="en-US" altLang="en-US" sz="2000" dirty="0">
                <a:solidFill>
                  <a:srgbClr val="EBD189"/>
                </a:solidFill>
                <a:effectLst/>
              </a:rPr>
              <a:t>molecules in </a:t>
            </a:r>
            <a:r>
              <a:rPr lang="en-US" altLang="en-US" sz="2000" dirty="0">
                <a:solidFill>
                  <a:srgbClr val="FFFF00"/>
                </a:solidFill>
                <a:effectLst/>
              </a:rPr>
              <a:t>butter and hard (stick) margarines</a:t>
            </a:r>
            <a:r>
              <a:rPr lang="en-US" altLang="en-US" sz="2000" dirty="0">
                <a:solidFill>
                  <a:srgbClr val="EBD189"/>
                </a:solidFill>
                <a:effectLst/>
              </a:rPr>
              <a:t> are highly </a:t>
            </a:r>
            <a:r>
              <a:rPr lang="en-US" altLang="en-US" sz="2000" dirty="0">
                <a:solidFill>
                  <a:srgbClr val="FFFF00"/>
                </a:solidFill>
                <a:effectLst/>
              </a:rPr>
              <a:t>saturated</a:t>
            </a:r>
            <a:r>
              <a:rPr lang="en-US" altLang="en-US" sz="2000" dirty="0">
                <a:solidFill>
                  <a:srgbClr val="EBD189"/>
                </a:solidFill>
                <a:effectLst/>
              </a:rPr>
              <a:t>, whereas those in vegetable </a:t>
            </a:r>
            <a:r>
              <a:rPr lang="en-US" altLang="en-US" sz="2000" dirty="0">
                <a:solidFill>
                  <a:srgbClr val="CC00CC"/>
                </a:solidFill>
                <a:effectLst/>
              </a:rPr>
              <a:t>oils </a:t>
            </a:r>
            <a:r>
              <a:rPr lang="en-US" altLang="en-US" sz="2000" dirty="0">
                <a:solidFill>
                  <a:srgbClr val="EBD189"/>
                </a:solidFill>
                <a:effectLst/>
              </a:rPr>
              <a:t>have a high proportion of </a:t>
            </a:r>
            <a:r>
              <a:rPr lang="en-US" altLang="en-US" sz="2000" dirty="0">
                <a:solidFill>
                  <a:srgbClr val="CC00CC"/>
                </a:solidFill>
                <a:effectLst/>
              </a:rPr>
              <a:t>cis-alkene</a:t>
            </a:r>
            <a:r>
              <a:rPr lang="en-US" altLang="en-US" sz="2000" dirty="0">
                <a:solidFill>
                  <a:srgbClr val="EBD189"/>
                </a:solidFill>
                <a:effectLst/>
              </a:rPr>
              <a:t> functions (more than 90%). </a:t>
            </a:r>
            <a:r>
              <a:rPr lang="en-US" altLang="en-US" sz="2000" dirty="0">
                <a:solidFill>
                  <a:srgbClr val="FF9900"/>
                </a:solidFill>
                <a:effectLst/>
              </a:rPr>
              <a:t>Partial hydrogenation</a:t>
            </a:r>
            <a:r>
              <a:rPr lang="en-US" altLang="en-US" sz="2000" dirty="0">
                <a:solidFill>
                  <a:srgbClr val="EBD189"/>
                </a:solidFill>
                <a:effectLst/>
              </a:rPr>
              <a:t> of these oils yields soft (tub) margarine. Conditions of hydrogenation also </a:t>
            </a:r>
            <a:r>
              <a:rPr lang="en-US" altLang="en-US" sz="2000" dirty="0">
                <a:solidFill>
                  <a:srgbClr val="FFC000"/>
                </a:solidFill>
                <a:effectLst/>
              </a:rPr>
              <a:t>isomerize cis double bonds to trans</a:t>
            </a:r>
            <a:r>
              <a:rPr lang="en-US" altLang="en-US" sz="2000" dirty="0">
                <a:solidFill>
                  <a:srgbClr val="EBD189"/>
                </a:solidFill>
                <a:effectLst/>
              </a:rPr>
              <a:t>. </a:t>
            </a:r>
            <a:endParaRPr lang="en-US" altLang="en-US" sz="2000" dirty="0" smtClean="0">
              <a:solidFill>
                <a:srgbClr val="EBD189"/>
              </a:solidFill>
              <a:effectLst/>
            </a:endParaRPr>
          </a:p>
          <a:p>
            <a:r>
              <a:rPr lang="en-US" altLang="en-US" sz="2000" dirty="0" smtClean="0">
                <a:solidFill>
                  <a:srgbClr val="EBD189"/>
                </a:solidFill>
                <a:effectLst/>
              </a:rPr>
              <a:t>Trans fatty acids are not </a:t>
            </a:r>
            <a:r>
              <a:rPr lang="en-US" altLang="en-US" sz="2000" dirty="0">
                <a:solidFill>
                  <a:srgbClr val="EBD189"/>
                </a:solidFill>
                <a:effectLst/>
              </a:rPr>
              <a:t>metabolized in same way as cis </a:t>
            </a:r>
            <a:r>
              <a:rPr lang="en-US" altLang="en-US" sz="2000" dirty="0" smtClean="0">
                <a:solidFill>
                  <a:srgbClr val="EBD189"/>
                </a:solidFill>
                <a:effectLst/>
              </a:rPr>
              <a:t>counterparts:  accumulate </a:t>
            </a:r>
            <a:r>
              <a:rPr lang="en-US" altLang="en-US" sz="2000" dirty="0">
                <a:solidFill>
                  <a:srgbClr val="EBD189"/>
                </a:solidFill>
                <a:effectLst/>
              </a:rPr>
              <a:t>in cell </a:t>
            </a:r>
            <a:r>
              <a:rPr lang="en-US" altLang="en-US" sz="2000" dirty="0" smtClean="0">
                <a:solidFill>
                  <a:srgbClr val="EBD189"/>
                </a:solidFill>
                <a:effectLst/>
              </a:rPr>
              <a:t>membranes </a:t>
            </a:r>
            <a:r>
              <a:rPr lang="en-US" altLang="en-US" sz="2000" dirty="0" smtClean="0">
                <a:solidFill>
                  <a:srgbClr val="EBD189"/>
                </a:solidFill>
                <a:effectLst/>
                <a:latin typeface="ZDingbats" panose="05000600020000020004" pitchFamily="2" charset="0"/>
              </a:rPr>
              <a:t>Ù </a:t>
            </a:r>
            <a:r>
              <a:rPr lang="en-US" altLang="en-US" sz="2000" dirty="0" smtClean="0">
                <a:solidFill>
                  <a:srgbClr val="EBD189"/>
                </a:solidFill>
                <a:effectLst/>
              </a:rPr>
              <a:t>increased </a:t>
            </a:r>
            <a:r>
              <a:rPr lang="en-US" altLang="en-US" sz="2000" dirty="0">
                <a:solidFill>
                  <a:srgbClr val="EBD189"/>
                </a:solidFill>
                <a:effectLst/>
              </a:rPr>
              <a:t>risk of breast cancer and heart disease</a:t>
            </a:r>
            <a:r>
              <a:rPr lang="en-US" altLang="en-US" sz="2000" dirty="0" smtClean="0">
                <a:solidFill>
                  <a:srgbClr val="EBD189"/>
                </a:solidFill>
                <a:effectLst/>
              </a:rPr>
              <a:t>.</a:t>
            </a:r>
          </a:p>
          <a:p>
            <a:r>
              <a:rPr lang="en-US" altLang="en-US" sz="2000" dirty="0" smtClean="0">
                <a:solidFill>
                  <a:srgbClr val="EBD189"/>
                </a:solidFill>
                <a:effectLst/>
              </a:rPr>
              <a:t>FDA: </a:t>
            </a:r>
            <a:r>
              <a:rPr lang="en-US" altLang="en-US" sz="2000" dirty="0" smtClean="0">
                <a:solidFill>
                  <a:srgbClr val="FFC000"/>
                </a:solidFill>
                <a:effectLst/>
              </a:rPr>
              <a:t>phase out by 2018</a:t>
            </a:r>
            <a:r>
              <a:rPr lang="en-US" altLang="en-US" sz="2000" dirty="0" smtClean="0">
                <a:solidFill>
                  <a:srgbClr val="EBD189"/>
                </a:solidFill>
                <a:effectLst/>
              </a:rPr>
              <a:t>.</a:t>
            </a:r>
            <a:endParaRPr lang="en-US" altLang="en-US" sz="2000" dirty="0">
              <a:solidFill>
                <a:srgbClr val="EBD189"/>
              </a:solidFill>
              <a:effectLst/>
            </a:endParaRPr>
          </a:p>
        </p:txBody>
      </p:sp>
      <p:pic>
        <p:nvPicPr>
          <p:cNvPr id="796676" name="Picture 4" descr="Elaidic-acid-2D-skelet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84" y="4951732"/>
            <a:ext cx="2381250" cy="285750"/>
          </a:xfrm>
          <a:prstGeom prst="rect">
            <a:avLst/>
          </a:prstGeom>
        </p:spPr>
        <p:style>
          <a:lnRef idx="1">
            <a:schemeClr val="accent3"/>
          </a:lnRef>
          <a:fillRef idx="2">
            <a:schemeClr val="accent3"/>
          </a:fillRef>
          <a:effectRef idx="1">
            <a:schemeClr val="accent3"/>
          </a:effectRef>
          <a:fontRef idx="minor">
            <a:schemeClr val="dk1"/>
          </a:fontRef>
        </p:style>
      </p:pic>
      <p:pic>
        <p:nvPicPr>
          <p:cNvPr id="796680" name="Picture 8" descr="Oleic-acid-skeletal.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84" y="3865689"/>
            <a:ext cx="2381250" cy="600076"/>
          </a:xfrm>
          <a:prstGeom prst="rect">
            <a:avLst/>
          </a:prstGeom>
        </p:spPr>
        <p:style>
          <a:lnRef idx="1">
            <a:schemeClr val="accent3"/>
          </a:lnRef>
          <a:fillRef idx="2">
            <a:schemeClr val="accent3"/>
          </a:fillRef>
          <a:effectRef idx="1">
            <a:schemeClr val="accent3"/>
          </a:effectRef>
          <a:fontRef idx="minor">
            <a:schemeClr val="dk1"/>
          </a:fontRef>
        </p:style>
      </p:pic>
      <p:pic>
        <p:nvPicPr>
          <p:cNvPr id="796682" name="Picture 10" descr="Stearic acid.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424" y="6094367"/>
            <a:ext cx="2381250" cy="333376"/>
          </a:xfrm>
          <a:prstGeom prst="rect">
            <a:avLst/>
          </a:prstGeom>
        </p:spPr>
        <p:style>
          <a:lnRef idx="1">
            <a:schemeClr val="accent3"/>
          </a:lnRef>
          <a:fillRef idx="2">
            <a:schemeClr val="accent3"/>
          </a:fillRef>
          <a:effectRef idx="1">
            <a:schemeClr val="accent3"/>
          </a:effectRef>
          <a:fontRef idx="minor">
            <a:schemeClr val="dk1"/>
          </a:fontRef>
        </p:style>
      </p:pic>
      <p:sp>
        <p:nvSpPr>
          <p:cNvPr id="3" name="Rectangle 2"/>
          <p:cNvSpPr/>
          <p:nvPr/>
        </p:nvSpPr>
        <p:spPr>
          <a:xfrm>
            <a:off x="2633203" y="3720583"/>
            <a:ext cx="1530153" cy="830997"/>
          </a:xfrm>
          <a:prstGeom prst="rect">
            <a:avLst/>
          </a:prstGeom>
        </p:spPr>
        <p:txBody>
          <a:bodyPr wrap="square">
            <a:spAutoFit/>
          </a:bodyPr>
          <a:lstStyle/>
          <a:p>
            <a:r>
              <a:rPr lang="en-US" dirty="0"/>
              <a:t>Oleic acid is a </a:t>
            </a:r>
            <a:r>
              <a:rPr lang="en-US" i="1" dirty="0"/>
              <a:t>cis</a:t>
            </a:r>
            <a:r>
              <a:rPr lang="en-US" dirty="0"/>
              <a:t> unsaturated fatty acid making up 55–80% of olive oil</a:t>
            </a:r>
          </a:p>
        </p:txBody>
      </p:sp>
      <p:sp>
        <p:nvSpPr>
          <p:cNvPr id="4" name="Rectangle 3"/>
          <p:cNvSpPr/>
          <p:nvPr/>
        </p:nvSpPr>
        <p:spPr>
          <a:xfrm>
            <a:off x="2633203" y="4746961"/>
            <a:ext cx="2270369" cy="830997"/>
          </a:xfrm>
          <a:prstGeom prst="rect">
            <a:avLst/>
          </a:prstGeom>
        </p:spPr>
        <p:txBody>
          <a:bodyPr wrap="square">
            <a:spAutoFit/>
          </a:bodyPr>
          <a:lstStyle/>
          <a:p>
            <a:r>
              <a:rPr lang="en-US" dirty="0" err="1"/>
              <a:t>Elaidic</a:t>
            </a:r>
            <a:r>
              <a:rPr lang="en-US" dirty="0"/>
              <a:t> acid is the principal </a:t>
            </a:r>
            <a:r>
              <a:rPr lang="en-US" i="1" dirty="0"/>
              <a:t>trans</a:t>
            </a:r>
            <a:r>
              <a:rPr lang="en-US" dirty="0"/>
              <a:t> unsaturated fatty acid often found in partially hydrogenated vegetable oils.</a:t>
            </a:r>
          </a:p>
        </p:txBody>
      </p:sp>
      <p:sp>
        <p:nvSpPr>
          <p:cNvPr id="6" name="Rectangle 5"/>
          <p:cNvSpPr/>
          <p:nvPr/>
        </p:nvSpPr>
        <p:spPr>
          <a:xfrm>
            <a:off x="2633203" y="5753224"/>
            <a:ext cx="2067169" cy="1015663"/>
          </a:xfrm>
          <a:prstGeom prst="rect">
            <a:avLst/>
          </a:prstGeom>
        </p:spPr>
        <p:txBody>
          <a:bodyPr wrap="square">
            <a:spAutoFit/>
          </a:bodyPr>
          <a:lstStyle/>
          <a:p>
            <a:r>
              <a:rPr lang="en-US" dirty="0"/>
              <a:t>Stearic acid is a saturated fatty acid found in animal fats and is the intended product in full hydrogenation.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7" name="Text Box 7"/>
          <p:cNvSpPr txBox="1">
            <a:spLocks noChangeArrowheads="1"/>
          </p:cNvSpPr>
          <p:nvPr/>
        </p:nvSpPr>
        <p:spPr bwMode="auto">
          <a:xfrm>
            <a:off x="250825" y="1039080"/>
            <a:ext cx="8893175" cy="119062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3600" dirty="0">
                <a:effectLst>
                  <a:outerShdw blurRad="38100" dist="38100" dir="2700000" algn="tl">
                    <a:srgbClr val="000000"/>
                  </a:outerShdw>
                </a:effectLst>
              </a:rPr>
              <a:t>π</a:t>
            </a:r>
            <a:r>
              <a:rPr lang="en-US" altLang="en-US" sz="3600" dirty="0">
                <a:effectLst>
                  <a:outerShdw blurRad="38100" dist="38100" dir="2700000" algn="tl">
                    <a:srgbClr val="000000"/>
                  </a:outerShdw>
                </a:effectLst>
              </a:rPr>
              <a:t> Bond is</a:t>
            </a:r>
            <a:r>
              <a:rPr lang="en-US" altLang="en-US" sz="3600" dirty="0">
                <a:solidFill>
                  <a:srgbClr val="FF0000"/>
                </a:solidFill>
                <a:effectLst>
                  <a:outerShdw blurRad="38100" dist="38100" dir="2700000" algn="tl">
                    <a:srgbClr val="000000"/>
                  </a:outerShdw>
                </a:effectLst>
              </a:rPr>
              <a:t> </a:t>
            </a:r>
            <a:r>
              <a:rPr lang="en-US" altLang="en-US" sz="3600" dirty="0" smtClean="0">
                <a:solidFill>
                  <a:srgbClr val="FF9900"/>
                </a:solidFill>
                <a:effectLst>
                  <a:outerShdw blurRad="38100" dist="38100" dir="2700000" algn="tl">
                    <a:srgbClr val="000000"/>
                  </a:outerShdw>
                </a:effectLst>
              </a:rPr>
              <a:t>electron-rich</a:t>
            </a:r>
            <a:r>
              <a:rPr lang="en-US" altLang="en-US" sz="3600" dirty="0">
                <a:effectLst>
                  <a:outerShdw blurRad="38100" dist="38100" dir="2700000" algn="tl">
                    <a:srgbClr val="000000"/>
                  </a:outerShdw>
                </a:effectLst>
              </a:rPr>
              <a:t>. Polar r</a:t>
            </a:r>
            <a:r>
              <a:rPr lang="en-US" altLang="en-US" sz="3600" dirty="0">
                <a:solidFill>
                  <a:srgbClr val="66CCFF"/>
                </a:solidFill>
                <a:effectLst>
                  <a:outerShdw blurRad="38100" dist="38100" dir="2700000" algn="tl">
                    <a:srgbClr val="000000"/>
                  </a:outerShdw>
                </a:effectLst>
              </a:rPr>
              <a:t>eagents </a:t>
            </a:r>
            <a:r>
              <a:rPr lang="en-US" altLang="en-US" sz="3600" dirty="0" smtClean="0">
                <a:solidFill>
                  <a:srgbClr val="66CCFF"/>
                </a:solidFill>
                <a:effectLst>
                  <a:outerShdw blurRad="38100" dist="38100" dir="2700000" algn="tl">
                    <a:srgbClr val="000000"/>
                  </a:outerShdw>
                </a:effectLst>
              </a:rPr>
              <a:t> A  </a:t>
            </a:r>
            <a:r>
              <a:rPr lang="en-US" altLang="en-US" sz="3600" dirty="0" smtClean="0">
                <a:solidFill>
                  <a:srgbClr val="FF0000"/>
                </a:solidFill>
                <a:effectLst>
                  <a:outerShdw blurRad="38100" dist="38100" dir="2700000" algn="tl">
                    <a:srgbClr val="000000"/>
                  </a:outerShdw>
                </a:effectLst>
              </a:rPr>
              <a:t>―B   </a:t>
            </a:r>
            <a:r>
              <a:rPr lang="en-US" altLang="en-US" sz="3600" dirty="0" smtClean="0">
                <a:solidFill>
                  <a:srgbClr val="66CCFF"/>
                </a:solidFill>
                <a:effectLst>
                  <a:outerShdw blurRad="38100" dist="38100" dir="2700000" algn="tl">
                    <a:srgbClr val="000000"/>
                  </a:outerShdw>
                </a:effectLst>
              </a:rPr>
              <a:t>add </a:t>
            </a:r>
            <a:r>
              <a:rPr lang="en-US" altLang="en-US" sz="3600" dirty="0">
                <a:effectLst>
                  <a:outerShdw blurRad="38100" dist="38100" dir="2700000" algn="tl">
                    <a:srgbClr val="000000"/>
                  </a:outerShdw>
                </a:effectLst>
              </a:rPr>
              <a:t>to it. </a:t>
            </a:r>
          </a:p>
        </p:txBody>
      </p:sp>
      <p:sp>
        <p:nvSpPr>
          <p:cNvPr id="629770" name="Text Box 10"/>
          <p:cNvSpPr txBox="1">
            <a:spLocks noChangeArrowheads="1"/>
          </p:cNvSpPr>
          <p:nvPr/>
        </p:nvSpPr>
        <p:spPr bwMode="auto">
          <a:xfrm>
            <a:off x="685800" y="1414292"/>
            <a:ext cx="4191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smtClean="0">
                <a:solidFill>
                  <a:srgbClr val="66CCFF"/>
                </a:solidFill>
                <a:effectLst>
                  <a:outerShdw blurRad="38100" dist="38100" dir="2700000" algn="tl">
                    <a:srgbClr val="000000"/>
                  </a:outerShdw>
                </a:effectLst>
              </a:rPr>
              <a:t>+</a:t>
            </a:r>
            <a:endParaRPr lang="en-US" altLang="en-US" sz="3600" dirty="0">
              <a:solidFill>
                <a:srgbClr val="66CCFF"/>
              </a:solidFill>
              <a:effectLst>
                <a:outerShdw blurRad="38100" dist="38100" dir="2700000" algn="tl">
                  <a:srgbClr val="000000"/>
                </a:outerShdw>
              </a:effectLst>
            </a:endParaRPr>
          </a:p>
        </p:txBody>
      </p:sp>
      <p:sp>
        <p:nvSpPr>
          <p:cNvPr id="629768" name="Text Box 8"/>
          <p:cNvSpPr txBox="1">
            <a:spLocks noChangeArrowheads="1"/>
          </p:cNvSpPr>
          <p:nvPr/>
        </p:nvSpPr>
        <p:spPr bwMode="auto">
          <a:xfrm>
            <a:off x="6210300" y="1212117"/>
            <a:ext cx="7048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3600">
              <a:effectLst>
                <a:outerShdw blurRad="38100" dist="38100" dir="2700000" algn="tl">
                  <a:srgbClr val="000000"/>
                </a:outerShdw>
              </a:effectLst>
            </a:endParaRPr>
          </a:p>
        </p:txBody>
      </p:sp>
      <p:sp>
        <p:nvSpPr>
          <p:cNvPr id="629771" name="Freeform 11"/>
          <p:cNvSpPr>
            <a:spLocks/>
          </p:cNvSpPr>
          <p:nvPr/>
        </p:nvSpPr>
        <p:spPr bwMode="auto">
          <a:xfrm>
            <a:off x="1635985" y="1579392"/>
            <a:ext cx="127000" cy="254000"/>
          </a:xfrm>
          <a:custGeom>
            <a:avLst/>
            <a:gdLst>
              <a:gd name="T0" fmla="*/ 376 w 480"/>
              <a:gd name="T1" fmla="*/ 0 h 848"/>
              <a:gd name="T2" fmla="*/ 88 w 480"/>
              <a:gd name="T3" fmla="*/ 96 h 848"/>
              <a:gd name="T4" fmla="*/ 40 w 480"/>
              <a:gd name="T5" fmla="*/ 240 h 848"/>
              <a:gd name="T6" fmla="*/ 328 w 480"/>
              <a:gd name="T7" fmla="*/ 432 h 848"/>
              <a:gd name="T8" fmla="*/ 472 w 480"/>
              <a:gd name="T9" fmla="*/ 624 h 848"/>
              <a:gd name="T10" fmla="*/ 376 w 480"/>
              <a:gd name="T11" fmla="*/ 768 h 848"/>
              <a:gd name="T12" fmla="*/ 232 w 480"/>
              <a:gd name="T13" fmla="*/ 816 h 848"/>
              <a:gd name="T14" fmla="*/ 88 w 480"/>
              <a:gd name="T15" fmla="*/ 816 h 848"/>
              <a:gd name="T16" fmla="*/ 40 w 480"/>
              <a:gd name="T17" fmla="*/ 624 h 848"/>
              <a:gd name="T18" fmla="*/ 232 w 480"/>
              <a:gd name="T19" fmla="*/ 38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48">
                <a:moveTo>
                  <a:pt x="376" y="0"/>
                </a:moveTo>
                <a:cubicBezTo>
                  <a:pt x="260" y="28"/>
                  <a:pt x="144" y="56"/>
                  <a:pt x="88" y="96"/>
                </a:cubicBezTo>
                <a:cubicBezTo>
                  <a:pt x="32" y="136"/>
                  <a:pt x="0" y="184"/>
                  <a:pt x="40" y="240"/>
                </a:cubicBezTo>
                <a:cubicBezTo>
                  <a:pt x="80" y="296"/>
                  <a:pt x="256" y="368"/>
                  <a:pt x="328" y="432"/>
                </a:cubicBezTo>
                <a:cubicBezTo>
                  <a:pt x="400" y="496"/>
                  <a:pt x="464" y="568"/>
                  <a:pt x="472" y="624"/>
                </a:cubicBezTo>
                <a:cubicBezTo>
                  <a:pt x="480" y="680"/>
                  <a:pt x="416" y="736"/>
                  <a:pt x="376" y="768"/>
                </a:cubicBezTo>
                <a:cubicBezTo>
                  <a:pt x="336" y="800"/>
                  <a:pt x="280" y="808"/>
                  <a:pt x="232" y="816"/>
                </a:cubicBezTo>
                <a:cubicBezTo>
                  <a:pt x="184" y="824"/>
                  <a:pt x="120" y="848"/>
                  <a:pt x="88" y="816"/>
                </a:cubicBezTo>
                <a:cubicBezTo>
                  <a:pt x="56" y="784"/>
                  <a:pt x="16" y="696"/>
                  <a:pt x="40" y="624"/>
                </a:cubicBezTo>
                <a:cubicBezTo>
                  <a:pt x="64" y="552"/>
                  <a:pt x="200" y="424"/>
                  <a:pt x="232" y="384"/>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9772" name="Text Box 12"/>
          <p:cNvSpPr txBox="1">
            <a:spLocks noChangeArrowheads="1"/>
          </p:cNvSpPr>
          <p:nvPr/>
        </p:nvSpPr>
        <p:spPr bwMode="auto">
          <a:xfrm>
            <a:off x="1718535" y="1350792"/>
            <a:ext cx="4762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FF0000"/>
                </a:solidFill>
                <a:effectLst>
                  <a:outerShdw blurRad="38100" dist="38100" dir="2700000" algn="tl">
                    <a:srgbClr val="000000"/>
                  </a:outerShdw>
                </a:effectLst>
              </a:rPr>
              <a:t>-</a:t>
            </a:r>
          </a:p>
        </p:txBody>
      </p:sp>
      <p:sp>
        <p:nvSpPr>
          <p:cNvPr id="629773" name="Text Box 13"/>
          <p:cNvSpPr txBox="1">
            <a:spLocks noChangeArrowheads="1"/>
          </p:cNvSpPr>
          <p:nvPr/>
        </p:nvSpPr>
        <p:spPr bwMode="auto">
          <a:xfrm>
            <a:off x="179388" y="2164617"/>
            <a:ext cx="8707437"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a:solidFill>
                  <a:srgbClr val="FF9900"/>
                </a:solidFill>
                <a:effectLst>
                  <a:outerShdw blurRad="38100" dist="38100" dir="2700000" algn="tl">
                    <a:srgbClr val="000000"/>
                  </a:outerShdw>
                </a:effectLst>
              </a:rPr>
              <a:t>Mechanism</a:t>
            </a:r>
            <a:r>
              <a:rPr lang="en-US" altLang="en-US" sz="3600" dirty="0">
                <a:effectLst>
                  <a:outerShdw blurRad="38100" dist="38100" dir="2700000" algn="tl">
                    <a:srgbClr val="000000"/>
                  </a:outerShdw>
                </a:effectLst>
              </a:rPr>
              <a:t> for </a:t>
            </a:r>
            <a:r>
              <a:rPr lang="en-US" altLang="en-US" sz="3600" dirty="0">
                <a:solidFill>
                  <a:srgbClr val="66CCFF"/>
                </a:solidFill>
                <a:effectLst>
                  <a:outerShdw blurRad="38100" dist="38100" dir="2700000" algn="tl">
                    <a:srgbClr val="000000"/>
                  </a:outerShdw>
                </a:effectLst>
              </a:rPr>
              <a:t>A  = </a:t>
            </a:r>
            <a:r>
              <a:rPr lang="en-US" altLang="en-US" sz="3600" dirty="0" smtClean="0">
                <a:solidFill>
                  <a:srgbClr val="66CCFF"/>
                </a:solidFill>
                <a:effectLst>
                  <a:outerShdw blurRad="38100" dist="38100" dir="2700000" algn="tl">
                    <a:srgbClr val="000000"/>
                  </a:outerShdw>
                </a:effectLst>
              </a:rPr>
              <a:t>H  </a:t>
            </a:r>
            <a:r>
              <a:rPr lang="en-US" altLang="en-US" sz="3600" dirty="0" smtClean="0">
                <a:solidFill>
                  <a:srgbClr val="FFFFFF"/>
                </a:solidFill>
                <a:effectLst>
                  <a:outerShdw blurRad="38100" dist="38100" dir="2700000" algn="tl">
                    <a:srgbClr val="000000"/>
                  </a:outerShdw>
                </a:effectLst>
              </a:rPr>
              <a:t>:</a:t>
            </a:r>
            <a:r>
              <a:rPr lang="en-US" altLang="en-US" sz="3600" dirty="0" smtClean="0">
                <a:solidFill>
                  <a:srgbClr val="66CCFF"/>
                </a:solidFill>
                <a:effectLst>
                  <a:outerShdw blurRad="38100" dist="38100" dir="2700000" algn="tl">
                    <a:srgbClr val="000000"/>
                  </a:outerShdw>
                </a:effectLst>
              </a:rPr>
              <a:t> </a:t>
            </a:r>
            <a:r>
              <a:rPr lang="en-US" altLang="en-US" sz="3600" dirty="0" smtClean="0">
                <a:effectLst>
                  <a:outerShdw blurRad="38100" dist="38100" dir="2700000" algn="tl">
                    <a:srgbClr val="000000"/>
                  </a:outerShdw>
                </a:effectLst>
              </a:rPr>
              <a:t>Reverse </a:t>
            </a:r>
            <a:r>
              <a:rPr lang="en-US" altLang="en-US" sz="3600" dirty="0">
                <a:effectLst>
                  <a:outerShdw blurRad="38100" dist="38100" dir="2700000" algn="tl">
                    <a:srgbClr val="000000"/>
                  </a:outerShdw>
                </a:effectLst>
              </a:rPr>
              <a:t>of E1!</a:t>
            </a:r>
            <a:endParaRPr lang="en-US" altLang="en-US" sz="3600" baseline="30000" dirty="0">
              <a:effectLst>
                <a:outerShdw blurRad="38100" dist="38100" dir="2700000" algn="tl">
                  <a:srgbClr val="000000"/>
                </a:outerShdw>
              </a:effectLst>
            </a:endParaRPr>
          </a:p>
        </p:txBody>
      </p:sp>
      <p:sp>
        <p:nvSpPr>
          <p:cNvPr id="629774" name="Freeform 14"/>
          <p:cNvSpPr>
            <a:spLocks/>
          </p:cNvSpPr>
          <p:nvPr/>
        </p:nvSpPr>
        <p:spPr bwMode="auto">
          <a:xfrm>
            <a:off x="3849565" y="2163515"/>
            <a:ext cx="127000" cy="254000"/>
          </a:xfrm>
          <a:custGeom>
            <a:avLst/>
            <a:gdLst>
              <a:gd name="T0" fmla="*/ 376 w 480"/>
              <a:gd name="T1" fmla="*/ 0 h 848"/>
              <a:gd name="T2" fmla="*/ 88 w 480"/>
              <a:gd name="T3" fmla="*/ 96 h 848"/>
              <a:gd name="T4" fmla="*/ 40 w 480"/>
              <a:gd name="T5" fmla="*/ 240 h 848"/>
              <a:gd name="T6" fmla="*/ 328 w 480"/>
              <a:gd name="T7" fmla="*/ 432 h 848"/>
              <a:gd name="T8" fmla="*/ 472 w 480"/>
              <a:gd name="T9" fmla="*/ 624 h 848"/>
              <a:gd name="T10" fmla="*/ 376 w 480"/>
              <a:gd name="T11" fmla="*/ 768 h 848"/>
              <a:gd name="T12" fmla="*/ 232 w 480"/>
              <a:gd name="T13" fmla="*/ 816 h 848"/>
              <a:gd name="T14" fmla="*/ 88 w 480"/>
              <a:gd name="T15" fmla="*/ 816 h 848"/>
              <a:gd name="T16" fmla="*/ 40 w 480"/>
              <a:gd name="T17" fmla="*/ 624 h 848"/>
              <a:gd name="T18" fmla="*/ 232 w 480"/>
              <a:gd name="T19" fmla="*/ 38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48">
                <a:moveTo>
                  <a:pt x="376" y="0"/>
                </a:moveTo>
                <a:cubicBezTo>
                  <a:pt x="260" y="28"/>
                  <a:pt x="144" y="56"/>
                  <a:pt x="88" y="96"/>
                </a:cubicBezTo>
                <a:cubicBezTo>
                  <a:pt x="32" y="136"/>
                  <a:pt x="0" y="184"/>
                  <a:pt x="40" y="240"/>
                </a:cubicBezTo>
                <a:cubicBezTo>
                  <a:pt x="80" y="296"/>
                  <a:pt x="256" y="368"/>
                  <a:pt x="328" y="432"/>
                </a:cubicBezTo>
                <a:cubicBezTo>
                  <a:pt x="400" y="496"/>
                  <a:pt x="464" y="568"/>
                  <a:pt x="472" y="624"/>
                </a:cubicBezTo>
                <a:cubicBezTo>
                  <a:pt x="480" y="680"/>
                  <a:pt x="416" y="736"/>
                  <a:pt x="376" y="768"/>
                </a:cubicBezTo>
                <a:cubicBezTo>
                  <a:pt x="336" y="800"/>
                  <a:pt x="280" y="808"/>
                  <a:pt x="232" y="816"/>
                </a:cubicBezTo>
                <a:cubicBezTo>
                  <a:pt x="184" y="824"/>
                  <a:pt x="120" y="848"/>
                  <a:pt x="88" y="816"/>
                </a:cubicBezTo>
                <a:cubicBezTo>
                  <a:pt x="56" y="784"/>
                  <a:pt x="16" y="696"/>
                  <a:pt x="40" y="624"/>
                </a:cubicBezTo>
                <a:cubicBezTo>
                  <a:pt x="64" y="552"/>
                  <a:pt x="200" y="424"/>
                  <a:pt x="232" y="384"/>
                </a:cubicBezTo>
              </a:path>
            </a:pathLst>
          </a:custGeom>
          <a:noFill/>
          <a:ln w="38100" cap="flat" cmpd="sng">
            <a:solidFill>
              <a:srgbClr val="66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9775" name="Text Box 15"/>
          <p:cNvSpPr txBox="1">
            <a:spLocks noChangeArrowheads="1"/>
          </p:cNvSpPr>
          <p:nvPr/>
        </p:nvSpPr>
        <p:spPr bwMode="auto">
          <a:xfrm>
            <a:off x="3894015" y="1953965"/>
            <a:ext cx="4191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a:solidFill>
                  <a:srgbClr val="66CCFF"/>
                </a:solidFill>
                <a:effectLst>
                  <a:outerShdw blurRad="38100" dist="38100" dir="2700000" algn="tl">
                    <a:srgbClr val="000000"/>
                  </a:outerShdw>
                </a:effectLst>
              </a:rPr>
              <a:t>+</a:t>
            </a:r>
          </a:p>
        </p:txBody>
      </p:sp>
      <p:sp>
        <p:nvSpPr>
          <p:cNvPr id="629776" name="Text Box 16"/>
          <p:cNvSpPr txBox="1">
            <a:spLocks noChangeArrowheads="1"/>
          </p:cNvSpPr>
          <p:nvPr/>
        </p:nvSpPr>
        <p:spPr bwMode="auto">
          <a:xfrm>
            <a:off x="654050" y="3650517"/>
            <a:ext cx="6350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29777" name="Text Box 17"/>
          <p:cNvSpPr txBox="1">
            <a:spLocks noChangeArrowheads="1"/>
          </p:cNvSpPr>
          <p:nvPr/>
        </p:nvSpPr>
        <p:spPr bwMode="auto">
          <a:xfrm>
            <a:off x="1400175" y="3650517"/>
            <a:ext cx="633413"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29778" name="Line 18"/>
          <p:cNvSpPr>
            <a:spLocks noChangeShapeType="1"/>
          </p:cNvSpPr>
          <p:nvPr/>
        </p:nvSpPr>
        <p:spPr bwMode="auto">
          <a:xfrm flipV="1">
            <a:off x="1063625" y="4012467"/>
            <a:ext cx="38735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779" name="Line 19"/>
          <p:cNvSpPr>
            <a:spLocks noChangeShapeType="1"/>
          </p:cNvSpPr>
          <p:nvPr/>
        </p:nvSpPr>
        <p:spPr bwMode="auto">
          <a:xfrm flipV="1">
            <a:off x="1063625" y="3898167"/>
            <a:ext cx="387350" cy="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780" name="Line 20"/>
          <p:cNvSpPr>
            <a:spLocks noChangeShapeType="1"/>
          </p:cNvSpPr>
          <p:nvPr/>
        </p:nvSpPr>
        <p:spPr bwMode="auto">
          <a:xfrm flipV="1">
            <a:off x="1803400" y="3479067"/>
            <a:ext cx="334963" cy="400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781" name="Line 21"/>
          <p:cNvSpPr>
            <a:spLocks noChangeShapeType="1"/>
          </p:cNvSpPr>
          <p:nvPr/>
        </p:nvSpPr>
        <p:spPr bwMode="auto">
          <a:xfrm>
            <a:off x="1803400" y="4069617"/>
            <a:ext cx="334963" cy="3619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782" name="Line 22"/>
          <p:cNvSpPr>
            <a:spLocks noChangeShapeType="1"/>
          </p:cNvSpPr>
          <p:nvPr/>
        </p:nvSpPr>
        <p:spPr bwMode="auto">
          <a:xfrm flipH="1" flipV="1">
            <a:off x="341313" y="3517167"/>
            <a:ext cx="369887" cy="3810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783" name="Line 23"/>
          <p:cNvSpPr>
            <a:spLocks noChangeShapeType="1"/>
          </p:cNvSpPr>
          <p:nvPr/>
        </p:nvSpPr>
        <p:spPr bwMode="auto">
          <a:xfrm flipH="1">
            <a:off x="323850" y="4031517"/>
            <a:ext cx="387350" cy="400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784" name="Text Box 24"/>
          <p:cNvSpPr txBox="1">
            <a:spLocks noChangeArrowheads="1"/>
          </p:cNvSpPr>
          <p:nvPr/>
        </p:nvSpPr>
        <p:spPr bwMode="auto">
          <a:xfrm>
            <a:off x="2247900" y="3612417"/>
            <a:ext cx="12382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 </a:t>
            </a:r>
            <a:r>
              <a:rPr lang="en-US" altLang="en-US" sz="3600">
                <a:solidFill>
                  <a:srgbClr val="66CCFF"/>
                </a:solidFill>
                <a:effectLst>
                  <a:outerShdw blurRad="38100" dist="38100" dir="2700000" algn="tl">
                    <a:srgbClr val="000000"/>
                  </a:outerShdw>
                </a:effectLst>
              </a:rPr>
              <a:t>H</a:t>
            </a:r>
            <a:endParaRPr lang="en-US" altLang="en-US" sz="3600" baseline="30000">
              <a:solidFill>
                <a:srgbClr val="66CCFF"/>
              </a:solidFill>
              <a:effectLst>
                <a:outerShdw blurRad="38100" dist="38100" dir="2700000" algn="tl">
                  <a:srgbClr val="000000"/>
                </a:outerShdw>
              </a:effectLst>
            </a:endParaRPr>
          </a:p>
        </p:txBody>
      </p:sp>
      <p:sp>
        <p:nvSpPr>
          <p:cNvPr id="629786" name="Freeform 26"/>
          <p:cNvSpPr>
            <a:spLocks/>
          </p:cNvSpPr>
          <p:nvPr/>
        </p:nvSpPr>
        <p:spPr bwMode="auto">
          <a:xfrm>
            <a:off x="1238250" y="3101242"/>
            <a:ext cx="1600200" cy="625475"/>
          </a:xfrm>
          <a:custGeom>
            <a:avLst/>
            <a:gdLst>
              <a:gd name="T0" fmla="*/ 0 w 1008"/>
              <a:gd name="T1" fmla="*/ 394 h 394"/>
              <a:gd name="T2" fmla="*/ 264 w 1008"/>
              <a:gd name="T3" fmla="*/ 46 h 394"/>
              <a:gd name="T4" fmla="*/ 696 w 1008"/>
              <a:gd name="T5" fmla="*/ 118 h 394"/>
              <a:gd name="T6" fmla="*/ 1008 w 1008"/>
              <a:gd name="T7" fmla="*/ 322 h 394"/>
            </a:gdLst>
            <a:ahLst/>
            <a:cxnLst>
              <a:cxn ang="0">
                <a:pos x="T0" y="T1"/>
              </a:cxn>
              <a:cxn ang="0">
                <a:pos x="T2" y="T3"/>
              </a:cxn>
              <a:cxn ang="0">
                <a:pos x="T4" y="T5"/>
              </a:cxn>
              <a:cxn ang="0">
                <a:pos x="T6" y="T7"/>
              </a:cxn>
            </a:cxnLst>
            <a:rect l="0" t="0" r="r" b="b"/>
            <a:pathLst>
              <a:path w="1008" h="394">
                <a:moveTo>
                  <a:pt x="0" y="394"/>
                </a:moveTo>
                <a:cubicBezTo>
                  <a:pt x="74" y="243"/>
                  <a:pt x="148" y="92"/>
                  <a:pt x="264" y="46"/>
                </a:cubicBezTo>
                <a:cubicBezTo>
                  <a:pt x="380" y="0"/>
                  <a:pt x="572" y="72"/>
                  <a:pt x="696" y="118"/>
                </a:cubicBezTo>
                <a:cubicBezTo>
                  <a:pt x="820" y="164"/>
                  <a:pt x="914" y="243"/>
                  <a:pt x="1008" y="322"/>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787" name="Line 27"/>
          <p:cNvSpPr>
            <a:spLocks noChangeShapeType="1"/>
          </p:cNvSpPr>
          <p:nvPr/>
        </p:nvSpPr>
        <p:spPr bwMode="auto">
          <a:xfrm>
            <a:off x="3257550" y="3974367"/>
            <a:ext cx="6858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788" name="Text Box 28"/>
          <p:cNvSpPr txBox="1">
            <a:spLocks noChangeArrowheads="1"/>
          </p:cNvSpPr>
          <p:nvPr/>
        </p:nvSpPr>
        <p:spPr bwMode="auto">
          <a:xfrm>
            <a:off x="4343400" y="3669567"/>
            <a:ext cx="6477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29789" name="Text Box 29"/>
          <p:cNvSpPr txBox="1">
            <a:spLocks noChangeArrowheads="1"/>
          </p:cNvSpPr>
          <p:nvPr/>
        </p:nvSpPr>
        <p:spPr bwMode="auto">
          <a:xfrm>
            <a:off x="5010150" y="3688617"/>
            <a:ext cx="8191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C</a:t>
            </a:r>
          </a:p>
        </p:txBody>
      </p:sp>
      <p:sp>
        <p:nvSpPr>
          <p:cNvPr id="629792" name="Line 32"/>
          <p:cNvSpPr>
            <a:spLocks noChangeShapeType="1"/>
          </p:cNvSpPr>
          <p:nvPr/>
        </p:nvSpPr>
        <p:spPr bwMode="auto">
          <a:xfrm>
            <a:off x="4743450" y="3993417"/>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793" name="Line 33"/>
          <p:cNvSpPr>
            <a:spLocks noChangeShapeType="1"/>
          </p:cNvSpPr>
          <p:nvPr/>
        </p:nvSpPr>
        <p:spPr bwMode="auto">
          <a:xfrm>
            <a:off x="4076700" y="3993417"/>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794" name="Line 34"/>
          <p:cNvSpPr>
            <a:spLocks noChangeShapeType="1"/>
          </p:cNvSpPr>
          <p:nvPr/>
        </p:nvSpPr>
        <p:spPr bwMode="auto">
          <a:xfrm flipV="1">
            <a:off x="4591050" y="4183917"/>
            <a:ext cx="0" cy="400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795" name="Line 35"/>
          <p:cNvSpPr>
            <a:spLocks noChangeShapeType="1"/>
          </p:cNvSpPr>
          <p:nvPr/>
        </p:nvSpPr>
        <p:spPr bwMode="auto">
          <a:xfrm flipV="1">
            <a:off x="4591050" y="3364767"/>
            <a:ext cx="0" cy="3429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796" name="Text Box 36"/>
          <p:cNvSpPr txBox="1">
            <a:spLocks noChangeArrowheads="1"/>
          </p:cNvSpPr>
          <p:nvPr/>
        </p:nvSpPr>
        <p:spPr bwMode="auto">
          <a:xfrm>
            <a:off x="4324350" y="2850417"/>
            <a:ext cx="6477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H</a:t>
            </a:r>
          </a:p>
        </p:txBody>
      </p:sp>
      <p:sp>
        <p:nvSpPr>
          <p:cNvPr id="629797" name="Freeform 37"/>
          <p:cNvSpPr>
            <a:spLocks/>
          </p:cNvSpPr>
          <p:nvPr/>
        </p:nvSpPr>
        <p:spPr bwMode="auto">
          <a:xfrm rot="20929110">
            <a:off x="5410200" y="4060827"/>
            <a:ext cx="457200" cy="323850"/>
          </a:xfrm>
          <a:custGeom>
            <a:avLst/>
            <a:gdLst>
              <a:gd name="T0" fmla="*/ 0 w 288"/>
              <a:gd name="T1" fmla="*/ 0 h 204"/>
              <a:gd name="T2" fmla="*/ 288 w 288"/>
              <a:gd name="T3" fmla="*/ 144 h 204"/>
              <a:gd name="T4" fmla="*/ 240 w 288"/>
              <a:gd name="T5" fmla="*/ 204 h 204"/>
              <a:gd name="T6" fmla="*/ 0 w 288"/>
              <a:gd name="T7" fmla="*/ 0 h 204"/>
            </a:gdLst>
            <a:ahLst/>
            <a:cxnLst>
              <a:cxn ang="0">
                <a:pos x="T0" y="T1"/>
              </a:cxn>
              <a:cxn ang="0">
                <a:pos x="T2" y="T3"/>
              </a:cxn>
              <a:cxn ang="0">
                <a:pos x="T4" y="T5"/>
              </a:cxn>
              <a:cxn ang="0">
                <a:pos x="T6" y="T7"/>
              </a:cxn>
            </a:cxnLst>
            <a:rect l="0" t="0" r="r" b="b"/>
            <a:pathLst>
              <a:path w="288" h="204">
                <a:moveTo>
                  <a:pt x="0" y="0"/>
                </a:moveTo>
                <a:lnTo>
                  <a:pt x="288" y="144"/>
                </a:lnTo>
                <a:lnTo>
                  <a:pt x="240" y="204"/>
                </a:lnTo>
                <a:lnTo>
                  <a:pt x="0" y="0"/>
                </a:lnTo>
                <a:close/>
              </a:path>
            </a:pathLst>
          </a:custGeom>
          <a:solidFill>
            <a:schemeClr val="tx1"/>
          </a:solidFill>
          <a:ln w="38100" cap="flat" cmpd="sng">
            <a:solidFill>
              <a:schemeClr val="tx1"/>
            </a:solidFill>
            <a:prstDash val="solid"/>
            <a:round/>
            <a:headEnd type="none" w="med" len="med"/>
            <a:tailEnd type="none" w="sm" len="sm"/>
          </a:ln>
          <a:effectLst/>
          <a:extLst/>
        </p:spPr>
        <p:txBody>
          <a:bodyPr/>
          <a:lstStyle/>
          <a:p>
            <a:endParaRPr lang="en-US"/>
          </a:p>
        </p:txBody>
      </p:sp>
      <p:sp>
        <p:nvSpPr>
          <p:cNvPr id="629800" name="Text Box 40"/>
          <p:cNvSpPr txBox="1">
            <a:spLocks noChangeArrowheads="1"/>
          </p:cNvSpPr>
          <p:nvPr/>
        </p:nvSpPr>
        <p:spPr bwMode="auto">
          <a:xfrm>
            <a:off x="5267325" y="3431442"/>
            <a:ext cx="4191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a:t>
            </a:r>
          </a:p>
        </p:txBody>
      </p:sp>
      <p:sp>
        <p:nvSpPr>
          <p:cNvPr id="629801" name="Line 41"/>
          <p:cNvSpPr>
            <a:spLocks noChangeShapeType="1"/>
          </p:cNvSpPr>
          <p:nvPr/>
        </p:nvSpPr>
        <p:spPr bwMode="auto">
          <a:xfrm>
            <a:off x="6305550" y="3974367"/>
            <a:ext cx="6858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802" name="Text Box 42"/>
          <p:cNvSpPr txBox="1">
            <a:spLocks noChangeArrowheads="1"/>
          </p:cNvSpPr>
          <p:nvPr/>
        </p:nvSpPr>
        <p:spPr bwMode="auto">
          <a:xfrm>
            <a:off x="6229350" y="3231417"/>
            <a:ext cx="8382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a:solidFill>
                  <a:srgbClr val="FF0000"/>
                </a:solidFill>
                <a:effectLst>
                  <a:outerShdw blurRad="38100" dist="38100" dir="2700000" algn="tl">
                    <a:srgbClr val="000000"/>
                  </a:outerShdw>
                </a:effectLst>
              </a:rPr>
              <a:t>:B</a:t>
            </a:r>
          </a:p>
        </p:txBody>
      </p:sp>
      <p:sp>
        <p:nvSpPr>
          <p:cNvPr id="629803" name="Text Box 43"/>
          <p:cNvSpPr txBox="1">
            <a:spLocks noChangeArrowheads="1"/>
          </p:cNvSpPr>
          <p:nvPr/>
        </p:nvSpPr>
        <p:spPr bwMode="auto">
          <a:xfrm>
            <a:off x="6648450" y="2983767"/>
            <a:ext cx="361951"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dirty="0">
                <a:solidFill>
                  <a:srgbClr val="FF0000"/>
                </a:solidFill>
                <a:effectLst>
                  <a:outerShdw blurRad="38100" dist="38100" dir="2700000" algn="tl">
                    <a:srgbClr val="000000"/>
                  </a:outerShdw>
                </a:effectLst>
              </a:rPr>
              <a:t>-</a:t>
            </a:r>
          </a:p>
        </p:txBody>
      </p:sp>
      <p:sp>
        <p:nvSpPr>
          <p:cNvPr id="629804" name="Freeform 44"/>
          <p:cNvSpPr>
            <a:spLocks/>
          </p:cNvSpPr>
          <p:nvPr/>
        </p:nvSpPr>
        <p:spPr bwMode="auto">
          <a:xfrm rot="19895182" flipV="1">
            <a:off x="5229225" y="3253642"/>
            <a:ext cx="1011238" cy="625475"/>
          </a:xfrm>
          <a:custGeom>
            <a:avLst/>
            <a:gdLst>
              <a:gd name="T0" fmla="*/ 540 w 540"/>
              <a:gd name="T1" fmla="*/ 46 h 864"/>
              <a:gd name="T2" fmla="*/ 408 w 540"/>
              <a:gd name="T3" fmla="*/ 118 h 864"/>
              <a:gd name="T4" fmla="*/ 492 w 540"/>
              <a:gd name="T5" fmla="*/ 754 h 864"/>
              <a:gd name="T6" fmla="*/ 192 w 540"/>
              <a:gd name="T7" fmla="*/ 778 h 864"/>
              <a:gd name="T8" fmla="*/ 0 w 540"/>
              <a:gd name="T9" fmla="*/ 490 h 864"/>
            </a:gdLst>
            <a:ahLst/>
            <a:cxnLst>
              <a:cxn ang="0">
                <a:pos x="T0" y="T1"/>
              </a:cxn>
              <a:cxn ang="0">
                <a:pos x="T2" y="T3"/>
              </a:cxn>
              <a:cxn ang="0">
                <a:pos x="T4" y="T5"/>
              </a:cxn>
              <a:cxn ang="0">
                <a:pos x="T6" y="T7"/>
              </a:cxn>
              <a:cxn ang="0">
                <a:pos x="T8" y="T9"/>
              </a:cxn>
            </a:cxnLst>
            <a:rect l="0" t="0" r="r" b="b"/>
            <a:pathLst>
              <a:path w="540" h="864">
                <a:moveTo>
                  <a:pt x="540" y="46"/>
                </a:moveTo>
                <a:cubicBezTo>
                  <a:pt x="478" y="23"/>
                  <a:pt x="416" y="0"/>
                  <a:pt x="408" y="118"/>
                </a:cubicBezTo>
                <a:cubicBezTo>
                  <a:pt x="400" y="236"/>
                  <a:pt x="528" y="644"/>
                  <a:pt x="492" y="754"/>
                </a:cubicBezTo>
                <a:cubicBezTo>
                  <a:pt x="456" y="864"/>
                  <a:pt x="274" y="822"/>
                  <a:pt x="192" y="778"/>
                </a:cubicBezTo>
                <a:cubicBezTo>
                  <a:pt x="110" y="734"/>
                  <a:pt x="40" y="550"/>
                  <a:pt x="0" y="490"/>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805" name="Text Box 45"/>
          <p:cNvSpPr txBox="1">
            <a:spLocks noChangeArrowheads="1"/>
          </p:cNvSpPr>
          <p:nvPr/>
        </p:nvSpPr>
        <p:spPr bwMode="auto">
          <a:xfrm>
            <a:off x="7410450" y="3669567"/>
            <a:ext cx="6477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29806" name="Text Box 46"/>
          <p:cNvSpPr txBox="1">
            <a:spLocks noChangeArrowheads="1"/>
          </p:cNvSpPr>
          <p:nvPr/>
        </p:nvSpPr>
        <p:spPr bwMode="auto">
          <a:xfrm>
            <a:off x="8077200" y="3688617"/>
            <a:ext cx="81915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C</a:t>
            </a:r>
          </a:p>
        </p:txBody>
      </p:sp>
      <p:sp>
        <p:nvSpPr>
          <p:cNvPr id="629807" name="Line 47"/>
          <p:cNvSpPr>
            <a:spLocks noChangeShapeType="1"/>
          </p:cNvSpPr>
          <p:nvPr/>
        </p:nvSpPr>
        <p:spPr bwMode="auto">
          <a:xfrm>
            <a:off x="7829550" y="3993417"/>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808" name="Line 48"/>
          <p:cNvSpPr>
            <a:spLocks noChangeShapeType="1"/>
          </p:cNvSpPr>
          <p:nvPr/>
        </p:nvSpPr>
        <p:spPr bwMode="auto">
          <a:xfrm>
            <a:off x="7143750" y="3993417"/>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809" name="Line 49"/>
          <p:cNvSpPr>
            <a:spLocks noChangeShapeType="1"/>
          </p:cNvSpPr>
          <p:nvPr/>
        </p:nvSpPr>
        <p:spPr bwMode="auto">
          <a:xfrm flipV="1">
            <a:off x="7658100" y="4183917"/>
            <a:ext cx="0" cy="400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810" name="Line 50"/>
          <p:cNvSpPr>
            <a:spLocks noChangeShapeType="1"/>
          </p:cNvSpPr>
          <p:nvPr/>
        </p:nvSpPr>
        <p:spPr bwMode="auto">
          <a:xfrm flipV="1">
            <a:off x="7658100" y="3393342"/>
            <a:ext cx="0" cy="3429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811" name="Text Box 51"/>
          <p:cNvSpPr txBox="1">
            <a:spLocks noChangeArrowheads="1"/>
          </p:cNvSpPr>
          <p:nvPr/>
        </p:nvSpPr>
        <p:spPr bwMode="auto">
          <a:xfrm>
            <a:off x="7391400" y="2850417"/>
            <a:ext cx="6477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H</a:t>
            </a:r>
          </a:p>
        </p:txBody>
      </p:sp>
      <p:sp>
        <p:nvSpPr>
          <p:cNvPr id="629815" name="Line 55"/>
          <p:cNvSpPr>
            <a:spLocks noChangeShapeType="1"/>
          </p:cNvSpPr>
          <p:nvPr/>
        </p:nvSpPr>
        <p:spPr bwMode="auto">
          <a:xfrm>
            <a:off x="8515350" y="3993417"/>
            <a:ext cx="304800" cy="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816" name="Line 56"/>
          <p:cNvSpPr>
            <a:spLocks noChangeShapeType="1"/>
          </p:cNvSpPr>
          <p:nvPr/>
        </p:nvSpPr>
        <p:spPr bwMode="auto">
          <a:xfrm flipV="1">
            <a:off x="8343900" y="4202967"/>
            <a:ext cx="0" cy="4000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817" name="Line 57"/>
          <p:cNvSpPr>
            <a:spLocks noChangeShapeType="1"/>
          </p:cNvSpPr>
          <p:nvPr/>
        </p:nvSpPr>
        <p:spPr bwMode="auto">
          <a:xfrm flipV="1">
            <a:off x="8343900" y="3412392"/>
            <a:ext cx="0" cy="3429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818" name="Text Box 58"/>
          <p:cNvSpPr txBox="1">
            <a:spLocks noChangeArrowheads="1"/>
          </p:cNvSpPr>
          <p:nvPr/>
        </p:nvSpPr>
        <p:spPr bwMode="auto">
          <a:xfrm>
            <a:off x="8105775" y="2821842"/>
            <a:ext cx="6477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FF0000"/>
                </a:solidFill>
                <a:effectLst>
                  <a:outerShdw blurRad="38100" dist="38100" dir="2700000" algn="tl">
                    <a:srgbClr val="000000"/>
                  </a:outerShdw>
                </a:effectLst>
              </a:rPr>
              <a:t>B</a:t>
            </a:r>
          </a:p>
        </p:txBody>
      </p:sp>
      <p:sp>
        <p:nvSpPr>
          <p:cNvPr id="629829" name="Text Box 69"/>
          <p:cNvSpPr txBox="1">
            <a:spLocks noChangeArrowheads="1"/>
          </p:cNvSpPr>
          <p:nvPr/>
        </p:nvSpPr>
        <p:spPr bwMode="auto">
          <a:xfrm>
            <a:off x="4811712" y="2010630"/>
            <a:ext cx="4191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smtClean="0">
                <a:solidFill>
                  <a:srgbClr val="66CCFF"/>
                </a:solidFill>
                <a:effectLst>
                  <a:outerShdw blurRad="38100" dist="38100" dir="2700000" algn="tl">
                    <a:srgbClr val="000000"/>
                  </a:outerShdw>
                </a:effectLst>
              </a:rPr>
              <a:t>+</a:t>
            </a:r>
            <a:endParaRPr lang="en-US" altLang="en-US" sz="3600" dirty="0">
              <a:solidFill>
                <a:srgbClr val="66CCFF"/>
              </a:solidFill>
              <a:effectLst>
                <a:outerShdw blurRad="38100" dist="38100" dir="2700000" algn="tl">
                  <a:srgbClr val="000000"/>
                </a:outerShdw>
              </a:effectLst>
            </a:endParaRPr>
          </a:p>
        </p:txBody>
      </p:sp>
      <p:sp>
        <p:nvSpPr>
          <p:cNvPr id="629830" name="Text Box 70"/>
          <p:cNvSpPr txBox="1">
            <a:spLocks noChangeArrowheads="1"/>
          </p:cNvSpPr>
          <p:nvPr/>
        </p:nvSpPr>
        <p:spPr bwMode="auto">
          <a:xfrm>
            <a:off x="2985355" y="3428267"/>
            <a:ext cx="4191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a:solidFill>
                  <a:srgbClr val="66CCFF"/>
                </a:solidFill>
                <a:effectLst>
                  <a:outerShdw blurRad="38100" dist="38100" dir="2700000" algn="tl">
                    <a:srgbClr val="000000"/>
                  </a:outerShdw>
                </a:effectLst>
              </a:rPr>
              <a:t>+</a:t>
            </a:r>
          </a:p>
        </p:txBody>
      </p:sp>
      <p:sp>
        <p:nvSpPr>
          <p:cNvPr id="629769" name="Freeform 9"/>
          <p:cNvSpPr>
            <a:spLocks/>
          </p:cNvSpPr>
          <p:nvPr/>
        </p:nvSpPr>
        <p:spPr bwMode="auto">
          <a:xfrm>
            <a:off x="633413" y="1596855"/>
            <a:ext cx="127000" cy="254000"/>
          </a:xfrm>
          <a:custGeom>
            <a:avLst/>
            <a:gdLst>
              <a:gd name="T0" fmla="*/ 376 w 480"/>
              <a:gd name="T1" fmla="*/ 0 h 848"/>
              <a:gd name="T2" fmla="*/ 88 w 480"/>
              <a:gd name="T3" fmla="*/ 96 h 848"/>
              <a:gd name="T4" fmla="*/ 40 w 480"/>
              <a:gd name="T5" fmla="*/ 240 h 848"/>
              <a:gd name="T6" fmla="*/ 328 w 480"/>
              <a:gd name="T7" fmla="*/ 432 h 848"/>
              <a:gd name="T8" fmla="*/ 472 w 480"/>
              <a:gd name="T9" fmla="*/ 624 h 848"/>
              <a:gd name="T10" fmla="*/ 376 w 480"/>
              <a:gd name="T11" fmla="*/ 768 h 848"/>
              <a:gd name="T12" fmla="*/ 232 w 480"/>
              <a:gd name="T13" fmla="*/ 816 h 848"/>
              <a:gd name="T14" fmla="*/ 88 w 480"/>
              <a:gd name="T15" fmla="*/ 816 h 848"/>
              <a:gd name="T16" fmla="*/ 40 w 480"/>
              <a:gd name="T17" fmla="*/ 624 h 848"/>
              <a:gd name="T18" fmla="*/ 232 w 480"/>
              <a:gd name="T19" fmla="*/ 38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48">
                <a:moveTo>
                  <a:pt x="376" y="0"/>
                </a:moveTo>
                <a:cubicBezTo>
                  <a:pt x="260" y="28"/>
                  <a:pt x="144" y="56"/>
                  <a:pt x="88" y="96"/>
                </a:cubicBezTo>
                <a:cubicBezTo>
                  <a:pt x="32" y="136"/>
                  <a:pt x="0" y="184"/>
                  <a:pt x="40" y="240"/>
                </a:cubicBezTo>
                <a:cubicBezTo>
                  <a:pt x="80" y="296"/>
                  <a:pt x="256" y="368"/>
                  <a:pt x="328" y="432"/>
                </a:cubicBezTo>
                <a:cubicBezTo>
                  <a:pt x="400" y="496"/>
                  <a:pt x="464" y="568"/>
                  <a:pt x="472" y="624"/>
                </a:cubicBezTo>
                <a:cubicBezTo>
                  <a:pt x="480" y="680"/>
                  <a:pt x="416" y="736"/>
                  <a:pt x="376" y="768"/>
                </a:cubicBezTo>
                <a:cubicBezTo>
                  <a:pt x="336" y="800"/>
                  <a:pt x="280" y="808"/>
                  <a:pt x="232" y="816"/>
                </a:cubicBezTo>
                <a:cubicBezTo>
                  <a:pt x="184" y="824"/>
                  <a:pt x="120" y="848"/>
                  <a:pt x="88" y="816"/>
                </a:cubicBezTo>
                <a:cubicBezTo>
                  <a:pt x="56" y="784"/>
                  <a:pt x="16" y="696"/>
                  <a:pt x="40" y="624"/>
                </a:cubicBezTo>
                <a:cubicBezTo>
                  <a:pt x="64" y="552"/>
                  <a:pt x="200" y="424"/>
                  <a:pt x="232" y="384"/>
                </a:cubicBezTo>
              </a:path>
            </a:pathLst>
          </a:custGeom>
          <a:noFill/>
          <a:ln w="38100" cap="flat" cmpd="sng">
            <a:solidFill>
              <a:srgbClr val="66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Title 1"/>
          <p:cNvSpPr>
            <a:spLocks noGrp="1"/>
          </p:cNvSpPr>
          <p:nvPr>
            <p:ph type="title"/>
          </p:nvPr>
        </p:nvSpPr>
        <p:spPr>
          <a:xfrm>
            <a:off x="685800" y="15633"/>
            <a:ext cx="7772400" cy="752475"/>
          </a:xfrm>
        </p:spPr>
        <p:txBody>
          <a:bodyPr/>
          <a:lstStyle/>
          <a:p>
            <a:pPr>
              <a:spcBef>
                <a:spcPct val="50000"/>
              </a:spcBef>
            </a:pPr>
            <a:r>
              <a:rPr lang="en-US" altLang="en-US" dirty="0">
                <a:solidFill>
                  <a:srgbClr val="66FF33"/>
                </a:solidFill>
              </a:rPr>
              <a:t>2. </a:t>
            </a:r>
            <a:r>
              <a:rPr lang="en-US" altLang="en-US" dirty="0">
                <a:solidFill>
                  <a:srgbClr val="00FF00"/>
                </a:solidFill>
              </a:rPr>
              <a:t>Electrophilic Additions</a:t>
            </a:r>
          </a:p>
        </p:txBody>
      </p:sp>
      <p:cxnSp>
        <p:nvCxnSpPr>
          <p:cNvPr id="52" name="Straight Connector 51"/>
          <p:cNvCxnSpPr/>
          <p:nvPr/>
        </p:nvCxnSpPr>
        <p:spPr bwMode="auto">
          <a:xfrm flipV="1">
            <a:off x="139484" y="771404"/>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 name="Object 3"/>
          <p:cNvGraphicFramePr>
            <a:graphicFrameLocks noChangeAspect="1"/>
          </p:cNvGraphicFramePr>
          <p:nvPr>
            <p:extLst>
              <p:ext uri="{D42A27DB-BD31-4B8C-83A1-F6EECF244321}">
                <p14:modId xmlns:p14="http://schemas.microsoft.com/office/powerpoint/2010/main" val="3545168007"/>
              </p:ext>
            </p:extLst>
          </p:nvPr>
        </p:nvGraphicFramePr>
        <p:xfrm>
          <a:off x="5379814" y="3770069"/>
          <a:ext cx="569374" cy="245340"/>
        </p:xfrm>
        <a:graphic>
          <a:graphicData uri="http://schemas.openxmlformats.org/presentationml/2006/ole">
            <mc:AlternateContent xmlns:mc="http://schemas.openxmlformats.org/markup-compatibility/2006">
              <mc:Choice xmlns:v="urn:schemas-microsoft-com:vml" Requires="v">
                <p:oleObj spid="_x0000_s797774" name="CS ChemDraw Drawing" r:id="rId3" imgW="389802" imgH="168883" progId="ChemDraw.Document.6.0">
                  <p:embed/>
                </p:oleObj>
              </mc:Choice>
              <mc:Fallback>
                <p:oleObj name="CS ChemDraw Drawing" r:id="rId3" imgW="389802" imgH="168883" progId="ChemDraw.Document.6.0">
                  <p:embed/>
                  <p:pic>
                    <p:nvPicPr>
                      <p:cNvPr id="0" name=""/>
                      <p:cNvPicPr/>
                      <p:nvPr/>
                    </p:nvPicPr>
                    <p:blipFill>
                      <a:blip r:embed="rId4"/>
                      <a:stretch>
                        <a:fillRect/>
                      </a:stretch>
                    </p:blipFill>
                    <p:spPr>
                      <a:xfrm>
                        <a:off x="5379814" y="3770069"/>
                        <a:ext cx="569374" cy="24534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a:off x="62520" y="4964684"/>
            <a:ext cx="5798649" cy="1675336"/>
          </a:xfrm>
          <a:prstGeom prst="rect">
            <a:avLst/>
          </a:prstGeom>
        </p:spPr>
      </p:pic>
      <p:sp>
        <p:nvSpPr>
          <p:cNvPr id="56" name="Freeform 44"/>
          <p:cNvSpPr>
            <a:spLocks/>
          </p:cNvSpPr>
          <p:nvPr/>
        </p:nvSpPr>
        <p:spPr bwMode="auto">
          <a:xfrm rot="1266658">
            <a:off x="5312775" y="4146413"/>
            <a:ext cx="978987" cy="491456"/>
          </a:xfrm>
          <a:custGeom>
            <a:avLst/>
            <a:gdLst>
              <a:gd name="T0" fmla="*/ 540 w 540"/>
              <a:gd name="T1" fmla="*/ 46 h 864"/>
              <a:gd name="T2" fmla="*/ 408 w 540"/>
              <a:gd name="T3" fmla="*/ 118 h 864"/>
              <a:gd name="T4" fmla="*/ 492 w 540"/>
              <a:gd name="T5" fmla="*/ 754 h 864"/>
              <a:gd name="T6" fmla="*/ 192 w 540"/>
              <a:gd name="T7" fmla="*/ 778 h 864"/>
              <a:gd name="T8" fmla="*/ 0 w 540"/>
              <a:gd name="T9" fmla="*/ 490 h 864"/>
            </a:gdLst>
            <a:ahLst/>
            <a:cxnLst>
              <a:cxn ang="0">
                <a:pos x="T0" y="T1"/>
              </a:cxn>
              <a:cxn ang="0">
                <a:pos x="T2" y="T3"/>
              </a:cxn>
              <a:cxn ang="0">
                <a:pos x="T4" y="T5"/>
              </a:cxn>
              <a:cxn ang="0">
                <a:pos x="T6" y="T7"/>
              </a:cxn>
              <a:cxn ang="0">
                <a:pos x="T8" y="T9"/>
              </a:cxn>
            </a:cxnLst>
            <a:rect l="0" t="0" r="r" b="b"/>
            <a:pathLst>
              <a:path w="540" h="864">
                <a:moveTo>
                  <a:pt x="540" y="46"/>
                </a:moveTo>
                <a:cubicBezTo>
                  <a:pt x="478" y="23"/>
                  <a:pt x="416" y="0"/>
                  <a:pt x="408" y="118"/>
                </a:cubicBezTo>
                <a:cubicBezTo>
                  <a:pt x="400" y="236"/>
                  <a:pt x="528" y="644"/>
                  <a:pt x="492" y="754"/>
                </a:cubicBezTo>
                <a:cubicBezTo>
                  <a:pt x="456" y="864"/>
                  <a:pt x="274" y="822"/>
                  <a:pt x="192" y="778"/>
                </a:cubicBezTo>
                <a:cubicBezTo>
                  <a:pt x="110" y="734"/>
                  <a:pt x="40" y="550"/>
                  <a:pt x="0" y="490"/>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42"/>
          <p:cNvSpPr txBox="1">
            <a:spLocks noChangeArrowheads="1"/>
          </p:cNvSpPr>
          <p:nvPr/>
        </p:nvSpPr>
        <p:spPr bwMode="auto">
          <a:xfrm>
            <a:off x="6263442" y="4027218"/>
            <a:ext cx="8382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a:solidFill>
                  <a:srgbClr val="FF0000"/>
                </a:solidFill>
                <a:effectLst>
                  <a:outerShdw blurRad="38100" dist="38100" dir="2700000" algn="tl">
                    <a:srgbClr val="000000"/>
                  </a:outerShdw>
                </a:effectLst>
              </a:rPr>
              <a:t>:B</a:t>
            </a:r>
          </a:p>
        </p:txBody>
      </p:sp>
      <p:sp>
        <p:nvSpPr>
          <p:cNvPr id="58" name="Text Box 43"/>
          <p:cNvSpPr txBox="1">
            <a:spLocks noChangeArrowheads="1"/>
          </p:cNvSpPr>
          <p:nvPr/>
        </p:nvSpPr>
        <p:spPr bwMode="auto">
          <a:xfrm>
            <a:off x="6693575" y="3827194"/>
            <a:ext cx="361951"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dirty="0">
                <a:solidFill>
                  <a:srgbClr val="FF0000"/>
                </a:solidFill>
                <a:effectLst>
                  <a:outerShdw blurRad="38100" dist="38100" dir="2700000" algn="tl">
                    <a:srgbClr val="000000"/>
                  </a:outerShdw>
                </a:effectLst>
              </a:rPr>
              <a:t>-</a:t>
            </a:r>
          </a:p>
        </p:txBody>
      </p:sp>
      <p:sp>
        <p:nvSpPr>
          <p:cNvPr id="6" name="TextBox 5"/>
          <p:cNvSpPr txBox="1"/>
          <p:nvPr/>
        </p:nvSpPr>
        <p:spPr>
          <a:xfrm>
            <a:off x="7393842" y="4666685"/>
            <a:ext cx="1241880" cy="1015663"/>
          </a:xfrm>
          <a:prstGeom prst="rect">
            <a:avLst/>
          </a:prstGeom>
          <a:noFill/>
        </p:spPr>
        <p:txBody>
          <a:bodyPr wrap="square" rtlCol="0">
            <a:spAutoFit/>
          </a:bodyPr>
          <a:lstStyle/>
          <a:p>
            <a:pPr algn="ctr"/>
            <a:r>
              <a:rPr lang="en-US" sz="2000" dirty="0" smtClean="0">
                <a:solidFill>
                  <a:srgbClr val="FF00FF"/>
                </a:solidFill>
              </a:rPr>
              <a:t>Both </a:t>
            </a:r>
            <a:r>
              <a:rPr lang="en-US" sz="2000" i="1" dirty="0" err="1" smtClean="0">
                <a:solidFill>
                  <a:srgbClr val="FF00FF"/>
                </a:solidFill>
              </a:rPr>
              <a:t>syn</a:t>
            </a:r>
            <a:r>
              <a:rPr lang="en-US" sz="2000" dirty="0" smtClean="0">
                <a:solidFill>
                  <a:srgbClr val="FF00FF"/>
                </a:solidFill>
              </a:rPr>
              <a:t> and </a:t>
            </a:r>
            <a:r>
              <a:rPr lang="en-US" sz="2000" i="1" dirty="0" smtClean="0">
                <a:solidFill>
                  <a:srgbClr val="FF00FF"/>
                </a:solidFill>
              </a:rPr>
              <a:t>anti</a:t>
            </a:r>
            <a:r>
              <a:rPr lang="en-US" sz="2000" dirty="0" smtClean="0">
                <a:solidFill>
                  <a:srgbClr val="FF00FF"/>
                </a:solidFill>
              </a:rPr>
              <a:t> addition</a:t>
            </a:r>
            <a:endParaRPr lang="en-US" sz="2000" dirty="0">
              <a:solidFill>
                <a:srgbClr val="FF00FF"/>
              </a:solidFill>
            </a:endParaRPr>
          </a:p>
        </p:txBody>
      </p:sp>
      <p:sp>
        <p:nvSpPr>
          <p:cNvPr id="7" name="TextBox 6"/>
          <p:cNvSpPr txBox="1"/>
          <p:nvPr/>
        </p:nvSpPr>
        <p:spPr>
          <a:xfrm>
            <a:off x="6126397" y="5693802"/>
            <a:ext cx="2388953" cy="1200329"/>
          </a:xfrm>
          <a:prstGeom prst="rect">
            <a:avLst/>
          </a:prstGeom>
          <a:noFill/>
        </p:spPr>
        <p:txBody>
          <a:bodyPr wrap="square" rtlCol="0">
            <a:spAutoFit/>
          </a:bodyPr>
          <a:lstStyle/>
          <a:p>
            <a:r>
              <a:rPr lang="en-US" sz="1800" dirty="0" smtClean="0"/>
              <a:t>Note: Carbocation intermediate spells </a:t>
            </a:r>
            <a:r>
              <a:rPr lang="en-US" sz="1800" smtClean="0"/>
              <a:t>trouble </a:t>
            </a:r>
            <a:r>
              <a:rPr lang="en-US" sz="1800" smtClean="0">
                <a:latin typeface="ZDingbats" panose="05000600020000020004" pitchFamily="2" charset="0"/>
                <a:sym typeface="Symbol" panose="05050102010706020507" pitchFamily="18" charset="2"/>
              </a:rPr>
              <a:t></a:t>
            </a:r>
            <a:r>
              <a:rPr lang="en-US" sz="1800" smtClean="0">
                <a:latin typeface="ZDingbats" panose="05000600020000020004" pitchFamily="2" charset="0"/>
              </a:rPr>
              <a:t> </a:t>
            </a:r>
            <a:r>
              <a:rPr lang="en-US" sz="1800" dirty="0" smtClean="0">
                <a:solidFill>
                  <a:srgbClr val="FFFF00"/>
                </a:solidFill>
                <a:latin typeface="+mn-lt"/>
              </a:rPr>
              <a:t>rearrangements</a:t>
            </a:r>
            <a:endParaRPr lang="en-US" sz="1800" dirty="0">
              <a:solidFill>
                <a:srgbClr val="FFFF00"/>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61" name="Text Box 5"/>
          <p:cNvSpPr txBox="1">
            <a:spLocks noChangeArrowheads="1"/>
          </p:cNvSpPr>
          <p:nvPr/>
        </p:nvSpPr>
        <p:spPr bwMode="auto">
          <a:xfrm>
            <a:off x="1509713" y="0"/>
            <a:ext cx="6310312" cy="646331"/>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dirty="0">
                <a:solidFill>
                  <a:srgbClr val="66FF33"/>
                </a:solidFill>
                <a:effectLst>
                  <a:outerShdw blurRad="38100" dist="38100" dir="2700000" algn="tl">
                    <a:srgbClr val="000000"/>
                  </a:outerShdw>
                </a:effectLst>
              </a:rPr>
              <a:t>a. </a:t>
            </a:r>
            <a:r>
              <a:rPr lang="en-US" altLang="en-US" sz="3600" b="1" dirty="0" err="1">
                <a:solidFill>
                  <a:srgbClr val="00FF00"/>
                </a:solidFill>
                <a:effectLst>
                  <a:outerShdw blurRad="38100" dist="38100" dir="2700000" algn="tl">
                    <a:srgbClr val="000000"/>
                  </a:outerShdw>
                </a:effectLst>
              </a:rPr>
              <a:t>Hydrohalogenation</a:t>
            </a:r>
            <a:r>
              <a:rPr lang="en-US" altLang="en-US" sz="3600" b="1" dirty="0">
                <a:effectLst>
                  <a:outerShdw blurRad="38100" dist="38100" dir="2700000" algn="tl">
                    <a:srgbClr val="000000"/>
                  </a:outerShdw>
                </a:effectLst>
              </a:rPr>
              <a:t> </a:t>
            </a:r>
            <a:r>
              <a:rPr lang="en-US" altLang="en-US" sz="3200" b="1" dirty="0" smtClean="0">
                <a:solidFill>
                  <a:srgbClr val="66CCFF"/>
                </a:solidFill>
                <a:effectLst>
                  <a:outerShdw blurRad="38100" dist="38100" dir="2700000" algn="tl">
                    <a:srgbClr val="000000"/>
                  </a:outerShdw>
                </a:effectLst>
              </a:rPr>
              <a:t>H</a:t>
            </a:r>
            <a:r>
              <a:rPr lang="en-US" altLang="en-US" sz="3200" b="1" dirty="0" smtClean="0">
                <a:effectLst>
                  <a:outerShdw blurRad="38100" dist="38100" dir="2700000" algn="tl">
                    <a:srgbClr val="000000"/>
                  </a:outerShdw>
                </a:effectLst>
              </a:rPr>
              <a:t>   </a:t>
            </a:r>
            <a:r>
              <a:rPr lang="en-US" altLang="en-US" sz="3200" b="1" dirty="0">
                <a:solidFill>
                  <a:srgbClr val="FF0000"/>
                </a:solidFill>
                <a:effectLst>
                  <a:outerShdw blurRad="38100" dist="38100" dir="2700000" algn="tl">
                    <a:srgbClr val="000000"/>
                  </a:outerShdw>
                </a:effectLst>
              </a:rPr>
              <a:t>X</a:t>
            </a:r>
          </a:p>
        </p:txBody>
      </p:sp>
      <p:sp>
        <p:nvSpPr>
          <p:cNvPr id="633910" name="Line 54"/>
          <p:cNvSpPr>
            <a:spLocks noChangeShapeType="1"/>
          </p:cNvSpPr>
          <p:nvPr/>
        </p:nvSpPr>
        <p:spPr bwMode="auto">
          <a:xfrm flipH="1" flipV="1">
            <a:off x="7820025" y="2273300"/>
            <a:ext cx="0" cy="346075"/>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896" name="Line 40"/>
          <p:cNvSpPr>
            <a:spLocks noChangeShapeType="1"/>
          </p:cNvSpPr>
          <p:nvPr/>
        </p:nvSpPr>
        <p:spPr bwMode="auto">
          <a:xfrm flipV="1">
            <a:off x="6467475" y="1073150"/>
            <a:ext cx="247650" cy="1143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872" name="Line 16"/>
          <p:cNvSpPr>
            <a:spLocks noChangeShapeType="1"/>
          </p:cNvSpPr>
          <p:nvPr/>
        </p:nvSpPr>
        <p:spPr bwMode="auto">
          <a:xfrm>
            <a:off x="4238625" y="1625600"/>
            <a:ext cx="247650" cy="1143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862" name="AutoShape 6"/>
          <p:cNvSpPr>
            <a:spLocks noChangeArrowheads="1"/>
          </p:cNvSpPr>
          <p:nvPr/>
        </p:nvSpPr>
        <p:spPr bwMode="auto">
          <a:xfrm rot="16200000">
            <a:off x="457200" y="930275"/>
            <a:ext cx="857250" cy="95250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64" name="AutoShape 8"/>
          <p:cNvSpPr>
            <a:spLocks noChangeArrowheads="1"/>
          </p:cNvSpPr>
          <p:nvPr/>
        </p:nvSpPr>
        <p:spPr bwMode="auto">
          <a:xfrm rot="16200000">
            <a:off x="3752850" y="2571750"/>
            <a:ext cx="857250" cy="95250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65" name="AutoShape 9"/>
          <p:cNvSpPr>
            <a:spLocks noChangeArrowheads="1"/>
          </p:cNvSpPr>
          <p:nvPr/>
        </p:nvSpPr>
        <p:spPr bwMode="auto">
          <a:xfrm rot="16200000">
            <a:off x="5562600" y="930275"/>
            <a:ext cx="857250" cy="95250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66" name="AutoShape 10"/>
          <p:cNvSpPr>
            <a:spLocks noChangeArrowheads="1"/>
          </p:cNvSpPr>
          <p:nvPr/>
        </p:nvSpPr>
        <p:spPr bwMode="auto">
          <a:xfrm rot="16200000">
            <a:off x="3352800" y="930275"/>
            <a:ext cx="857250" cy="95250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67" name="Line 11"/>
          <p:cNvSpPr>
            <a:spLocks noChangeShapeType="1"/>
          </p:cNvSpPr>
          <p:nvPr/>
        </p:nvSpPr>
        <p:spPr bwMode="auto">
          <a:xfrm>
            <a:off x="1228725" y="1196975"/>
            <a:ext cx="0" cy="4191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868" name="Text Box 12"/>
          <p:cNvSpPr txBox="1">
            <a:spLocks noChangeArrowheads="1"/>
          </p:cNvSpPr>
          <p:nvPr/>
        </p:nvSpPr>
        <p:spPr bwMode="auto">
          <a:xfrm>
            <a:off x="1476375" y="1073150"/>
            <a:ext cx="14859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 </a:t>
            </a:r>
            <a:r>
              <a:rPr lang="en-US" altLang="en-US" sz="3600">
                <a:solidFill>
                  <a:srgbClr val="66CCFF"/>
                </a:solidFill>
                <a:effectLst>
                  <a:outerShdw blurRad="38100" dist="38100" dir="2700000" algn="tl">
                    <a:srgbClr val="000000"/>
                  </a:outerShdw>
                </a:effectLst>
              </a:rPr>
              <a:t>H</a:t>
            </a:r>
            <a:r>
              <a:rPr lang="en-US" altLang="en-US" sz="3600">
                <a:solidFill>
                  <a:srgbClr val="FF0000"/>
                </a:solidFill>
                <a:effectLst>
                  <a:outerShdw blurRad="38100" dist="38100" dir="2700000" algn="tl">
                    <a:srgbClr val="000000"/>
                  </a:outerShdw>
                </a:effectLst>
              </a:rPr>
              <a:t>I</a:t>
            </a:r>
          </a:p>
        </p:txBody>
      </p:sp>
      <p:sp>
        <p:nvSpPr>
          <p:cNvPr id="633869" name="Line 13"/>
          <p:cNvSpPr>
            <a:spLocks noChangeShapeType="1"/>
          </p:cNvSpPr>
          <p:nvPr/>
        </p:nvSpPr>
        <p:spPr bwMode="auto">
          <a:xfrm>
            <a:off x="2676525" y="1416050"/>
            <a:ext cx="4953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871" name="Line 15"/>
          <p:cNvSpPr>
            <a:spLocks noChangeShapeType="1"/>
          </p:cNvSpPr>
          <p:nvPr/>
        </p:nvSpPr>
        <p:spPr bwMode="auto">
          <a:xfrm>
            <a:off x="4733925" y="1416050"/>
            <a:ext cx="4953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873" name="Text Box 17"/>
          <p:cNvSpPr txBox="1">
            <a:spLocks noChangeArrowheads="1"/>
          </p:cNvSpPr>
          <p:nvPr/>
        </p:nvSpPr>
        <p:spPr bwMode="auto">
          <a:xfrm>
            <a:off x="4448175" y="1568450"/>
            <a:ext cx="6477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a:t>
            </a:r>
          </a:p>
        </p:txBody>
      </p:sp>
      <p:sp>
        <p:nvSpPr>
          <p:cNvPr id="633874" name="Text Box 18"/>
          <p:cNvSpPr txBox="1">
            <a:spLocks noChangeArrowheads="1"/>
          </p:cNvSpPr>
          <p:nvPr/>
        </p:nvSpPr>
        <p:spPr bwMode="auto">
          <a:xfrm>
            <a:off x="4200525" y="863600"/>
            <a:ext cx="4000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a:t>
            </a:r>
          </a:p>
        </p:txBody>
      </p:sp>
      <p:sp>
        <p:nvSpPr>
          <p:cNvPr id="633875" name="Text Box 19"/>
          <p:cNvSpPr txBox="1">
            <a:spLocks noChangeArrowheads="1"/>
          </p:cNvSpPr>
          <p:nvPr/>
        </p:nvSpPr>
        <p:spPr bwMode="auto">
          <a:xfrm>
            <a:off x="4772025" y="825500"/>
            <a:ext cx="6286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I</a:t>
            </a:r>
          </a:p>
        </p:txBody>
      </p:sp>
      <p:sp>
        <p:nvSpPr>
          <p:cNvPr id="633876" name="Text Box 20"/>
          <p:cNvSpPr txBox="1">
            <a:spLocks noChangeArrowheads="1"/>
          </p:cNvSpPr>
          <p:nvPr/>
        </p:nvSpPr>
        <p:spPr bwMode="auto">
          <a:xfrm>
            <a:off x="5076825" y="596900"/>
            <a:ext cx="4191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a:t>
            </a:r>
          </a:p>
        </p:txBody>
      </p:sp>
      <p:sp>
        <p:nvSpPr>
          <p:cNvPr id="633877" name="Oval 21"/>
          <p:cNvSpPr>
            <a:spLocks noChangeArrowheads="1"/>
          </p:cNvSpPr>
          <p:nvPr/>
        </p:nvSpPr>
        <p:spPr bwMode="auto">
          <a:xfrm>
            <a:off x="5153025" y="9969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78" name="Oval 22"/>
          <p:cNvSpPr>
            <a:spLocks noChangeArrowheads="1"/>
          </p:cNvSpPr>
          <p:nvPr/>
        </p:nvSpPr>
        <p:spPr bwMode="auto">
          <a:xfrm>
            <a:off x="5153025" y="11112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79" name="Oval 23"/>
          <p:cNvSpPr>
            <a:spLocks noChangeArrowheads="1"/>
          </p:cNvSpPr>
          <p:nvPr/>
        </p:nvSpPr>
        <p:spPr bwMode="auto">
          <a:xfrm>
            <a:off x="4733925" y="9969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80" name="Oval 24"/>
          <p:cNvSpPr>
            <a:spLocks noChangeArrowheads="1"/>
          </p:cNvSpPr>
          <p:nvPr/>
        </p:nvSpPr>
        <p:spPr bwMode="auto">
          <a:xfrm>
            <a:off x="4733925" y="11112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81" name="Oval 25"/>
          <p:cNvSpPr>
            <a:spLocks noChangeArrowheads="1"/>
          </p:cNvSpPr>
          <p:nvPr/>
        </p:nvSpPr>
        <p:spPr bwMode="auto">
          <a:xfrm>
            <a:off x="4886325" y="8255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82" name="Oval 26"/>
          <p:cNvSpPr>
            <a:spLocks noChangeArrowheads="1"/>
          </p:cNvSpPr>
          <p:nvPr/>
        </p:nvSpPr>
        <p:spPr bwMode="auto">
          <a:xfrm>
            <a:off x="5000625" y="82550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83" name="Oval 27"/>
          <p:cNvSpPr>
            <a:spLocks noChangeArrowheads="1"/>
          </p:cNvSpPr>
          <p:nvPr/>
        </p:nvSpPr>
        <p:spPr bwMode="auto">
          <a:xfrm>
            <a:off x="4886325" y="12636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84" name="Oval 28"/>
          <p:cNvSpPr>
            <a:spLocks noChangeArrowheads="1"/>
          </p:cNvSpPr>
          <p:nvPr/>
        </p:nvSpPr>
        <p:spPr bwMode="auto">
          <a:xfrm>
            <a:off x="5000625" y="1263650"/>
            <a:ext cx="42863" cy="42863"/>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33893" name="Group 37"/>
          <p:cNvGrpSpPr>
            <a:grpSpLocks/>
          </p:cNvGrpSpPr>
          <p:nvPr/>
        </p:nvGrpSpPr>
        <p:grpSpPr bwMode="auto">
          <a:xfrm>
            <a:off x="7220917" y="76200"/>
            <a:ext cx="476250" cy="506413"/>
            <a:chOff x="3348" y="1872"/>
            <a:chExt cx="291" cy="303"/>
          </a:xfrm>
        </p:grpSpPr>
        <p:sp>
          <p:nvSpPr>
            <p:cNvPr id="633885" name="Oval 29"/>
            <p:cNvSpPr>
              <a:spLocks noChangeArrowheads="1"/>
            </p:cNvSpPr>
            <p:nvPr/>
          </p:nvSpPr>
          <p:spPr bwMode="auto">
            <a:xfrm>
              <a:off x="3612" y="1980"/>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86" name="Oval 30"/>
            <p:cNvSpPr>
              <a:spLocks noChangeArrowheads="1"/>
            </p:cNvSpPr>
            <p:nvPr/>
          </p:nvSpPr>
          <p:spPr bwMode="auto">
            <a:xfrm>
              <a:off x="3612" y="20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87" name="Oval 31"/>
            <p:cNvSpPr>
              <a:spLocks noChangeArrowheads="1"/>
            </p:cNvSpPr>
            <p:nvPr/>
          </p:nvSpPr>
          <p:spPr bwMode="auto">
            <a:xfrm>
              <a:off x="3348" y="1980"/>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88" name="Oval 32"/>
            <p:cNvSpPr>
              <a:spLocks noChangeArrowheads="1"/>
            </p:cNvSpPr>
            <p:nvPr/>
          </p:nvSpPr>
          <p:spPr bwMode="auto">
            <a:xfrm>
              <a:off x="3348" y="205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89" name="Oval 33"/>
            <p:cNvSpPr>
              <a:spLocks noChangeArrowheads="1"/>
            </p:cNvSpPr>
            <p:nvPr/>
          </p:nvSpPr>
          <p:spPr bwMode="auto">
            <a:xfrm>
              <a:off x="3444" y="187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90" name="Oval 34"/>
            <p:cNvSpPr>
              <a:spLocks noChangeArrowheads="1"/>
            </p:cNvSpPr>
            <p:nvPr/>
          </p:nvSpPr>
          <p:spPr bwMode="auto">
            <a:xfrm>
              <a:off x="3516" y="1872"/>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91" name="Oval 35"/>
            <p:cNvSpPr>
              <a:spLocks noChangeArrowheads="1"/>
            </p:cNvSpPr>
            <p:nvPr/>
          </p:nvSpPr>
          <p:spPr bwMode="auto">
            <a:xfrm>
              <a:off x="3444" y="2148"/>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92" name="Oval 36"/>
            <p:cNvSpPr>
              <a:spLocks noChangeArrowheads="1"/>
            </p:cNvSpPr>
            <p:nvPr/>
          </p:nvSpPr>
          <p:spPr bwMode="auto">
            <a:xfrm>
              <a:off x="3516" y="2148"/>
              <a:ext cx="27" cy="27"/>
            </a:xfrm>
            <a:prstGeom prst="ellipse">
              <a:avLst/>
            </a:prstGeom>
            <a:solidFill>
              <a:srgbClr val="66CCFF"/>
            </a:solidFill>
            <a:ln w="38100">
              <a:solidFill>
                <a:srgbClr val="FF0000"/>
              </a:solidFill>
              <a:round/>
              <a:headEn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3894" name="Text Box 38"/>
          <p:cNvSpPr txBox="1">
            <a:spLocks noChangeArrowheads="1"/>
          </p:cNvSpPr>
          <p:nvPr/>
        </p:nvSpPr>
        <p:spPr bwMode="auto">
          <a:xfrm>
            <a:off x="7675073" y="-80962"/>
            <a:ext cx="324834" cy="579438"/>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solidFill>
                  <a:srgbClr val="FF0000"/>
                </a:solidFill>
                <a:effectLst>
                  <a:outerShdw blurRad="38100" dist="38100" dir="2700000" algn="tl">
                    <a:srgbClr val="000000"/>
                  </a:outerShdw>
                </a:effectLst>
              </a:rPr>
              <a:t>-</a:t>
            </a:r>
          </a:p>
        </p:txBody>
      </p:sp>
      <p:sp>
        <p:nvSpPr>
          <p:cNvPr id="633895" name="Text Box 39"/>
          <p:cNvSpPr txBox="1">
            <a:spLocks noChangeArrowheads="1"/>
          </p:cNvSpPr>
          <p:nvPr/>
        </p:nvSpPr>
        <p:spPr bwMode="auto">
          <a:xfrm>
            <a:off x="6707425" y="-72232"/>
            <a:ext cx="357187" cy="579438"/>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solidFill>
                  <a:srgbClr val="66CCFF"/>
                </a:solidFill>
                <a:effectLst>
                  <a:outerShdw blurRad="38100" dist="38100" dir="2700000" algn="tl">
                    <a:srgbClr val="000000"/>
                  </a:outerShdw>
                </a:effectLst>
              </a:rPr>
              <a:t>+</a:t>
            </a:r>
          </a:p>
        </p:txBody>
      </p:sp>
      <p:sp>
        <p:nvSpPr>
          <p:cNvPr id="633897" name="Line 41"/>
          <p:cNvSpPr>
            <a:spLocks noChangeShapeType="1"/>
          </p:cNvSpPr>
          <p:nvPr/>
        </p:nvSpPr>
        <p:spPr bwMode="auto">
          <a:xfrm>
            <a:off x="6486525" y="1625600"/>
            <a:ext cx="247650" cy="114300"/>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898" name="Text Box 42"/>
          <p:cNvSpPr txBox="1">
            <a:spLocks noChangeArrowheads="1"/>
          </p:cNvSpPr>
          <p:nvPr/>
        </p:nvSpPr>
        <p:spPr bwMode="auto">
          <a:xfrm>
            <a:off x="6715125" y="768350"/>
            <a:ext cx="5905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I</a:t>
            </a:r>
          </a:p>
        </p:txBody>
      </p:sp>
      <p:sp>
        <p:nvSpPr>
          <p:cNvPr id="633899" name="Text Box 43"/>
          <p:cNvSpPr txBox="1">
            <a:spLocks noChangeArrowheads="1"/>
          </p:cNvSpPr>
          <p:nvPr/>
        </p:nvSpPr>
        <p:spPr bwMode="auto">
          <a:xfrm>
            <a:off x="6696075" y="1530350"/>
            <a:ext cx="6477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a:t>
            </a:r>
          </a:p>
        </p:txBody>
      </p:sp>
      <p:sp>
        <p:nvSpPr>
          <p:cNvPr id="633900" name="Text Box 44"/>
          <p:cNvSpPr txBox="1">
            <a:spLocks noChangeArrowheads="1"/>
          </p:cNvSpPr>
          <p:nvPr/>
        </p:nvSpPr>
        <p:spPr bwMode="auto">
          <a:xfrm>
            <a:off x="333375" y="2600325"/>
            <a:ext cx="33528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66CCFF"/>
                </a:solidFill>
                <a:effectLst>
                  <a:outerShdw blurRad="38100" dist="38100" dir="2700000" algn="tl">
                    <a:srgbClr val="000000"/>
                  </a:outerShdw>
                </a:effectLst>
              </a:rPr>
              <a:t>Regioelective: </a:t>
            </a:r>
          </a:p>
        </p:txBody>
      </p:sp>
      <p:sp>
        <p:nvSpPr>
          <p:cNvPr id="633903" name="Line 47"/>
          <p:cNvSpPr>
            <a:spLocks noChangeShapeType="1"/>
          </p:cNvSpPr>
          <p:nvPr/>
        </p:nvSpPr>
        <p:spPr bwMode="auto">
          <a:xfrm flipV="1">
            <a:off x="4638675" y="2619375"/>
            <a:ext cx="45720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04" name="Line 48"/>
          <p:cNvSpPr>
            <a:spLocks noChangeShapeType="1"/>
          </p:cNvSpPr>
          <p:nvPr/>
        </p:nvSpPr>
        <p:spPr bwMode="auto">
          <a:xfrm>
            <a:off x="5076825" y="2619375"/>
            <a:ext cx="43815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05" name="Line 49"/>
          <p:cNvSpPr>
            <a:spLocks noChangeShapeType="1"/>
          </p:cNvSpPr>
          <p:nvPr/>
        </p:nvSpPr>
        <p:spPr bwMode="auto">
          <a:xfrm>
            <a:off x="5095875" y="2705100"/>
            <a:ext cx="349250" cy="169863"/>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07" name="AutoShape 51"/>
          <p:cNvSpPr>
            <a:spLocks noChangeArrowheads="1"/>
          </p:cNvSpPr>
          <p:nvPr/>
        </p:nvSpPr>
        <p:spPr bwMode="auto">
          <a:xfrm rot="16200000">
            <a:off x="6477000" y="2571750"/>
            <a:ext cx="857250" cy="952500"/>
          </a:xfrm>
          <a:prstGeom prst="hexagon">
            <a:avLst>
              <a:gd name="adj" fmla="val 25000"/>
              <a:gd name="vf" fmla="val 115470"/>
            </a:avLst>
          </a:prstGeom>
          <a:noFill/>
          <a:ln w="38100">
            <a:solidFill>
              <a:schemeClr val="tx1"/>
            </a:solidFill>
            <a:miter lim="800000"/>
            <a:headEnd/>
            <a:tailEnd type="none" w="sm" len="sm"/>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908" name="Line 52"/>
          <p:cNvSpPr>
            <a:spLocks noChangeShapeType="1"/>
          </p:cNvSpPr>
          <p:nvPr/>
        </p:nvSpPr>
        <p:spPr bwMode="auto">
          <a:xfrm flipV="1">
            <a:off x="7362825" y="2619375"/>
            <a:ext cx="45720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09" name="Line 53"/>
          <p:cNvSpPr>
            <a:spLocks noChangeShapeType="1"/>
          </p:cNvSpPr>
          <p:nvPr/>
        </p:nvSpPr>
        <p:spPr bwMode="auto">
          <a:xfrm>
            <a:off x="7820025" y="2619375"/>
            <a:ext cx="43815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11" name="Line 55"/>
          <p:cNvSpPr>
            <a:spLocks noChangeShapeType="1"/>
          </p:cNvSpPr>
          <p:nvPr/>
        </p:nvSpPr>
        <p:spPr bwMode="auto">
          <a:xfrm flipV="1">
            <a:off x="8239125" y="2646363"/>
            <a:ext cx="325438" cy="182562"/>
          </a:xfrm>
          <a:prstGeom prst="line">
            <a:avLst/>
          </a:prstGeom>
          <a:noFill/>
          <a:ln w="38100">
            <a:solidFill>
              <a:srgbClr val="FF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12" name="Text Box 56"/>
          <p:cNvSpPr txBox="1">
            <a:spLocks noChangeArrowheads="1"/>
          </p:cNvSpPr>
          <p:nvPr/>
        </p:nvSpPr>
        <p:spPr bwMode="auto">
          <a:xfrm>
            <a:off x="7600950" y="1866900"/>
            <a:ext cx="8763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effectLst>
                  <a:outerShdw blurRad="38100" dist="38100" dir="2700000" algn="tl">
                    <a:srgbClr val="000000"/>
                  </a:outerShdw>
                </a:effectLst>
              </a:rPr>
              <a:t>Br</a:t>
            </a:r>
          </a:p>
        </p:txBody>
      </p:sp>
      <p:sp>
        <p:nvSpPr>
          <p:cNvPr id="633913" name="Text Box 57"/>
          <p:cNvSpPr txBox="1">
            <a:spLocks noChangeArrowheads="1"/>
          </p:cNvSpPr>
          <p:nvPr/>
        </p:nvSpPr>
        <p:spPr bwMode="auto">
          <a:xfrm>
            <a:off x="8477250" y="2333625"/>
            <a:ext cx="64770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a:t>
            </a:r>
          </a:p>
        </p:txBody>
      </p:sp>
      <p:sp>
        <p:nvSpPr>
          <p:cNvPr id="633914" name="Line 58"/>
          <p:cNvSpPr>
            <a:spLocks noChangeShapeType="1"/>
          </p:cNvSpPr>
          <p:nvPr/>
        </p:nvSpPr>
        <p:spPr bwMode="auto">
          <a:xfrm>
            <a:off x="5629275" y="3019425"/>
            <a:ext cx="6667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15" name="Text Box 59"/>
          <p:cNvSpPr txBox="1">
            <a:spLocks noChangeArrowheads="1"/>
          </p:cNvSpPr>
          <p:nvPr/>
        </p:nvSpPr>
        <p:spPr bwMode="auto">
          <a:xfrm>
            <a:off x="5610225" y="2628900"/>
            <a:ext cx="736600" cy="39687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66CCFF"/>
                </a:solidFill>
                <a:effectLst>
                  <a:outerShdw blurRad="38100" dist="38100" dir="2700000" algn="tl">
                    <a:srgbClr val="000000"/>
                  </a:outerShdw>
                </a:effectLst>
              </a:rPr>
              <a:t>H</a:t>
            </a:r>
            <a:r>
              <a:rPr lang="en-US" altLang="en-US" sz="2000">
                <a:solidFill>
                  <a:srgbClr val="FF0000"/>
                </a:solidFill>
                <a:effectLst>
                  <a:outerShdw blurRad="38100" dist="38100" dir="2700000" algn="tl">
                    <a:srgbClr val="000000"/>
                  </a:outerShdw>
                </a:effectLst>
              </a:rPr>
              <a:t>Br</a:t>
            </a:r>
          </a:p>
        </p:txBody>
      </p:sp>
      <p:sp>
        <p:nvSpPr>
          <p:cNvPr id="633916" name="Line 60"/>
          <p:cNvSpPr>
            <a:spLocks noChangeShapeType="1"/>
          </p:cNvSpPr>
          <p:nvPr/>
        </p:nvSpPr>
        <p:spPr bwMode="auto">
          <a:xfrm flipV="1">
            <a:off x="1590675" y="3952875"/>
            <a:ext cx="45720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17" name="Line 61"/>
          <p:cNvSpPr>
            <a:spLocks noChangeShapeType="1"/>
          </p:cNvSpPr>
          <p:nvPr/>
        </p:nvSpPr>
        <p:spPr bwMode="auto">
          <a:xfrm>
            <a:off x="2028825" y="3952875"/>
            <a:ext cx="43815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18" name="Line 62"/>
          <p:cNvSpPr>
            <a:spLocks noChangeShapeType="1"/>
          </p:cNvSpPr>
          <p:nvPr/>
        </p:nvSpPr>
        <p:spPr bwMode="auto">
          <a:xfrm>
            <a:off x="2028825" y="4029075"/>
            <a:ext cx="400050" cy="1905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19" name="Text Box 63"/>
          <p:cNvSpPr txBox="1">
            <a:spLocks noChangeArrowheads="1"/>
          </p:cNvSpPr>
          <p:nvPr/>
        </p:nvSpPr>
        <p:spPr bwMode="auto">
          <a:xfrm>
            <a:off x="2581275" y="3781425"/>
            <a:ext cx="1409700"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effectLst>
                  <a:outerShdw blurRad="38100" dist="38100" dir="2700000" algn="tl">
                    <a:srgbClr val="000000"/>
                  </a:outerShdw>
                </a:effectLst>
              </a:rPr>
              <a:t>+ </a:t>
            </a:r>
            <a:r>
              <a:rPr lang="en-US" altLang="en-US" sz="3200">
                <a:effectLst>
                  <a:outerShdw blurRad="38100" dist="38100" dir="2700000" algn="tl">
                    <a:srgbClr val="000000"/>
                  </a:outerShdw>
                </a:effectLst>
              </a:rPr>
              <a:t>HCl</a:t>
            </a:r>
          </a:p>
        </p:txBody>
      </p:sp>
      <p:sp>
        <p:nvSpPr>
          <p:cNvPr id="633920" name="Line 64"/>
          <p:cNvSpPr>
            <a:spLocks noChangeShapeType="1"/>
          </p:cNvSpPr>
          <p:nvPr/>
        </p:nvSpPr>
        <p:spPr bwMode="auto">
          <a:xfrm>
            <a:off x="4086225" y="4124325"/>
            <a:ext cx="7810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21" name="Line 65"/>
          <p:cNvSpPr>
            <a:spLocks noChangeShapeType="1"/>
          </p:cNvSpPr>
          <p:nvPr/>
        </p:nvSpPr>
        <p:spPr bwMode="auto">
          <a:xfrm flipV="1">
            <a:off x="5095875" y="4143375"/>
            <a:ext cx="45720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22" name="Line 66"/>
          <p:cNvSpPr>
            <a:spLocks noChangeShapeType="1"/>
          </p:cNvSpPr>
          <p:nvPr/>
        </p:nvSpPr>
        <p:spPr bwMode="auto">
          <a:xfrm>
            <a:off x="5553075" y="4143375"/>
            <a:ext cx="438150" cy="20955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23" name="Line 67"/>
          <p:cNvSpPr>
            <a:spLocks noChangeShapeType="1"/>
          </p:cNvSpPr>
          <p:nvPr/>
        </p:nvSpPr>
        <p:spPr bwMode="auto">
          <a:xfrm flipV="1">
            <a:off x="5553075" y="3876675"/>
            <a:ext cx="0" cy="266700"/>
          </a:xfrm>
          <a:prstGeom prst="line">
            <a:avLst/>
          </a:prstGeom>
          <a:noFill/>
          <a:ln w="3810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24" name="Text Box 68"/>
          <p:cNvSpPr txBox="1">
            <a:spLocks noChangeArrowheads="1"/>
          </p:cNvSpPr>
          <p:nvPr/>
        </p:nvSpPr>
        <p:spPr bwMode="auto">
          <a:xfrm>
            <a:off x="5305425" y="3419475"/>
            <a:ext cx="7429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effectLst>
                  <a:outerShdw blurRad="38100" dist="38100" dir="2700000" algn="tl">
                    <a:srgbClr val="000000"/>
                  </a:outerShdw>
                </a:effectLst>
              </a:rPr>
              <a:t>Cl</a:t>
            </a:r>
          </a:p>
        </p:txBody>
      </p:sp>
      <p:sp>
        <p:nvSpPr>
          <p:cNvPr id="633925" name="Text Box 69"/>
          <p:cNvSpPr txBox="1">
            <a:spLocks noChangeArrowheads="1"/>
          </p:cNvSpPr>
          <p:nvPr/>
        </p:nvSpPr>
        <p:spPr bwMode="auto">
          <a:xfrm>
            <a:off x="2327275" y="4687888"/>
            <a:ext cx="4491038" cy="64135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a:solidFill>
                  <a:srgbClr val="66CCFF"/>
                </a:solidFill>
                <a:effectLst>
                  <a:outerShdw blurRad="38100" dist="38100" dir="2700000" algn="tl">
                    <a:srgbClr val="000000"/>
                  </a:outerShdw>
                </a:effectLst>
              </a:rPr>
              <a:t>Markovnikov’s Rule</a:t>
            </a:r>
          </a:p>
        </p:txBody>
      </p:sp>
      <p:sp>
        <p:nvSpPr>
          <p:cNvPr id="633926" name="Text Box 70"/>
          <p:cNvSpPr txBox="1">
            <a:spLocks noChangeArrowheads="1"/>
          </p:cNvSpPr>
          <p:nvPr/>
        </p:nvSpPr>
        <p:spPr bwMode="auto">
          <a:xfrm>
            <a:off x="644525" y="5459413"/>
            <a:ext cx="8058150" cy="519112"/>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66CCFF"/>
                </a:solidFill>
                <a:effectLst>
                  <a:outerShdw blurRad="38100" dist="38100" dir="2700000" algn="tl">
                    <a:srgbClr val="000000"/>
                  </a:outerShdw>
                </a:effectLst>
              </a:rPr>
              <a:t>H</a:t>
            </a:r>
            <a:r>
              <a:rPr lang="en-US" altLang="en-US" sz="2800" baseline="30000">
                <a:solidFill>
                  <a:srgbClr val="66CCFF"/>
                </a:solidFill>
                <a:effectLst>
                  <a:outerShdw blurRad="38100" dist="38100" dir="2700000" algn="tl">
                    <a:srgbClr val="000000"/>
                  </a:outerShdw>
                </a:effectLst>
              </a:rPr>
              <a:t>+</a:t>
            </a:r>
            <a:r>
              <a:rPr lang="en-US" altLang="en-US" sz="2800">
                <a:effectLst>
                  <a:outerShdw blurRad="38100" dist="38100" dir="2700000" algn="tl">
                    <a:srgbClr val="000000"/>
                  </a:outerShdw>
                </a:effectLst>
              </a:rPr>
              <a:t> (</a:t>
            </a:r>
            <a:r>
              <a:rPr lang="en-US" altLang="en-US" sz="2800">
                <a:solidFill>
                  <a:srgbClr val="66CCFF"/>
                </a:solidFill>
                <a:effectLst>
                  <a:outerShdw blurRad="38100" dist="38100" dir="2700000" algn="tl">
                    <a:srgbClr val="000000"/>
                  </a:outerShdw>
                </a:effectLst>
              </a:rPr>
              <a:t>A </a:t>
            </a:r>
            <a:r>
              <a:rPr lang="en-US" altLang="en-US" sz="2800" baseline="30000">
                <a:solidFill>
                  <a:srgbClr val="66CCFF"/>
                </a:solidFill>
                <a:effectLst>
                  <a:outerShdw blurRad="38100" dist="38100" dir="2700000" algn="tl">
                    <a:srgbClr val="000000"/>
                  </a:outerShdw>
                </a:effectLst>
              </a:rPr>
              <a:t>+</a:t>
            </a:r>
            <a:r>
              <a:rPr lang="en-US" altLang="en-US" sz="2800">
                <a:effectLst>
                  <a:outerShdw blurRad="38100" dist="38100" dir="2700000" algn="tl">
                    <a:srgbClr val="000000"/>
                  </a:outerShdw>
                </a:effectLst>
              </a:rPr>
              <a:t>) adds to </a:t>
            </a:r>
            <a:r>
              <a:rPr lang="en-US" altLang="en-US" sz="2800">
                <a:solidFill>
                  <a:srgbClr val="FF9900"/>
                </a:solidFill>
                <a:effectLst>
                  <a:outerShdw blurRad="38100" dist="38100" dir="2700000" algn="tl">
                    <a:srgbClr val="000000"/>
                  </a:outerShdw>
                </a:effectLst>
              </a:rPr>
              <a:t>less substituted</a:t>
            </a:r>
            <a:r>
              <a:rPr lang="en-US" altLang="en-US" sz="2800">
                <a:effectLst>
                  <a:outerShdw blurRad="38100" dist="38100" dir="2700000" algn="tl">
                    <a:srgbClr val="000000"/>
                  </a:outerShdw>
                </a:effectLst>
              </a:rPr>
              <a:t> carbon</a:t>
            </a:r>
          </a:p>
        </p:txBody>
      </p:sp>
      <p:sp>
        <p:nvSpPr>
          <p:cNvPr id="633927" name="Text Box 71"/>
          <p:cNvSpPr txBox="1">
            <a:spLocks noChangeArrowheads="1"/>
          </p:cNvSpPr>
          <p:nvPr/>
        </p:nvSpPr>
        <p:spPr bwMode="auto">
          <a:xfrm>
            <a:off x="619125" y="6121400"/>
            <a:ext cx="8096250" cy="5191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FF00"/>
                </a:solidFill>
                <a:effectLst>
                  <a:outerShdw blurRad="38100" dist="38100" dir="2700000" algn="tl">
                    <a:srgbClr val="000000"/>
                  </a:outerShdw>
                </a:effectLst>
              </a:rPr>
              <a:t>Why?</a:t>
            </a:r>
            <a:r>
              <a:rPr lang="en-US" altLang="en-US" sz="2800">
                <a:effectLst>
                  <a:outerShdw blurRad="38100" dist="38100" dir="2700000" algn="tl">
                    <a:srgbClr val="000000"/>
                  </a:outerShdw>
                </a:effectLst>
              </a:rPr>
              <a:t> Makes the </a:t>
            </a:r>
            <a:r>
              <a:rPr lang="en-US" altLang="en-US" sz="2800">
                <a:solidFill>
                  <a:srgbClr val="FF9900"/>
                </a:solidFill>
                <a:effectLst>
                  <a:outerShdw blurRad="38100" dist="38100" dir="2700000" algn="tl">
                    <a:srgbClr val="000000"/>
                  </a:outerShdw>
                </a:effectLst>
              </a:rPr>
              <a:t>more substituted</a:t>
            </a:r>
            <a:r>
              <a:rPr lang="en-US" altLang="en-US" sz="2800">
                <a:effectLst>
                  <a:outerShdw blurRad="38100" dist="38100" dir="2700000" algn="tl">
                    <a:srgbClr val="000000"/>
                  </a:outerShdw>
                </a:effectLst>
              </a:rPr>
              <a:t> </a:t>
            </a:r>
            <a:r>
              <a:rPr lang="en-US" altLang="en-US" sz="2800">
                <a:solidFill>
                  <a:srgbClr val="66CCFF"/>
                </a:solidFill>
                <a:effectLst>
                  <a:outerShdw blurRad="38100" dist="38100" dir="2700000" algn="tl">
                    <a:srgbClr val="000000"/>
                  </a:outerShdw>
                </a:effectLst>
              </a:rPr>
              <a:t>cation</a:t>
            </a:r>
          </a:p>
        </p:txBody>
      </p:sp>
      <p:sp>
        <p:nvSpPr>
          <p:cNvPr id="633928" name="Freeform 72"/>
          <p:cNvSpPr>
            <a:spLocks/>
          </p:cNvSpPr>
          <p:nvPr/>
        </p:nvSpPr>
        <p:spPr bwMode="auto">
          <a:xfrm>
            <a:off x="1631950" y="5589588"/>
            <a:ext cx="69850" cy="139700"/>
          </a:xfrm>
          <a:custGeom>
            <a:avLst/>
            <a:gdLst>
              <a:gd name="T0" fmla="*/ 376 w 480"/>
              <a:gd name="T1" fmla="*/ 0 h 848"/>
              <a:gd name="T2" fmla="*/ 88 w 480"/>
              <a:gd name="T3" fmla="*/ 96 h 848"/>
              <a:gd name="T4" fmla="*/ 40 w 480"/>
              <a:gd name="T5" fmla="*/ 240 h 848"/>
              <a:gd name="T6" fmla="*/ 328 w 480"/>
              <a:gd name="T7" fmla="*/ 432 h 848"/>
              <a:gd name="T8" fmla="*/ 472 w 480"/>
              <a:gd name="T9" fmla="*/ 624 h 848"/>
              <a:gd name="T10" fmla="*/ 376 w 480"/>
              <a:gd name="T11" fmla="*/ 768 h 848"/>
              <a:gd name="T12" fmla="*/ 232 w 480"/>
              <a:gd name="T13" fmla="*/ 816 h 848"/>
              <a:gd name="T14" fmla="*/ 88 w 480"/>
              <a:gd name="T15" fmla="*/ 816 h 848"/>
              <a:gd name="T16" fmla="*/ 40 w 480"/>
              <a:gd name="T17" fmla="*/ 624 h 848"/>
              <a:gd name="T18" fmla="*/ 232 w 480"/>
              <a:gd name="T19" fmla="*/ 38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848">
                <a:moveTo>
                  <a:pt x="376" y="0"/>
                </a:moveTo>
                <a:cubicBezTo>
                  <a:pt x="260" y="28"/>
                  <a:pt x="144" y="56"/>
                  <a:pt x="88" y="96"/>
                </a:cubicBezTo>
                <a:cubicBezTo>
                  <a:pt x="32" y="136"/>
                  <a:pt x="0" y="184"/>
                  <a:pt x="40" y="240"/>
                </a:cubicBezTo>
                <a:cubicBezTo>
                  <a:pt x="80" y="296"/>
                  <a:pt x="256" y="368"/>
                  <a:pt x="328" y="432"/>
                </a:cubicBezTo>
                <a:cubicBezTo>
                  <a:pt x="400" y="496"/>
                  <a:pt x="464" y="568"/>
                  <a:pt x="472" y="624"/>
                </a:cubicBezTo>
                <a:cubicBezTo>
                  <a:pt x="480" y="680"/>
                  <a:pt x="416" y="736"/>
                  <a:pt x="376" y="768"/>
                </a:cubicBezTo>
                <a:cubicBezTo>
                  <a:pt x="336" y="800"/>
                  <a:pt x="280" y="808"/>
                  <a:pt x="232" y="816"/>
                </a:cubicBezTo>
                <a:cubicBezTo>
                  <a:pt x="184" y="824"/>
                  <a:pt x="120" y="848"/>
                  <a:pt x="88" y="816"/>
                </a:cubicBezTo>
                <a:cubicBezTo>
                  <a:pt x="56" y="784"/>
                  <a:pt x="16" y="696"/>
                  <a:pt x="40" y="624"/>
                </a:cubicBezTo>
                <a:cubicBezTo>
                  <a:pt x="64" y="552"/>
                  <a:pt x="200" y="424"/>
                  <a:pt x="232" y="384"/>
                </a:cubicBezTo>
              </a:path>
            </a:pathLst>
          </a:custGeom>
          <a:noFill/>
          <a:ln w="38100" cap="flat" cmpd="sng">
            <a:solidFill>
              <a:srgbClr val="66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33929" name="Freeform 73"/>
          <p:cNvSpPr>
            <a:spLocks/>
          </p:cNvSpPr>
          <p:nvPr/>
        </p:nvSpPr>
        <p:spPr bwMode="auto">
          <a:xfrm>
            <a:off x="1047750" y="796925"/>
            <a:ext cx="1038225" cy="581025"/>
          </a:xfrm>
          <a:custGeom>
            <a:avLst/>
            <a:gdLst>
              <a:gd name="T0" fmla="*/ 54 w 654"/>
              <a:gd name="T1" fmla="*/ 366 h 366"/>
              <a:gd name="T2" fmla="*/ 6 w 654"/>
              <a:gd name="T3" fmla="*/ 234 h 366"/>
              <a:gd name="T4" fmla="*/ 90 w 654"/>
              <a:gd name="T5" fmla="*/ 66 h 366"/>
              <a:gd name="T6" fmla="*/ 330 w 654"/>
              <a:gd name="T7" fmla="*/ 6 h 366"/>
              <a:gd name="T8" fmla="*/ 546 w 654"/>
              <a:gd name="T9" fmla="*/ 102 h 366"/>
              <a:gd name="T10" fmla="*/ 654 w 654"/>
              <a:gd name="T11" fmla="*/ 222 h 366"/>
            </a:gdLst>
            <a:ahLst/>
            <a:cxnLst>
              <a:cxn ang="0">
                <a:pos x="T0" y="T1"/>
              </a:cxn>
              <a:cxn ang="0">
                <a:pos x="T2" y="T3"/>
              </a:cxn>
              <a:cxn ang="0">
                <a:pos x="T4" y="T5"/>
              </a:cxn>
              <a:cxn ang="0">
                <a:pos x="T6" y="T7"/>
              </a:cxn>
              <a:cxn ang="0">
                <a:pos x="T8" y="T9"/>
              </a:cxn>
              <a:cxn ang="0">
                <a:pos x="T10" y="T11"/>
              </a:cxn>
            </a:cxnLst>
            <a:rect l="0" t="0" r="r" b="b"/>
            <a:pathLst>
              <a:path w="654" h="366">
                <a:moveTo>
                  <a:pt x="54" y="366"/>
                </a:moveTo>
                <a:cubicBezTo>
                  <a:pt x="27" y="325"/>
                  <a:pt x="0" y="284"/>
                  <a:pt x="6" y="234"/>
                </a:cubicBezTo>
                <a:cubicBezTo>
                  <a:pt x="12" y="184"/>
                  <a:pt x="36" y="104"/>
                  <a:pt x="90" y="66"/>
                </a:cubicBezTo>
                <a:cubicBezTo>
                  <a:pt x="144" y="28"/>
                  <a:pt x="254" y="0"/>
                  <a:pt x="330" y="6"/>
                </a:cubicBezTo>
                <a:cubicBezTo>
                  <a:pt x="406" y="12"/>
                  <a:pt x="492" y="66"/>
                  <a:pt x="546" y="102"/>
                </a:cubicBezTo>
                <a:cubicBezTo>
                  <a:pt x="600" y="138"/>
                  <a:pt x="632" y="197"/>
                  <a:pt x="654" y="222"/>
                </a:cubicBez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30" name="Text Box 74"/>
          <p:cNvSpPr txBox="1">
            <a:spLocks noChangeArrowheads="1"/>
          </p:cNvSpPr>
          <p:nvPr/>
        </p:nvSpPr>
        <p:spPr bwMode="auto">
          <a:xfrm>
            <a:off x="7086600" y="952500"/>
            <a:ext cx="2057400" cy="822325"/>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rgbClr val="FFFF00"/>
                </a:solidFill>
                <a:effectLst>
                  <a:outerShdw blurRad="38100" dist="38100" dir="2700000" algn="tl">
                    <a:srgbClr val="000000"/>
                  </a:outerShdw>
                </a:effectLst>
              </a:rPr>
              <a:t>Reverse of elimination</a:t>
            </a:r>
          </a:p>
        </p:txBody>
      </p:sp>
      <p:sp>
        <p:nvSpPr>
          <p:cNvPr id="633934" name="Text Box 78"/>
          <p:cNvSpPr txBox="1">
            <a:spLocks noChangeArrowheads="1"/>
          </p:cNvSpPr>
          <p:nvPr/>
        </p:nvSpPr>
        <p:spPr bwMode="auto">
          <a:xfrm>
            <a:off x="8002462" y="5940059"/>
            <a:ext cx="1231901" cy="830997"/>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dirty="0"/>
              <a:t>Vladimir Vasilyevich </a:t>
            </a:r>
            <a:r>
              <a:rPr lang="en-US" dirty="0" smtClean="0"/>
              <a:t>Markovnikov </a:t>
            </a:r>
            <a:r>
              <a:rPr lang="en-US" altLang="en-US" dirty="0" smtClean="0">
                <a:effectLst>
                  <a:outerShdw blurRad="38100" dist="38100" dir="2700000" algn="tl">
                    <a:srgbClr val="000000"/>
                  </a:outerShdw>
                </a:effectLst>
              </a:rPr>
              <a:t>1837-1904</a:t>
            </a:r>
            <a:endParaRPr lang="en-US" altLang="en-US" dirty="0">
              <a:effectLst>
                <a:outerShdw blurRad="38100" dist="38100" dir="2700000" algn="tl">
                  <a:srgbClr val="000000"/>
                </a:outerShdw>
              </a:effectLst>
            </a:endParaRPr>
          </a:p>
        </p:txBody>
      </p:sp>
      <p:sp>
        <p:nvSpPr>
          <p:cNvPr id="633935" name="Text Box 79"/>
          <p:cNvSpPr txBox="1">
            <a:spLocks noChangeArrowheads="1"/>
          </p:cNvSpPr>
          <p:nvPr/>
        </p:nvSpPr>
        <p:spPr bwMode="auto">
          <a:xfrm>
            <a:off x="2595563" y="1073150"/>
            <a:ext cx="565150" cy="366713"/>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effectLst>
                  <a:outerShdw blurRad="38100" dist="38100" dir="2700000" algn="tl">
                    <a:srgbClr val="000000"/>
                  </a:outerShdw>
                </a:effectLst>
              </a:rPr>
              <a:t>0ºC</a:t>
            </a:r>
          </a:p>
        </p:txBody>
      </p:sp>
      <p:cxnSp>
        <p:nvCxnSpPr>
          <p:cNvPr id="70" name="Straight Connector 69"/>
          <p:cNvCxnSpPr/>
          <p:nvPr/>
        </p:nvCxnSpPr>
        <p:spPr bwMode="auto">
          <a:xfrm flipV="1">
            <a:off x="139484" y="669805"/>
            <a:ext cx="8865031" cy="5760"/>
          </a:xfrm>
          <a:prstGeom prst="line">
            <a:avLst/>
          </a:prstGeom>
          <a:noFill/>
          <a:ln w="38100" cap="flat" cmpd="sng" algn="ctr">
            <a:solidFill>
              <a:srgbClr val="777777">
                <a:lumMod val="40000"/>
                <a:lumOff val="60000"/>
              </a:srgbClr>
            </a:solidFill>
            <a:prstDash val="solid"/>
            <a:round/>
            <a:headEnd type="none"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98722" name="Picture 2" descr="http://upload.wikimedia.org/wikipedia/commons/thumb/6/6f/VladimirMarkovnikov.jpg/200px-VladimirMarkovnik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907" y="4687837"/>
            <a:ext cx="1085356" cy="1231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3">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6CCFF"/>
        </a:solidFill>
        <a:ln w="38100"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anose="030F0702030302020204" pitchFamily="66" charset="0"/>
          </a:defRPr>
        </a:defPPr>
      </a:lstStyle>
    </a:spDef>
    <a:lnDef>
      <a:spPr bwMode="auto">
        <a:xfrm>
          <a:off x="0" y="0"/>
          <a:ext cx="1" cy="1"/>
        </a:xfrm>
        <a:custGeom>
          <a:avLst/>
          <a:gdLst/>
          <a:ahLst/>
          <a:cxnLst/>
          <a:rect l="0" t="0" r="0" b="0"/>
          <a:pathLst/>
        </a:custGeom>
        <a:solidFill>
          <a:srgbClr val="66CCFF"/>
        </a:solidFill>
        <a:ln w="38100"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anose="030F0702030302020204"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777777"/>
        </a:dk1>
        <a:lt1>
          <a:srgbClr val="EBD189"/>
        </a:lt1>
        <a:dk2>
          <a:srgbClr val="00007A"/>
        </a:dk2>
        <a:lt2>
          <a:srgbClr val="EBD189"/>
        </a:lt2>
        <a:accent1>
          <a:srgbClr val="0099CC"/>
        </a:accent1>
        <a:accent2>
          <a:srgbClr val="777777"/>
        </a:accent2>
        <a:accent3>
          <a:srgbClr val="AAAABE"/>
        </a:accent3>
        <a:accent4>
          <a:srgbClr val="C9B274"/>
        </a:accent4>
        <a:accent5>
          <a:srgbClr val="AACAE2"/>
        </a:accent5>
        <a:accent6>
          <a:srgbClr val="6B6B6B"/>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21503</TotalTime>
  <Words>7836</Words>
  <Application>Microsoft Office PowerPoint</Application>
  <PresentationFormat>On-screen Show (4:3)</PresentationFormat>
  <Paragraphs>1293</Paragraphs>
  <Slides>52</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61" baseType="lpstr">
      <vt:lpstr>Arial</vt:lpstr>
      <vt:lpstr>Arial Rounded MT Bold</vt:lpstr>
      <vt:lpstr>Comic Sans MS</vt:lpstr>
      <vt:lpstr>Symbol</vt:lpstr>
      <vt:lpstr>Times New Roman</vt:lpstr>
      <vt:lpstr>ZDingbats</vt:lpstr>
      <vt:lpstr>Default Design</vt:lpstr>
      <vt:lpstr>CS ChemDraw Drawing</vt:lpstr>
      <vt:lpstr>Image</vt:lpstr>
      <vt:lpstr>Chapter 12: Reactions Of Alkenes</vt:lpstr>
      <vt:lpstr>Addition Reactions Of Alkenes</vt:lpstr>
      <vt:lpstr>PowerPoint Presentation</vt:lpstr>
      <vt:lpstr>PowerPoint Presentation</vt:lpstr>
      <vt:lpstr>Stereochemistry</vt:lpstr>
      <vt:lpstr>Mechanism</vt:lpstr>
      <vt:lpstr>Hydrogenation “Hardens” Oils, But Generates Trans Fatty Acids</vt:lpstr>
      <vt:lpstr>2. Electrophilic Additions</vt:lpstr>
      <vt:lpstr>PowerPoint Presentation</vt:lpstr>
      <vt:lpstr>Origin Of Markovnikov’s Rule</vt:lpstr>
      <vt:lpstr>Potential Energy Diagram</vt:lpstr>
      <vt:lpstr>b. Markovnikov Hydration</vt:lpstr>
      <vt:lpstr>Alkenes And Catalytic Acid</vt:lpstr>
      <vt:lpstr>Mechanism Of Equilibration</vt:lpstr>
      <vt:lpstr>c. Halogenation</vt:lpstr>
      <vt:lpstr>Stereospecificity</vt:lpstr>
      <vt:lpstr>Mechanism</vt:lpstr>
      <vt:lpstr>Time Out: Alkenes As Nucleophiles/Bases</vt:lpstr>
      <vt:lpstr>PowerPoint Presentation</vt:lpstr>
      <vt:lpstr>General For A ―B  </vt:lpstr>
      <vt:lpstr>PowerPoint Presentation</vt:lpstr>
      <vt:lpstr>Mechanism</vt:lpstr>
      <vt:lpstr>PowerPoint Presentation</vt:lpstr>
      <vt:lpstr>Mechanism Of Hydroboration</vt:lpstr>
      <vt:lpstr>Hydroboration Is Regioselective</vt:lpstr>
      <vt:lpstr>PowerPoint Presentation</vt:lpstr>
      <vt:lpstr>Mechanism Of Alkylborane Oxidation</vt:lpstr>
      <vt:lpstr>Applications</vt:lpstr>
      <vt:lpstr>4. Electrophilic Carbene Additions</vt:lpstr>
      <vt:lpstr>Carbenes As Reactive Intermediates</vt:lpstr>
      <vt:lpstr>Carbene Additions Are Stereospecific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Radical Hydrobromination</vt:lpstr>
      <vt:lpstr>Mechanism Of Radical Hydrobromination</vt:lpstr>
      <vt:lpstr>PowerPoint Presentation</vt:lpstr>
      <vt:lpstr>7. Alkene Polymerization</vt:lpstr>
      <vt:lpstr>PowerPoint Presentation</vt:lpstr>
      <vt:lpstr>PowerPoint Presentation</vt:lpstr>
      <vt:lpstr>PowerPoint Presentation</vt:lpstr>
      <vt:lpstr>PowerPoint Presentation</vt:lpstr>
      <vt:lpstr>PowerPoint Presentation</vt:lpstr>
      <vt:lpstr>PowerPoint Presentation</vt:lpstr>
      <vt:lpstr>The Holy Grail: Human Sex Pheromones</vt:lpstr>
    </vt:vector>
  </TitlesOfParts>
  <Manager/>
  <Company>UCB Chemisrty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F2005</dc:title>
  <dc:subject>Chemistry 3A</dc:subject>
  <dc:creator>P. Vollhardt</dc:creator>
  <cp:keywords/>
  <cp:lastModifiedBy>peter vollhardt</cp:lastModifiedBy>
  <cp:revision>711</cp:revision>
  <dcterms:created xsi:type="dcterms:W3CDTF">2000-03-16T20:35:38Z</dcterms:created>
  <dcterms:modified xsi:type="dcterms:W3CDTF">2015-08-11T22:37:49Z</dcterms:modified>
  <cp:category>Chemistry</cp:category>
</cp:coreProperties>
</file>