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710" r:id="rId2"/>
    <p:sldId id="725" r:id="rId3"/>
    <p:sldId id="697" r:id="rId4"/>
    <p:sldId id="736" r:id="rId5"/>
    <p:sldId id="715" r:id="rId6"/>
    <p:sldId id="716" r:id="rId7"/>
    <p:sldId id="699" r:id="rId8"/>
    <p:sldId id="722" r:id="rId9"/>
    <p:sldId id="703" r:id="rId10"/>
    <p:sldId id="704" r:id="rId11"/>
    <p:sldId id="721" r:id="rId12"/>
    <p:sldId id="706" r:id="rId13"/>
    <p:sldId id="723" r:id="rId14"/>
    <p:sldId id="733" r:id="rId15"/>
    <p:sldId id="734" r:id="rId16"/>
    <p:sldId id="732" r:id="rId17"/>
  </p:sldIdLst>
  <p:sldSz cx="9144000" cy="6858000" type="screen4x3"/>
  <p:notesSz cx="7086600" cy="93726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 userDrawn="1">
          <p15:clr>
            <a:srgbClr val="A4A3A4"/>
          </p15:clr>
        </p15:guide>
        <p15:guide id="2" pos="22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189"/>
    <a:srgbClr val="FF9900"/>
    <a:srgbClr val="FF00FF"/>
    <a:srgbClr val="00FF00"/>
    <a:srgbClr val="66CCFF"/>
    <a:srgbClr val="FFFF00"/>
    <a:srgbClr val="000000"/>
    <a:srgbClr val="CC00CC"/>
    <a:srgbClr val="00CC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7758" autoAdjust="0"/>
  </p:normalViewPr>
  <p:slideViewPr>
    <p:cSldViewPr snapToGrid="0" showGuides="1">
      <p:cViewPr varScale="1">
        <p:scale>
          <a:sx n="113" d="100"/>
          <a:sy n="113" d="100"/>
        </p:scale>
        <p:origin x="1497" y="57"/>
      </p:cViewPr>
      <p:guideLst>
        <p:guide orient="horz" pos="1992"/>
        <p:guide pos="38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-1764" y="-84"/>
      </p:cViewPr>
      <p:guideLst>
        <p:guide orient="horz" pos="2952"/>
        <p:guide pos="2232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87035" y="500147"/>
            <a:ext cx="3072266" cy="46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40370">
              <a:defRPr sz="1300">
                <a:solidFill>
                  <a:schemeClr val="tx1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1787" y="484732"/>
            <a:ext cx="3070509" cy="46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40370">
              <a:defRPr sz="1300">
                <a:solidFill>
                  <a:schemeClr val="tx1"/>
                </a:solidFill>
                <a:effectLst/>
              </a:defRPr>
            </a:lvl1pPr>
          </a:lstStyle>
          <a:p>
            <a:fld id="{B8F01AB6-C011-443A-8E2A-495BC253FF5E}" type="datetime1">
              <a:rPr lang="en-US" altLang="en-US"/>
              <a:pPr/>
              <a:t>11/6/2017</a:t>
            </a:fld>
            <a:endParaRPr lang="en-US" altLang="en-US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04999"/>
            <a:ext cx="3070509" cy="46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40370">
              <a:defRPr sz="13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altLang="en-US"/>
              <a:t>© Univesity of California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092" y="8904999"/>
            <a:ext cx="3070508" cy="46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40370">
              <a:defRPr sz="1300">
                <a:solidFill>
                  <a:schemeClr val="tx1"/>
                </a:solidFill>
                <a:effectLst/>
              </a:defRPr>
            </a:lvl1pPr>
          </a:lstStyle>
          <a:p>
            <a:fld id="{DA06C128-D9C9-47A5-A89D-D69EB5ECBE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954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0509" cy="46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40370">
              <a:defRPr sz="130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092" y="0"/>
            <a:ext cx="3070508" cy="46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40370">
              <a:defRPr sz="130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70A47E42-D10D-4AA0-B478-EA627DA04F08}" type="datetime1">
              <a:rPr lang="en-US" altLang="en-US"/>
              <a:pPr/>
              <a:t>11/6/2017</a:t>
            </a:fld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827" y="4451643"/>
            <a:ext cx="5198949" cy="421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04999"/>
            <a:ext cx="3070509" cy="46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40370">
              <a:defRPr sz="130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© Univesity of California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092" y="8904999"/>
            <a:ext cx="3070508" cy="46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40370">
              <a:defRPr sz="130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B08C9856-9563-4E0E-89F0-C68B9AB5BD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49579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0A47E42-D10D-4AA0-B478-EA627DA04F08}" type="datetime1">
              <a:rPr lang="en-US" altLang="en-US" smtClean="0"/>
              <a:pPr/>
              <a:t>11/6/2017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Univesity of California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9856-9563-4E0E-89F0-C68B9AB5BDC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22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3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5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72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0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9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2327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1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2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6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26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885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1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 kern="1200">
          <a:solidFill>
            <a:srgbClr val="FFF2B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5715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rgbClr val="00FF00"/>
                </a:solidFill>
                <a:latin typeface="+mn-lt"/>
              </a:rPr>
              <a:t>Chapter 11: Alkenes</a:t>
            </a:r>
          </a:p>
        </p:txBody>
      </p:sp>
      <p:cxnSp>
        <p:nvCxnSpPr>
          <p:cNvPr id="46" name="Straight Connector 45"/>
          <p:cNvCxnSpPr/>
          <p:nvPr/>
        </p:nvCxnSpPr>
        <p:spPr bwMode="auto">
          <a:xfrm flipV="1">
            <a:off x="139485" y="910518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8294" y="1547099"/>
            <a:ext cx="8347412" cy="2375568"/>
            <a:chOff x="328433" y="1868330"/>
            <a:chExt cx="8347412" cy="23755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433" y="1868330"/>
              <a:ext cx="8347412" cy="237556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041896" y="1957176"/>
              <a:ext cx="1198683" cy="954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rgbClr val="FF00FF"/>
                  </a:solidFill>
                </a:rPr>
                <a:t>Largebase</a:t>
              </a:r>
              <a:endParaRPr lang="en-US">
                <a:solidFill>
                  <a:srgbClr val="FF00FF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7955280" y="1432972"/>
            <a:ext cx="1044818" cy="6142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EBD1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567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47706"/>
            <a:ext cx="7772400" cy="934165"/>
          </a:xfrm>
        </p:spPr>
        <p:txBody>
          <a:bodyPr/>
          <a:lstStyle/>
          <a:p>
            <a:r>
              <a:rPr lang="en-US" altLang="en-US">
                <a:solidFill>
                  <a:srgbClr val="00FF00"/>
                </a:solidFill>
              </a:rPr>
              <a:t>Hofmann Rule</a:t>
            </a:r>
          </a:p>
        </p:txBody>
      </p:sp>
      <p:sp>
        <p:nvSpPr>
          <p:cNvPr id="756741" name="Text Box 5"/>
          <p:cNvSpPr txBox="1">
            <a:spLocks noChangeArrowheads="1"/>
          </p:cNvSpPr>
          <p:nvPr/>
        </p:nvSpPr>
        <p:spPr bwMode="auto">
          <a:xfrm>
            <a:off x="164783" y="924945"/>
            <a:ext cx="7615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Bulky </a:t>
            </a:r>
            <a:r>
              <a:rPr lang="en-US" alt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</a:t>
            </a:r>
            <a:r>
              <a:rPr lang="en-US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leads to</a:t>
            </a:r>
            <a:r>
              <a:rPr lang="en-US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less stable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terminal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double bond</a:t>
            </a:r>
            <a:endParaRPr lang="en-US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139485" y="763787"/>
            <a:ext cx="6764235" cy="3386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62" y="3945957"/>
            <a:ext cx="4692469" cy="2864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208" y="3940687"/>
            <a:ext cx="3553442" cy="28696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60029" y="1400919"/>
            <a:ext cx="1394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latin typeface="+mn-lt"/>
              </a:rPr>
              <a:t>August </a:t>
            </a:r>
            <a:r>
              <a:rPr lang="de-DE" sz="1200" dirty="0">
                <a:latin typeface="+mn-lt"/>
              </a:rPr>
              <a:t>Wilhelm von Hofmann (1818–1892),</a:t>
            </a:r>
            <a:endParaRPr lang="en-US" sz="1200" dirty="0">
              <a:latin typeface="+mn-lt"/>
            </a:endParaRPr>
          </a:p>
        </p:txBody>
      </p:sp>
      <p:pic>
        <p:nvPicPr>
          <p:cNvPr id="780290" name="Picture 2" descr="http://vcsaba93.uw.hu/kepek/tudosok/hoffman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427" y="96837"/>
            <a:ext cx="875665" cy="130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220" name="Text Box 52"/>
          <p:cNvSpPr txBox="1">
            <a:spLocks noChangeArrowheads="1"/>
          </p:cNvSpPr>
          <p:nvPr/>
        </p:nvSpPr>
        <p:spPr bwMode="auto">
          <a:xfrm>
            <a:off x="323540" y="793595"/>
            <a:ext cx="859155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Recall</a:t>
            </a:r>
            <a:r>
              <a:rPr lang="en-US" alt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sz="32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Stereoselectivity</a:t>
            </a:r>
            <a:r>
              <a:rPr lang="en-US" alt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the </a:t>
            </a:r>
            <a:r>
              <a:rPr lang="en-US" altLang="en-US" sz="32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preferential </a:t>
            </a:r>
            <a:r>
              <a:rPr lang="en-US" alt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formation of </a:t>
            </a:r>
            <a:r>
              <a:rPr lang="en-US" altLang="en-US" sz="32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stereoisomer </a:t>
            </a:r>
            <a:r>
              <a:rPr lang="en-US" alt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 possible others. Here: </a:t>
            </a:r>
            <a:r>
              <a:rPr lang="en-US" altLang="en-US" sz="320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cis</a:t>
            </a:r>
            <a:r>
              <a:rPr lang="en-US" alt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 </a:t>
            </a:r>
            <a:r>
              <a:rPr lang="en-US" altLang="en-US" sz="32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</a:t>
            </a:r>
            <a:r>
              <a:rPr lang="en-US" alt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product? </a:t>
            </a:r>
            <a:endParaRPr lang="en-US" altLang="en-US" sz="320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0" hangingPunct="0"/>
            <a:r>
              <a:rPr lang="en-US" altLang="en-US" sz="32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Yes</a:t>
            </a:r>
            <a:r>
              <a:rPr lang="en-US" alt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</a:t>
            </a:r>
            <a:r>
              <a:rPr lang="en-US" altLang="en-US" sz="32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completely</a:t>
            </a:r>
            <a:r>
              <a:rPr lang="en-US" alt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775171" name="Line 3"/>
          <p:cNvSpPr>
            <a:spLocks noChangeShapeType="1"/>
          </p:cNvSpPr>
          <p:nvPr/>
        </p:nvSpPr>
        <p:spPr bwMode="auto">
          <a:xfrm rot="2100000">
            <a:off x="533400" y="3868491"/>
            <a:ext cx="547688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5172" name="Line 4"/>
          <p:cNvSpPr>
            <a:spLocks noChangeShapeType="1"/>
          </p:cNvSpPr>
          <p:nvPr/>
        </p:nvSpPr>
        <p:spPr bwMode="auto">
          <a:xfrm rot="8700000">
            <a:off x="968375" y="3868491"/>
            <a:ext cx="547688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5173" name="Line 5"/>
          <p:cNvSpPr>
            <a:spLocks noChangeShapeType="1"/>
          </p:cNvSpPr>
          <p:nvPr/>
        </p:nvSpPr>
        <p:spPr bwMode="auto">
          <a:xfrm rot="8700000">
            <a:off x="179388" y="3851028"/>
            <a:ext cx="4572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5174" name="Line 6"/>
          <p:cNvSpPr>
            <a:spLocks noChangeShapeType="1"/>
          </p:cNvSpPr>
          <p:nvPr/>
        </p:nvSpPr>
        <p:spPr bwMode="auto">
          <a:xfrm rot="2100000">
            <a:off x="1390650" y="3868491"/>
            <a:ext cx="547688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775175" name="Group 7"/>
          <p:cNvGrpSpPr>
            <a:grpSpLocks/>
          </p:cNvGrpSpPr>
          <p:nvPr/>
        </p:nvGrpSpPr>
        <p:grpSpPr bwMode="auto">
          <a:xfrm>
            <a:off x="3717925" y="3584328"/>
            <a:ext cx="1758950" cy="85725"/>
            <a:chOff x="2132" y="824"/>
            <a:chExt cx="1108" cy="54"/>
          </a:xfrm>
        </p:grpSpPr>
        <p:sp>
          <p:nvSpPr>
            <p:cNvPr id="775176" name="Line 8"/>
            <p:cNvSpPr>
              <a:spLocks noChangeShapeType="1"/>
            </p:cNvSpPr>
            <p:nvPr/>
          </p:nvSpPr>
          <p:spPr bwMode="auto">
            <a:xfrm rot="2100000">
              <a:off x="2355" y="835"/>
              <a:ext cx="345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5177" name="Line 9"/>
            <p:cNvSpPr>
              <a:spLocks noChangeShapeType="1"/>
            </p:cNvSpPr>
            <p:nvPr/>
          </p:nvSpPr>
          <p:spPr bwMode="auto">
            <a:xfrm rot="8700000">
              <a:off x="2629" y="835"/>
              <a:ext cx="345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5178" name="Line 10"/>
            <p:cNvSpPr>
              <a:spLocks noChangeShapeType="1"/>
            </p:cNvSpPr>
            <p:nvPr/>
          </p:nvSpPr>
          <p:spPr bwMode="auto">
            <a:xfrm rot="8700000">
              <a:off x="2132" y="824"/>
              <a:ext cx="288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5179" name="Line 11"/>
            <p:cNvSpPr>
              <a:spLocks noChangeShapeType="1"/>
            </p:cNvSpPr>
            <p:nvPr/>
          </p:nvSpPr>
          <p:spPr bwMode="auto">
            <a:xfrm rot="2100000">
              <a:off x="2895" y="835"/>
              <a:ext cx="345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5180" name="Line 12"/>
            <p:cNvSpPr>
              <a:spLocks noChangeShapeType="1"/>
            </p:cNvSpPr>
            <p:nvPr/>
          </p:nvSpPr>
          <p:spPr bwMode="auto">
            <a:xfrm rot="8700000">
              <a:off x="2721" y="878"/>
              <a:ext cx="230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775181" name="Group 13"/>
          <p:cNvGrpSpPr>
            <a:grpSpLocks/>
          </p:cNvGrpSpPr>
          <p:nvPr/>
        </p:nvGrpSpPr>
        <p:grpSpPr bwMode="auto">
          <a:xfrm>
            <a:off x="7205663" y="3595441"/>
            <a:ext cx="1758950" cy="96837"/>
            <a:chOff x="4479" y="831"/>
            <a:chExt cx="1108" cy="61"/>
          </a:xfrm>
        </p:grpSpPr>
        <p:sp>
          <p:nvSpPr>
            <p:cNvPr id="775182" name="Line 14"/>
            <p:cNvSpPr>
              <a:spLocks noChangeShapeType="1"/>
            </p:cNvSpPr>
            <p:nvPr/>
          </p:nvSpPr>
          <p:spPr bwMode="auto">
            <a:xfrm rot="2100000">
              <a:off x="4702" y="842"/>
              <a:ext cx="345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5183" name="Line 15"/>
            <p:cNvSpPr>
              <a:spLocks noChangeShapeType="1"/>
            </p:cNvSpPr>
            <p:nvPr/>
          </p:nvSpPr>
          <p:spPr bwMode="auto">
            <a:xfrm rot="8700000">
              <a:off x="4976" y="842"/>
              <a:ext cx="345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5184" name="Line 16"/>
            <p:cNvSpPr>
              <a:spLocks noChangeShapeType="1"/>
            </p:cNvSpPr>
            <p:nvPr/>
          </p:nvSpPr>
          <p:spPr bwMode="auto">
            <a:xfrm rot="8700000">
              <a:off x="4479" y="831"/>
              <a:ext cx="288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5185" name="Line 17"/>
            <p:cNvSpPr>
              <a:spLocks noChangeShapeType="1"/>
            </p:cNvSpPr>
            <p:nvPr/>
          </p:nvSpPr>
          <p:spPr bwMode="auto">
            <a:xfrm rot="2100000">
              <a:off x="5242" y="842"/>
              <a:ext cx="345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5186" name="Line 18"/>
            <p:cNvSpPr>
              <a:spLocks noChangeShapeType="1"/>
            </p:cNvSpPr>
            <p:nvPr/>
          </p:nvSpPr>
          <p:spPr bwMode="auto">
            <a:xfrm rot="2100000">
              <a:off x="5283" y="892"/>
              <a:ext cx="230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775187" name="Group 19"/>
          <p:cNvGrpSpPr>
            <a:grpSpLocks/>
          </p:cNvGrpSpPr>
          <p:nvPr/>
        </p:nvGrpSpPr>
        <p:grpSpPr bwMode="auto">
          <a:xfrm>
            <a:off x="5486400" y="3319216"/>
            <a:ext cx="1343025" cy="547687"/>
            <a:chOff x="3396" y="657"/>
            <a:chExt cx="846" cy="345"/>
          </a:xfrm>
        </p:grpSpPr>
        <p:sp>
          <p:nvSpPr>
            <p:cNvPr id="775188" name="Line 20"/>
            <p:cNvSpPr>
              <a:spLocks noChangeShapeType="1"/>
            </p:cNvSpPr>
            <p:nvPr/>
          </p:nvSpPr>
          <p:spPr bwMode="auto">
            <a:xfrm rot="3600000">
              <a:off x="3561" y="830"/>
              <a:ext cx="345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5189" name="Line 21"/>
            <p:cNvSpPr>
              <a:spLocks noChangeShapeType="1"/>
            </p:cNvSpPr>
            <p:nvPr/>
          </p:nvSpPr>
          <p:spPr bwMode="auto">
            <a:xfrm rot="7200000">
              <a:off x="4069" y="830"/>
              <a:ext cx="345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5190" name="Line 22"/>
            <p:cNvSpPr>
              <a:spLocks noChangeShapeType="1"/>
            </p:cNvSpPr>
            <p:nvPr/>
          </p:nvSpPr>
          <p:spPr bwMode="auto">
            <a:xfrm>
              <a:off x="3818" y="976"/>
              <a:ext cx="345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5191" name="Line 23"/>
            <p:cNvSpPr>
              <a:spLocks noChangeShapeType="1"/>
            </p:cNvSpPr>
            <p:nvPr/>
          </p:nvSpPr>
          <p:spPr bwMode="auto">
            <a:xfrm>
              <a:off x="3844" y="925"/>
              <a:ext cx="288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5192" name="Line 24"/>
            <p:cNvSpPr>
              <a:spLocks noChangeShapeType="1"/>
            </p:cNvSpPr>
            <p:nvPr/>
          </p:nvSpPr>
          <p:spPr bwMode="auto">
            <a:xfrm>
              <a:off x="3396" y="684"/>
              <a:ext cx="259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75193" name="Text Box 25"/>
          <p:cNvSpPr txBox="1">
            <a:spLocks noChangeArrowheads="1"/>
          </p:cNvSpPr>
          <p:nvPr/>
        </p:nvSpPr>
        <p:spPr bwMode="auto">
          <a:xfrm>
            <a:off x="4195763" y="404470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51%</a:t>
            </a:r>
          </a:p>
        </p:txBody>
      </p:sp>
      <p:sp>
        <p:nvSpPr>
          <p:cNvPr id="775194" name="Text Box 26"/>
          <p:cNvSpPr txBox="1">
            <a:spLocks noChangeArrowheads="1"/>
          </p:cNvSpPr>
          <p:nvPr/>
        </p:nvSpPr>
        <p:spPr bwMode="auto">
          <a:xfrm>
            <a:off x="5953125" y="4043116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18%</a:t>
            </a:r>
          </a:p>
        </p:txBody>
      </p:sp>
      <p:sp>
        <p:nvSpPr>
          <p:cNvPr id="775195" name="Text Box 27"/>
          <p:cNvSpPr txBox="1">
            <a:spLocks noChangeArrowheads="1"/>
          </p:cNvSpPr>
          <p:nvPr/>
        </p:nvSpPr>
        <p:spPr bwMode="auto">
          <a:xfrm>
            <a:off x="7656513" y="4043116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31%</a:t>
            </a:r>
          </a:p>
        </p:txBody>
      </p:sp>
      <p:sp>
        <p:nvSpPr>
          <p:cNvPr id="775196" name="Text Box 28"/>
          <p:cNvSpPr txBox="1">
            <a:spLocks noChangeArrowheads="1"/>
          </p:cNvSpPr>
          <p:nvPr/>
        </p:nvSpPr>
        <p:spPr bwMode="auto">
          <a:xfrm>
            <a:off x="5527675" y="3450978"/>
            <a:ext cx="346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775197" name="Text Box 29"/>
          <p:cNvSpPr txBox="1">
            <a:spLocks noChangeArrowheads="1"/>
          </p:cNvSpPr>
          <p:nvPr/>
        </p:nvSpPr>
        <p:spPr bwMode="auto">
          <a:xfrm>
            <a:off x="6864350" y="3450978"/>
            <a:ext cx="346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775198" name="Line 30"/>
          <p:cNvSpPr>
            <a:spLocks noChangeShapeType="1"/>
          </p:cNvSpPr>
          <p:nvPr/>
        </p:nvSpPr>
        <p:spPr bwMode="auto">
          <a:xfrm rot="5400000">
            <a:off x="1270000" y="3527179"/>
            <a:ext cx="365125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5199" name="Text Box 31"/>
          <p:cNvSpPr txBox="1">
            <a:spLocks noChangeArrowheads="1"/>
          </p:cNvSpPr>
          <p:nvPr/>
        </p:nvSpPr>
        <p:spPr bwMode="auto">
          <a:xfrm>
            <a:off x="1224437" y="2922007"/>
            <a:ext cx="598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</a:t>
            </a:r>
          </a:p>
        </p:txBody>
      </p:sp>
      <p:sp>
        <p:nvSpPr>
          <p:cNvPr id="775200" name="Line 32"/>
          <p:cNvSpPr>
            <a:spLocks noChangeShapeType="1"/>
          </p:cNvSpPr>
          <p:nvPr/>
        </p:nvSpPr>
        <p:spPr bwMode="auto">
          <a:xfrm>
            <a:off x="2028827" y="3739903"/>
            <a:ext cx="1446212" cy="89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5201" name="Text Box 33"/>
          <p:cNvSpPr txBox="1">
            <a:spLocks noChangeArrowheads="1"/>
          </p:cNvSpPr>
          <p:nvPr/>
        </p:nvSpPr>
        <p:spPr bwMode="auto">
          <a:xfrm>
            <a:off x="1914525" y="3244603"/>
            <a:ext cx="164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Na </a:t>
            </a:r>
            <a:r>
              <a:rPr lang="en-US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OCH</a:t>
            </a:r>
            <a:r>
              <a:rPr lang="en-US" altLang="en-US" sz="2400" baseline="-25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sz="2400" baseline="-25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5202" name="Text Box 34"/>
          <p:cNvSpPr txBox="1">
            <a:spLocks noChangeArrowheads="1"/>
          </p:cNvSpPr>
          <p:nvPr/>
        </p:nvSpPr>
        <p:spPr bwMode="auto">
          <a:xfrm>
            <a:off x="2051050" y="3739903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OH</a:t>
            </a:r>
          </a:p>
        </p:txBody>
      </p:sp>
      <p:sp>
        <p:nvSpPr>
          <p:cNvPr id="775203" name="Rectangle 35"/>
          <p:cNvSpPr>
            <a:spLocks noChangeArrowheads="1"/>
          </p:cNvSpPr>
          <p:nvPr/>
        </p:nvSpPr>
        <p:spPr bwMode="auto">
          <a:xfrm>
            <a:off x="2410124" y="3144591"/>
            <a:ext cx="401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en-US" altLang="en-US" sz="2400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5204" name="Text Box 36"/>
          <p:cNvSpPr txBox="1">
            <a:spLocks noChangeArrowheads="1"/>
          </p:cNvSpPr>
          <p:nvPr/>
        </p:nvSpPr>
        <p:spPr bwMode="auto">
          <a:xfrm>
            <a:off x="2348183" y="3156499"/>
            <a:ext cx="26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23" y="-93786"/>
            <a:ext cx="8333154" cy="885703"/>
          </a:xfrm>
        </p:spPr>
        <p:txBody>
          <a:bodyPr/>
          <a:lstStyle/>
          <a:p>
            <a:r>
              <a:rPr lang="en-US" altLang="en-US" smtClean="0">
                <a:solidFill>
                  <a:srgbClr val="00FF00"/>
                </a:solidFill>
              </a:rPr>
              <a:t>Elimination Is Stereoselective</a:t>
            </a:r>
            <a:endParaRPr lang="en-US">
              <a:solidFill>
                <a:srgbClr val="00FF0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 flipV="1">
            <a:off x="139485" y="745783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3763114" y="4468063"/>
            <a:ext cx="1664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Mainly trans</a:t>
            </a:r>
            <a:endParaRPr lang="en-US" sz="2000"/>
          </a:p>
        </p:txBody>
      </p:sp>
      <p:sp>
        <p:nvSpPr>
          <p:cNvPr id="56" name="TextBox 55"/>
          <p:cNvSpPr txBox="1"/>
          <p:nvPr/>
        </p:nvSpPr>
        <p:spPr>
          <a:xfrm>
            <a:off x="1920946" y="4235203"/>
            <a:ext cx="1579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Non-bulky base: </a:t>
            </a:r>
            <a:r>
              <a:rPr lang="en-US" sz="1600" dirty="0" err="1" smtClean="0">
                <a:solidFill>
                  <a:schemeClr val="accent2"/>
                </a:solidFill>
              </a:rPr>
              <a:t>Zaitzev</a:t>
            </a:r>
            <a:endParaRPr lang="en-US" sz="1600" dirty="0">
              <a:solidFill>
                <a:schemeClr val="accent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4685979" y="4868173"/>
            <a:ext cx="0" cy="447353"/>
          </a:xfrm>
          <a:prstGeom prst="straightConnector1">
            <a:avLst/>
          </a:prstGeom>
          <a:noFill/>
          <a:ln w="22225" cap="flat" cmpd="sng" algn="ctr">
            <a:solidFill>
              <a:schemeClr val="tx2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/>
          <p:nvPr/>
        </p:nvCxnSpPr>
        <p:spPr bwMode="auto">
          <a:xfrm flipV="1">
            <a:off x="6403166" y="4868172"/>
            <a:ext cx="0" cy="447353"/>
          </a:xfrm>
          <a:prstGeom prst="straightConnector1">
            <a:avLst/>
          </a:prstGeom>
          <a:noFill/>
          <a:ln w="22225" cap="flat" cmpd="sng" algn="ctr">
            <a:solidFill>
              <a:schemeClr val="tx2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558788"/>
              </p:ext>
            </p:extLst>
          </p:nvPr>
        </p:nvGraphicFramePr>
        <p:xfrm>
          <a:off x="3380997" y="5315525"/>
          <a:ext cx="4331537" cy="152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235" name="CS ChemDraw Drawing" r:id="rId3" imgW="2950500" imgH="1036320" progId="ChemDraw.Document.6.0">
                  <p:embed/>
                </p:oleObj>
              </mc:Choice>
              <mc:Fallback>
                <p:oleObj name="CS ChemDraw Drawing" r:id="rId3" imgW="2950500" imgH="10363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80997" y="5315525"/>
                        <a:ext cx="4331537" cy="152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190" y="951570"/>
            <a:ext cx="4731766" cy="5663442"/>
          </a:xfrm>
          <a:prstGeom prst="rect">
            <a:avLst/>
          </a:prstGeom>
        </p:spPr>
      </p:pic>
      <p:sp>
        <p:nvSpPr>
          <p:cNvPr id="4" name="Text Box 38"/>
          <p:cNvSpPr txBox="1">
            <a:spLocks noChangeArrowheads="1"/>
          </p:cNvSpPr>
          <p:nvPr/>
        </p:nvSpPr>
        <p:spPr bwMode="auto">
          <a:xfrm>
            <a:off x="101319" y="1012339"/>
            <a:ext cx="4288871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Recall</a:t>
            </a:r>
            <a:r>
              <a: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altLang="en-US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Stereospecificity</a:t>
            </a:r>
            <a:r>
              <a:rPr lang="en-US" alt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the </a:t>
            </a:r>
            <a:r>
              <a:rPr lang="en-US" altLang="en-US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selective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conversion of one stereoisomer of starting material to one of the product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Here: </a:t>
            </a:r>
            <a:r>
              <a:rPr lang="en-US" altLang="en-US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diastereomer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39485" y="4178965"/>
            <a:ext cx="1474787" cy="1325562"/>
            <a:chOff x="870" y="3346"/>
            <a:chExt cx="929" cy="835"/>
          </a:xfrm>
        </p:grpSpPr>
        <p:sp>
          <p:nvSpPr>
            <p:cNvPr id="6" name="Text Box 40"/>
            <p:cNvSpPr txBox="1">
              <a:spLocks noChangeArrowheads="1"/>
            </p:cNvSpPr>
            <p:nvPr/>
          </p:nvSpPr>
          <p:spPr bwMode="auto">
            <a:xfrm>
              <a:off x="982" y="3450"/>
              <a:ext cx="6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    C</a:t>
              </a:r>
            </a:p>
          </p:txBody>
        </p:sp>
        <p:sp>
          <p:nvSpPr>
            <p:cNvPr id="7" name="Line 41"/>
            <p:cNvSpPr>
              <a:spLocks noChangeShapeType="1"/>
            </p:cNvSpPr>
            <p:nvPr/>
          </p:nvSpPr>
          <p:spPr bwMode="auto">
            <a:xfrm>
              <a:off x="1248" y="3613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" name="Text Box 42"/>
            <p:cNvSpPr txBox="1">
              <a:spLocks noChangeArrowheads="1"/>
            </p:cNvSpPr>
            <p:nvPr/>
          </p:nvSpPr>
          <p:spPr bwMode="auto">
            <a:xfrm>
              <a:off x="975" y="3854"/>
              <a:ext cx="27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</a:p>
          </p:txBody>
        </p:sp>
        <p:sp>
          <p:nvSpPr>
            <p:cNvPr id="9" name="Text Box 43"/>
            <p:cNvSpPr txBox="1">
              <a:spLocks noChangeArrowheads="1"/>
            </p:cNvSpPr>
            <p:nvPr/>
          </p:nvSpPr>
          <p:spPr bwMode="auto">
            <a:xfrm>
              <a:off x="1395" y="3854"/>
              <a:ext cx="27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0" name="Line 44"/>
            <p:cNvSpPr>
              <a:spLocks noChangeShapeType="1"/>
            </p:cNvSpPr>
            <p:nvPr/>
          </p:nvSpPr>
          <p:spPr bwMode="auto">
            <a:xfrm>
              <a:off x="1626" y="3613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" name="Line 45"/>
            <p:cNvSpPr>
              <a:spLocks noChangeShapeType="1"/>
            </p:cNvSpPr>
            <p:nvPr/>
          </p:nvSpPr>
          <p:spPr bwMode="auto">
            <a:xfrm>
              <a:off x="870" y="3613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Line 46"/>
            <p:cNvSpPr>
              <a:spLocks noChangeShapeType="1"/>
            </p:cNvSpPr>
            <p:nvPr/>
          </p:nvSpPr>
          <p:spPr bwMode="auto">
            <a:xfrm rot="5400000">
              <a:off x="1048" y="3808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Line 47"/>
            <p:cNvSpPr>
              <a:spLocks noChangeShapeType="1"/>
            </p:cNvSpPr>
            <p:nvPr/>
          </p:nvSpPr>
          <p:spPr bwMode="auto">
            <a:xfrm rot="5400000">
              <a:off x="1459" y="3807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Text Box 48"/>
            <p:cNvSpPr txBox="1">
              <a:spLocks noChangeArrowheads="1"/>
            </p:cNvSpPr>
            <p:nvPr/>
          </p:nvSpPr>
          <p:spPr bwMode="auto">
            <a:xfrm>
              <a:off x="1543" y="3360"/>
              <a:ext cx="23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*</a:t>
              </a:r>
            </a:p>
          </p:txBody>
        </p:sp>
        <p:sp>
          <p:nvSpPr>
            <p:cNvPr id="15" name="Text Box 49"/>
            <p:cNvSpPr txBox="1">
              <a:spLocks noChangeArrowheads="1"/>
            </p:cNvSpPr>
            <p:nvPr/>
          </p:nvSpPr>
          <p:spPr bwMode="auto">
            <a:xfrm>
              <a:off x="1139" y="3359"/>
              <a:ext cx="23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*</a:t>
              </a:r>
            </a:p>
          </p:txBody>
        </p:sp>
        <p:sp>
          <p:nvSpPr>
            <p:cNvPr id="16" name="Line 50"/>
            <p:cNvSpPr>
              <a:spLocks noChangeShapeType="1"/>
            </p:cNvSpPr>
            <p:nvPr/>
          </p:nvSpPr>
          <p:spPr bwMode="auto">
            <a:xfrm rot="5400000">
              <a:off x="1056" y="3419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" name="Line 51"/>
            <p:cNvSpPr>
              <a:spLocks noChangeShapeType="1"/>
            </p:cNvSpPr>
            <p:nvPr/>
          </p:nvSpPr>
          <p:spPr bwMode="auto">
            <a:xfrm rot="5400000">
              <a:off x="1467" y="3418"/>
              <a:ext cx="14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405423" y="-21350"/>
            <a:ext cx="8333154" cy="88570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9pPr>
          </a:lstStyle>
          <a:p>
            <a:r>
              <a:rPr lang="en-US" altLang="en-US" smtClean="0">
                <a:solidFill>
                  <a:srgbClr val="00FF00"/>
                </a:solidFill>
              </a:rPr>
              <a:t>Elimination Is Stereospecific</a:t>
            </a:r>
            <a:endParaRPr lang="en-US">
              <a:solidFill>
                <a:srgbClr val="00FF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139485" y="777043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1904784" y="4336061"/>
            <a:ext cx="25426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gives </a:t>
            </a:r>
            <a:r>
              <a:rPr lang="en-US" altLang="en-US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only E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product, the </a:t>
            </a:r>
            <a:r>
              <a:rPr lang="en-US" altLang="en-US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other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gives </a:t>
            </a:r>
            <a:r>
              <a:rPr lang="en-US" altLang="en-US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only Z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     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84813"/>
            <a:ext cx="9016779" cy="761506"/>
          </a:xfrm>
        </p:spPr>
        <p:txBody>
          <a:bodyPr/>
          <a:lstStyle/>
          <a:p>
            <a:r>
              <a:rPr lang="en-US" altLang="en-US" sz="4000" smtClean="0">
                <a:solidFill>
                  <a:srgbClr val="00FF00"/>
                </a:solidFill>
              </a:rPr>
              <a:t>Alkenes From ROH By Dehydration</a:t>
            </a:r>
            <a:endParaRPr lang="en-US" altLang="en-US" sz="4000">
              <a:solidFill>
                <a:srgbClr val="00FF00"/>
              </a:solidFill>
            </a:endParaRPr>
          </a:p>
        </p:txBody>
      </p:sp>
      <p:sp>
        <p:nvSpPr>
          <p:cNvPr id="777219" name="Text Box 3"/>
          <p:cNvSpPr txBox="1">
            <a:spLocks noChangeArrowheads="1"/>
          </p:cNvSpPr>
          <p:nvPr/>
        </p:nvSpPr>
        <p:spPr bwMode="auto">
          <a:xfrm>
            <a:off x="160122" y="2868518"/>
            <a:ext cx="1128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en-US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prim</a:t>
            </a:r>
            <a:endParaRPr lang="en-US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7220" name="Line 4"/>
          <p:cNvSpPr>
            <a:spLocks noChangeShapeType="1"/>
          </p:cNvSpPr>
          <p:nvPr/>
        </p:nvSpPr>
        <p:spPr bwMode="auto">
          <a:xfrm>
            <a:off x="884022" y="3117756"/>
            <a:ext cx="274638" cy="0"/>
          </a:xfrm>
          <a:prstGeom prst="line">
            <a:avLst/>
          </a:prstGeom>
          <a:noFill/>
          <a:ln w="38100">
            <a:solidFill>
              <a:srgbClr val="EBD1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7221" name="Text Box 5"/>
          <p:cNvSpPr txBox="1">
            <a:spLocks noChangeArrowheads="1"/>
          </p:cNvSpPr>
          <p:nvPr/>
        </p:nvSpPr>
        <p:spPr bwMode="auto">
          <a:xfrm>
            <a:off x="1111035" y="2868518"/>
            <a:ext cx="754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OH</a:t>
            </a:r>
          </a:p>
        </p:txBody>
      </p:sp>
      <p:sp>
        <p:nvSpPr>
          <p:cNvPr id="777222" name="Rectangle 6"/>
          <p:cNvSpPr>
            <a:spLocks noChangeArrowheads="1"/>
          </p:cNvSpPr>
          <p:nvPr/>
        </p:nvSpPr>
        <p:spPr bwMode="auto">
          <a:xfrm rot="5400000">
            <a:off x="1826998" y="3430854"/>
            <a:ext cx="10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:</a:t>
            </a:r>
            <a:endParaRPr lang="en-US" altLang="en-US" sz="4400"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77223" name="Rectangle 7"/>
          <p:cNvSpPr>
            <a:spLocks noChangeArrowheads="1"/>
          </p:cNvSpPr>
          <p:nvPr/>
        </p:nvSpPr>
        <p:spPr bwMode="auto">
          <a:xfrm rot="5400000">
            <a:off x="1825411" y="3816617"/>
            <a:ext cx="10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:</a:t>
            </a:r>
            <a:endParaRPr lang="en-US" altLang="en-US" sz="4400"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77224" name="Text Box 8"/>
          <p:cNvSpPr txBox="1">
            <a:spLocks noChangeArrowheads="1"/>
          </p:cNvSpPr>
          <p:nvPr/>
        </p:nvSpPr>
        <p:spPr bwMode="auto">
          <a:xfrm>
            <a:off x="3954155" y="3541980"/>
            <a:ext cx="2284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CH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endParaRPr lang="en-US" altLang="en-US" baseline="-25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7225" name="Line 9"/>
          <p:cNvSpPr>
            <a:spLocks noChangeShapeType="1"/>
          </p:cNvSpPr>
          <p:nvPr/>
        </p:nvSpPr>
        <p:spPr bwMode="auto">
          <a:xfrm>
            <a:off x="5557530" y="3781693"/>
            <a:ext cx="228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7226" name="Line 10"/>
          <p:cNvSpPr>
            <a:spLocks noChangeShapeType="1"/>
          </p:cNvSpPr>
          <p:nvPr/>
        </p:nvSpPr>
        <p:spPr bwMode="auto">
          <a:xfrm>
            <a:off x="4703455" y="3781693"/>
            <a:ext cx="228600" cy="0"/>
          </a:xfrm>
          <a:prstGeom prst="line">
            <a:avLst/>
          </a:prstGeom>
          <a:noFill/>
          <a:ln w="38100">
            <a:solidFill>
              <a:srgbClr val="EBD1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7227" name="Text Box 11"/>
          <p:cNvSpPr txBox="1">
            <a:spLocks noChangeArrowheads="1"/>
          </p:cNvSpPr>
          <p:nvPr/>
        </p:nvSpPr>
        <p:spPr bwMode="auto">
          <a:xfrm>
            <a:off x="1838110" y="2857406"/>
            <a:ext cx="72755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+  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SO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4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conc., goes  by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E2,</a:t>
            </a:r>
            <a:r>
              <a:rPr lang="en-US" altLang="en-US" baseline="-25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requires heat:</a:t>
            </a:r>
            <a:endParaRPr lang="en-US" altLang="en-US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7228" name="Text Box 12"/>
          <p:cNvSpPr txBox="1">
            <a:spLocks noChangeArrowheads="1"/>
          </p:cNvSpPr>
          <p:nvPr/>
        </p:nvSpPr>
        <p:spPr bwMode="auto">
          <a:xfrm>
            <a:off x="3050865" y="3399801"/>
            <a:ext cx="268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grpSp>
        <p:nvGrpSpPr>
          <p:cNvPr id="777229" name="Group 13"/>
          <p:cNvGrpSpPr>
            <a:grpSpLocks/>
          </p:cNvGrpSpPr>
          <p:nvPr/>
        </p:nvGrpSpPr>
        <p:grpSpPr bwMode="auto">
          <a:xfrm>
            <a:off x="3330360" y="3727717"/>
            <a:ext cx="547688" cy="152400"/>
            <a:chOff x="1839" y="1917"/>
            <a:chExt cx="345" cy="96"/>
          </a:xfrm>
        </p:grpSpPr>
        <p:sp>
          <p:nvSpPr>
            <p:cNvPr id="777230" name="Line 14"/>
            <p:cNvSpPr>
              <a:spLocks noChangeShapeType="1"/>
            </p:cNvSpPr>
            <p:nvPr/>
          </p:nvSpPr>
          <p:spPr bwMode="auto">
            <a:xfrm>
              <a:off x="1839" y="1917"/>
              <a:ext cx="345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7231" name="Line 15"/>
            <p:cNvSpPr>
              <a:spLocks noChangeShapeType="1"/>
            </p:cNvSpPr>
            <p:nvPr/>
          </p:nvSpPr>
          <p:spPr bwMode="auto">
            <a:xfrm>
              <a:off x="1839" y="2013"/>
              <a:ext cx="345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77232" name="Line 16"/>
          <p:cNvSpPr>
            <a:spLocks noChangeShapeType="1"/>
          </p:cNvSpPr>
          <p:nvPr/>
        </p:nvSpPr>
        <p:spPr bwMode="auto">
          <a:xfrm rot="8100000">
            <a:off x="6036955" y="3557855"/>
            <a:ext cx="274638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7233" name="Line 17"/>
          <p:cNvSpPr>
            <a:spLocks noChangeShapeType="1"/>
          </p:cNvSpPr>
          <p:nvPr/>
        </p:nvSpPr>
        <p:spPr bwMode="auto">
          <a:xfrm rot="2700000">
            <a:off x="6018699" y="4017437"/>
            <a:ext cx="274637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7234" name="Text Box 18"/>
          <p:cNvSpPr txBox="1">
            <a:spLocks noChangeArrowheads="1"/>
          </p:cNvSpPr>
          <p:nvPr/>
        </p:nvSpPr>
        <p:spPr bwMode="auto">
          <a:xfrm>
            <a:off x="6227455" y="3153043"/>
            <a:ext cx="447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777235" name="Text Box 19"/>
          <p:cNvSpPr txBox="1">
            <a:spLocks noChangeArrowheads="1"/>
          </p:cNvSpPr>
          <p:nvPr/>
        </p:nvSpPr>
        <p:spPr bwMode="auto">
          <a:xfrm>
            <a:off x="6208405" y="3900755"/>
            <a:ext cx="447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777236" name="Rectangle 20"/>
          <p:cNvSpPr>
            <a:spLocks noChangeArrowheads="1"/>
          </p:cNvSpPr>
          <p:nvPr/>
        </p:nvSpPr>
        <p:spPr bwMode="auto">
          <a:xfrm rot="5400000">
            <a:off x="5927418" y="3434030"/>
            <a:ext cx="10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:</a:t>
            </a:r>
            <a:endParaRPr lang="en-US" altLang="en-US" sz="4400"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77237" name="Freeform 21"/>
          <p:cNvSpPr>
            <a:spLocks/>
          </p:cNvSpPr>
          <p:nvPr/>
        </p:nvSpPr>
        <p:spPr bwMode="auto">
          <a:xfrm rot="19434247" flipV="1">
            <a:off x="4331980" y="3956318"/>
            <a:ext cx="604838" cy="258762"/>
          </a:xfrm>
          <a:custGeom>
            <a:avLst/>
            <a:gdLst>
              <a:gd name="T0" fmla="*/ 0 w 528"/>
              <a:gd name="T1" fmla="*/ 147 h 147"/>
              <a:gd name="T2" fmla="*/ 271 w 528"/>
              <a:gd name="T3" fmla="*/ 7 h 147"/>
              <a:gd name="T4" fmla="*/ 528 w 528"/>
              <a:gd name="T5" fmla="*/ 10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147">
                <a:moveTo>
                  <a:pt x="0" y="147"/>
                </a:moveTo>
                <a:cubicBezTo>
                  <a:pt x="91" y="80"/>
                  <a:pt x="183" y="14"/>
                  <a:pt x="271" y="7"/>
                </a:cubicBezTo>
                <a:cubicBezTo>
                  <a:pt x="359" y="0"/>
                  <a:pt x="443" y="53"/>
                  <a:pt x="528" y="10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7238" name="Line 22"/>
          <p:cNvSpPr>
            <a:spLocks noChangeShapeType="1"/>
          </p:cNvSpPr>
          <p:nvPr/>
        </p:nvSpPr>
        <p:spPr bwMode="auto">
          <a:xfrm rot="5400000">
            <a:off x="4088299" y="4120624"/>
            <a:ext cx="274638" cy="0"/>
          </a:xfrm>
          <a:prstGeom prst="line">
            <a:avLst/>
          </a:prstGeom>
          <a:noFill/>
          <a:ln w="38100">
            <a:solidFill>
              <a:srgbClr val="EBD1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7239" name="Text Box 23"/>
          <p:cNvSpPr txBox="1">
            <a:spLocks noChangeArrowheads="1"/>
          </p:cNvSpPr>
          <p:nvPr/>
        </p:nvSpPr>
        <p:spPr bwMode="auto">
          <a:xfrm>
            <a:off x="3992255" y="4200793"/>
            <a:ext cx="447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777240" name="Freeform 24"/>
          <p:cNvSpPr>
            <a:spLocks/>
          </p:cNvSpPr>
          <p:nvPr/>
        </p:nvSpPr>
        <p:spPr bwMode="auto">
          <a:xfrm rot="1531498" flipV="1">
            <a:off x="5643255" y="3895993"/>
            <a:ext cx="244475" cy="192087"/>
          </a:xfrm>
          <a:custGeom>
            <a:avLst/>
            <a:gdLst>
              <a:gd name="T0" fmla="*/ 0 w 528"/>
              <a:gd name="T1" fmla="*/ 147 h 147"/>
              <a:gd name="T2" fmla="*/ 271 w 528"/>
              <a:gd name="T3" fmla="*/ 7 h 147"/>
              <a:gd name="T4" fmla="*/ 528 w 528"/>
              <a:gd name="T5" fmla="*/ 10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147">
                <a:moveTo>
                  <a:pt x="0" y="147"/>
                </a:moveTo>
                <a:cubicBezTo>
                  <a:pt x="91" y="80"/>
                  <a:pt x="183" y="14"/>
                  <a:pt x="271" y="7"/>
                </a:cubicBezTo>
                <a:cubicBezTo>
                  <a:pt x="359" y="0"/>
                  <a:pt x="443" y="53"/>
                  <a:pt x="528" y="10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7241" name="Text Box 25"/>
          <p:cNvSpPr txBox="1">
            <a:spLocks noChangeArrowheads="1"/>
          </p:cNvSpPr>
          <p:nvPr/>
        </p:nvSpPr>
        <p:spPr bwMode="auto">
          <a:xfrm>
            <a:off x="6579880" y="3530868"/>
            <a:ext cx="334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777242" name="Text Box 26"/>
          <p:cNvSpPr txBox="1">
            <a:spLocks noChangeArrowheads="1"/>
          </p:cNvSpPr>
          <p:nvPr/>
        </p:nvSpPr>
        <p:spPr bwMode="auto">
          <a:xfrm>
            <a:off x="7013268" y="3530868"/>
            <a:ext cx="1300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HSO</a:t>
            </a:r>
            <a:r>
              <a:rPr lang="en-US" altLang="en-US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777243" name="Line 27"/>
          <p:cNvSpPr>
            <a:spLocks noChangeShapeType="1"/>
          </p:cNvSpPr>
          <p:nvPr/>
        </p:nvSpPr>
        <p:spPr bwMode="auto">
          <a:xfrm>
            <a:off x="8359468" y="3791218"/>
            <a:ext cx="6397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7244" name="Text Box 28"/>
          <p:cNvSpPr txBox="1">
            <a:spLocks noChangeArrowheads="1"/>
          </p:cNvSpPr>
          <p:nvPr/>
        </p:nvSpPr>
        <p:spPr bwMode="auto">
          <a:xfrm>
            <a:off x="309909" y="4651961"/>
            <a:ext cx="178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CH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777245" name="Text Box 29"/>
          <p:cNvSpPr txBox="1">
            <a:spLocks noChangeArrowheads="1"/>
          </p:cNvSpPr>
          <p:nvPr/>
        </p:nvSpPr>
        <p:spPr bwMode="auto">
          <a:xfrm>
            <a:off x="3755295" y="4642436"/>
            <a:ext cx="1300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SO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777247" name="Line 31"/>
          <p:cNvSpPr>
            <a:spLocks noChangeShapeType="1"/>
          </p:cNvSpPr>
          <p:nvPr/>
        </p:nvSpPr>
        <p:spPr bwMode="auto">
          <a:xfrm>
            <a:off x="1059209" y="4842461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7248" name="Line 32"/>
          <p:cNvSpPr>
            <a:spLocks noChangeShapeType="1"/>
          </p:cNvSpPr>
          <p:nvPr/>
        </p:nvSpPr>
        <p:spPr bwMode="auto">
          <a:xfrm>
            <a:off x="1059209" y="4918661"/>
            <a:ext cx="228600" cy="0"/>
          </a:xfrm>
          <a:prstGeom prst="line">
            <a:avLst/>
          </a:prstGeom>
          <a:noFill/>
          <a:ln w="38100">
            <a:solidFill>
              <a:srgbClr val="EBD1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777249" name="Group 33"/>
          <p:cNvGrpSpPr>
            <a:grpSpLocks/>
          </p:cNvGrpSpPr>
          <p:nvPr/>
        </p:nvGrpSpPr>
        <p:grpSpPr bwMode="auto">
          <a:xfrm>
            <a:off x="2491134" y="4650373"/>
            <a:ext cx="903288" cy="522288"/>
            <a:chOff x="4852" y="1823"/>
            <a:chExt cx="569" cy="329"/>
          </a:xfrm>
        </p:grpSpPr>
        <p:sp>
          <p:nvSpPr>
            <p:cNvPr id="777250" name="Text Box 34"/>
            <p:cNvSpPr txBox="1">
              <a:spLocks noChangeArrowheads="1"/>
            </p:cNvSpPr>
            <p:nvPr/>
          </p:nvSpPr>
          <p:spPr bwMode="auto">
            <a:xfrm>
              <a:off x="4852" y="1825"/>
              <a:ext cx="56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altLang="en-US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</p:txBody>
        </p:sp>
        <p:sp>
          <p:nvSpPr>
            <p:cNvPr id="777251" name="Rectangle 35"/>
            <p:cNvSpPr>
              <a:spLocks noChangeArrowheads="1"/>
            </p:cNvSpPr>
            <p:nvPr/>
          </p:nvSpPr>
          <p:spPr bwMode="auto">
            <a:xfrm rot="5400000">
              <a:off x="5270" y="1740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anose="02020603050405020304" pitchFamily="18" charset="0"/>
                </a:rPr>
                <a:t>:</a:t>
              </a:r>
              <a:endPara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endParaRPr>
            </a:p>
          </p:txBody>
        </p:sp>
        <p:sp>
          <p:nvSpPr>
            <p:cNvPr id="777252" name="Rectangle 36"/>
            <p:cNvSpPr>
              <a:spLocks noChangeArrowheads="1"/>
            </p:cNvSpPr>
            <p:nvPr/>
          </p:nvSpPr>
          <p:spPr bwMode="auto">
            <a:xfrm rot="5400000">
              <a:off x="5270" y="1998"/>
              <a:ext cx="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panose="02020603050405020304" pitchFamily="18" charset="0"/>
                </a:rPr>
                <a:t>:</a:t>
              </a:r>
              <a:endPara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777253" name="Text Box 37"/>
          <p:cNvSpPr txBox="1">
            <a:spLocks noChangeArrowheads="1"/>
          </p:cNvSpPr>
          <p:nvPr/>
        </p:nvSpPr>
        <p:spPr bwMode="auto">
          <a:xfrm>
            <a:off x="2110134" y="4642436"/>
            <a:ext cx="334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777254" name="Text Box 38"/>
          <p:cNvSpPr txBox="1">
            <a:spLocks noChangeArrowheads="1"/>
          </p:cNvSpPr>
          <p:nvPr/>
        </p:nvSpPr>
        <p:spPr bwMode="auto">
          <a:xfrm>
            <a:off x="3439382" y="4642436"/>
            <a:ext cx="334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777255" name="Freeform 39"/>
          <p:cNvSpPr>
            <a:spLocks/>
          </p:cNvSpPr>
          <p:nvPr/>
        </p:nvSpPr>
        <p:spPr bwMode="auto">
          <a:xfrm rot="10493375">
            <a:off x="4431232" y="4151283"/>
            <a:ext cx="3425342" cy="733425"/>
          </a:xfrm>
          <a:custGeom>
            <a:avLst/>
            <a:gdLst>
              <a:gd name="T0" fmla="*/ 0 w 528"/>
              <a:gd name="T1" fmla="*/ 147 h 147"/>
              <a:gd name="T2" fmla="*/ 271 w 528"/>
              <a:gd name="T3" fmla="*/ 7 h 147"/>
              <a:gd name="T4" fmla="*/ 528 w 528"/>
              <a:gd name="T5" fmla="*/ 10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147">
                <a:moveTo>
                  <a:pt x="0" y="147"/>
                </a:moveTo>
                <a:cubicBezTo>
                  <a:pt x="91" y="80"/>
                  <a:pt x="183" y="14"/>
                  <a:pt x="271" y="7"/>
                </a:cubicBezTo>
                <a:cubicBezTo>
                  <a:pt x="359" y="0"/>
                  <a:pt x="443" y="53"/>
                  <a:pt x="528" y="10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77256" name="Rectangle 40"/>
          <p:cNvSpPr>
            <a:spLocks noChangeArrowheads="1"/>
          </p:cNvSpPr>
          <p:nvPr/>
        </p:nvSpPr>
        <p:spPr bwMode="auto">
          <a:xfrm>
            <a:off x="7916555" y="3310205"/>
            <a:ext cx="401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en-US" altLang="en-US" baseline="-25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7257" name="Text Box 41"/>
          <p:cNvSpPr txBox="1">
            <a:spLocks noChangeArrowheads="1"/>
          </p:cNvSpPr>
          <p:nvPr/>
        </p:nvSpPr>
        <p:spPr bwMode="auto">
          <a:xfrm>
            <a:off x="5563880" y="3292743"/>
            <a:ext cx="2682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777258" name="Text Box 42"/>
          <p:cNvSpPr txBox="1">
            <a:spLocks noChangeArrowheads="1"/>
          </p:cNvSpPr>
          <p:nvPr/>
        </p:nvSpPr>
        <p:spPr bwMode="auto">
          <a:xfrm>
            <a:off x="307058" y="5656044"/>
            <a:ext cx="8000633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en-US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</a:t>
            </a: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R</a:t>
            </a:r>
            <a:r>
              <a:rPr lang="en-US" altLang="en-US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tert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OH + H 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:  E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+   rearrangements</a:t>
            </a:r>
          </a:p>
        </p:txBody>
      </p:sp>
      <p:sp>
        <p:nvSpPr>
          <p:cNvPr id="777260" name="Line 44"/>
          <p:cNvSpPr>
            <a:spLocks noChangeShapeType="1"/>
          </p:cNvSpPr>
          <p:nvPr/>
        </p:nvSpPr>
        <p:spPr bwMode="auto">
          <a:xfrm>
            <a:off x="1773908" y="5917981"/>
            <a:ext cx="228600" cy="0"/>
          </a:xfrm>
          <a:prstGeom prst="line">
            <a:avLst/>
          </a:prstGeom>
          <a:noFill/>
          <a:ln w="38100">
            <a:solidFill>
              <a:srgbClr val="EBD1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7262" name="Rectangle 46"/>
          <p:cNvSpPr>
            <a:spLocks noChangeArrowheads="1"/>
          </p:cNvSpPr>
          <p:nvPr/>
        </p:nvSpPr>
        <p:spPr bwMode="auto">
          <a:xfrm>
            <a:off x="309348" y="3551505"/>
            <a:ext cx="288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  +  </a:t>
            </a: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 flipV="1">
            <a:off x="139485" y="872459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oup 1"/>
          <p:cNvGrpSpPr/>
          <p:nvPr/>
        </p:nvGrpSpPr>
        <p:grpSpPr>
          <a:xfrm>
            <a:off x="1295400" y="1051779"/>
            <a:ext cx="6553200" cy="1416050"/>
            <a:chOff x="538163" y="903288"/>
            <a:chExt cx="6553200" cy="1416050"/>
          </a:xfrm>
        </p:grpSpPr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2321409" y="944563"/>
              <a:ext cx="1447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Acid, </a:t>
              </a:r>
              <a:r>
                <a:rPr lang="el-GR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Δ</a:t>
              </a:r>
              <a:endPara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" name="Line 3"/>
            <p:cNvSpPr>
              <a:spLocks noChangeShapeType="1"/>
            </p:cNvSpPr>
            <p:nvPr/>
          </p:nvSpPr>
          <p:spPr bwMode="auto">
            <a:xfrm>
              <a:off x="1109663" y="1373188"/>
              <a:ext cx="27463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706438" y="1114425"/>
              <a:ext cx="500062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49" name="Line 5"/>
            <p:cNvSpPr>
              <a:spLocks noChangeShapeType="1"/>
            </p:cNvSpPr>
            <p:nvPr/>
          </p:nvSpPr>
          <p:spPr bwMode="auto">
            <a:xfrm rot="5400000">
              <a:off x="819944" y="1040607"/>
              <a:ext cx="274637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 rot="5400000">
              <a:off x="818356" y="1704182"/>
              <a:ext cx="27463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538163" y="1373188"/>
              <a:ext cx="274637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693863" y="1373188"/>
              <a:ext cx="274637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290638" y="1114425"/>
              <a:ext cx="500062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 rot="5400000">
              <a:off x="1416844" y="1040607"/>
              <a:ext cx="274637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5" name="Line 11"/>
            <p:cNvSpPr>
              <a:spLocks noChangeShapeType="1"/>
            </p:cNvSpPr>
            <p:nvPr/>
          </p:nvSpPr>
          <p:spPr bwMode="auto">
            <a:xfrm rot="5400000">
              <a:off x="1415256" y="1691482"/>
              <a:ext cx="274637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706438" y="1787525"/>
              <a:ext cx="500062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</a:p>
          </p:txBody>
        </p:sp>
        <p:sp>
          <p:nvSpPr>
            <p:cNvPr id="57" name="Text Box 13"/>
            <p:cNvSpPr txBox="1">
              <a:spLocks noChangeArrowheads="1"/>
            </p:cNvSpPr>
            <p:nvPr/>
          </p:nvSpPr>
          <p:spPr bwMode="auto">
            <a:xfrm>
              <a:off x="1290638" y="1800225"/>
              <a:ext cx="766762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OH</a:t>
              </a:r>
            </a:p>
          </p:txBody>
        </p:sp>
        <p:sp>
          <p:nvSpPr>
            <p:cNvPr id="58" name="Line 14"/>
            <p:cNvSpPr>
              <a:spLocks noChangeShapeType="1"/>
            </p:cNvSpPr>
            <p:nvPr/>
          </p:nvSpPr>
          <p:spPr bwMode="auto">
            <a:xfrm>
              <a:off x="2427772" y="1374775"/>
              <a:ext cx="13716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 rot="2700000">
              <a:off x="4198937" y="1101726"/>
              <a:ext cx="3206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0" name="Line 17"/>
            <p:cNvSpPr>
              <a:spLocks noChangeShapeType="1"/>
            </p:cNvSpPr>
            <p:nvPr/>
          </p:nvSpPr>
          <p:spPr bwMode="auto">
            <a:xfrm rot="8100000">
              <a:off x="5156200" y="1079500"/>
              <a:ext cx="3206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4219575" y="1116013"/>
              <a:ext cx="588963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62" name="Text Box 19"/>
            <p:cNvSpPr txBox="1">
              <a:spLocks noChangeArrowheads="1"/>
            </p:cNvSpPr>
            <p:nvPr/>
          </p:nvSpPr>
          <p:spPr bwMode="auto">
            <a:xfrm>
              <a:off x="4800600" y="1116013"/>
              <a:ext cx="588963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grpSp>
          <p:nvGrpSpPr>
            <p:cNvPr id="63" name="Group 20"/>
            <p:cNvGrpSpPr>
              <a:grpSpLocks/>
            </p:cNvGrpSpPr>
            <p:nvPr/>
          </p:nvGrpSpPr>
          <p:grpSpPr bwMode="auto">
            <a:xfrm>
              <a:off x="4660900" y="1320800"/>
              <a:ext cx="274638" cy="76200"/>
              <a:chOff x="1330" y="2385"/>
              <a:chExt cx="115" cy="48"/>
            </a:xfrm>
          </p:grpSpPr>
          <p:sp>
            <p:nvSpPr>
              <p:cNvPr id="64" name="Line 21"/>
              <p:cNvSpPr>
                <a:spLocks noChangeShapeType="1"/>
              </p:cNvSpPr>
              <p:nvPr/>
            </p:nvSpPr>
            <p:spPr bwMode="auto">
              <a:xfrm>
                <a:off x="1330" y="2385"/>
                <a:ext cx="115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5" name="Line 22"/>
              <p:cNvSpPr>
                <a:spLocks noChangeShapeType="1"/>
              </p:cNvSpPr>
              <p:nvPr/>
            </p:nvSpPr>
            <p:spPr bwMode="auto">
              <a:xfrm>
                <a:off x="1330" y="2433"/>
                <a:ext cx="115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66" name="Line 23"/>
            <p:cNvSpPr>
              <a:spLocks noChangeShapeType="1"/>
            </p:cNvSpPr>
            <p:nvPr/>
          </p:nvSpPr>
          <p:spPr bwMode="auto">
            <a:xfrm rot="2700000">
              <a:off x="5116512" y="1658938"/>
              <a:ext cx="3206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" name="Line 24"/>
            <p:cNvSpPr>
              <a:spLocks noChangeShapeType="1"/>
            </p:cNvSpPr>
            <p:nvPr/>
          </p:nvSpPr>
          <p:spPr bwMode="auto">
            <a:xfrm rot="8100000">
              <a:off x="4152900" y="1651000"/>
              <a:ext cx="3206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" name="Text Box 25"/>
            <p:cNvSpPr txBox="1">
              <a:spLocks noChangeArrowheads="1"/>
            </p:cNvSpPr>
            <p:nvPr/>
          </p:nvSpPr>
          <p:spPr bwMode="auto">
            <a:xfrm>
              <a:off x="5514975" y="1116013"/>
              <a:ext cx="3810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</p:txBody>
        </p:sp>
        <p:sp>
          <p:nvSpPr>
            <p:cNvPr id="69" name="Text Box 26"/>
            <p:cNvSpPr txBox="1">
              <a:spLocks noChangeArrowheads="1"/>
            </p:cNvSpPr>
            <p:nvPr/>
          </p:nvSpPr>
          <p:spPr bwMode="auto">
            <a:xfrm>
              <a:off x="6021388" y="1116013"/>
              <a:ext cx="1069975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alt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OH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09902" y="1469559"/>
              <a:ext cx="15119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rgbClr val="FF00FF"/>
                  </a:solidFill>
                </a:rPr>
                <a:t>Dehydration</a:t>
              </a:r>
              <a:endParaRPr lang="en-US" sz="1800">
                <a:solidFill>
                  <a:srgbClr val="FF00FF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403727" y="2140751"/>
            <a:ext cx="1835759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smtClean="0"/>
              <a:t>Can be messy!</a:t>
            </a:r>
            <a:endParaRPr lang="en-US" sz="2000"/>
          </a:p>
        </p:txBody>
      </p:sp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3159897" y="5522227"/>
            <a:ext cx="268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8" name="Text Box 28"/>
          <p:cNvSpPr txBox="1">
            <a:spLocks noChangeArrowheads="1"/>
          </p:cNvSpPr>
          <p:nvPr/>
        </p:nvSpPr>
        <p:spPr bwMode="auto">
          <a:xfrm>
            <a:off x="1345101" y="1214870"/>
            <a:ext cx="5905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 = primary </a:t>
            </a:r>
            <a:r>
              <a:rPr lang="en-US" altLang="en-US" sz="36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en-US" altLang="en-US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secondary </a:t>
            </a:r>
            <a:r>
              <a:rPr lang="en-US" altLang="en-US" sz="36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en-US" altLang="en-US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tertiary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00FF00"/>
                </a:solidFill>
                <a:latin typeface="Comic Sans MS" panose="030F0702030302020204" pitchFamily="66" charset="0"/>
              </a:rPr>
              <a:t>Relative Reactivity</a:t>
            </a:r>
            <a:endParaRPr lang="en-US">
              <a:solidFill>
                <a:srgbClr val="00FF00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 bwMode="auto">
          <a:xfrm flipV="1">
            <a:off x="139485" y="1020950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32" y="2436808"/>
            <a:ext cx="8499737" cy="3982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22" name="Line 18"/>
          <p:cNvSpPr>
            <a:spLocks noChangeShapeType="1"/>
          </p:cNvSpPr>
          <p:nvPr/>
        </p:nvSpPr>
        <p:spPr bwMode="auto">
          <a:xfrm>
            <a:off x="2131525" y="2829080"/>
            <a:ext cx="274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9523" name="Text Box 19"/>
          <p:cNvSpPr txBox="1">
            <a:spLocks noChangeArrowheads="1"/>
          </p:cNvSpPr>
          <p:nvPr/>
        </p:nvSpPr>
        <p:spPr bwMode="auto">
          <a:xfrm>
            <a:off x="229700" y="2583017"/>
            <a:ext cx="1135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789524" name="Line 20"/>
          <p:cNvSpPr>
            <a:spLocks noChangeShapeType="1"/>
          </p:cNvSpPr>
          <p:nvPr/>
        </p:nvSpPr>
        <p:spPr bwMode="auto">
          <a:xfrm rot="5400000">
            <a:off x="990906" y="2509199"/>
            <a:ext cx="274637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9525" name="Line 21"/>
          <p:cNvSpPr>
            <a:spLocks noChangeShapeType="1"/>
          </p:cNvSpPr>
          <p:nvPr/>
        </p:nvSpPr>
        <p:spPr bwMode="auto">
          <a:xfrm rot="5400000">
            <a:off x="989318" y="3172774"/>
            <a:ext cx="274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9526" name="Text Box 22"/>
          <p:cNvSpPr txBox="1">
            <a:spLocks noChangeArrowheads="1"/>
          </p:cNvSpPr>
          <p:nvPr/>
        </p:nvSpPr>
        <p:spPr bwMode="auto">
          <a:xfrm>
            <a:off x="2363300" y="2570317"/>
            <a:ext cx="1058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CCH</a:t>
            </a:r>
            <a:r>
              <a:rPr lang="en-US" altLang="en-US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789527" name="Line 23"/>
          <p:cNvSpPr>
            <a:spLocks noChangeShapeType="1"/>
          </p:cNvSpPr>
          <p:nvPr/>
        </p:nvSpPr>
        <p:spPr bwMode="auto">
          <a:xfrm rot="5400000">
            <a:off x="2438706" y="2496499"/>
            <a:ext cx="274637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9528" name="Line 24"/>
          <p:cNvSpPr>
            <a:spLocks noChangeShapeType="1"/>
          </p:cNvSpPr>
          <p:nvPr/>
        </p:nvSpPr>
        <p:spPr bwMode="auto">
          <a:xfrm rot="5400000">
            <a:off x="2437118" y="3147374"/>
            <a:ext cx="274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9529" name="Text Box 25"/>
          <p:cNvSpPr txBox="1">
            <a:spLocks noChangeArrowheads="1"/>
          </p:cNvSpPr>
          <p:nvPr/>
        </p:nvSpPr>
        <p:spPr bwMode="auto">
          <a:xfrm>
            <a:off x="877400" y="3256117"/>
            <a:ext cx="500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789530" name="Text Box 26"/>
          <p:cNvSpPr txBox="1">
            <a:spLocks noChangeArrowheads="1"/>
          </p:cNvSpPr>
          <p:nvPr/>
        </p:nvSpPr>
        <p:spPr bwMode="auto">
          <a:xfrm>
            <a:off x="2312500" y="3243417"/>
            <a:ext cx="525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789531" name="Text Box 27"/>
          <p:cNvSpPr txBox="1">
            <a:spLocks noChangeArrowheads="1"/>
          </p:cNvSpPr>
          <p:nvPr/>
        </p:nvSpPr>
        <p:spPr bwMode="auto">
          <a:xfrm>
            <a:off x="2337900" y="1922617"/>
            <a:ext cx="7413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OH</a:t>
            </a:r>
          </a:p>
        </p:txBody>
      </p:sp>
      <p:sp>
        <p:nvSpPr>
          <p:cNvPr id="789532" name="Text Box 28"/>
          <p:cNvSpPr txBox="1">
            <a:spLocks noChangeArrowheads="1"/>
          </p:cNvSpPr>
          <p:nvPr/>
        </p:nvSpPr>
        <p:spPr bwMode="auto">
          <a:xfrm>
            <a:off x="898037" y="1924205"/>
            <a:ext cx="855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9533" name="Text Box 29"/>
          <p:cNvSpPr txBox="1">
            <a:spLocks noChangeArrowheads="1"/>
          </p:cNvSpPr>
          <p:nvPr/>
        </p:nvSpPr>
        <p:spPr bwMode="auto">
          <a:xfrm>
            <a:off x="1456837" y="2595717"/>
            <a:ext cx="855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altLang="en-US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9534" name="Line 30"/>
          <p:cNvSpPr>
            <a:spLocks noChangeShapeType="1"/>
          </p:cNvSpPr>
          <p:nvPr/>
        </p:nvSpPr>
        <p:spPr bwMode="auto">
          <a:xfrm>
            <a:off x="1255225" y="2841780"/>
            <a:ext cx="274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9536" name="Line 32"/>
          <p:cNvSpPr>
            <a:spLocks noChangeShapeType="1"/>
          </p:cNvSpPr>
          <p:nvPr/>
        </p:nvSpPr>
        <p:spPr bwMode="auto">
          <a:xfrm>
            <a:off x="3715850" y="2833842"/>
            <a:ext cx="164465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9537" name="Text Box 33"/>
          <p:cNvSpPr txBox="1">
            <a:spLocks noChangeArrowheads="1"/>
          </p:cNvSpPr>
          <p:nvPr/>
        </p:nvSpPr>
        <p:spPr bwMode="auto">
          <a:xfrm>
            <a:off x="3655525" y="2370292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SO</a:t>
            </a:r>
            <a:r>
              <a:rPr lang="en-US" alt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l-GR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Δ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89539" name="Text Box 35"/>
          <p:cNvSpPr txBox="1">
            <a:spLocks noChangeArrowheads="1"/>
          </p:cNvSpPr>
          <p:nvPr/>
        </p:nvSpPr>
        <p:spPr bwMode="auto">
          <a:xfrm>
            <a:off x="3965700" y="2852892"/>
            <a:ext cx="102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-HOH</a:t>
            </a:r>
            <a:endParaRPr lang="en-US" alt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789541" name="Group 37"/>
          <p:cNvGrpSpPr>
            <a:grpSpLocks/>
          </p:cNvGrpSpPr>
          <p:nvPr/>
        </p:nvGrpSpPr>
        <p:grpSpPr bwMode="auto">
          <a:xfrm>
            <a:off x="5520837" y="2113117"/>
            <a:ext cx="3408363" cy="1435100"/>
            <a:chOff x="3362" y="3230"/>
            <a:chExt cx="2147" cy="904"/>
          </a:xfrm>
        </p:grpSpPr>
        <p:sp>
          <p:nvSpPr>
            <p:cNvPr id="789542" name="Text Box 38"/>
            <p:cNvSpPr txBox="1">
              <a:spLocks noChangeArrowheads="1"/>
            </p:cNvSpPr>
            <p:nvPr/>
          </p:nvSpPr>
          <p:spPr bwMode="auto">
            <a:xfrm>
              <a:off x="3394" y="3239"/>
              <a:ext cx="5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altLang="en-US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789543" name="Line 39"/>
            <p:cNvSpPr>
              <a:spLocks noChangeShapeType="1"/>
            </p:cNvSpPr>
            <p:nvPr/>
          </p:nvSpPr>
          <p:spPr bwMode="auto">
            <a:xfrm rot="2700000">
              <a:off x="3869" y="3502"/>
              <a:ext cx="2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89544" name="Line 40"/>
            <p:cNvSpPr>
              <a:spLocks noChangeShapeType="1"/>
            </p:cNvSpPr>
            <p:nvPr/>
          </p:nvSpPr>
          <p:spPr bwMode="auto">
            <a:xfrm rot="8100000">
              <a:off x="4472" y="3488"/>
              <a:ext cx="2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89545" name="Text Box 41"/>
            <p:cNvSpPr txBox="1">
              <a:spLocks noChangeArrowheads="1"/>
            </p:cNvSpPr>
            <p:nvPr/>
          </p:nvSpPr>
          <p:spPr bwMode="auto">
            <a:xfrm>
              <a:off x="3882" y="3511"/>
              <a:ext cx="3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789546" name="Text Box 42"/>
            <p:cNvSpPr txBox="1">
              <a:spLocks noChangeArrowheads="1"/>
            </p:cNvSpPr>
            <p:nvPr/>
          </p:nvSpPr>
          <p:spPr bwMode="auto">
            <a:xfrm>
              <a:off x="4248" y="3511"/>
              <a:ext cx="3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grpSp>
          <p:nvGrpSpPr>
            <p:cNvPr id="789547" name="Group 43"/>
            <p:cNvGrpSpPr>
              <a:grpSpLocks/>
            </p:cNvGrpSpPr>
            <p:nvPr/>
          </p:nvGrpSpPr>
          <p:grpSpPr bwMode="auto">
            <a:xfrm>
              <a:off x="4160" y="3640"/>
              <a:ext cx="173" cy="48"/>
              <a:chOff x="1330" y="2385"/>
              <a:chExt cx="115" cy="48"/>
            </a:xfrm>
          </p:grpSpPr>
          <p:sp>
            <p:nvSpPr>
              <p:cNvPr id="789548" name="Line 44"/>
              <p:cNvSpPr>
                <a:spLocks noChangeShapeType="1"/>
              </p:cNvSpPr>
              <p:nvPr/>
            </p:nvSpPr>
            <p:spPr bwMode="auto">
              <a:xfrm>
                <a:off x="1330" y="2385"/>
                <a:ext cx="1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89549" name="Line 45"/>
              <p:cNvSpPr>
                <a:spLocks noChangeShapeType="1"/>
              </p:cNvSpPr>
              <p:nvPr/>
            </p:nvSpPr>
            <p:spPr bwMode="auto">
              <a:xfrm>
                <a:off x="1330" y="2433"/>
                <a:ext cx="1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789550" name="Line 46"/>
            <p:cNvSpPr>
              <a:spLocks noChangeShapeType="1"/>
            </p:cNvSpPr>
            <p:nvPr/>
          </p:nvSpPr>
          <p:spPr bwMode="auto">
            <a:xfrm rot="2700000">
              <a:off x="4447" y="3853"/>
              <a:ext cx="2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89551" name="Line 47"/>
            <p:cNvSpPr>
              <a:spLocks noChangeShapeType="1"/>
            </p:cNvSpPr>
            <p:nvPr/>
          </p:nvSpPr>
          <p:spPr bwMode="auto">
            <a:xfrm rot="8100000">
              <a:off x="3840" y="3848"/>
              <a:ext cx="2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89552" name="Text Box 48"/>
            <p:cNvSpPr txBox="1">
              <a:spLocks noChangeArrowheads="1"/>
            </p:cNvSpPr>
            <p:nvPr/>
          </p:nvSpPr>
          <p:spPr bwMode="auto">
            <a:xfrm>
              <a:off x="4605" y="3230"/>
              <a:ext cx="33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</a:p>
          </p:txBody>
        </p:sp>
        <p:sp>
          <p:nvSpPr>
            <p:cNvPr id="789553" name="Text Box 49"/>
            <p:cNvSpPr txBox="1">
              <a:spLocks noChangeArrowheads="1"/>
            </p:cNvSpPr>
            <p:nvPr/>
          </p:nvSpPr>
          <p:spPr bwMode="auto">
            <a:xfrm>
              <a:off x="3362" y="3807"/>
              <a:ext cx="5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altLang="en-US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789554" name="Text Box 50"/>
            <p:cNvSpPr txBox="1">
              <a:spLocks noChangeArrowheads="1"/>
            </p:cNvSpPr>
            <p:nvPr/>
          </p:nvSpPr>
          <p:spPr bwMode="auto">
            <a:xfrm>
              <a:off x="4578" y="3799"/>
              <a:ext cx="93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endPara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789555" name="Text Box 51"/>
          <p:cNvSpPr txBox="1">
            <a:spLocks noChangeArrowheads="1"/>
          </p:cNvSpPr>
          <p:nvPr/>
        </p:nvSpPr>
        <p:spPr bwMode="auto">
          <a:xfrm>
            <a:off x="6537501" y="3533930"/>
            <a:ext cx="85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54%</a:t>
            </a:r>
          </a:p>
        </p:txBody>
      </p:sp>
      <p:sp>
        <p:nvSpPr>
          <p:cNvPr id="789557" name="Text Box 53"/>
          <p:cNvSpPr txBox="1">
            <a:spLocks noChangeArrowheads="1"/>
          </p:cNvSpPr>
          <p:nvPr/>
        </p:nvSpPr>
        <p:spPr bwMode="auto">
          <a:xfrm>
            <a:off x="1948962" y="5427817"/>
            <a:ext cx="6731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8%</a:t>
            </a:r>
          </a:p>
        </p:txBody>
      </p:sp>
      <p:grpSp>
        <p:nvGrpSpPr>
          <p:cNvPr id="789558" name="Group 54"/>
          <p:cNvGrpSpPr>
            <a:grpSpLocks/>
          </p:cNvGrpSpPr>
          <p:nvPr/>
        </p:nvGrpSpPr>
        <p:grpSpPr bwMode="auto">
          <a:xfrm>
            <a:off x="874225" y="3681567"/>
            <a:ext cx="3027362" cy="1851025"/>
            <a:chOff x="3768" y="2199"/>
            <a:chExt cx="1907" cy="1166"/>
          </a:xfrm>
        </p:grpSpPr>
        <p:sp>
          <p:nvSpPr>
            <p:cNvPr id="789559" name="Text Box 55"/>
            <p:cNvSpPr txBox="1">
              <a:spLocks noChangeArrowheads="1"/>
            </p:cNvSpPr>
            <p:nvPr/>
          </p:nvSpPr>
          <p:spPr bwMode="auto">
            <a:xfrm>
              <a:off x="4832" y="2615"/>
              <a:ext cx="84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CHCH</a:t>
              </a:r>
              <a:r>
                <a:rPr lang="en-US" altLang="en-US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  <p:grpSp>
          <p:nvGrpSpPr>
            <p:cNvPr id="789560" name="Group 56"/>
            <p:cNvGrpSpPr>
              <a:grpSpLocks/>
            </p:cNvGrpSpPr>
            <p:nvPr/>
          </p:nvGrpSpPr>
          <p:grpSpPr bwMode="auto">
            <a:xfrm>
              <a:off x="4696" y="2751"/>
              <a:ext cx="173" cy="48"/>
              <a:chOff x="1330" y="2385"/>
              <a:chExt cx="115" cy="48"/>
            </a:xfrm>
          </p:grpSpPr>
          <p:sp>
            <p:nvSpPr>
              <p:cNvPr id="789561" name="Line 57"/>
              <p:cNvSpPr>
                <a:spLocks noChangeShapeType="1"/>
              </p:cNvSpPr>
              <p:nvPr/>
            </p:nvSpPr>
            <p:spPr bwMode="auto">
              <a:xfrm>
                <a:off x="1330" y="2385"/>
                <a:ext cx="1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89562" name="Line 58"/>
              <p:cNvSpPr>
                <a:spLocks noChangeShapeType="1"/>
              </p:cNvSpPr>
              <p:nvPr/>
            </p:nvSpPr>
            <p:spPr bwMode="auto">
              <a:xfrm>
                <a:off x="1330" y="2433"/>
                <a:ext cx="11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789563" name="Text Box 59"/>
            <p:cNvSpPr txBox="1">
              <a:spLocks noChangeArrowheads="1"/>
            </p:cNvSpPr>
            <p:nvPr/>
          </p:nvSpPr>
          <p:spPr bwMode="auto">
            <a:xfrm>
              <a:off x="3768" y="2615"/>
              <a:ext cx="9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CCH</a:t>
              </a:r>
              <a:endParaRPr lang="en-US" altLang="en-US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89564" name="Line 60"/>
            <p:cNvSpPr>
              <a:spLocks noChangeShapeType="1"/>
            </p:cNvSpPr>
            <p:nvPr/>
          </p:nvSpPr>
          <p:spPr bwMode="auto">
            <a:xfrm rot="5400000">
              <a:off x="4220" y="2568"/>
              <a:ext cx="17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89565" name="Line 61"/>
            <p:cNvSpPr>
              <a:spLocks noChangeShapeType="1"/>
            </p:cNvSpPr>
            <p:nvPr/>
          </p:nvSpPr>
          <p:spPr bwMode="auto">
            <a:xfrm rot="5400000">
              <a:off x="4219" y="2986"/>
              <a:ext cx="1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89566" name="Text Box 62"/>
            <p:cNvSpPr txBox="1">
              <a:spLocks noChangeArrowheads="1"/>
            </p:cNvSpPr>
            <p:nvPr/>
          </p:nvSpPr>
          <p:spPr bwMode="auto">
            <a:xfrm>
              <a:off x="4149" y="3038"/>
              <a:ext cx="3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</a:p>
          </p:txBody>
        </p:sp>
        <p:sp>
          <p:nvSpPr>
            <p:cNvPr id="789567" name="Text Box 63"/>
            <p:cNvSpPr txBox="1">
              <a:spLocks noChangeArrowheads="1"/>
            </p:cNvSpPr>
            <p:nvPr/>
          </p:nvSpPr>
          <p:spPr bwMode="auto">
            <a:xfrm>
              <a:off x="4162" y="2199"/>
              <a:ext cx="5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endPara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789568" name="Text Box 64"/>
          <p:cNvSpPr txBox="1">
            <a:spLocks noChangeArrowheads="1"/>
          </p:cNvSpPr>
          <p:nvPr/>
        </p:nvSpPr>
        <p:spPr bwMode="auto">
          <a:xfrm>
            <a:off x="3901587" y="4370840"/>
            <a:ext cx="34702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+ other isomers</a:t>
            </a:r>
            <a:endParaRPr lang="en-US" alt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9569" name="Text Box 65"/>
          <p:cNvSpPr txBox="1">
            <a:spLocks noChangeArrowheads="1"/>
          </p:cNvSpPr>
          <p:nvPr/>
        </p:nvSpPr>
        <p:spPr bwMode="auto">
          <a:xfrm>
            <a:off x="397975" y="4313392"/>
            <a:ext cx="40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38" y="-78153"/>
            <a:ext cx="8969008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00FF00"/>
                </a:solidFill>
                <a:latin typeface="Comic Sans MS" panose="030F0702030302020204" pitchFamily="66" charset="0"/>
              </a:rPr>
              <a:t>Major Problem: Rearrangements</a:t>
            </a:r>
            <a:endParaRPr lang="en-US">
              <a:solidFill>
                <a:srgbClr val="00FF00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 flipV="1">
            <a:off x="139485" y="919352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9" name="AutoShape 3"/>
          <p:cNvSpPr>
            <a:spLocks noChangeArrowheads="1"/>
          </p:cNvSpPr>
          <p:nvPr/>
        </p:nvSpPr>
        <p:spPr bwMode="auto">
          <a:xfrm rot="5400000">
            <a:off x="495300" y="620713"/>
            <a:ext cx="933450" cy="933450"/>
          </a:xfrm>
          <a:prstGeom prst="hexagon">
            <a:avLst>
              <a:gd name="adj" fmla="val 25000"/>
              <a:gd name="vf" fmla="val 115470"/>
            </a:avLst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87460" name="Line 4"/>
          <p:cNvSpPr>
            <a:spLocks noChangeShapeType="1"/>
          </p:cNvSpPr>
          <p:nvPr/>
        </p:nvSpPr>
        <p:spPr bwMode="auto">
          <a:xfrm rot="5400000">
            <a:off x="738188" y="1785938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462" name="Line 6"/>
          <p:cNvSpPr>
            <a:spLocks noChangeShapeType="1"/>
          </p:cNvSpPr>
          <p:nvPr/>
        </p:nvSpPr>
        <p:spPr bwMode="auto">
          <a:xfrm rot="5400000">
            <a:off x="738188" y="390525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463" name="Line 7"/>
          <p:cNvSpPr>
            <a:spLocks noChangeShapeType="1"/>
          </p:cNvSpPr>
          <p:nvPr/>
        </p:nvSpPr>
        <p:spPr bwMode="auto">
          <a:xfrm rot="1800000" flipV="1">
            <a:off x="950913" y="2027238"/>
            <a:ext cx="352425" cy="650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464" name="Line 8"/>
          <p:cNvSpPr>
            <a:spLocks noChangeShapeType="1"/>
          </p:cNvSpPr>
          <p:nvPr/>
        </p:nvSpPr>
        <p:spPr bwMode="auto">
          <a:xfrm rot="1800000" flipH="1" flipV="1">
            <a:off x="865188" y="1989138"/>
            <a:ext cx="88900" cy="3857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465" name="Line 9"/>
          <p:cNvSpPr>
            <a:spLocks noChangeShapeType="1"/>
          </p:cNvSpPr>
          <p:nvPr/>
        </p:nvSpPr>
        <p:spPr bwMode="auto">
          <a:xfrm rot="1800000" flipV="1">
            <a:off x="646113" y="1911350"/>
            <a:ext cx="252412" cy="3365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466" name="Text Box 10"/>
          <p:cNvSpPr txBox="1">
            <a:spLocks noChangeArrowheads="1"/>
          </p:cNvSpPr>
          <p:nvPr/>
        </p:nvSpPr>
        <p:spPr bwMode="auto">
          <a:xfrm>
            <a:off x="1236663" y="1958975"/>
            <a:ext cx="681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OH</a:t>
            </a:r>
          </a:p>
        </p:txBody>
      </p:sp>
      <p:sp>
        <p:nvSpPr>
          <p:cNvPr id="787467" name="Text Box 11"/>
          <p:cNvSpPr txBox="1">
            <a:spLocks noChangeArrowheads="1"/>
          </p:cNvSpPr>
          <p:nvPr/>
        </p:nvSpPr>
        <p:spPr bwMode="auto">
          <a:xfrm>
            <a:off x="-10080" y="2488187"/>
            <a:ext cx="252890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en-US" altLang="en-US" sz="2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-Terpineol  </a:t>
            </a:r>
            <a:r>
              <a:rPr lang="en-US" altLang="en-US" sz="200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cajuput oil, pine oil, and petitgrain oil</a:t>
            </a:r>
            <a:endParaRPr lang="el-GR" altLang="en-US" sz="200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7468" name="Line 12"/>
          <p:cNvSpPr>
            <a:spLocks noChangeShapeType="1"/>
          </p:cNvSpPr>
          <p:nvPr/>
        </p:nvSpPr>
        <p:spPr bwMode="auto">
          <a:xfrm rot="1800000" flipV="1">
            <a:off x="966788" y="792163"/>
            <a:ext cx="390525" cy="301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469" name="Text Box 13"/>
          <p:cNvSpPr txBox="1">
            <a:spLocks noChangeArrowheads="1"/>
          </p:cNvSpPr>
          <p:nvPr/>
        </p:nvSpPr>
        <p:spPr bwMode="auto">
          <a:xfrm>
            <a:off x="5362223" y="876785"/>
            <a:ext cx="419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787470" name="AutoShape 14"/>
          <p:cNvSpPr>
            <a:spLocks noChangeArrowheads="1"/>
          </p:cNvSpPr>
          <p:nvPr/>
        </p:nvSpPr>
        <p:spPr bwMode="auto">
          <a:xfrm rot="5400000">
            <a:off x="4093438" y="620713"/>
            <a:ext cx="933450" cy="933450"/>
          </a:xfrm>
          <a:prstGeom prst="hexagon">
            <a:avLst>
              <a:gd name="adj" fmla="val 25000"/>
              <a:gd name="vf" fmla="val 115470"/>
            </a:avLst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87471" name="Line 15"/>
          <p:cNvSpPr>
            <a:spLocks noChangeShapeType="1"/>
          </p:cNvSpPr>
          <p:nvPr/>
        </p:nvSpPr>
        <p:spPr bwMode="auto">
          <a:xfrm rot="5400000">
            <a:off x="4298225" y="1771650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472" name="Line 16"/>
          <p:cNvSpPr>
            <a:spLocks noChangeShapeType="1"/>
          </p:cNvSpPr>
          <p:nvPr/>
        </p:nvSpPr>
        <p:spPr bwMode="auto">
          <a:xfrm rot="5400000">
            <a:off x="4336325" y="390525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473" name="Line 17"/>
          <p:cNvSpPr>
            <a:spLocks noChangeShapeType="1"/>
          </p:cNvSpPr>
          <p:nvPr/>
        </p:nvSpPr>
        <p:spPr bwMode="auto">
          <a:xfrm rot="1800000" flipV="1">
            <a:off x="4244250" y="1906588"/>
            <a:ext cx="252413" cy="3365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474" name="Text Box 18"/>
          <p:cNvSpPr txBox="1">
            <a:spLocks noChangeArrowheads="1"/>
          </p:cNvSpPr>
          <p:nvPr/>
        </p:nvSpPr>
        <p:spPr bwMode="auto">
          <a:xfrm>
            <a:off x="3615290" y="2836692"/>
            <a:ext cx="18748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Terpinolene</a:t>
            </a:r>
            <a:endParaRPr lang="el-GR" altLang="en-US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7475" name="Line 19"/>
          <p:cNvSpPr>
            <a:spLocks noChangeShapeType="1"/>
          </p:cNvSpPr>
          <p:nvPr/>
        </p:nvSpPr>
        <p:spPr bwMode="auto">
          <a:xfrm rot="1800000" flipV="1">
            <a:off x="4561750" y="798513"/>
            <a:ext cx="382588" cy="206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476" name="Line 20"/>
          <p:cNvSpPr>
            <a:spLocks noChangeShapeType="1"/>
          </p:cNvSpPr>
          <p:nvPr/>
        </p:nvSpPr>
        <p:spPr bwMode="auto">
          <a:xfrm rot="5400000">
            <a:off x="4364900" y="1771650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477" name="Line 21"/>
          <p:cNvSpPr>
            <a:spLocks noChangeShapeType="1"/>
          </p:cNvSpPr>
          <p:nvPr/>
        </p:nvSpPr>
        <p:spPr bwMode="auto">
          <a:xfrm rot="1800000" flipV="1">
            <a:off x="4536350" y="2054225"/>
            <a:ext cx="385763" cy="3651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478" name="Text Box 22"/>
          <p:cNvSpPr txBox="1">
            <a:spLocks noChangeArrowheads="1"/>
          </p:cNvSpPr>
          <p:nvPr/>
        </p:nvSpPr>
        <p:spPr bwMode="auto">
          <a:xfrm>
            <a:off x="4191863" y="2393825"/>
            <a:ext cx="793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15%</a:t>
            </a:r>
          </a:p>
        </p:txBody>
      </p:sp>
      <p:sp>
        <p:nvSpPr>
          <p:cNvPr id="787479" name="AutoShape 23"/>
          <p:cNvSpPr>
            <a:spLocks noChangeArrowheads="1"/>
          </p:cNvSpPr>
          <p:nvPr/>
        </p:nvSpPr>
        <p:spPr bwMode="auto">
          <a:xfrm rot="5400000">
            <a:off x="6077701" y="620713"/>
            <a:ext cx="933450" cy="933450"/>
          </a:xfrm>
          <a:prstGeom prst="hexagon">
            <a:avLst>
              <a:gd name="adj" fmla="val 25000"/>
              <a:gd name="vf" fmla="val 115470"/>
            </a:avLst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87480" name="Line 24"/>
          <p:cNvSpPr>
            <a:spLocks noChangeShapeType="1"/>
          </p:cNvSpPr>
          <p:nvPr/>
        </p:nvSpPr>
        <p:spPr bwMode="auto">
          <a:xfrm rot="5400000">
            <a:off x="6320589" y="390525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481" name="Text Box 25"/>
          <p:cNvSpPr txBox="1">
            <a:spLocks noChangeArrowheads="1"/>
          </p:cNvSpPr>
          <p:nvPr/>
        </p:nvSpPr>
        <p:spPr bwMode="auto">
          <a:xfrm>
            <a:off x="5798231" y="2845120"/>
            <a:ext cx="1492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Limonene</a:t>
            </a:r>
            <a:endParaRPr lang="el-GR" altLang="en-US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7482" name="Line 26"/>
          <p:cNvSpPr>
            <a:spLocks noChangeShapeType="1"/>
          </p:cNvSpPr>
          <p:nvPr/>
        </p:nvSpPr>
        <p:spPr bwMode="auto">
          <a:xfrm rot="1800000" flipV="1">
            <a:off x="6546014" y="801688"/>
            <a:ext cx="395287" cy="206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483" name="Line 27"/>
          <p:cNvSpPr>
            <a:spLocks noChangeShapeType="1"/>
          </p:cNvSpPr>
          <p:nvPr/>
        </p:nvSpPr>
        <p:spPr bwMode="auto">
          <a:xfrm rot="1800000" flipV="1">
            <a:off x="6238039" y="1909763"/>
            <a:ext cx="252412" cy="3365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484" name="Line 28"/>
          <p:cNvSpPr>
            <a:spLocks noChangeShapeType="1"/>
          </p:cNvSpPr>
          <p:nvPr/>
        </p:nvSpPr>
        <p:spPr bwMode="auto">
          <a:xfrm rot="1800000" flipV="1">
            <a:off x="6530139" y="2057400"/>
            <a:ext cx="385762" cy="3651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485" name="Line 29"/>
          <p:cNvSpPr>
            <a:spLocks noChangeShapeType="1"/>
          </p:cNvSpPr>
          <p:nvPr/>
        </p:nvSpPr>
        <p:spPr bwMode="auto">
          <a:xfrm rot="1800000" flipV="1">
            <a:off x="6539664" y="2125663"/>
            <a:ext cx="334962" cy="269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486" name="Line 30"/>
          <p:cNvSpPr>
            <a:spLocks noChangeShapeType="1"/>
          </p:cNvSpPr>
          <p:nvPr/>
        </p:nvSpPr>
        <p:spPr bwMode="auto">
          <a:xfrm rot="5400000">
            <a:off x="6323764" y="1774825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487" name="Text Box 31"/>
          <p:cNvSpPr txBox="1">
            <a:spLocks noChangeArrowheads="1"/>
          </p:cNvSpPr>
          <p:nvPr/>
        </p:nvSpPr>
        <p:spPr bwMode="auto">
          <a:xfrm>
            <a:off x="6172951" y="2399445"/>
            <a:ext cx="793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9%</a:t>
            </a:r>
          </a:p>
        </p:txBody>
      </p:sp>
      <p:sp>
        <p:nvSpPr>
          <p:cNvPr id="787488" name="Line 32"/>
          <p:cNvSpPr>
            <a:spLocks noChangeShapeType="1"/>
          </p:cNvSpPr>
          <p:nvPr/>
        </p:nvSpPr>
        <p:spPr bwMode="auto">
          <a:xfrm flipV="1">
            <a:off x="1858963" y="1136342"/>
            <a:ext cx="1689100" cy="8246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489" name="Text Box 33"/>
          <p:cNvSpPr txBox="1">
            <a:spLocks noChangeArrowheads="1"/>
          </p:cNvSpPr>
          <p:nvPr/>
        </p:nvSpPr>
        <p:spPr bwMode="auto">
          <a:xfrm>
            <a:off x="1805111" y="428456"/>
            <a:ext cx="17121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33% H</a:t>
            </a:r>
            <a:r>
              <a:rPr lang="en-US" alt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SO</a:t>
            </a:r>
            <a:r>
              <a:rPr lang="en-US" alt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 1 h, 100°C</a:t>
            </a:r>
          </a:p>
        </p:txBody>
      </p:sp>
      <p:sp>
        <p:nvSpPr>
          <p:cNvPr id="787490" name="Text Box 34"/>
          <p:cNvSpPr txBox="1">
            <a:spLocks noChangeArrowheads="1"/>
          </p:cNvSpPr>
          <p:nvPr/>
        </p:nvSpPr>
        <p:spPr bwMode="auto">
          <a:xfrm>
            <a:off x="2199180" y="1165225"/>
            <a:ext cx="9350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-H</a:t>
            </a:r>
            <a:r>
              <a:rPr lang="en-US" altLang="en-US" sz="2000" baseline="-25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endParaRPr lang="en-US" altLang="en-U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7492" name="Text Box 36"/>
          <p:cNvSpPr txBox="1">
            <a:spLocks noChangeArrowheads="1"/>
          </p:cNvSpPr>
          <p:nvPr/>
        </p:nvSpPr>
        <p:spPr bwMode="auto">
          <a:xfrm>
            <a:off x="753823" y="4394200"/>
            <a:ext cx="415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787493" name="Text Box 37"/>
          <p:cNvSpPr txBox="1">
            <a:spLocks noChangeArrowheads="1"/>
          </p:cNvSpPr>
          <p:nvPr/>
        </p:nvSpPr>
        <p:spPr bwMode="auto">
          <a:xfrm>
            <a:off x="2740027" y="4394200"/>
            <a:ext cx="415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787494" name="AutoShape 38"/>
          <p:cNvSpPr>
            <a:spLocks noChangeArrowheads="1"/>
          </p:cNvSpPr>
          <p:nvPr/>
        </p:nvSpPr>
        <p:spPr bwMode="auto">
          <a:xfrm rot="5400000">
            <a:off x="7977934" y="634634"/>
            <a:ext cx="933450" cy="933450"/>
          </a:xfrm>
          <a:prstGeom prst="hexagon">
            <a:avLst>
              <a:gd name="adj" fmla="val 25000"/>
              <a:gd name="vf" fmla="val 115470"/>
            </a:avLst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87495" name="Line 39"/>
          <p:cNvSpPr>
            <a:spLocks noChangeShapeType="1"/>
          </p:cNvSpPr>
          <p:nvPr/>
        </p:nvSpPr>
        <p:spPr bwMode="auto">
          <a:xfrm rot="5400000">
            <a:off x="8220821" y="404447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496" name="Line 40"/>
          <p:cNvSpPr>
            <a:spLocks noChangeShapeType="1"/>
          </p:cNvSpPr>
          <p:nvPr/>
        </p:nvSpPr>
        <p:spPr bwMode="auto">
          <a:xfrm rot="1800000" flipV="1">
            <a:off x="8446246" y="815609"/>
            <a:ext cx="395288" cy="206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497" name="Line 41"/>
          <p:cNvSpPr>
            <a:spLocks noChangeShapeType="1"/>
          </p:cNvSpPr>
          <p:nvPr/>
        </p:nvSpPr>
        <p:spPr bwMode="auto">
          <a:xfrm rot="1800000" flipV="1">
            <a:off x="8138271" y="1923684"/>
            <a:ext cx="252413" cy="3365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498" name="Line 42"/>
          <p:cNvSpPr>
            <a:spLocks noChangeShapeType="1"/>
          </p:cNvSpPr>
          <p:nvPr/>
        </p:nvSpPr>
        <p:spPr bwMode="auto">
          <a:xfrm rot="1800000" flipV="1">
            <a:off x="8430371" y="2071322"/>
            <a:ext cx="385763" cy="3651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499" name="Line 43"/>
          <p:cNvSpPr>
            <a:spLocks noChangeShapeType="1"/>
          </p:cNvSpPr>
          <p:nvPr/>
        </p:nvSpPr>
        <p:spPr bwMode="auto">
          <a:xfrm rot="5400000">
            <a:off x="8223996" y="1788747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500" name="Text Box 44"/>
          <p:cNvSpPr txBox="1">
            <a:spLocks noChangeArrowheads="1"/>
          </p:cNvSpPr>
          <p:nvPr/>
        </p:nvSpPr>
        <p:spPr bwMode="auto">
          <a:xfrm>
            <a:off x="7938124" y="2395541"/>
            <a:ext cx="1098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28.5%</a:t>
            </a:r>
          </a:p>
        </p:txBody>
      </p:sp>
      <p:sp>
        <p:nvSpPr>
          <p:cNvPr id="787501" name="AutoShape 45"/>
          <p:cNvSpPr>
            <a:spLocks noChangeArrowheads="1"/>
          </p:cNvSpPr>
          <p:nvPr/>
        </p:nvSpPr>
        <p:spPr bwMode="auto">
          <a:xfrm rot="5400000">
            <a:off x="1411048" y="4152900"/>
            <a:ext cx="933450" cy="933450"/>
          </a:xfrm>
          <a:prstGeom prst="hexagon">
            <a:avLst>
              <a:gd name="adj" fmla="val 25000"/>
              <a:gd name="vf" fmla="val 115470"/>
            </a:avLst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87502" name="Line 46"/>
          <p:cNvSpPr>
            <a:spLocks noChangeShapeType="1"/>
          </p:cNvSpPr>
          <p:nvPr/>
        </p:nvSpPr>
        <p:spPr bwMode="auto">
          <a:xfrm rot="5400000">
            <a:off x="1653935" y="3922713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503" name="Text Box 47"/>
          <p:cNvSpPr txBox="1">
            <a:spLocks noChangeArrowheads="1"/>
          </p:cNvSpPr>
          <p:nvPr/>
        </p:nvSpPr>
        <p:spPr bwMode="auto">
          <a:xfrm>
            <a:off x="780256" y="6295011"/>
            <a:ext cx="2274888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Isoterpinolene</a:t>
            </a:r>
            <a:endParaRPr lang="el-GR" altLang="en-US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7504" name="Line 48"/>
          <p:cNvSpPr>
            <a:spLocks noChangeShapeType="1"/>
          </p:cNvSpPr>
          <p:nvPr/>
        </p:nvSpPr>
        <p:spPr bwMode="auto">
          <a:xfrm rot="1800000" flipV="1">
            <a:off x="1561860" y="5437188"/>
            <a:ext cx="252413" cy="3365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505" name="Line 49"/>
          <p:cNvSpPr>
            <a:spLocks noChangeShapeType="1"/>
          </p:cNvSpPr>
          <p:nvPr/>
        </p:nvSpPr>
        <p:spPr bwMode="auto">
          <a:xfrm rot="1800000" flipV="1">
            <a:off x="1853960" y="5584825"/>
            <a:ext cx="385763" cy="3651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506" name="Text Box 50"/>
          <p:cNvSpPr txBox="1">
            <a:spLocks noChangeArrowheads="1"/>
          </p:cNvSpPr>
          <p:nvPr/>
        </p:nvSpPr>
        <p:spPr bwMode="auto">
          <a:xfrm>
            <a:off x="1401522" y="5904081"/>
            <a:ext cx="1019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18.5%</a:t>
            </a:r>
          </a:p>
        </p:txBody>
      </p:sp>
      <p:sp>
        <p:nvSpPr>
          <p:cNvPr id="787507" name="AutoShape 51"/>
          <p:cNvSpPr>
            <a:spLocks noChangeArrowheads="1"/>
          </p:cNvSpPr>
          <p:nvPr/>
        </p:nvSpPr>
        <p:spPr bwMode="auto">
          <a:xfrm rot="5400000">
            <a:off x="3600574" y="4152900"/>
            <a:ext cx="933450" cy="933450"/>
          </a:xfrm>
          <a:prstGeom prst="hexagon">
            <a:avLst>
              <a:gd name="adj" fmla="val 25000"/>
              <a:gd name="vf" fmla="val 115470"/>
            </a:avLst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87508" name="Line 52"/>
          <p:cNvSpPr>
            <a:spLocks noChangeShapeType="1"/>
          </p:cNvSpPr>
          <p:nvPr/>
        </p:nvSpPr>
        <p:spPr bwMode="auto">
          <a:xfrm rot="5400000">
            <a:off x="3843461" y="3922713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509" name="Text Box 53"/>
          <p:cNvSpPr txBox="1">
            <a:spLocks noChangeArrowheads="1"/>
          </p:cNvSpPr>
          <p:nvPr/>
        </p:nvSpPr>
        <p:spPr bwMode="auto">
          <a:xfrm>
            <a:off x="3003718" y="6272105"/>
            <a:ext cx="21320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-Terpinene</a:t>
            </a:r>
            <a:endParaRPr lang="el-GR" altLang="en-US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7510" name="Line 54"/>
          <p:cNvSpPr>
            <a:spLocks noChangeShapeType="1"/>
          </p:cNvSpPr>
          <p:nvPr/>
        </p:nvSpPr>
        <p:spPr bwMode="auto">
          <a:xfrm rot="1800000" flipV="1">
            <a:off x="4068886" y="4333875"/>
            <a:ext cx="395288" cy="206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511" name="Line 55"/>
          <p:cNvSpPr>
            <a:spLocks noChangeShapeType="1"/>
          </p:cNvSpPr>
          <p:nvPr/>
        </p:nvSpPr>
        <p:spPr bwMode="auto">
          <a:xfrm rot="1800000" flipV="1">
            <a:off x="3760911" y="5441950"/>
            <a:ext cx="252413" cy="3365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512" name="Line 56"/>
          <p:cNvSpPr>
            <a:spLocks noChangeShapeType="1"/>
          </p:cNvSpPr>
          <p:nvPr/>
        </p:nvSpPr>
        <p:spPr bwMode="auto">
          <a:xfrm rot="1800000" flipV="1">
            <a:off x="4053011" y="5589588"/>
            <a:ext cx="385763" cy="3651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513" name="Line 57"/>
          <p:cNvSpPr>
            <a:spLocks noChangeShapeType="1"/>
          </p:cNvSpPr>
          <p:nvPr/>
        </p:nvSpPr>
        <p:spPr bwMode="auto">
          <a:xfrm rot="5400000">
            <a:off x="3846636" y="5307013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514" name="Text Box 58"/>
          <p:cNvSpPr txBox="1">
            <a:spLocks noChangeArrowheads="1"/>
          </p:cNvSpPr>
          <p:nvPr/>
        </p:nvSpPr>
        <p:spPr bwMode="auto">
          <a:xfrm>
            <a:off x="3676410" y="5888863"/>
            <a:ext cx="793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15%</a:t>
            </a:r>
          </a:p>
        </p:txBody>
      </p:sp>
      <p:sp>
        <p:nvSpPr>
          <p:cNvPr id="787516" name="Line 60"/>
          <p:cNvSpPr>
            <a:spLocks noChangeShapeType="1"/>
          </p:cNvSpPr>
          <p:nvPr/>
        </p:nvSpPr>
        <p:spPr bwMode="auto">
          <a:xfrm rot="19800000">
            <a:off x="8447834" y="1360122"/>
            <a:ext cx="411162" cy="2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517" name="Line 61"/>
          <p:cNvSpPr>
            <a:spLocks noChangeShapeType="1"/>
          </p:cNvSpPr>
          <p:nvPr/>
        </p:nvSpPr>
        <p:spPr bwMode="auto">
          <a:xfrm rot="5400000">
            <a:off x="2092085" y="4618038"/>
            <a:ext cx="36512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518" name="Line 62"/>
          <p:cNvSpPr>
            <a:spLocks noChangeShapeType="1"/>
          </p:cNvSpPr>
          <p:nvPr/>
        </p:nvSpPr>
        <p:spPr bwMode="auto">
          <a:xfrm rot="5400000">
            <a:off x="1615835" y="5303838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519" name="Line 63"/>
          <p:cNvSpPr>
            <a:spLocks noChangeShapeType="1"/>
          </p:cNvSpPr>
          <p:nvPr/>
        </p:nvSpPr>
        <p:spPr bwMode="auto">
          <a:xfrm rot="5400000">
            <a:off x="1682510" y="5303838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520" name="Line 64"/>
          <p:cNvSpPr>
            <a:spLocks noChangeShapeType="1"/>
          </p:cNvSpPr>
          <p:nvPr/>
        </p:nvSpPr>
        <p:spPr bwMode="auto">
          <a:xfrm rot="1800000" flipV="1">
            <a:off x="3684711" y="4887913"/>
            <a:ext cx="398463" cy="2381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87521" name="Text Box 65"/>
          <p:cNvSpPr txBox="1">
            <a:spLocks noChangeArrowheads="1"/>
          </p:cNvSpPr>
          <p:nvPr/>
        </p:nvSpPr>
        <p:spPr bwMode="auto">
          <a:xfrm>
            <a:off x="7366325" y="2851345"/>
            <a:ext cx="198437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en-US" alt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-Terpinene</a:t>
            </a:r>
            <a:endParaRPr lang="el-GR" altLang="en-US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7524" name="Text Box 68"/>
          <p:cNvSpPr txBox="1">
            <a:spLocks noChangeArrowheads="1"/>
          </p:cNvSpPr>
          <p:nvPr/>
        </p:nvSpPr>
        <p:spPr bwMode="auto">
          <a:xfrm>
            <a:off x="5487268" y="4373109"/>
            <a:ext cx="35491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n-US" sz="200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Terpenes: </a:t>
            </a:r>
            <a:r>
              <a:rPr lang="en-US" altLang="en-US" sz="200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scent of </a:t>
            </a:r>
            <a:r>
              <a:rPr lang="en-US" altLang="en-US" sz="200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soap</a:t>
            </a:r>
          </a:p>
        </p:txBody>
      </p:sp>
      <p:sp>
        <p:nvSpPr>
          <p:cNvPr id="787526" name="Rectangle 70"/>
          <p:cNvSpPr>
            <a:spLocks noChangeArrowheads="1"/>
          </p:cNvSpPr>
          <p:nvPr/>
        </p:nvSpPr>
        <p:spPr bwMode="auto">
          <a:xfrm>
            <a:off x="2206625" y="326707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7283464" y="867871"/>
            <a:ext cx="419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pic>
        <p:nvPicPr>
          <p:cNvPr id="787529" name="Picture 73" descr="https://c1.staticflickr.com/1/115/295145717_aff1f45b9d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468" y="4825110"/>
            <a:ext cx="3524248" cy="183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2044" y="-4272"/>
            <a:ext cx="6919913" cy="665162"/>
          </a:xfrm>
        </p:spPr>
        <p:txBody>
          <a:bodyPr/>
          <a:lstStyle/>
          <a:p>
            <a:r>
              <a:rPr lang="en-US" altLang="en-US" smtClean="0">
                <a:solidFill>
                  <a:srgbClr val="00FF00"/>
                </a:solidFill>
                <a:latin typeface="Comic Sans MS" panose="030F0702030302020204" pitchFamily="66" charset="0"/>
              </a:rPr>
              <a:t>Degree Of Unsaturation</a:t>
            </a:r>
            <a:endParaRPr lang="en-US" altLang="en-US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79267" name="Text Box 3"/>
          <p:cNvSpPr txBox="1">
            <a:spLocks noChangeArrowheads="1"/>
          </p:cNvSpPr>
          <p:nvPr/>
        </p:nvSpPr>
        <p:spPr bwMode="auto">
          <a:xfrm>
            <a:off x="385763" y="981075"/>
            <a:ext cx="8493125" cy="277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Molecular formula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tells us how many rings and/or </a:t>
            </a:r>
            <a:r>
              <a:rPr lang="en-US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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bonds are present in a molecule. </a:t>
            </a: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Reference is a </a:t>
            </a: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saturated acyclic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hydrocarbon: C</a:t>
            </a:r>
            <a:r>
              <a:rPr lang="en-US" altLang="en-US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+2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Simple examples:</a:t>
            </a:r>
          </a:p>
          <a:p>
            <a:pPr algn="l">
              <a:spcBef>
                <a:spcPct val="50000"/>
              </a:spcBef>
            </a:pP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9268" name="Text Box 4"/>
          <p:cNvSpPr txBox="1">
            <a:spLocks noChangeArrowheads="1"/>
          </p:cNvSpPr>
          <p:nvPr/>
        </p:nvSpPr>
        <p:spPr bwMode="auto">
          <a:xfrm>
            <a:off x="562708" y="4472723"/>
            <a:ext cx="801858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We need to determine the deviation of the molecular formula from C</a:t>
            </a:r>
            <a:r>
              <a:rPr lang="en-US" altLang="en-US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+2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(in increments of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2 H = </a:t>
            </a:r>
            <a:r>
              <a:rPr lang="en-US" altLang="en-US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degree of unsaturation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).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Every ring or double bond takes away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 H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, triple bond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 H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from C</a:t>
            </a:r>
            <a:r>
              <a:rPr lang="en-US" altLang="en-US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+2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779328" name="AutoShape 64"/>
          <p:cNvSpPr>
            <a:spLocks noChangeArrowheads="1"/>
          </p:cNvSpPr>
          <p:nvPr/>
        </p:nvSpPr>
        <p:spPr bwMode="auto">
          <a:xfrm rot="5400000">
            <a:off x="585787" y="3370995"/>
            <a:ext cx="758825" cy="679450"/>
          </a:xfrm>
          <a:prstGeom prst="hexagon">
            <a:avLst>
              <a:gd name="adj" fmla="val 27921"/>
              <a:gd name="vf" fmla="val 115470"/>
            </a:avLst>
          </a:prstGeom>
          <a:noFill/>
          <a:ln w="28575" algn="ctr">
            <a:solidFill>
              <a:srgbClr val="EBD18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9330" name="Rectangle 66"/>
          <p:cNvSpPr>
            <a:spLocks noChangeArrowheads="1"/>
          </p:cNvSpPr>
          <p:nvPr/>
        </p:nvSpPr>
        <p:spPr bwMode="auto">
          <a:xfrm>
            <a:off x="1558925" y="3482120"/>
            <a:ext cx="2843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not C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14.</a:t>
            </a:r>
          </a:p>
        </p:txBody>
      </p:sp>
      <p:sp>
        <p:nvSpPr>
          <p:cNvPr id="779331" name="AutoShape 67"/>
          <p:cNvSpPr>
            <a:spLocks noChangeArrowheads="1"/>
          </p:cNvSpPr>
          <p:nvPr/>
        </p:nvSpPr>
        <p:spPr bwMode="auto">
          <a:xfrm rot="5400000">
            <a:off x="4895850" y="3383695"/>
            <a:ext cx="758825" cy="679450"/>
          </a:xfrm>
          <a:prstGeom prst="hexagon">
            <a:avLst>
              <a:gd name="adj" fmla="val 27921"/>
              <a:gd name="vf" fmla="val 115470"/>
            </a:avLst>
          </a:prstGeom>
          <a:noFill/>
          <a:ln w="28575" algn="ctr">
            <a:solidFill>
              <a:srgbClr val="EBD18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9332" name="Line 68"/>
          <p:cNvSpPr>
            <a:spLocks noChangeShapeType="1"/>
          </p:cNvSpPr>
          <p:nvPr/>
        </p:nvSpPr>
        <p:spPr bwMode="auto">
          <a:xfrm rot="5400000">
            <a:off x="5405438" y="3713895"/>
            <a:ext cx="2857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9334" name="Rectangle 70"/>
          <p:cNvSpPr>
            <a:spLocks noChangeArrowheads="1"/>
          </p:cNvSpPr>
          <p:nvPr/>
        </p:nvSpPr>
        <p:spPr bwMode="auto">
          <a:xfrm>
            <a:off x="5932488" y="3453545"/>
            <a:ext cx="2843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not C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14.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139485" y="722950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64" y="1072467"/>
            <a:ext cx="8469272" cy="4713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2861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FF00"/>
                </a:solidFill>
              </a:rPr>
              <a:t>Heteroatoms and Degree Of Unsaturation</a:t>
            </a:r>
            <a:endParaRPr lang="en-US">
              <a:solidFill>
                <a:srgbClr val="00FF00"/>
              </a:solidFill>
            </a:endParaRPr>
          </a:p>
        </p:txBody>
      </p:sp>
      <p:sp>
        <p:nvSpPr>
          <p:cNvPr id="792581" name="Text Box 5"/>
          <p:cNvSpPr txBox="1">
            <a:spLocks noChangeArrowheads="1"/>
          </p:cNvSpPr>
          <p:nvPr/>
        </p:nvSpPr>
        <p:spPr bwMode="auto">
          <a:xfrm>
            <a:off x="657105" y="4455380"/>
            <a:ext cx="1635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Halogen:</a:t>
            </a:r>
          </a:p>
        </p:txBody>
      </p:sp>
      <p:sp>
        <p:nvSpPr>
          <p:cNvPr id="792582" name="Text Box 6"/>
          <p:cNvSpPr txBox="1">
            <a:spLocks noChangeArrowheads="1"/>
          </p:cNvSpPr>
          <p:nvPr/>
        </p:nvSpPr>
        <p:spPr bwMode="auto">
          <a:xfrm>
            <a:off x="2611438" y="4474430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</p:txBody>
      </p:sp>
      <p:grpSp>
        <p:nvGrpSpPr>
          <p:cNvPr id="792583" name="Group 7"/>
          <p:cNvGrpSpPr>
            <a:grpSpLocks/>
          </p:cNvGrpSpPr>
          <p:nvPr/>
        </p:nvGrpSpPr>
        <p:grpSpPr bwMode="auto">
          <a:xfrm>
            <a:off x="3422650" y="4363305"/>
            <a:ext cx="1106488" cy="744537"/>
            <a:chOff x="4474" y="2248"/>
            <a:chExt cx="697" cy="469"/>
          </a:xfrm>
        </p:grpSpPr>
        <p:sp>
          <p:nvSpPr>
            <p:cNvPr id="792584" name="Line 8"/>
            <p:cNvSpPr>
              <a:spLocks noChangeShapeType="1"/>
            </p:cNvSpPr>
            <p:nvPr/>
          </p:nvSpPr>
          <p:spPr bwMode="auto">
            <a:xfrm>
              <a:off x="4786" y="2474"/>
              <a:ext cx="11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92585" name="Text Box 9"/>
            <p:cNvSpPr txBox="1">
              <a:spLocks noChangeArrowheads="1"/>
            </p:cNvSpPr>
            <p:nvPr/>
          </p:nvSpPr>
          <p:spPr bwMode="auto">
            <a:xfrm>
              <a:off x="4524" y="2317"/>
              <a:ext cx="3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792586" name="Text Box 10"/>
            <p:cNvSpPr txBox="1">
              <a:spLocks noChangeArrowheads="1"/>
            </p:cNvSpPr>
            <p:nvPr/>
          </p:nvSpPr>
          <p:spPr bwMode="auto">
            <a:xfrm>
              <a:off x="4856" y="2317"/>
              <a:ext cx="3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</a:p>
          </p:txBody>
        </p:sp>
        <p:sp>
          <p:nvSpPr>
            <p:cNvPr id="792587" name="Line 11"/>
            <p:cNvSpPr>
              <a:spLocks noChangeShapeType="1"/>
            </p:cNvSpPr>
            <p:nvPr/>
          </p:nvSpPr>
          <p:spPr bwMode="auto">
            <a:xfrm rot="5400000">
              <a:off x="4624" y="2306"/>
              <a:ext cx="11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92588" name="Line 12"/>
            <p:cNvSpPr>
              <a:spLocks noChangeShapeType="1"/>
            </p:cNvSpPr>
            <p:nvPr/>
          </p:nvSpPr>
          <p:spPr bwMode="auto">
            <a:xfrm rot="5400000">
              <a:off x="4623" y="2660"/>
              <a:ext cx="11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92589" name="Line 13"/>
            <p:cNvSpPr>
              <a:spLocks noChangeShapeType="1"/>
            </p:cNvSpPr>
            <p:nvPr/>
          </p:nvSpPr>
          <p:spPr bwMode="auto">
            <a:xfrm>
              <a:off x="4474" y="2474"/>
              <a:ext cx="11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92590" name="Line 14"/>
          <p:cNvSpPr>
            <a:spLocks noChangeShapeType="1"/>
          </p:cNvSpPr>
          <p:nvPr/>
        </p:nvSpPr>
        <p:spPr bwMode="auto">
          <a:xfrm>
            <a:off x="4759325" y="4734780"/>
            <a:ext cx="6397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792591" name="Group 15"/>
          <p:cNvGrpSpPr>
            <a:grpSpLocks/>
          </p:cNvGrpSpPr>
          <p:nvPr/>
        </p:nvGrpSpPr>
        <p:grpSpPr bwMode="auto">
          <a:xfrm>
            <a:off x="5678488" y="4361717"/>
            <a:ext cx="1106487" cy="744538"/>
            <a:chOff x="4474" y="2248"/>
            <a:chExt cx="697" cy="469"/>
          </a:xfrm>
        </p:grpSpPr>
        <p:sp>
          <p:nvSpPr>
            <p:cNvPr id="792592" name="Line 16"/>
            <p:cNvSpPr>
              <a:spLocks noChangeShapeType="1"/>
            </p:cNvSpPr>
            <p:nvPr/>
          </p:nvSpPr>
          <p:spPr bwMode="auto">
            <a:xfrm>
              <a:off x="4786" y="2474"/>
              <a:ext cx="11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92593" name="Text Box 17"/>
            <p:cNvSpPr txBox="1">
              <a:spLocks noChangeArrowheads="1"/>
            </p:cNvSpPr>
            <p:nvPr/>
          </p:nvSpPr>
          <p:spPr bwMode="auto">
            <a:xfrm>
              <a:off x="4524" y="2317"/>
              <a:ext cx="3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792594" name="Text Box 18"/>
            <p:cNvSpPr txBox="1">
              <a:spLocks noChangeArrowheads="1"/>
            </p:cNvSpPr>
            <p:nvPr/>
          </p:nvSpPr>
          <p:spPr bwMode="auto">
            <a:xfrm>
              <a:off x="4856" y="2317"/>
              <a:ext cx="3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792595" name="Line 19"/>
            <p:cNvSpPr>
              <a:spLocks noChangeShapeType="1"/>
            </p:cNvSpPr>
            <p:nvPr/>
          </p:nvSpPr>
          <p:spPr bwMode="auto">
            <a:xfrm rot="5400000">
              <a:off x="4624" y="2306"/>
              <a:ext cx="11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92596" name="Line 20"/>
            <p:cNvSpPr>
              <a:spLocks noChangeShapeType="1"/>
            </p:cNvSpPr>
            <p:nvPr/>
          </p:nvSpPr>
          <p:spPr bwMode="auto">
            <a:xfrm rot="5400000">
              <a:off x="4623" y="2660"/>
              <a:ext cx="11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92597" name="Line 21"/>
            <p:cNvSpPr>
              <a:spLocks noChangeShapeType="1"/>
            </p:cNvSpPr>
            <p:nvPr/>
          </p:nvSpPr>
          <p:spPr bwMode="auto">
            <a:xfrm>
              <a:off x="4474" y="2474"/>
              <a:ext cx="11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92599" name="Text Box 23"/>
          <p:cNvSpPr txBox="1">
            <a:spLocks noChangeArrowheads="1"/>
          </p:cNvSpPr>
          <p:nvPr/>
        </p:nvSpPr>
        <p:spPr bwMode="auto">
          <a:xfrm>
            <a:off x="686047" y="5852990"/>
            <a:ext cx="1785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Nitrogen:</a:t>
            </a:r>
          </a:p>
        </p:txBody>
      </p:sp>
      <p:sp>
        <p:nvSpPr>
          <p:cNvPr id="792600" name="Text Box 24"/>
          <p:cNvSpPr txBox="1">
            <a:spLocks noChangeArrowheads="1"/>
          </p:cNvSpPr>
          <p:nvPr/>
        </p:nvSpPr>
        <p:spPr bwMode="auto">
          <a:xfrm>
            <a:off x="2587993" y="585299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+1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</p:txBody>
      </p:sp>
      <p:sp>
        <p:nvSpPr>
          <p:cNvPr id="792601" name="Line 25"/>
          <p:cNvSpPr>
            <a:spLocks noChangeShapeType="1"/>
          </p:cNvSpPr>
          <p:nvPr/>
        </p:nvSpPr>
        <p:spPr bwMode="auto">
          <a:xfrm>
            <a:off x="3894505" y="6119690"/>
            <a:ext cx="1825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92602" name="Text Box 26"/>
          <p:cNvSpPr txBox="1">
            <a:spLocks noChangeArrowheads="1"/>
          </p:cNvSpPr>
          <p:nvPr/>
        </p:nvSpPr>
        <p:spPr bwMode="auto">
          <a:xfrm>
            <a:off x="3478580" y="5854578"/>
            <a:ext cx="500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792603" name="Text Box 27"/>
          <p:cNvSpPr txBox="1">
            <a:spLocks noChangeArrowheads="1"/>
          </p:cNvSpPr>
          <p:nvPr/>
        </p:nvSpPr>
        <p:spPr bwMode="auto">
          <a:xfrm>
            <a:off x="4005630" y="5854578"/>
            <a:ext cx="500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792604" name="Line 28"/>
          <p:cNvSpPr>
            <a:spLocks noChangeShapeType="1"/>
          </p:cNvSpPr>
          <p:nvPr/>
        </p:nvSpPr>
        <p:spPr bwMode="auto">
          <a:xfrm rot="5400000">
            <a:off x="3638123" y="5823622"/>
            <a:ext cx="1825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92606" name="Line 30"/>
          <p:cNvSpPr>
            <a:spLocks noChangeShapeType="1"/>
          </p:cNvSpPr>
          <p:nvPr/>
        </p:nvSpPr>
        <p:spPr bwMode="auto">
          <a:xfrm>
            <a:off x="3399205" y="6119690"/>
            <a:ext cx="1825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92607" name="Line 31"/>
          <p:cNvSpPr>
            <a:spLocks noChangeShapeType="1"/>
          </p:cNvSpPr>
          <p:nvPr/>
        </p:nvSpPr>
        <p:spPr bwMode="auto">
          <a:xfrm>
            <a:off x="4678730" y="6113340"/>
            <a:ext cx="6397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92608" name="Line 32"/>
          <p:cNvSpPr>
            <a:spLocks noChangeShapeType="1"/>
          </p:cNvSpPr>
          <p:nvPr/>
        </p:nvSpPr>
        <p:spPr bwMode="auto">
          <a:xfrm>
            <a:off x="6063030" y="6097465"/>
            <a:ext cx="1825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92609" name="Text Box 33"/>
          <p:cNvSpPr txBox="1">
            <a:spLocks noChangeArrowheads="1"/>
          </p:cNvSpPr>
          <p:nvPr/>
        </p:nvSpPr>
        <p:spPr bwMode="auto">
          <a:xfrm>
            <a:off x="5647105" y="5852990"/>
            <a:ext cx="500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792610" name="Text Box 34"/>
          <p:cNvSpPr txBox="1">
            <a:spLocks noChangeArrowheads="1"/>
          </p:cNvSpPr>
          <p:nvPr/>
        </p:nvSpPr>
        <p:spPr bwMode="auto">
          <a:xfrm>
            <a:off x="6174155" y="5852990"/>
            <a:ext cx="500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sp>
        <p:nvSpPr>
          <p:cNvPr id="792611" name="Line 35"/>
          <p:cNvSpPr>
            <a:spLocks noChangeShapeType="1"/>
          </p:cNvSpPr>
          <p:nvPr/>
        </p:nvSpPr>
        <p:spPr bwMode="auto">
          <a:xfrm rot="5400000">
            <a:off x="5806648" y="5820447"/>
            <a:ext cx="1825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92613" name="Line 37"/>
          <p:cNvSpPr>
            <a:spLocks noChangeShapeType="1"/>
          </p:cNvSpPr>
          <p:nvPr/>
        </p:nvSpPr>
        <p:spPr bwMode="auto">
          <a:xfrm>
            <a:off x="5567730" y="6097465"/>
            <a:ext cx="1825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92614" name="Line 38"/>
          <p:cNvSpPr>
            <a:spLocks noChangeShapeType="1"/>
          </p:cNvSpPr>
          <p:nvPr/>
        </p:nvSpPr>
        <p:spPr bwMode="auto">
          <a:xfrm>
            <a:off x="6599605" y="6106990"/>
            <a:ext cx="1825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92615" name="Text Box 39"/>
          <p:cNvSpPr txBox="1">
            <a:spLocks noChangeArrowheads="1"/>
          </p:cNvSpPr>
          <p:nvPr/>
        </p:nvSpPr>
        <p:spPr bwMode="auto">
          <a:xfrm>
            <a:off x="6707555" y="5852990"/>
            <a:ext cx="500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</a:p>
        </p:txBody>
      </p:sp>
      <p:sp>
        <p:nvSpPr>
          <p:cNvPr id="792616" name="Line 40"/>
          <p:cNvSpPr>
            <a:spLocks noChangeShapeType="1"/>
          </p:cNvSpPr>
          <p:nvPr/>
        </p:nvSpPr>
        <p:spPr bwMode="auto">
          <a:xfrm rot="5400000">
            <a:off x="6333698" y="5829972"/>
            <a:ext cx="1825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92617" name="Text Box 41"/>
          <p:cNvSpPr txBox="1">
            <a:spLocks noChangeArrowheads="1"/>
          </p:cNvSpPr>
          <p:nvPr/>
        </p:nvSpPr>
        <p:spPr bwMode="auto">
          <a:xfrm>
            <a:off x="6174155" y="5321178"/>
            <a:ext cx="500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792623" name="Line 47"/>
          <p:cNvSpPr>
            <a:spLocks noChangeShapeType="1"/>
          </p:cNvSpPr>
          <p:nvPr/>
        </p:nvSpPr>
        <p:spPr bwMode="auto">
          <a:xfrm rot="5400000">
            <a:off x="3627012" y="6364959"/>
            <a:ext cx="1825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92624" name="Line 48"/>
          <p:cNvSpPr>
            <a:spLocks noChangeShapeType="1"/>
          </p:cNvSpPr>
          <p:nvPr/>
        </p:nvSpPr>
        <p:spPr bwMode="auto">
          <a:xfrm rot="5400000">
            <a:off x="5796330" y="6360991"/>
            <a:ext cx="1809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792625" name="Group 49"/>
          <p:cNvGrpSpPr>
            <a:grpSpLocks/>
          </p:cNvGrpSpPr>
          <p:nvPr/>
        </p:nvGrpSpPr>
        <p:grpSpPr bwMode="auto">
          <a:xfrm>
            <a:off x="2078038" y="2975830"/>
            <a:ext cx="1106487" cy="744537"/>
            <a:chOff x="4474" y="2248"/>
            <a:chExt cx="697" cy="469"/>
          </a:xfrm>
        </p:grpSpPr>
        <p:sp>
          <p:nvSpPr>
            <p:cNvPr id="792626" name="Line 50"/>
            <p:cNvSpPr>
              <a:spLocks noChangeShapeType="1"/>
            </p:cNvSpPr>
            <p:nvPr/>
          </p:nvSpPr>
          <p:spPr bwMode="auto">
            <a:xfrm>
              <a:off x="4786" y="2474"/>
              <a:ext cx="11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92627" name="Text Box 51"/>
            <p:cNvSpPr txBox="1">
              <a:spLocks noChangeArrowheads="1"/>
            </p:cNvSpPr>
            <p:nvPr/>
          </p:nvSpPr>
          <p:spPr bwMode="auto">
            <a:xfrm>
              <a:off x="4524" y="2317"/>
              <a:ext cx="3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792628" name="Text Box 52"/>
            <p:cNvSpPr txBox="1">
              <a:spLocks noChangeArrowheads="1"/>
            </p:cNvSpPr>
            <p:nvPr/>
          </p:nvSpPr>
          <p:spPr bwMode="auto">
            <a:xfrm>
              <a:off x="4856" y="2317"/>
              <a:ext cx="3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</a:p>
          </p:txBody>
        </p:sp>
        <p:sp>
          <p:nvSpPr>
            <p:cNvPr id="792629" name="Line 53"/>
            <p:cNvSpPr>
              <a:spLocks noChangeShapeType="1"/>
            </p:cNvSpPr>
            <p:nvPr/>
          </p:nvSpPr>
          <p:spPr bwMode="auto">
            <a:xfrm rot="5400000">
              <a:off x="4624" y="2306"/>
              <a:ext cx="11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92630" name="Line 54"/>
            <p:cNvSpPr>
              <a:spLocks noChangeShapeType="1"/>
            </p:cNvSpPr>
            <p:nvPr/>
          </p:nvSpPr>
          <p:spPr bwMode="auto">
            <a:xfrm rot="5400000">
              <a:off x="4623" y="2660"/>
              <a:ext cx="11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92631" name="Line 55"/>
            <p:cNvSpPr>
              <a:spLocks noChangeShapeType="1"/>
            </p:cNvSpPr>
            <p:nvPr/>
          </p:nvSpPr>
          <p:spPr bwMode="auto">
            <a:xfrm>
              <a:off x="4474" y="2474"/>
              <a:ext cx="11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792632" name="Group 56"/>
          <p:cNvGrpSpPr>
            <a:grpSpLocks/>
          </p:cNvGrpSpPr>
          <p:nvPr/>
        </p:nvGrpSpPr>
        <p:grpSpPr bwMode="auto">
          <a:xfrm>
            <a:off x="4505325" y="2977417"/>
            <a:ext cx="1639888" cy="742950"/>
            <a:chOff x="4679" y="2709"/>
            <a:chExt cx="1033" cy="468"/>
          </a:xfrm>
        </p:grpSpPr>
        <p:sp>
          <p:nvSpPr>
            <p:cNvPr id="792633" name="Line 57"/>
            <p:cNvSpPr>
              <a:spLocks noChangeShapeType="1"/>
            </p:cNvSpPr>
            <p:nvPr/>
          </p:nvSpPr>
          <p:spPr bwMode="auto">
            <a:xfrm>
              <a:off x="4991" y="2935"/>
              <a:ext cx="11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92634" name="Text Box 58"/>
            <p:cNvSpPr txBox="1">
              <a:spLocks noChangeArrowheads="1"/>
            </p:cNvSpPr>
            <p:nvPr/>
          </p:nvSpPr>
          <p:spPr bwMode="auto">
            <a:xfrm>
              <a:off x="4729" y="2778"/>
              <a:ext cx="3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</a:p>
          </p:txBody>
        </p:sp>
        <p:sp>
          <p:nvSpPr>
            <p:cNvPr id="792635" name="Text Box 59"/>
            <p:cNvSpPr txBox="1">
              <a:spLocks noChangeArrowheads="1"/>
            </p:cNvSpPr>
            <p:nvPr/>
          </p:nvSpPr>
          <p:spPr bwMode="auto">
            <a:xfrm>
              <a:off x="5061" y="2778"/>
              <a:ext cx="3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</p:txBody>
        </p:sp>
        <p:sp>
          <p:nvSpPr>
            <p:cNvPr id="792636" name="Line 60"/>
            <p:cNvSpPr>
              <a:spLocks noChangeShapeType="1"/>
            </p:cNvSpPr>
            <p:nvPr/>
          </p:nvSpPr>
          <p:spPr bwMode="auto">
            <a:xfrm rot="5400000">
              <a:off x="4829" y="2767"/>
              <a:ext cx="11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92637" name="Line 61"/>
            <p:cNvSpPr>
              <a:spLocks noChangeShapeType="1"/>
            </p:cNvSpPr>
            <p:nvPr/>
          </p:nvSpPr>
          <p:spPr bwMode="auto">
            <a:xfrm rot="5400000">
              <a:off x="4829" y="3120"/>
              <a:ext cx="11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92638" name="Line 62"/>
            <p:cNvSpPr>
              <a:spLocks noChangeShapeType="1"/>
            </p:cNvSpPr>
            <p:nvPr/>
          </p:nvSpPr>
          <p:spPr bwMode="auto">
            <a:xfrm>
              <a:off x="4679" y="2935"/>
              <a:ext cx="11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92639" name="Line 63"/>
            <p:cNvSpPr>
              <a:spLocks noChangeShapeType="1"/>
            </p:cNvSpPr>
            <p:nvPr/>
          </p:nvSpPr>
          <p:spPr bwMode="auto">
            <a:xfrm>
              <a:off x="5329" y="2941"/>
              <a:ext cx="11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92640" name="Text Box 64"/>
            <p:cNvSpPr txBox="1">
              <a:spLocks noChangeArrowheads="1"/>
            </p:cNvSpPr>
            <p:nvPr/>
          </p:nvSpPr>
          <p:spPr bwMode="auto">
            <a:xfrm>
              <a:off x="5397" y="2778"/>
              <a:ext cx="3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</a:p>
          </p:txBody>
        </p:sp>
      </p:grpSp>
      <p:sp>
        <p:nvSpPr>
          <p:cNvPr id="792641" name="Line 65"/>
          <p:cNvSpPr>
            <a:spLocks noChangeShapeType="1"/>
          </p:cNvSpPr>
          <p:nvPr/>
        </p:nvSpPr>
        <p:spPr bwMode="auto">
          <a:xfrm>
            <a:off x="3424238" y="3336192"/>
            <a:ext cx="73977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2643" name="Rectangle 67"/>
          <p:cNvSpPr>
            <a:spLocks noChangeArrowheads="1"/>
          </p:cNvSpPr>
          <p:nvPr/>
        </p:nvSpPr>
        <p:spPr bwMode="auto">
          <a:xfrm>
            <a:off x="685800" y="2213830"/>
            <a:ext cx="8047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S, O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effect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on count (still C</a:t>
            </a:r>
            <a:r>
              <a:rPr lang="en-US" altLang="en-US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+2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+ S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x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or O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792644" name="Text Box 68"/>
          <p:cNvSpPr txBox="1">
            <a:spLocks noChangeArrowheads="1"/>
          </p:cNvSpPr>
          <p:nvPr/>
        </p:nvSpPr>
        <p:spPr bwMode="auto">
          <a:xfrm>
            <a:off x="685800" y="1589149"/>
            <a:ext cx="5378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Depends on valency of element:</a:t>
            </a:r>
          </a:p>
        </p:txBody>
      </p:sp>
      <p:cxnSp>
        <p:nvCxnSpPr>
          <p:cNvPr id="59" name="Straight Connector 58"/>
          <p:cNvCxnSpPr/>
          <p:nvPr/>
        </p:nvCxnSpPr>
        <p:spPr bwMode="auto">
          <a:xfrm flipV="1">
            <a:off x="139485" y="1449781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Text Box 2"/>
          <p:cNvSpPr txBox="1">
            <a:spLocks noChangeArrowheads="1"/>
          </p:cNvSpPr>
          <p:nvPr/>
        </p:nvSpPr>
        <p:spPr bwMode="auto">
          <a:xfrm>
            <a:off x="341313" y="3632200"/>
            <a:ext cx="1250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250032" y="239429"/>
            <a:ext cx="22494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Examples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769029" name="Text Box 5"/>
          <p:cNvSpPr txBox="1">
            <a:spLocks noChangeArrowheads="1"/>
          </p:cNvSpPr>
          <p:nvPr/>
        </p:nvSpPr>
        <p:spPr bwMode="auto">
          <a:xfrm>
            <a:off x="290513" y="1000125"/>
            <a:ext cx="1250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16</a:t>
            </a:r>
          </a:p>
        </p:txBody>
      </p:sp>
      <p:sp>
        <p:nvSpPr>
          <p:cNvPr id="769030" name="Text Box 6"/>
          <p:cNvSpPr txBox="1">
            <a:spLocks noChangeArrowheads="1"/>
          </p:cNvSpPr>
          <p:nvPr/>
        </p:nvSpPr>
        <p:spPr bwMode="auto">
          <a:xfrm>
            <a:off x="1951038" y="985838"/>
            <a:ext cx="4956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1. 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sat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= (2x10) + 2 = 22</a:t>
            </a:r>
            <a:endParaRPr lang="en-US" altLang="en-US" baseline="-25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9031" name="Text Box 7"/>
          <p:cNvSpPr txBox="1">
            <a:spLocks noChangeArrowheads="1"/>
          </p:cNvSpPr>
          <p:nvPr/>
        </p:nvSpPr>
        <p:spPr bwMode="auto">
          <a:xfrm>
            <a:off x="1951038" y="1657350"/>
            <a:ext cx="69389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Degrees 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unsaturation?: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9034" name="AutoShape 10"/>
          <p:cNvSpPr>
            <a:spLocks noChangeArrowheads="1"/>
          </p:cNvSpPr>
          <p:nvPr/>
        </p:nvSpPr>
        <p:spPr bwMode="auto">
          <a:xfrm rot="5400000">
            <a:off x="1144587" y="2392363"/>
            <a:ext cx="758825" cy="679450"/>
          </a:xfrm>
          <a:prstGeom prst="hexagon">
            <a:avLst>
              <a:gd name="adj" fmla="val 27921"/>
              <a:gd name="vf" fmla="val 115470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9035" name="Line 11"/>
          <p:cNvSpPr>
            <a:spLocks noChangeShapeType="1"/>
          </p:cNvSpPr>
          <p:nvPr/>
        </p:nvSpPr>
        <p:spPr bwMode="auto">
          <a:xfrm rot="5400000">
            <a:off x="1108075" y="2727326"/>
            <a:ext cx="31432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69036" name="AutoShape 12"/>
          <p:cNvSpPr>
            <a:spLocks noChangeArrowheads="1"/>
          </p:cNvSpPr>
          <p:nvPr/>
        </p:nvSpPr>
        <p:spPr bwMode="auto">
          <a:xfrm rot="5400000">
            <a:off x="3095625" y="2416176"/>
            <a:ext cx="758825" cy="679450"/>
          </a:xfrm>
          <a:prstGeom prst="hexagon">
            <a:avLst>
              <a:gd name="adj" fmla="val 27921"/>
              <a:gd name="vf" fmla="val 115470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9037" name="Line 13"/>
          <p:cNvSpPr>
            <a:spLocks noChangeShapeType="1"/>
          </p:cNvSpPr>
          <p:nvPr/>
        </p:nvSpPr>
        <p:spPr bwMode="auto">
          <a:xfrm rot="5400000">
            <a:off x="3562350" y="2757488"/>
            <a:ext cx="3651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69038" name="Line 14"/>
          <p:cNvSpPr>
            <a:spLocks noChangeShapeType="1"/>
          </p:cNvSpPr>
          <p:nvPr/>
        </p:nvSpPr>
        <p:spPr bwMode="auto">
          <a:xfrm rot="8100000">
            <a:off x="3746500" y="2419350"/>
            <a:ext cx="412750" cy="46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69039" name="Line 15"/>
          <p:cNvSpPr>
            <a:spLocks noChangeShapeType="1"/>
          </p:cNvSpPr>
          <p:nvPr/>
        </p:nvSpPr>
        <p:spPr bwMode="auto">
          <a:xfrm rot="2100000" flipV="1">
            <a:off x="4078288" y="2403475"/>
            <a:ext cx="396875" cy="22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69041" name="Line 17"/>
          <p:cNvSpPr>
            <a:spLocks noChangeShapeType="1"/>
          </p:cNvSpPr>
          <p:nvPr/>
        </p:nvSpPr>
        <p:spPr bwMode="auto">
          <a:xfrm rot="19327500">
            <a:off x="4122738" y="3017838"/>
            <a:ext cx="350837" cy="52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69042" name="Line 18"/>
          <p:cNvSpPr>
            <a:spLocks noChangeShapeType="1"/>
          </p:cNvSpPr>
          <p:nvPr/>
        </p:nvSpPr>
        <p:spPr bwMode="auto">
          <a:xfrm rot="13327501" flipV="1">
            <a:off x="3800475" y="3001963"/>
            <a:ext cx="366713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69043" name="Line 19"/>
          <p:cNvSpPr>
            <a:spLocks noChangeShapeType="1"/>
          </p:cNvSpPr>
          <p:nvPr/>
        </p:nvSpPr>
        <p:spPr bwMode="auto">
          <a:xfrm rot="2100000" flipV="1">
            <a:off x="4079875" y="2455863"/>
            <a:ext cx="342900" cy="206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69044" name="Text Box 20"/>
          <p:cNvSpPr txBox="1">
            <a:spLocks noChangeArrowheads="1"/>
          </p:cNvSpPr>
          <p:nvPr/>
        </p:nvSpPr>
        <p:spPr bwMode="auto">
          <a:xfrm>
            <a:off x="4719638" y="2486025"/>
            <a:ext cx="14076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or…..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9045" name="Text Box 21"/>
          <p:cNvSpPr txBox="1">
            <a:spLocks noChangeArrowheads="1"/>
          </p:cNvSpPr>
          <p:nvPr/>
        </p:nvSpPr>
        <p:spPr bwMode="auto">
          <a:xfrm>
            <a:off x="2209800" y="2486025"/>
            <a:ext cx="579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or</a:t>
            </a:r>
          </a:p>
        </p:txBody>
      </p:sp>
      <p:sp>
        <p:nvSpPr>
          <p:cNvPr id="769047" name="Text Box 23"/>
          <p:cNvSpPr txBox="1">
            <a:spLocks noChangeArrowheads="1"/>
          </p:cNvSpPr>
          <p:nvPr/>
        </p:nvSpPr>
        <p:spPr bwMode="auto">
          <a:xfrm>
            <a:off x="2087563" y="3632200"/>
            <a:ext cx="4695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smtClean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2800" baseline="-25000" smtClean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sat </a:t>
            </a:r>
            <a:r>
              <a:rPr lang="en-US" altLang="en-US" sz="2800" smtClean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altLang="en-US" sz="280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 + 2 + 1 = 13</a:t>
            </a:r>
            <a:endParaRPr lang="en-US" altLang="en-US" sz="2800" baseline="-25000">
              <a:solidFill>
                <a:srgbClr val="EBD18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69048" name="Text Box 24"/>
          <p:cNvSpPr txBox="1">
            <a:spLocks noChangeArrowheads="1"/>
          </p:cNvSpPr>
          <p:nvPr/>
        </p:nvSpPr>
        <p:spPr bwMode="auto">
          <a:xfrm>
            <a:off x="2054225" y="4159250"/>
            <a:ext cx="7335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2. </a:t>
            </a:r>
            <a:r>
              <a:rPr lang="en-US" altLang="en-US" sz="2800" dirty="0" smtClean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degrees </a:t>
            </a:r>
            <a:r>
              <a:rPr lang="en-US" altLang="en-US" sz="2800" dirty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of unsaturation</a:t>
            </a:r>
            <a:r>
              <a:rPr lang="en-US" altLang="en-US" sz="2800" dirty="0" smtClean="0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?</a:t>
            </a:r>
            <a:endParaRPr lang="en-US" altLang="en-US" sz="2800" baseline="-25000" dirty="0">
              <a:solidFill>
                <a:srgbClr val="EBD18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69049" name="AutoShape 25"/>
          <p:cNvSpPr>
            <a:spLocks noChangeArrowheads="1"/>
          </p:cNvSpPr>
          <p:nvPr/>
        </p:nvSpPr>
        <p:spPr bwMode="auto">
          <a:xfrm rot="5400000">
            <a:off x="1686719" y="4952206"/>
            <a:ext cx="882650" cy="884238"/>
          </a:xfrm>
          <a:prstGeom prst="hexagon">
            <a:avLst>
              <a:gd name="adj" fmla="val 25000"/>
              <a:gd name="vf" fmla="val 115470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9050" name="Text Box 26"/>
          <p:cNvSpPr txBox="1">
            <a:spLocks noChangeArrowheads="1"/>
          </p:cNvSpPr>
          <p:nvPr/>
        </p:nvSpPr>
        <p:spPr bwMode="auto">
          <a:xfrm>
            <a:off x="1924050" y="5535613"/>
            <a:ext cx="428625" cy="54133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sp>
        <p:nvSpPr>
          <p:cNvPr id="769051" name="Line 27"/>
          <p:cNvSpPr>
            <a:spLocks noChangeShapeType="1"/>
          </p:cNvSpPr>
          <p:nvPr/>
        </p:nvSpPr>
        <p:spPr bwMode="auto">
          <a:xfrm rot="1800000" flipV="1">
            <a:off x="1747838" y="5610225"/>
            <a:ext cx="195262" cy="158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69052" name="Line 28"/>
          <p:cNvSpPr>
            <a:spLocks noChangeShapeType="1"/>
          </p:cNvSpPr>
          <p:nvPr/>
        </p:nvSpPr>
        <p:spPr bwMode="auto">
          <a:xfrm rot="5580000" flipV="1">
            <a:off x="2337595" y="5384006"/>
            <a:ext cx="328612" cy="158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69053" name="Line 29"/>
          <p:cNvSpPr>
            <a:spLocks noChangeShapeType="1"/>
          </p:cNvSpPr>
          <p:nvPr/>
        </p:nvSpPr>
        <p:spPr bwMode="auto">
          <a:xfrm rot="19800000">
            <a:off x="1762125" y="5114925"/>
            <a:ext cx="371475" cy="222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69054" name="Text Box 30"/>
          <p:cNvSpPr txBox="1">
            <a:spLocks noChangeArrowheads="1"/>
          </p:cNvSpPr>
          <p:nvPr/>
        </p:nvSpPr>
        <p:spPr bwMode="auto">
          <a:xfrm>
            <a:off x="1344613" y="6076950"/>
            <a:ext cx="1533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Pyridine</a:t>
            </a:r>
          </a:p>
        </p:txBody>
      </p:sp>
      <p:sp>
        <p:nvSpPr>
          <p:cNvPr id="769056" name="Line 32"/>
          <p:cNvSpPr>
            <a:spLocks noChangeShapeType="1"/>
          </p:cNvSpPr>
          <p:nvPr/>
        </p:nvSpPr>
        <p:spPr bwMode="auto">
          <a:xfrm rot="2700000">
            <a:off x="5326063" y="5368925"/>
            <a:ext cx="457200" cy="0"/>
          </a:xfrm>
          <a:prstGeom prst="line">
            <a:avLst/>
          </a:prstGeom>
          <a:noFill/>
          <a:ln w="31750">
            <a:solidFill>
              <a:srgbClr val="EBD1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69057" name="Line 33"/>
          <p:cNvSpPr>
            <a:spLocks noChangeShapeType="1"/>
          </p:cNvSpPr>
          <p:nvPr/>
        </p:nvSpPr>
        <p:spPr bwMode="auto">
          <a:xfrm rot="8100000">
            <a:off x="5018088" y="5368925"/>
            <a:ext cx="457200" cy="0"/>
          </a:xfrm>
          <a:prstGeom prst="line">
            <a:avLst/>
          </a:prstGeom>
          <a:noFill/>
          <a:ln w="31750">
            <a:solidFill>
              <a:srgbClr val="EBD1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69058" name="Line 34"/>
          <p:cNvSpPr>
            <a:spLocks noChangeShapeType="1"/>
          </p:cNvSpPr>
          <p:nvPr/>
        </p:nvSpPr>
        <p:spPr bwMode="auto">
          <a:xfrm rot="2700000">
            <a:off x="4706938" y="5368925"/>
            <a:ext cx="457200" cy="0"/>
          </a:xfrm>
          <a:prstGeom prst="line">
            <a:avLst/>
          </a:prstGeom>
          <a:noFill/>
          <a:ln w="31750">
            <a:solidFill>
              <a:srgbClr val="EBD1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69059" name="Line 35"/>
          <p:cNvSpPr>
            <a:spLocks noChangeShapeType="1"/>
          </p:cNvSpPr>
          <p:nvPr/>
        </p:nvSpPr>
        <p:spPr bwMode="auto">
          <a:xfrm rot="8100000">
            <a:off x="4398963" y="5368925"/>
            <a:ext cx="457200" cy="0"/>
          </a:xfrm>
          <a:prstGeom prst="line">
            <a:avLst/>
          </a:prstGeom>
          <a:noFill/>
          <a:ln w="31750">
            <a:solidFill>
              <a:srgbClr val="EBD1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69060" name="Line 36"/>
          <p:cNvSpPr>
            <a:spLocks noChangeShapeType="1"/>
          </p:cNvSpPr>
          <p:nvPr/>
        </p:nvSpPr>
        <p:spPr bwMode="auto">
          <a:xfrm rot="8100000">
            <a:off x="4486275" y="5437188"/>
            <a:ext cx="365125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69061" name="Line 37"/>
          <p:cNvSpPr>
            <a:spLocks noChangeShapeType="1"/>
          </p:cNvSpPr>
          <p:nvPr/>
        </p:nvSpPr>
        <p:spPr bwMode="auto">
          <a:xfrm rot="8100000">
            <a:off x="5110163" y="5429250"/>
            <a:ext cx="365125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69063" name="Text Box 39"/>
          <p:cNvSpPr txBox="1">
            <a:spLocks noChangeArrowheads="1"/>
          </p:cNvSpPr>
          <p:nvPr/>
        </p:nvSpPr>
        <p:spPr bwMode="auto">
          <a:xfrm>
            <a:off x="5584825" y="5384801"/>
            <a:ext cx="461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769064" name="Text Box 40"/>
          <p:cNvSpPr txBox="1">
            <a:spLocks noChangeArrowheads="1"/>
          </p:cNvSpPr>
          <p:nvPr/>
        </p:nvSpPr>
        <p:spPr bwMode="auto">
          <a:xfrm>
            <a:off x="6208713" y="5383213"/>
            <a:ext cx="461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sp>
        <p:nvSpPr>
          <p:cNvPr id="769066" name="Line 42"/>
          <p:cNvSpPr>
            <a:spLocks noChangeShapeType="1"/>
          </p:cNvSpPr>
          <p:nvPr/>
        </p:nvSpPr>
        <p:spPr bwMode="auto">
          <a:xfrm>
            <a:off x="6011863" y="5629276"/>
            <a:ext cx="2286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69067" name="Line 43"/>
          <p:cNvSpPr>
            <a:spLocks noChangeShapeType="1"/>
          </p:cNvSpPr>
          <p:nvPr/>
        </p:nvSpPr>
        <p:spPr bwMode="auto">
          <a:xfrm>
            <a:off x="6011863" y="5705476"/>
            <a:ext cx="228600" cy="0"/>
          </a:xfrm>
          <a:prstGeom prst="line">
            <a:avLst/>
          </a:prstGeom>
          <a:noFill/>
          <a:ln w="31750">
            <a:solidFill>
              <a:srgbClr val="EBD1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69068" name="Line 44"/>
          <p:cNvSpPr>
            <a:spLocks noChangeShapeType="1"/>
          </p:cNvSpPr>
          <p:nvPr/>
        </p:nvSpPr>
        <p:spPr bwMode="auto">
          <a:xfrm>
            <a:off x="6011863" y="5551488"/>
            <a:ext cx="2286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69069" name="Text Box 45"/>
          <p:cNvSpPr txBox="1">
            <a:spLocks noChangeArrowheads="1"/>
          </p:cNvSpPr>
          <p:nvPr/>
        </p:nvSpPr>
        <p:spPr bwMode="auto">
          <a:xfrm>
            <a:off x="7307263" y="5169028"/>
            <a:ext cx="13332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or…..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9070" name="Text Box 46"/>
          <p:cNvSpPr txBox="1">
            <a:spLocks noChangeArrowheads="1"/>
          </p:cNvSpPr>
          <p:nvPr/>
        </p:nvSpPr>
        <p:spPr bwMode="auto">
          <a:xfrm>
            <a:off x="3232150" y="5184775"/>
            <a:ext cx="639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9072" name="AutoShape 48"/>
          <p:cNvSpPr>
            <a:spLocks noChangeArrowheads="1"/>
          </p:cNvSpPr>
          <p:nvPr/>
        </p:nvSpPr>
        <p:spPr bwMode="auto">
          <a:xfrm rot="5400000">
            <a:off x="463550" y="2390776"/>
            <a:ext cx="758825" cy="679450"/>
          </a:xfrm>
          <a:prstGeom prst="hexagon">
            <a:avLst>
              <a:gd name="adj" fmla="val 27921"/>
              <a:gd name="vf" fmla="val 115470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1601"/>
            <a:ext cx="7772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00FF00"/>
                </a:solidFill>
              </a:rPr>
              <a:t>Relative Stability Of Alkenes</a:t>
            </a:r>
            <a:endParaRPr lang="en-US" altLang="en-US">
              <a:solidFill>
                <a:srgbClr val="00FF00"/>
              </a:solidFill>
            </a:endParaRPr>
          </a:p>
        </p:txBody>
      </p:sp>
      <p:sp>
        <p:nvSpPr>
          <p:cNvPr id="770051" name="Text Box 3"/>
          <p:cNvSpPr txBox="1">
            <a:spLocks noChangeArrowheads="1"/>
          </p:cNvSpPr>
          <p:nvPr/>
        </p:nvSpPr>
        <p:spPr bwMode="auto">
          <a:xfrm>
            <a:off x="376238" y="1473200"/>
            <a:ext cx="84121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Measure </a:t>
            </a:r>
            <a:r>
              <a:rPr lang="en-US" altLang="en-US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heat of hydrogenation </a:t>
            </a:r>
            <a:r>
              <a:rPr lang="el-GR" altLang="en-US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</a:t>
            </a:r>
            <a:r>
              <a:rPr lang="en-US" altLang="en-US" i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aseline="-250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H2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of isomers, e.g., butene</a:t>
            </a:r>
            <a:endParaRPr lang="el-GR" altLang="en-US" baseline="-25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0052" name="Line 4"/>
          <p:cNvSpPr>
            <a:spLocks noChangeShapeType="1"/>
          </p:cNvSpPr>
          <p:nvPr/>
        </p:nvSpPr>
        <p:spPr bwMode="auto">
          <a:xfrm rot="2100000">
            <a:off x="765175" y="3162300"/>
            <a:ext cx="547688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0053" name="Line 5"/>
          <p:cNvSpPr>
            <a:spLocks noChangeShapeType="1"/>
          </p:cNvSpPr>
          <p:nvPr/>
        </p:nvSpPr>
        <p:spPr bwMode="auto">
          <a:xfrm rot="8700000">
            <a:off x="1200150" y="3162300"/>
            <a:ext cx="547688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0054" name="Line 6"/>
          <p:cNvSpPr>
            <a:spLocks noChangeShapeType="1"/>
          </p:cNvSpPr>
          <p:nvPr/>
        </p:nvSpPr>
        <p:spPr bwMode="auto">
          <a:xfrm rot="8700000">
            <a:off x="411163" y="3144838"/>
            <a:ext cx="4572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770055" name="Group 7"/>
          <p:cNvGrpSpPr>
            <a:grpSpLocks/>
          </p:cNvGrpSpPr>
          <p:nvPr/>
        </p:nvGrpSpPr>
        <p:grpSpPr bwMode="auto">
          <a:xfrm>
            <a:off x="4141788" y="3144838"/>
            <a:ext cx="1336675" cy="17462"/>
            <a:chOff x="2022" y="1883"/>
            <a:chExt cx="842" cy="11"/>
          </a:xfrm>
        </p:grpSpPr>
        <p:sp>
          <p:nvSpPr>
            <p:cNvPr id="770056" name="Line 8"/>
            <p:cNvSpPr>
              <a:spLocks noChangeShapeType="1"/>
            </p:cNvSpPr>
            <p:nvPr/>
          </p:nvSpPr>
          <p:spPr bwMode="auto">
            <a:xfrm rot="2100000">
              <a:off x="2245" y="1894"/>
              <a:ext cx="345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0057" name="Line 9"/>
            <p:cNvSpPr>
              <a:spLocks noChangeShapeType="1"/>
            </p:cNvSpPr>
            <p:nvPr/>
          </p:nvSpPr>
          <p:spPr bwMode="auto">
            <a:xfrm rot="8700000">
              <a:off x="2519" y="1894"/>
              <a:ext cx="345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0058" name="Line 10"/>
            <p:cNvSpPr>
              <a:spLocks noChangeShapeType="1"/>
            </p:cNvSpPr>
            <p:nvPr/>
          </p:nvSpPr>
          <p:spPr bwMode="auto">
            <a:xfrm rot="8700000">
              <a:off x="2022" y="1883"/>
              <a:ext cx="288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70059" name="Line 11"/>
          <p:cNvSpPr>
            <a:spLocks noChangeShapeType="1"/>
          </p:cNvSpPr>
          <p:nvPr/>
        </p:nvSpPr>
        <p:spPr bwMode="auto">
          <a:xfrm rot="7800000">
            <a:off x="438150" y="4173538"/>
            <a:ext cx="4572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0060" name="Line 12"/>
          <p:cNvSpPr>
            <a:spLocks noChangeShapeType="1"/>
          </p:cNvSpPr>
          <p:nvPr/>
        </p:nvSpPr>
        <p:spPr bwMode="auto">
          <a:xfrm rot="3000000">
            <a:off x="1254125" y="4168775"/>
            <a:ext cx="4572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0061" name="Line 13"/>
          <p:cNvSpPr>
            <a:spLocks noChangeShapeType="1"/>
          </p:cNvSpPr>
          <p:nvPr/>
        </p:nvSpPr>
        <p:spPr bwMode="auto">
          <a:xfrm>
            <a:off x="803275" y="4003675"/>
            <a:ext cx="547688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770062" name="Group 14"/>
          <p:cNvGrpSpPr>
            <a:grpSpLocks/>
          </p:cNvGrpSpPr>
          <p:nvPr/>
        </p:nvGrpSpPr>
        <p:grpSpPr bwMode="auto">
          <a:xfrm>
            <a:off x="668338" y="4733925"/>
            <a:ext cx="822325" cy="801688"/>
            <a:chOff x="546" y="2640"/>
            <a:chExt cx="518" cy="505"/>
          </a:xfrm>
        </p:grpSpPr>
        <p:sp>
          <p:nvSpPr>
            <p:cNvPr id="770063" name="Line 15"/>
            <p:cNvSpPr>
              <a:spLocks noChangeShapeType="1"/>
            </p:cNvSpPr>
            <p:nvPr/>
          </p:nvSpPr>
          <p:spPr bwMode="auto">
            <a:xfrm rot="7800000">
              <a:off x="402" y="3001"/>
              <a:ext cx="288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0064" name="Line 16"/>
            <p:cNvSpPr>
              <a:spLocks noChangeShapeType="1"/>
            </p:cNvSpPr>
            <p:nvPr/>
          </p:nvSpPr>
          <p:spPr bwMode="auto">
            <a:xfrm>
              <a:off x="632" y="2894"/>
              <a:ext cx="345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0065" name="Line 17"/>
            <p:cNvSpPr>
              <a:spLocks noChangeShapeType="1"/>
            </p:cNvSpPr>
            <p:nvPr/>
          </p:nvSpPr>
          <p:spPr bwMode="auto">
            <a:xfrm rot="7800000">
              <a:off x="920" y="2784"/>
              <a:ext cx="288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770066" name="Group 18"/>
          <p:cNvGrpSpPr>
            <a:grpSpLocks/>
          </p:cNvGrpSpPr>
          <p:nvPr/>
        </p:nvGrpSpPr>
        <p:grpSpPr bwMode="auto">
          <a:xfrm>
            <a:off x="4141788" y="4081463"/>
            <a:ext cx="1336675" cy="17462"/>
            <a:chOff x="2010" y="2299"/>
            <a:chExt cx="842" cy="11"/>
          </a:xfrm>
        </p:grpSpPr>
        <p:sp>
          <p:nvSpPr>
            <p:cNvPr id="770067" name="Line 19"/>
            <p:cNvSpPr>
              <a:spLocks noChangeShapeType="1"/>
            </p:cNvSpPr>
            <p:nvPr/>
          </p:nvSpPr>
          <p:spPr bwMode="auto">
            <a:xfrm rot="2100000">
              <a:off x="2233" y="2310"/>
              <a:ext cx="345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0068" name="Line 20"/>
            <p:cNvSpPr>
              <a:spLocks noChangeShapeType="1"/>
            </p:cNvSpPr>
            <p:nvPr/>
          </p:nvSpPr>
          <p:spPr bwMode="auto">
            <a:xfrm rot="8700000">
              <a:off x="2507" y="2310"/>
              <a:ext cx="345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0069" name="Line 21"/>
            <p:cNvSpPr>
              <a:spLocks noChangeShapeType="1"/>
            </p:cNvSpPr>
            <p:nvPr/>
          </p:nvSpPr>
          <p:spPr bwMode="auto">
            <a:xfrm rot="8700000">
              <a:off x="2010" y="2299"/>
              <a:ext cx="288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770070" name="Group 22"/>
          <p:cNvGrpSpPr>
            <a:grpSpLocks/>
          </p:cNvGrpSpPr>
          <p:nvPr/>
        </p:nvGrpSpPr>
        <p:grpSpPr bwMode="auto">
          <a:xfrm>
            <a:off x="4141788" y="5126038"/>
            <a:ext cx="1336675" cy="17462"/>
            <a:chOff x="2068" y="2946"/>
            <a:chExt cx="842" cy="11"/>
          </a:xfrm>
        </p:grpSpPr>
        <p:sp>
          <p:nvSpPr>
            <p:cNvPr id="770071" name="Line 23"/>
            <p:cNvSpPr>
              <a:spLocks noChangeShapeType="1"/>
            </p:cNvSpPr>
            <p:nvPr/>
          </p:nvSpPr>
          <p:spPr bwMode="auto">
            <a:xfrm rot="2100000">
              <a:off x="2291" y="2957"/>
              <a:ext cx="345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0072" name="Line 24"/>
            <p:cNvSpPr>
              <a:spLocks noChangeShapeType="1"/>
            </p:cNvSpPr>
            <p:nvPr/>
          </p:nvSpPr>
          <p:spPr bwMode="auto">
            <a:xfrm rot="8700000">
              <a:off x="2565" y="2957"/>
              <a:ext cx="345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0073" name="Line 25"/>
            <p:cNvSpPr>
              <a:spLocks noChangeShapeType="1"/>
            </p:cNvSpPr>
            <p:nvPr/>
          </p:nvSpPr>
          <p:spPr bwMode="auto">
            <a:xfrm rot="8700000">
              <a:off x="2068" y="2946"/>
              <a:ext cx="288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770074" name="Group 26"/>
          <p:cNvGrpSpPr>
            <a:grpSpLocks/>
          </p:cNvGrpSpPr>
          <p:nvPr/>
        </p:nvGrpSpPr>
        <p:grpSpPr bwMode="auto">
          <a:xfrm>
            <a:off x="1828800" y="2894013"/>
            <a:ext cx="1266825" cy="520700"/>
            <a:chOff x="1411" y="1757"/>
            <a:chExt cx="798" cy="328"/>
          </a:xfrm>
        </p:grpSpPr>
        <p:sp>
          <p:nvSpPr>
            <p:cNvPr id="770075" name="Text Box 27"/>
            <p:cNvSpPr txBox="1">
              <a:spLocks noChangeArrowheads="1"/>
            </p:cNvSpPr>
            <p:nvPr/>
          </p:nvSpPr>
          <p:spPr bwMode="auto">
            <a:xfrm>
              <a:off x="1411" y="1757"/>
              <a:ext cx="3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</p:txBody>
        </p:sp>
        <p:sp>
          <p:nvSpPr>
            <p:cNvPr id="770076" name="Text Box 28"/>
            <p:cNvSpPr txBox="1">
              <a:spLocks noChangeArrowheads="1"/>
            </p:cNvSpPr>
            <p:nvPr/>
          </p:nvSpPr>
          <p:spPr bwMode="auto">
            <a:xfrm>
              <a:off x="1773" y="1758"/>
              <a:ext cx="4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altLang="en-US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770077" name="Group 29"/>
          <p:cNvGrpSpPr>
            <a:grpSpLocks/>
          </p:cNvGrpSpPr>
          <p:nvPr/>
        </p:nvGrpSpPr>
        <p:grpSpPr bwMode="auto">
          <a:xfrm>
            <a:off x="1830388" y="3830638"/>
            <a:ext cx="1266825" cy="520700"/>
            <a:chOff x="1411" y="1757"/>
            <a:chExt cx="798" cy="328"/>
          </a:xfrm>
        </p:grpSpPr>
        <p:sp>
          <p:nvSpPr>
            <p:cNvPr id="770078" name="Text Box 30"/>
            <p:cNvSpPr txBox="1">
              <a:spLocks noChangeArrowheads="1"/>
            </p:cNvSpPr>
            <p:nvPr/>
          </p:nvSpPr>
          <p:spPr bwMode="auto">
            <a:xfrm>
              <a:off x="1411" y="1757"/>
              <a:ext cx="3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</p:txBody>
        </p:sp>
        <p:sp>
          <p:nvSpPr>
            <p:cNvPr id="770079" name="Text Box 31"/>
            <p:cNvSpPr txBox="1">
              <a:spLocks noChangeArrowheads="1"/>
            </p:cNvSpPr>
            <p:nvPr/>
          </p:nvSpPr>
          <p:spPr bwMode="auto">
            <a:xfrm>
              <a:off x="1773" y="1758"/>
              <a:ext cx="4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altLang="en-US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770080" name="Group 32"/>
          <p:cNvGrpSpPr>
            <a:grpSpLocks/>
          </p:cNvGrpSpPr>
          <p:nvPr/>
        </p:nvGrpSpPr>
        <p:grpSpPr bwMode="auto">
          <a:xfrm>
            <a:off x="1828800" y="4875213"/>
            <a:ext cx="1266825" cy="520700"/>
            <a:chOff x="1411" y="1757"/>
            <a:chExt cx="798" cy="328"/>
          </a:xfrm>
        </p:grpSpPr>
        <p:sp>
          <p:nvSpPr>
            <p:cNvPr id="770081" name="Text Box 33"/>
            <p:cNvSpPr txBox="1">
              <a:spLocks noChangeArrowheads="1"/>
            </p:cNvSpPr>
            <p:nvPr/>
          </p:nvSpPr>
          <p:spPr bwMode="auto">
            <a:xfrm>
              <a:off x="1411" y="1757"/>
              <a:ext cx="3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</p:txBody>
        </p:sp>
        <p:sp>
          <p:nvSpPr>
            <p:cNvPr id="770082" name="Text Box 34"/>
            <p:cNvSpPr txBox="1">
              <a:spLocks noChangeArrowheads="1"/>
            </p:cNvSpPr>
            <p:nvPr/>
          </p:nvSpPr>
          <p:spPr bwMode="auto">
            <a:xfrm>
              <a:off x="1773" y="1758"/>
              <a:ext cx="4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altLang="en-US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</p:grpSp>
      <p:sp>
        <p:nvSpPr>
          <p:cNvPr id="770083" name="Text Box 35"/>
          <p:cNvSpPr txBox="1">
            <a:spLocks noChangeArrowheads="1"/>
          </p:cNvSpPr>
          <p:nvPr/>
        </p:nvSpPr>
        <p:spPr bwMode="auto">
          <a:xfrm>
            <a:off x="6173788" y="2273300"/>
            <a:ext cx="2727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altLang="en-US" sz="24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</a:t>
            </a:r>
            <a:r>
              <a:rPr lang="en-US" altLang="en-US" sz="24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400" baseline="-250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H2</a:t>
            </a:r>
            <a:r>
              <a:rPr lang="en-US" altLang="en-US" sz="24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(kcal mol</a:t>
            </a:r>
            <a:r>
              <a:rPr lang="en-US" alt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-1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l-GR" alt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0084" name="Line 36"/>
          <p:cNvSpPr>
            <a:spLocks noChangeShapeType="1"/>
          </p:cNvSpPr>
          <p:nvPr/>
        </p:nvSpPr>
        <p:spPr bwMode="auto">
          <a:xfrm>
            <a:off x="3270250" y="3152775"/>
            <a:ext cx="6397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0085" name="Line 37"/>
          <p:cNvSpPr>
            <a:spLocks noChangeShapeType="1"/>
          </p:cNvSpPr>
          <p:nvPr/>
        </p:nvSpPr>
        <p:spPr bwMode="auto">
          <a:xfrm>
            <a:off x="3270250" y="4097338"/>
            <a:ext cx="6397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0086" name="Line 38"/>
          <p:cNvSpPr>
            <a:spLocks noChangeShapeType="1"/>
          </p:cNvSpPr>
          <p:nvPr/>
        </p:nvSpPr>
        <p:spPr bwMode="auto">
          <a:xfrm>
            <a:off x="3270250" y="5153025"/>
            <a:ext cx="6397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0087" name="Text Box 39"/>
          <p:cNvSpPr txBox="1">
            <a:spLocks noChangeArrowheads="1"/>
          </p:cNvSpPr>
          <p:nvPr/>
        </p:nvSpPr>
        <p:spPr bwMode="auto">
          <a:xfrm>
            <a:off x="6173788" y="3871913"/>
            <a:ext cx="1136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-28.6</a:t>
            </a:r>
          </a:p>
        </p:txBody>
      </p:sp>
      <p:sp>
        <p:nvSpPr>
          <p:cNvPr id="770088" name="Text Box 40"/>
          <p:cNvSpPr txBox="1">
            <a:spLocks noChangeArrowheads="1"/>
          </p:cNvSpPr>
          <p:nvPr/>
        </p:nvSpPr>
        <p:spPr bwMode="auto">
          <a:xfrm>
            <a:off x="6173788" y="4914900"/>
            <a:ext cx="1136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-27.6</a:t>
            </a:r>
          </a:p>
        </p:txBody>
      </p:sp>
      <p:sp>
        <p:nvSpPr>
          <p:cNvPr id="770089" name="Text Box 41"/>
          <p:cNvSpPr txBox="1">
            <a:spLocks noChangeArrowheads="1"/>
          </p:cNvSpPr>
          <p:nvPr/>
        </p:nvSpPr>
        <p:spPr bwMode="auto">
          <a:xfrm>
            <a:off x="6173788" y="2952750"/>
            <a:ext cx="1136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-30.3</a:t>
            </a:r>
          </a:p>
        </p:txBody>
      </p:sp>
      <p:sp>
        <p:nvSpPr>
          <p:cNvPr id="770090" name="Text Box 42"/>
          <p:cNvSpPr txBox="1">
            <a:spLocks noChangeArrowheads="1"/>
          </p:cNvSpPr>
          <p:nvPr/>
        </p:nvSpPr>
        <p:spPr bwMode="auto">
          <a:xfrm>
            <a:off x="3109908" y="5972175"/>
            <a:ext cx="1620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Internal</a:t>
            </a:r>
          </a:p>
        </p:txBody>
      </p:sp>
      <p:sp>
        <p:nvSpPr>
          <p:cNvPr id="770091" name="Text Box 43"/>
          <p:cNvSpPr txBox="1">
            <a:spLocks noChangeArrowheads="1"/>
          </p:cNvSpPr>
          <p:nvPr/>
        </p:nvSpPr>
        <p:spPr bwMode="auto">
          <a:xfrm>
            <a:off x="4937364" y="5972175"/>
            <a:ext cx="1595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terminal</a:t>
            </a:r>
          </a:p>
        </p:txBody>
      </p:sp>
      <p:sp>
        <p:nvSpPr>
          <p:cNvPr id="770092" name="Text Box 44"/>
          <p:cNvSpPr txBox="1">
            <a:spLocks noChangeArrowheads="1"/>
          </p:cNvSpPr>
          <p:nvPr/>
        </p:nvSpPr>
        <p:spPr bwMode="auto">
          <a:xfrm>
            <a:off x="6781921" y="5972175"/>
            <a:ext cx="1158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</a:t>
            </a:r>
          </a:p>
        </p:txBody>
      </p:sp>
      <p:sp>
        <p:nvSpPr>
          <p:cNvPr id="770093" name="Text Box 45"/>
          <p:cNvSpPr txBox="1">
            <a:spLocks noChangeArrowheads="1"/>
          </p:cNvSpPr>
          <p:nvPr/>
        </p:nvSpPr>
        <p:spPr bwMode="auto">
          <a:xfrm>
            <a:off x="8227158" y="5972175"/>
            <a:ext cx="722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cis</a:t>
            </a:r>
          </a:p>
        </p:txBody>
      </p:sp>
      <p:sp>
        <p:nvSpPr>
          <p:cNvPr id="770094" name="Text Box 46"/>
          <p:cNvSpPr txBox="1">
            <a:spLocks noChangeArrowheads="1"/>
          </p:cNvSpPr>
          <p:nvPr/>
        </p:nvSpPr>
        <p:spPr bwMode="auto">
          <a:xfrm>
            <a:off x="-41033" y="5972175"/>
            <a:ext cx="31671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Realtive stability</a:t>
            </a:r>
            <a:r>
              <a:rPr lang="en-US" altLang="en-US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770095" name="Text Box 47"/>
          <p:cNvSpPr txBox="1">
            <a:spLocks noChangeArrowheads="1"/>
          </p:cNvSpPr>
          <p:nvPr/>
        </p:nvSpPr>
        <p:spPr bwMode="auto">
          <a:xfrm>
            <a:off x="4687999" y="5849938"/>
            <a:ext cx="3254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</a:p>
        </p:txBody>
      </p:sp>
      <p:sp>
        <p:nvSpPr>
          <p:cNvPr id="770096" name="Text Box 48"/>
          <p:cNvSpPr txBox="1">
            <a:spLocks noChangeArrowheads="1"/>
          </p:cNvSpPr>
          <p:nvPr/>
        </p:nvSpPr>
        <p:spPr bwMode="auto">
          <a:xfrm>
            <a:off x="7915396" y="5851525"/>
            <a:ext cx="3254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</a:p>
        </p:txBody>
      </p:sp>
      <p:sp>
        <p:nvSpPr>
          <p:cNvPr id="770098" name="Line 50"/>
          <p:cNvSpPr>
            <a:spLocks noChangeShapeType="1"/>
          </p:cNvSpPr>
          <p:nvPr/>
        </p:nvSpPr>
        <p:spPr bwMode="auto">
          <a:xfrm rot="8700000">
            <a:off x="1220788" y="3086100"/>
            <a:ext cx="4572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0099" name="Line 51"/>
          <p:cNvSpPr>
            <a:spLocks noChangeShapeType="1"/>
          </p:cNvSpPr>
          <p:nvPr/>
        </p:nvSpPr>
        <p:spPr bwMode="auto">
          <a:xfrm>
            <a:off x="850900" y="4086225"/>
            <a:ext cx="4572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0100" name="Line 52"/>
          <p:cNvSpPr>
            <a:spLocks noChangeShapeType="1"/>
          </p:cNvSpPr>
          <p:nvPr/>
        </p:nvSpPr>
        <p:spPr bwMode="auto">
          <a:xfrm>
            <a:off x="855663" y="5222875"/>
            <a:ext cx="4572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0101" name="Text Box 53"/>
          <p:cNvSpPr txBox="1">
            <a:spLocks noChangeArrowheads="1"/>
          </p:cNvSpPr>
          <p:nvPr/>
        </p:nvSpPr>
        <p:spPr bwMode="auto">
          <a:xfrm>
            <a:off x="3063875" y="2690813"/>
            <a:ext cx="97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cat.</a:t>
            </a:r>
          </a:p>
        </p:txBody>
      </p:sp>
      <p:sp>
        <p:nvSpPr>
          <p:cNvPr id="770102" name="Text Box 54"/>
          <p:cNvSpPr txBox="1">
            <a:spLocks noChangeArrowheads="1"/>
          </p:cNvSpPr>
          <p:nvPr/>
        </p:nvSpPr>
        <p:spPr bwMode="auto">
          <a:xfrm>
            <a:off x="3063875" y="3643313"/>
            <a:ext cx="97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cat.</a:t>
            </a:r>
          </a:p>
        </p:txBody>
      </p:sp>
      <p:sp>
        <p:nvSpPr>
          <p:cNvPr id="770103" name="Text Box 55"/>
          <p:cNvSpPr txBox="1">
            <a:spLocks noChangeArrowheads="1"/>
          </p:cNvSpPr>
          <p:nvPr/>
        </p:nvSpPr>
        <p:spPr bwMode="auto">
          <a:xfrm>
            <a:off x="3063875" y="4697413"/>
            <a:ext cx="97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cat.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 flipV="1">
            <a:off x="139485" y="1410706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07" y="1296411"/>
            <a:ext cx="8551386" cy="4265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207" name="Text Box 15"/>
          <p:cNvSpPr txBox="1">
            <a:spLocks noChangeArrowheads="1"/>
          </p:cNvSpPr>
          <p:nvPr/>
        </p:nvSpPr>
        <p:spPr bwMode="auto">
          <a:xfrm>
            <a:off x="2514876" y="2149034"/>
            <a:ext cx="18629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1800" baseline="-25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1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1800" baseline="-25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1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1800" baseline="30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1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altLang="en-US" sz="1800" baseline="30000" smtClean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1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CH</a:t>
            </a:r>
            <a:r>
              <a:rPr lang="en-US" altLang="en-US" sz="1800" baseline="-25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1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sz="1800" baseline="-25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1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OH </a:t>
            </a:r>
            <a:endParaRPr lang="en-US" altLang="en-US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8575"/>
            <a:ext cx="7772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00FF00"/>
                </a:solidFill>
              </a:rPr>
              <a:t>Synthesis </a:t>
            </a:r>
            <a:r>
              <a:rPr lang="en-US" altLang="en-US">
                <a:solidFill>
                  <a:srgbClr val="00FF00"/>
                </a:solidFill>
              </a:rPr>
              <a:t>of Alkenes</a:t>
            </a:r>
          </a:p>
        </p:txBody>
      </p:sp>
      <p:sp>
        <p:nvSpPr>
          <p:cNvPr id="776195" name="Text Box 3"/>
          <p:cNvSpPr txBox="1">
            <a:spLocks noChangeArrowheads="1"/>
          </p:cNvSpPr>
          <p:nvPr/>
        </p:nvSpPr>
        <p:spPr bwMode="auto">
          <a:xfrm>
            <a:off x="734219" y="1079500"/>
            <a:ext cx="76755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revisited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. Best: </a:t>
            </a: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en-US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on RX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altLang="en-US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Regioselectivity?</a:t>
            </a:r>
            <a:endParaRPr lang="en-US" altLang="en-US" baseline="-2500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6196" name="Text Box 4"/>
          <p:cNvSpPr txBox="1">
            <a:spLocks noChangeArrowheads="1"/>
          </p:cNvSpPr>
          <p:nvPr/>
        </p:nvSpPr>
        <p:spPr bwMode="auto">
          <a:xfrm>
            <a:off x="293688" y="4429125"/>
            <a:ext cx="2901561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dirty="0" err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Saytzev</a:t>
            </a:r>
            <a:r>
              <a:rPr lang="en-US" altLang="en-US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-Rule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>
              <a:spcBef>
                <a:spcPct val="50000"/>
              </a:spcBef>
            </a:pPr>
            <a:r>
              <a:rPr lang="en-US" altLang="en-US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Non-bulky </a:t>
            </a:r>
            <a:r>
              <a:rPr lang="en-US" altLang="en-US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leads to </a:t>
            </a:r>
            <a: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more stable internal 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double bond.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776197" name="Group 5"/>
          <p:cNvGrpSpPr>
            <a:grpSpLocks/>
          </p:cNvGrpSpPr>
          <p:nvPr/>
        </p:nvGrpSpPr>
        <p:grpSpPr bwMode="auto">
          <a:xfrm>
            <a:off x="-114420" y="1951038"/>
            <a:ext cx="3078162" cy="1768475"/>
            <a:chOff x="614" y="2004"/>
            <a:chExt cx="1939" cy="1114"/>
          </a:xfrm>
        </p:grpSpPr>
        <p:sp>
          <p:nvSpPr>
            <p:cNvPr id="776198" name="Text Box 6"/>
            <p:cNvSpPr txBox="1">
              <a:spLocks noChangeArrowheads="1"/>
            </p:cNvSpPr>
            <p:nvPr/>
          </p:nvSpPr>
          <p:spPr bwMode="auto">
            <a:xfrm>
              <a:off x="614" y="2393"/>
              <a:ext cx="1939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baseline="-2500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altLang="en-US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baseline="-2500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altLang="en-US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   CH</a:t>
              </a:r>
              <a:r>
                <a:rPr lang="en-US" altLang="en-US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  <p:sp>
          <p:nvSpPr>
            <p:cNvPr id="776199" name="Text Box 7"/>
            <p:cNvSpPr txBox="1">
              <a:spLocks noChangeArrowheads="1"/>
            </p:cNvSpPr>
            <p:nvPr/>
          </p:nvSpPr>
          <p:spPr bwMode="auto">
            <a:xfrm>
              <a:off x="1616" y="2004"/>
              <a:ext cx="519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  <p:sp>
          <p:nvSpPr>
            <p:cNvPr id="776200" name="Text Box 8"/>
            <p:cNvSpPr txBox="1">
              <a:spLocks noChangeArrowheads="1"/>
            </p:cNvSpPr>
            <p:nvPr/>
          </p:nvSpPr>
          <p:spPr bwMode="auto">
            <a:xfrm>
              <a:off x="1598" y="2791"/>
              <a:ext cx="314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endPara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6201" name="Line 9"/>
            <p:cNvSpPr>
              <a:spLocks noChangeShapeType="1"/>
            </p:cNvSpPr>
            <p:nvPr/>
          </p:nvSpPr>
          <p:spPr bwMode="auto">
            <a:xfrm>
              <a:off x="1849" y="2544"/>
              <a:ext cx="144" cy="0"/>
            </a:xfrm>
            <a:prstGeom prst="line">
              <a:avLst/>
            </a:prstGeom>
            <a:noFill/>
            <a:ln w="38100">
              <a:solidFill>
                <a:srgbClr val="EBD18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6202" name="Line 10"/>
            <p:cNvSpPr>
              <a:spLocks noChangeShapeType="1"/>
            </p:cNvSpPr>
            <p:nvPr/>
          </p:nvSpPr>
          <p:spPr bwMode="auto">
            <a:xfrm>
              <a:off x="1530" y="2544"/>
              <a:ext cx="144" cy="0"/>
            </a:xfrm>
            <a:prstGeom prst="line">
              <a:avLst/>
            </a:prstGeom>
            <a:noFill/>
            <a:ln w="38100">
              <a:solidFill>
                <a:srgbClr val="EBD18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6204" name="Line 12"/>
            <p:cNvSpPr>
              <a:spLocks noChangeShapeType="1"/>
            </p:cNvSpPr>
            <p:nvPr/>
          </p:nvSpPr>
          <p:spPr bwMode="auto">
            <a:xfrm rot="5400000">
              <a:off x="1683" y="2353"/>
              <a:ext cx="144" cy="0"/>
            </a:xfrm>
            <a:prstGeom prst="line">
              <a:avLst/>
            </a:prstGeom>
            <a:noFill/>
            <a:ln w="38100">
              <a:solidFill>
                <a:srgbClr val="EBD18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6205" name="Line 13"/>
            <p:cNvSpPr>
              <a:spLocks noChangeShapeType="1"/>
            </p:cNvSpPr>
            <p:nvPr/>
          </p:nvSpPr>
          <p:spPr bwMode="auto">
            <a:xfrm rot="5400000">
              <a:off x="1683" y="2741"/>
              <a:ext cx="144" cy="0"/>
            </a:xfrm>
            <a:prstGeom prst="line">
              <a:avLst/>
            </a:prstGeom>
            <a:noFill/>
            <a:ln w="38100">
              <a:solidFill>
                <a:srgbClr val="EBD18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76206" name="Line 14"/>
          <p:cNvSpPr>
            <a:spLocks noChangeShapeType="1"/>
          </p:cNvSpPr>
          <p:nvPr/>
        </p:nvSpPr>
        <p:spPr bwMode="auto">
          <a:xfrm>
            <a:off x="2813538" y="2828492"/>
            <a:ext cx="1296111" cy="995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6208" name="Text Box 16"/>
          <p:cNvSpPr txBox="1">
            <a:spLocks noChangeArrowheads="1"/>
          </p:cNvSpPr>
          <p:nvPr/>
        </p:nvSpPr>
        <p:spPr bwMode="auto">
          <a:xfrm>
            <a:off x="4471988" y="3454400"/>
            <a:ext cx="2274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More </a:t>
            </a: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stable</a:t>
            </a:r>
          </a:p>
        </p:txBody>
      </p:sp>
      <p:sp>
        <p:nvSpPr>
          <p:cNvPr id="776209" name="Text Box 17"/>
          <p:cNvSpPr txBox="1">
            <a:spLocks noChangeArrowheads="1"/>
          </p:cNvSpPr>
          <p:nvPr/>
        </p:nvSpPr>
        <p:spPr bwMode="auto">
          <a:xfrm>
            <a:off x="6850063" y="3462338"/>
            <a:ext cx="21240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 </a:t>
            </a: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stable</a:t>
            </a:r>
          </a:p>
        </p:txBody>
      </p:sp>
      <p:sp>
        <p:nvSpPr>
          <p:cNvPr id="776210" name="Line 18"/>
          <p:cNvSpPr>
            <a:spLocks noChangeShapeType="1"/>
          </p:cNvSpPr>
          <p:nvPr/>
        </p:nvSpPr>
        <p:spPr bwMode="auto">
          <a:xfrm rot="2700000">
            <a:off x="4892675" y="2554288"/>
            <a:ext cx="320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6211" name="Line 19"/>
          <p:cNvSpPr>
            <a:spLocks noChangeShapeType="1"/>
          </p:cNvSpPr>
          <p:nvPr/>
        </p:nvSpPr>
        <p:spPr bwMode="auto">
          <a:xfrm rot="8100000">
            <a:off x="5838825" y="2506663"/>
            <a:ext cx="320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6212" name="Text Box 20"/>
          <p:cNvSpPr txBox="1">
            <a:spLocks noChangeArrowheads="1"/>
          </p:cNvSpPr>
          <p:nvPr/>
        </p:nvSpPr>
        <p:spPr bwMode="auto">
          <a:xfrm>
            <a:off x="4902200" y="2571750"/>
            <a:ext cx="588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776213" name="Text Box 21"/>
          <p:cNvSpPr txBox="1">
            <a:spLocks noChangeArrowheads="1"/>
          </p:cNvSpPr>
          <p:nvPr/>
        </p:nvSpPr>
        <p:spPr bwMode="auto">
          <a:xfrm>
            <a:off x="5483225" y="2571750"/>
            <a:ext cx="588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grpSp>
        <p:nvGrpSpPr>
          <p:cNvPr id="776214" name="Group 22"/>
          <p:cNvGrpSpPr>
            <a:grpSpLocks/>
          </p:cNvGrpSpPr>
          <p:nvPr/>
        </p:nvGrpSpPr>
        <p:grpSpPr bwMode="auto">
          <a:xfrm>
            <a:off x="5343525" y="2773363"/>
            <a:ext cx="274638" cy="76200"/>
            <a:chOff x="1330" y="2385"/>
            <a:chExt cx="115" cy="48"/>
          </a:xfrm>
        </p:grpSpPr>
        <p:sp>
          <p:nvSpPr>
            <p:cNvPr id="776215" name="Line 23"/>
            <p:cNvSpPr>
              <a:spLocks noChangeShapeType="1"/>
            </p:cNvSpPr>
            <p:nvPr/>
          </p:nvSpPr>
          <p:spPr bwMode="auto">
            <a:xfrm>
              <a:off x="1330" y="2385"/>
              <a:ext cx="11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6216" name="Line 24"/>
            <p:cNvSpPr>
              <a:spLocks noChangeShapeType="1"/>
            </p:cNvSpPr>
            <p:nvPr/>
          </p:nvSpPr>
          <p:spPr bwMode="auto">
            <a:xfrm>
              <a:off x="1330" y="2433"/>
              <a:ext cx="11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76217" name="Line 25"/>
          <p:cNvSpPr>
            <a:spLocks noChangeShapeType="1"/>
          </p:cNvSpPr>
          <p:nvPr/>
        </p:nvSpPr>
        <p:spPr bwMode="auto">
          <a:xfrm rot="2700000">
            <a:off x="5799137" y="3111501"/>
            <a:ext cx="320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6218" name="Line 26"/>
          <p:cNvSpPr>
            <a:spLocks noChangeShapeType="1"/>
          </p:cNvSpPr>
          <p:nvPr/>
        </p:nvSpPr>
        <p:spPr bwMode="auto">
          <a:xfrm rot="8100000">
            <a:off x="4846638" y="3092450"/>
            <a:ext cx="320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6219" name="Text Box 27"/>
          <p:cNvSpPr txBox="1">
            <a:spLocks noChangeArrowheads="1"/>
          </p:cNvSpPr>
          <p:nvPr/>
        </p:nvSpPr>
        <p:spPr bwMode="auto">
          <a:xfrm>
            <a:off x="4479925" y="3025775"/>
            <a:ext cx="446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776220" name="Text Box 28"/>
          <p:cNvSpPr txBox="1">
            <a:spLocks noChangeArrowheads="1"/>
          </p:cNvSpPr>
          <p:nvPr/>
        </p:nvSpPr>
        <p:spPr bwMode="auto">
          <a:xfrm>
            <a:off x="6026150" y="2009775"/>
            <a:ext cx="823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776221" name="Text Box 29"/>
          <p:cNvSpPr txBox="1">
            <a:spLocks noChangeArrowheads="1"/>
          </p:cNvSpPr>
          <p:nvPr/>
        </p:nvSpPr>
        <p:spPr bwMode="auto">
          <a:xfrm>
            <a:off x="5999163" y="3025775"/>
            <a:ext cx="823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776222" name="Text Box 30"/>
          <p:cNvSpPr txBox="1">
            <a:spLocks noChangeArrowheads="1"/>
          </p:cNvSpPr>
          <p:nvPr/>
        </p:nvSpPr>
        <p:spPr bwMode="auto">
          <a:xfrm>
            <a:off x="4195763" y="2028825"/>
            <a:ext cx="823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aseline="-25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6223" name="Line 31"/>
          <p:cNvSpPr>
            <a:spLocks noChangeShapeType="1"/>
          </p:cNvSpPr>
          <p:nvPr/>
        </p:nvSpPr>
        <p:spPr bwMode="auto">
          <a:xfrm rot="2700000">
            <a:off x="7507287" y="2552701"/>
            <a:ext cx="320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6224" name="Text Box 32"/>
          <p:cNvSpPr txBox="1">
            <a:spLocks noChangeArrowheads="1"/>
          </p:cNvSpPr>
          <p:nvPr/>
        </p:nvSpPr>
        <p:spPr bwMode="auto">
          <a:xfrm>
            <a:off x="7516813" y="2576513"/>
            <a:ext cx="5889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776225" name="Text Box 33"/>
          <p:cNvSpPr txBox="1">
            <a:spLocks noChangeArrowheads="1"/>
          </p:cNvSpPr>
          <p:nvPr/>
        </p:nvSpPr>
        <p:spPr bwMode="auto">
          <a:xfrm>
            <a:off x="8097838" y="2570163"/>
            <a:ext cx="954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grpSp>
        <p:nvGrpSpPr>
          <p:cNvPr id="776226" name="Group 34"/>
          <p:cNvGrpSpPr>
            <a:grpSpLocks/>
          </p:cNvGrpSpPr>
          <p:nvPr/>
        </p:nvGrpSpPr>
        <p:grpSpPr bwMode="auto">
          <a:xfrm>
            <a:off x="7939088" y="2774950"/>
            <a:ext cx="274637" cy="76200"/>
            <a:chOff x="1330" y="2385"/>
            <a:chExt cx="115" cy="48"/>
          </a:xfrm>
        </p:grpSpPr>
        <p:sp>
          <p:nvSpPr>
            <p:cNvPr id="776227" name="Line 35"/>
            <p:cNvSpPr>
              <a:spLocks noChangeShapeType="1"/>
            </p:cNvSpPr>
            <p:nvPr/>
          </p:nvSpPr>
          <p:spPr bwMode="auto">
            <a:xfrm>
              <a:off x="1330" y="2385"/>
              <a:ext cx="11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6228" name="Line 36"/>
            <p:cNvSpPr>
              <a:spLocks noChangeShapeType="1"/>
            </p:cNvSpPr>
            <p:nvPr/>
          </p:nvSpPr>
          <p:spPr bwMode="auto">
            <a:xfrm>
              <a:off x="1330" y="2433"/>
              <a:ext cx="11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76229" name="Line 37"/>
          <p:cNvSpPr>
            <a:spLocks noChangeShapeType="1"/>
          </p:cNvSpPr>
          <p:nvPr/>
        </p:nvSpPr>
        <p:spPr bwMode="auto">
          <a:xfrm rot="8100000">
            <a:off x="7461250" y="3090863"/>
            <a:ext cx="320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76230" name="Text Box 38"/>
          <p:cNvSpPr txBox="1">
            <a:spLocks noChangeArrowheads="1"/>
          </p:cNvSpPr>
          <p:nvPr/>
        </p:nvSpPr>
        <p:spPr bwMode="auto">
          <a:xfrm>
            <a:off x="6618288" y="3024188"/>
            <a:ext cx="1087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776231" name="Text Box 39"/>
          <p:cNvSpPr txBox="1">
            <a:spLocks noChangeArrowheads="1"/>
          </p:cNvSpPr>
          <p:nvPr/>
        </p:nvSpPr>
        <p:spPr bwMode="auto">
          <a:xfrm>
            <a:off x="6900836" y="2020942"/>
            <a:ext cx="818226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aseline="-25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endParaRPr lang="en-US" altLang="en-US" baseline="-25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6232" name="Text Box 40"/>
          <p:cNvSpPr txBox="1">
            <a:spLocks noChangeArrowheads="1"/>
          </p:cNvSpPr>
          <p:nvPr/>
        </p:nvSpPr>
        <p:spPr bwMode="auto">
          <a:xfrm>
            <a:off x="6688138" y="2578100"/>
            <a:ext cx="346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cxnSp>
        <p:nvCxnSpPr>
          <p:cNvPr id="42" name="Straight Connector 41"/>
          <p:cNvCxnSpPr/>
          <p:nvPr/>
        </p:nvCxnSpPr>
        <p:spPr bwMode="auto">
          <a:xfrm flipV="1">
            <a:off x="139485" y="965429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7772161" y="1600720"/>
            <a:ext cx="822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en-US" altLang="en-US" baseline="-25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baseline="-25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 rot="8580000">
            <a:off x="7598434" y="2047265"/>
            <a:ext cx="320675" cy="0"/>
          </a:xfrm>
          <a:prstGeom prst="line">
            <a:avLst/>
          </a:prstGeom>
          <a:noFill/>
          <a:ln w="38100">
            <a:solidFill>
              <a:srgbClr val="EBD1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83364" y="3060928"/>
            <a:ext cx="65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FFFF00"/>
                </a:solidFill>
              </a:rPr>
              <a:t>70%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86402" y="3064175"/>
            <a:ext cx="65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FFFF00"/>
                </a:solidFill>
              </a:rPr>
              <a:t>30%</a:t>
            </a:r>
            <a:endParaRPr lang="en-US" sz="180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002" y="4021137"/>
            <a:ext cx="3929857" cy="2723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3064" y="2949727"/>
            <a:ext cx="1198683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FF"/>
                </a:solidFill>
              </a:rPr>
              <a:t>Small base</a:t>
            </a:r>
            <a:endParaRPr lang="en-US">
              <a:solidFill>
                <a:srgbClr val="FF00FF"/>
              </a:solidFill>
            </a:endParaRPr>
          </a:p>
        </p:txBody>
      </p:sp>
      <p:pic>
        <p:nvPicPr>
          <p:cNvPr id="779266" name="Picture 2" descr="http://www.chem.uoa.gr/chemicals/images/DMSO/dmso_zaytze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5014171"/>
            <a:ext cx="879475" cy="112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151137" y="6137284"/>
            <a:ext cx="1004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Alexander M. </a:t>
            </a:r>
            <a:r>
              <a:rPr lang="en-US" sz="1200" dirty="0" err="1" smtClean="0">
                <a:latin typeface="+mn-lt"/>
              </a:rPr>
              <a:t>Z</a:t>
            </a:r>
            <a:r>
              <a:rPr lang="en-US" sz="1200" dirty="0" err="1" smtClean="0">
                <a:latin typeface="+mn-lt"/>
              </a:rPr>
              <a:t>aitzev</a:t>
            </a:r>
            <a:r>
              <a:rPr lang="en-US" sz="1200" dirty="0" smtClean="0">
                <a:latin typeface="+mn-lt"/>
              </a:rPr>
              <a:t> </a:t>
            </a:r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1841–1910</a:t>
            </a:r>
            <a:r>
              <a:rPr lang="en-US" sz="1200" dirty="0"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058" y="1346875"/>
            <a:ext cx="6966457" cy="54368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3448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00FF00"/>
                </a:solidFill>
              </a:rPr>
              <a:t>Saytzev’s Rule: The Transition State</a:t>
            </a:r>
            <a:endParaRPr lang="en-US">
              <a:solidFill>
                <a:srgbClr val="00FF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139485" y="1215519"/>
            <a:ext cx="8865031" cy="57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75877" y="2336120"/>
            <a:ext cx="18895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smtClean="0"/>
              <a:t>The transition states begin to look like product double bond.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Custom 3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22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EBD1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22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EBD1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777777"/>
        </a:dk1>
        <a:lt1>
          <a:srgbClr val="EBD189"/>
        </a:lt1>
        <a:dk2>
          <a:srgbClr val="00007A"/>
        </a:dk2>
        <a:lt2>
          <a:srgbClr val="EBD189"/>
        </a:lt2>
        <a:accent1>
          <a:srgbClr val="0099CC"/>
        </a:accent1>
        <a:accent2>
          <a:srgbClr val="777777"/>
        </a:accent2>
        <a:accent3>
          <a:srgbClr val="AAAABE"/>
        </a:accent3>
        <a:accent4>
          <a:srgbClr val="C9B274"/>
        </a:accent4>
        <a:accent5>
          <a:srgbClr val="AACAE2"/>
        </a:accent5>
        <a:accent6>
          <a:srgbClr val="6B6B6B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21841</TotalTime>
  <Words>591</Words>
  <Application>Microsoft Office PowerPoint</Application>
  <PresentationFormat>On-screen Show (4:3)</PresentationFormat>
  <Paragraphs>207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Rounded MT Bold</vt:lpstr>
      <vt:lpstr>Comic Sans MS</vt:lpstr>
      <vt:lpstr>Symbol</vt:lpstr>
      <vt:lpstr>Times</vt:lpstr>
      <vt:lpstr>Times New Roman</vt:lpstr>
      <vt:lpstr>Default Design</vt:lpstr>
      <vt:lpstr>CS ChemDraw Drawing</vt:lpstr>
      <vt:lpstr>Chapter 11: Alkenes</vt:lpstr>
      <vt:lpstr>Degree Of Unsaturation</vt:lpstr>
      <vt:lpstr>PowerPoint Presentation</vt:lpstr>
      <vt:lpstr>Heteroatoms and Degree Of Unsaturation</vt:lpstr>
      <vt:lpstr>PowerPoint Presentation</vt:lpstr>
      <vt:lpstr>Relative Stability Of Alkenes</vt:lpstr>
      <vt:lpstr>PowerPoint Presentation</vt:lpstr>
      <vt:lpstr>Synthesis of Alkenes</vt:lpstr>
      <vt:lpstr>Saytzev’s Rule: The Transition State</vt:lpstr>
      <vt:lpstr>Hofmann Rule</vt:lpstr>
      <vt:lpstr>Elimination Is Stereoselective</vt:lpstr>
      <vt:lpstr>PowerPoint Presentation</vt:lpstr>
      <vt:lpstr>Alkenes From ROH By Dehydration</vt:lpstr>
      <vt:lpstr>Relative Reactivity</vt:lpstr>
      <vt:lpstr>Major Problem: Rearrangements</vt:lpstr>
      <vt:lpstr>PowerPoint Presentation</vt:lpstr>
    </vt:vector>
  </TitlesOfParts>
  <Manager/>
  <Company>UCB Chemisrty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F2005</dc:title>
  <dc:subject>Chemistry 3A</dc:subject>
  <dc:creator>P. Vollhardt</dc:creator>
  <cp:keywords/>
  <cp:lastModifiedBy>Kevin D. Walker</cp:lastModifiedBy>
  <cp:revision>595</cp:revision>
  <cp:lastPrinted>2017-11-06T16:30:09Z</cp:lastPrinted>
  <dcterms:created xsi:type="dcterms:W3CDTF">2000-03-16T20:35:38Z</dcterms:created>
  <dcterms:modified xsi:type="dcterms:W3CDTF">2017-11-07T16:56:15Z</dcterms:modified>
  <cp:category>Chemistry</cp:category>
</cp:coreProperties>
</file>