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6" r:id="rId3"/>
  </p:sldMasterIdLst>
  <p:notesMasterIdLst>
    <p:notesMasterId r:id="rId87"/>
  </p:notesMasterIdLst>
  <p:handoutMasterIdLst>
    <p:handoutMasterId r:id="rId88"/>
  </p:handoutMasterIdLst>
  <p:sldIdLst>
    <p:sldId id="572" r:id="rId4"/>
    <p:sldId id="722" r:id="rId5"/>
    <p:sldId id="580" r:id="rId6"/>
    <p:sldId id="575" r:id="rId7"/>
    <p:sldId id="581" r:id="rId8"/>
    <p:sldId id="573" r:id="rId9"/>
    <p:sldId id="663" r:id="rId10"/>
    <p:sldId id="582" r:id="rId11"/>
    <p:sldId id="576" r:id="rId12"/>
    <p:sldId id="662" r:id="rId13"/>
    <p:sldId id="578" r:id="rId14"/>
    <p:sldId id="664" r:id="rId15"/>
    <p:sldId id="665" r:id="rId16"/>
    <p:sldId id="584" r:id="rId17"/>
    <p:sldId id="585" r:id="rId18"/>
    <p:sldId id="672" r:id="rId19"/>
    <p:sldId id="684" r:id="rId20"/>
    <p:sldId id="694" r:id="rId21"/>
    <p:sldId id="588" r:id="rId22"/>
    <p:sldId id="589" r:id="rId23"/>
    <p:sldId id="669" r:id="rId24"/>
    <p:sldId id="670" r:id="rId25"/>
    <p:sldId id="671" r:id="rId26"/>
    <p:sldId id="590" r:id="rId27"/>
    <p:sldId id="591" r:id="rId28"/>
    <p:sldId id="723" r:id="rId29"/>
    <p:sldId id="592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04" r:id="rId40"/>
    <p:sldId id="705" r:id="rId41"/>
    <p:sldId id="72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06" r:id="rId52"/>
    <p:sldId id="707" r:id="rId53"/>
    <p:sldId id="708" r:id="rId54"/>
    <p:sldId id="709" r:id="rId55"/>
    <p:sldId id="710" r:id="rId56"/>
    <p:sldId id="711" r:id="rId57"/>
    <p:sldId id="682" r:id="rId58"/>
    <p:sldId id="685" r:id="rId59"/>
    <p:sldId id="686" r:id="rId60"/>
    <p:sldId id="687" r:id="rId61"/>
    <p:sldId id="688" r:id="rId62"/>
    <p:sldId id="689" r:id="rId63"/>
    <p:sldId id="690" r:id="rId64"/>
    <p:sldId id="691" r:id="rId65"/>
    <p:sldId id="692" r:id="rId66"/>
    <p:sldId id="693" r:id="rId67"/>
    <p:sldId id="624" r:id="rId68"/>
    <p:sldId id="625" r:id="rId69"/>
    <p:sldId id="724" r:id="rId70"/>
    <p:sldId id="626" r:id="rId71"/>
    <p:sldId id="627" r:id="rId72"/>
    <p:sldId id="628" r:id="rId73"/>
    <p:sldId id="629" r:id="rId74"/>
    <p:sldId id="630" r:id="rId75"/>
    <p:sldId id="631" r:id="rId76"/>
    <p:sldId id="632" r:id="rId77"/>
    <p:sldId id="633" r:id="rId78"/>
    <p:sldId id="634" r:id="rId79"/>
    <p:sldId id="635" r:id="rId80"/>
    <p:sldId id="636" r:id="rId81"/>
    <p:sldId id="637" r:id="rId82"/>
    <p:sldId id="638" r:id="rId83"/>
    <p:sldId id="639" r:id="rId84"/>
    <p:sldId id="640" r:id="rId85"/>
    <p:sldId id="641" r:id="rId86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FF9900"/>
    <a:srgbClr val="33CC33"/>
    <a:srgbClr val="339966"/>
    <a:srgbClr val="0066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34" autoAdjust="0"/>
    <p:restoredTop sz="94799" autoAdjust="0"/>
  </p:normalViewPr>
  <p:slideViewPr>
    <p:cSldViewPr snapToGrid="0" showGuides="1">
      <p:cViewPr varScale="1">
        <p:scale>
          <a:sx n="153" d="100"/>
          <a:sy n="153" d="100"/>
        </p:scale>
        <p:origin x="1854" y="138"/>
      </p:cViewPr>
      <p:guideLst>
        <p:guide orient="horz" pos="3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35" d="100"/>
          <a:sy n="35" d="100"/>
        </p:scale>
        <p:origin x="1371" y="36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viewProps" Target="viewProp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7035" y="500147"/>
            <a:ext cx="3072266" cy="4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40370">
              <a:defRPr sz="13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1787" y="484732"/>
            <a:ext cx="3070509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effectLst/>
              </a:defRPr>
            </a:lvl1pPr>
          </a:lstStyle>
          <a:p>
            <a:fld id="{B9FE1A11-3814-45BA-8C8D-F02E7EBE70A1}" type="datetime1">
              <a:rPr lang="en-US" altLang="en-US"/>
              <a:pPr/>
              <a:t>12/4/2023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04999"/>
            <a:ext cx="3070509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40370">
              <a:defRPr sz="1300">
                <a:effectLst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092" y="8904999"/>
            <a:ext cx="3070508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effectLst/>
              </a:defRPr>
            </a:lvl1pPr>
          </a:lstStyle>
          <a:p>
            <a:fld id="{A5665E53-34B9-4A48-9401-1E5083E41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2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0509" cy="4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40370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092" y="0"/>
            <a:ext cx="3070508" cy="4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fld id="{56A70A14-08A6-4F11-A988-A59580F190B1}" type="datetime1">
              <a:rPr lang="en-US" altLang="en-US"/>
              <a:pPr/>
              <a:t>12/4/2023</a:t>
            </a:fld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827" y="4451643"/>
            <a:ext cx="5198949" cy="42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04999"/>
            <a:ext cx="3070509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40370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092" y="8904999"/>
            <a:ext cx="3070508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fld id="{D309109A-7DD9-416C-BB87-24A840428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1894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1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45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711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10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5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42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49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8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2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62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rgbClr val="FFF2B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9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pitchFamily="1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1" charset="0"/>
        <a:buChar char="–"/>
        <a:defRPr sz="28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1" charset="0"/>
        <a:buChar char="•"/>
        <a:defRPr sz="24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pitchFamily="1" charset="0"/>
        <a:buChar char="–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pitchFamily="1" charset="0"/>
        <a:buChar char="»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20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pitchFamily="1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1" charset="0"/>
        <a:buChar char="–"/>
        <a:defRPr sz="28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1" charset="0"/>
        <a:buChar char="•"/>
        <a:defRPr sz="24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pitchFamily="1" charset="0"/>
        <a:buChar char="–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pitchFamily="1" charset="0"/>
        <a:buChar char="»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7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Chapter 10: Nuclear Magnetic Resonance (NMR) Spectroscopy</a:t>
            </a:r>
          </a:p>
        </p:txBody>
      </p:sp>
      <p:pic>
        <p:nvPicPr>
          <p:cNvPr id="5857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981200"/>
            <a:ext cx="7061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Arial Rounded MT Bold"/>
              </a:rPr>
              <a:t>Protons as Tiny Magnets Line Up With and Against an External Magnetic Filed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If the normally disordered magnetic moments of atoms are exposed to an external magnetic field, their magnetic moments will align</a:t>
            </a:r>
          </a:p>
          <a:p>
            <a:pPr eaLnBrk="1" hangingPunct="1"/>
            <a:endParaRPr lang="en-US" b="1" dirty="0">
              <a:sym typeface="Symbol" pitchFamily="1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063" y="5809181"/>
            <a:ext cx="66939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+mn-lt"/>
              </a:rPr>
              <a:t>External Magnetic Field is referred to as </a:t>
            </a:r>
            <a:r>
              <a:rPr lang="en-US" sz="2600" i="1" dirty="0">
                <a:latin typeface="+mn-lt"/>
              </a:rPr>
              <a:t>B</a:t>
            </a:r>
            <a:r>
              <a:rPr lang="en-US" sz="2600" baseline="-25000" dirty="0">
                <a:latin typeface="+mn-lt"/>
              </a:rPr>
              <a:t>o</a:t>
            </a:r>
            <a:r>
              <a:rPr lang="en-US" sz="2600" dirty="0">
                <a:latin typeface="+mn-lt"/>
              </a:rPr>
              <a:t> or </a:t>
            </a:r>
            <a:r>
              <a:rPr lang="en-US" sz="2600" i="1" dirty="0">
                <a:latin typeface="+mn-lt"/>
              </a:rPr>
              <a:t>H</a:t>
            </a:r>
            <a:r>
              <a:rPr lang="en-US" sz="2600" baseline="-25000" dirty="0">
                <a:latin typeface="+mn-lt"/>
              </a:rPr>
              <a:t>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157411" y="2406316"/>
            <a:ext cx="12032" cy="2550695"/>
          </a:xfrm>
          <a:prstGeom prst="straightConnector1">
            <a:avLst/>
          </a:prstGeom>
          <a:ln w="1492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30106" y="4966971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i="1" dirty="0"/>
              <a:t>B</a:t>
            </a:r>
            <a:r>
              <a:rPr lang="en-US" sz="3200" baseline="-25000" dirty="0"/>
              <a:t>o</a:t>
            </a:r>
            <a:r>
              <a:rPr lang="en-US" sz="3200" dirty="0"/>
              <a:t> or </a:t>
            </a:r>
            <a:r>
              <a:rPr lang="en-US" sz="3200" i="1" dirty="0"/>
              <a:t>H</a:t>
            </a:r>
            <a:r>
              <a:rPr lang="en-US" sz="3200" baseline="-25000" dirty="0"/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647" y="4957011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i="1" dirty="0"/>
              <a:t>B</a:t>
            </a:r>
            <a:r>
              <a:rPr lang="en-US" sz="3200" baseline="-25000" dirty="0"/>
              <a:t>o</a:t>
            </a:r>
            <a:r>
              <a:rPr lang="en-US" sz="3200" dirty="0"/>
              <a:t> or </a:t>
            </a:r>
            <a:r>
              <a:rPr lang="en-US" sz="3200" i="1" dirty="0"/>
              <a:t>H</a:t>
            </a:r>
            <a:r>
              <a:rPr lang="en-US" sz="3200" baseline="-25000" dirty="0"/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5962" y="3389275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i="1" dirty="0"/>
              <a:t>B</a:t>
            </a:r>
            <a:r>
              <a:rPr lang="en-US" sz="3200" baseline="-25000" dirty="0"/>
              <a:t>o</a:t>
            </a:r>
            <a:r>
              <a:rPr lang="en-US" sz="3200" dirty="0"/>
              <a:t> = O</a:t>
            </a:r>
            <a:endParaRPr lang="en-US" sz="3200" baseline="-25000" dirty="0"/>
          </a:p>
        </p:txBody>
      </p:sp>
      <p:pic>
        <p:nvPicPr>
          <p:cNvPr id="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604" y="2646343"/>
            <a:ext cx="4865186" cy="26554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34030" y="5112417"/>
            <a:ext cx="2227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Ratio </a:t>
            </a:r>
            <a:r>
              <a:rPr lang="el-GR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~ 1:1</a:t>
            </a:r>
            <a:endParaRPr lang="el-GR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12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90525"/>
            <a:ext cx="7772400" cy="1143000"/>
          </a:xfrm>
        </p:spPr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Absorption of Light, Spin Flip, and Resonance  </a:t>
            </a:r>
            <a:r>
              <a:rPr lang="en-US" altLang="en-US" sz="320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sz="3200" i="1">
                <a:solidFill>
                  <a:schemeClr val="tx1"/>
                </a:solidFill>
                <a:sym typeface="Symbol" panose="05050102010706020507" pitchFamily="18" charset="2"/>
              </a:rPr>
              <a:t>Spectral Line</a:t>
            </a:r>
          </a:p>
        </p:txBody>
      </p:sp>
      <p:pic>
        <p:nvPicPr>
          <p:cNvPr id="6031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1666875"/>
            <a:ext cx="7065963" cy="4643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Acquiring a </a:t>
            </a:r>
            <a:r>
              <a:rPr lang="en-US" baseline="30000" dirty="0"/>
              <a:t>1</a:t>
            </a:r>
            <a:r>
              <a:rPr lang="en-US" dirty="0"/>
              <a:t>H NMR Spectrum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NMR requires a strong magnetic field and radio wave energy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strength of the magnetic field affects the energy gap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1963" y="2701358"/>
            <a:ext cx="8274050" cy="354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1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Acquiring a </a:t>
            </a:r>
            <a:r>
              <a:rPr lang="en-US" baseline="30000" dirty="0"/>
              <a:t>1</a:t>
            </a:r>
            <a:r>
              <a:rPr lang="en-US" dirty="0"/>
              <a:t>H NMR Spectrum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Solvents are used such as chloroform-</a:t>
            </a:r>
            <a:r>
              <a:rPr lang="en-US" i="1" dirty="0" err="1">
                <a:sym typeface="Symbol" pitchFamily="1" charset="2"/>
              </a:rPr>
              <a:t>d</a:t>
            </a:r>
            <a:r>
              <a:rPr lang="en-US" dirty="0">
                <a:sym typeface="Symbol" pitchFamily="1" charset="2"/>
              </a:rPr>
              <a:t>. WHY?</a:t>
            </a:r>
          </a:p>
          <a:p>
            <a:pPr eaLnBrk="1" hangingPunct="1"/>
            <a:endParaRPr lang="en-US" dirty="0">
              <a:sym typeface="Symbol" pitchFamily="1" charset="2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1673571"/>
            <a:ext cx="6305255" cy="48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3"/>
          <a:srcRect t="19862" r="86571" b="30026"/>
          <a:stretch>
            <a:fillRect/>
          </a:stretch>
        </p:blipFill>
        <p:spPr bwMode="auto">
          <a:xfrm>
            <a:off x="2999840" y="1822450"/>
            <a:ext cx="1515933" cy="12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91075" y="1822450"/>
            <a:ext cx="4298950" cy="1477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The magnet is super-cooled, but the sample is generally at room temp</a:t>
            </a:r>
          </a:p>
          <a:p>
            <a:pPr eaLnBrk="1" hangingPunct="1"/>
            <a:endParaRPr lang="en-US" dirty="0">
              <a:sym typeface="Symbol" pitchFamily="1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356" r="29131"/>
          <a:stretch/>
        </p:blipFill>
        <p:spPr>
          <a:xfrm>
            <a:off x="-7435" y="4070213"/>
            <a:ext cx="899533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The NMR Spectrometer</a:t>
            </a:r>
          </a:p>
        </p:txBody>
      </p:sp>
      <p:pic>
        <p:nvPicPr>
          <p:cNvPr id="612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2335213"/>
            <a:ext cx="7772400" cy="2643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2511425" y="5329238"/>
            <a:ext cx="542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Solvents: CDCl</a:t>
            </a:r>
            <a:r>
              <a:rPr lang="en-US" altLang="en-US" sz="24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CD</a:t>
            </a:r>
            <a:r>
              <a:rPr lang="en-US" altLang="en-US" sz="24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altLang="en-US" sz="24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THF-</a:t>
            </a:r>
            <a:r>
              <a:rPr lang="en-US" alt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4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etc.</a:t>
            </a:r>
            <a:endParaRPr lang="en-US" altLang="en-US" sz="2400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H="1" flipV="1">
            <a:off x="3187700" y="3924300"/>
            <a:ext cx="609600" cy="1358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82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/>
          <a:stretch/>
        </p:blipFill>
        <p:spPr>
          <a:xfrm>
            <a:off x="2490536" y="1076827"/>
            <a:ext cx="4006683" cy="483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05305"/>
            <a:ext cx="8689975" cy="480695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NMR spectra contain a lot of structural information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Number of signals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Signal location – shift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Signal area – integration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Signal shape – splitting pattern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0108" y="3562530"/>
            <a:ext cx="7427596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1154113"/>
          </a:xfrm>
        </p:spPr>
        <p:txBody>
          <a:bodyPr/>
          <a:lstStyle/>
          <a:p>
            <a:pPr eaLnBrk="1" hangingPunct="1"/>
            <a:r>
              <a:rPr lang="en-US" dirty="0"/>
              <a:t>Characteristics of a </a:t>
            </a:r>
            <a:r>
              <a:rPr lang="en-US" baseline="30000" dirty="0"/>
              <a:t>1</a:t>
            </a:r>
            <a:r>
              <a:rPr lang="en-US" dirty="0"/>
              <a:t>H NMR Spectrum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3878189" y="6492875"/>
            <a:ext cx="138762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16-</a:t>
            </a:r>
            <a:fld id="{E8BBD60F-88AC-DB46-81CF-529DE25291C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Chemical Shifts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4475" y="1125538"/>
            <a:ext cx="8693150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Early </a:t>
            </a:r>
            <a:r>
              <a:rPr lang="en-US" dirty="0" err="1">
                <a:sym typeface="Symbol" pitchFamily="1" charset="2"/>
              </a:rPr>
              <a:t>NMRs</a:t>
            </a:r>
            <a:r>
              <a:rPr lang="en-US" dirty="0">
                <a:sym typeface="Symbol" pitchFamily="1" charset="2"/>
              </a:rPr>
              <a:t> analyzed samples at a constant energy over a range of magnetic field strengths from low field strength = </a:t>
            </a:r>
            <a:r>
              <a:rPr lang="en-US" b="1" dirty="0">
                <a:sym typeface="Symbol" pitchFamily="1" charset="2"/>
              </a:rPr>
              <a:t>downfield</a:t>
            </a:r>
            <a:r>
              <a:rPr lang="en-US" dirty="0">
                <a:sym typeface="Symbol" pitchFamily="1" charset="2"/>
              </a:rPr>
              <a:t> to high field strength = </a:t>
            </a:r>
            <a:r>
              <a:rPr lang="en-US" b="1" dirty="0" err="1">
                <a:sym typeface="Symbol" pitchFamily="1" charset="2"/>
              </a:rPr>
              <a:t>upfield</a:t>
            </a:r>
            <a:endParaRPr lang="en-US" b="1" dirty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dirty="0">
              <a:sym typeface="Symbol" pitchFamily="1" charset="2"/>
            </a:endParaRP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759" y="3923950"/>
            <a:ext cx="7003189" cy="24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457199" y="6492875"/>
            <a:ext cx="46230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41313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Copyright © 2015 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160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Klein, Organic Chemistry 2e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3878189" y="6492875"/>
            <a:ext cx="138762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16-</a:t>
            </a:r>
            <a:fld id="{E8BBD60F-88AC-DB46-81CF-529DE25291C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77258-EEAC-8633-6126-2E8032D6D946}"/>
              </a:ext>
            </a:extLst>
          </p:cNvPr>
          <p:cNvSpPr txBox="1"/>
          <p:nvPr/>
        </p:nvSpPr>
        <p:spPr>
          <a:xfrm>
            <a:off x="5012159" y="6071698"/>
            <a:ext cx="106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>
                <a:latin typeface="+mn-lt"/>
              </a:rPr>
              <a:t>δ</a:t>
            </a:r>
            <a:r>
              <a:rPr lang="en-US" sz="1600" dirty="0">
                <a:latin typeface="+mn-lt"/>
              </a:rPr>
              <a:t> = ppm</a:t>
            </a:r>
          </a:p>
        </p:txBody>
      </p:sp>
    </p:spTree>
    <p:extLst>
      <p:ext uri="{BB962C8B-B14F-4D97-AF65-F5344CB8AC3E}">
        <p14:creationId xmlns:p14="http://schemas.microsoft.com/office/powerpoint/2010/main" val="415931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66CCFF"/>
                </a:solidFill>
              </a:rPr>
              <a:t>The Chemical Shift </a:t>
            </a:r>
            <a:r>
              <a:rPr lang="el-GR" altLang="en-US" sz="4800" b="0" i="1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609600" y="1485900"/>
            <a:ext cx="8039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position of peak relative to an internal standard. Most common is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620713" y="2836863"/>
            <a:ext cx="8129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Tetramethylsilane: (CH</a:t>
            </a:r>
            <a:r>
              <a:rPr kumimoji="0" lang="en-US" alt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alt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“TMS”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the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“zero”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point in the spectrum.</a:t>
            </a: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1181100" y="4371975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1844675" y="4089400"/>
            <a:ext cx="4498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(from TMS)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Hz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1854200" y="472440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RF (e.g., 300 MHz)</a:t>
            </a: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5730875" y="4371975"/>
            <a:ext cx="133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ppm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</a:p>
        </p:txBody>
      </p:sp>
      <p:sp>
        <p:nvSpPr>
          <p:cNvPr id="621577" name="Text Box 9"/>
          <p:cNvSpPr txBox="1">
            <a:spLocks noChangeArrowheads="1"/>
          </p:cNvSpPr>
          <p:nvPr/>
        </p:nvSpPr>
        <p:spPr bwMode="auto">
          <a:xfrm>
            <a:off x="622300" y="5511800"/>
            <a:ext cx="789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machine (90, 300 MHz, etc.)</a:t>
            </a:r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>
            <a:off x="1816100" y="4711700"/>
            <a:ext cx="367506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749300" y="4308475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</a:p>
        </p:txBody>
      </p:sp>
    </p:spTree>
    <p:extLst>
      <p:ext uri="{BB962C8B-B14F-4D97-AF65-F5344CB8AC3E}">
        <p14:creationId xmlns:p14="http://schemas.microsoft.com/office/powerpoint/2010/main" val="61807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939800"/>
            <a:ext cx="66992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292100" y="5626100"/>
            <a:ext cx="843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are there two peaks?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Chemical Shift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484" y="2332525"/>
            <a:ext cx="721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Alkanes, alkyl halides, alcohols</a:t>
            </a:r>
          </a:p>
        </p:txBody>
      </p:sp>
    </p:spTree>
    <p:extLst>
      <p:ext uri="{BB962C8B-B14F-4D97-AF65-F5344CB8AC3E}">
        <p14:creationId xmlns:p14="http://schemas.microsoft.com/office/powerpoint/2010/main" val="424015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852488"/>
            <a:ext cx="8956675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83" name="Text Box 11"/>
          <p:cNvSpPr txBox="1">
            <a:spLocks noChangeArrowheads="1"/>
          </p:cNvSpPr>
          <p:nvPr/>
        </p:nvSpPr>
        <p:spPr bwMode="auto">
          <a:xfrm>
            <a:off x="5610225" y="5751513"/>
            <a:ext cx="2995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Causes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shielding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i.e.,</a:t>
            </a:r>
          </a:p>
          <a:p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 moves to the right</a:t>
            </a:r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84" name="Text Box 12"/>
          <p:cNvSpPr txBox="1">
            <a:spLocks noChangeArrowheads="1"/>
          </p:cNvSpPr>
          <p:nvPr/>
        </p:nvSpPr>
        <p:spPr bwMode="auto">
          <a:xfrm>
            <a:off x="533400" y="4762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Electrons in Vicinity of Nucleus Affect </a:t>
            </a:r>
            <a:r>
              <a:rPr lang="el-GR" alt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Acquiring a </a:t>
            </a:r>
            <a:r>
              <a:rPr lang="en-US" baseline="30000" dirty="0"/>
              <a:t>1</a:t>
            </a:r>
            <a:r>
              <a:rPr lang="en-US" dirty="0"/>
              <a:t>H NMR Spectrum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NMR requires a strong magnetic field and radio wave energy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strength of the magnetic field affects the energy gap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1963" y="2701358"/>
            <a:ext cx="8274050" cy="354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4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852488"/>
            <a:ext cx="8956675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83" name="Text Box 11"/>
          <p:cNvSpPr txBox="1">
            <a:spLocks noChangeArrowheads="1"/>
          </p:cNvSpPr>
          <p:nvPr/>
        </p:nvSpPr>
        <p:spPr bwMode="auto">
          <a:xfrm>
            <a:off x="5610225" y="5751513"/>
            <a:ext cx="2995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Causes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shielding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i.e.,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Peak moves to the right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17484" name="Text Box 12"/>
          <p:cNvSpPr txBox="1">
            <a:spLocks noChangeArrowheads="1"/>
          </p:cNvSpPr>
          <p:nvPr/>
        </p:nvSpPr>
        <p:spPr bwMode="auto">
          <a:xfrm>
            <a:off x="533400" y="4762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Electrons in Vicinity of Nucleus Affect </a:t>
            </a:r>
            <a:r>
              <a:rPr kumimoji="0" lang="el-GR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18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939800"/>
            <a:ext cx="66992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292100" y="5626100"/>
            <a:ext cx="843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 are there two peaks?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Chemical Shift</a:t>
            </a:r>
          </a:p>
        </p:txBody>
      </p:sp>
    </p:spTree>
    <p:extLst>
      <p:ext uri="{BB962C8B-B14F-4D97-AF65-F5344CB8AC3E}">
        <p14:creationId xmlns:p14="http://schemas.microsoft.com/office/powerpoint/2010/main" val="239814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709613" y="477838"/>
            <a:ext cx="7856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Consider H</a:t>
            </a:r>
            <a:r>
              <a:rPr lang="en-US" altLang="en-US" sz="32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: No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shielding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 peak furthest to the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But: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693738" y="3446463"/>
            <a:ext cx="767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When we add an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e-withdrawing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group:</a:t>
            </a:r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0" y="4454525"/>
            <a:ext cx="8923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e.g.,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32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causes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deshielding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(to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804863" y="5557838"/>
            <a:ext cx="780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shift provides a finely tuned picture of </a:t>
            </a:r>
            <a:r>
              <a:rPr lang="en-US" alt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electronic environment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around each H.</a:t>
            </a:r>
          </a:p>
        </p:txBody>
      </p:sp>
      <p:sp>
        <p:nvSpPr>
          <p:cNvPr id="618505" name="Freeform 9"/>
          <p:cNvSpPr>
            <a:spLocks/>
          </p:cNvSpPr>
          <p:nvPr/>
        </p:nvSpPr>
        <p:spPr bwMode="auto">
          <a:xfrm>
            <a:off x="1700213" y="4359275"/>
            <a:ext cx="88900" cy="177800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18507" name="Group 11"/>
          <p:cNvGrpSpPr>
            <a:grpSpLocks/>
          </p:cNvGrpSpPr>
          <p:nvPr/>
        </p:nvGrpSpPr>
        <p:grpSpPr bwMode="auto">
          <a:xfrm>
            <a:off x="1612900" y="1698625"/>
            <a:ext cx="1536700" cy="1371600"/>
            <a:chOff x="3760" y="584"/>
            <a:chExt cx="968" cy="864"/>
          </a:xfrm>
        </p:grpSpPr>
        <p:sp>
          <p:nvSpPr>
            <p:cNvPr id="618508" name="Text Box 12"/>
            <p:cNvSpPr txBox="1">
              <a:spLocks noChangeArrowheads="1"/>
            </p:cNvSpPr>
            <p:nvPr/>
          </p:nvSpPr>
          <p:spPr bwMode="auto">
            <a:xfrm>
              <a:off x="4060" y="8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618509" name="Text Box 13"/>
            <p:cNvSpPr txBox="1">
              <a:spLocks noChangeArrowheads="1"/>
            </p:cNvSpPr>
            <p:nvPr/>
          </p:nvSpPr>
          <p:spPr bwMode="auto">
            <a:xfrm>
              <a:off x="4344" y="8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18510" name="Text Box 14"/>
            <p:cNvSpPr txBox="1">
              <a:spLocks noChangeArrowheads="1"/>
            </p:cNvSpPr>
            <p:nvPr/>
          </p:nvSpPr>
          <p:spPr bwMode="auto">
            <a:xfrm>
              <a:off x="3760" y="8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18511" name="Text Box 15"/>
            <p:cNvSpPr txBox="1">
              <a:spLocks noChangeArrowheads="1"/>
            </p:cNvSpPr>
            <p:nvPr/>
          </p:nvSpPr>
          <p:spPr bwMode="auto">
            <a:xfrm>
              <a:off x="4036" y="58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18512" name="Text Box 16"/>
            <p:cNvSpPr txBox="1">
              <a:spLocks noChangeArrowheads="1"/>
            </p:cNvSpPr>
            <p:nvPr/>
          </p:nvSpPr>
          <p:spPr bwMode="auto">
            <a:xfrm>
              <a:off x="4036" y="11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618513" name="Line 17"/>
            <p:cNvSpPr>
              <a:spLocks noChangeShapeType="1"/>
            </p:cNvSpPr>
            <p:nvPr/>
          </p:nvSpPr>
          <p:spPr bwMode="auto">
            <a:xfrm>
              <a:off x="4176" y="800"/>
              <a:ext cx="0" cy="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14" name="Line 18"/>
            <p:cNvSpPr>
              <a:spLocks noChangeShapeType="1"/>
            </p:cNvSpPr>
            <p:nvPr/>
          </p:nvSpPr>
          <p:spPr bwMode="auto">
            <a:xfrm>
              <a:off x="4168" y="1104"/>
              <a:ext cx="0" cy="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15" name="Line 19"/>
            <p:cNvSpPr>
              <a:spLocks noChangeShapeType="1"/>
            </p:cNvSpPr>
            <p:nvPr/>
          </p:nvSpPr>
          <p:spPr bwMode="auto">
            <a:xfrm>
              <a:off x="3976" y="1016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16" name="Line 20"/>
            <p:cNvSpPr>
              <a:spLocks noChangeShapeType="1"/>
            </p:cNvSpPr>
            <p:nvPr/>
          </p:nvSpPr>
          <p:spPr bwMode="auto">
            <a:xfrm>
              <a:off x="4264" y="1016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17" name="Freeform 21"/>
          <p:cNvSpPr>
            <a:spLocks/>
          </p:cNvSpPr>
          <p:nvPr/>
        </p:nvSpPr>
        <p:spPr bwMode="auto">
          <a:xfrm rot="17939531">
            <a:off x="3180556" y="4774407"/>
            <a:ext cx="249237" cy="800100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18" name="Line 22"/>
          <p:cNvSpPr>
            <a:spLocks noChangeShapeType="1"/>
          </p:cNvSpPr>
          <p:nvPr/>
        </p:nvSpPr>
        <p:spPr bwMode="auto">
          <a:xfrm>
            <a:off x="2397125" y="4724400"/>
            <a:ext cx="333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9" name="Text Box 23"/>
          <p:cNvSpPr txBox="1">
            <a:spLocks noChangeArrowheads="1"/>
          </p:cNvSpPr>
          <p:nvPr/>
        </p:nvSpPr>
        <p:spPr bwMode="auto">
          <a:xfrm>
            <a:off x="1751013" y="4181475"/>
            <a:ext cx="41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18520" name="Freeform 24"/>
          <p:cNvSpPr>
            <a:spLocks/>
          </p:cNvSpPr>
          <p:nvPr/>
        </p:nvSpPr>
        <p:spPr bwMode="auto">
          <a:xfrm>
            <a:off x="3135313" y="4416425"/>
            <a:ext cx="88900" cy="177800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21" name="Text Box 25"/>
          <p:cNvSpPr txBox="1">
            <a:spLocks noChangeArrowheads="1"/>
          </p:cNvSpPr>
          <p:nvPr/>
        </p:nvSpPr>
        <p:spPr bwMode="auto">
          <a:xfrm>
            <a:off x="3173413" y="4225925"/>
            <a:ext cx="33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18524" name="Rectangle 28"/>
          <p:cNvSpPr>
            <a:spLocks noChangeArrowheads="1"/>
          </p:cNvSpPr>
          <p:nvPr/>
        </p:nvSpPr>
        <p:spPr bwMode="auto">
          <a:xfrm>
            <a:off x="3259138" y="2046288"/>
            <a:ext cx="588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cause </a:t>
            </a:r>
            <a:r>
              <a:rPr lang="en-US" altLang="en-US" sz="3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shielding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: Peak moves </a:t>
            </a:r>
            <a:r>
              <a:rPr lang="en-US" altLang="en-US" sz="3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upfield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(to </a:t>
            </a: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3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827088"/>
            <a:ext cx="8005763" cy="397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673100" y="5038725"/>
            <a:ext cx="7734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If we substitute with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e-negative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groups, shielding of observed nucleus is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diminished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; or nucleus is “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deshielded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” (relatively).</a:t>
            </a:r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>
            <a:off x="4800600" y="1651000"/>
            <a:ext cx="2286000" cy="34417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34" name="Line 14"/>
          <p:cNvSpPr>
            <a:spLocks noChangeShapeType="1"/>
          </p:cNvSpPr>
          <p:nvPr/>
        </p:nvSpPr>
        <p:spPr bwMode="auto">
          <a:xfrm flipH="1">
            <a:off x="6007100" y="3727450"/>
            <a:ext cx="5334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5" name="Line 15"/>
          <p:cNvSpPr>
            <a:spLocks noChangeShapeType="1"/>
          </p:cNvSpPr>
          <p:nvPr/>
        </p:nvSpPr>
        <p:spPr bwMode="auto">
          <a:xfrm flipH="1">
            <a:off x="2063750" y="3751263"/>
            <a:ext cx="4286250" cy="2125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852488"/>
            <a:ext cx="8956675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83" name="Text Box 11"/>
          <p:cNvSpPr txBox="1">
            <a:spLocks noChangeArrowheads="1"/>
          </p:cNvSpPr>
          <p:nvPr/>
        </p:nvSpPr>
        <p:spPr bwMode="auto">
          <a:xfrm>
            <a:off x="5610225" y="5751513"/>
            <a:ext cx="2995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Causes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shielding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i.e.,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Peak moves to the right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17484" name="Text Box 12"/>
          <p:cNvSpPr txBox="1">
            <a:spLocks noChangeArrowheads="1"/>
          </p:cNvSpPr>
          <p:nvPr/>
        </p:nvSpPr>
        <p:spPr bwMode="auto">
          <a:xfrm>
            <a:off x="533400" y="4762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Electrons in Vicinity of Nucleus Affect </a:t>
            </a:r>
            <a:r>
              <a:rPr kumimoji="0" lang="el-GR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067F07-8E4F-49C2-6EED-7480CF972450}"/>
              </a:ext>
            </a:extLst>
          </p:cNvPr>
          <p:cNvCxnSpPr/>
          <p:nvPr/>
        </p:nvCxnSpPr>
        <p:spPr bwMode="auto">
          <a:xfrm flipH="1">
            <a:off x="3056351" y="3429000"/>
            <a:ext cx="632564" cy="0"/>
          </a:xfrm>
          <a:prstGeom prst="straightConnector1">
            <a:avLst/>
          </a:prstGeom>
          <a:solidFill>
            <a:srgbClr val="66CC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6A16D3-57C8-AAFF-83A9-25F001BD69C3}"/>
              </a:ext>
            </a:extLst>
          </p:cNvPr>
          <p:cNvCxnSpPr/>
          <p:nvPr/>
        </p:nvCxnSpPr>
        <p:spPr bwMode="auto">
          <a:xfrm flipH="1">
            <a:off x="1697277" y="3225452"/>
            <a:ext cx="751561" cy="0"/>
          </a:xfrm>
          <a:prstGeom prst="straightConnector1">
            <a:avLst/>
          </a:prstGeom>
          <a:solidFill>
            <a:srgbClr val="66CC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E7FBC9-85B3-929D-543A-67C94520C186}"/>
              </a:ext>
            </a:extLst>
          </p:cNvPr>
          <p:cNvSpPr txBox="1"/>
          <p:nvPr/>
        </p:nvSpPr>
        <p:spPr>
          <a:xfrm>
            <a:off x="6519796" y="2542784"/>
            <a:ext cx="2336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Electronegative atoms </a:t>
            </a:r>
            <a:r>
              <a:rPr lang="en-US" sz="1400" dirty="0">
                <a:solidFill>
                  <a:schemeClr val="bg1"/>
                </a:solidFill>
              </a:rPr>
              <a:t>move the electron crowd toward them, therefore orbit of e- is moved and the shielding vector </a:t>
            </a:r>
            <a:r>
              <a:rPr lang="en-US" sz="1400" dirty="0" err="1">
                <a:solidFill>
                  <a:schemeClr val="bg1"/>
                </a:solidFill>
              </a:rPr>
              <a:t>movesl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2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5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231900"/>
            <a:ext cx="7461250" cy="486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5626100" y="2984500"/>
            <a:ext cx="194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e-poor neighbor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2476500" y="2552700"/>
            <a:ext cx="194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e-poor neighbors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14400"/>
            <a:ext cx="7181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37" name="Rectangle 5"/>
          <p:cNvSpPr>
            <a:spLocks noChangeArrowheads="1"/>
          </p:cNvSpPr>
          <p:nvPr/>
        </p:nvSpPr>
        <p:spPr bwMode="auto">
          <a:xfrm>
            <a:off x="1676400" y="3481388"/>
            <a:ext cx="3036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800080"/>
                </a:solidFill>
                <a:effectLst/>
                <a:sym typeface="Symbol" panose="05050102010706020507" pitchFamily="18" charset="2"/>
              </a:rPr>
              <a:t>Distance from TMS in Hz/300 MHz </a:t>
            </a:r>
            <a:r>
              <a:rPr lang="en-US" altLang="en-US" sz="2400" b="1">
                <a:solidFill>
                  <a:srgbClr val="800080"/>
                </a:solidFill>
                <a:effectLst/>
              </a:rPr>
              <a:t>in ppm</a:t>
            </a:r>
          </a:p>
        </p:txBody>
      </p:sp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5707063" y="26670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3399"/>
                </a:solidFill>
                <a:effectLst/>
                <a:latin typeface="Times" panose="02020603050405020304" pitchFamily="18" charset="0"/>
              </a:rPr>
              <a:t>266 Hz</a:t>
            </a:r>
          </a:p>
          <a:p>
            <a:pPr eaLnBrk="0" hangingPunct="0"/>
            <a:r>
              <a:rPr lang="en-US" altLang="en-US" sz="1800" b="1">
                <a:solidFill>
                  <a:srgbClr val="800080"/>
                </a:solidFill>
                <a:effectLst/>
                <a:latin typeface="Times" panose="02020603050405020304" pitchFamily="18" charset="0"/>
              </a:rPr>
              <a:t>0.89 ppm</a:t>
            </a:r>
          </a:p>
        </p:txBody>
      </p:sp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5867400" y="38862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339966"/>
                </a:solidFill>
                <a:effectLst/>
                <a:latin typeface="Times" panose="02020603050405020304" pitchFamily="18" charset="0"/>
              </a:rPr>
              <a:t>541 Hz</a:t>
            </a:r>
          </a:p>
          <a:p>
            <a:pPr eaLnBrk="0" hangingPunct="0"/>
            <a:r>
              <a:rPr lang="en-US" altLang="en-US" sz="1800" b="1">
                <a:solidFill>
                  <a:srgbClr val="800080"/>
                </a:solidFill>
                <a:effectLst/>
                <a:latin typeface="Times" panose="02020603050405020304" pitchFamily="18" charset="0"/>
              </a:rPr>
              <a:t>1.80 ppm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/>
        </p:nvSpPr>
        <p:spPr bwMode="auto">
          <a:xfrm>
            <a:off x="5029200" y="32004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66CCFF"/>
                </a:solidFill>
                <a:effectLst/>
                <a:latin typeface="Times" panose="02020603050405020304" pitchFamily="18" charset="0"/>
              </a:rPr>
              <a:t>978 Hz</a:t>
            </a:r>
          </a:p>
          <a:p>
            <a:pPr eaLnBrk="0" hangingPunct="0"/>
            <a:r>
              <a:rPr lang="en-US" altLang="en-US" sz="1800" b="1">
                <a:solidFill>
                  <a:srgbClr val="800080"/>
                </a:solidFill>
                <a:effectLst/>
                <a:latin typeface="Times" panose="02020603050405020304" pitchFamily="18" charset="0"/>
              </a:rPr>
              <a:t>3.26 ppm</a:t>
            </a:r>
          </a:p>
        </p:txBody>
      </p:sp>
      <p:sp>
        <p:nvSpPr>
          <p:cNvPr id="684041" name="Line 9"/>
          <p:cNvSpPr>
            <a:spLocks noChangeShapeType="1"/>
          </p:cNvSpPr>
          <p:nvPr/>
        </p:nvSpPr>
        <p:spPr bwMode="auto">
          <a:xfrm flipV="1">
            <a:off x="6616700" y="2730500"/>
            <a:ext cx="317500" cy="152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42" name="Line 10"/>
          <p:cNvSpPr>
            <a:spLocks noChangeShapeType="1"/>
          </p:cNvSpPr>
          <p:nvPr/>
        </p:nvSpPr>
        <p:spPr bwMode="auto">
          <a:xfrm>
            <a:off x="6286500" y="4546600"/>
            <a:ext cx="76200" cy="3175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43" name="Line 11"/>
          <p:cNvSpPr>
            <a:spLocks noChangeShapeType="1"/>
          </p:cNvSpPr>
          <p:nvPr/>
        </p:nvSpPr>
        <p:spPr bwMode="auto">
          <a:xfrm>
            <a:off x="5384800" y="3898900"/>
            <a:ext cx="101600" cy="431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5400"/>
            <a:ext cx="7772400" cy="1143000"/>
          </a:xfrm>
        </p:spPr>
        <p:txBody>
          <a:bodyPr/>
          <a:lstStyle/>
          <a:p>
            <a:r>
              <a:rPr lang="en-US" altLang="en-US"/>
              <a:t>Application of  </a:t>
            </a:r>
            <a:r>
              <a:rPr lang="el-GR" altLang="en-US" sz="48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787400" y="1638300"/>
            <a:ext cx="646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3009900" y="14224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3063875" y="18510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l-GR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3035300" y="2692400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+ 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CHBr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+ BrCH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6286500" y="4140200"/>
            <a:ext cx="288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EPM of 1-bromopropane</a:t>
            </a:r>
          </a:p>
        </p:txBody>
      </p:sp>
      <p:pic>
        <p:nvPicPr>
          <p:cNvPr id="6236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4094163"/>
            <a:ext cx="6000750" cy="2706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6261100" y="1041400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signals</a:t>
            </a:r>
          </a:p>
        </p:txBody>
      </p: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1536700" y="3314700"/>
            <a:ext cx="179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signals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/>
        </p:nvSpPr>
        <p:spPr bwMode="auto">
          <a:xfrm>
            <a:off x="4927600" y="34925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signal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/>
        </p:nvSpPr>
        <p:spPr bwMode="auto">
          <a:xfrm>
            <a:off x="50800" y="2565400"/>
            <a:ext cx="318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deshielded of all</a:t>
            </a:r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auto">
          <a:xfrm>
            <a:off x="2882900" y="1968500"/>
            <a:ext cx="109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1689100" y="19558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2" name="Freeform 16"/>
          <p:cNvSpPr>
            <a:spLocks/>
          </p:cNvSpPr>
          <p:nvPr/>
        </p:nvSpPr>
        <p:spPr bwMode="auto">
          <a:xfrm>
            <a:off x="4687888" y="1125538"/>
            <a:ext cx="1382712" cy="563562"/>
          </a:xfrm>
          <a:custGeom>
            <a:avLst/>
            <a:gdLst>
              <a:gd name="T0" fmla="*/ 896 w 896"/>
              <a:gd name="T1" fmla="*/ 43 h 299"/>
              <a:gd name="T2" fmla="*/ 400 w 896"/>
              <a:gd name="T3" fmla="*/ 43 h 299"/>
              <a:gd name="T4" fmla="*/ 0 w 896"/>
              <a:gd name="T5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299">
                <a:moveTo>
                  <a:pt x="896" y="43"/>
                </a:moveTo>
                <a:cubicBezTo>
                  <a:pt x="722" y="21"/>
                  <a:pt x="549" y="0"/>
                  <a:pt x="400" y="43"/>
                </a:cubicBezTo>
                <a:cubicBezTo>
                  <a:pt x="251" y="86"/>
                  <a:pt x="125" y="192"/>
                  <a:pt x="0" y="299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3" name="Freeform 17"/>
          <p:cNvSpPr>
            <a:spLocks/>
          </p:cNvSpPr>
          <p:nvPr/>
        </p:nvSpPr>
        <p:spPr bwMode="auto">
          <a:xfrm>
            <a:off x="5422900" y="1322388"/>
            <a:ext cx="800100" cy="354012"/>
          </a:xfrm>
          <a:custGeom>
            <a:avLst/>
            <a:gdLst>
              <a:gd name="T0" fmla="*/ 552 w 552"/>
              <a:gd name="T1" fmla="*/ 63 h 199"/>
              <a:gd name="T2" fmla="*/ 240 w 552"/>
              <a:gd name="T3" fmla="*/ 23 h 199"/>
              <a:gd name="T4" fmla="*/ 0 w 552"/>
              <a:gd name="T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2" h="199">
                <a:moveTo>
                  <a:pt x="552" y="63"/>
                </a:moveTo>
                <a:cubicBezTo>
                  <a:pt x="442" y="31"/>
                  <a:pt x="332" y="0"/>
                  <a:pt x="240" y="23"/>
                </a:cubicBezTo>
                <a:cubicBezTo>
                  <a:pt x="148" y="46"/>
                  <a:pt x="74" y="122"/>
                  <a:pt x="0" y="199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5" name="Freeform 19"/>
          <p:cNvSpPr>
            <a:spLocks/>
          </p:cNvSpPr>
          <p:nvPr/>
        </p:nvSpPr>
        <p:spPr bwMode="auto">
          <a:xfrm rot="10421782">
            <a:off x="3094038" y="3311525"/>
            <a:ext cx="1627187" cy="354013"/>
          </a:xfrm>
          <a:custGeom>
            <a:avLst/>
            <a:gdLst>
              <a:gd name="T0" fmla="*/ 896 w 896"/>
              <a:gd name="T1" fmla="*/ 43 h 299"/>
              <a:gd name="T2" fmla="*/ 400 w 896"/>
              <a:gd name="T3" fmla="*/ 43 h 299"/>
              <a:gd name="T4" fmla="*/ 0 w 896"/>
              <a:gd name="T5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299">
                <a:moveTo>
                  <a:pt x="896" y="43"/>
                </a:moveTo>
                <a:cubicBezTo>
                  <a:pt x="722" y="21"/>
                  <a:pt x="549" y="0"/>
                  <a:pt x="400" y="43"/>
                </a:cubicBezTo>
                <a:cubicBezTo>
                  <a:pt x="251" y="86"/>
                  <a:pt x="125" y="192"/>
                  <a:pt x="0" y="299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6" name="Freeform 20"/>
          <p:cNvSpPr>
            <a:spLocks/>
          </p:cNvSpPr>
          <p:nvPr/>
        </p:nvSpPr>
        <p:spPr bwMode="auto">
          <a:xfrm rot="10421782">
            <a:off x="3140075" y="3276600"/>
            <a:ext cx="800100" cy="354013"/>
          </a:xfrm>
          <a:custGeom>
            <a:avLst/>
            <a:gdLst>
              <a:gd name="T0" fmla="*/ 552 w 552"/>
              <a:gd name="T1" fmla="*/ 63 h 199"/>
              <a:gd name="T2" fmla="*/ 240 w 552"/>
              <a:gd name="T3" fmla="*/ 23 h 199"/>
              <a:gd name="T4" fmla="*/ 0 w 552"/>
              <a:gd name="T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2" h="199">
                <a:moveTo>
                  <a:pt x="552" y="63"/>
                </a:moveTo>
                <a:cubicBezTo>
                  <a:pt x="442" y="31"/>
                  <a:pt x="332" y="0"/>
                  <a:pt x="240" y="23"/>
                </a:cubicBezTo>
                <a:cubicBezTo>
                  <a:pt x="148" y="46"/>
                  <a:pt x="74" y="122"/>
                  <a:pt x="0" y="199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7" name="Freeform 21"/>
          <p:cNvSpPr>
            <a:spLocks/>
          </p:cNvSpPr>
          <p:nvPr/>
        </p:nvSpPr>
        <p:spPr bwMode="auto">
          <a:xfrm>
            <a:off x="6286500" y="3200400"/>
            <a:ext cx="1587500" cy="595313"/>
          </a:xfrm>
          <a:custGeom>
            <a:avLst/>
            <a:gdLst>
              <a:gd name="T0" fmla="*/ 0 w 1000"/>
              <a:gd name="T1" fmla="*/ 360 h 375"/>
              <a:gd name="T2" fmla="*/ 512 w 1000"/>
              <a:gd name="T3" fmla="*/ 352 h 375"/>
              <a:gd name="T4" fmla="*/ 856 w 1000"/>
              <a:gd name="T5" fmla="*/ 224 h 375"/>
              <a:gd name="T6" fmla="*/ 1000 w 1000"/>
              <a:gd name="T7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375">
                <a:moveTo>
                  <a:pt x="0" y="360"/>
                </a:moveTo>
                <a:cubicBezTo>
                  <a:pt x="85" y="359"/>
                  <a:pt x="369" y="375"/>
                  <a:pt x="512" y="352"/>
                </a:cubicBezTo>
                <a:cubicBezTo>
                  <a:pt x="655" y="329"/>
                  <a:pt x="775" y="283"/>
                  <a:pt x="856" y="224"/>
                </a:cubicBezTo>
                <a:cubicBezTo>
                  <a:pt x="937" y="165"/>
                  <a:pt x="970" y="47"/>
                  <a:pt x="1000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8" name="Freeform 22"/>
          <p:cNvSpPr>
            <a:spLocks/>
          </p:cNvSpPr>
          <p:nvPr/>
        </p:nvSpPr>
        <p:spPr bwMode="auto">
          <a:xfrm>
            <a:off x="6375400" y="3298825"/>
            <a:ext cx="628650" cy="473075"/>
          </a:xfrm>
          <a:custGeom>
            <a:avLst/>
            <a:gdLst>
              <a:gd name="T0" fmla="*/ 0 w 396"/>
              <a:gd name="T1" fmla="*/ 298 h 298"/>
              <a:gd name="T2" fmla="*/ 240 w 396"/>
              <a:gd name="T3" fmla="*/ 178 h 298"/>
              <a:gd name="T4" fmla="*/ 396 w 396"/>
              <a:gd name="T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98">
                <a:moveTo>
                  <a:pt x="0" y="298"/>
                </a:moveTo>
                <a:cubicBezTo>
                  <a:pt x="40" y="278"/>
                  <a:pt x="174" y="228"/>
                  <a:pt x="240" y="178"/>
                </a:cubicBezTo>
                <a:cubicBezTo>
                  <a:pt x="306" y="128"/>
                  <a:pt x="364" y="37"/>
                  <a:pt x="39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9" name="Freeform 23"/>
          <p:cNvSpPr>
            <a:spLocks/>
          </p:cNvSpPr>
          <p:nvPr/>
        </p:nvSpPr>
        <p:spPr bwMode="auto">
          <a:xfrm>
            <a:off x="2884488" y="2462213"/>
            <a:ext cx="1735137" cy="288925"/>
          </a:xfrm>
          <a:custGeom>
            <a:avLst/>
            <a:gdLst>
              <a:gd name="T0" fmla="*/ 1232 w 1232"/>
              <a:gd name="T1" fmla="*/ 177 h 177"/>
              <a:gd name="T2" fmla="*/ 728 w 1232"/>
              <a:gd name="T3" fmla="*/ 9 h 177"/>
              <a:gd name="T4" fmla="*/ 0 w 1232"/>
              <a:gd name="T5" fmla="*/ 121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2" h="177">
                <a:moveTo>
                  <a:pt x="1232" y="177"/>
                </a:moveTo>
                <a:cubicBezTo>
                  <a:pt x="1148" y="149"/>
                  <a:pt x="933" y="18"/>
                  <a:pt x="728" y="9"/>
                </a:cubicBezTo>
                <a:cubicBezTo>
                  <a:pt x="523" y="0"/>
                  <a:pt x="152" y="98"/>
                  <a:pt x="0" y="121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40" name="Freeform 24"/>
          <p:cNvSpPr>
            <a:spLocks/>
          </p:cNvSpPr>
          <p:nvPr/>
        </p:nvSpPr>
        <p:spPr bwMode="auto">
          <a:xfrm>
            <a:off x="6375400" y="3298825"/>
            <a:ext cx="628650" cy="473075"/>
          </a:xfrm>
          <a:custGeom>
            <a:avLst/>
            <a:gdLst>
              <a:gd name="T0" fmla="*/ 0 w 396"/>
              <a:gd name="T1" fmla="*/ 298 h 298"/>
              <a:gd name="T2" fmla="*/ 240 w 396"/>
              <a:gd name="T3" fmla="*/ 178 h 298"/>
              <a:gd name="T4" fmla="*/ 396 w 396"/>
              <a:gd name="T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98">
                <a:moveTo>
                  <a:pt x="0" y="298"/>
                </a:moveTo>
                <a:cubicBezTo>
                  <a:pt x="40" y="278"/>
                  <a:pt x="174" y="228"/>
                  <a:pt x="240" y="178"/>
                </a:cubicBezTo>
                <a:cubicBezTo>
                  <a:pt x="306" y="128"/>
                  <a:pt x="364" y="37"/>
                  <a:pt x="396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41" name="Picture 2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97400"/>
            <a:ext cx="1290638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2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568325" y="128588"/>
            <a:ext cx="8890000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spectroscopy?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Molecular response to radiative stimulus is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quantized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(“geared”). (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Molecule = nuclei + electrons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). </a:t>
            </a:r>
          </a:p>
        </p:txBody>
      </p:sp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568325" y="2654300"/>
            <a:ext cx="81184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Excitation: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 Electronic (UV-visible spectra)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 Vibrational (IR)     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3. Rotation (microwave)    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4. Nuclear spin orientation in magnet (NMR)</a:t>
            </a:r>
          </a:p>
        </p:txBody>
      </p:sp>
      <p:sp>
        <p:nvSpPr>
          <p:cNvPr id="608263" name="Text Box 7"/>
          <p:cNvSpPr txBox="1">
            <a:spLocks noChangeArrowheads="1"/>
          </p:cNvSpPr>
          <p:nvPr/>
        </p:nvSpPr>
        <p:spPr bwMode="auto">
          <a:xfrm>
            <a:off x="568325" y="5819775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Spectrometer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scans </a:t>
            </a:r>
            <a:r>
              <a:rPr lang="el-GR" alt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to find </a:t>
            </a:r>
            <a:r>
              <a:rPr lang="el-G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The spectrum</a:t>
            </a:r>
            <a:endParaRPr lang="en-US" altLang="en-US" sz="2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8267" name="Rectangle 11"/>
          <p:cNvSpPr>
            <a:spLocks noChangeArrowheads="1"/>
          </p:cNvSpPr>
          <p:nvPr/>
        </p:nvSpPr>
        <p:spPr bwMode="auto">
          <a:xfrm>
            <a:off x="2659063" y="1947863"/>
            <a:ext cx="3824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l-GR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 c/</a:t>
            </a:r>
            <a:r>
              <a:rPr lang="el-GR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λ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l-GR" altLang="en-US" sz="3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5663" y="200025"/>
            <a:ext cx="5559425" cy="6432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44" name="AutoShape 4"/>
          <p:cNvSpPr>
            <a:spLocks/>
          </p:cNvSpPr>
          <p:nvPr/>
        </p:nvSpPr>
        <p:spPr bwMode="auto">
          <a:xfrm>
            <a:off x="1927225" y="1228725"/>
            <a:ext cx="152400" cy="469900"/>
          </a:xfrm>
          <a:prstGeom prst="leftBrace">
            <a:avLst>
              <a:gd name="adj1" fmla="val 256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45" name="Line 5"/>
          <p:cNvSpPr>
            <a:spLocks noChangeShapeType="1"/>
          </p:cNvSpPr>
          <p:nvPr/>
        </p:nvSpPr>
        <p:spPr bwMode="auto">
          <a:xfrm>
            <a:off x="1533525" y="27019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46" name="AutoShape 6"/>
          <p:cNvSpPr>
            <a:spLocks/>
          </p:cNvSpPr>
          <p:nvPr/>
        </p:nvSpPr>
        <p:spPr bwMode="auto">
          <a:xfrm>
            <a:off x="1898650" y="3362325"/>
            <a:ext cx="161925" cy="822325"/>
          </a:xfrm>
          <a:prstGeom prst="leftBrace">
            <a:avLst>
              <a:gd name="adj1" fmla="val 4232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47" name="AutoShape 7"/>
          <p:cNvSpPr>
            <a:spLocks/>
          </p:cNvSpPr>
          <p:nvPr/>
        </p:nvSpPr>
        <p:spPr bwMode="auto">
          <a:xfrm>
            <a:off x="1901825" y="5797550"/>
            <a:ext cx="165100" cy="444500"/>
          </a:xfrm>
          <a:prstGeom prst="leftBrace">
            <a:avLst>
              <a:gd name="adj1" fmla="val 2243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1" name="Text Box 11"/>
          <p:cNvSpPr txBox="1">
            <a:spLocks noChangeArrowheads="1"/>
          </p:cNvSpPr>
          <p:nvPr/>
        </p:nvSpPr>
        <p:spPr bwMode="auto">
          <a:xfrm>
            <a:off x="1416050" y="1257300"/>
            <a:ext cx="56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1-2</a:t>
            </a:r>
          </a:p>
        </p:txBody>
      </p:sp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1095375" y="2501900"/>
            <a:ext cx="461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1325563" y="3562350"/>
            <a:ext cx="60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3-4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765175" y="5795963"/>
            <a:ext cx="1163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264444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1736725"/>
            <a:ext cx="7747000" cy="490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549275" y="342900"/>
            <a:ext cx="8043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Chemically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equivalent</a:t>
            </a:r>
            <a:r>
              <a:rPr lang="en-US" altLang="en-US" sz="28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</a:t>
            </a:r>
            <a:r>
              <a:rPr lang="en-US" altLang="en-US" sz="28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</a:t>
            </a:r>
            <a:r>
              <a:rPr lang="el-GR" altLang="en-US" sz="3200" b="1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2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altLang="en-US" sz="3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Use symmetry operations: rotation, mirror planes.  </a:t>
            </a:r>
          </a:p>
        </p:txBody>
      </p:sp>
    </p:spTree>
    <p:extLst>
      <p:ext uri="{BB962C8B-B14F-4D97-AF65-F5344CB8AC3E}">
        <p14:creationId xmlns:p14="http://schemas.microsoft.com/office/powerpoint/2010/main" val="467474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238" y="969963"/>
            <a:ext cx="1820862" cy="562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446088" y="487363"/>
            <a:ext cx="5618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“Fast” processes, such as methyl rotation, equilibrate Hs:</a:t>
            </a:r>
          </a:p>
        </p:txBody>
      </p:sp>
      <p:sp>
        <p:nvSpPr>
          <p:cNvPr id="625670" name="Text Box 6"/>
          <p:cNvSpPr txBox="1">
            <a:spLocks noChangeArrowheads="1"/>
          </p:cNvSpPr>
          <p:nvPr/>
        </p:nvSpPr>
        <p:spPr bwMode="auto">
          <a:xfrm>
            <a:off x="338138" y="3646488"/>
            <a:ext cx="538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For calibration: A        B</a:t>
            </a:r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3419475" y="3398838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25672" name="Text Box 8"/>
          <p:cNvSpPr txBox="1">
            <a:spLocks noChangeArrowheads="1"/>
          </p:cNvSpPr>
          <p:nvPr/>
        </p:nvSpPr>
        <p:spPr bwMode="auto">
          <a:xfrm>
            <a:off x="3522663" y="3967163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</p:txBody>
      </p:sp>
      <p:sp>
        <p:nvSpPr>
          <p:cNvPr id="625673" name="Text Box 9"/>
          <p:cNvSpPr txBox="1">
            <a:spLocks noChangeArrowheads="1"/>
          </p:cNvSpPr>
          <p:nvPr/>
        </p:nvSpPr>
        <p:spPr bwMode="auto">
          <a:xfrm>
            <a:off x="338138" y="4518025"/>
            <a:ext cx="626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~ 20 kcal mol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~ 10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sec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t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1 min</a:t>
            </a:r>
          </a:p>
        </p:txBody>
      </p:sp>
      <p:sp>
        <p:nvSpPr>
          <p:cNvPr id="625674" name="Text Box 10"/>
          <p:cNvSpPr txBox="1">
            <a:spLocks noChangeArrowheads="1"/>
          </p:cNvSpPr>
          <p:nvPr/>
        </p:nvSpPr>
        <p:spPr bwMode="auto">
          <a:xfrm>
            <a:off x="338138" y="4940300"/>
            <a:ext cx="626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~ 25 kcal mol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~ 10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sec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t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66 h</a:t>
            </a:r>
          </a:p>
        </p:txBody>
      </p:sp>
      <p:sp>
        <p:nvSpPr>
          <p:cNvPr id="625675" name="Line 11"/>
          <p:cNvSpPr>
            <a:spLocks noChangeShapeType="1"/>
          </p:cNvSpPr>
          <p:nvPr/>
        </p:nvSpPr>
        <p:spPr bwMode="auto">
          <a:xfrm>
            <a:off x="3457575" y="387350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6" name="Line 12"/>
          <p:cNvSpPr>
            <a:spLocks noChangeShapeType="1"/>
          </p:cNvSpPr>
          <p:nvPr/>
        </p:nvSpPr>
        <p:spPr bwMode="auto">
          <a:xfrm>
            <a:off x="3433763" y="3978275"/>
            <a:ext cx="58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0" name="Rectangle 16"/>
          <p:cNvSpPr>
            <a:spLocks noChangeArrowheads="1"/>
          </p:cNvSpPr>
          <p:nvPr/>
        </p:nvSpPr>
        <p:spPr bwMode="auto">
          <a:xfrm>
            <a:off x="519113" y="2033588"/>
            <a:ext cx="408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NMR time scale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sec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495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Integration</a:t>
            </a: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939800" y="1778000"/>
            <a:ext cx="8013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Area under peak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# of associated Hs. Computer-automated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1041400" y="3187700"/>
            <a:ext cx="7239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e.g. (C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CC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C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OC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OC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1003300" y="5210175"/>
            <a:ext cx="645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Helps in peak assignments.</a:t>
            </a:r>
          </a:p>
        </p:txBody>
      </p:sp>
    </p:spTree>
    <p:extLst>
      <p:ext uri="{BB962C8B-B14F-4D97-AF65-F5344CB8AC3E}">
        <p14:creationId xmlns:p14="http://schemas.microsoft.com/office/powerpoint/2010/main" val="3389704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50850"/>
            <a:ext cx="7159625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8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07988"/>
            <a:ext cx="7281862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92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575"/>
            <a:ext cx="7772400" cy="749300"/>
          </a:xfrm>
        </p:spPr>
        <p:txBody>
          <a:bodyPr/>
          <a:lstStyle/>
          <a:p>
            <a:r>
              <a:rPr lang="en-US" altLang="en-US" sz="4000"/>
              <a:t>Spin-Spin Splitting</a:t>
            </a:r>
          </a:p>
        </p:txBody>
      </p:sp>
      <p:pic>
        <p:nvPicPr>
          <p:cNvPr id="6318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013" y="1089025"/>
            <a:ext cx="7421562" cy="5521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63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1006475"/>
          </a:xfrm>
        </p:spPr>
        <p:txBody>
          <a:bodyPr/>
          <a:lstStyle/>
          <a:p>
            <a:r>
              <a:rPr lang="en-US" altLang="en-US"/>
              <a:t>(N+1) Rule</a:t>
            </a:r>
          </a:p>
        </p:txBody>
      </p:sp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949325" y="1739900"/>
            <a:ext cx="7448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equivalent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adjacent hydrogens (i.e. on neighboring carbons) give rise to (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N+1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) peaks.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939800" y="4152900"/>
            <a:ext cx="6997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e.g., doublet (d), triplet (t), quartet (q), quintet (quin), etc. </a:t>
            </a: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1587500" y="8940800"/>
            <a:ext cx="755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187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5657850" y="698500"/>
            <a:ext cx="1660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?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527050" y="3803650"/>
            <a:ext cx="7562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l-GR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strengthens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around 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en-US" alt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deshielding</a:t>
            </a:r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527050" y="4557713"/>
            <a:ext cx="6245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l-GR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weakens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around 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shielding</a:t>
            </a:r>
          </a:p>
        </p:txBody>
      </p:sp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527050" y="5156200"/>
            <a:ext cx="7588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Result: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lines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(1:1 ratio,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 instead of one. Distance between them in Hz is the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coupling constant </a:t>
            </a:r>
            <a:r>
              <a:rPr lang="en-US" alt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476250" y="908050"/>
            <a:ext cx="417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Cl    C     C    O    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1104900" y="3746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1714500" y="1422400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1085850" y="1422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33867" name="Text Box 11"/>
          <p:cNvSpPr txBox="1">
            <a:spLocks noChangeArrowheads="1"/>
          </p:cNvSpPr>
          <p:nvPr/>
        </p:nvSpPr>
        <p:spPr bwMode="auto">
          <a:xfrm>
            <a:off x="1714500" y="3746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633868" name="Line 12"/>
          <p:cNvSpPr>
            <a:spLocks noChangeShapeType="1"/>
          </p:cNvSpPr>
          <p:nvPr/>
        </p:nvSpPr>
        <p:spPr bwMode="auto">
          <a:xfrm flipH="1">
            <a:off x="1314450" y="12890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9" name="Line 13"/>
          <p:cNvSpPr>
            <a:spLocks noChangeShapeType="1"/>
          </p:cNvSpPr>
          <p:nvPr/>
        </p:nvSpPr>
        <p:spPr bwMode="auto">
          <a:xfrm flipH="1">
            <a:off x="1943100" y="12890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0" name="Line 14"/>
          <p:cNvSpPr>
            <a:spLocks noChangeShapeType="1"/>
          </p:cNvSpPr>
          <p:nvPr/>
        </p:nvSpPr>
        <p:spPr bwMode="auto">
          <a:xfrm flipH="1">
            <a:off x="1943100" y="7937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 flipH="1">
            <a:off x="1314450" y="7747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2" name="Line 16"/>
          <p:cNvSpPr>
            <a:spLocks noChangeShapeType="1"/>
          </p:cNvSpPr>
          <p:nvPr/>
        </p:nvSpPr>
        <p:spPr bwMode="auto">
          <a:xfrm>
            <a:off x="876300" y="11366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3" name="Line 17"/>
          <p:cNvSpPr>
            <a:spLocks noChangeShapeType="1"/>
          </p:cNvSpPr>
          <p:nvPr/>
        </p:nvSpPr>
        <p:spPr bwMode="auto">
          <a:xfrm>
            <a:off x="2057400" y="11366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4" name="Line 18"/>
          <p:cNvSpPr>
            <a:spLocks noChangeShapeType="1"/>
          </p:cNvSpPr>
          <p:nvPr/>
        </p:nvSpPr>
        <p:spPr bwMode="auto">
          <a:xfrm>
            <a:off x="2667000" y="11366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5" name="Line 19"/>
          <p:cNvSpPr>
            <a:spLocks noChangeShapeType="1"/>
          </p:cNvSpPr>
          <p:nvPr/>
        </p:nvSpPr>
        <p:spPr bwMode="auto">
          <a:xfrm>
            <a:off x="3562350" y="11366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6" name="Line 20"/>
          <p:cNvSpPr>
            <a:spLocks noChangeShapeType="1"/>
          </p:cNvSpPr>
          <p:nvPr/>
        </p:nvSpPr>
        <p:spPr bwMode="auto">
          <a:xfrm>
            <a:off x="1428750" y="11366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7" name="Text Box 21"/>
          <p:cNvSpPr txBox="1">
            <a:spLocks noChangeArrowheads="1"/>
          </p:cNvSpPr>
          <p:nvPr/>
        </p:nvSpPr>
        <p:spPr bwMode="auto">
          <a:xfrm>
            <a:off x="933450" y="2794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633878" name="Text Box 22"/>
          <p:cNvSpPr txBox="1">
            <a:spLocks noChangeArrowheads="1"/>
          </p:cNvSpPr>
          <p:nvPr/>
        </p:nvSpPr>
        <p:spPr bwMode="auto">
          <a:xfrm>
            <a:off x="2019300" y="2794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633879" name="Text Box 23"/>
          <p:cNvSpPr txBox="1">
            <a:spLocks noChangeArrowheads="1"/>
          </p:cNvSpPr>
          <p:nvPr/>
        </p:nvSpPr>
        <p:spPr bwMode="auto">
          <a:xfrm>
            <a:off x="2914650" y="60325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sp>
        <p:nvSpPr>
          <p:cNvPr id="633880" name="Text Box 24"/>
          <p:cNvSpPr txBox="1">
            <a:spLocks noChangeArrowheads="1"/>
          </p:cNvSpPr>
          <p:nvPr/>
        </p:nvSpPr>
        <p:spPr bwMode="auto">
          <a:xfrm>
            <a:off x="3848100" y="6223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633882" name="Text Box 26"/>
          <p:cNvSpPr txBox="1">
            <a:spLocks noChangeArrowheads="1"/>
          </p:cNvSpPr>
          <p:nvPr/>
        </p:nvSpPr>
        <p:spPr bwMode="auto">
          <a:xfrm>
            <a:off x="514350" y="2409825"/>
            <a:ext cx="7453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“sees” two types of 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neighbors (through bond): 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l-GR" altLang="en-US" sz="32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and 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l-GR" altLang="en-US" sz="32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33885" name="Rectangle 29"/>
          <p:cNvSpPr>
            <a:spLocks noChangeArrowheads="1"/>
          </p:cNvSpPr>
          <p:nvPr/>
        </p:nvSpPr>
        <p:spPr bwMode="auto">
          <a:xfrm>
            <a:off x="4438650" y="1406525"/>
            <a:ext cx="4275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 magnetic field, all H</a:t>
            </a:r>
            <a:r>
              <a:rPr lang="en-US" altLang="en-US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exist as H</a:t>
            </a:r>
            <a:r>
              <a:rPr lang="el-GR" altLang="en-US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:H</a:t>
            </a:r>
            <a:r>
              <a:rPr lang="el-GR" altLang="en-US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~ 1:1.</a:t>
            </a:r>
          </a:p>
        </p:txBody>
      </p:sp>
    </p:spTree>
    <p:extLst>
      <p:ext uri="{BB962C8B-B14F-4D97-AF65-F5344CB8AC3E}">
        <p14:creationId xmlns:p14="http://schemas.microsoft.com/office/powerpoint/2010/main" val="2789672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44475"/>
            <a:ext cx="7737475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7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4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00050" y="806450"/>
          <a:ext cx="83439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20640" imgH="4001058" progId="MSPhotoEd.3">
                  <p:embed/>
                </p:oleObj>
              </mc:Choice>
              <mc:Fallback>
                <p:oleObj name="Photo Editor Photo" r:id="rId2" imgW="6020640" imgH="400105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806450"/>
                        <a:ext cx="83439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55" name="Text Box 11"/>
          <p:cNvSpPr txBox="1">
            <a:spLocks noChangeArrowheads="1"/>
          </p:cNvSpPr>
          <p:nvPr/>
        </p:nvSpPr>
        <p:spPr bwMode="auto">
          <a:xfrm>
            <a:off x="1724025" y="98742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kcal mol</a:t>
            </a:r>
            <a:r>
              <a:rPr lang="en-US" altLang="en-US" sz="1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endParaRPr lang="en-US" alt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050" y="131187"/>
            <a:ext cx="4677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spectroscopy?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752475"/>
            <a:ext cx="8102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11" name="Line 7"/>
          <p:cNvSpPr>
            <a:spLocks noChangeShapeType="1"/>
          </p:cNvSpPr>
          <p:nvPr/>
        </p:nvSpPr>
        <p:spPr bwMode="auto">
          <a:xfrm flipH="1">
            <a:off x="3249613" y="4148138"/>
            <a:ext cx="1897062" cy="6588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5556250" y="4129088"/>
            <a:ext cx="1946275" cy="6794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Text Box 9"/>
          <p:cNvSpPr txBox="1">
            <a:spLocks noChangeArrowheads="1"/>
          </p:cNvSpPr>
          <p:nvPr/>
        </p:nvSpPr>
        <p:spPr bwMode="auto">
          <a:xfrm>
            <a:off x="4686300" y="3794125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value</a:t>
            </a:r>
          </a:p>
        </p:txBody>
      </p:sp>
      <p:sp>
        <p:nvSpPr>
          <p:cNvPr id="635914" name="Text Box 10"/>
          <p:cNvSpPr txBox="1">
            <a:spLocks noChangeArrowheads="1"/>
          </p:cNvSpPr>
          <p:nvPr/>
        </p:nvSpPr>
        <p:spPr bwMode="auto">
          <a:xfrm>
            <a:off x="476250" y="5976938"/>
            <a:ext cx="826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and H</a:t>
            </a:r>
            <a:r>
              <a:rPr lang="en-US" alt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are said to 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“split” each other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with a </a:t>
            </a:r>
            <a:r>
              <a:rPr lang="en-US" alt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of 7 Hz.</a:t>
            </a:r>
          </a:p>
        </p:txBody>
      </p:sp>
    </p:spTree>
    <p:extLst>
      <p:ext uri="{BB962C8B-B14F-4D97-AF65-F5344CB8AC3E}">
        <p14:creationId xmlns:p14="http://schemas.microsoft.com/office/powerpoint/2010/main" val="168295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1042988" y="128588"/>
            <a:ext cx="74041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independent: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Same at 90, 300, etc. MHz</a:t>
            </a:r>
          </a:p>
        </p:txBody>
      </p:sp>
      <p:sp>
        <p:nvSpPr>
          <p:cNvPr id="636932" name="Text Box 4"/>
          <p:cNvSpPr txBox="1">
            <a:spLocks noChangeArrowheads="1"/>
          </p:cNvSpPr>
          <p:nvPr/>
        </p:nvSpPr>
        <p:spPr bwMode="auto">
          <a:xfrm>
            <a:off x="1076325" y="1287463"/>
            <a:ext cx="3490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Range: 1-18 Hz. </a:t>
            </a:r>
          </a:p>
        </p:txBody>
      </p:sp>
      <p:sp>
        <p:nvSpPr>
          <p:cNvPr id="636933" name="Text Box 5"/>
          <p:cNvSpPr txBox="1">
            <a:spLocks noChangeArrowheads="1"/>
          </p:cNvSpPr>
          <p:nvPr/>
        </p:nvSpPr>
        <p:spPr bwMode="auto">
          <a:xfrm>
            <a:off x="254000" y="1997075"/>
            <a:ext cx="88233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For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 one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neighbor : H “sees”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combinations of neighbors. Thus, </a:t>
            </a:r>
            <a:r>
              <a:rPr lang="en-US" alt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neighboring Hs:        </a:t>
            </a: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292100" y="3705225"/>
            <a:ext cx="840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αβ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ββ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:   1: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:1 </a:t>
            </a:r>
            <a:r>
              <a:rPr lang="en-US" alt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triplet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363538" y="5143500"/>
            <a:ext cx="8780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ααα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ααβ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αβα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βαα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αββ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βαβ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ββα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l-GR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βββ</a:t>
            </a: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2305050" y="5921375"/>
            <a:ext cx="354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1: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:1 </a:t>
            </a:r>
            <a:r>
              <a:rPr lang="en-US" alt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quartet</a:t>
            </a:r>
          </a:p>
        </p:txBody>
      </p:sp>
      <p:sp>
        <p:nvSpPr>
          <p:cNvPr id="636937" name="Rectangle 9"/>
          <p:cNvSpPr>
            <a:spLocks noChangeArrowheads="1"/>
          </p:cNvSpPr>
          <p:nvPr/>
        </p:nvSpPr>
        <p:spPr bwMode="auto">
          <a:xfrm>
            <a:off x="1368425" y="5235575"/>
            <a:ext cx="2981325" cy="552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8" name="Rectangle 10"/>
          <p:cNvSpPr>
            <a:spLocks noChangeArrowheads="1"/>
          </p:cNvSpPr>
          <p:nvPr/>
        </p:nvSpPr>
        <p:spPr bwMode="auto">
          <a:xfrm>
            <a:off x="4565650" y="5187950"/>
            <a:ext cx="3070225" cy="571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9" name="Rectangle 11"/>
          <p:cNvSpPr>
            <a:spLocks noChangeArrowheads="1"/>
          </p:cNvSpPr>
          <p:nvPr/>
        </p:nvSpPr>
        <p:spPr bwMode="auto">
          <a:xfrm>
            <a:off x="2563813" y="3763963"/>
            <a:ext cx="1485900" cy="552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43" name="Rectangle 15"/>
          <p:cNvSpPr>
            <a:spLocks noChangeArrowheads="1"/>
          </p:cNvSpPr>
          <p:nvPr/>
        </p:nvSpPr>
        <p:spPr bwMode="auto">
          <a:xfrm>
            <a:off x="238125" y="4445000"/>
            <a:ext cx="4929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neighboring Hs:</a:t>
            </a:r>
          </a:p>
        </p:txBody>
      </p:sp>
    </p:spTree>
    <p:extLst>
      <p:ext uri="{BB962C8B-B14F-4D97-AF65-F5344CB8AC3E}">
        <p14:creationId xmlns:p14="http://schemas.microsoft.com/office/powerpoint/2010/main" val="2765984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804988"/>
            <a:ext cx="8470900" cy="373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06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1462088"/>
            <a:ext cx="8178800" cy="408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5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2254250" y="15684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4464050" y="1816100"/>
            <a:ext cx="255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7264400" y="1606550"/>
            <a:ext cx="118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decet</a:t>
            </a:r>
          </a:p>
        </p:txBody>
      </p:sp>
      <p:sp>
        <p:nvSpPr>
          <p:cNvPr id="646158" name="Text Box 14"/>
          <p:cNvSpPr txBox="1">
            <a:spLocks noChangeArrowheads="1"/>
          </p:cNvSpPr>
          <p:nvPr/>
        </p:nvSpPr>
        <p:spPr bwMode="auto">
          <a:xfrm>
            <a:off x="2913063" y="4406900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868863" y="1468438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646160" name="Text Box 16"/>
          <p:cNvSpPr txBox="1">
            <a:spLocks noChangeArrowheads="1"/>
          </p:cNvSpPr>
          <p:nvPr/>
        </p:nvSpPr>
        <p:spPr bwMode="auto">
          <a:xfrm>
            <a:off x="558800" y="5316538"/>
            <a:ext cx="178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tridecet</a:t>
            </a:r>
          </a:p>
        </p:txBody>
      </p:sp>
      <p:sp>
        <p:nvSpPr>
          <p:cNvPr id="646161" name="Text Box 17"/>
          <p:cNvSpPr txBox="1">
            <a:spLocks noChangeArrowheads="1"/>
          </p:cNvSpPr>
          <p:nvPr/>
        </p:nvSpPr>
        <p:spPr bwMode="auto">
          <a:xfrm>
            <a:off x="3636963" y="3854450"/>
            <a:ext cx="508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All –CH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- hydrogens are equivalent:</a:t>
            </a:r>
          </a:p>
        </p:txBody>
      </p:sp>
      <p:sp>
        <p:nvSpPr>
          <p:cNvPr id="646162" name="Text Box 18"/>
          <p:cNvSpPr txBox="1">
            <a:spLocks noChangeArrowheads="1"/>
          </p:cNvSpPr>
          <p:nvPr/>
        </p:nvSpPr>
        <p:spPr bwMode="auto">
          <a:xfrm>
            <a:off x="2273300" y="2501900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646163" name="Text Box 19"/>
          <p:cNvSpPr txBox="1">
            <a:spLocks noChangeArrowheads="1"/>
          </p:cNvSpPr>
          <p:nvPr/>
        </p:nvSpPr>
        <p:spPr bwMode="auto">
          <a:xfrm>
            <a:off x="3656013" y="4816475"/>
            <a:ext cx="364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Four mirror planes</a:t>
            </a:r>
          </a:p>
        </p:txBody>
      </p:sp>
      <p:sp>
        <p:nvSpPr>
          <p:cNvPr id="646164" name="Text Box 20"/>
          <p:cNvSpPr txBox="1">
            <a:spLocks noChangeArrowheads="1"/>
          </p:cNvSpPr>
          <p:nvPr/>
        </p:nvSpPr>
        <p:spPr bwMode="auto">
          <a:xfrm>
            <a:off x="3106738" y="1768475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646165" name="Text Box 21"/>
          <p:cNvSpPr txBox="1">
            <a:spLocks noChangeArrowheads="1"/>
          </p:cNvSpPr>
          <p:nvPr/>
        </p:nvSpPr>
        <p:spPr bwMode="auto">
          <a:xfrm>
            <a:off x="2406650" y="1206500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quintet</a:t>
            </a:r>
          </a:p>
        </p:txBody>
      </p:sp>
      <p:sp>
        <p:nvSpPr>
          <p:cNvPr id="646173" name="Text Box 29"/>
          <p:cNvSpPr txBox="1">
            <a:spLocks noChangeArrowheads="1"/>
          </p:cNvSpPr>
          <p:nvPr/>
        </p:nvSpPr>
        <p:spPr bwMode="auto">
          <a:xfrm>
            <a:off x="1816100" y="2159000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46174" name="Text Box 30"/>
          <p:cNvSpPr txBox="1">
            <a:spLocks noChangeArrowheads="1"/>
          </p:cNvSpPr>
          <p:nvPr/>
        </p:nvSpPr>
        <p:spPr bwMode="auto">
          <a:xfrm>
            <a:off x="749300" y="2159000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46175" name="Freeform 31"/>
          <p:cNvSpPr>
            <a:spLocks/>
          </p:cNvSpPr>
          <p:nvPr/>
        </p:nvSpPr>
        <p:spPr bwMode="auto">
          <a:xfrm>
            <a:off x="1016000" y="1454150"/>
            <a:ext cx="1028700" cy="781050"/>
          </a:xfrm>
          <a:custGeom>
            <a:avLst/>
            <a:gdLst>
              <a:gd name="T0" fmla="*/ 0 w 648"/>
              <a:gd name="T1" fmla="*/ 492 h 492"/>
              <a:gd name="T2" fmla="*/ 0 w 648"/>
              <a:gd name="T3" fmla="*/ 216 h 492"/>
              <a:gd name="T4" fmla="*/ 324 w 648"/>
              <a:gd name="T5" fmla="*/ 0 h 492"/>
              <a:gd name="T6" fmla="*/ 648 w 648"/>
              <a:gd name="T7" fmla="*/ 204 h 492"/>
              <a:gd name="T8" fmla="*/ 648 w 648"/>
              <a:gd name="T9" fmla="*/ 48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8" h="492">
                <a:moveTo>
                  <a:pt x="0" y="492"/>
                </a:moveTo>
                <a:cubicBezTo>
                  <a:pt x="0" y="400"/>
                  <a:pt x="0" y="308"/>
                  <a:pt x="0" y="216"/>
                </a:cubicBezTo>
                <a:lnTo>
                  <a:pt x="324" y="0"/>
                </a:lnTo>
                <a:lnTo>
                  <a:pt x="648" y="204"/>
                </a:lnTo>
                <a:lnTo>
                  <a:pt x="648" y="48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6" name="Freeform 32"/>
          <p:cNvSpPr>
            <a:spLocks/>
          </p:cNvSpPr>
          <p:nvPr/>
        </p:nvSpPr>
        <p:spPr bwMode="auto">
          <a:xfrm>
            <a:off x="1149350" y="2501900"/>
            <a:ext cx="723900" cy="239713"/>
          </a:xfrm>
          <a:custGeom>
            <a:avLst/>
            <a:gdLst>
              <a:gd name="T0" fmla="*/ 0 w 456"/>
              <a:gd name="T1" fmla="*/ 0 h 151"/>
              <a:gd name="T2" fmla="*/ 252 w 456"/>
              <a:gd name="T3" fmla="*/ 144 h 151"/>
              <a:gd name="T4" fmla="*/ 300 w 456"/>
              <a:gd name="T5" fmla="*/ 120 h 151"/>
              <a:gd name="T6" fmla="*/ 456 w 456"/>
              <a:gd name="T7" fmla="*/ 1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6" h="151">
                <a:moveTo>
                  <a:pt x="0" y="0"/>
                </a:moveTo>
                <a:cubicBezTo>
                  <a:pt x="84" y="48"/>
                  <a:pt x="162" y="108"/>
                  <a:pt x="252" y="144"/>
                </a:cubicBezTo>
                <a:cubicBezTo>
                  <a:pt x="269" y="151"/>
                  <a:pt x="300" y="120"/>
                  <a:pt x="300" y="120"/>
                </a:cubicBezTo>
                <a:lnTo>
                  <a:pt x="456" y="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7" name="Freeform 33"/>
          <p:cNvSpPr>
            <a:spLocks/>
          </p:cNvSpPr>
          <p:nvPr/>
        </p:nvSpPr>
        <p:spPr bwMode="auto">
          <a:xfrm>
            <a:off x="1587500" y="1190625"/>
            <a:ext cx="800100" cy="225425"/>
          </a:xfrm>
          <a:custGeom>
            <a:avLst/>
            <a:gdLst>
              <a:gd name="T0" fmla="*/ 504 w 504"/>
              <a:gd name="T1" fmla="*/ 142 h 142"/>
              <a:gd name="T2" fmla="*/ 216 w 504"/>
              <a:gd name="T3" fmla="*/ 10 h 142"/>
              <a:gd name="T4" fmla="*/ 0 w 504"/>
              <a:gd name="T5" fmla="*/ 8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42">
                <a:moveTo>
                  <a:pt x="504" y="142"/>
                </a:moveTo>
                <a:cubicBezTo>
                  <a:pt x="402" y="81"/>
                  <a:pt x="300" y="20"/>
                  <a:pt x="216" y="10"/>
                </a:cubicBezTo>
                <a:cubicBezTo>
                  <a:pt x="132" y="0"/>
                  <a:pt x="66" y="41"/>
                  <a:pt x="0" y="82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8" name="Freeform 34"/>
          <p:cNvSpPr>
            <a:spLocks/>
          </p:cNvSpPr>
          <p:nvPr/>
        </p:nvSpPr>
        <p:spPr bwMode="auto">
          <a:xfrm>
            <a:off x="1625600" y="2806700"/>
            <a:ext cx="571500" cy="98425"/>
          </a:xfrm>
          <a:custGeom>
            <a:avLst/>
            <a:gdLst>
              <a:gd name="T0" fmla="*/ 0 w 360"/>
              <a:gd name="T1" fmla="*/ 0 h 62"/>
              <a:gd name="T2" fmla="*/ 240 w 360"/>
              <a:gd name="T3" fmla="*/ 60 h 62"/>
              <a:gd name="T4" fmla="*/ 360 w 360"/>
              <a:gd name="T5" fmla="*/ 1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62">
                <a:moveTo>
                  <a:pt x="0" y="0"/>
                </a:moveTo>
                <a:cubicBezTo>
                  <a:pt x="90" y="29"/>
                  <a:pt x="180" y="58"/>
                  <a:pt x="240" y="60"/>
                </a:cubicBezTo>
                <a:cubicBezTo>
                  <a:pt x="300" y="62"/>
                  <a:pt x="330" y="37"/>
                  <a:pt x="360" y="12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9" name="Freeform 35"/>
          <p:cNvSpPr>
            <a:spLocks/>
          </p:cNvSpPr>
          <p:nvPr/>
        </p:nvSpPr>
        <p:spPr bwMode="auto">
          <a:xfrm>
            <a:off x="2120900" y="1654175"/>
            <a:ext cx="952500" cy="400050"/>
          </a:xfrm>
          <a:custGeom>
            <a:avLst/>
            <a:gdLst>
              <a:gd name="T0" fmla="*/ 0 w 600"/>
              <a:gd name="T1" fmla="*/ 42 h 252"/>
              <a:gd name="T2" fmla="*/ 120 w 600"/>
              <a:gd name="T3" fmla="*/ 30 h 252"/>
              <a:gd name="T4" fmla="*/ 492 w 600"/>
              <a:gd name="T5" fmla="*/ 222 h 252"/>
              <a:gd name="T6" fmla="*/ 600 w 600"/>
              <a:gd name="T7" fmla="*/ 21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252">
                <a:moveTo>
                  <a:pt x="0" y="42"/>
                </a:moveTo>
                <a:cubicBezTo>
                  <a:pt x="19" y="21"/>
                  <a:pt x="38" y="0"/>
                  <a:pt x="120" y="30"/>
                </a:cubicBezTo>
                <a:cubicBezTo>
                  <a:pt x="202" y="60"/>
                  <a:pt x="412" y="192"/>
                  <a:pt x="492" y="222"/>
                </a:cubicBezTo>
                <a:cubicBezTo>
                  <a:pt x="572" y="252"/>
                  <a:pt x="586" y="231"/>
                  <a:pt x="600" y="21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80" name="Freeform 36"/>
          <p:cNvSpPr>
            <a:spLocks/>
          </p:cNvSpPr>
          <p:nvPr/>
        </p:nvSpPr>
        <p:spPr bwMode="auto">
          <a:xfrm>
            <a:off x="2132013" y="4654550"/>
            <a:ext cx="762000" cy="409575"/>
          </a:xfrm>
          <a:custGeom>
            <a:avLst/>
            <a:gdLst>
              <a:gd name="T0" fmla="*/ 480 w 480"/>
              <a:gd name="T1" fmla="*/ 0 h 258"/>
              <a:gd name="T2" fmla="*/ 288 w 480"/>
              <a:gd name="T3" fmla="*/ 48 h 258"/>
              <a:gd name="T4" fmla="*/ 96 w 480"/>
              <a:gd name="T5" fmla="*/ 228 h 258"/>
              <a:gd name="T6" fmla="*/ 0 w 480"/>
              <a:gd name="T7" fmla="*/ 2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258">
                <a:moveTo>
                  <a:pt x="480" y="0"/>
                </a:moveTo>
                <a:cubicBezTo>
                  <a:pt x="448" y="8"/>
                  <a:pt x="352" y="10"/>
                  <a:pt x="288" y="48"/>
                </a:cubicBezTo>
                <a:cubicBezTo>
                  <a:pt x="224" y="86"/>
                  <a:pt x="144" y="198"/>
                  <a:pt x="96" y="228"/>
                </a:cubicBezTo>
                <a:cubicBezTo>
                  <a:pt x="48" y="258"/>
                  <a:pt x="25" y="247"/>
                  <a:pt x="0" y="228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81" name="Freeform 37"/>
          <p:cNvSpPr>
            <a:spLocks/>
          </p:cNvSpPr>
          <p:nvPr/>
        </p:nvSpPr>
        <p:spPr bwMode="auto">
          <a:xfrm>
            <a:off x="6650038" y="1857375"/>
            <a:ext cx="573087" cy="327025"/>
          </a:xfrm>
          <a:custGeom>
            <a:avLst/>
            <a:gdLst>
              <a:gd name="T0" fmla="*/ 361 w 361"/>
              <a:gd name="T1" fmla="*/ 17 h 206"/>
              <a:gd name="T2" fmla="*/ 232 w 361"/>
              <a:gd name="T3" fmla="*/ 17 h 206"/>
              <a:gd name="T4" fmla="*/ 111 w 361"/>
              <a:gd name="T5" fmla="*/ 120 h 206"/>
              <a:gd name="T6" fmla="*/ 0 w 361"/>
              <a:gd name="T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206">
                <a:moveTo>
                  <a:pt x="361" y="17"/>
                </a:moveTo>
                <a:cubicBezTo>
                  <a:pt x="317" y="8"/>
                  <a:pt x="274" y="0"/>
                  <a:pt x="232" y="17"/>
                </a:cubicBezTo>
                <a:cubicBezTo>
                  <a:pt x="190" y="34"/>
                  <a:pt x="150" y="88"/>
                  <a:pt x="111" y="120"/>
                </a:cubicBezTo>
                <a:cubicBezTo>
                  <a:pt x="72" y="152"/>
                  <a:pt x="36" y="179"/>
                  <a:pt x="0" y="206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6195" name="Object 51"/>
          <p:cNvGraphicFramePr>
            <a:graphicFrameLocks noChangeAspect="1"/>
          </p:cNvGraphicFramePr>
          <p:nvPr/>
        </p:nvGraphicFramePr>
        <p:xfrm>
          <a:off x="906463" y="3700463"/>
          <a:ext cx="14716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10520" imgH="1117440" progId="ChemDraw.Document.6.0">
                  <p:embed/>
                </p:oleObj>
              </mc:Choice>
              <mc:Fallback>
                <p:oleObj name="CS ChemDraw Drawing" r:id="rId2" imgW="1010520" imgH="1117440" progId="ChemDraw.Document.6.0">
                  <p:embed/>
                  <p:pic>
                    <p:nvPicPr>
                      <p:cNvPr id="64619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700463"/>
                        <a:ext cx="1471612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368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63" name="Picture 11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04925"/>
            <a:ext cx="6732588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165" name="Picture 13" descr="Chemical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81163"/>
            <a:ext cx="29257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9166" name="Rectangle 14"/>
          <p:cNvSpPr>
            <a:spLocks noChangeArrowheads="1"/>
          </p:cNvSpPr>
          <p:nvPr/>
        </p:nvSpPr>
        <p:spPr bwMode="auto">
          <a:xfrm>
            <a:off x="1630363" y="2967038"/>
            <a:ext cx="278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solidFill>
                  <a:srgbClr val="FF33CC"/>
                </a:solidFill>
                <a:effectLst/>
              </a:rPr>
              <a:t>A 3.427   B 1.679</a:t>
            </a:r>
            <a:r>
              <a:rPr lang="en-US" altLang="en-US" sz="2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b="1">
                <a:solidFill>
                  <a:srgbClr val="FF33CC"/>
                </a:solidFill>
                <a:effectLst/>
              </a:rPr>
              <a:t>ppm</a:t>
            </a:r>
          </a:p>
        </p:txBody>
      </p:sp>
      <p:sp>
        <p:nvSpPr>
          <p:cNvPr id="689167" name="Rectangle 15"/>
          <p:cNvSpPr>
            <a:spLocks noChangeArrowheads="1"/>
          </p:cNvSpPr>
          <p:nvPr/>
        </p:nvSpPr>
        <p:spPr bwMode="auto">
          <a:xfrm>
            <a:off x="1341438" y="6311900"/>
            <a:ext cx="6459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http://www.aist.go.jp/RIODB/SDBS/cgi-bin/cre_index.cgi</a:t>
            </a:r>
          </a:p>
        </p:txBody>
      </p: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342900" y="352425"/>
            <a:ext cx="858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Br + 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CHBr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+ BrCH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689169" name="Text Box 17"/>
          <p:cNvSpPr txBox="1">
            <a:spLocks noChangeArrowheads="1"/>
          </p:cNvSpPr>
          <p:nvPr/>
        </p:nvSpPr>
        <p:spPr bwMode="auto">
          <a:xfrm>
            <a:off x="1771650" y="142875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89170" name="Text Box 18"/>
          <p:cNvSpPr txBox="1">
            <a:spLocks noChangeArrowheads="1"/>
          </p:cNvSpPr>
          <p:nvPr/>
        </p:nvSpPr>
        <p:spPr bwMode="auto">
          <a:xfrm>
            <a:off x="1809750" y="676275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89171" name="Text Box 19"/>
          <p:cNvSpPr txBox="1">
            <a:spLocks noChangeArrowheads="1"/>
          </p:cNvSpPr>
          <p:nvPr/>
        </p:nvSpPr>
        <p:spPr bwMode="auto">
          <a:xfrm>
            <a:off x="2571750" y="795338"/>
            <a:ext cx="34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689172" name="Text Box 20"/>
          <p:cNvSpPr txBox="1">
            <a:spLocks noChangeArrowheads="1"/>
          </p:cNvSpPr>
          <p:nvPr/>
        </p:nvSpPr>
        <p:spPr bwMode="auto">
          <a:xfrm>
            <a:off x="3238500" y="795338"/>
            <a:ext cx="47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sp>
        <p:nvSpPr>
          <p:cNvPr id="689173" name="Text Box 21"/>
          <p:cNvSpPr txBox="1">
            <a:spLocks noChangeArrowheads="1"/>
          </p:cNvSpPr>
          <p:nvPr/>
        </p:nvSpPr>
        <p:spPr bwMode="auto">
          <a:xfrm>
            <a:off x="4572000" y="795338"/>
            <a:ext cx="41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689174" name="Text Box 22"/>
          <p:cNvSpPr txBox="1">
            <a:spLocks noChangeArrowheads="1"/>
          </p:cNvSpPr>
          <p:nvPr/>
        </p:nvSpPr>
        <p:spPr bwMode="auto">
          <a:xfrm>
            <a:off x="5276850" y="7953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sp>
        <p:nvSpPr>
          <p:cNvPr id="689175" name="Text Box 23"/>
          <p:cNvSpPr txBox="1">
            <a:spLocks noChangeArrowheads="1"/>
          </p:cNvSpPr>
          <p:nvPr/>
        </p:nvSpPr>
        <p:spPr bwMode="auto">
          <a:xfrm>
            <a:off x="7200900" y="795338"/>
            <a:ext cx="1385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singlet</a:t>
            </a:r>
          </a:p>
        </p:txBody>
      </p:sp>
      <p:sp>
        <p:nvSpPr>
          <p:cNvPr id="689176" name="Line 24"/>
          <p:cNvSpPr>
            <a:spLocks noChangeShapeType="1"/>
          </p:cNvSpPr>
          <p:nvPr/>
        </p:nvSpPr>
        <p:spPr bwMode="auto">
          <a:xfrm>
            <a:off x="1733550" y="638175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77" name="Freeform 25"/>
          <p:cNvSpPr>
            <a:spLocks/>
          </p:cNvSpPr>
          <p:nvPr/>
        </p:nvSpPr>
        <p:spPr bwMode="auto">
          <a:xfrm>
            <a:off x="2101850" y="835025"/>
            <a:ext cx="114300" cy="152400"/>
          </a:xfrm>
          <a:custGeom>
            <a:avLst/>
            <a:gdLst>
              <a:gd name="T0" fmla="*/ 0 w 192"/>
              <a:gd name="T1" fmla="*/ 96 h 336"/>
              <a:gd name="T2" fmla="*/ 96 w 192"/>
              <a:gd name="T3" fmla="*/ 336 h 336"/>
              <a:gd name="T4" fmla="*/ 192 w 192"/>
              <a:gd name="T5" fmla="*/ 96 h 336"/>
              <a:gd name="T6" fmla="*/ 144 w 192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336">
                <a:moveTo>
                  <a:pt x="0" y="96"/>
                </a:moveTo>
                <a:lnTo>
                  <a:pt x="96" y="336"/>
                </a:lnTo>
                <a:lnTo>
                  <a:pt x="192" y="96"/>
                </a:lnTo>
                <a:lnTo>
                  <a:pt x="14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2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81" name="Picture 5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28675"/>
            <a:ext cx="70866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83" name="Picture 7" descr="Chemical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030288"/>
            <a:ext cx="2674937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1660525" y="2312988"/>
            <a:ext cx="295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>
                <a:solidFill>
                  <a:srgbClr val="FF33CC"/>
                </a:solidFill>
                <a:effectLst/>
              </a:rPr>
              <a:t>A 5.842 B 2.458</a:t>
            </a:r>
            <a:r>
              <a:rPr lang="en-US" altLang="en-US" sz="3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b="1">
                <a:solidFill>
                  <a:srgbClr val="FF33CC"/>
                </a:solidFill>
                <a:effectLst/>
              </a:rPr>
              <a:t>ppm</a:t>
            </a:r>
          </a:p>
        </p:txBody>
      </p:sp>
    </p:spTree>
    <p:extLst>
      <p:ext uri="{BB962C8B-B14F-4D97-AF65-F5344CB8AC3E}">
        <p14:creationId xmlns:p14="http://schemas.microsoft.com/office/powerpoint/2010/main" val="2664991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5" name="Picture 5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28675"/>
            <a:ext cx="70866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07" name="Picture 7" descr="Chemical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35113"/>
            <a:ext cx="3030538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10" name="Rectangle 10"/>
          <p:cNvSpPr>
            <a:spLocks noChangeArrowheads="1"/>
          </p:cNvSpPr>
          <p:nvPr/>
        </p:nvSpPr>
        <p:spPr bwMode="auto">
          <a:xfrm>
            <a:off x="1924050" y="2738438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rgbClr val="FF33CC"/>
                </a:solidFill>
                <a:effectLst/>
              </a:rPr>
              <a:t> </a:t>
            </a:r>
            <a:r>
              <a:rPr lang="en-US" altLang="en-US" sz="2000">
                <a:solidFill>
                  <a:srgbClr val="FF33CC"/>
                </a:solidFill>
                <a:effectLst/>
              </a:rPr>
              <a:t>A 3.654</a:t>
            </a:r>
            <a:r>
              <a:rPr lang="en-US" altLang="en-US" sz="2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b="1">
                <a:solidFill>
                  <a:srgbClr val="FF33CC"/>
                </a:solidFill>
                <a:effectLst/>
              </a:rPr>
              <a:t>ppm</a:t>
            </a:r>
          </a:p>
        </p:txBody>
      </p:sp>
    </p:spTree>
    <p:extLst>
      <p:ext uri="{BB962C8B-B14F-4D97-AF65-F5344CB8AC3E}">
        <p14:creationId xmlns:p14="http://schemas.microsoft.com/office/powerpoint/2010/main" val="869282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409575" y="241300"/>
            <a:ext cx="1817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Problem:</a:t>
            </a:r>
          </a:p>
        </p:txBody>
      </p:sp>
      <p:pic>
        <p:nvPicPr>
          <p:cNvPr id="692231" name="Picture 7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8575"/>
            <a:ext cx="473392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8293100" y="67945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H</a:t>
            </a:r>
          </a:p>
        </p:txBody>
      </p:sp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7059613" y="801688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H</a:t>
            </a:r>
          </a:p>
        </p:txBody>
      </p:sp>
      <p:sp>
        <p:nvSpPr>
          <p:cNvPr id="692235" name="Text Box 11"/>
          <p:cNvSpPr txBox="1">
            <a:spLocks noChangeArrowheads="1"/>
          </p:cNvSpPr>
          <p:nvPr/>
        </p:nvSpPr>
        <p:spPr bwMode="auto">
          <a:xfrm>
            <a:off x="7634288" y="1081088"/>
            <a:ext cx="49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H</a:t>
            </a:r>
          </a:p>
        </p:txBody>
      </p:sp>
      <p:sp>
        <p:nvSpPr>
          <p:cNvPr id="692236" name="Text Box 12"/>
          <p:cNvSpPr txBox="1">
            <a:spLocks noChangeArrowheads="1"/>
          </p:cNvSpPr>
          <p:nvPr/>
        </p:nvSpPr>
        <p:spPr bwMode="auto">
          <a:xfrm>
            <a:off x="7851775" y="1687513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H</a:t>
            </a:r>
          </a:p>
        </p:txBody>
      </p:sp>
      <p:pic>
        <p:nvPicPr>
          <p:cNvPr id="692238" name="Picture 14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290888"/>
            <a:ext cx="4738687" cy="34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239" name="Text Box 15"/>
          <p:cNvSpPr txBox="1">
            <a:spLocks noChangeArrowheads="1"/>
          </p:cNvSpPr>
          <p:nvPr/>
        </p:nvSpPr>
        <p:spPr bwMode="auto">
          <a:xfrm>
            <a:off x="8377238" y="4421188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H</a:t>
            </a:r>
          </a:p>
        </p:txBody>
      </p:sp>
      <p:sp>
        <p:nvSpPr>
          <p:cNvPr id="692240" name="Text Box 16"/>
          <p:cNvSpPr txBox="1">
            <a:spLocks noChangeArrowheads="1"/>
          </p:cNvSpPr>
          <p:nvPr/>
        </p:nvSpPr>
        <p:spPr bwMode="auto">
          <a:xfrm>
            <a:off x="8258175" y="3495675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H</a:t>
            </a:r>
          </a:p>
        </p:txBody>
      </p:sp>
      <p:sp>
        <p:nvSpPr>
          <p:cNvPr id="692241" name="Text Box 17"/>
          <p:cNvSpPr txBox="1">
            <a:spLocks noChangeArrowheads="1"/>
          </p:cNvSpPr>
          <p:nvPr/>
        </p:nvSpPr>
        <p:spPr bwMode="auto">
          <a:xfrm>
            <a:off x="7835900" y="51181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H</a:t>
            </a:r>
          </a:p>
        </p:txBody>
      </p:sp>
      <p:sp>
        <p:nvSpPr>
          <p:cNvPr id="692242" name="Text Box 18"/>
          <p:cNvSpPr txBox="1">
            <a:spLocks noChangeArrowheads="1"/>
          </p:cNvSpPr>
          <p:nvPr/>
        </p:nvSpPr>
        <p:spPr bwMode="auto">
          <a:xfrm>
            <a:off x="7069138" y="5334000"/>
            <a:ext cx="49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H</a:t>
            </a:r>
          </a:p>
        </p:txBody>
      </p:sp>
      <p:sp>
        <p:nvSpPr>
          <p:cNvPr id="692243" name="Text Box 19"/>
          <p:cNvSpPr txBox="1">
            <a:spLocks noChangeArrowheads="1"/>
          </p:cNvSpPr>
          <p:nvPr/>
        </p:nvSpPr>
        <p:spPr bwMode="auto">
          <a:xfrm>
            <a:off x="7610475" y="3614738"/>
            <a:ext cx="49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H</a:t>
            </a:r>
          </a:p>
        </p:txBody>
      </p:sp>
      <p:sp>
        <p:nvSpPr>
          <p:cNvPr id="692244" name="Text Box 20"/>
          <p:cNvSpPr txBox="1">
            <a:spLocks noChangeArrowheads="1"/>
          </p:cNvSpPr>
          <p:nvPr/>
        </p:nvSpPr>
        <p:spPr bwMode="auto">
          <a:xfrm>
            <a:off x="617538" y="2701925"/>
            <a:ext cx="3281362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two butanols: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Which is which?</a:t>
            </a:r>
          </a:p>
        </p:txBody>
      </p:sp>
      <p:sp>
        <p:nvSpPr>
          <p:cNvPr id="692247" name="Line 23"/>
          <p:cNvSpPr>
            <a:spLocks noChangeShapeType="1"/>
          </p:cNvSpPr>
          <p:nvPr/>
        </p:nvSpPr>
        <p:spPr bwMode="auto">
          <a:xfrm flipH="1">
            <a:off x="2073275" y="3992563"/>
            <a:ext cx="1588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9" name="Rectangle 25"/>
          <p:cNvSpPr>
            <a:spLocks noChangeArrowheads="1"/>
          </p:cNvSpPr>
          <p:nvPr/>
        </p:nvSpPr>
        <p:spPr bwMode="auto">
          <a:xfrm>
            <a:off x="1831975" y="4164013"/>
            <a:ext cx="741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886354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612775"/>
            <a:ext cx="8502650" cy="562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8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1238"/>
            <a:ext cx="8535988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50"/>
            <a:ext cx="7772400" cy="1143000"/>
          </a:xfrm>
        </p:spPr>
        <p:txBody>
          <a:bodyPr/>
          <a:lstStyle/>
          <a:p>
            <a:r>
              <a:rPr lang="en-US" altLang="en-US"/>
              <a:t>Summary Points</a:t>
            </a:r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723900" y="1797050"/>
            <a:ext cx="7767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Equivalent protons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show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splitting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723900" y="2533650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of 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40005" name="Text Box 5"/>
          <p:cNvSpPr txBox="1">
            <a:spLocks noChangeArrowheads="1"/>
          </p:cNvSpPr>
          <p:nvPr/>
        </p:nvSpPr>
        <p:spPr bwMode="auto">
          <a:xfrm>
            <a:off x="723900" y="3263900"/>
            <a:ext cx="553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3. Nonadjacent Hs </a:t>
            </a:r>
            <a:r>
              <a:rPr lang="en-US" altLang="en-US" sz="28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0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40006" name="Text Box 6"/>
          <p:cNvSpPr txBox="1">
            <a:spLocks noChangeArrowheads="1"/>
          </p:cNvSpPr>
          <p:nvPr/>
        </p:nvSpPr>
        <p:spPr bwMode="auto">
          <a:xfrm>
            <a:off x="723900" y="3962400"/>
            <a:ext cx="828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(N+1) Rule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 Ratio from Pascal’s triangle.</a:t>
            </a:r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723900" y="4667250"/>
            <a:ext cx="8191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Splitting is mutual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 If there is one split peak, there has to be (at least) one other. </a:t>
            </a:r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715000" y="3409950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40009" name="Text Box 9"/>
          <p:cNvSpPr txBox="1">
            <a:spLocks noChangeArrowheads="1"/>
          </p:cNvSpPr>
          <p:nvPr/>
        </p:nvSpPr>
        <p:spPr bwMode="auto">
          <a:xfrm>
            <a:off x="6267450" y="3409950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640010" name="Text Box 10"/>
          <p:cNvSpPr txBox="1">
            <a:spLocks noChangeArrowheads="1"/>
          </p:cNvSpPr>
          <p:nvPr/>
        </p:nvSpPr>
        <p:spPr bwMode="auto">
          <a:xfrm>
            <a:off x="6896100" y="3429000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6838950" y="2781300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5676900" y="2743200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5924550" y="3181350"/>
            <a:ext cx="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7086600" y="3200400"/>
            <a:ext cx="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6648450" y="3657600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16" name="Line 16"/>
          <p:cNvSpPr>
            <a:spLocks noChangeShapeType="1"/>
          </p:cNvSpPr>
          <p:nvPr/>
        </p:nvSpPr>
        <p:spPr bwMode="auto">
          <a:xfrm>
            <a:off x="6076950" y="3657600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7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377"/>
          <a:stretch>
            <a:fillRect/>
          </a:stretch>
        </p:blipFill>
        <p:spPr>
          <a:xfrm>
            <a:off x="990600" y="1047750"/>
            <a:ext cx="7081838" cy="504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791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813" y="1009650"/>
            <a:ext cx="7064375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92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219200"/>
            <a:ext cx="7150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19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19200"/>
            <a:ext cx="73009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2151063" y="4311650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CCFF"/>
                </a:solidFill>
                <a:effectLst/>
              </a:rPr>
              <a:t>1:6:15:20:15:6:1</a:t>
            </a:r>
          </a:p>
        </p:txBody>
      </p:sp>
    </p:spTree>
    <p:extLst>
      <p:ext uri="{BB962C8B-B14F-4D97-AF65-F5344CB8AC3E}">
        <p14:creationId xmlns:p14="http://schemas.microsoft.com/office/powerpoint/2010/main" val="704900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pitchFamily="1" charset="2"/>
              </a:rPr>
              <a:t>Identify all the groups of equivalent protons in the molecules below and describe their relationships</a:t>
            </a: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47895"/>
              </p:ext>
            </p:extLst>
          </p:nvPr>
        </p:nvGraphicFramePr>
        <p:xfrm>
          <a:off x="695325" y="2324100"/>
          <a:ext cx="20637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72910" imgH="685538" progId="ChemDraw.Document.6.0">
                  <p:embed/>
                </p:oleObj>
              </mc:Choice>
              <mc:Fallback>
                <p:oleObj name="CS ChemDraw Drawing" r:id="rId2" imgW="1372910" imgH="685538" progId="ChemDraw.Document.6.0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324100"/>
                        <a:ext cx="206375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8500" y="4059238"/>
          <a:ext cx="213042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22900" imgH="1244630" progId="ChemDraw.Document.6.0">
                  <p:embed/>
                </p:oleObj>
              </mc:Choice>
              <mc:Fallback>
                <p:oleObj name="CS ChemDraw Drawing" r:id="rId4" imgW="1422900" imgH="1244630" progId="ChemDraw.Document.6.0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059238"/>
                        <a:ext cx="213042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893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Protons with different electronic environments will give different signals</a:t>
            </a:r>
          </a:p>
          <a:p>
            <a:pPr eaLnBrk="1" hangingPunct="1"/>
            <a:r>
              <a:rPr lang="en-US" dirty="0">
                <a:sym typeface="Symbol" pitchFamily="1" charset="2"/>
              </a:rPr>
              <a:t>Protons that are </a:t>
            </a:r>
            <a:r>
              <a:rPr lang="en-US" b="1" dirty="0">
                <a:sym typeface="Symbol" pitchFamily="1" charset="2"/>
              </a:rPr>
              <a:t>homotopic</a:t>
            </a:r>
            <a:r>
              <a:rPr lang="en-US" dirty="0">
                <a:sym typeface="Symbol" pitchFamily="1" charset="2"/>
              </a:rPr>
              <a:t> will have perfectly overlapping signals</a:t>
            </a:r>
          </a:p>
          <a:p>
            <a:pPr eaLnBrk="1" hangingPunct="1"/>
            <a:r>
              <a:rPr lang="en-US" dirty="0">
                <a:sym typeface="Symbol" pitchFamily="1" charset="2"/>
              </a:rPr>
              <a:t>Protons are </a:t>
            </a:r>
            <a:r>
              <a:rPr lang="en-US" b="1" dirty="0">
                <a:sym typeface="Symbol" pitchFamily="1" charset="2"/>
              </a:rPr>
              <a:t>homotopic</a:t>
            </a:r>
            <a:r>
              <a:rPr lang="en-US" dirty="0">
                <a:sym typeface="Symbol" pitchFamily="1" charset="2"/>
              </a:rPr>
              <a:t> if the molecule has an axis of rotational symmetry that allows one proton to be rotated onto the other without changing the molecule</a:t>
            </a:r>
          </a:p>
          <a:p>
            <a:pPr eaLnBrk="1" hangingPunct="1"/>
            <a:r>
              <a:rPr lang="en-US" dirty="0">
                <a:sym typeface="Symbol" pitchFamily="1" charset="2"/>
              </a:rPr>
              <a:t>Find the </a:t>
            </a:r>
            <a:r>
              <a:rPr lang="en-US" b="1" dirty="0">
                <a:sym typeface="Symbol" pitchFamily="1" charset="2"/>
              </a:rPr>
              <a:t>rotational axis of symmetry </a:t>
            </a:r>
            <a:r>
              <a:rPr lang="en-US" dirty="0">
                <a:sym typeface="Symbol" pitchFamily="1" charset="2"/>
              </a:rPr>
              <a:t>in each molecule below</a:t>
            </a:r>
          </a:p>
          <a:p>
            <a:pPr eaLnBrk="1" hangingPunct="1"/>
            <a:endParaRPr lang="en-US" dirty="0">
              <a:sym typeface="Symbol" pitchFamily="1" charset="2"/>
            </a:endParaRP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69406" y="4906963"/>
            <a:ext cx="5405188" cy="13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954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Another test for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protons is to replace the protons one at a time with another atom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resulting compounds are identical, then the protons that you replaced are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04911" y="2102201"/>
            <a:ext cx="6934179" cy="206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88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Protons that are </a:t>
            </a:r>
            <a:r>
              <a:rPr lang="en-US" b="1" dirty="0">
                <a:sym typeface="Symbol" pitchFamily="1" charset="2"/>
              </a:rPr>
              <a:t>enantiotopic</a:t>
            </a:r>
            <a:r>
              <a:rPr lang="en-US" dirty="0">
                <a:sym typeface="Symbol" pitchFamily="1" charset="2"/>
              </a:rPr>
              <a:t> will also have perfectly overlapping signals</a:t>
            </a:r>
          </a:p>
          <a:p>
            <a:pPr eaLnBrk="1" hangingPunct="1"/>
            <a:r>
              <a:rPr lang="en-US" dirty="0">
                <a:sym typeface="Symbol" pitchFamily="1" charset="2"/>
              </a:rPr>
              <a:t>Protons are </a:t>
            </a:r>
            <a:r>
              <a:rPr lang="en-US" b="1" dirty="0">
                <a:sym typeface="Symbol" pitchFamily="1" charset="2"/>
              </a:rPr>
              <a:t>enantiotopic </a:t>
            </a:r>
            <a:r>
              <a:rPr lang="en-US" dirty="0">
                <a:sym typeface="Symbol" pitchFamily="1" charset="2"/>
              </a:rPr>
              <a:t>if the molecule has a </a:t>
            </a:r>
            <a:r>
              <a:rPr lang="en-US" b="1" dirty="0">
                <a:sym typeface="Symbol" pitchFamily="1" charset="2"/>
              </a:rPr>
              <a:t>plane of symmetry</a:t>
            </a:r>
            <a:r>
              <a:rPr lang="en-US" dirty="0">
                <a:sym typeface="Symbol" pitchFamily="1" charset="2"/>
              </a:rPr>
              <a:t> that makes one proton the mirror image of the other</a:t>
            </a:r>
          </a:p>
          <a:p>
            <a:pPr eaLnBrk="1" hangingPunct="1"/>
            <a:endParaRPr lang="en-US" dirty="0">
              <a:sym typeface="Symbol" pitchFamily="1" charset="2"/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20241" y="4058530"/>
            <a:ext cx="3503519" cy="15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0113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replacement test is universal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equivalents protons are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enantiotopic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3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resulting compounds are enantiomers, then the protons that you replaced are enantiotopic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6620" y="2608262"/>
            <a:ext cx="6590760" cy="184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72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1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752475"/>
            <a:ext cx="6807200" cy="534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5434013" y="1887538"/>
            <a:ext cx="2332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Excitation causes </a:t>
            </a:r>
          </a:p>
          <a:p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“</a:t>
            </a:r>
            <a:r>
              <a:rPr lang="en-US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absorption</a:t>
            </a: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”, a</a:t>
            </a:r>
          </a:p>
          <a:p>
            <a:r>
              <a:rPr lang="en-US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</a:t>
            </a:r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a graph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protons are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neither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nor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enantiotopic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then the are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chemically equivalent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Perform the replacement test on the protons shown in the molecule below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1919" y="3080641"/>
            <a:ext cx="1764744" cy="18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7476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protons are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neither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nor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enantiotopic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then the are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chemically equivalent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Perform the replacement test on the protons shown in the molecule below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Diastereotopic</a:t>
            </a: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1919" y="3080641"/>
            <a:ext cx="1764744" cy="18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38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There are some shortcuts you can take to identify how many signals you should see in the </a:t>
            </a:r>
            <a:r>
              <a:rPr lang="en-US" baseline="30000" dirty="0">
                <a:sym typeface="Symbol" pitchFamily="1" charset="2"/>
              </a:rPr>
              <a:t>1</a:t>
            </a:r>
            <a:r>
              <a:rPr lang="en-US" dirty="0">
                <a:sym typeface="Symbol" pitchFamily="1" charset="2"/>
              </a:rPr>
              <a:t>H NMR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>
                <a:sym typeface="Symbol" pitchFamily="1" charset="2"/>
              </a:rPr>
              <a:t>The 2 protons on a CH</a:t>
            </a:r>
            <a:r>
              <a:rPr lang="en-US" baseline="-25000" dirty="0">
                <a:sym typeface="Symbol" pitchFamily="1" charset="2"/>
              </a:rPr>
              <a:t>2</a:t>
            </a:r>
            <a:r>
              <a:rPr lang="en-US" dirty="0">
                <a:sym typeface="Symbol" pitchFamily="1" charset="2"/>
              </a:rPr>
              <a:t> group will be </a:t>
            </a:r>
            <a:r>
              <a:rPr lang="en-US" b="1" dirty="0">
                <a:sym typeface="Symbol" pitchFamily="1" charset="2"/>
              </a:rPr>
              <a:t>equivalent</a:t>
            </a:r>
            <a:r>
              <a:rPr lang="en-US" dirty="0">
                <a:sym typeface="Symbol" pitchFamily="1" charset="2"/>
              </a:rPr>
              <a:t> if there are NO chirality centers in the molecule: </a:t>
            </a:r>
            <a:r>
              <a:rPr lang="en-US" b="1" dirty="0">
                <a:sym typeface="Symbol" pitchFamily="1" charset="2"/>
              </a:rPr>
              <a:t>Homotopic</a:t>
            </a:r>
          </a:p>
          <a:p>
            <a:pPr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dirty="0">
              <a:sym typeface="Symbol" pitchFamily="1" charset="2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 rotWithShape="1">
          <a:blip r:embed="rId2"/>
          <a:srcRect r="53984"/>
          <a:stretch/>
        </p:blipFill>
        <p:spPr bwMode="auto">
          <a:xfrm>
            <a:off x="1770149" y="3743324"/>
            <a:ext cx="2578568" cy="26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225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pitchFamily="1" charset="2"/>
              </a:rPr>
              <a:t>There are some shortcuts you can take to identify how many signals you should see in the </a:t>
            </a:r>
            <a:r>
              <a:rPr lang="en-US" baseline="30000" dirty="0">
                <a:sym typeface="Symbol" pitchFamily="1" charset="2"/>
              </a:rPr>
              <a:t>1</a:t>
            </a:r>
            <a:r>
              <a:rPr lang="en-US" dirty="0">
                <a:sym typeface="Symbol" pitchFamily="1" charset="2"/>
              </a:rPr>
              <a:t>H NMR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>
                <a:sym typeface="Symbol" pitchFamily="1" charset="2"/>
              </a:rPr>
              <a:t>The 2 protons on a CH</a:t>
            </a:r>
            <a:r>
              <a:rPr lang="en-US" baseline="-25000" dirty="0">
                <a:sym typeface="Symbol" pitchFamily="1" charset="2"/>
              </a:rPr>
              <a:t>2</a:t>
            </a:r>
            <a:r>
              <a:rPr lang="en-US" dirty="0">
                <a:sym typeface="Symbol" pitchFamily="1" charset="2"/>
              </a:rPr>
              <a:t> group will NOT be equivalent if there is a chirality center in the molecule: </a:t>
            </a:r>
            <a:r>
              <a:rPr lang="en-US" b="1" dirty="0">
                <a:sym typeface="Symbol" pitchFamily="1" charset="2"/>
              </a:rPr>
              <a:t>Diastereotopic</a:t>
            </a:r>
          </a:p>
          <a:p>
            <a:pPr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dirty="0">
              <a:sym typeface="Symbol" pitchFamily="1" charset="2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 rotWithShape="1">
          <a:blip r:embed="rId2"/>
          <a:srcRect l="50000"/>
          <a:stretch/>
        </p:blipFill>
        <p:spPr bwMode="auto">
          <a:xfrm>
            <a:off x="4572000" y="3743324"/>
            <a:ext cx="2801853" cy="26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824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91181" y="3371675"/>
            <a:ext cx="2390678" cy="27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6C3C3"/>
                </a:solidFill>
                <a:sym typeface="Symbol" pitchFamily="1" charset="2"/>
              </a:rPr>
              <a:t>There are some shortcuts you can take to identify how many signals you should see in the </a:t>
            </a:r>
            <a:r>
              <a:rPr lang="en-US" baseline="30000">
                <a:solidFill>
                  <a:srgbClr val="C6C3C3"/>
                </a:solidFill>
                <a:sym typeface="Symbol" pitchFamily="1" charset="2"/>
              </a:rPr>
              <a:t>1</a:t>
            </a:r>
            <a:r>
              <a:rPr lang="en-US">
                <a:solidFill>
                  <a:srgbClr val="C6C3C3"/>
                </a:solidFill>
                <a:sym typeface="Symbol" pitchFamily="1" charset="2"/>
              </a:rPr>
              <a:t>H NMR</a:t>
            </a:r>
          </a:p>
          <a:p>
            <a:pPr marL="914400" lvl="1" indent="-457200" eaLnBrk="1" hangingPunct="1">
              <a:buFont typeface="Calibri" pitchFamily="1" charset="0"/>
              <a:buAutoNum type="arabicPeriod" startAt="3"/>
            </a:pPr>
            <a:r>
              <a:rPr lang="en-US">
                <a:sym typeface="Symbol" pitchFamily="1" charset="2"/>
              </a:rPr>
              <a:t>The 3 protons on any methyl group will always be equivalent to each other</a:t>
            </a:r>
          </a:p>
          <a:p>
            <a:pPr marL="914400" lvl="1" indent="-457200" eaLnBrk="1" hangingPunct="1">
              <a:buFont typeface="Calibri" pitchFamily="1" charset="0"/>
              <a:buAutoNum type="arabicPeriod" startAt="3"/>
            </a:pPr>
            <a:r>
              <a:rPr lang="en-US">
                <a:sym typeface="Symbol" pitchFamily="1" charset="2"/>
              </a:rPr>
              <a:t>Multiple protons are equivalent if they can be interchanged through either a rotation or mirror plane</a:t>
            </a: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  <a:p>
            <a:pPr eaLnBrk="1" hangingPunct="1"/>
            <a:endParaRPr lang="en-US">
              <a:sym typeface="Symbol" pitchFamily="1" charset="2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946150" y="193675"/>
            <a:ext cx="7283450" cy="931863"/>
          </a:xfrm>
        </p:spPr>
        <p:txBody>
          <a:bodyPr/>
          <a:lstStyle/>
          <a:p>
            <a:pPr eaLnBrk="1" hangingPunct="1"/>
            <a:r>
              <a:rPr lang="en-US" dirty="0"/>
              <a:t> Number of Signals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8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3838"/>
            <a:ext cx="7772400" cy="896937"/>
          </a:xfrm>
        </p:spPr>
        <p:txBody>
          <a:bodyPr/>
          <a:lstStyle/>
          <a:p>
            <a:r>
              <a:rPr lang="en-US" altLang="en-US"/>
              <a:t>“Sequential” [N+1] Rule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587375" y="1308100"/>
            <a:ext cx="8015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Order patterns can be analyzed for neighbors with differing </a:t>
            </a: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s.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576263" y="2747963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 should differ for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non-equivalent neighbors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162050" y="4772025"/>
            <a:ext cx="118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2359025" y="4772025"/>
            <a:ext cx="49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>
            <a:off x="3268663" y="4772025"/>
            <a:ext cx="41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4038600" y="477202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3321" name="Text Box 9"/>
          <p:cNvSpPr txBox="1">
            <a:spLocks noChangeArrowheads="1"/>
          </p:cNvSpPr>
          <p:nvPr/>
        </p:nvSpPr>
        <p:spPr bwMode="auto">
          <a:xfrm>
            <a:off x="3173413" y="5537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2301875" y="5537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3323" name="Text Box 11"/>
          <p:cNvSpPr txBox="1">
            <a:spLocks noChangeArrowheads="1"/>
          </p:cNvSpPr>
          <p:nvPr/>
        </p:nvSpPr>
        <p:spPr bwMode="auto">
          <a:xfrm>
            <a:off x="2295525" y="3970338"/>
            <a:ext cx="85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3186113" y="3970338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53325" name="Text Box 13"/>
          <p:cNvSpPr txBox="1">
            <a:spLocks noChangeArrowheads="1"/>
          </p:cNvSpPr>
          <p:nvPr/>
        </p:nvSpPr>
        <p:spPr bwMode="auto">
          <a:xfrm>
            <a:off x="1390650" y="4362450"/>
            <a:ext cx="36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3326" name="Line 14"/>
          <p:cNvSpPr>
            <a:spLocks noChangeShapeType="1"/>
          </p:cNvSpPr>
          <p:nvPr/>
        </p:nvSpPr>
        <p:spPr bwMode="auto">
          <a:xfrm>
            <a:off x="2057400" y="510540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7" name="Line 15"/>
          <p:cNvSpPr>
            <a:spLocks noChangeShapeType="1"/>
          </p:cNvSpPr>
          <p:nvPr/>
        </p:nvSpPr>
        <p:spPr bwMode="auto">
          <a:xfrm>
            <a:off x="3714750" y="510540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8" name="Line 16"/>
          <p:cNvSpPr>
            <a:spLocks noChangeShapeType="1"/>
          </p:cNvSpPr>
          <p:nvPr/>
        </p:nvSpPr>
        <p:spPr bwMode="auto">
          <a:xfrm>
            <a:off x="2838450" y="510540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9" name="Line 17"/>
          <p:cNvSpPr>
            <a:spLocks noChangeShapeType="1"/>
          </p:cNvSpPr>
          <p:nvPr/>
        </p:nvSpPr>
        <p:spPr bwMode="auto">
          <a:xfrm>
            <a:off x="2609850" y="45720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30" name="Line 18"/>
          <p:cNvSpPr>
            <a:spLocks noChangeShapeType="1"/>
          </p:cNvSpPr>
          <p:nvPr/>
        </p:nvSpPr>
        <p:spPr bwMode="auto">
          <a:xfrm>
            <a:off x="2609850" y="531495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31" name="Line 19"/>
          <p:cNvSpPr>
            <a:spLocks noChangeShapeType="1"/>
          </p:cNvSpPr>
          <p:nvPr/>
        </p:nvSpPr>
        <p:spPr bwMode="auto">
          <a:xfrm>
            <a:off x="3486150" y="52959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32" name="Line 20"/>
          <p:cNvSpPr>
            <a:spLocks noChangeShapeType="1"/>
          </p:cNvSpPr>
          <p:nvPr/>
        </p:nvSpPr>
        <p:spPr bwMode="auto">
          <a:xfrm>
            <a:off x="3486150" y="45720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33" name="Text Box 21"/>
          <p:cNvSpPr txBox="1">
            <a:spLocks noChangeArrowheads="1"/>
          </p:cNvSpPr>
          <p:nvPr/>
        </p:nvSpPr>
        <p:spPr bwMode="auto">
          <a:xfrm>
            <a:off x="5010150" y="4038600"/>
            <a:ext cx="2990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= 3.6 Hz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36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= 6.8 Hz</a:t>
            </a:r>
          </a:p>
        </p:txBody>
      </p:sp>
      <p:sp>
        <p:nvSpPr>
          <p:cNvPr id="653334" name="Freeform 22"/>
          <p:cNvSpPr>
            <a:spLocks/>
          </p:cNvSpPr>
          <p:nvPr/>
        </p:nvSpPr>
        <p:spPr bwMode="auto">
          <a:xfrm>
            <a:off x="7810500" y="4419600"/>
            <a:ext cx="669925" cy="1581150"/>
          </a:xfrm>
          <a:custGeom>
            <a:avLst/>
            <a:gdLst>
              <a:gd name="T0" fmla="*/ 84 w 422"/>
              <a:gd name="T1" fmla="*/ 0 h 996"/>
              <a:gd name="T2" fmla="*/ 408 w 422"/>
              <a:gd name="T3" fmla="*/ 216 h 996"/>
              <a:gd name="T4" fmla="*/ 0 w 422"/>
              <a:gd name="T5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2" h="996">
                <a:moveTo>
                  <a:pt x="84" y="0"/>
                </a:moveTo>
                <a:cubicBezTo>
                  <a:pt x="247" y="33"/>
                  <a:pt x="422" y="50"/>
                  <a:pt x="408" y="216"/>
                </a:cubicBezTo>
                <a:cubicBezTo>
                  <a:pt x="394" y="382"/>
                  <a:pt x="85" y="834"/>
                  <a:pt x="0" y="99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35" name="Freeform 23"/>
          <p:cNvSpPr>
            <a:spLocks/>
          </p:cNvSpPr>
          <p:nvPr/>
        </p:nvSpPr>
        <p:spPr bwMode="auto">
          <a:xfrm>
            <a:off x="7905750" y="5095875"/>
            <a:ext cx="174625" cy="752475"/>
          </a:xfrm>
          <a:custGeom>
            <a:avLst/>
            <a:gdLst>
              <a:gd name="T0" fmla="*/ 12 w 110"/>
              <a:gd name="T1" fmla="*/ 6 h 474"/>
              <a:gd name="T2" fmla="*/ 108 w 110"/>
              <a:gd name="T3" fmla="*/ 78 h 474"/>
              <a:gd name="T4" fmla="*/ 0 w 110"/>
              <a:gd name="T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474">
                <a:moveTo>
                  <a:pt x="12" y="6"/>
                </a:moveTo>
                <a:cubicBezTo>
                  <a:pt x="61" y="3"/>
                  <a:pt x="110" y="0"/>
                  <a:pt x="108" y="78"/>
                </a:cubicBezTo>
                <a:cubicBezTo>
                  <a:pt x="106" y="156"/>
                  <a:pt x="53" y="315"/>
                  <a:pt x="0" y="47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36" name="Text Box 24"/>
          <p:cNvSpPr txBox="1">
            <a:spLocks noChangeArrowheads="1"/>
          </p:cNvSpPr>
          <p:nvPr/>
        </p:nvSpPr>
        <p:spPr bwMode="auto">
          <a:xfrm>
            <a:off x="4476750" y="5981700"/>
            <a:ext cx="413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3337" name="Text Box 25"/>
          <p:cNvSpPr txBox="1">
            <a:spLocks noChangeArrowheads="1"/>
          </p:cNvSpPr>
          <p:nvPr/>
        </p:nvSpPr>
        <p:spPr bwMode="auto">
          <a:xfrm>
            <a:off x="4229100" y="6019800"/>
            <a:ext cx="405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Apply split sequentially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274638"/>
            <a:ext cx="8334375" cy="6303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1EEB-0403-4047-E1BB-D14B625E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0BBF-AEF8-B672-691A-1FE38048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provide </a:t>
            </a:r>
            <a:r>
              <a:rPr lang="en-US" dirty="0" err="1"/>
              <a:t>addnl</a:t>
            </a:r>
            <a:r>
              <a:rPr lang="en-US" dirty="0"/>
              <a:t> detail on this.</a:t>
            </a:r>
          </a:p>
          <a:p>
            <a:r>
              <a:rPr lang="en-US" dirty="0"/>
              <a:t>OH, NH, SH protons usually singlets and don’t split adjacent H signal</a:t>
            </a:r>
          </a:p>
        </p:txBody>
      </p:sp>
    </p:spTree>
    <p:extLst>
      <p:ext uri="{BB962C8B-B14F-4D97-AF65-F5344CB8AC3E}">
        <p14:creationId xmlns:p14="http://schemas.microsoft.com/office/powerpoint/2010/main" val="2713553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Text Box 3"/>
          <p:cNvSpPr txBox="1">
            <a:spLocks noChangeArrowheads="1"/>
          </p:cNvSpPr>
          <p:nvPr/>
        </p:nvSpPr>
        <p:spPr bwMode="auto">
          <a:xfrm>
            <a:off x="666750" y="1514475"/>
            <a:ext cx="118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1863725" y="1514475"/>
            <a:ext cx="49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5365" name="Text Box 5"/>
          <p:cNvSpPr txBox="1">
            <a:spLocks noChangeArrowheads="1"/>
          </p:cNvSpPr>
          <p:nvPr/>
        </p:nvSpPr>
        <p:spPr bwMode="auto">
          <a:xfrm>
            <a:off x="2773363" y="1514475"/>
            <a:ext cx="41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5366" name="Text Box 6"/>
          <p:cNvSpPr txBox="1">
            <a:spLocks noChangeArrowheads="1"/>
          </p:cNvSpPr>
          <p:nvPr/>
        </p:nvSpPr>
        <p:spPr bwMode="auto">
          <a:xfrm>
            <a:off x="3543300" y="151447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5367" name="Text Box 7"/>
          <p:cNvSpPr txBox="1">
            <a:spLocks noChangeArrowheads="1"/>
          </p:cNvSpPr>
          <p:nvPr/>
        </p:nvSpPr>
        <p:spPr bwMode="auto">
          <a:xfrm>
            <a:off x="2678113" y="2279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5368" name="Text Box 8"/>
          <p:cNvSpPr txBox="1">
            <a:spLocks noChangeArrowheads="1"/>
          </p:cNvSpPr>
          <p:nvPr/>
        </p:nvSpPr>
        <p:spPr bwMode="auto">
          <a:xfrm>
            <a:off x="1806575" y="2279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655369" name="Text Box 9"/>
          <p:cNvSpPr txBox="1">
            <a:spLocks noChangeArrowheads="1"/>
          </p:cNvSpPr>
          <p:nvPr/>
        </p:nvSpPr>
        <p:spPr bwMode="auto">
          <a:xfrm>
            <a:off x="1800225" y="712788"/>
            <a:ext cx="85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655370" name="Text Box 10"/>
          <p:cNvSpPr txBox="1">
            <a:spLocks noChangeArrowheads="1"/>
          </p:cNvSpPr>
          <p:nvPr/>
        </p:nvSpPr>
        <p:spPr bwMode="auto">
          <a:xfrm>
            <a:off x="2690813" y="712788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55371" name="Text Box 11"/>
          <p:cNvSpPr txBox="1">
            <a:spLocks noChangeArrowheads="1"/>
          </p:cNvSpPr>
          <p:nvPr/>
        </p:nvSpPr>
        <p:spPr bwMode="auto">
          <a:xfrm>
            <a:off x="895350" y="1104900"/>
            <a:ext cx="36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55372" name="Line 12"/>
          <p:cNvSpPr>
            <a:spLocks noChangeShapeType="1"/>
          </p:cNvSpPr>
          <p:nvPr/>
        </p:nvSpPr>
        <p:spPr bwMode="auto">
          <a:xfrm>
            <a:off x="1562100" y="184785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3" name="Line 13"/>
          <p:cNvSpPr>
            <a:spLocks noChangeShapeType="1"/>
          </p:cNvSpPr>
          <p:nvPr/>
        </p:nvSpPr>
        <p:spPr bwMode="auto">
          <a:xfrm>
            <a:off x="3219450" y="184785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4" name="Line 14"/>
          <p:cNvSpPr>
            <a:spLocks noChangeShapeType="1"/>
          </p:cNvSpPr>
          <p:nvPr/>
        </p:nvSpPr>
        <p:spPr bwMode="auto">
          <a:xfrm>
            <a:off x="2343150" y="184785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5" name="Line 15"/>
          <p:cNvSpPr>
            <a:spLocks noChangeShapeType="1"/>
          </p:cNvSpPr>
          <p:nvPr/>
        </p:nvSpPr>
        <p:spPr bwMode="auto">
          <a:xfrm>
            <a:off x="2114550" y="131445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6" name="Line 16"/>
          <p:cNvSpPr>
            <a:spLocks noChangeShapeType="1"/>
          </p:cNvSpPr>
          <p:nvPr/>
        </p:nvSpPr>
        <p:spPr bwMode="auto">
          <a:xfrm>
            <a:off x="2114550" y="20574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7" name="Line 17"/>
          <p:cNvSpPr>
            <a:spLocks noChangeShapeType="1"/>
          </p:cNvSpPr>
          <p:nvPr/>
        </p:nvSpPr>
        <p:spPr bwMode="auto">
          <a:xfrm>
            <a:off x="2990850" y="203835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8" name="Line 18"/>
          <p:cNvSpPr>
            <a:spLocks noChangeShapeType="1"/>
          </p:cNvSpPr>
          <p:nvPr/>
        </p:nvSpPr>
        <p:spPr bwMode="auto">
          <a:xfrm>
            <a:off x="2990850" y="131445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9" name="Text Box 19"/>
          <p:cNvSpPr txBox="1">
            <a:spLocks noChangeArrowheads="1"/>
          </p:cNvSpPr>
          <p:nvPr/>
        </p:nvSpPr>
        <p:spPr bwMode="auto">
          <a:xfrm>
            <a:off x="1009650" y="3695700"/>
            <a:ext cx="2990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= 3.6 Hz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36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= 6.8 Hz</a:t>
            </a:r>
          </a:p>
        </p:txBody>
      </p:sp>
      <p:pic>
        <p:nvPicPr>
          <p:cNvPr id="655380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863" y="781050"/>
            <a:ext cx="3783012" cy="5143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419100" y="3162300"/>
            <a:ext cx="3467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—C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—CH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—Br </a:t>
            </a:r>
          </a:p>
        </p:txBody>
      </p:sp>
      <p:sp>
        <p:nvSpPr>
          <p:cNvPr id="656389" name="Line 5"/>
          <p:cNvSpPr>
            <a:spLocks noChangeShapeType="1"/>
          </p:cNvSpPr>
          <p:nvPr/>
        </p:nvSpPr>
        <p:spPr bwMode="auto">
          <a:xfrm>
            <a:off x="4133850" y="2133600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90" name="Line 6"/>
          <p:cNvSpPr>
            <a:spLocks noChangeShapeType="1"/>
          </p:cNvSpPr>
          <p:nvPr/>
        </p:nvSpPr>
        <p:spPr bwMode="auto">
          <a:xfrm>
            <a:off x="4476750" y="4191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91" name="Freeform 7"/>
          <p:cNvSpPr>
            <a:spLocks/>
          </p:cNvSpPr>
          <p:nvPr/>
        </p:nvSpPr>
        <p:spPr bwMode="auto">
          <a:xfrm>
            <a:off x="2743200" y="3752850"/>
            <a:ext cx="495300" cy="762000"/>
          </a:xfrm>
          <a:custGeom>
            <a:avLst/>
            <a:gdLst>
              <a:gd name="T0" fmla="*/ 0 w 312"/>
              <a:gd name="T1" fmla="*/ 0 h 480"/>
              <a:gd name="T2" fmla="*/ 60 w 312"/>
              <a:gd name="T3" fmla="*/ 264 h 480"/>
              <a:gd name="T4" fmla="*/ 168 w 312"/>
              <a:gd name="T5" fmla="*/ 120 h 480"/>
              <a:gd name="T6" fmla="*/ 312 w 3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480">
                <a:moveTo>
                  <a:pt x="0" y="0"/>
                </a:moveTo>
                <a:cubicBezTo>
                  <a:pt x="16" y="122"/>
                  <a:pt x="32" y="244"/>
                  <a:pt x="60" y="264"/>
                </a:cubicBezTo>
                <a:cubicBezTo>
                  <a:pt x="88" y="284"/>
                  <a:pt x="126" y="84"/>
                  <a:pt x="168" y="120"/>
                </a:cubicBezTo>
                <a:cubicBezTo>
                  <a:pt x="210" y="156"/>
                  <a:pt x="261" y="318"/>
                  <a:pt x="312" y="48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2971800" y="4895850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28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656393" name="Text Box 9"/>
          <p:cNvSpPr txBox="1">
            <a:spLocks noChangeArrowheads="1"/>
          </p:cNvSpPr>
          <p:nvPr/>
        </p:nvSpPr>
        <p:spPr bwMode="auto">
          <a:xfrm>
            <a:off x="3105150" y="43815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656394" name="Freeform 10"/>
          <p:cNvSpPr>
            <a:spLocks/>
          </p:cNvSpPr>
          <p:nvPr/>
        </p:nvSpPr>
        <p:spPr bwMode="auto">
          <a:xfrm>
            <a:off x="1803400" y="3638550"/>
            <a:ext cx="203200" cy="647700"/>
          </a:xfrm>
          <a:custGeom>
            <a:avLst/>
            <a:gdLst>
              <a:gd name="T0" fmla="*/ 16 w 128"/>
              <a:gd name="T1" fmla="*/ 0 h 408"/>
              <a:gd name="T2" fmla="*/ 16 w 128"/>
              <a:gd name="T3" fmla="*/ 216 h 408"/>
              <a:gd name="T4" fmla="*/ 112 w 128"/>
              <a:gd name="T5" fmla="*/ 132 h 408"/>
              <a:gd name="T6" fmla="*/ 112 w 128"/>
              <a:gd name="T7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408">
                <a:moveTo>
                  <a:pt x="16" y="0"/>
                </a:moveTo>
                <a:cubicBezTo>
                  <a:pt x="8" y="97"/>
                  <a:pt x="0" y="194"/>
                  <a:pt x="16" y="216"/>
                </a:cubicBezTo>
                <a:cubicBezTo>
                  <a:pt x="32" y="238"/>
                  <a:pt x="96" y="100"/>
                  <a:pt x="112" y="132"/>
                </a:cubicBezTo>
                <a:cubicBezTo>
                  <a:pt x="128" y="164"/>
                  <a:pt x="120" y="286"/>
                  <a:pt x="112" y="408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95" name="Text Box 11"/>
          <p:cNvSpPr txBox="1">
            <a:spLocks noChangeArrowheads="1"/>
          </p:cNvSpPr>
          <p:nvPr/>
        </p:nvSpPr>
        <p:spPr bwMode="auto">
          <a:xfrm>
            <a:off x="1809750" y="42291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56396" name="Text Box 12"/>
          <p:cNvSpPr txBox="1">
            <a:spLocks noChangeArrowheads="1"/>
          </p:cNvSpPr>
          <p:nvPr/>
        </p:nvSpPr>
        <p:spPr bwMode="auto">
          <a:xfrm>
            <a:off x="552450" y="4324350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28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656397" name="Text Box 13"/>
          <p:cNvSpPr txBox="1">
            <a:spLocks noChangeArrowheads="1"/>
          </p:cNvSpPr>
          <p:nvPr/>
        </p:nvSpPr>
        <p:spPr bwMode="auto">
          <a:xfrm>
            <a:off x="228600" y="41719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656398" name="Freeform 14"/>
          <p:cNvSpPr>
            <a:spLocks/>
          </p:cNvSpPr>
          <p:nvPr/>
        </p:nvSpPr>
        <p:spPr bwMode="auto">
          <a:xfrm>
            <a:off x="476250" y="3619500"/>
            <a:ext cx="323850" cy="647700"/>
          </a:xfrm>
          <a:custGeom>
            <a:avLst/>
            <a:gdLst>
              <a:gd name="T0" fmla="*/ 228 w 228"/>
              <a:gd name="T1" fmla="*/ 0 h 456"/>
              <a:gd name="T2" fmla="*/ 96 w 228"/>
              <a:gd name="T3" fmla="*/ 192 h 456"/>
              <a:gd name="T4" fmla="*/ 204 w 228"/>
              <a:gd name="T5" fmla="*/ 216 h 456"/>
              <a:gd name="T6" fmla="*/ 0 w 228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456">
                <a:moveTo>
                  <a:pt x="228" y="0"/>
                </a:moveTo>
                <a:cubicBezTo>
                  <a:pt x="164" y="78"/>
                  <a:pt x="100" y="156"/>
                  <a:pt x="96" y="192"/>
                </a:cubicBezTo>
                <a:cubicBezTo>
                  <a:pt x="92" y="228"/>
                  <a:pt x="220" y="172"/>
                  <a:pt x="204" y="216"/>
                </a:cubicBezTo>
                <a:cubicBezTo>
                  <a:pt x="188" y="260"/>
                  <a:pt x="94" y="358"/>
                  <a:pt x="0" y="4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99" name="Text Box 15"/>
          <p:cNvSpPr txBox="1">
            <a:spLocks noChangeArrowheads="1"/>
          </p:cNvSpPr>
          <p:nvPr/>
        </p:nvSpPr>
        <p:spPr bwMode="auto">
          <a:xfrm>
            <a:off x="4610100" y="2095500"/>
            <a:ext cx="163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&gt; </a:t>
            </a:r>
            <a:r>
              <a:rPr lang="en-US" altLang="en-US" sz="28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sp>
        <p:nvSpPr>
          <p:cNvPr id="656400" name="Text Box 16"/>
          <p:cNvSpPr txBox="1">
            <a:spLocks noChangeArrowheads="1"/>
          </p:cNvSpPr>
          <p:nvPr/>
        </p:nvSpPr>
        <p:spPr bwMode="auto">
          <a:xfrm>
            <a:off x="4610100" y="4400550"/>
            <a:ext cx="163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&lt; </a:t>
            </a:r>
            <a:r>
              <a:rPr lang="en-US" altLang="en-US" sz="28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grpSp>
        <p:nvGrpSpPr>
          <p:cNvPr id="656401" name="Group 17"/>
          <p:cNvGrpSpPr>
            <a:grpSpLocks/>
          </p:cNvGrpSpPr>
          <p:nvPr/>
        </p:nvGrpSpPr>
        <p:grpSpPr bwMode="auto">
          <a:xfrm>
            <a:off x="5684838" y="4495800"/>
            <a:ext cx="2298700" cy="1752600"/>
            <a:chOff x="3581" y="2820"/>
            <a:chExt cx="1796" cy="1104"/>
          </a:xfrm>
        </p:grpSpPr>
        <p:sp>
          <p:nvSpPr>
            <p:cNvPr id="656402" name="Line 18"/>
            <p:cNvSpPr>
              <a:spLocks noChangeShapeType="1"/>
            </p:cNvSpPr>
            <p:nvPr/>
          </p:nvSpPr>
          <p:spPr bwMode="auto">
            <a:xfrm>
              <a:off x="4464" y="2820"/>
              <a:ext cx="0" cy="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3" name="Freeform 19"/>
            <p:cNvSpPr>
              <a:spLocks/>
            </p:cNvSpPr>
            <p:nvPr/>
          </p:nvSpPr>
          <p:spPr bwMode="auto">
            <a:xfrm>
              <a:off x="3754" y="3168"/>
              <a:ext cx="698" cy="396"/>
            </a:xfrm>
            <a:custGeom>
              <a:avLst/>
              <a:gdLst>
                <a:gd name="T0" fmla="*/ 698 w 698"/>
                <a:gd name="T1" fmla="*/ 0 h 396"/>
                <a:gd name="T2" fmla="*/ 158 w 698"/>
                <a:gd name="T3" fmla="*/ 36 h 396"/>
                <a:gd name="T4" fmla="*/ 26 w 698"/>
                <a:gd name="T5" fmla="*/ 144 h 396"/>
                <a:gd name="T6" fmla="*/ 2 w 698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396">
                  <a:moveTo>
                    <a:pt x="698" y="0"/>
                  </a:moveTo>
                  <a:cubicBezTo>
                    <a:pt x="608" y="6"/>
                    <a:pt x="270" y="12"/>
                    <a:pt x="158" y="36"/>
                  </a:cubicBezTo>
                  <a:cubicBezTo>
                    <a:pt x="46" y="60"/>
                    <a:pt x="52" y="84"/>
                    <a:pt x="26" y="144"/>
                  </a:cubicBezTo>
                  <a:cubicBezTo>
                    <a:pt x="0" y="204"/>
                    <a:pt x="7" y="344"/>
                    <a:pt x="2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4" name="Freeform 20"/>
            <p:cNvSpPr>
              <a:spLocks/>
            </p:cNvSpPr>
            <p:nvPr/>
          </p:nvSpPr>
          <p:spPr bwMode="auto">
            <a:xfrm>
              <a:off x="3588" y="3564"/>
              <a:ext cx="168" cy="96"/>
            </a:xfrm>
            <a:custGeom>
              <a:avLst/>
              <a:gdLst>
                <a:gd name="T0" fmla="*/ 696 w 696"/>
                <a:gd name="T1" fmla="*/ 0 h 396"/>
                <a:gd name="T2" fmla="*/ 132 w 696"/>
                <a:gd name="T3" fmla="*/ 108 h 396"/>
                <a:gd name="T4" fmla="*/ 36 w 696"/>
                <a:gd name="T5" fmla="*/ 192 h 396"/>
                <a:gd name="T6" fmla="*/ 0 w 696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396">
                  <a:moveTo>
                    <a:pt x="696" y="0"/>
                  </a:moveTo>
                  <a:cubicBezTo>
                    <a:pt x="602" y="18"/>
                    <a:pt x="242" y="76"/>
                    <a:pt x="132" y="108"/>
                  </a:cubicBezTo>
                  <a:cubicBezTo>
                    <a:pt x="22" y="140"/>
                    <a:pt x="58" y="144"/>
                    <a:pt x="36" y="192"/>
                  </a:cubicBezTo>
                  <a:cubicBezTo>
                    <a:pt x="14" y="240"/>
                    <a:pt x="7" y="354"/>
                    <a:pt x="0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5" name="Freeform 21"/>
            <p:cNvSpPr>
              <a:spLocks/>
            </p:cNvSpPr>
            <p:nvPr/>
          </p:nvSpPr>
          <p:spPr bwMode="auto">
            <a:xfrm flipH="1">
              <a:off x="3756" y="3564"/>
              <a:ext cx="204" cy="96"/>
            </a:xfrm>
            <a:custGeom>
              <a:avLst/>
              <a:gdLst>
                <a:gd name="T0" fmla="*/ 696 w 696"/>
                <a:gd name="T1" fmla="*/ 0 h 396"/>
                <a:gd name="T2" fmla="*/ 132 w 696"/>
                <a:gd name="T3" fmla="*/ 108 h 396"/>
                <a:gd name="T4" fmla="*/ 36 w 696"/>
                <a:gd name="T5" fmla="*/ 192 h 396"/>
                <a:gd name="T6" fmla="*/ 0 w 696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396">
                  <a:moveTo>
                    <a:pt x="696" y="0"/>
                  </a:moveTo>
                  <a:cubicBezTo>
                    <a:pt x="602" y="18"/>
                    <a:pt x="242" y="76"/>
                    <a:pt x="132" y="108"/>
                  </a:cubicBezTo>
                  <a:cubicBezTo>
                    <a:pt x="22" y="140"/>
                    <a:pt x="58" y="144"/>
                    <a:pt x="36" y="192"/>
                  </a:cubicBezTo>
                  <a:cubicBezTo>
                    <a:pt x="14" y="240"/>
                    <a:pt x="7" y="354"/>
                    <a:pt x="0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6" name="Freeform 22"/>
            <p:cNvSpPr>
              <a:spLocks/>
            </p:cNvSpPr>
            <p:nvPr/>
          </p:nvSpPr>
          <p:spPr bwMode="auto">
            <a:xfrm flipH="1">
              <a:off x="4464" y="3168"/>
              <a:ext cx="706" cy="396"/>
            </a:xfrm>
            <a:custGeom>
              <a:avLst/>
              <a:gdLst>
                <a:gd name="T0" fmla="*/ 698 w 698"/>
                <a:gd name="T1" fmla="*/ 0 h 396"/>
                <a:gd name="T2" fmla="*/ 158 w 698"/>
                <a:gd name="T3" fmla="*/ 36 h 396"/>
                <a:gd name="T4" fmla="*/ 26 w 698"/>
                <a:gd name="T5" fmla="*/ 144 h 396"/>
                <a:gd name="T6" fmla="*/ 2 w 698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396">
                  <a:moveTo>
                    <a:pt x="698" y="0"/>
                  </a:moveTo>
                  <a:cubicBezTo>
                    <a:pt x="608" y="6"/>
                    <a:pt x="270" y="12"/>
                    <a:pt x="158" y="36"/>
                  </a:cubicBezTo>
                  <a:cubicBezTo>
                    <a:pt x="46" y="60"/>
                    <a:pt x="52" y="84"/>
                    <a:pt x="26" y="144"/>
                  </a:cubicBezTo>
                  <a:cubicBezTo>
                    <a:pt x="0" y="204"/>
                    <a:pt x="7" y="344"/>
                    <a:pt x="2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7" name="Line 23"/>
            <p:cNvSpPr>
              <a:spLocks noChangeShapeType="1"/>
            </p:cNvSpPr>
            <p:nvPr/>
          </p:nvSpPr>
          <p:spPr bwMode="auto">
            <a:xfrm flipH="1">
              <a:off x="3581" y="3655"/>
              <a:ext cx="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8" name="Line 24"/>
            <p:cNvSpPr>
              <a:spLocks noChangeShapeType="1"/>
            </p:cNvSpPr>
            <p:nvPr/>
          </p:nvSpPr>
          <p:spPr bwMode="auto">
            <a:xfrm>
              <a:off x="3960" y="3653"/>
              <a:ext cx="15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9" name="Line 25"/>
            <p:cNvSpPr>
              <a:spLocks noChangeShapeType="1"/>
            </p:cNvSpPr>
            <p:nvPr/>
          </p:nvSpPr>
          <p:spPr bwMode="auto">
            <a:xfrm>
              <a:off x="3702" y="3581"/>
              <a:ext cx="0" cy="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0" name="Line 26"/>
            <p:cNvSpPr>
              <a:spLocks noChangeShapeType="1"/>
            </p:cNvSpPr>
            <p:nvPr/>
          </p:nvSpPr>
          <p:spPr bwMode="auto">
            <a:xfrm>
              <a:off x="3827" y="3576"/>
              <a:ext cx="6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1" name="Freeform 27"/>
            <p:cNvSpPr>
              <a:spLocks/>
            </p:cNvSpPr>
            <p:nvPr/>
          </p:nvSpPr>
          <p:spPr bwMode="auto">
            <a:xfrm>
              <a:off x="4286" y="3566"/>
              <a:ext cx="168" cy="96"/>
            </a:xfrm>
            <a:custGeom>
              <a:avLst/>
              <a:gdLst>
                <a:gd name="T0" fmla="*/ 696 w 696"/>
                <a:gd name="T1" fmla="*/ 0 h 396"/>
                <a:gd name="T2" fmla="*/ 132 w 696"/>
                <a:gd name="T3" fmla="*/ 108 h 396"/>
                <a:gd name="T4" fmla="*/ 36 w 696"/>
                <a:gd name="T5" fmla="*/ 192 h 396"/>
                <a:gd name="T6" fmla="*/ 0 w 696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396">
                  <a:moveTo>
                    <a:pt x="696" y="0"/>
                  </a:moveTo>
                  <a:cubicBezTo>
                    <a:pt x="602" y="18"/>
                    <a:pt x="242" y="76"/>
                    <a:pt x="132" y="108"/>
                  </a:cubicBezTo>
                  <a:cubicBezTo>
                    <a:pt x="22" y="140"/>
                    <a:pt x="58" y="144"/>
                    <a:pt x="36" y="192"/>
                  </a:cubicBezTo>
                  <a:cubicBezTo>
                    <a:pt x="14" y="240"/>
                    <a:pt x="7" y="354"/>
                    <a:pt x="0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2" name="Freeform 28"/>
            <p:cNvSpPr>
              <a:spLocks/>
            </p:cNvSpPr>
            <p:nvPr/>
          </p:nvSpPr>
          <p:spPr bwMode="auto">
            <a:xfrm flipH="1">
              <a:off x="4454" y="3566"/>
              <a:ext cx="204" cy="96"/>
            </a:xfrm>
            <a:custGeom>
              <a:avLst/>
              <a:gdLst>
                <a:gd name="T0" fmla="*/ 696 w 696"/>
                <a:gd name="T1" fmla="*/ 0 h 396"/>
                <a:gd name="T2" fmla="*/ 132 w 696"/>
                <a:gd name="T3" fmla="*/ 108 h 396"/>
                <a:gd name="T4" fmla="*/ 36 w 696"/>
                <a:gd name="T5" fmla="*/ 192 h 396"/>
                <a:gd name="T6" fmla="*/ 0 w 696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396">
                  <a:moveTo>
                    <a:pt x="696" y="0"/>
                  </a:moveTo>
                  <a:cubicBezTo>
                    <a:pt x="602" y="18"/>
                    <a:pt x="242" y="76"/>
                    <a:pt x="132" y="108"/>
                  </a:cubicBezTo>
                  <a:cubicBezTo>
                    <a:pt x="22" y="140"/>
                    <a:pt x="58" y="144"/>
                    <a:pt x="36" y="192"/>
                  </a:cubicBezTo>
                  <a:cubicBezTo>
                    <a:pt x="14" y="240"/>
                    <a:pt x="7" y="354"/>
                    <a:pt x="0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3" name="Line 29"/>
            <p:cNvSpPr>
              <a:spLocks noChangeShapeType="1"/>
            </p:cNvSpPr>
            <p:nvPr/>
          </p:nvSpPr>
          <p:spPr bwMode="auto">
            <a:xfrm flipH="1">
              <a:off x="4279" y="3657"/>
              <a:ext cx="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4" name="Line 30"/>
            <p:cNvSpPr>
              <a:spLocks noChangeShapeType="1"/>
            </p:cNvSpPr>
            <p:nvPr/>
          </p:nvSpPr>
          <p:spPr bwMode="auto">
            <a:xfrm>
              <a:off x="4658" y="3655"/>
              <a:ext cx="15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5" name="Line 31"/>
            <p:cNvSpPr>
              <a:spLocks noChangeShapeType="1"/>
            </p:cNvSpPr>
            <p:nvPr/>
          </p:nvSpPr>
          <p:spPr bwMode="auto">
            <a:xfrm>
              <a:off x="4400" y="3583"/>
              <a:ext cx="0" cy="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6" name="Line 32"/>
            <p:cNvSpPr>
              <a:spLocks noChangeShapeType="1"/>
            </p:cNvSpPr>
            <p:nvPr/>
          </p:nvSpPr>
          <p:spPr bwMode="auto">
            <a:xfrm>
              <a:off x="4525" y="3578"/>
              <a:ext cx="6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7" name="Freeform 33"/>
            <p:cNvSpPr>
              <a:spLocks/>
            </p:cNvSpPr>
            <p:nvPr/>
          </p:nvSpPr>
          <p:spPr bwMode="auto">
            <a:xfrm>
              <a:off x="4990" y="3566"/>
              <a:ext cx="168" cy="96"/>
            </a:xfrm>
            <a:custGeom>
              <a:avLst/>
              <a:gdLst>
                <a:gd name="T0" fmla="*/ 696 w 696"/>
                <a:gd name="T1" fmla="*/ 0 h 396"/>
                <a:gd name="T2" fmla="*/ 132 w 696"/>
                <a:gd name="T3" fmla="*/ 108 h 396"/>
                <a:gd name="T4" fmla="*/ 36 w 696"/>
                <a:gd name="T5" fmla="*/ 192 h 396"/>
                <a:gd name="T6" fmla="*/ 0 w 696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396">
                  <a:moveTo>
                    <a:pt x="696" y="0"/>
                  </a:moveTo>
                  <a:cubicBezTo>
                    <a:pt x="602" y="18"/>
                    <a:pt x="242" y="76"/>
                    <a:pt x="132" y="108"/>
                  </a:cubicBezTo>
                  <a:cubicBezTo>
                    <a:pt x="22" y="140"/>
                    <a:pt x="58" y="144"/>
                    <a:pt x="36" y="192"/>
                  </a:cubicBezTo>
                  <a:cubicBezTo>
                    <a:pt x="14" y="240"/>
                    <a:pt x="7" y="354"/>
                    <a:pt x="0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8" name="Freeform 34"/>
            <p:cNvSpPr>
              <a:spLocks/>
            </p:cNvSpPr>
            <p:nvPr/>
          </p:nvSpPr>
          <p:spPr bwMode="auto">
            <a:xfrm flipH="1">
              <a:off x="5158" y="3566"/>
              <a:ext cx="204" cy="96"/>
            </a:xfrm>
            <a:custGeom>
              <a:avLst/>
              <a:gdLst>
                <a:gd name="T0" fmla="*/ 696 w 696"/>
                <a:gd name="T1" fmla="*/ 0 h 396"/>
                <a:gd name="T2" fmla="*/ 132 w 696"/>
                <a:gd name="T3" fmla="*/ 108 h 396"/>
                <a:gd name="T4" fmla="*/ 36 w 696"/>
                <a:gd name="T5" fmla="*/ 192 h 396"/>
                <a:gd name="T6" fmla="*/ 0 w 696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6" h="396">
                  <a:moveTo>
                    <a:pt x="696" y="0"/>
                  </a:moveTo>
                  <a:cubicBezTo>
                    <a:pt x="602" y="18"/>
                    <a:pt x="242" y="76"/>
                    <a:pt x="132" y="108"/>
                  </a:cubicBezTo>
                  <a:cubicBezTo>
                    <a:pt x="22" y="140"/>
                    <a:pt x="58" y="144"/>
                    <a:pt x="36" y="192"/>
                  </a:cubicBezTo>
                  <a:cubicBezTo>
                    <a:pt x="14" y="240"/>
                    <a:pt x="7" y="354"/>
                    <a:pt x="0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9" name="Line 35"/>
            <p:cNvSpPr>
              <a:spLocks noChangeShapeType="1"/>
            </p:cNvSpPr>
            <p:nvPr/>
          </p:nvSpPr>
          <p:spPr bwMode="auto">
            <a:xfrm flipH="1">
              <a:off x="4983" y="3657"/>
              <a:ext cx="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0" name="Line 36"/>
            <p:cNvSpPr>
              <a:spLocks noChangeShapeType="1"/>
            </p:cNvSpPr>
            <p:nvPr/>
          </p:nvSpPr>
          <p:spPr bwMode="auto">
            <a:xfrm>
              <a:off x="5362" y="3655"/>
              <a:ext cx="15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1" name="Line 37"/>
            <p:cNvSpPr>
              <a:spLocks noChangeShapeType="1"/>
            </p:cNvSpPr>
            <p:nvPr/>
          </p:nvSpPr>
          <p:spPr bwMode="auto">
            <a:xfrm>
              <a:off x="5104" y="3583"/>
              <a:ext cx="0" cy="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2" name="Line 38"/>
            <p:cNvSpPr>
              <a:spLocks noChangeShapeType="1"/>
            </p:cNvSpPr>
            <p:nvPr/>
          </p:nvSpPr>
          <p:spPr bwMode="auto">
            <a:xfrm>
              <a:off x="5229" y="3578"/>
              <a:ext cx="6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23" name="Group 39"/>
          <p:cNvGrpSpPr>
            <a:grpSpLocks/>
          </p:cNvGrpSpPr>
          <p:nvPr/>
        </p:nvGrpSpPr>
        <p:grpSpPr bwMode="auto">
          <a:xfrm>
            <a:off x="5372100" y="2076450"/>
            <a:ext cx="2714625" cy="1905000"/>
            <a:chOff x="3660" y="1332"/>
            <a:chExt cx="1620" cy="1200"/>
          </a:xfrm>
        </p:grpSpPr>
        <p:sp>
          <p:nvSpPr>
            <p:cNvPr id="656424" name="Freeform 40"/>
            <p:cNvSpPr>
              <a:spLocks/>
            </p:cNvSpPr>
            <p:nvPr/>
          </p:nvSpPr>
          <p:spPr bwMode="auto">
            <a:xfrm>
              <a:off x="3660" y="1332"/>
              <a:ext cx="846" cy="1188"/>
            </a:xfrm>
            <a:custGeom>
              <a:avLst/>
              <a:gdLst>
                <a:gd name="T0" fmla="*/ 816 w 846"/>
                <a:gd name="T1" fmla="*/ 0 h 1176"/>
                <a:gd name="T2" fmla="*/ 816 w 846"/>
                <a:gd name="T3" fmla="*/ 228 h 1176"/>
                <a:gd name="T4" fmla="*/ 744 w 846"/>
                <a:gd name="T5" fmla="*/ 336 h 1176"/>
                <a:gd name="T6" fmla="*/ 204 w 846"/>
                <a:gd name="T7" fmla="*/ 444 h 1176"/>
                <a:gd name="T8" fmla="*/ 120 w 846"/>
                <a:gd name="T9" fmla="*/ 828 h 1176"/>
                <a:gd name="T10" fmla="*/ 24 w 846"/>
                <a:gd name="T11" fmla="*/ 912 h 1176"/>
                <a:gd name="T12" fmla="*/ 0 w 846"/>
                <a:gd name="T1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1176">
                  <a:moveTo>
                    <a:pt x="816" y="0"/>
                  </a:moveTo>
                  <a:cubicBezTo>
                    <a:pt x="816" y="38"/>
                    <a:pt x="828" y="172"/>
                    <a:pt x="816" y="228"/>
                  </a:cubicBezTo>
                  <a:cubicBezTo>
                    <a:pt x="804" y="284"/>
                    <a:pt x="846" y="300"/>
                    <a:pt x="744" y="336"/>
                  </a:cubicBezTo>
                  <a:cubicBezTo>
                    <a:pt x="642" y="372"/>
                    <a:pt x="308" y="362"/>
                    <a:pt x="204" y="444"/>
                  </a:cubicBezTo>
                  <a:cubicBezTo>
                    <a:pt x="100" y="526"/>
                    <a:pt x="150" y="750"/>
                    <a:pt x="120" y="828"/>
                  </a:cubicBezTo>
                  <a:cubicBezTo>
                    <a:pt x="90" y="906"/>
                    <a:pt x="44" y="854"/>
                    <a:pt x="24" y="912"/>
                  </a:cubicBezTo>
                  <a:cubicBezTo>
                    <a:pt x="4" y="970"/>
                    <a:pt x="5" y="1121"/>
                    <a:pt x="0" y="117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5" name="Freeform 41"/>
            <p:cNvSpPr>
              <a:spLocks/>
            </p:cNvSpPr>
            <p:nvPr/>
          </p:nvSpPr>
          <p:spPr bwMode="auto">
            <a:xfrm>
              <a:off x="3792" y="2132"/>
              <a:ext cx="144" cy="388"/>
            </a:xfrm>
            <a:custGeom>
              <a:avLst/>
              <a:gdLst>
                <a:gd name="T0" fmla="*/ 0 w 144"/>
                <a:gd name="T1" fmla="*/ 0 h 384"/>
                <a:gd name="T2" fmla="*/ 24 w 144"/>
                <a:gd name="T3" fmla="*/ 60 h 384"/>
                <a:gd name="T4" fmla="*/ 108 w 144"/>
                <a:gd name="T5" fmla="*/ 120 h 384"/>
                <a:gd name="T6" fmla="*/ 144 w 144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384">
                  <a:moveTo>
                    <a:pt x="0" y="0"/>
                  </a:moveTo>
                  <a:cubicBezTo>
                    <a:pt x="4" y="10"/>
                    <a:pt x="6" y="40"/>
                    <a:pt x="24" y="60"/>
                  </a:cubicBezTo>
                  <a:cubicBezTo>
                    <a:pt x="42" y="80"/>
                    <a:pt x="88" y="66"/>
                    <a:pt x="108" y="120"/>
                  </a:cubicBezTo>
                  <a:cubicBezTo>
                    <a:pt x="128" y="174"/>
                    <a:pt x="137" y="329"/>
                    <a:pt x="144" y="38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6" name="Line 42"/>
            <p:cNvSpPr>
              <a:spLocks noChangeShapeType="1"/>
            </p:cNvSpPr>
            <p:nvPr/>
          </p:nvSpPr>
          <p:spPr bwMode="auto">
            <a:xfrm flipH="1">
              <a:off x="3792" y="2102"/>
              <a:ext cx="0" cy="4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7" name="Freeform 43"/>
            <p:cNvSpPr>
              <a:spLocks/>
            </p:cNvSpPr>
            <p:nvPr/>
          </p:nvSpPr>
          <p:spPr bwMode="auto">
            <a:xfrm flipH="1">
              <a:off x="4446" y="1344"/>
              <a:ext cx="834" cy="1188"/>
            </a:xfrm>
            <a:custGeom>
              <a:avLst/>
              <a:gdLst>
                <a:gd name="T0" fmla="*/ 816 w 846"/>
                <a:gd name="T1" fmla="*/ 0 h 1176"/>
                <a:gd name="T2" fmla="*/ 816 w 846"/>
                <a:gd name="T3" fmla="*/ 228 h 1176"/>
                <a:gd name="T4" fmla="*/ 744 w 846"/>
                <a:gd name="T5" fmla="*/ 336 h 1176"/>
                <a:gd name="T6" fmla="*/ 204 w 846"/>
                <a:gd name="T7" fmla="*/ 444 h 1176"/>
                <a:gd name="T8" fmla="*/ 120 w 846"/>
                <a:gd name="T9" fmla="*/ 828 h 1176"/>
                <a:gd name="T10" fmla="*/ 24 w 846"/>
                <a:gd name="T11" fmla="*/ 912 h 1176"/>
                <a:gd name="T12" fmla="*/ 0 w 846"/>
                <a:gd name="T1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6" h="1176">
                  <a:moveTo>
                    <a:pt x="816" y="0"/>
                  </a:moveTo>
                  <a:cubicBezTo>
                    <a:pt x="816" y="38"/>
                    <a:pt x="828" y="172"/>
                    <a:pt x="816" y="228"/>
                  </a:cubicBezTo>
                  <a:cubicBezTo>
                    <a:pt x="804" y="284"/>
                    <a:pt x="846" y="300"/>
                    <a:pt x="744" y="336"/>
                  </a:cubicBezTo>
                  <a:cubicBezTo>
                    <a:pt x="642" y="372"/>
                    <a:pt x="308" y="362"/>
                    <a:pt x="204" y="444"/>
                  </a:cubicBezTo>
                  <a:cubicBezTo>
                    <a:pt x="100" y="526"/>
                    <a:pt x="150" y="750"/>
                    <a:pt x="120" y="828"/>
                  </a:cubicBezTo>
                  <a:cubicBezTo>
                    <a:pt x="90" y="906"/>
                    <a:pt x="44" y="854"/>
                    <a:pt x="24" y="912"/>
                  </a:cubicBezTo>
                  <a:cubicBezTo>
                    <a:pt x="4" y="970"/>
                    <a:pt x="5" y="1121"/>
                    <a:pt x="0" y="117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8" name="Freeform 44"/>
            <p:cNvSpPr>
              <a:spLocks/>
            </p:cNvSpPr>
            <p:nvPr/>
          </p:nvSpPr>
          <p:spPr bwMode="auto">
            <a:xfrm>
              <a:off x="4258" y="2120"/>
              <a:ext cx="132" cy="400"/>
            </a:xfrm>
            <a:custGeom>
              <a:avLst/>
              <a:gdLst>
                <a:gd name="T0" fmla="*/ 0 w 132"/>
                <a:gd name="T1" fmla="*/ 0 h 396"/>
                <a:gd name="T2" fmla="*/ 24 w 132"/>
                <a:gd name="T3" fmla="*/ 62 h 396"/>
                <a:gd name="T4" fmla="*/ 108 w 132"/>
                <a:gd name="T5" fmla="*/ 132 h 396"/>
                <a:gd name="T6" fmla="*/ 132 w 132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396">
                  <a:moveTo>
                    <a:pt x="0" y="0"/>
                  </a:moveTo>
                  <a:cubicBezTo>
                    <a:pt x="4" y="10"/>
                    <a:pt x="6" y="40"/>
                    <a:pt x="24" y="62"/>
                  </a:cubicBezTo>
                  <a:cubicBezTo>
                    <a:pt x="42" y="84"/>
                    <a:pt x="90" y="76"/>
                    <a:pt x="108" y="132"/>
                  </a:cubicBezTo>
                  <a:cubicBezTo>
                    <a:pt x="126" y="188"/>
                    <a:pt x="127" y="341"/>
                    <a:pt x="132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9" name="Line 45"/>
            <p:cNvSpPr>
              <a:spLocks noChangeShapeType="1"/>
            </p:cNvSpPr>
            <p:nvPr/>
          </p:nvSpPr>
          <p:spPr bwMode="auto">
            <a:xfrm flipH="1">
              <a:off x="4252" y="2055"/>
              <a:ext cx="6" cy="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0" name="Freeform 46"/>
            <p:cNvSpPr>
              <a:spLocks/>
            </p:cNvSpPr>
            <p:nvPr/>
          </p:nvSpPr>
          <p:spPr bwMode="auto">
            <a:xfrm>
              <a:off x="4118" y="1696"/>
              <a:ext cx="152" cy="824"/>
            </a:xfrm>
            <a:custGeom>
              <a:avLst/>
              <a:gdLst>
                <a:gd name="T0" fmla="*/ 144 w 152"/>
                <a:gd name="T1" fmla="*/ 0 h 816"/>
                <a:gd name="T2" fmla="*/ 132 w 152"/>
                <a:gd name="T3" fmla="*/ 432 h 816"/>
                <a:gd name="T4" fmla="*/ 24 w 152"/>
                <a:gd name="T5" fmla="*/ 564 h 816"/>
                <a:gd name="T6" fmla="*/ 0 w 152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816">
                  <a:moveTo>
                    <a:pt x="144" y="0"/>
                  </a:moveTo>
                  <a:cubicBezTo>
                    <a:pt x="142" y="72"/>
                    <a:pt x="152" y="338"/>
                    <a:pt x="132" y="432"/>
                  </a:cubicBezTo>
                  <a:cubicBezTo>
                    <a:pt x="112" y="526"/>
                    <a:pt x="46" y="500"/>
                    <a:pt x="24" y="564"/>
                  </a:cubicBezTo>
                  <a:cubicBezTo>
                    <a:pt x="2" y="628"/>
                    <a:pt x="5" y="764"/>
                    <a:pt x="0" y="8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1" name="Freeform 47"/>
            <p:cNvSpPr>
              <a:spLocks/>
            </p:cNvSpPr>
            <p:nvPr/>
          </p:nvSpPr>
          <p:spPr bwMode="auto">
            <a:xfrm>
              <a:off x="4724" y="2120"/>
              <a:ext cx="132" cy="400"/>
            </a:xfrm>
            <a:custGeom>
              <a:avLst/>
              <a:gdLst>
                <a:gd name="T0" fmla="*/ 0 w 132"/>
                <a:gd name="T1" fmla="*/ 0 h 396"/>
                <a:gd name="T2" fmla="*/ 24 w 132"/>
                <a:gd name="T3" fmla="*/ 62 h 396"/>
                <a:gd name="T4" fmla="*/ 108 w 132"/>
                <a:gd name="T5" fmla="*/ 132 h 396"/>
                <a:gd name="T6" fmla="*/ 132 w 132"/>
                <a:gd name="T7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396">
                  <a:moveTo>
                    <a:pt x="0" y="0"/>
                  </a:moveTo>
                  <a:cubicBezTo>
                    <a:pt x="4" y="10"/>
                    <a:pt x="6" y="40"/>
                    <a:pt x="24" y="62"/>
                  </a:cubicBezTo>
                  <a:cubicBezTo>
                    <a:pt x="42" y="84"/>
                    <a:pt x="90" y="76"/>
                    <a:pt x="108" y="132"/>
                  </a:cubicBezTo>
                  <a:cubicBezTo>
                    <a:pt x="126" y="188"/>
                    <a:pt x="127" y="341"/>
                    <a:pt x="132" y="3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2" name="Line 48"/>
            <p:cNvSpPr>
              <a:spLocks noChangeShapeType="1"/>
            </p:cNvSpPr>
            <p:nvPr/>
          </p:nvSpPr>
          <p:spPr bwMode="auto">
            <a:xfrm>
              <a:off x="4724" y="2105"/>
              <a:ext cx="0" cy="4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3" name="Freeform 49"/>
            <p:cNvSpPr>
              <a:spLocks/>
            </p:cNvSpPr>
            <p:nvPr/>
          </p:nvSpPr>
          <p:spPr bwMode="auto">
            <a:xfrm>
              <a:off x="4586" y="1699"/>
              <a:ext cx="152" cy="824"/>
            </a:xfrm>
            <a:custGeom>
              <a:avLst/>
              <a:gdLst>
                <a:gd name="T0" fmla="*/ 144 w 152"/>
                <a:gd name="T1" fmla="*/ 0 h 816"/>
                <a:gd name="T2" fmla="*/ 132 w 152"/>
                <a:gd name="T3" fmla="*/ 432 h 816"/>
                <a:gd name="T4" fmla="*/ 24 w 152"/>
                <a:gd name="T5" fmla="*/ 564 h 816"/>
                <a:gd name="T6" fmla="*/ 0 w 152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816">
                  <a:moveTo>
                    <a:pt x="144" y="0"/>
                  </a:moveTo>
                  <a:cubicBezTo>
                    <a:pt x="142" y="72"/>
                    <a:pt x="152" y="338"/>
                    <a:pt x="132" y="432"/>
                  </a:cubicBezTo>
                  <a:cubicBezTo>
                    <a:pt x="112" y="526"/>
                    <a:pt x="46" y="500"/>
                    <a:pt x="24" y="564"/>
                  </a:cubicBezTo>
                  <a:cubicBezTo>
                    <a:pt x="2" y="628"/>
                    <a:pt x="5" y="764"/>
                    <a:pt x="0" y="8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4" name="Line 50"/>
            <p:cNvSpPr>
              <a:spLocks noChangeShapeType="1"/>
            </p:cNvSpPr>
            <p:nvPr/>
          </p:nvSpPr>
          <p:spPr bwMode="auto">
            <a:xfrm>
              <a:off x="5154" y="2174"/>
              <a:ext cx="0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5" name="Freeform 51"/>
            <p:cNvSpPr>
              <a:spLocks/>
            </p:cNvSpPr>
            <p:nvPr/>
          </p:nvSpPr>
          <p:spPr bwMode="auto">
            <a:xfrm>
              <a:off x="5022" y="2158"/>
              <a:ext cx="134" cy="362"/>
            </a:xfrm>
            <a:custGeom>
              <a:avLst/>
              <a:gdLst>
                <a:gd name="T0" fmla="*/ 134 w 134"/>
                <a:gd name="T1" fmla="*/ 0 h 362"/>
                <a:gd name="T2" fmla="*/ 110 w 134"/>
                <a:gd name="T3" fmla="*/ 61 h 362"/>
                <a:gd name="T4" fmla="*/ 26 w 134"/>
                <a:gd name="T5" fmla="*/ 121 h 362"/>
                <a:gd name="T6" fmla="*/ 0 w 134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62">
                  <a:moveTo>
                    <a:pt x="134" y="0"/>
                  </a:moveTo>
                  <a:cubicBezTo>
                    <a:pt x="130" y="10"/>
                    <a:pt x="128" y="40"/>
                    <a:pt x="110" y="61"/>
                  </a:cubicBezTo>
                  <a:cubicBezTo>
                    <a:pt x="92" y="81"/>
                    <a:pt x="44" y="71"/>
                    <a:pt x="26" y="121"/>
                  </a:cubicBezTo>
                  <a:cubicBezTo>
                    <a:pt x="8" y="171"/>
                    <a:pt x="6" y="312"/>
                    <a:pt x="0" y="36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36" name="Line 52"/>
          <p:cNvSpPr>
            <a:spLocks noChangeShapeType="1"/>
          </p:cNvSpPr>
          <p:nvPr/>
        </p:nvSpPr>
        <p:spPr bwMode="auto">
          <a:xfrm>
            <a:off x="6438900" y="3105150"/>
            <a:ext cx="66675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37" name="Line 53"/>
          <p:cNvSpPr>
            <a:spLocks noChangeShapeType="1"/>
          </p:cNvSpPr>
          <p:nvPr/>
        </p:nvSpPr>
        <p:spPr bwMode="auto">
          <a:xfrm>
            <a:off x="7915275" y="3733800"/>
            <a:ext cx="1238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38" name="Line 54"/>
          <p:cNvSpPr>
            <a:spLocks noChangeShapeType="1"/>
          </p:cNvSpPr>
          <p:nvPr/>
        </p:nvSpPr>
        <p:spPr bwMode="auto">
          <a:xfrm>
            <a:off x="6877050" y="53721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39" name="Line 55"/>
          <p:cNvSpPr>
            <a:spLocks noChangeShapeType="1"/>
          </p:cNvSpPr>
          <p:nvPr/>
        </p:nvSpPr>
        <p:spPr bwMode="auto">
          <a:xfrm>
            <a:off x="7839075" y="6000750"/>
            <a:ext cx="9525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40" name="Text Box 56"/>
          <p:cNvSpPr txBox="1">
            <a:spLocks noChangeArrowheads="1"/>
          </p:cNvSpPr>
          <p:nvPr/>
        </p:nvSpPr>
        <p:spPr bwMode="auto">
          <a:xfrm>
            <a:off x="6467475" y="2628900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56441" name="Text Box 57"/>
          <p:cNvSpPr txBox="1">
            <a:spLocks noChangeArrowheads="1"/>
          </p:cNvSpPr>
          <p:nvPr/>
        </p:nvSpPr>
        <p:spPr bwMode="auto">
          <a:xfrm>
            <a:off x="6962775" y="5353050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4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56442" name="Freeform 58"/>
          <p:cNvSpPr>
            <a:spLocks/>
          </p:cNvSpPr>
          <p:nvPr/>
        </p:nvSpPr>
        <p:spPr bwMode="auto">
          <a:xfrm>
            <a:off x="7905750" y="5867400"/>
            <a:ext cx="419100" cy="257175"/>
          </a:xfrm>
          <a:custGeom>
            <a:avLst/>
            <a:gdLst>
              <a:gd name="T0" fmla="*/ 0 w 264"/>
              <a:gd name="T1" fmla="*/ 108 h 162"/>
              <a:gd name="T2" fmla="*/ 120 w 264"/>
              <a:gd name="T3" fmla="*/ 144 h 162"/>
              <a:gd name="T4" fmla="*/ 264 w 264"/>
              <a:gd name="T5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162">
                <a:moveTo>
                  <a:pt x="0" y="108"/>
                </a:moveTo>
                <a:cubicBezTo>
                  <a:pt x="20" y="114"/>
                  <a:pt x="76" y="162"/>
                  <a:pt x="120" y="144"/>
                </a:cubicBezTo>
                <a:cubicBezTo>
                  <a:pt x="164" y="126"/>
                  <a:pt x="234" y="30"/>
                  <a:pt x="264" y="0"/>
                </a:cubicBezTo>
              </a:path>
            </a:pathLst>
          </a:custGeom>
          <a:noFill/>
          <a:ln w="25400" cap="flat" cmpd="sng">
            <a:solidFill>
              <a:srgbClr val="66CCFF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43" name="Freeform 59"/>
          <p:cNvSpPr>
            <a:spLocks/>
          </p:cNvSpPr>
          <p:nvPr/>
        </p:nvSpPr>
        <p:spPr bwMode="auto">
          <a:xfrm>
            <a:off x="7962900" y="3219450"/>
            <a:ext cx="476250" cy="647700"/>
          </a:xfrm>
          <a:custGeom>
            <a:avLst/>
            <a:gdLst>
              <a:gd name="T0" fmla="*/ 0 w 300"/>
              <a:gd name="T1" fmla="*/ 360 h 408"/>
              <a:gd name="T2" fmla="*/ 156 w 300"/>
              <a:gd name="T3" fmla="*/ 396 h 408"/>
              <a:gd name="T4" fmla="*/ 252 w 300"/>
              <a:gd name="T5" fmla="*/ 288 h 408"/>
              <a:gd name="T6" fmla="*/ 300 w 300"/>
              <a:gd name="T7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" h="408">
                <a:moveTo>
                  <a:pt x="0" y="360"/>
                </a:moveTo>
                <a:cubicBezTo>
                  <a:pt x="26" y="366"/>
                  <a:pt x="114" y="408"/>
                  <a:pt x="156" y="396"/>
                </a:cubicBezTo>
                <a:cubicBezTo>
                  <a:pt x="198" y="384"/>
                  <a:pt x="228" y="354"/>
                  <a:pt x="252" y="288"/>
                </a:cubicBezTo>
                <a:cubicBezTo>
                  <a:pt x="276" y="222"/>
                  <a:pt x="290" y="60"/>
                  <a:pt x="300" y="0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44" name="Text Box 60"/>
          <p:cNvSpPr txBox="1">
            <a:spLocks noChangeArrowheads="1"/>
          </p:cNvSpPr>
          <p:nvPr/>
        </p:nvSpPr>
        <p:spPr bwMode="auto">
          <a:xfrm>
            <a:off x="8220075" y="2800350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4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56445" name="Text Box 61"/>
          <p:cNvSpPr txBox="1">
            <a:spLocks noChangeArrowheads="1"/>
          </p:cNvSpPr>
          <p:nvPr/>
        </p:nvSpPr>
        <p:spPr bwMode="auto">
          <a:xfrm>
            <a:off x="8258175" y="5467350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56447" name="Text Box 63"/>
          <p:cNvSpPr txBox="1">
            <a:spLocks noChangeArrowheads="1"/>
          </p:cNvSpPr>
          <p:nvPr/>
        </p:nvSpPr>
        <p:spPr bwMode="auto">
          <a:xfrm>
            <a:off x="1681163" y="4576763"/>
            <a:ext cx="7429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qt or tq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56449" name="Text Box 65"/>
          <p:cNvSpPr txBox="1">
            <a:spLocks noChangeArrowheads="1"/>
          </p:cNvSpPr>
          <p:nvPr/>
        </p:nvSpPr>
        <p:spPr bwMode="auto">
          <a:xfrm>
            <a:off x="306388" y="200025"/>
            <a:ext cx="85296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Quartet of triplets or triplet of quartets or…..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NMR Spectroscopy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Protons and neutrons in a nucleus behave as if they are spinning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ODD number of neutrons </a:t>
            </a:r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protons (or both) is an, the atoms will have net nuclear spin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Examples: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H,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C,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N,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19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F,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spinning charge in the nucleus creates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magnetic moment (vector)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048" y="5066285"/>
            <a:ext cx="35067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7627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1435100"/>
            <a:ext cx="7604125" cy="512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942975" y="1838325"/>
            <a:ext cx="523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 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36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 N + 1  Rule</a:t>
            </a:r>
            <a:endParaRPr lang="en-US" altLang="en-US" sz="36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266700" y="476250"/>
            <a:ext cx="897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 accidentally the same: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[N+1] rule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 flipV="1">
            <a:off x="2173288" y="4257675"/>
            <a:ext cx="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1744663" y="4824413"/>
            <a:ext cx="858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Sextet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260350"/>
            <a:ext cx="8485187" cy="6332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5065713" y="23368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Sextet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8588"/>
            <a:ext cx="8785225" cy="887412"/>
          </a:xfrm>
        </p:spPr>
        <p:txBody>
          <a:bodyPr/>
          <a:lstStyle/>
          <a:p>
            <a:r>
              <a:rPr lang="en-US" altLang="en-US" sz="3600"/>
              <a:t>Stereocenters and Methylene Groups</a:t>
            </a:r>
          </a:p>
        </p:txBody>
      </p:sp>
      <p:pic>
        <p:nvPicPr>
          <p:cNvPr id="65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1001713"/>
            <a:ext cx="4962525" cy="5643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143000"/>
          </a:xfrm>
        </p:spPr>
        <p:txBody>
          <a:bodyPr/>
          <a:lstStyle/>
          <a:p>
            <a:r>
              <a:rPr lang="en-US" altLang="en-US" sz="4000"/>
              <a:t>H Bonded/Acidic Protons:</a:t>
            </a:r>
            <a:br>
              <a:rPr lang="en-US" altLang="en-US" sz="4000"/>
            </a:br>
            <a:r>
              <a:rPr lang="en-US" altLang="en-US" sz="4000"/>
              <a:t>OH,   SH,   N   H</a:t>
            </a:r>
          </a:p>
        </p:txBody>
      </p:sp>
      <p:sp>
        <p:nvSpPr>
          <p:cNvPr id="660483" name="Line 3"/>
          <p:cNvSpPr>
            <a:spLocks noChangeShapeType="1"/>
          </p:cNvSpPr>
          <p:nvPr/>
        </p:nvSpPr>
        <p:spPr bwMode="auto">
          <a:xfrm>
            <a:off x="2343150" y="1114425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4" name="Line 4"/>
          <p:cNvSpPr>
            <a:spLocks noChangeShapeType="1"/>
          </p:cNvSpPr>
          <p:nvPr/>
        </p:nvSpPr>
        <p:spPr bwMode="auto">
          <a:xfrm>
            <a:off x="3695700" y="1114425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5" name="Line 5"/>
          <p:cNvSpPr>
            <a:spLocks noChangeShapeType="1"/>
          </p:cNvSpPr>
          <p:nvPr/>
        </p:nvSpPr>
        <p:spPr bwMode="auto">
          <a:xfrm>
            <a:off x="4967288" y="1100138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6" name="Line 6"/>
          <p:cNvSpPr>
            <a:spLocks noChangeShapeType="1"/>
          </p:cNvSpPr>
          <p:nvPr/>
        </p:nvSpPr>
        <p:spPr bwMode="auto">
          <a:xfrm>
            <a:off x="5767388" y="1100138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7" name="Line 7"/>
          <p:cNvSpPr>
            <a:spLocks noChangeShapeType="1"/>
          </p:cNvSpPr>
          <p:nvPr/>
        </p:nvSpPr>
        <p:spPr bwMode="auto">
          <a:xfrm flipH="1">
            <a:off x="5505450" y="133667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9" name="Text Box 9"/>
          <p:cNvSpPr txBox="1">
            <a:spLocks noChangeArrowheads="1"/>
          </p:cNvSpPr>
          <p:nvPr/>
        </p:nvSpPr>
        <p:spPr bwMode="auto">
          <a:xfrm>
            <a:off x="266700" y="3105150"/>
            <a:ext cx="653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Recall         C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O   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60490" name="Line 10"/>
          <p:cNvSpPr>
            <a:spLocks noChangeShapeType="1"/>
          </p:cNvSpPr>
          <p:nvPr/>
        </p:nvSpPr>
        <p:spPr bwMode="auto">
          <a:xfrm>
            <a:off x="2171700" y="3409950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1" name="Line 11"/>
          <p:cNvSpPr>
            <a:spLocks noChangeShapeType="1"/>
          </p:cNvSpPr>
          <p:nvPr/>
        </p:nvSpPr>
        <p:spPr bwMode="auto">
          <a:xfrm>
            <a:off x="3600450" y="34290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2" name="Line 12"/>
          <p:cNvSpPr>
            <a:spLocks noChangeShapeType="1"/>
          </p:cNvSpPr>
          <p:nvPr/>
        </p:nvSpPr>
        <p:spPr bwMode="auto">
          <a:xfrm>
            <a:off x="4362450" y="340995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4" name="Line 14"/>
          <p:cNvSpPr>
            <a:spLocks noChangeShapeType="1"/>
          </p:cNvSpPr>
          <p:nvPr/>
        </p:nvSpPr>
        <p:spPr bwMode="auto">
          <a:xfrm>
            <a:off x="2495550" y="3103563"/>
            <a:ext cx="0" cy="62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5" name="Freeform 15"/>
          <p:cNvSpPr>
            <a:spLocks/>
          </p:cNvSpPr>
          <p:nvPr/>
        </p:nvSpPr>
        <p:spPr bwMode="auto">
          <a:xfrm rot="420076">
            <a:off x="5200650" y="3162300"/>
            <a:ext cx="1295400" cy="361950"/>
          </a:xfrm>
          <a:custGeom>
            <a:avLst/>
            <a:gdLst>
              <a:gd name="T0" fmla="*/ 816 w 816"/>
              <a:gd name="T1" fmla="*/ 0 h 228"/>
              <a:gd name="T2" fmla="*/ 444 w 816"/>
              <a:gd name="T3" fmla="*/ 48 h 228"/>
              <a:gd name="T4" fmla="*/ 564 w 816"/>
              <a:gd name="T5" fmla="*/ 132 h 228"/>
              <a:gd name="T6" fmla="*/ 0 w 816"/>
              <a:gd name="T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8">
                <a:moveTo>
                  <a:pt x="816" y="0"/>
                </a:moveTo>
                <a:cubicBezTo>
                  <a:pt x="752" y="8"/>
                  <a:pt x="486" y="26"/>
                  <a:pt x="444" y="48"/>
                </a:cubicBezTo>
                <a:cubicBezTo>
                  <a:pt x="402" y="70"/>
                  <a:pt x="638" y="102"/>
                  <a:pt x="564" y="132"/>
                </a:cubicBezTo>
                <a:cubicBezTo>
                  <a:pt x="490" y="162"/>
                  <a:pt x="245" y="195"/>
                  <a:pt x="0" y="2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6" name="Freeform 16"/>
          <p:cNvSpPr>
            <a:spLocks/>
          </p:cNvSpPr>
          <p:nvPr/>
        </p:nvSpPr>
        <p:spPr bwMode="auto">
          <a:xfrm>
            <a:off x="3486150" y="2794000"/>
            <a:ext cx="3028950" cy="311150"/>
          </a:xfrm>
          <a:custGeom>
            <a:avLst/>
            <a:gdLst>
              <a:gd name="T0" fmla="*/ 1908 w 1908"/>
              <a:gd name="T1" fmla="*/ 172 h 196"/>
              <a:gd name="T2" fmla="*/ 1608 w 1908"/>
              <a:gd name="T3" fmla="*/ 172 h 196"/>
              <a:gd name="T4" fmla="*/ 1164 w 1908"/>
              <a:gd name="T5" fmla="*/ 28 h 196"/>
              <a:gd name="T6" fmla="*/ 552 w 1908"/>
              <a:gd name="T7" fmla="*/ 28 h 196"/>
              <a:gd name="T8" fmla="*/ 0 w 1908"/>
              <a:gd name="T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8" h="196">
                <a:moveTo>
                  <a:pt x="1908" y="172"/>
                </a:moveTo>
                <a:cubicBezTo>
                  <a:pt x="1860" y="172"/>
                  <a:pt x="1732" y="196"/>
                  <a:pt x="1608" y="172"/>
                </a:cubicBezTo>
                <a:cubicBezTo>
                  <a:pt x="1484" y="148"/>
                  <a:pt x="1340" y="52"/>
                  <a:pt x="1164" y="28"/>
                </a:cubicBezTo>
                <a:cubicBezTo>
                  <a:pt x="988" y="4"/>
                  <a:pt x="746" y="0"/>
                  <a:pt x="552" y="28"/>
                </a:cubicBezTo>
                <a:cubicBezTo>
                  <a:pt x="358" y="56"/>
                  <a:pt x="115" y="161"/>
                  <a:pt x="0" y="1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7" name="Text Box 17"/>
          <p:cNvSpPr txBox="1">
            <a:spLocks noChangeArrowheads="1"/>
          </p:cNvSpPr>
          <p:nvPr/>
        </p:nvSpPr>
        <p:spPr bwMode="auto">
          <a:xfrm>
            <a:off x="266700" y="4419600"/>
            <a:ext cx="44767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Why?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Fast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exchange (H</a:t>
            </a:r>
            <a:r>
              <a:rPr lang="el-GR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and H</a:t>
            </a:r>
            <a:r>
              <a:rPr lang="el-GR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trade places)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“decouples”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hydrogens.</a:t>
            </a:r>
          </a:p>
        </p:txBody>
      </p:sp>
      <p:pic>
        <p:nvPicPr>
          <p:cNvPr id="66049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3825875"/>
            <a:ext cx="3325813" cy="268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0499" name="AutoShape 19"/>
          <p:cNvSpPr>
            <a:spLocks noChangeArrowheads="1"/>
          </p:cNvSpPr>
          <p:nvPr/>
        </p:nvSpPr>
        <p:spPr bwMode="auto">
          <a:xfrm>
            <a:off x="5934075" y="4857750"/>
            <a:ext cx="1428750" cy="15430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3175">
            <a:solidFill>
              <a:srgbClr val="333333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>
            <a:off x="6848475" y="4552950"/>
            <a:ext cx="989013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7096125" y="4700588"/>
            <a:ext cx="760413" cy="2524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arrow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02" name="Text Box 22"/>
          <p:cNvSpPr txBox="1">
            <a:spLocks noChangeArrowheads="1"/>
          </p:cNvSpPr>
          <p:nvPr/>
        </p:nvSpPr>
        <p:spPr bwMode="auto">
          <a:xfrm>
            <a:off x="7781925" y="4343400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       </a:t>
            </a:r>
            <a:r>
              <a:rPr lang="en-US" altLang="en-US" sz="2400" b="1">
                <a:solidFill>
                  <a:srgbClr val="FF9900"/>
                </a:solidFill>
                <a:effectLst/>
                <a:sym typeface="Symbol" panose="05050102010706020507" pitchFamily="18" charset="2"/>
              </a:rPr>
              <a:t></a:t>
            </a:r>
          </a:p>
        </p:txBody>
      </p:sp>
      <p:sp>
        <p:nvSpPr>
          <p:cNvPr id="660503" name="Text Box 23"/>
          <p:cNvSpPr txBox="1">
            <a:spLocks noChangeArrowheads="1"/>
          </p:cNvSpPr>
          <p:nvPr/>
        </p:nvSpPr>
        <p:spPr bwMode="auto">
          <a:xfrm>
            <a:off x="6686550" y="2762250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 !</a:t>
            </a:r>
          </a:p>
        </p:txBody>
      </p:sp>
      <p:sp>
        <p:nvSpPr>
          <p:cNvPr id="660504" name="Text Box 24"/>
          <p:cNvSpPr txBox="1">
            <a:spLocks noChangeArrowheads="1"/>
          </p:cNvSpPr>
          <p:nvPr/>
        </p:nvSpPr>
        <p:spPr bwMode="auto">
          <a:xfrm>
            <a:off x="193675" y="1770063"/>
            <a:ext cx="8950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Variable </a:t>
            </a:r>
            <a:r>
              <a:rPr lang="en-US" altLang="en-US" sz="2800" b="1" i="1">
                <a:effectLst/>
                <a:sym typeface="Symbol" panose="05050102010706020507" pitchFamily="18" charset="2"/>
              </a:rPr>
              <a:t>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(concentration and moisture-dependent) and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coupling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!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24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Coupling is restored on cooling, because proton exchange is “frozen” (on the NMR time scale).</a:t>
            </a:r>
          </a:p>
        </p:txBody>
      </p:sp>
      <p:pic>
        <p:nvPicPr>
          <p:cNvPr id="66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787525"/>
            <a:ext cx="7772400" cy="339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3162300" y="1885950"/>
            <a:ext cx="203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1009650" y="5448300"/>
            <a:ext cx="7829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peak often broad; disappears on addition of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 to the sample (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exchange).</a:t>
            </a:r>
          </a:p>
        </p:txBody>
      </p:sp>
      <p:sp>
        <p:nvSpPr>
          <p:cNvPr id="661510" name="AutoShape 6"/>
          <p:cNvSpPr>
            <a:spLocks noChangeArrowheads="1"/>
          </p:cNvSpPr>
          <p:nvPr/>
        </p:nvSpPr>
        <p:spPr bwMode="auto">
          <a:xfrm rot="1171381">
            <a:off x="517525" y="4452938"/>
            <a:ext cx="733425" cy="1406525"/>
          </a:xfrm>
          <a:prstGeom prst="curvedRightArrow">
            <a:avLst>
              <a:gd name="adj1" fmla="val 38355"/>
              <a:gd name="adj2" fmla="val 76710"/>
              <a:gd name="adj3" fmla="val 33333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"/>
            <a:ext cx="7772400" cy="1143000"/>
          </a:xfrm>
        </p:spPr>
        <p:txBody>
          <a:bodyPr/>
          <a:lstStyle/>
          <a:p>
            <a:r>
              <a:rPr lang="en-US" altLang="en-US" baseline="30000"/>
              <a:t>13</a:t>
            </a:r>
            <a:r>
              <a:rPr lang="en-US" altLang="en-US"/>
              <a:t>C NMR Spectroscopy</a:t>
            </a: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652463" y="1077913"/>
            <a:ext cx="77533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Only 1% </a:t>
            </a:r>
            <a:r>
              <a:rPr lang="en-US" altLang="en-US" sz="32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 in nature: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</a:t>
            </a:r>
            <a:r>
              <a:rPr lang="en-US" altLang="en-US" sz="32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C—</a:t>
            </a:r>
            <a:r>
              <a:rPr lang="en-US" altLang="en-US" sz="32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splitting,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since chances of finding two </a:t>
            </a:r>
            <a:r>
              <a:rPr lang="en-US" altLang="en-US" sz="32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 adjacent are small (~0.01%).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685800" y="2619375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(For the same reason: No 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C—H seen in 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 NMR. 99% of sample is 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C).</a:t>
            </a: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666750" y="4586288"/>
            <a:ext cx="847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Large </a:t>
            </a: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    </a:t>
            </a:r>
            <a:r>
              <a:rPr lang="en-US" altLang="en-US" sz="360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~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100-150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Hz</a:t>
            </a:r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1828800" y="54864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C  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~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5-10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Hz </a:t>
            </a:r>
          </a:p>
        </p:txBody>
      </p:sp>
      <p:sp>
        <p:nvSpPr>
          <p:cNvPr id="662535" name="Line 7"/>
          <p:cNvSpPr>
            <a:spLocks noChangeShapeType="1"/>
          </p:cNvSpPr>
          <p:nvPr/>
        </p:nvSpPr>
        <p:spPr bwMode="auto">
          <a:xfrm>
            <a:off x="2840038" y="4895850"/>
            <a:ext cx="2936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36" name="Line 8"/>
          <p:cNvSpPr>
            <a:spLocks noChangeShapeType="1"/>
          </p:cNvSpPr>
          <p:nvPr/>
        </p:nvSpPr>
        <p:spPr bwMode="auto">
          <a:xfrm flipV="1">
            <a:off x="1619250" y="5800725"/>
            <a:ext cx="2682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37" name="Line 9"/>
          <p:cNvSpPr>
            <a:spLocks noChangeShapeType="1"/>
          </p:cNvSpPr>
          <p:nvPr/>
        </p:nvSpPr>
        <p:spPr bwMode="auto">
          <a:xfrm flipV="1">
            <a:off x="2476500" y="5819775"/>
            <a:ext cx="4175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38" name="Line 10"/>
          <p:cNvSpPr>
            <a:spLocks noChangeShapeType="1"/>
          </p:cNvSpPr>
          <p:nvPr/>
        </p:nvSpPr>
        <p:spPr bwMode="auto">
          <a:xfrm>
            <a:off x="3248025" y="5813425"/>
            <a:ext cx="346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39" name="Text Box 11"/>
          <p:cNvSpPr txBox="1">
            <a:spLocks noChangeArrowheads="1"/>
          </p:cNvSpPr>
          <p:nvPr/>
        </p:nvSpPr>
        <p:spPr bwMode="auto">
          <a:xfrm>
            <a:off x="781050" y="3619500"/>
            <a:ext cx="735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C—H visible in </a:t>
            </a:r>
            <a:r>
              <a:rPr lang="en-US" altLang="en-US" sz="36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NMR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62540" name="Line 12"/>
          <p:cNvSpPr>
            <a:spLocks noChangeShapeType="1"/>
          </p:cNvSpPr>
          <p:nvPr/>
        </p:nvSpPr>
        <p:spPr bwMode="auto">
          <a:xfrm>
            <a:off x="3811588" y="49149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41" name="Line 13"/>
          <p:cNvSpPr>
            <a:spLocks noChangeShapeType="1"/>
          </p:cNvSpPr>
          <p:nvPr/>
        </p:nvSpPr>
        <p:spPr bwMode="auto">
          <a:xfrm>
            <a:off x="3649663" y="4381500"/>
            <a:ext cx="9525" cy="306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42" name="Line 14"/>
          <p:cNvSpPr>
            <a:spLocks noChangeShapeType="1"/>
          </p:cNvSpPr>
          <p:nvPr/>
        </p:nvSpPr>
        <p:spPr bwMode="auto">
          <a:xfrm>
            <a:off x="3640138" y="5105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43" name="Line 15"/>
          <p:cNvSpPr>
            <a:spLocks noChangeShapeType="1"/>
          </p:cNvSpPr>
          <p:nvPr/>
        </p:nvSpPr>
        <p:spPr bwMode="auto">
          <a:xfrm>
            <a:off x="2395538" y="5281613"/>
            <a:ext cx="9525" cy="306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44" name="Line 16"/>
          <p:cNvSpPr>
            <a:spLocks noChangeShapeType="1"/>
          </p:cNvSpPr>
          <p:nvPr/>
        </p:nvSpPr>
        <p:spPr bwMode="auto">
          <a:xfrm>
            <a:off x="3094038" y="5280025"/>
            <a:ext cx="9525" cy="306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45" name="Line 17"/>
          <p:cNvSpPr>
            <a:spLocks noChangeShapeType="1"/>
          </p:cNvSpPr>
          <p:nvPr/>
        </p:nvSpPr>
        <p:spPr bwMode="auto">
          <a:xfrm>
            <a:off x="2386013" y="6019800"/>
            <a:ext cx="9525" cy="306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546" name="Line 18"/>
          <p:cNvSpPr>
            <a:spLocks noChangeShapeType="1"/>
          </p:cNvSpPr>
          <p:nvPr/>
        </p:nvSpPr>
        <p:spPr bwMode="auto">
          <a:xfrm>
            <a:off x="3094038" y="6038850"/>
            <a:ext cx="9525" cy="306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3" y="371475"/>
            <a:ext cx="8778875" cy="6110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411163" y="1389063"/>
            <a:ext cx="1487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Triplet of quartets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3638550" y="66675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3830638" y="1408113"/>
            <a:ext cx="1530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Quartet of triplets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850" y="3359150"/>
            <a:ext cx="3943350" cy="309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876300" y="647700"/>
            <a:ext cx="7277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Coupling to H can be removed by </a:t>
            </a: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“broad band” irradiation of all Hs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1104900" y="264795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Hence: 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lines are singlets !</a:t>
            </a:r>
          </a:p>
        </p:txBody>
      </p:sp>
      <p:sp>
        <p:nvSpPr>
          <p:cNvPr id="664581" name="Freeform 5"/>
          <p:cNvSpPr>
            <a:spLocks/>
          </p:cNvSpPr>
          <p:nvPr/>
        </p:nvSpPr>
        <p:spPr bwMode="auto">
          <a:xfrm>
            <a:off x="1123950" y="1993900"/>
            <a:ext cx="1333500" cy="273050"/>
          </a:xfrm>
          <a:custGeom>
            <a:avLst/>
            <a:gdLst>
              <a:gd name="T0" fmla="*/ 0 w 840"/>
              <a:gd name="T1" fmla="*/ 52 h 172"/>
              <a:gd name="T2" fmla="*/ 564 w 840"/>
              <a:gd name="T3" fmla="*/ 16 h 172"/>
              <a:gd name="T4" fmla="*/ 432 w 840"/>
              <a:gd name="T5" fmla="*/ 148 h 172"/>
              <a:gd name="T6" fmla="*/ 840 w 840"/>
              <a:gd name="T7" fmla="*/ 1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0" h="172">
                <a:moveTo>
                  <a:pt x="0" y="52"/>
                </a:moveTo>
                <a:cubicBezTo>
                  <a:pt x="246" y="26"/>
                  <a:pt x="492" y="0"/>
                  <a:pt x="564" y="16"/>
                </a:cubicBezTo>
                <a:cubicBezTo>
                  <a:pt x="636" y="32"/>
                  <a:pt x="386" y="124"/>
                  <a:pt x="432" y="148"/>
                </a:cubicBezTo>
                <a:cubicBezTo>
                  <a:pt x="478" y="172"/>
                  <a:pt x="659" y="166"/>
                  <a:pt x="840" y="16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2457450" y="1905000"/>
            <a:ext cx="504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averages H</a:t>
            </a:r>
            <a:r>
              <a:rPr lang="el-GR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l-GR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</a:p>
        </p:txBody>
      </p:sp>
      <p:pic>
        <p:nvPicPr>
          <p:cNvPr id="6645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338" y="3352800"/>
            <a:ext cx="2090737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4788"/>
            <a:ext cx="7772400" cy="1143000"/>
          </a:xfrm>
        </p:spPr>
        <p:txBody>
          <a:bodyPr/>
          <a:lstStyle/>
          <a:p>
            <a:r>
              <a:rPr lang="en-US" altLang="en-US"/>
              <a:t>Symmetry</a:t>
            </a: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1028700" y="2238375"/>
            <a:ext cx="34099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isomers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Cs:</a:t>
            </a:r>
          </a:p>
        </p:txBody>
      </p:sp>
      <p:sp>
        <p:nvSpPr>
          <p:cNvPr id="665605" name="AutoShape 5"/>
          <p:cNvSpPr>
            <a:spLocks noChangeArrowheads="1"/>
          </p:cNvSpPr>
          <p:nvPr/>
        </p:nvSpPr>
        <p:spPr bwMode="auto">
          <a:xfrm rot="5400000">
            <a:off x="4733925" y="2219325"/>
            <a:ext cx="819150" cy="781050"/>
          </a:xfrm>
          <a:prstGeom prst="hexagon">
            <a:avLst>
              <a:gd name="adj" fmla="val 26220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6" name="Line 6"/>
          <p:cNvSpPr>
            <a:spLocks noChangeShapeType="1"/>
          </p:cNvSpPr>
          <p:nvPr/>
        </p:nvSpPr>
        <p:spPr bwMode="auto">
          <a:xfrm flipV="1">
            <a:off x="5143500" y="1835150"/>
            <a:ext cx="9525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07" name="Rectangle 7"/>
          <p:cNvSpPr>
            <a:spLocks noChangeArrowheads="1"/>
          </p:cNvSpPr>
          <p:nvPr/>
        </p:nvSpPr>
        <p:spPr bwMode="auto">
          <a:xfrm>
            <a:off x="6189663" y="2238375"/>
            <a:ext cx="7239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8" name="AutoShape 8"/>
          <p:cNvSpPr>
            <a:spLocks noChangeArrowheads="1"/>
          </p:cNvSpPr>
          <p:nvPr/>
        </p:nvSpPr>
        <p:spPr bwMode="auto">
          <a:xfrm rot="8220000">
            <a:off x="6042025" y="1922463"/>
            <a:ext cx="127000" cy="361950"/>
          </a:xfrm>
          <a:prstGeom prst="triangle">
            <a:avLst>
              <a:gd name="adj" fmla="val 8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9" name="AutoShape 9"/>
          <p:cNvSpPr>
            <a:spLocks noChangeArrowheads="1"/>
          </p:cNvSpPr>
          <p:nvPr/>
        </p:nvSpPr>
        <p:spPr bwMode="auto">
          <a:xfrm rot="12833466">
            <a:off x="6975475" y="1928813"/>
            <a:ext cx="119063" cy="400050"/>
          </a:xfrm>
          <a:prstGeom prst="triangle">
            <a:avLst>
              <a:gd name="adj" fmla="val 8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0" name="AutoShape 10"/>
          <p:cNvSpPr>
            <a:spLocks noChangeArrowheads="1"/>
          </p:cNvSpPr>
          <p:nvPr/>
        </p:nvSpPr>
        <p:spPr bwMode="auto">
          <a:xfrm rot="18600000">
            <a:off x="6952457" y="2770981"/>
            <a:ext cx="114300" cy="376237"/>
          </a:xfrm>
          <a:prstGeom prst="triangle">
            <a:avLst>
              <a:gd name="adj" fmla="val 8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2" name="AutoShape 12"/>
          <p:cNvSpPr>
            <a:spLocks noChangeArrowheads="1"/>
          </p:cNvSpPr>
          <p:nvPr/>
        </p:nvSpPr>
        <p:spPr bwMode="auto">
          <a:xfrm>
            <a:off x="688975" y="4243388"/>
            <a:ext cx="842963" cy="804862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3" name="AutoShape 13"/>
          <p:cNvSpPr>
            <a:spLocks noChangeArrowheads="1"/>
          </p:cNvSpPr>
          <p:nvPr/>
        </p:nvSpPr>
        <p:spPr bwMode="auto">
          <a:xfrm rot="10346152">
            <a:off x="1062038" y="3897313"/>
            <a:ext cx="95250" cy="366712"/>
          </a:xfrm>
          <a:prstGeom prst="triangle">
            <a:avLst>
              <a:gd name="adj" fmla="val 8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4" name="AutoShape 14"/>
          <p:cNvSpPr>
            <a:spLocks noChangeArrowheads="1"/>
          </p:cNvSpPr>
          <p:nvPr/>
        </p:nvSpPr>
        <p:spPr bwMode="auto">
          <a:xfrm rot="14340000">
            <a:off x="1620838" y="4327525"/>
            <a:ext cx="106362" cy="363538"/>
          </a:xfrm>
          <a:prstGeom prst="triangle">
            <a:avLst>
              <a:gd name="adj" fmla="val 8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6" name="AutoShape 16"/>
          <p:cNvSpPr>
            <a:spLocks noChangeArrowheads="1"/>
          </p:cNvSpPr>
          <p:nvPr/>
        </p:nvSpPr>
        <p:spPr bwMode="auto">
          <a:xfrm>
            <a:off x="2057400" y="4270375"/>
            <a:ext cx="858838" cy="777875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7" name="AutoShape 17"/>
          <p:cNvSpPr>
            <a:spLocks noChangeArrowheads="1"/>
          </p:cNvSpPr>
          <p:nvPr/>
        </p:nvSpPr>
        <p:spPr bwMode="auto">
          <a:xfrm rot="10346152">
            <a:off x="2441575" y="3937000"/>
            <a:ext cx="96838" cy="354013"/>
          </a:xfrm>
          <a:prstGeom prst="triangle">
            <a:avLst>
              <a:gd name="adj" fmla="val 8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8" name="Line 18"/>
          <p:cNvSpPr>
            <a:spLocks noChangeShapeType="1"/>
          </p:cNvSpPr>
          <p:nvPr/>
        </p:nvSpPr>
        <p:spPr bwMode="auto">
          <a:xfrm flipV="1">
            <a:off x="2916238" y="4395788"/>
            <a:ext cx="322262" cy="174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0" name="AutoShape 20"/>
          <p:cNvSpPr>
            <a:spLocks noChangeArrowheads="1"/>
          </p:cNvSpPr>
          <p:nvPr/>
        </p:nvSpPr>
        <p:spPr bwMode="auto">
          <a:xfrm>
            <a:off x="3716338" y="4095750"/>
            <a:ext cx="708025" cy="544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1" name="Line 21"/>
          <p:cNvSpPr>
            <a:spLocks noChangeShapeType="1"/>
          </p:cNvSpPr>
          <p:nvPr/>
        </p:nvSpPr>
        <p:spPr bwMode="auto">
          <a:xfrm>
            <a:off x="3368675" y="4516438"/>
            <a:ext cx="334963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2" name="Line 22"/>
          <p:cNvSpPr>
            <a:spLocks noChangeShapeType="1"/>
          </p:cNvSpPr>
          <p:nvPr/>
        </p:nvSpPr>
        <p:spPr bwMode="auto">
          <a:xfrm flipH="1">
            <a:off x="3563938" y="4632325"/>
            <a:ext cx="153987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3" name="Line 23"/>
          <p:cNvSpPr>
            <a:spLocks noChangeShapeType="1"/>
          </p:cNvSpPr>
          <p:nvPr/>
        </p:nvSpPr>
        <p:spPr bwMode="auto">
          <a:xfrm flipV="1">
            <a:off x="4424363" y="4471988"/>
            <a:ext cx="339725" cy="176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4" name="Line 24"/>
          <p:cNvSpPr>
            <a:spLocks noChangeShapeType="1"/>
          </p:cNvSpPr>
          <p:nvPr/>
        </p:nvSpPr>
        <p:spPr bwMode="auto">
          <a:xfrm>
            <a:off x="4435475" y="4649788"/>
            <a:ext cx="44450" cy="34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6" name="Freeform 26"/>
          <p:cNvSpPr>
            <a:spLocks/>
          </p:cNvSpPr>
          <p:nvPr/>
        </p:nvSpPr>
        <p:spPr bwMode="auto">
          <a:xfrm>
            <a:off x="5354638" y="4019550"/>
            <a:ext cx="722312" cy="960438"/>
          </a:xfrm>
          <a:custGeom>
            <a:avLst/>
            <a:gdLst>
              <a:gd name="T0" fmla="*/ 0 w 480"/>
              <a:gd name="T1" fmla="*/ 0 h 720"/>
              <a:gd name="T2" fmla="*/ 312 w 480"/>
              <a:gd name="T3" fmla="*/ 0 h 720"/>
              <a:gd name="T4" fmla="*/ 480 w 480"/>
              <a:gd name="T5" fmla="*/ 228 h 720"/>
              <a:gd name="T6" fmla="*/ 480 w 480"/>
              <a:gd name="T7" fmla="*/ 540 h 720"/>
              <a:gd name="T8" fmla="*/ 180 w 480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720">
                <a:moveTo>
                  <a:pt x="0" y="0"/>
                </a:moveTo>
                <a:lnTo>
                  <a:pt x="312" y="0"/>
                </a:lnTo>
                <a:lnTo>
                  <a:pt x="480" y="228"/>
                </a:lnTo>
                <a:lnTo>
                  <a:pt x="480" y="540"/>
                </a:lnTo>
                <a:lnTo>
                  <a:pt x="180" y="7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7" name="Freeform 27"/>
          <p:cNvSpPr>
            <a:spLocks/>
          </p:cNvSpPr>
          <p:nvPr/>
        </p:nvSpPr>
        <p:spPr bwMode="auto">
          <a:xfrm flipH="1">
            <a:off x="5048250" y="4019550"/>
            <a:ext cx="668338" cy="960438"/>
          </a:xfrm>
          <a:custGeom>
            <a:avLst/>
            <a:gdLst>
              <a:gd name="T0" fmla="*/ 0 w 480"/>
              <a:gd name="T1" fmla="*/ 0 h 720"/>
              <a:gd name="T2" fmla="*/ 312 w 480"/>
              <a:gd name="T3" fmla="*/ 0 h 720"/>
              <a:gd name="T4" fmla="*/ 480 w 480"/>
              <a:gd name="T5" fmla="*/ 228 h 720"/>
              <a:gd name="T6" fmla="*/ 480 w 480"/>
              <a:gd name="T7" fmla="*/ 540 h 720"/>
              <a:gd name="T8" fmla="*/ 180 w 480"/>
              <a:gd name="T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720">
                <a:moveTo>
                  <a:pt x="0" y="0"/>
                </a:moveTo>
                <a:lnTo>
                  <a:pt x="312" y="0"/>
                </a:lnTo>
                <a:lnTo>
                  <a:pt x="480" y="228"/>
                </a:lnTo>
                <a:lnTo>
                  <a:pt x="480" y="540"/>
                </a:lnTo>
                <a:lnTo>
                  <a:pt x="180" y="7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8" name="Freeform 28"/>
          <p:cNvSpPr>
            <a:spLocks/>
          </p:cNvSpPr>
          <p:nvPr/>
        </p:nvSpPr>
        <p:spPr bwMode="auto">
          <a:xfrm>
            <a:off x="5330825" y="4903788"/>
            <a:ext cx="439738" cy="120650"/>
          </a:xfrm>
          <a:custGeom>
            <a:avLst/>
            <a:gdLst>
              <a:gd name="T0" fmla="*/ 292 w 292"/>
              <a:gd name="T1" fmla="*/ 0 h 91"/>
              <a:gd name="T2" fmla="*/ 141 w 292"/>
              <a:gd name="T3" fmla="*/ 91 h 91"/>
              <a:gd name="T4" fmla="*/ 0 w 292"/>
              <a:gd name="T5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91">
                <a:moveTo>
                  <a:pt x="292" y="0"/>
                </a:moveTo>
                <a:lnTo>
                  <a:pt x="141" y="91"/>
                </a:lnTo>
                <a:lnTo>
                  <a:pt x="0" y="1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9" name="Freeform 29"/>
          <p:cNvSpPr>
            <a:spLocks/>
          </p:cNvSpPr>
          <p:nvPr/>
        </p:nvSpPr>
        <p:spPr bwMode="auto">
          <a:xfrm>
            <a:off x="6410325" y="4514850"/>
            <a:ext cx="800100" cy="400050"/>
          </a:xfrm>
          <a:custGeom>
            <a:avLst/>
            <a:gdLst>
              <a:gd name="T0" fmla="*/ 0 w 504"/>
              <a:gd name="T1" fmla="*/ 252 h 252"/>
              <a:gd name="T2" fmla="*/ 252 w 504"/>
              <a:gd name="T3" fmla="*/ 0 h 252"/>
              <a:gd name="T4" fmla="*/ 504 w 504"/>
              <a:gd name="T5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252">
                <a:moveTo>
                  <a:pt x="0" y="252"/>
                </a:moveTo>
                <a:lnTo>
                  <a:pt x="252" y="0"/>
                </a:lnTo>
                <a:lnTo>
                  <a:pt x="50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0" name="Freeform 30"/>
          <p:cNvSpPr>
            <a:spLocks/>
          </p:cNvSpPr>
          <p:nvPr/>
        </p:nvSpPr>
        <p:spPr bwMode="auto">
          <a:xfrm>
            <a:off x="7191375" y="4514850"/>
            <a:ext cx="800100" cy="400050"/>
          </a:xfrm>
          <a:custGeom>
            <a:avLst/>
            <a:gdLst>
              <a:gd name="T0" fmla="*/ 0 w 504"/>
              <a:gd name="T1" fmla="*/ 252 h 252"/>
              <a:gd name="T2" fmla="*/ 252 w 504"/>
              <a:gd name="T3" fmla="*/ 0 h 252"/>
              <a:gd name="T4" fmla="*/ 504 w 504"/>
              <a:gd name="T5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252">
                <a:moveTo>
                  <a:pt x="0" y="252"/>
                </a:moveTo>
                <a:lnTo>
                  <a:pt x="252" y="0"/>
                </a:lnTo>
                <a:lnTo>
                  <a:pt x="50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1" name="Freeform 31"/>
          <p:cNvSpPr>
            <a:spLocks/>
          </p:cNvSpPr>
          <p:nvPr/>
        </p:nvSpPr>
        <p:spPr bwMode="auto">
          <a:xfrm>
            <a:off x="7991475" y="4514850"/>
            <a:ext cx="800100" cy="400050"/>
          </a:xfrm>
          <a:custGeom>
            <a:avLst/>
            <a:gdLst>
              <a:gd name="T0" fmla="*/ 0 w 504"/>
              <a:gd name="T1" fmla="*/ 252 h 252"/>
              <a:gd name="T2" fmla="*/ 252 w 504"/>
              <a:gd name="T3" fmla="*/ 0 h 252"/>
              <a:gd name="T4" fmla="*/ 504 w 504"/>
              <a:gd name="T5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252">
                <a:moveTo>
                  <a:pt x="0" y="252"/>
                </a:moveTo>
                <a:lnTo>
                  <a:pt x="252" y="0"/>
                </a:lnTo>
                <a:lnTo>
                  <a:pt x="50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2" name="Line 32"/>
          <p:cNvSpPr>
            <a:spLocks noChangeShapeType="1"/>
          </p:cNvSpPr>
          <p:nvPr/>
        </p:nvSpPr>
        <p:spPr bwMode="auto">
          <a:xfrm flipH="1">
            <a:off x="6505575" y="4629150"/>
            <a:ext cx="3238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33" name="Text Box 33"/>
          <p:cNvSpPr txBox="1">
            <a:spLocks noChangeArrowheads="1"/>
          </p:cNvSpPr>
          <p:nvPr/>
        </p:nvSpPr>
        <p:spPr bwMode="auto">
          <a:xfrm>
            <a:off x="4886325" y="306705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665634" name="Text Box 34"/>
          <p:cNvSpPr txBox="1">
            <a:spLocks noChangeArrowheads="1"/>
          </p:cNvSpPr>
          <p:nvPr/>
        </p:nvSpPr>
        <p:spPr bwMode="auto">
          <a:xfrm>
            <a:off x="6334125" y="306705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665635" name="Text Box 35"/>
          <p:cNvSpPr txBox="1">
            <a:spLocks noChangeArrowheads="1"/>
          </p:cNvSpPr>
          <p:nvPr/>
        </p:nvSpPr>
        <p:spPr bwMode="auto">
          <a:xfrm>
            <a:off x="895350" y="513397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665636" name="Text Box 36"/>
          <p:cNvSpPr txBox="1">
            <a:spLocks noChangeArrowheads="1"/>
          </p:cNvSpPr>
          <p:nvPr/>
        </p:nvSpPr>
        <p:spPr bwMode="auto">
          <a:xfrm>
            <a:off x="2266950" y="513397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665637" name="Text Box 37"/>
          <p:cNvSpPr txBox="1">
            <a:spLocks noChangeArrowheads="1"/>
          </p:cNvSpPr>
          <p:nvPr/>
        </p:nvSpPr>
        <p:spPr bwMode="auto">
          <a:xfrm>
            <a:off x="3800475" y="513397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65638" name="Text Box 38"/>
          <p:cNvSpPr txBox="1">
            <a:spLocks noChangeArrowheads="1"/>
          </p:cNvSpPr>
          <p:nvPr/>
        </p:nvSpPr>
        <p:spPr bwMode="auto">
          <a:xfrm>
            <a:off x="5334000" y="515302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65639" name="Text Box 39"/>
          <p:cNvSpPr txBox="1">
            <a:spLocks noChangeArrowheads="1"/>
          </p:cNvSpPr>
          <p:nvPr/>
        </p:nvSpPr>
        <p:spPr bwMode="auto">
          <a:xfrm>
            <a:off x="7258050" y="515302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971550" y="7239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shift range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 ppm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H: 10 ppm)</a:t>
            </a:r>
          </a:p>
        </p:txBody>
      </p:sp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971550" y="1371600"/>
            <a:ext cx="7753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Rules for deshielding same as in </a:t>
            </a:r>
            <a:r>
              <a:rPr lang="en-US" alt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 NMR (multiply by a factor of 10-20)</a:t>
            </a:r>
          </a:p>
        </p:txBody>
      </p:sp>
      <p:graphicFrame>
        <p:nvGraphicFramePr>
          <p:cNvPr id="66662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85850" y="2597150"/>
          <a:ext cx="7353300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36604" imgH="4828803" progId="Photoshop.Image.4">
                  <p:embed/>
                </p:oleObj>
              </mc:Choice>
              <mc:Fallback>
                <p:oleObj name="Image" r:id="rId2" imgW="9136604" imgH="4828803" progId="Photoshop.Image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597150"/>
                        <a:ext cx="7353300" cy="367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988" y="1066800"/>
            <a:ext cx="7539037" cy="469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  <a:effectLst/>
              </a:rPr>
              <a:t>Chemical Shift Range</a:t>
            </a:r>
          </a:p>
        </p:txBody>
      </p:sp>
      <p:graphicFrame>
        <p:nvGraphicFramePr>
          <p:cNvPr id="66765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276225"/>
          <a:ext cx="56800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375331" imgH="3925887" progId="Photoshop.Image.5">
                  <p:embed/>
                </p:oleObj>
              </mc:Choice>
              <mc:Fallback>
                <p:oleObj name="Image" r:id="rId2" imgW="7375331" imgH="3925887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6225"/>
                        <a:ext cx="56800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85950" y="3482975"/>
          <a:ext cx="57404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221673" imgH="4206142" progId="Photoshop.Image.4">
                  <p:embed/>
                </p:oleObj>
              </mc:Choice>
              <mc:Fallback>
                <p:oleObj name="Image" r:id="rId4" imgW="8221673" imgH="4206142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482975"/>
                        <a:ext cx="57404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" y="406400"/>
            <a:ext cx="8528050" cy="604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688975" y="1700213"/>
            <a:ext cx="2417763" cy="12398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688975" y="3725863"/>
            <a:ext cx="3744913" cy="8953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Techniques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085850" y="1962150"/>
            <a:ext cx="701040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Distortionless polarization transfer (“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”) </a:t>
            </a:r>
            <a:r>
              <a:rPr lang="en-US" alt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 NMR spectrum. Tells us whether the carbon is attached to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hydrogen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i.e.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or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 Requires running the spectrum in three different ways (using specific laser pulse sequences).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Example :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Limonene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212725"/>
            <a:ext cx="8540750" cy="642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490538" y="2132013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Normal spectrum</a:t>
            </a: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511175" y="3290888"/>
            <a:ext cx="346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DEPT-90 spectrum:</a:t>
            </a:r>
            <a:r>
              <a: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3986213" y="3319463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CH</a:t>
            </a:r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530225" y="4344988"/>
            <a:ext cx="470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DEPT-135 spectrum: </a:t>
            </a: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3960813" y="434975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</a:t>
            </a:r>
            <a:r>
              <a:rPr lang="en-US" alt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1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18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positive</a:t>
            </a:r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3956050" y="5053013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1800" baseline="-25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1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negative peaks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1130300" y="577850"/>
            <a:ext cx="7277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What is ∆</a:t>
            </a:r>
            <a:r>
              <a:rPr lang="en-US" alt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E 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in NMR? Nuclei behave as tiny 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magnets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(random orientation).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777777"/>
      </a:dk1>
      <a:lt1>
        <a:srgbClr val="EBD189"/>
      </a:lt1>
      <a:dk2>
        <a:srgbClr val="00007A"/>
      </a:dk2>
      <a:lt2>
        <a:srgbClr val="EBD189"/>
      </a:lt2>
      <a:accent1>
        <a:srgbClr val="0099CC"/>
      </a:accent1>
      <a:accent2>
        <a:srgbClr val="777777"/>
      </a:accent2>
      <a:accent3>
        <a:srgbClr val="AAAABE"/>
      </a:accent3>
      <a:accent4>
        <a:srgbClr val="C9B274"/>
      </a:accent4>
      <a:accent5>
        <a:srgbClr val="AACAE2"/>
      </a:accent5>
      <a:accent6>
        <a:srgbClr val="6B6B6B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EBD189"/>
        </a:lt1>
        <a:dk2>
          <a:srgbClr val="00007A"/>
        </a:dk2>
        <a:lt2>
          <a:srgbClr val="EBD189"/>
        </a:lt2>
        <a:accent1>
          <a:srgbClr val="0099CC"/>
        </a:accent1>
        <a:accent2>
          <a:srgbClr val="777777"/>
        </a:accent2>
        <a:accent3>
          <a:srgbClr val="AAAABE"/>
        </a:accent3>
        <a:accent4>
          <a:srgbClr val="C9B274"/>
        </a:accent4>
        <a:accent5>
          <a:srgbClr val="AACAE2"/>
        </a:accent5>
        <a:accent6>
          <a:srgbClr val="6B6B6B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12771</TotalTime>
  <Words>2109</Words>
  <Application>Microsoft Office PowerPoint</Application>
  <PresentationFormat>On-screen Show (4:3)</PresentationFormat>
  <Paragraphs>354</Paragraphs>
  <Slides>83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Arial</vt:lpstr>
      <vt:lpstr>Arial Rounded MT Bold</vt:lpstr>
      <vt:lpstr>Calibri</vt:lpstr>
      <vt:lpstr>Comic Sans MS</vt:lpstr>
      <vt:lpstr>Times</vt:lpstr>
      <vt:lpstr>Times New Roman</vt:lpstr>
      <vt:lpstr>Default Design</vt:lpstr>
      <vt:lpstr>1_Klein1-Temp</vt:lpstr>
      <vt:lpstr>Klein1-Temp</vt:lpstr>
      <vt:lpstr>Photo Editor Photo</vt:lpstr>
      <vt:lpstr>CS ChemDraw Drawing</vt:lpstr>
      <vt:lpstr>Image</vt:lpstr>
      <vt:lpstr>Chapter 10: Nuclear Magnetic Resonance (NMR)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NMR Spectroscopy</vt:lpstr>
      <vt:lpstr>PowerPoint Presentation</vt:lpstr>
      <vt:lpstr>PowerPoint Presentation</vt:lpstr>
      <vt:lpstr>Protons as Tiny Magnets Line Up With and Against an External Magnetic Filed</vt:lpstr>
      <vt:lpstr>Absorption of Light, Spin Flip, and Resonance   Spectral Line</vt:lpstr>
      <vt:lpstr>Acquiring a 1H NMR Spectrum</vt:lpstr>
      <vt:lpstr>Acquiring a 1H NMR Spectrum</vt:lpstr>
      <vt:lpstr>The NMR Spectrometer</vt:lpstr>
      <vt:lpstr>PowerPoint Presentation</vt:lpstr>
      <vt:lpstr>Characteristics of a 1H NMR Spectrum</vt:lpstr>
      <vt:lpstr>Chemical Shifts</vt:lpstr>
      <vt:lpstr>The Chemical Shift δ</vt:lpstr>
      <vt:lpstr>PowerPoint Presentation</vt:lpstr>
      <vt:lpstr>PowerPoint Presentation</vt:lpstr>
      <vt:lpstr>Acquiring a 1H NMR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of  δ</vt:lpstr>
      <vt:lpstr>PowerPoint Presentation</vt:lpstr>
      <vt:lpstr>PowerPoint Presentation</vt:lpstr>
      <vt:lpstr>PowerPoint Presentation</vt:lpstr>
      <vt:lpstr>Integration</vt:lpstr>
      <vt:lpstr>PowerPoint Presentation</vt:lpstr>
      <vt:lpstr>PowerPoint Presentation</vt:lpstr>
      <vt:lpstr>Spin-Spin Splitting</vt:lpstr>
      <vt:lpstr>(N+1)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Points</vt:lpstr>
      <vt:lpstr>PowerPoint Presentation</vt:lpstr>
      <vt:lpstr>PowerPoint Presentation</vt:lpstr>
      <vt:lpstr>PowerPoint Presentation</vt:lpstr>
      <vt:lpstr>PowerPoint Presentation</vt:lpstr>
      <vt:lpstr> Number of Signals</vt:lpstr>
      <vt:lpstr> Number of Signals</vt:lpstr>
      <vt:lpstr> Number of Signals</vt:lpstr>
      <vt:lpstr> Number of Signals</vt:lpstr>
      <vt:lpstr> Number of Signals</vt:lpstr>
      <vt:lpstr> Number of Signals</vt:lpstr>
      <vt:lpstr> Number of Signals</vt:lpstr>
      <vt:lpstr> Number of Signals</vt:lpstr>
      <vt:lpstr> Number of Signals</vt:lpstr>
      <vt:lpstr> Number of Signals</vt:lpstr>
      <vt:lpstr>“Sequential” [N+1]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Stereocenters and Methylene Groups</vt:lpstr>
      <vt:lpstr>H Bonded/Acidic Protons: OH,   SH,   N   H</vt:lpstr>
      <vt:lpstr>PowerPoint Presentation</vt:lpstr>
      <vt:lpstr>13C NMR Spectroscopy</vt:lpstr>
      <vt:lpstr>PowerPoint Presentation</vt:lpstr>
      <vt:lpstr>PowerPoint Presentation</vt:lpstr>
      <vt:lpstr>Symmetry</vt:lpstr>
      <vt:lpstr>PowerPoint Presentation</vt:lpstr>
      <vt:lpstr>Chemical Shift Range</vt:lpstr>
      <vt:lpstr>PowerPoint Presentation</vt:lpstr>
      <vt:lpstr>Advanced Techniques</vt:lpstr>
      <vt:lpstr>PowerPoint Presentation</vt:lpstr>
    </vt:vector>
  </TitlesOfParts>
  <Manager/>
  <Company>UCB Chemisrty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F2005</dc:title>
  <dc:subject>Chemistry 3A</dc:subject>
  <dc:creator>P. Vollhardt</dc:creator>
  <cp:keywords/>
  <cp:lastModifiedBy>Walker, Kevin</cp:lastModifiedBy>
  <cp:revision>549</cp:revision>
  <cp:lastPrinted>2017-09-29T15:47:31Z</cp:lastPrinted>
  <dcterms:created xsi:type="dcterms:W3CDTF">2000-03-16T20:35:38Z</dcterms:created>
  <dcterms:modified xsi:type="dcterms:W3CDTF">2023-12-04T17:40:16Z</dcterms:modified>
  <cp:category>Chemistry</cp:category>
</cp:coreProperties>
</file>