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564" r:id="rId2"/>
    <p:sldId id="565" r:id="rId3"/>
    <p:sldId id="566" r:id="rId4"/>
    <p:sldId id="567" r:id="rId5"/>
    <p:sldId id="568" r:id="rId6"/>
    <p:sldId id="569" r:id="rId7"/>
    <p:sldId id="623" r:id="rId8"/>
    <p:sldId id="624" r:id="rId9"/>
    <p:sldId id="625" r:id="rId10"/>
    <p:sldId id="573" r:id="rId11"/>
    <p:sldId id="626" r:id="rId12"/>
    <p:sldId id="574" r:id="rId13"/>
    <p:sldId id="576" r:id="rId14"/>
    <p:sldId id="577" r:id="rId15"/>
    <p:sldId id="570" r:id="rId16"/>
    <p:sldId id="578" r:id="rId17"/>
    <p:sldId id="579" r:id="rId18"/>
    <p:sldId id="580" r:id="rId19"/>
    <p:sldId id="581" r:id="rId20"/>
    <p:sldId id="582" r:id="rId21"/>
    <p:sldId id="616" r:id="rId22"/>
    <p:sldId id="583" r:id="rId23"/>
    <p:sldId id="584" r:id="rId24"/>
    <p:sldId id="585" r:id="rId25"/>
    <p:sldId id="586" r:id="rId26"/>
    <p:sldId id="588" r:id="rId27"/>
    <p:sldId id="621" r:id="rId28"/>
    <p:sldId id="587" r:id="rId29"/>
    <p:sldId id="627" r:id="rId30"/>
    <p:sldId id="628" r:id="rId31"/>
    <p:sldId id="589" r:id="rId32"/>
    <p:sldId id="631" r:id="rId33"/>
    <p:sldId id="622" r:id="rId34"/>
    <p:sldId id="593" r:id="rId35"/>
    <p:sldId id="594" r:id="rId36"/>
    <p:sldId id="595" r:id="rId37"/>
    <p:sldId id="596" r:id="rId38"/>
    <p:sldId id="597" r:id="rId39"/>
    <p:sldId id="598" r:id="rId40"/>
    <p:sldId id="599" r:id="rId41"/>
    <p:sldId id="600" r:id="rId42"/>
    <p:sldId id="601" r:id="rId43"/>
    <p:sldId id="603" r:id="rId44"/>
    <p:sldId id="617" r:id="rId45"/>
    <p:sldId id="604" r:id="rId46"/>
    <p:sldId id="605" r:id="rId47"/>
    <p:sldId id="630" r:id="rId48"/>
    <p:sldId id="606" r:id="rId49"/>
    <p:sldId id="632" r:id="rId50"/>
    <p:sldId id="607" r:id="rId51"/>
    <p:sldId id="608" r:id="rId52"/>
    <p:sldId id="609" r:id="rId53"/>
    <p:sldId id="610" r:id="rId54"/>
    <p:sldId id="614" r:id="rId55"/>
    <p:sldId id="613" r:id="rId56"/>
    <p:sldId id="611" r:id="rId57"/>
    <p:sldId id="615" r:id="rId58"/>
  </p:sldIdLst>
  <p:sldSz cx="9144000" cy="6858000" type="screen4x3"/>
  <p:notesSz cx="6400800" cy="8686800"/>
  <p:defaultTextStyle>
    <a:defPPr>
      <a:defRPr lang="en-US"/>
    </a:defPPr>
    <a:lvl1pPr algn="l" rtl="0" fontAlgn="base">
      <a:spcBef>
        <a:spcPct val="0"/>
      </a:spcBef>
      <a:spcAft>
        <a:spcPct val="0"/>
      </a:spcAft>
      <a:defRPr sz="3600"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3600"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3600"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3600"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3600"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3600"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3600"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3600"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3600"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2568" userDrawn="1">
          <p15:clr>
            <a:srgbClr val="A4A3A4"/>
          </p15:clr>
        </p15:guide>
      </p15:sldGuideLst>
    </p:ext>
    <p:ext uri="{2D200454-40CA-4A62-9FC3-DE9A4176ACB9}">
      <p15:notesGuideLst xmlns:p15="http://schemas.microsoft.com/office/powerpoint/2012/main">
        <p15:guide id="1" orient="horz" pos="2736">
          <p15:clr>
            <a:srgbClr val="A4A3A4"/>
          </p15:clr>
        </p15:guide>
        <p15:guide id="2" pos="20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66CCFF"/>
    <a:srgbClr val="FFFF00"/>
    <a:srgbClr val="B2B2B2"/>
    <a:srgbClr val="FFFFFF"/>
    <a:srgbClr val="FF0066"/>
    <a:srgbClr val="FF9900"/>
    <a:srgbClr val="8DF97B"/>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20" autoAdjust="0"/>
  </p:normalViewPr>
  <p:slideViewPr>
    <p:cSldViewPr snapToGrid="0">
      <p:cViewPr varScale="1">
        <p:scale>
          <a:sx n="123" d="100"/>
          <a:sy n="123" d="100"/>
        </p:scale>
        <p:origin x="1098" y="156"/>
      </p:cViewPr>
      <p:guideLst>
        <p:guide orient="horz" pos="864"/>
        <p:guide pos="2568"/>
      </p:guideLst>
    </p:cSldViewPr>
  </p:slideViewPr>
  <p:outlineViewPr>
    <p:cViewPr>
      <p:scale>
        <a:sx n="20" d="100"/>
        <a:sy n="20" d="100"/>
      </p:scale>
      <p:origin x="0" y="0"/>
    </p:cViewPr>
  </p:outlineViewPr>
  <p:notesTextViewPr>
    <p:cViewPr>
      <p:scale>
        <a:sx n="100" d="100"/>
        <a:sy n="100" d="100"/>
      </p:scale>
      <p:origin x="0" y="0"/>
    </p:cViewPr>
  </p:notesTextViewPr>
  <p:sorterViewPr>
    <p:cViewPr>
      <p:scale>
        <a:sx n="66" d="100"/>
        <a:sy n="66" d="100"/>
      </p:scale>
      <p:origin x="0" y="1764"/>
    </p:cViewPr>
  </p:sorterViewPr>
  <p:notesViewPr>
    <p:cSldViewPr snapToGrid="0">
      <p:cViewPr varScale="1">
        <p:scale>
          <a:sx n="81" d="100"/>
          <a:sy n="81" d="100"/>
        </p:scale>
        <p:origin x="2069" y="-350"/>
      </p:cViewPr>
      <p:guideLst>
        <p:guide orient="horz" pos="2736"/>
        <p:guide pos="201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image" Target="../media/image5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58.emf"/><Relationship Id="rId1" Type="http://schemas.openxmlformats.org/officeDocument/2006/relationships/image" Target="../media/image5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bwMode="auto">
          <a:xfrm>
            <a:off x="530225" y="463550"/>
            <a:ext cx="277495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t" anchorCtr="0" compatLnSpc="1">
            <a:prstTxWarp prst="textNoShape">
              <a:avLst/>
            </a:prstTxWarp>
          </a:bodyPr>
          <a:lstStyle>
            <a:lvl1pPr defTabSz="862013">
              <a:defRPr sz="1200">
                <a:effectLst/>
              </a:defRPr>
            </a:lvl1pPr>
          </a:lstStyle>
          <a:p>
            <a:endParaRPr lang="en-US" altLang="en-US"/>
          </a:p>
        </p:txBody>
      </p:sp>
      <p:sp>
        <p:nvSpPr>
          <p:cNvPr id="239619" name="Rectangle 3"/>
          <p:cNvSpPr>
            <a:spLocks noGrp="1" noChangeArrowheads="1"/>
          </p:cNvSpPr>
          <p:nvPr>
            <p:ph type="dt" sz="quarter" idx="1"/>
          </p:nvPr>
        </p:nvSpPr>
        <p:spPr bwMode="auto">
          <a:xfrm>
            <a:off x="3406775" y="449263"/>
            <a:ext cx="277336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t" anchorCtr="0" compatLnSpc="1">
            <a:prstTxWarp prst="textNoShape">
              <a:avLst/>
            </a:prstTxWarp>
          </a:bodyPr>
          <a:lstStyle>
            <a:lvl1pPr algn="r" defTabSz="862013">
              <a:defRPr sz="1200">
                <a:effectLst/>
              </a:defRPr>
            </a:lvl1pPr>
          </a:lstStyle>
          <a:p>
            <a:fld id="{D39FD7D2-CD4E-4557-B55D-0F8BDAA0104D}" type="datetime1">
              <a:rPr lang="en-US" altLang="en-US"/>
              <a:pPr/>
              <a:t>8/11/2015</a:t>
            </a:fld>
            <a:endParaRPr lang="en-US" altLang="en-US"/>
          </a:p>
        </p:txBody>
      </p:sp>
      <p:sp>
        <p:nvSpPr>
          <p:cNvPr id="239620" name="Rectangle 4"/>
          <p:cNvSpPr>
            <a:spLocks noGrp="1" noChangeArrowheads="1"/>
          </p:cNvSpPr>
          <p:nvPr>
            <p:ph type="ftr" sz="quarter" idx="2"/>
          </p:nvPr>
        </p:nvSpPr>
        <p:spPr bwMode="auto">
          <a:xfrm>
            <a:off x="0" y="8253413"/>
            <a:ext cx="277336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b" anchorCtr="0" compatLnSpc="1">
            <a:prstTxWarp prst="textNoShape">
              <a:avLst/>
            </a:prstTxWarp>
          </a:bodyPr>
          <a:lstStyle>
            <a:lvl1pPr defTabSz="862013">
              <a:defRPr sz="1200">
                <a:effectLst/>
              </a:defRPr>
            </a:lvl1pPr>
          </a:lstStyle>
          <a:p>
            <a:r>
              <a:rPr lang="en-US" altLang="en-US"/>
              <a:t>© Univesity of California</a:t>
            </a:r>
          </a:p>
        </p:txBody>
      </p:sp>
      <p:sp>
        <p:nvSpPr>
          <p:cNvPr id="239621" name="Rectangle 5"/>
          <p:cNvSpPr>
            <a:spLocks noGrp="1" noChangeArrowheads="1"/>
          </p:cNvSpPr>
          <p:nvPr>
            <p:ph type="sldNum" sz="quarter" idx="3"/>
          </p:nvPr>
        </p:nvSpPr>
        <p:spPr bwMode="auto">
          <a:xfrm>
            <a:off x="3627438" y="8253413"/>
            <a:ext cx="2773362"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b" anchorCtr="0" compatLnSpc="1">
            <a:prstTxWarp prst="textNoShape">
              <a:avLst/>
            </a:prstTxWarp>
          </a:bodyPr>
          <a:lstStyle>
            <a:lvl1pPr algn="r" defTabSz="862013">
              <a:defRPr sz="1200">
                <a:effectLst/>
              </a:defRPr>
            </a:lvl1pPr>
          </a:lstStyle>
          <a:p>
            <a:fld id="{9B71D0E6-F7FA-4E8D-9008-15357AFB1F25}" type="slidenum">
              <a:rPr lang="en-US" altLang="en-US"/>
              <a:pPr/>
              <a:t>‹#›</a:t>
            </a:fld>
            <a:endParaRPr lang="en-US" altLang="en-US"/>
          </a:p>
        </p:txBody>
      </p:sp>
    </p:spTree>
    <p:extLst>
      <p:ext uri="{BB962C8B-B14F-4D97-AF65-F5344CB8AC3E}">
        <p14:creationId xmlns:p14="http://schemas.microsoft.com/office/powerpoint/2010/main" val="3636634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77336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t" anchorCtr="0" compatLnSpc="1">
            <a:prstTxWarp prst="textNoShape">
              <a:avLst/>
            </a:prstTxWarp>
          </a:bodyPr>
          <a:lstStyle>
            <a:lvl1pPr defTabSz="862013">
              <a:defRPr sz="1200">
                <a:effectLst/>
                <a:latin typeface="Times New Roman" panose="02020603050405020304" pitchFamily="18" charset="0"/>
              </a:defRPr>
            </a:lvl1pPr>
          </a:lstStyle>
          <a:p>
            <a:endParaRPr lang="en-US" altLang="en-US"/>
          </a:p>
        </p:txBody>
      </p:sp>
      <p:sp>
        <p:nvSpPr>
          <p:cNvPr id="4099" name="Rectangle 3"/>
          <p:cNvSpPr>
            <a:spLocks noGrp="1" noChangeArrowheads="1"/>
          </p:cNvSpPr>
          <p:nvPr>
            <p:ph type="dt" idx="1"/>
          </p:nvPr>
        </p:nvSpPr>
        <p:spPr bwMode="auto">
          <a:xfrm>
            <a:off x="3627438" y="0"/>
            <a:ext cx="2773362"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t" anchorCtr="0" compatLnSpc="1">
            <a:prstTxWarp prst="textNoShape">
              <a:avLst/>
            </a:prstTxWarp>
          </a:bodyPr>
          <a:lstStyle>
            <a:lvl1pPr algn="r" defTabSz="862013">
              <a:defRPr sz="1200">
                <a:effectLst/>
                <a:latin typeface="Times New Roman" panose="02020603050405020304" pitchFamily="18" charset="0"/>
              </a:defRPr>
            </a:lvl1pPr>
          </a:lstStyle>
          <a:p>
            <a:fld id="{431DDFC8-AD17-411F-9C0F-40E40A95D1DC}" type="datetime1">
              <a:rPr lang="en-US" altLang="en-US"/>
              <a:pPr/>
              <a:t>8/11/2015</a:t>
            </a:fld>
            <a:endParaRPr lang="en-US" altLang="en-US"/>
          </a:p>
        </p:txBody>
      </p:sp>
      <p:sp>
        <p:nvSpPr>
          <p:cNvPr id="4100" name="Rectangle 4"/>
          <p:cNvSpPr>
            <a:spLocks noGrp="1" noRot="1" noChangeAspect="1" noChangeArrowheads="1" noTextEdit="1"/>
          </p:cNvSpPr>
          <p:nvPr>
            <p:ph type="sldImg" idx="2"/>
          </p:nvPr>
        </p:nvSpPr>
        <p:spPr bwMode="auto">
          <a:xfrm>
            <a:off x="1028700" y="652463"/>
            <a:ext cx="4343400" cy="32575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852488" y="4125913"/>
            <a:ext cx="469582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0" y="8253413"/>
            <a:ext cx="277336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b" anchorCtr="0" compatLnSpc="1">
            <a:prstTxWarp prst="textNoShape">
              <a:avLst/>
            </a:prstTxWarp>
          </a:bodyPr>
          <a:lstStyle>
            <a:lvl1pPr defTabSz="862013">
              <a:defRPr sz="1200">
                <a:effectLst/>
                <a:latin typeface="Times New Roman" panose="02020603050405020304" pitchFamily="18" charset="0"/>
              </a:defRPr>
            </a:lvl1pPr>
          </a:lstStyle>
          <a:p>
            <a:r>
              <a:rPr lang="en-US" altLang="en-US"/>
              <a:t>© Univesity of California</a:t>
            </a:r>
          </a:p>
        </p:txBody>
      </p:sp>
      <p:sp>
        <p:nvSpPr>
          <p:cNvPr id="4103" name="Rectangle 7"/>
          <p:cNvSpPr>
            <a:spLocks noGrp="1" noChangeArrowheads="1"/>
          </p:cNvSpPr>
          <p:nvPr>
            <p:ph type="sldNum" sz="quarter" idx="5"/>
          </p:nvPr>
        </p:nvSpPr>
        <p:spPr bwMode="auto">
          <a:xfrm>
            <a:off x="3627438" y="8253413"/>
            <a:ext cx="2773362"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b" anchorCtr="0" compatLnSpc="1">
            <a:prstTxWarp prst="textNoShape">
              <a:avLst/>
            </a:prstTxWarp>
          </a:bodyPr>
          <a:lstStyle>
            <a:lvl1pPr algn="r" defTabSz="862013">
              <a:defRPr sz="1200">
                <a:effectLst/>
                <a:latin typeface="Times New Roman" panose="02020603050405020304" pitchFamily="18" charset="0"/>
              </a:defRPr>
            </a:lvl1pPr>
          </a:lstStyle>
          <a:p>
            <a:fld id="{D37143FA-5E19-4434-8D99-FE45E4C34476}" type="slidenum">
              <a:rPr lang="en-US" altLang="en-US"/>
              <a:pPr/>
              <a:t>‹#›</a:t>
            </a:fld>
            <a:endParaRPr lang="en-US" altLang="en-US"/>
          </a:p>
        </p:txBody>
      </p:sp>
    </p:spTree>
    <p:extLst>
      <p:ext uri="{BB962C8B-B14F-4D97-AF65-F5344CB8AC3E}">
        <p14:creationId xmlns:p14="http://schemas.microsoft.com/office/powerpoint/2010/main" val="2279256650"/>
      </p:ext>
    </p:extLst>
  </p:cSld>
  <p:clrMap bg1="lt1" tx1="dk1" bg2="lt2" tx2="dk2" accent1="accent1" accent2="accent2" accent3="accent3" accent4="accent4" accent5="accent5" accent6="accent6" hlink="hlink" folHlink="folHlink"/>
  <p:hf hdr="0"/>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cifinder.cas.org/scifinder/references/answers/A40532EBX86F350AFX68C1945D1C3F017817:A405772BX86F350AFX2CDD9C2A257CD82A22/3.html?nav=eNpb85aBtYSBMbGEQcXRxMDU3NzIKcLCzM3Y1MDRLcLI2cXF0tnI0cjU3NnFAkgbAZUmFRcxCGYlliXq5STmpet55pWkpqcWCT1asOR7Y7sFEwOjJwNrWWJOaWpFEYMAQp1faW5SalHbmqmy3FMedDMxMFQUMDAwMAMNzChhkHYMDfHwD4r39Atz9QsBMvz8492D_EMDPP3cSxg4M3ML8otKgCYUFzLUMTAD9TEARbNzC4JSC1FEAU3fO2o&amp;key=caplus_1975:605695&amp;title=VmljaW5hbCBjaGxvcmluYXRpb24gb2YgYWxreWwgY2hsb3JpZGVzIHdpdGggbW9seWJkZW51bShWKSBjaGxvcmlkZQ&amp;launchSrc=reflist&amp;pageNum=1&amp;sortKey=ACCESSION_NUMBER&amp;sortOrder=DESCENDING"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scifinder.cas.org/scifinder/references/answers/A40532EBX86F350AFX68C1945D1C3F017817:A405772BX86F350AFX2CDD9C2A257CD82A22/4.html?nav=eNpb85aBtYSBMbGEQcXRxMDU3NzIKcLCzM3Y1MDRLcLI2cXF0tnI0cjU3NnFAkgbAZUmFRcxCGYlliXq5STmpet55pWkpqcWCT1asOR7Y7sFEwOjJwNrWWJOaWpFEYMAQp1faW5SalHbmqmy3FMedDMxMFQUMDAwMAMNzChhkHYMDfHwD4r39Atz9QsBMvz8492D_EMDPP3cSxg4M3ML8otKgCYUFzLUMTAD9TEARbNzC4JSC1FEAU3fO2o&amp;key=caplus_1974:437294&amp;title=zrEtQ2hsb3JpbmF0aW9uIG9mIGFsa3lsIGJyb21pZGVzIGJ5IGFudGltb255IHBlbnRhY2hsb3JpZGU&amp;launchSrc=reflist&amp;pageNum=1&amp;sortKey=ACCESSION_NUMBER&amp;sortOrder=DESCENDIN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760515B-61BC-4B24-A79E-F92BC83E3B35}" type="datetime1">
              <a:rPr lang="en-US" altLang="en-US"/>
              <a:pPr/>
              <a:t>8/11/2015</a:t>
            </a:fld>
            <a:endParaRPr lang="en-US" altLang="en-US"/>
          </a:p>
        </p:txBody>
      </p:sp>
      <p:sp>
        <p:nvSpPr>
          <p:cNvPr id="6" name="Rectangle 6"/>
          <p:cNvSpPr>
            <a:spLocks noGrp="1" noChangeArrowheads="1"/>
          </p:cNvSpPr>
          <p:nvPr>
            <p:ph type="ftr" sz="quarter" idx="4"/>
          </p:nvPr>
        </p:nvSpPr>
        <p:spPr>
          <a:ln/>
        </p:spPr>
        <p:txBody>
          <a:bodyPr/>
          <a:lstStyle/>
          <a:p>
            <a:r>
              <a:rPr lang="en-US" altLang="en-US"/>
              <a:t>© Univesity of California</a:t>
            </a:r>
          </a:p>
        </p:txBody>
      </p:sp>
      <p:sp>
        <p:nvSpPr>
          <p:cNvPr id="7" name="Rectangle 7"/>
          <p:cNvSpPr>
            <a:spLocks noGrp="1" noChangeArrowheads="1"/>
          </p:cNvSpPr>
          <p:nvPr>
            <p:ph type="sldNum" sz="quarter" idx="5"/>
          </p:nvPr>
        </p:nvSpPr>
        <p:spPr>
          <a:ln/>
        </p:spPr>
        <p:txBody>
          <a:bodyPr/>
          <a:lstStyle/>
          <a:p>
            <a:fld id="{C2E38FAF-19CA-4B4A-9876-3F02BCEAFB2F}" type="slidenum">
              <a:rPr lang="en-US" altLang="en-US"/>
              <a:pPr/>
              <a:t>4</a:t>
            </a:fld>
            <a:endParaRPr lang="en-US" alt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r>
              <a:rPr lang="en-US" altLang="en-US"/>
              <a:t>enantios, Greek, opposite</a:t>
            </a:r>
          </a:p>
        </p:txBody>
      </p:sp>
    </p:spTree>
    <p:extLst>
      <p:ext uri="{BB962C8B-B14F-4D97-AF65-F5344CB8AC3E}">
        <p14:creationId xmlns:p14="http://schemas.microsoft.com/office/powerpoint/2010/main" val="103451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17E3BA35-4A83-49FB-90D9-2F66E762A6DB}" type="datetime1">
              <a:rPr lang="en-US" altLang="en-US"/>
              <a:pPr/>
              <a:t>8/11/2015</a:t>
            </a:fld>
            <a:endParaRPr lang="en-US" altLang="en-US"/>
          </a:p>
        </p:txBody>
      </p:sp>
      <p:sp>
        <p:nvSpPr>
          <p:cNvPr id="6" name="Rectangle 6"/>
          <p:cNvSpPr>
            <a:spLocks noGrp="1" noChangeArrowheads="1"/>
          </p:cNvSpPr>
          <p:nvPr>
            <p:ph type="ftr" sz="quarter" idx="4"/>
          </p:nvPr>
        </p:nvSpPr>
        <p:spPr>
          <a:ln/>
        </p:spPr>
        <p:txBody>
          <a:bodyPr/>
          <a:lstStyle/>
          <a:p>
            <a:r>
              <a:rPr lang="en-US" altLang="en-US"/>
              <a:t>© Univesity of California</a:t>
            </a:r>
          </a:p>
        </p:txBody>
      </p:sp>
      <p:sp>
        <p:nvSpPr>
          <p:cNvPr id="7" name="Rectangle 7"/>
          <p:cNvSpPr>
            <a:spLocks noGrp="1" noChangeArrowheads="1"/>
          </p:cNvSpPr>
          <p:nvPr>
            <p:ph type="sldNum" sz="quarter" idx="5"/>
          </p:nvPr>
        </p:nvSpPr>
        <p:spPr>
          <a:ln/>
        </p:spPr>
        <p:txBody>
          <a:bodyPr/>
          <a:lstStyle/>
          <a:p>
            <a:fld id="{DDD89068-5719-4F15-B48C-9376AF0D090F}" type="slidenum">
              <a:rPr lang="en-US" altLang="en-US"/>
              <a:pPr/>
              <a:t>13</a:t>
            </a:fld>
            <a:endParaRPr lang="en-US" altLang="en-US"/>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p:txBody>
          <a:bodyPr/>
          <a:lstStyle/>
          <a:p>
            <a:r>
              <a:rPr lang="en-US" altLang="en-US"/>
              <a:t>August Ferdinand Möbius </a:t>
            </a:r>
            <a:r>
              <a:rPr lang="en-US" altLang="en-US" b="1"/>
              <a:t>Born: 17 Nov 1790 in Schulpforta, Saxony (now Germany)</a:t>
            </a:r>
            <a:br>
              <a:rPr lang="en-US" altLang="en-US" b="1"/>
            </a:br>
            <a:r>
              <a:rPr lang="en-US" altLang="en-US" b="1"/>
              <a:t>Died: 26 Sept 1868 in Leipzig, Germany</a:t>
            </a:r>
          </a:p>
          <a:p>
            <a:endParaRPr lang="en-US" altLang="en-US"/>
          </a:p>
        </p:txBody>
      </p:sp>
    </p:spTree>
    <p:extLst>
      <p:ext uri="{BB962C8B-B14F-4D97-AF65-F5344CB8AC3E}">
        <p14:creationId xmlns:p14="http://schemas.microsoft.com/office/powerpoint/2010/main" val="122357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0A0E2DC8-A9BA-4380-965F-25A4F51A658B}" type="datetime1">
              <a:rPr lang="en-US" altLang="en-US"/>
              <a:pPr/>
              <a:t>8/11/2015</a:t>
            </a:fld>
            <a:endParaRPr lang="en-US" altLang="en-US"/>
          </a:p>
        </p:txBody>
      </p:sp>
      <p:sp>
        <p:nvSpPr>
          <p:cNvPr id="6" name="Rectangle 6"/>
          <p:cNvSpPr>
            <a:spLocks noGrp="1" noChangeArrowheads="1"/>
          </p:cNvSpPr>
          <p:nvPr>
            <p:ph type="ftr" sz="quarter" idx="4"/>
          </p:nvPr>
        </p:nvSpPr>
        <p:spPr>
          <a:ln/>
        </p:spPr>
        <p:txBody>
          <a:bodyPr/>
          <a:lstStyle/>
          <a:p>
            <a:r>
              <a:rPr lang="en-US" altLang="en-US"/>
              <a:t>© Univesity of California</a:t>
            </a:r>
          </a:p>
        </p:txBody>
      </p:sp>
      <p:sp>
        <p:nvSpPr>
          <p:cNvPr id="7" name="Rectangle 7"/>
          <p:cNvSpPr>
            <a:spLocks noGrp="1" noChangeArrowheads="1"/>
          </p:cNvSpPr>
          <p:nvPr>
            <p:ph type="sldNum" sz="quarter" idx="5"/>
          </p:nvPr>
        </p:nvSpPr>
        <p:spPr>
          <a:ln/>
        </p:spPr>
        <p:txBody>
          <a:bodyPr/>
          <a:lstStyle/>
          <a:p>
            <a:fld id="{3F3173F7-E500-44E4-8381-4570A2233255}" type="slidenum">
              <a:rPr lang="en-US" altLang="en-US"/>
              <a:pPr/>
              <a:t>15</a:t>
            </a:fld>
            <a:endParaRPr lang="en-US" altLang="en-US"/>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p:txBody>
          <a:bodyPr/>
          <a:lstStyle/>
          <a:p>
            <a:r>
              <a:rPr lang="en-US" altLang="en-US"/>
              <a:t>Movie 5:04 min-Takemetotheriver</a:t>
            </a:r>
          </a:p>
        </p:txBody>
      </p:sp>
    </p:spTree>
    <p:extLst>
      <p:ext uri="{BB962C8B-B14F-4D97-AF65-F5344CB8AC3E}">
        <p14:creationId xmlns:p14="http://schemas.microsoft.com/office/powerpoint/2010/main" val="4272496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2487" y="3910013"/>
            <a:ext cx="4695825" cy="3908425"/>
          </a:xfrm>
        </p:spPr>
        <p:txBody>
          <a:bodyPr/>
          <a:lstStyle/>
          <a:p>
            <a:endParaRPr lang="en-US" b="1" smtClean="0">
              <a:hlinkClick r:id="rId3"/>
            </a:endParaRPr>
          </a:p>
          <a:p>
            <a:endParaRPr lang="en-US" b="1" smtClean="0">
              <a:hlinkClick r:id="rId3"/>
            </a:endParaRPr>
          </a:p>
          <a:p>
            <a:r>
              <a:rPr lang="en-US" b="1" smtClean="0">
                <a:hlinkClick r:id="rId3"/>
              </a:rPr>
              <a:t>Selective for vicinal Bridging haloradical</a:t>
            </a:r>
          </a:p>
          <a:p>
            <a:r>
              <a:rPr lang="en-US" b="1" smtClean="0">
                <a:hlinkClick r:id="rId3"/>
              </a:rPr>
              <a:t>Vicinal </a:t>
            </a:r>
            <a:r>
              <a:rPr lang="en-US" b="1">
                <a:hlinkClick r:id="rId3"/>
              </a:rPr>
              <a:t>chlorination of alkyl chlorides with molybdenum(V) chloride</a:t>
            </a:r>
            <a:r>
              <a:rPr lang="en-US" b="1"/>
              <a:t> </a:t>
            </a:r>
          </a:p>
          <a:p>
            <a:r>
              <a:rPr lang="en-US"/>
              <a:t>Quick View Other Sources </a:t>
            </a:r>
          </a:p>
          <a:p>
            <a:r>
              <a:rPr lang="en-US"/>
              <a:t>By San Filippo, Joseph, Jr.; Sowinski, Allan F.; Romano, Louis J. </a:t>
            </a:r>
          </a:p>
          <a:p>
            <a:r>
              <a:rPr lang="en-US"/>
              <a:t>From Journal of Organic Chemistry (1975), 40(23), 3463-4.  |  Language: English, Database: CAPLUS </a:t>
            </a:r>
          </a:p>
          <a:p>
            <a:r>
              <a:rPr lang="en-US"/>
              <a:t>The reaction of alkyl chlorides with molybdenum(V) chloride (1:2) in methylene chloride results in vicinal chlorination in fair to excellent yields.  Primary chlorides are unaffected.  The reaction is regiospecific; thus, halogenation at a tertiary center is favored exclusively over halogenation at a secondary center which in turn is favored exclusively over chlorination at a primary center.  Chlorination of either cyclohexyl or cyclopentyl chloride yields the cis vicinal dichloride, exclusively.  Vicinal chlorination of alkyl bromides is accompanied by halogen interchange.  Aryl halides are recovered unchanged under the reaction conditions.</a:t>
            </a:r>
          </a:p>
          <a:p>
            <a:r>
              <a:rPr lang="en-US"/>
              <a:t>~2 </a:t>
            </a:r>
          </a:p>
          <a:p>
            <a:r>
              <a:rPr lang="en-US"/>
              <a:t>4. </a:t>
            </a:r>
            <a:r>
              <a:rPr lang="el-GR" b="1">
                <a:hlinkClick r:id="rId4"/>
              </a:rPr>
              <a:t>α-​</a:t>
            </a:r>
            <a:r>
              <a:rPr lang="en-US" b="1">
                <a:hlinkClick r:id="rId4"/>
              </a:rPr>
              <a:t>Chlorination of alkyl bromides by antimony pentachloride</a:t>
            </a:r>
            <a:r>
              <a:rPr lang="en-US" b="1"/>
              <a:t> </a:t>
            </a:r>
          </a:p>
          <a:p>
            <a:r>
              <a:rPr lang="en-US"/>
              <a:t>Quick View Other Sources </a:t>
            </a:r>
          </a:p>
          <a:p>
            <a:r>
              <a:rPr lang="en-US"/>
              <a:t>By Luche, J. L.; Bertin, J.; Kagan, H. B. </a:t>
            </a:r>
          </a:p>
          <a:p>
            <a:r>
              <a:rPr lang="en-US"/>
              <a:t>From Tetrahedron Letters (1974), (9), 759-62.  |  Language: French, Database: CAPLUS </a:t>
            </a:r>
          </a:p>
          <a:p>
            <a:r>
              <a:rPr lang="en-US"/>
              <a:t>Cycloalkyl and sec- and tert-​alkyl bromides with SbCl5 in CCl4 gave 61-​98​% vicinal chlorobromides.  The reaction was stereospecific for cycloalkyl bromides.  E.g., cyclohexyl bromide gave 81​% trans-​1-​chloro-​2-​bromocyclohexane.  Alkyl bromides gave mixts. of erythro- and threo-​dihalides.  Migration of Br occurred in some cases.</a:t>
            </a:r>
          </a:p>
          <a:p>
            <a:r>
              <a:rPr lang="en-US"/>
              <a:t>~1 </a:t>
            </a:r>
          </a:p>
          <a:p>
            <a:endParaRPr lang="en-US"/>
          </a:p>
        </p:txBody>
      </p:sp>
      <p:sp>
        <p:nvSpPr>
          <p:cNvPr id="4" name="Date Placeholder 3"/>
          <p:cNvSpPr>
            <a:spLocks noGrp="1"/>
          </p:cNvSpPr>
          <p:nvPr>
            <p:ph type="dt" idx="10"/>
          </p:nvPr>
        </p:nvSpPr>
        <p:spPr/>
        <p:txBody>
          <a:bodyPr/>
          <a:lstStyle/>
          <a:p>
            <a:fld id="{431DDFC8-AD17-411F-9C0F-40E40A95D1DC}" type="datetime1">
              <a:rPr lang="en-US" altLang="en-US" smtClean="0"/>
              <a:pPr/>
              <a:t>8/11/2015</a:t>
            </a:fld>
            <a:endParaRPr lang="en-US" altLang="en-US"/>
          </a:p>
        </p:txBody>
      </p:sp>
      <p:sp>
        <p:nvSpPr>
          <p:cNvPr id="5" name="Footer Placeholder 4"/>
          <p:cNvSpPr>
            <a:spLocks noGrp="1"/>
          </p:cNvSpPr>
          <p:nvPr>
            <p:ph type="ftr" sz="quarter" idx="11"/>
          </p:nvPr>
        </p:nvSpPr>
        <p:spPr/>
        <p:txBody>
          <a:bodyPr/>
          <a:lstStyle/>
          <a:p>
            <a:r>
              <a:rPr lang="en-US" altLang="en-US" smtClean="0"/>
              <a:t>© Univesity of California</a:t>
            </a:r>
            <a:endParaRPr lang="en-US" altLang="en-US"/>
          </a:p>
        </p:txBody>
      </p:sp>
      <p:sp>
        <p:nvSpPr>
          <p:cNvPr id="6" name="Slide Number Placeholder 5"/>
          <p:cNvSpPr>
            <a:spLocks noGrp="1"/>
          </p:cNvSpPr>
          <p:nvPr>
            <p:ph type="sldNum" sz="quarter" idx="12"/>
          </p:nvPr>
        </p:nvSpPr>
        <p:spPr/>
        <p:txBody>
          <a:bodyPr/>
          <a:lstStyle/>
          <a:p>
            <a:fld id="{D37143FA-5E19-4434-8D99-FE45E4C34476}" type="slidenum">
              <a:rPr lang="en-US" altLang="en-US" smtClean="0"/>
              <a:pPr/>
              <a:t>31</a:t>
            </a:fld>
            <a:endParaRPr lang="en-US" altLang="en-US"/>
          </a:p>
        </p:txBody>
      </p:sp>
    </p:spTree>
    <p:extLst>
      <p:ext uri="{BB962C8B-B14F-4D97-AF65-F5344CB8AC3E}">
        <p14:creationId xmlns:p14="http://schemas.microsoft.com/office/powerpoint/2010/main" val="57099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CB3DE258-7305-4C7D-8BBB-8729C1857C0C}" type="datetime1">
              <a:rPr lang="en-US" altLang="en-US"/>
              <a:pPr/>
              <a:t>8/11/2015</a:t>
            </a:fld>
            <a:endParaRPr lang="en-US" altLang="en-US"/>
          </a:p>
        </p:txBody>
      </p:sp>
      <p:sp>
        <p:nvSpPr>
          <p:cNvPr id="6" name="Rectangle 6"/>
          <p:cNvSpPr>
            <a:spLocks noGrp="1" noChangeArrowheads="1"/>
          </p:cNvSpPr>
          <p:nvPr>
            <p:ph type="ftr" sz="quarter" idx="4"/>
          </p:nvPr>
        </p:nvSpPr>
        <p:spPr>
          <a:ln/>
        </p:spPr>
        <p:txBody>
          <a:bodyPr/>
          <a:lstStyle/>
          <a:p>
            <a:r>
              <a:rPr lang="en-US" altLang="en-US"/>
              <a:t>© Univesity of California</a:t>
            </a:r>
          </a:p>
        </p:txBody>
      </p:sp>
      <p:sp>
        <p:nvSpPr>
          <p:cNvPr id="7" name="Rectangle 7"/>
          <p:cNvSpPr>
            <a:spLocks noGrp="1" noChangeArrowheads="1"/>
          </p:cNvSpPr>
          <p:nvPr>
            <p:ph type="sldNum" sz="quarter" idx="5"/>
          </p:nvPr>
        </p:nvSpPr>
        <p:spPr>
          <a:ln/>
        </p:spPr>
        <p:txBody>
          <a:bodyPr/>
          <a:lstStyle/>
          <a:p>
            <a:fld id="{22FDDA3D-948D-418F-8362-380AC36C6EE7}" type="slidenum">
              <a:rPr lang="en-US" altLang="en-US"/>
              <a:pPr/>
              <a:t>34</a:t>
            </a:fld>
            <a:endParaRPr lang="en-US" altLang="en-US"/>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p:txBody>
          <a:bodyPr/>
          <a:lstStyle/>
          <a:p>
            <a:r>
              <a:rPr lang="en-US" altLang="en-US"/>
              <a:t>3:24 Souslecieldeparis</a:t>
            </a:r>
          </a:p>
        </p:txBody>
      </p:sp>
    </p:spTree>
    <p:extLst>
      <p:ext uri="{BB962C8B-B14F-4D97-AF65-F5344CB8AC3E}">
        <p14:creationId xmlns:p14="http://schemas.microsoft.com/office/powerpoint/2010/main" val="546136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E89F0D7-D933-4FAF-B667-58AD85F249C8}" type="datetime1">
              <a:rPr lang="en-US" altLang="en-US"/>
              <a:pPr/>
              <a:t>8/11/2015</a:t>
            </a:fld>
            <a:endParaRPr lang="en-US" altLang="en-US"/>
          </a:p>
        </p:txBody>
      </p:sp>
      <p:sp>
        <p:nvSpPr>
          <p:cNvPr id="6" name="Rectangle 6"/>
          <p:cNvSpPr>
            <a:spLocks noGrp="1" noChangeArrowheads="1"/>
          </p:cNvSpPr>
          <p:nvPr>
            <p:ph type="ftr" sz="quarter" idx="4"/>
          </p:nvPr>
        </p:nvSpPr>
        <p:spPr>
          <a:ln/>
        </p:spPr>
        <p:txBody>
          <a:bodyPr/>
          <a:lstStyle/>
          <a:p>
            <a:r>
              <a:rPr lang="en-US" altLang="en-US"/>
              <a:t>© Univesity of California</a:t>
            </a:r>
          </a:p>
        </p:txBody>
      </p:sp>
      <p:sp>
        <p:nvSpPr>
          <p:cNvPr id="7" name="Rectangle 7"/>
          <p:cNvSpPr>
            <a:spLocks noGrp="1" noChangeArrowheads="1"/>
          </p:cNvSpPr>
          <p:nvPr>
            <p:ph type="sldNum" sz="quarter" idx="5"/>
          </p:nvPr>
        </p:nvSpPr>
        <p:spPr>
          <a:ln/>
        </p:spPr>
        <p:txBody>
          <a:bodyPr/>
          <a:lstStyle/>
          <a:p>
            <a:fld id="{C35B926A-94F1-4DB6-82BE-C5B245958B71}" type="slidenum">
              <a:rPr lang="en-US" altLang="en-US"/>
              <a:pPr/>
              <a:t>39</a:t>
            </a:fld>
            <a:endParaRPr lang="en-US" altLang="en-US"/>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p:txBody>
          <a:bodyPr/>
          <a:lstStyle/>
          <a:p>
            <a:r>
              <a:rPr lang="en-US" altLang="en-US"/>
              <a:t>5:37 RoadtoHell</a:t>
            </a:r>
          </a:p>
        </p:txBody>
      </p:sp>
    </p:spTree>
    <p:extLst>
      <p:ext uri="{BB962C8B-B14F-4D97-AF65-F5344CB8AC3E}">
        <p14:creationId xmlns:p14="http://schemas.microsoft.com/office/powerpoint/2010/main" val="1948273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31DDFC8-AD17-411F-9C0F-40E40A95D1DC}" type="datetime1">
              <a:rPr lang="en-US" altLang="en-US" smtClean="0"/>
              <a:pPr/>
              <a:t>8/11/2015</a:t>
            </a:fld>
            <a:endParaRPr lang="en-US" altLang="en-US"/>
          </a:p>
        </p:txBody>
      </p:sp>
      <p:sp>
        <p:nvSpPr>
          <p:cNvPr id="5" name="Footer Placeholder 4"/>
          <p:cNvSpPr>
            <a:spLocks noGrp="1"/>
          </p:cNvSpPr>
          <p:nvPr>
            <p:ph type="ftr" sz="quarter" idx="11"/>
          </p:nvPr>
        </p:nvSpPr>
        <p:spPr/>
        <p:txBody>
          <a:bodyPr/>
          <a:lstStyle/>
          <a:p>
            <a:r>
              <a:rPr lang="en-US" altLang="en-US" smtClean="0"/>
              <a:t>© Univesity of California</a:t>
            </a:r>
            <a:endParaRPr lang="en-US" altLang="en-US"/>
          </a:p>
        </p:txBody>
      </p:sp>
      <p:sp>
        <p:nvSpPr>
          <p:cNvPr id="6" name="Slide Number Placeholder 5"/>
          <p:cNvSpPr>
            <a:spLocks noGrp="1"/>
          </p:cNvSpPr>
          <p:nvPr>
            <p:ph type="sldNum" sz="quarter" idx="12"/>
          </p:nvPr>
        </p:nvSpPr>
        <p:spPr/>
        <p:txBody>
          <a:bodyPr/>
          <a:lstStyle/>
          <a:p>
            <a:fld id="{D37143FA-5E19-4434-8D99-FE45E4C34476}" type="slidenum">
              <a:rPr lang="en-US" altLang="en-US" smtClean="0"/>
              <a:pPr/>
              <a:t>44</a:t>
            </a:fld>
            <a:endParaRPr lang="en-US" altLang="en-US"/>
          </a:p>
        </p:txBody>
      </p:sp>
    </p:spTree>
    <p:extLst>
      <p:ext uri="{BB962C8B-B14F-4D97-AF65-F5344CB8AC3E}">
        <p14:creationId xmlns:p14="http://schemas.microsoft.com/office/powerpoint/2010/main" val="2594894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31DDFC8-AD17-411F-9C0F-40E40A95D1DC}" type="datetime1">
              <a:rPr lang="en-US" altLang="en-US" smtClean="0"/>
              <a:pPr/>
              <a:t>8/11/2015</a:t>
            </a:fld>
            <a:endParaRPr lang="en-US" altLang="en-US"/>
          </a:p>
        </p:txBody>
      </p:sp>
      <p:sp>
        <p:nvSpPr>
          <p:cNvPr id="5" name="Footer Placeholder 4"/>
          <p:cNvSpPr>
            <a:spLocks noGrp="1"/>
          </p:cNvSpPr>
          <p:nvPr>
            <p:ph type="ftr" sz="quarter" idx="11"/>
          </p:nvPr>
        </p:nvSpPr>
        <p:spPr/>
        <p:txBody>
          <a:bodyPr/>
          <a:lstStyle/>
          <a:p>
            <a:r>
              <a:rPr lang="en-US" altLang="en-US" smtClean="0"/>
              <a:t>© Univesity of California</a:t>
            </a:r>
            <a:endParaRPr lang="en-US" altLang="en-US"/>
          </a:p>
        </p:txBody>
      </p:sp>
      <p:sp>
        <p:nvSpPr>
          <p:cNvPr id="6" name="Slide Number Placeholder 5"/>
          <p:cNvSpPr>
            <a:spLocks noGrp="1"/>
          </p:cNvSpPr>
          <p:nvPr>
            <p:ph type="sldNum" sz="quarter" idx="12"/>
          </p:nvPr>
        </p:nvSpPr>
        <p:spPr/>
        <p:txBody>
          <a:bodyPr/>
          <a:lstStyle/>
          <a:p>
            <a:fld id="{D37143FA-5E19-4434-8D99-FE45E4C34476}" type="slidenum">
              <a:rPr lang="en-US" altLang="en-US" smtClean="0"/>
              <a:pPr/>
              <a:t>51</a:t>
            </a:fld>
            <a:endParaRPr lang="en-US" altLang="en-US"/>
          </a:p>
        </p:txBody>
      </p:sp>
    </p:spTree>
    <p:extLst>
      <p:ext uri="{BB962C8B-B14F-4D97-AF65-F5344CB8AC3E}">
        <p14:creationId xmlns:p14="http://schemas.microsoft.com/office/powerpoint/2010/main" val="41404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666500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872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209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548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197917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5771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7916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2559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206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24386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15661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7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b="1" kern="1200">
          <a:solidFill>
            <a:srgbClr val="EBD189"/>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p:titleStyle>
    <p:bodyStyle>
      <a:lvl1pPr marL="342900" indent="-342900" algn="l" rtl="0" fontAlgn="base">
        <a:spcBef>
          <a:spcPct val="20000"/>
        </a:spcBef>
        <a:spcAft>
          <a:spcPct val="0"/>
        </a:spcAft>
        <a:buChar char="•"/>
        <a:defRPr sz="3600" kern="1200">
          <a:solidFill>
            <a:srgbClr val="FFF2B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7.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WalbaMovies/05CHIRAL.MOV" TargetMode="External"/><Relationship Id="rId4" Type="http://schemas.openxmlformats.org/officeDocument/2006/relationships/hyperlink" Target="../../../../Music/Talking%20Heads/Sand%20In%20The%20Vaseline%20(Disc%201)/10%20-%20Take%20Me%20To%20The%20River.ra"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4.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3.emf"/><Relationship Id="rId5" Type="http://schemas.openxmlformats.org/officeDocument/2006/relationships/oleObject" Target="../embeddings/oleObject4.bin"/><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em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7.emf"/><Relationship Id="rId5" Type="http://schemas.openxmlformats.org/officeDocument/2006/relationships/oleObject" Target="../embeddings/oleObject6.bin"/><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34.jpeg"/><Relationship Id="rId7" Type="http://schemas.openxmlformats.org/officeDocument/2006/relationships/image" Target="../media/image32.e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31.emf"/><Relationship Id="rId10" Type="http://schemas.openxmlformats.org/officeDocument/2006/relationships/image" Target="../media/image35.jpeg"/><Relationship Id="rId4" Type="http://schemas.openxmlformats.org/officeDocument/2006/relationships/oleObject" Target="../embeddings/oleObject9.bin"/><Relationship Id="rId9" Type="http://schemas.openxmlformats.org/officeDocument/2006/relationships/image" Target="../media/image33.emf"/></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40.png"/><Relationship Id="rId5" Type="http://schemas.openxmlformats.org/officeDocument/2006/relationships/oleObject" Target="../embeddings/oleObject13.bin"/><Relationship Id="rId4" Type="http://schemas.openxmlformats.org/officeDocument/2006/relationships/image" Target="../media/image39.png"/><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Music/Wolfgang%20Amadeus%20Mozart/Don%20Giovanni%20-%20Guilini-%20Highlights/03%20-%20La%20Ci%20Darem%20La%20Mano.ra" TargetMode="External"/><Relationship Id="rId5" Type="http://schemas.openxmlformats.org/officeDocument/2006/relationships/hyperlink" Target="../WalbaMovies/06DIASTE.MOV" TargetMode="Externa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46.emf"/><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48.wmf"/></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WalbaMovies/07MESO.MOV" TargetMode="External"/><Relationship Id="rId5" Type="http://schemas.openxmlformats.org/officeDocument/2006/relationships/hyperlink" Target="../../../../Music/Rory%20Gallagher/Defender/06%20-%20Road%20To%20Hell.ra" TargetMode="External"/><Relationship Id="rId4" Type="http://schemas.openxmlformats.org/officeDocument/2006/relationships/image" Target="../media/image50.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oleObject" Target="../embeddings/oleObject17.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58.emf"/><Relationship Id="rId5" Type="http://schemas.openxmlformats.org/officeDocument/2006/relationships/oleObject" Target="../embeddings/oleObject19.bin"/><Relationship Id="rId4" Type="http://schemas.openxmlformats.org/officeDocument/2006/relationships/image" Target="../media/image57.wmf"/></Relationships>
</file>

<file path=ppt/slides/_rels/slide4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58.emf"/><Relationship Id="rId5" Type="http://schemas.openxmlformats.org/officeDocument/2006/relationships/oleObject" Target="../embeddings/oleObject21.bin"/><Relationship Id="rId4" Type="http://schemas.openxmlformats.org/officeDocument/2006/relationships/image" Target="../media/image57.wmf"/></Relationships>
</file>

<file path=ppt/slides/_rels/slide4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67.wmf"/></Relationships>
</file>

<file path=ppt/slides/_rels/slide5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oleObject" Target="../embeddings/oleObject24.bin"/><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image" Target="../media/image58.emf"/><Relationship Id="rId5" Type="http://schemas.openxmlformats.org/officeDocument/2006/relationships/oleObject" Target="../embeddings/oleObject25.bin"/><Relationship Id="rId10" Type="http://schemas.openxmlformats.org/officeDocument/2006/relationships/image" Target="../media/image24.emf"/><Relationship Id="rId4" Type="http://schemas.openxmlformats.org/officeDocument/2006/relationships/image" Target="../media/image57.wmf"/><Relationship Id="rId9" Type="http://schemas.openxmlformats.org/officeDocument/2006/relationships/image" Target="../media/image22.emf"/></Relationships>
</file>

<file path=ppt/slides/_rels/slide5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6.xml"/><Relationship Id="rId1" Type="http://schemas.openxmlformats.org/officeDocument/2006/relationships/vmlDrawing" Target="../drawings/vmlDrawing16.vml"/><Relationship Id="rId4" Type="http://schemas.openxmlformats.org/officeDocument/2006/relationships/image" Target="../media/image71.emf"/></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2" name="Rectangle 6"/>
          <p:cNvSpPr>
            <a:spLocks noGrp="1" noChangeArrowheads="1"/>
          </p:cNvSpPr>
          <p:nvPr>
            <p:ph type="title"/>
          </p:nvPr>
        </p:nvSpPr>
        <p:spPr>
          <a:xfrm>
            <a:off x="85241" y="114300"/>
            <a:ext cx="8996766" cy="914400"/>
          </a:xfrm>
        </p:spPr>
        <p:txBody>
          <a:bodyPr/>
          <a:lstStyle/>
          <a:p>
            <a:r>
              <a:rPr lang="en-US" altLang="en-US" sz="3600" dirty="0" smtClean="0">
                <a:solidFill>
                  <a:srgbClr val="00FF00"/>
                </a:solidFill>
                <a:latin typeface="+mn-lt"/>
              </a:rPr>
              <a:t>Chapter 5: </a:t>
            </a:r>
            <a:r>
              <a:rPr lang="en-US" altLang="en-US" sz="3600" smtClean="0">
                <a:solidFill>
                  <a:srgbClr val="00FF00"/>
                </a:solidFill>
                <a:latin typeface="+mn-lt"/>
              </a:rPr>
              <a:t>Image And </a:t>
            </a:r>
            <a:r>
              <a:rPr lang="en-US" altLang="en-US" sz="3600" dirty="0">
                <a:solidFill>
                  <a:srgbClr val="00FF00"/>
                </a:solidFill>
                <a:latin typeface="+mn-lt"/>
              </a:rPr>
              <a:t>Mirror Image</a:t>
            </a:r>
          </a:p>
        </p:txBody>
      </p:sp>
      <p:pic>
        <p:nvPicPr>
          <p:cNvPr id="505905" name="Picture 49" descr="https://c1.staticflickr.com/9/8390/8651491118_cdb484a1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308" y="1121680"/>
            <a:ext cx="5641385" cy="56413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bwMode="auto">
          <a:xfrm flipV="1">
            <a:off x="165066" y="941898"/>
            <a:ext cx="8813868" cy="10602"/>
          </a:xfrm>
          <a:prstGeom prst="line">
            <a:avLst/>
          </a:prstGeom>
          <a:noFill/>
          <a:ln w="38100" cap="flat" cmpd="sng" algn="ctr">
            <a:solidFill>
              <a:schemeClr val="accent2">
                <a:lumMod val="40000"/>
                <a:lumOff val="60000"/>
              </a:scheme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624013"/>
            <a:ext cx="8535987" cy="3608387"/>
          </a:xfrm>
          <a:prstGeom prst="rect">
            <a:avLst/>
          </a:prstGeom>
          <a:noFill/>
          <a:extLst>
            <a:ext uri="{909E8E84-426E-40DD-AFC4-6F175D3DCCD1}">
              <a14:hiddenFill xmlns:a14="http://schemas.microsoft.com/office/drawing/2010/main">
                <a:solidFill>
                  <a:srgbClr val="FFFFFF"/>
                </a:solidFill>
              </a14:hiddenFill>
            </a:ext>
          </a:extLst>
        </p:spPr>
      </p:pic>
      <p:sp>
        <p:nvSpPr>
          <p:cNvPr id="515075" name="Text Box 3"/>
          <p:cNvSpPr txBox="1">
            <a:spLocks noChangeArrowheads="1"/>
          </p:cNvSpPr>
          <p:nvPr/>
        </p:nvSpPr>
        <p:spPr bwMode="auto">
          <a:xfrm>
            <a:off x="0" y="5532438"/>
            <a:ext cx="8515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800">
                <a:effectLst>
                  <a:outerShdw blurRad="38100" dist="38100" dir="2700000" algn="tl">
                    <a:srgbClr val="000000"/>
                  </a:outerShdw>
                </a:effectLst>
                <a:latin typeface="Times New Roman" panose="02020603050405020304" pitchFamily="18" charset="0"/>
              </a:rPr>
              <a:t>                    </a:t>
            </a:r>
            <a:r>
              <a:rPr lang="en-US" altLang="en-US" sz="2800">
                <a:effectLst>
                  <a:outerShdw blurRad="38100" dist="38100" dir="2700000" algn="tl">
                    <a:srgbClr val="000000"/>
                  </a:outerShdw>
                </a:effectLst>
              </a:rPr>
              <a:t>20,000</a:t>
            </a:r>
            <a:r>
              <a:rPr lang="en-US" altLang="en-US" sz="2800">
                <a:effectLst>
                  <a:outerShdw blurRad="38100" dist="38100" dir="2700000" algn="tl">
                    <a:srgbClr val="000000"/>
                  </a:outerShdw>
                </a:effectLst>
                <a:latin typeface="Times New Roman" panose="02020603050405020304" pitchFamily="18" charset="0"/>
              </a:rPr>
              <a:t>                 </a:t>
            </a:r>
            <a:r>
              <a:rPr lang="en-US" altLang="en-US" sz="2800">
                <a:effectLst>
                  <a:outerShdw blurRad="38100" dist="38100" dir="2700000" algn="tl">
                    <a:srgbClr val="000000"/>
                  </a:outerShdw>
                </a:effectLst>
              </a:rPr>
              <a:t>:                     1   </a:t>
            </a:r>
          </a:p>
        </p:txBody>
      </p:sp>
      <p:sp>
        <p:nvSpPr>
          <p:cNvPr id="515076" name="Rectangle 4"/>
          <p:cNvSpPr>
            <a:spLocks noGrp="1" noChangeArrowheads="1"/>
          </p:cNvSpPr>
          <p:nvPr>
            <p:ph type="title"/>
          </p:nvPr>
        </p:nvSpPr>
        <p:spPr>
          <a:xfrm>
            <a:off x="685800" y="228600"/>
            <a:ext cx="7772400" cy="1143000"/>
          </a:xfrm>
        </p:spPr>
        <p:txBody>
          <a:bodyPr/>
          <a:lstStyle/>
          <a:p>
            <a:r>
              <a:rPr lang="en-US" altLang="en-US">
                <a:solidFill>
                  <a:schemeClr val="tx1"/>
                </a:solidFill>
                <a:cs typeface="Arial" panose="020B0604020202020204" pitchFamily="34" charset="0"/>
              </a:rPr>
              <a:t>Escargot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Grp="1" noChangeArrowheads="1"/>
          </p:cNvSpPr>
          <p:nvPr>
            <p:ph type="title"/>
          </p:nvPr>
        </p:nvSpPr>
        <p:spPr/>
        <p:txBody>
          <a:bodyPr/>
          <a:lstStyle/>
          <a:p>
            <a:r>
              <a:rPr lang="en-US" altLang="en-US" sz="4000" b="0" dirty="0">
                <a:solidFill>
                  <a:srgbClr val="FF3399"/>
                </a:solidFill>
              </a:rPr>
              <a:t>Symmetry </a:t>
            </a:r>
            <a:r>
              <a:rPr lang="en-US" altLang="en-US" sz="4000" b="0" dirty="0" smtClean="0">
                <a:solidFill>
                  <a:srgbClr val="FF3399"/>
                </a:solidFill>
              </a:rPr>
              <a:t>is beautiful, or is it </a:t>
            </a:r>
            <a:r>
              <a:rPr lang="en-US" altLang="en-US" sz="4000" b="0" dirty="0">
                <a:solidFill>
                  <a:srgbClr val="FF3399"/>
                </a:solidFill>
              </a:rPr>
              <a:t>?</a:t>
            </a:r>
          </a:p>
        </p:txBody>
      </p:sp>
      <p:pic>
        <p:nvPicPr>
          <p:cNvPr id="581637" name="Picture 5" descr="angelina_symme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2457450"/>
            <a:ext cx="6751637" cy="3179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685800" y="200025"/>
            <a:ext cx="7772400" cy="1397000"/>
          </a:xfrm>
        </p:spPr>
        <p:txBody>
          <a:bodyPr/>
          <a:lstStyle/>
          <a:p>
            <a:r>
              <a:rPr lang="en-US" altLang="en-US">
                <a:solidFill>
                  <a:schemeClr val="tx1"/>
                </a:solidFill>
                <a:cs typeface="Arial" panose="020B0604020202020204" pitchFamily="34" charset="0"/>
              </a:rPr>
              <a:t>Symmetry in Art: M. C. Escher</a:t>
            </a:r>
          </a:p>
        </p:txBody>
      </p:sp>
      <p:pic>
        <p:nvPicPr>
          <p:cNvPr id="516099" name="Picture 3" descr="Waterfall"/>
          <p:cNvPicPr>
            <a:picLocks noChangeAspect="1" noChangeArrowheads="1"/>
          </p:cNvPicPr>
          <p:nvPr/>
        </p:nvPicPr>
        <p:blipFill>
          <a:blip r:embed="rId2">
            <a:extLst>
              <a:ext uri="{28A0092B-C50C-407E-A947-70E740481C1C}">
                <a14:useLocalDpi xmlns:a14="http://schemas.microsoft.com/office/drawing/2010/main" val="0"/>
              </a:ext>
            </a:extLst>
          </a:blip>
          <a:srcRect l="13318" t="10358" r="12971" b="11526"/>
          <a:stretch>
            <a:fillRect/>
          </a:stretch>
        </p:blipFill>
        <p:spPr bwMode="auto">
          <a:xfrm>
            <a:off x="887413" y="1835150"/>
            <a:ext cx="3040062" cy="3819525"/>
          </a:xfrm>
          <a:prstGeom prst="rect">
            <a:avLst/>
          </a:prstGeom>
          <a:noFill/>
          <a:extLst>
            <a:ext uri="{909E8E84-426E-40DD-AFC4-6F175D3DCCD1}">
              <a14:hiddenFill xmlns:a14="http://schemas.microsoft.com/office/drawing/2010/main">
                <a:solidFill>
                  <a:srgbClr val="FFFFFF"/>
                </a:solidFill>
              </a14:hiddenFill>
            </a:ext>
          </a:extLst>
        </p:spPr>
      </p:pic>
      <p:pic>
        <p:nvPicPr>
          <p:cNvPr id="516100" name="Picture 4" descr="10048551"/>
          <p:cNvPicPr>
            <a:picLocks noChangeAspect="1" noChangeArrowheads="1"/>
          </p:cNvPicPr>
          <p:nvPr/>
        </p:nvPicPr>
        <p:blipFill>
          <a:blip r:embed="rId3">
            <a:extLst>
              <a:ext uri="{28A0092B-C50C-407E-A947-70E740481C1C}">
                <a14:useLocalDpi xmlns:a14="http://schemas.microsoft.com/office/drawing/2010/main" val="0"/>
              </a:ext>
            </a:extLst>
          </a:blip>
          <a:srcRect l="9422" t="8440" r="8093" b="8847"/>
          <a:stretch>
            <a:fillRect/>
          </a:stretch>
        </p:blipFill>
        <p:spPr bwMode="auto">
          <a:xfrm>
            <a:off x="5116513" y="2428875"/>
            <a:ext cx="3446462" cy="2894013"/>
          </a:xfrm>
          <a:prstGeom prst="rect">
            <a:avLst/>
          </a:prstGeom>
          <a:noFill/>
          <a:extLst>
            <a:ext uri="{909E8E84-426E-40DD-AFC4-6F175D3DCCD1}">
              <a14:hiddenFill xmlns:a14="http://schemas.microsoft.com/office/drawing/2010/main">
                <a:solidFill>
                  <a:srgbClr val="FFFFFF"/>
                </a:solidFill>
              </a14:hiddenFill>
            </a:ext>
          </a:extLst>
        </p:spPr>
      </p:pic>
      <p:sp>
        <p:nvSpPr>
          <p:cNvPr id="516101" name="Text Box 5"/>
          <p:cNvSpPr txBox="1">
            <a:spLocks noChangeArrowheads="1"/>
          </p:cNvSpPr>
          <p:nvPr/>
        </p:nvSpPr>
        <p:spPr bwMode="auto">
          <a:xfrm>
            <a:off x="1552575" y="5913438"/>
            <a:ext cx="1828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a:effectLst>
                  <a:outerShdw blurRad="38100" dist="38100" dir="2700000" algn="tl">
                    <a:srgbClr val="000000"/>
                  </a:outerShdw>
                </a:effectLst>
              </a:rPr>
              <a:t>Waterfall</a:t>
            </a:r>
          </a:p>
        </p:txBody>
      </p:sp>
      <p:sp>
        <p:nvSpPr>
          <p:cNvPr id="516102" name="Text Box 6"/>
          <p:cNvSpPr txBox="1">
            <a:spLocks noChangeArrowheads="1"/>
          </p:cNvSpPr>
          <p:nvPr/>
        </p:nvSpPr>
        <p:spPr bwMode="auto">
          <a:xfrm>
            <a:off x="5638800" y="5594350"/>
            <a:ext cx="2643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a:effectLst>
                  <a:outerShdw blurRad="38100" dist="38100" dir="2700000" algn="tl">
                    <a:srgbClr val="000000"/>
                  </a:outerShdw>
                </a:effectLst>
              </a:rPr>
              <a:t>Drawing Hands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8146" name="Group 2"/>
          <p:cNvGrpSpPr>
            <a:grpSpLocks/>
          </p:cNvGrpSpPr>
          <p:nvPr/>
        </p:nvGrpSpPr>
        <p:grpSpPr bwMode="auto">
          <a:xfrm>
            <a:off x="2071688" y="976313"/>
            <a:ext cx="5000625" cy="4906962"/>
            <a:chOff x="0" y="0"/>
            <a:chExt cx="3150" cy="3091"/>
          </a:xfrm>
        </p:grpSpPr>
        <p:sp>
          <p:nvSpPr>
            <p:cNvPr id="518147" name="Rectangle 3"/>
            <p:cNvSpPr>
              <a:spLocks noChangeArrowheads="1"/>
            </p:cNvSpPr>
            <p:nvPr/>
          </p:nvSpPr>
          <p:spPr bwMode="auto">
            <a:xfrm>
              <a:off x="0" y="0"/>
              <a:ext cx="31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518148" name="Group 4"/>
            <p:cNvGrpSpPr>
              <a:grpSpLocks/>
            </p:cNvGrpSpPr>
            <p:nvPr/>
          </p:nvGrpSpPr>
          <p:grpSpPr bwMode="auto">
            <a:xfrm>
              <a:off x="0" y="0"/>
              <a:ext cx="1941" cy="3091"/>
              <a:chOff x="0" y="0"/>
              <a:chExt cx="1941" cy="3091"/>
            </a:xfrm>
          </p:grpSpPr>
          <p:sp>
            <p:nvSpPr>
              <p:cNvPr id="518149" name="Rectangle 5"/>
              <p:cNvSpPr>
                <a:spLocks noChangeArrowheads="1"/>
              </p:cNvSpPr>
              <p:nvPr/>
            </p:nvSpPr>
            <p:spPr bwMode="auto">
              <a:xfrm>
                <a:off x="0" y="0"/>
                <a:ext cx="194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18150" name="Rectangle 6"/>
              <p:cNvSpPr>
                <a:spLocks noChangeArrowheads="1"/>
              </p:cNvSpPr>
              <p:nvPr/>
            </p:nvSpPr>
            <p:spPr bwMode="auto">
              <a:xfrm>
                <a:off x="0" y="0"/>
                <a:ext cx="1941" cy="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r>
                  <a:rPr lang="en-US" altLang="en-US" sz="2400">
                    <a:effectLst/>
                    <a:latin typeface="Times" panose="02020603050405020304" pitchFamily="18" charset="0"/>
                  </a:rPr>
                  <a:t>  </a:t>
                </a:r>
                <a:r>
                  <a:rPr lang="en-US" altLang="en-US" sz="29200">
                    <a:effectLst/>
                    <a:latin typeface="Times" panose="02020603050405020304" pitchFamily="18" charset="0"/>
                  </a:rPr>
                  <a:t> </a:t>
                </a:r>
                <a:r>
                  <a:rPr lang="en-US" altLang="en-US" sz="2400">
                    <a:effectLst/>
                    <a:latin typeface="Times" panose="02020603050405020304" pitchFamily="18" charset="0"/>
                  </a:rPr>
                  <a:t>                                                  </a:t>
                </a:r>
              </a:p>
            </p:txBody>
          </p:sp>
        </p:grpSp>
      </p:grpSp>
      <p:graphicFrame>
        <p:nvGraphicFramePr>
          <p:cNvPr id="518151" name="Object 7"/>
          <p:cNvGraphicFramePr>
            <a:graphicFrameLocks noChangeAspect="1"/>
          </p:cNvGraphicFramePr>
          <p:nvPr/>
        </p:nvGraphicFramePr>
        <p:xfrm>
          <a:off x="671513" y="342900"/>
          <a:ext cx="7900987" cy="5657850"/>
        </p:xfrm>
        <a:graphic>
          <a:graphicData uri="http://schemas.openxmlformats.org/presentationml/2006/ole">
            <mc:AlternateContent xmlns:mc="http://schemas.openxmlformats.org/markup-compatibility/2006">
              <mc:Choice xmlns:v="urn:schemas-microsoft-com:vml" Requires="v">
                <p:oleObj spid="_x0000_s518232" name="Image" r:id="rId4" imgW="6023297" imgH="5121073" progId="Photoshop.Image.5">
                  <p:embed/>
                </p:oleObj>
              </mc:Choice>
              <mc:Fallback>
                <p:oleObj name="Image" r:id="rId4" imgW="6023297" imgH="5121073" progId="Photoshop.Image.5">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3" y="342900"/>
                        <a:ext cx="7900987"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8152" name="Text Box 8"/>
          <p:cNvSpPr txBox="1">
            <a:spLocks noChangeArrowheads="1"/>
          </p:cNvSpPr>
          <p:nvPr/>
        </p:nvSpPr>
        <p:spPr bwMode="auto">
          <a:xfrm>
            <a:off x="3595688" y="6103938"/>
            <a:ext cx="233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a:effectLst>
                  <a:outerShdw blurRad="38100" dist="38100" dir="2700000" algn="tl">
                    <a:srgbClr val="000000"/>
                  </a:outerShdw>
                </a:effectLst>
              </a:rPr>
              <a:t>Möbius Strip</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RodinsCathed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33400"/>
            <a:ext cx="3657600" cy="5053013"/>
          </a:xfrm>
          <a:prstGeom prst="rect">
            <a:avLst/>
          </a:prstGeom>
          <a:noFill/>
          <a:extLst>
            <a:ext uri="{909E8E84-426E-40DD-AFC4-6F175D3DCCD1}">
              <a14:hiddenFill xmlns:a14="http://schemas.microsoft.com/office/drawing/2010/main">
                <a:solidFill>
                  <a:srgbClr val="FFFFFF"/>
                </a:solidFill>
              </a14:hiddenFill>
            </a:ext>
          </a:extLst>
        </p:spPr>
      </p:pic>
      <p:sp>
        <p:nvSpPr>
          <p:cNvPr id="519171" name="Text Box 3"/>
          <p:cNvSpPr txBox="1">
            <a:spLocks noChangeArrowheads="1"/>
          </p:cNvSpPr>
          <p:nvPr/>
        </p:nvSpPr>
        <p:spPr bwMode="auto">
          <a:xfrm>
            <a:off x="2220913" y="5862638"/>
            <a:ext cx="4873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a:effectLst>
                  <a:outerShdw blurRad="38100" dist="38100" dir="2700000" algn="tl">
                    <a:srgbClr val="000000"/>
                  </a:outerShdw>
                </a:effectLst>
              </a:rPr>
              <a:t>Auguste Rodin: La Cathedral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907" y="1211422"/>
            <a:ext cx="5904186" cy="5515972"/>
          </a:xfrm>
          <a:prstGeom prst="rect">
            <a:avLst/>
          </a:prstGeom>
        </p:spPr>
      </p:pic>
      <p:sp>
        <p:nvSpPr>
          <p:cNvPr id="3" name="Title 2"/>
          <p:cNvSpPr>
            <a:spLocks noGrp="1"/>
          </p:cNvSpPr>
          <p:nvPr>
            <p:ph type="title"/>
          </p:nvPr>
        </p:nvSpPr>
        <p:spPr>
          <a:xfrm>
            <a:off x="685800" y="215494"/>
            <a:ext cx="7772400" cy="738753"/>
          </a:xfrm>
        </p:spPr>
        <p:txBody>
          <a:bodyPr/>
          <a:lstStyle/>
          <a:p>
            <a:r>
              <a:rPr lang="en-US" sz="4000" dirty="0" smtClean="0">
                <a:solidFill>
                  <a:srgbClr val="00FF00"/>
                </a:solidFill>
              </a:rPr>
              <a:t>The Various </a:t>
            </a:r>
            <a:r>
              <a:rPr lang="en-US" sz="4000" smtClean="0">
                <a:solidFill>
                  <a:srgbClr val="00FF00"/>
                </a:solidFill>
              </a:rPr>
              <a:t>Kinds Of </a:t>
            </a:r>
            <a:r>
              <a:rPr lang="en-US" sz="4000" dirty="0" smtClean="0">
                <a:solidFill>
                  <a:srgbClr val="00FF00"/>
                </a:solidFill>
              </a:rPr>
              <a:t>Isomers</a:t>
            </a:r>
            <a:endParaRPr lang="en-US" sz="4000" dirty="0">
              <a:solidFill>
                <a:srgbClr val="00FF00"/>
              </a:solidFill>
            </a:endParaRPr>
          </a:p>
        </p:txBody>
      </p:sp>
      <p:sp>
        <p:nvSpPr>
          <p:cNvPr id="4" name="TextBox 3">
            <a:hlinkClick r:id="rId4" action="ppaction://hlinkfile"/>
          </p:cNvPr>
          <p:cNvSpPr txBox="1"/>
          <p:nvPr/>
        </p:nvSpPr>
        <p:spPr>
          <a:xfrm>
            <a:off x="8272675" y="6109529"/>
            <a:ext cx="736099" cy="276999"/>
          </a:xfrm>
          <a:prstGeom prst="rect">
            <a:avLst/>
          </a:prstGeom>
          <a:solidFill>
            <a:schemeClr val="bg1">
              <a:lumMod val="75000"/>
            </a:schemeClr>
          </a:solidFill>
        </p:spPr>
        <p:txBody>
          <a:bodyPr wrap="none" rtlCol="0">
            <a:spAutoFit/>
          </a:bodyPr>
          <a:lstStyle/>
          <a:p>
            <a:r>
              <a:rPr lang="en-US" sz="1200" smtClean="0">
                <a:solidFill>
                  <a:schemeClr val="bg1">
                    <a:lumMod val="60000"/>
                    <a:lumOff val="40000"/>
                  </a:schemeClr>
                </a:solidFill>
              </a:rPr>
              <a:t>THeads</a:t>
            </a:r>
            <a:endParaRPr lang="en-US" sz="1200">
              <a:solidFill>
                <a:schemeClr val="bg1">
                  <a:lumMod val="60000"/>
                  <a:lumOff val="40000"/>
                </a:schemeClr>
              </a:solidFill>
            </a:endParaRPr>
          </a:p>
        </p:txBody>
      </p:sp>
      <p:sp>
        <p:nvSpPr>
          <p:cNvPr id="9" name="TextBox 8">
            <a:hlinkClick r:id="rId5" action="ppaction://hlinkfile"/>
          </p:cNvPr>
          <p:cNvSpPr txBox="1"/>
          <p:nvPr/>
        </p:nvSpPr>
        <p:spPr>
          <a:xfrm>
            <a:off x="8283183" y="6411703"/>
            <a:ext cx="635110" cy="276999"/>
          </a:xfrm>
          <a:prstGeom prst="rect">
            <a:avLst/>
          </a:prstGeom>
          <a:solidFill>
            <a:schemeClr val="bg1">
              <a:lumMod val="75000"/>
            </a:schemeClr>
          </a:solidFill>
        </p:spPr>
        <p:txBody>
          <a:bodyPr wrap="none" rtlCol="0">
            <a:spAutoFit/>
          </a:bodyPr>
          <a:lstStyle/>
          <a:p>
            <a:r>
              <a:rPr lang="en-US" sz="1200" smtClean="0">
                <a:solidFill>
                  <a:schemeClr val="bg1">
                    <a:lumMod val="60000"/>
                    <a:lumOff val="40000"/>
                  </a:schemeClr>
                </a:solidFill>
              </a:rPr>
              <a:t>Walba</a:t>
            </a:r>
            <a:endParaRPr lang="en-US" sz="1200">
              <a:solidFill>
                <a:schemeClr val="bg1">
                  <a:lumMod val="60000"/>
                  <a:lumOff val="40000"/>
                </a:schemeClr>
              </a:solidFill>
            </a:endParaRPr>
          </a:p>
        </p:txBody>
      </p:sp>
      <p:cxnSp>
        <p:nvCxnSpPr>
          <p:cNvPr id="7" name="Straight Connector 6"/>
          <p:cNvCxnSpPr/>
          <p:nvPr/>
        </p:nvCxnSpPr>
        <p:spPr bwMode="auto">
          <a:xfrm flipV="1">
            <a:off x="159053" y="952500"/>
            <a:ext cx="8825894" cy="3853"/>
          </a:xfrm>
          <a:prstGeom prst="line">
            <a:avLst/>
          </a:prstGeom>
          <a:noFill/>
          <a:ln w="38100" cap="flat" cmpd="sng" algn="ctr">
            <a:solidFill>
              <a:schemeClr val="accent2">
                <a:lumMod val="40000"/>
                <a:lumOff val="60000"/>
              </a:scheme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Text Box 2"/>
          <p:cNvSpPr txBox="1">
            <a:spLocks noChangeArrowheads="1"/>
          </p:cNvSpPr>
          <p:nvPr/>
        </p:nvSpPr>
        <p:spPr bwMode="auto">
          <a:xfrm>
            <a:off x="182880" y="1524162"/>
            <a:ext cx="9144000" cy="181588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200" dirty="0" smtClean="0">
                <a:solidFill>
                  <a:srgbClr val="66CCFF"/>
                </a:solidFill>
                <a:effectLst>
                  <a:outerShdw blurRad="38100" dist="38100" dir="2700000" algn="tl">
                    <a:srgbClr val="000000"/>
                  </a:outerShdw>
                </a:effectLst>
                <a:latin typeface="Comic Sans MS" panose="030F0702030302020204" pitchFamily="66" charset="0"/>
              </a:rPr>
              <a:t>“Handedness” </a:t>
            </a:r>
            <a:r>
              <a:rPr lang="en-US" altLang="en-US" sz="3200" dirty="0" smtClean="0">
                <a:solidFill>
                  <a:schemeClr val="tx2"/>
                </a:solidFill>
                <a:effectLst>
                  <a:outerShdw blurRad="38100" dist="38100" dir="2700000" algn="tl">
                    <a:srgbClr val="000000"/>
                  </a:outerShdw>
                </a:effectLst>
                <a:latin typeface="Comic Sans MS" panose="030F0702030302020204" pitchFamily="66" charset="0"/>
              </a:rPr>
              <a:t>(i.e., left or right) is called the </a:t>
            </a:r>
            <a:r>
              <a:rPr lang="en-US" altLang="en-US" sz="3200" dirty="0" smtClean="0">
                <a:solidFill>
                  <a:srgbClr val="66CCFF"/>
                </a:solidFill>
                <a:effectLst>
                  <a:outerShdw blurRad="38100" dist="38100" dir="2700000" algn="tl">
                    <a:srgbClr val="000000"/>
                  </a:outerShdw>
                </a:effectLst>
                <a:latin typeface="Comic Sans MS" panose="030F0702030302020204" pitchFamily="66" charset="0"/>
              </a:rPr>
              <a:t>absolute </a:t>
            </a:r>
            <a:r>
              <a:rPr lang="en-US" altLang="en-US" sz="3200" dirty="0">
                <a:solidFill>
                  <a:srgbClr val="66CCFF"/>
                </a:solidFill>
                <a:effectLst>
                  <a:outerShdw blurRad="38100" dist="38100" dir="2700000" algn="tl">
                    <a:srgbClr val="000000"/>
                  </a:outerShdw>
                </a:effectLst>
                <a:latin typeface="Comic Sans MS" panose="030F0702030302020204" pitchFamily="66" charset="0"/>
              </a:rPr>
              <a:t>configuration.</a:t>
            </a:r>
            <a:r>
              <a:rPr lang="en-US" altLang="en-US" sz="3200" dirty="0">
                <a:solidFill>
                  <a:schemeClr val="accent1"/>
                </a:solidFill>
                <a:effectLst>
                  <a:outerShdw blurRad="38100" dist="38100" dir="2700000" algn="tl">
                    <a:srgbClr val="000000"/>
                  </a:outerShdw>
                </a:effectLst>
                <a:latin typeface="Comic Sans MS" panose="030F0702030302020204" pitchFamily="66" charset="0"/>
              </a:rPr>
              <a:t> </a:t>
            </a:r>
            <a:r>
              <a:rPr lang="en-US" altLang="en-US" sz="3200" dirty="0" smtClean="0">
                <a:solidFill>
                  <a:schemeClr val="tx2"/>
                </a:solidFill>
                <a:effectLst>
                  <a:outerShdw blurRad="38100" dist="38100" dir="2700000" algn="tl">
                    <a:srgbClr val="000000"/>
                  </a:outerShdw>
                </a:effectLst>
                <a:latin typeface="Comic Sans MS" panose="030F0702030302020204" pitchFamily="66" charset="0"/>
              </a:rPr>
              <a:t>Measured by:</a:t>
            </a:r>
            <a:endParaRPr lang="en-US" altLang="en-US" sz="3200" dirty="0">
              <a:solidFill>
                <a:schemeClr val="accent1"/>
              </a:solidFill>
              <a:effectLst>
                <a:outerShdw blurRad="38100" dist="38100" dir="2700000" algn="tl">
                  <a:srgbClr val="000000"/>
                </a:outerShdw>
              </a:effectLst>
              <a:latin typeface="Comic Sans MS" panose="030F0702030302020204" pitchFamily="66" charset="0"/>
            </a:endParaRPr>
          </a:p>
          <a:p>
            <a:pPr>
              <a:spcBef>
                <a:spcPct val="50000"/>
              </a:spcBef>
              <a:buFontTx/>
              <a:buAutoNum type="arabicPeriod"/>
            </a:pPr>
            <a:r>
              <a:rPr lang="en-US" altLang="en-US" sz="3200" dirty="0">
                <a:solidFill>
                  <a:srgbClr val="66CCFF"/>
                </a:solidFill>
                <a:effectLst>
                  <a:outerShdw blurRad="38100" dist="38100" dir="2700000" algn="tl">
                    <a:srgbClr val="000000"/>
                  </a:outerShdw>
                </a:effectLst>
                <a:latin typeface="Comic Sans MS" panose="030F0702030302020204" pitchFamily="66" charset="0"/>
              </a:rPr>
              <a:t>X-ray crystal </a:t>
            </a:r>
            <a:r>
              <a:rPr lang="en-US" altLang="en-US" sz="3200" dirty="0" smtClean="0">
                <a:solidFill>
                  <a:srgbClr val="66CCFF"/>
                </a:solidFill>
                <a:effectLst>
                  <a:outerShdw blurRad="38100" dist="38100" dir="2700000" algn="tl">
                    <a:srgbClr val="000000"/>
                  </a:outerShdw>
                </a:effectLst>
                <a:latin typeface="Comic Sans MS" panose="030F0702030302020204" pitchFamily="66" charset="0"/>
              </a:rPr>
              <a:t>structure</a:t>
            </a:r>
            <a:r>
              <a:rPr lang="en-US" altLang="en-US" sz="3200" dirty="0" smtClean="0">
                <a:effectLst>
                  <a:outerShdw blurRad="38100" dist="38100" dir="2700000" algn="tl">
                    <a:srgbClr val="000000"/>
                  </a:outerShdw>
                </a:effectLst>
                <a:latin typeface="Comic Sans MS" panose="030F0702030302020204" pitchFamily="66" charset="0"/>
              </a:rPr>
              <a:t> = </a:t>
            </a:r>
            <a:r>
              <a:rPr lang="en-US" altLang="en-US" sz="3200" dirty="0">
                <a:effectLst>
                  <a:outerShdw blurRad="38100" dist="38100" dir="2700000" algn="tl">
                    <a:srgbClr val="000000"/>
                  </a:outerShdw>
                </a:effectLst>
                <a:latin typeface="Comic Sans MS" panose="030F0702030302020204" pitchFamily="66" charset="0"/>
              </a:rPr>
              <a:t>“Photo</a:t>
            </a:r>
            <a:r>
              <a:rPr lang="en-US" altLang="en-US" sz="3200" dirty="0" smtClean="0">
                <a:effectLst>
                  <a:outerShdw blurRad="38100" dist="38100" dir="2700000" algn="tl">
                    <a:srgbClr val="000000"/>
                  </a:outerShdw>
                </a:effectLst>
                <a:latin typeface="Comic Sans MS" panose="030F0702030302020204" pitchFamily="66" charset="0"/>
              </a:rPr>
              <a:t>.”</a:t>
            </a:r>
            <a:endParaRPr lang="en-US" altLang="en-US" sz="3200" dirty="0">
              <a:effectLst>
                <a:outerShdw blurRad="38100" dist="38100" dir="2700000" algn="tl">
                  <a:srgbClr val="000000"/>
                </a:outerShdw>
              </a:effectLst>
              <a:latin typeface="Comic Sans MS" panose="030F0702030302020204" pitchFamily="66" charset="0"/>
            </a:endParaRPr>
          </a:p>
        </p:txBody>
      </p:sp>
      <p:sp>
        <p:nvSpPr>
          <p:cNvPr id="520196" name="Rectangle 4"/>
          <p:cNvSpPr>
            <a:spLocks noGrp="1" noChangeArrowheads="1"/>
          </p:cNvSpPr>
          <p:nvPr>
            <p:ph type="title"/>
          </p:nvPr>
        </p:nvSpPr>
        <p:spPr>
          <a:xfrm>
            <a:off x="23813" y="86182"/>
            <a:ext cx="9037637" cy="1277668"/>
          </a:xfrm>
        </p:spPr>
        <p:txBody>
          <a:bodyPr/>
          <a:lstStyle/>
          <a:p>
            <a:r>
              <a:rPr lang="en-US" altLang="en-US" dirty="0" smtClean="0">
                <a:solidFill>
                  <a:srgbClr val="00FF00"/>
                </a:solidFill>
              </a:rPr>
              <a:t>Enantiomers: </a:t>
            </a:r>
            <a:r>
              <a:rPr lang="en-US" altLang="en-US" smtClean="0">
                <a:solidFill>
                  <a:srgbClr val="00FF00"/>
                </a:solidFill>
              </a:rPr>
              <a:t>How To </a:t>
            </a:r>
            <a:r>
              <a:rPr lang="en-US" altLang="en-US" dirty="0" smtClean="0">
                <a:solidFill>
                  <a:srgbClr val="00FF00"/>
                </a:solidFill>
              </a:rPr>
              <a:t>Tell Which Is Which</a:t>
            </a:r>
            <a:endParaRPr lang="en-US" altLang="en-US" dirty="0">
              <a:solidFill>
                <a:srgbClr val="00FF00"/>
              </a:solidFill>
            </a:endParaRPr>
          </a:p>
        </p:txBody>
      </p:sp>
      <p:cxnSp>
        <p:nvCxnSpPr>
          <p:cNvPr id="5" name="Straight Connector 4"/>
          <p:cNvCxnSpPr/>
          <p:nvPr/>
        </p:nvCxnSpPr>
        <p:spPr bwMode="auto">
          <a:xfrm flipV="1">
            <a:off x="132715" y="1447800"/>
            <a:ext cx="8878570" cy="8744"/>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2"/>
          <a:stretch>
            <a:fillRect/>
          </a:stretch>
        </p:blipFill>
        <p:spPr>
          <a:xfrm>
            <a:off x="1991532" y="3394286"/>
            <a:ext cx="5160936" cy="334538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9" name="Rectangle 3"/>
          <p:cNvSpPr>
            <a:spLocks noGrp="1" noChangeArrowheads="1"/>
          </p:cNvSpPr>
          <p:nvPr>
            <p:ph type="title"/>
          </p:nvPr>
        </p:nvSpPr>
        <p:spPr>
          <a:xfrm>
            <a:off x="685800" y="0"/>
            <a:ext cx="7772400" cy="920621"/>
          </a:xfrm>
        </p:spPr>
        <p:txBody>
          <a:bodyPr/>
          <a:lstStyle/>
          <a:p>
            <a:r>
              <a:rPr lang="en-US" altLang="en-US" dirty="0">
                <a:solidFill>
                  <a:srgbClr val="00FF00"/>
                </a:solidFill>
                <a:cs typeface="Arial" panose="020B0604020202020204" pitchFamily="34" charset="0"/>
              </a:rPr>
              <a:t>The </a:t>
            </a:r>
            <a:r>
              <a:rPr lang="en-US" altLang="en-US" dirty="0" err="1">
                <a:solidFill>
                  <a:srgbClr val="00FF00"/>
                </a:solidFill>
                <a:cs typeface="Arial" panose="020B0604020202020204" pitchFamily="34" charset="0"/>
              </a:rPr>
              <a:t>Polarimeter</a:t>
            </a:r>
            <a:endParaRPr lang="en-US" altLang="en-US" dirty="0">
              <a:solidFill>
                <a:srgbClr val="00FF00"/>
              </a:solidFill>
              <a:cs typeface="Arial" panose="020B0604020202020204" pitchFamily="34" charset="0"/>
            </a:endParaRPr>
          </a:p>
        </p:txBody>
      </p:sp>
      <p:sp>
        <p:nvSpPr>
          <p:cNvPr id="3" name="Rectangle 2"/>
          <p:cNvSpPr/>
          <p:nvPr/>
        </p:nvSpPr>
        <p:spPr>
          <a:xfrm>
            <a:off x="686268" y="4742419"/>
            <a:ext cx="7771465" cy="1754326"/>
          </a:xfrm>
          <a:prstGeom prst="rect">
            <a:avLst/>
          </a:prstGeom>
        </p:spPr>
        <p:txBody>
          <a:bodyPr wrap="square">
            <a:spAutoFit/>
          </a:bodyPr>
          <a:lstStyle/>
          <a:p>
            <a:pPr lvl="0">
              <a:spcBef>
                <a:spcPct val="50000"/>
              </a:spcBef>
            </a:pPr>
            <a:r>
              <a:rPr lang="en-US" altLang="en-US" sz="2400" dirty="0" smtClean="0">
                <a:solidFill>
                  <a:srgbClr val="EBD189"/>
                </a:solidFill>
                <a:effectLst>
                  <a:outerShdw blurRad="38100" dist="38100" dir="2700000" algn="tl">
                    <a:srgbClr val="000000"/>
                  </a:outerShdw>
                </a:effectLst>
              </a:rPr>
              <a:t>One enantiomer (image) </a:t>
            </a:r>
            <a:r>
              <a:rPr lang="en-US" altLang="en-US" sz="2400" dirty="0" smtClean="0">
                <a:solidFill>
                  <a:srgbClr val="EBD189"/>
                </a:solidFill>
                <a:effectLst>
                  <a:outerShdw blurRad="38100" dist="38100" dir="2700000" algn="tl">
                    <a:srgbClr val="000000"/>
                  </a:outerShdw>
                </a:effectLst>
                <a:sym typeface="Wingdings" panose="05000000000000000000" pitchFamily="2" charset="2"/>
              </a:rPr>
              <a:t> rotates light    </a:t>
            </a:r>
            <a:r>
              <a:rPr lang="en-US" altLang="en-US" sz="2400" dirty="0" smtClean="0">
                <a:solidFill>
                  <a:srgbClr val="FF00FF"/>
                </a:solidFill>
                <a:effectLst>
                  <a:outerShdw blurRad="38100" dist="38100" dir="2700000" algn="tl">
                    <a:srgbClr val="000000"/>
                  </a:outerShdw>
                </a:effectLst>
                <a:sym typeface="Wingdings" panose="05000000000000000000" pitchFamily="2" charset="2"/>
              </a:rPr>
              <a:t>dextrorotatory</a:t>
            </a:r>
            <a:r>
              <a:rPr lang="en-US" altLang="en-US" sz="2400" dirty="0" smtClean="0">
                <a:solidFill>
                  <a:srgbClr val="EBD189"/>
                </a:solidFill>
                <a:effectLst>
                  <a:outerShdw blurRad="38100" dist="38100" dir="2700000" algn="tl">
                    <a:srgbClr val="000000"/>
                  </a:outerShdw>
                </a:effectLst>
                <a:sym typeface="Wingdings" panose="05000000000000000000" pitchFamily="2" charset="2"/>
              </a:rPr>
              <a:t> </a:t>
            </a:r>
            <a:r>
              <a:rPr lang="en-US" altLang="en-US" sz="2400" dirty="0">
                <a:solidFill>
                  <a:srgbClr val="66CCFF"/>
                </a:solidFill>
                <a:effectLst>
                  <a:outerShdw blurRad="38100" dist="38100" dir="2700000" algn="tl">
                    <a:srgbClr val="000000"/>
                  </a:outerShdw>
                </a:effectLst>
                <a:sym typeface="Wingdings" panose="05000000000000000000" pitchFamily="2" charset="2"/>
              </a:rPr>
              <a:t>(clockwise</a:t>
            </a:r>
            <a:r>
              <a:rPr lang="en-US" altLang="en-US" sz="2400" dirty="0" smtClean="0">
                <a:solidFill>
                  <a:srgbClr val="66CCFF"/>
                </a:solidFill>
                <a:effectLst>
                  <a:outerShdw blurRad="38100" dist="38100" dir="2700000" algn="tl">
                    <a:srgbClr val="000000"/>
                  </a:outerShdw>
                </a:effectLst>
                <a:sym typeface="Wingdings" panose="05000000000000000000" pitchFamily="2" charset="2"/>
              </a:rPr>
              <a:t>), </a:t>
            </a:r>
            <a:r>
              <a:rPr lang="en-US" altLang="en-US" sz="2400" dirty="0" smtClean="0">
                <a:solidFill>
                  <a:srgbClr val="FF00FF"/>
                </a:solidFill>
                <a:effectLst>
                  <a:outerShdw blurRad="38100" dist="38100" dir="2700000" algn="tl">
                    <a:srgbClr val="000000"/>
                  </a:outerShdw>
                </a:effectLst>
                <a:sym typeface="Wingdings" panose="05000000000000000000" pitchFamily="2" charset="2"/>
              </a:rPr>
              <a:t>(+)-</a:t>
            </a:r>
            <a:r>
              <a:rPr lang="en-US" altLang="en-US" sz="2400" dirty="0">
                <a:solidFill>
                  <a:srgbClr val="FF00FF"/>
                </a:solidFill>
                <a:effectLst>
                  <a:outerShdw blurRad="38100" dist="38100" dir="2700000" algn="tl">
                    <a:srgbClr val="000000"/>
                  </a:outerShdw>
                </a:effectLst>
                <a:sym typeface="Wingdings" panose="05000000000000000000" pitchFamily="2" charset="2"/>
              </a:rPr>
              <a:t>enantiomer </a:t>
            </a:r>
            <a:endParaRPr lang="en-US" altLang="en-US" sz="2400" dirty="0" smtClean="0">
              <a:solidFill>
                <a:srgbClr val="FF00FF"/>
              </a:solidFill>
              <a:effectLst>
                <a:outerShdw blurRad="38100" dist="38100" dir="2700000" algn="tl">
                  <a:srgbClr val="000000"/>
                </a:outerShdw>
              </a:effectLst>
              <a:sym typeface="Wingdings" panose="05000000000000000000" pitchFamily="2" charset="2"/>
            </a:endParaRPr>
          </a:p>
          <a:p>
            <a:pPr lvl="0">
              <a:spcBef>
                <a:spcPct val="50000"/>
              </a:spcBef>
            </a:pPr>
            <a:r>
              <a:rPr lang="en-US" altLang="en-US" sz="2400" dirty="0" smtClean="0">
                <a:solidFill>
                  <a:srgbClr val="EBD189"/>
                </a:solidFill>
                <a:effectLst>
                  <a:outerShdw blurRad="38100" dist="38100" dir="2700000" algn="tl">
                    <a:srgbClr val="000000"/>
                  </a:outerShdw>
                </a:effectLst>
              </a:rPr>
              <a:t>The other enantiomer (mirror image) </a:t>
            </a:r>
            <a:r>
              <a:rPr lang="en-US" altLang="en-US" sz="2400" dirty="0">
                <a:solidFill>
                  <a:srgbClr val="EBD189"/>
                </a:solidFill>
                <a:effectLst>
                  <a:outerShdw blurRad="38100" dist="38100" dir="2700000" algn="tl">
                    <a:srgbClr val="000000"/>
                  </a:outerShdw>
                </a:effectLst>
                <a:sym typeface="Wingdings" panose="05000000000000000000" pitchFamily="2" charset="2"/>
              </a:rPr>
              <a:t> rotates light </a:t>
            </a:r>
            <a:r>
              <a:rPr lang="en-US" altLang="en-US" sz="2400" dirty="0" smtClean="0">
                <a:solidFill>
                  <a:srgbClr val="FF00FF"/>
                </a:solidFill>
                <a:effectLst>
                  <a:outerShdw blurRad="38100" dist="38100" dir="2700000" algn="tl">
                    <a:srgbClr val="000000"/>
                  </a:outerShdw>
                </a:effectLst>
                <a:sym typeface="Wingdings" panose="05000000000000000000" pitchFamily="2" charset="2"/>
              </a:rPr>
              <a:t>levorotatory</a:t>
            </a:r>
            <a:r>
              <a:rPr lang="en-US" altLang="en-US" sz="2400" dirty="0" smtClean="0">
                <a:solidFill>
                  <a:srgbClr val="EBD189"/>
                </a:solidFill>
                <a:effectLst>
                  <a:outerShdw blurRad="38100" dist="38100" dir="2700000" algn="tl">
                    <a:srgbClr val="000000"/>
                  </a:outerShdw>
                </a:effectLst>
                <a:sym typeface="Wingdings" panose="05000000000000000000" pitchFamily="2" charset="2"/>
              </a:rPr>
              <a:t> </a:t>
            </a:r>
            <a:r>
              <a:rPr lang="en-US" altLang="en-US" sz="2400" dirty="0">
                <a:solidFill>
                  <a:srgbClr val="66CCFF"/>
                </a:solidFill>
                <a:effectLst>
                  <a:outerShdw blurRad="38100" dist="38100" dir="2700000" algn="tl">
                    <a:srgbClr val="000000"/>
                  </a:outerShdw>
                </a:effectLst>
                <a:sym typeface="Wingdings" panose="05000000000000000000" pitchFamily="2" charset="2"/>
              </a:rPr>
              <a:t>(counter-clockwise),</a:t>
            </a:r>
            <a:r>
              <a:rPr lang="en-US" altLang="en-US" sz="2400" dirty="0">
                <a:solidFill>
                  <a:srgbClr val="EBD189"/>
                </a:solidFill>
                <a:effectLst>
                  <a:outerShdw blurRad="38100" dist="38100" dir="2700000" algn="tl">
                    <a:srgbClr val="000000"/>
                  </a:outerShdw>
                </a:effectLst>
                <a:sym typeface="Wingdings" panose="05000000000000000000" pitchFamily="2" charset="2"/>
              </a:rPr>
              <a:t> </a:t>
            </a:r>
            <a:r>
              <a:rPr lang="en-US" altLang="en-US" sz="2400" dirty="0" smtClean="0">
                <a:solidFill>
                  <a:srgbClr val="FF00FF"/>
                </a:solidFill>
                <a:effectLst>
                  <a:outerShdw blurRad="38100" dist="38100" dir="2700000" algn="tl">
                    <a:srgbClr val="000000"/>
                  </a:outerShdw>
                </a:effectLst>
                <a:sym typeface="Wingdings" panose="05000000000000000000" pitchFamily="2" charset="2"/>
              </a:rPr>
              <a:t>(-)-enantiomer</a:t>
            </a:r>
            <a:r>
              <a:rPr lang="en-US" altLang="en-US" sz="2400" dirty="0">
                <a:solidFill>
                  <a:srgbClr val="EBD189"/>
                </a:solidFill>
                <a:effectLst>
                  <a:outerShdw blurRad="38100" dist="38100" dir="2700000" algn="tl">
                    <a:srgbClr val="000000"/>
                  </a:outerShdw>
                </a:effectLst>
                <a:sym typeface="Wingdings" panose="05000000000000000000" pitchFamily="2" charset="2"/>
              </a:rPr>
              <a:t>.</a:t>
            </a:r>
            <a:endParaRPr lang="en-US" altLang="en-US" sz="2400" dirty="0">
              <a:solidFill>
                <a:srgbClr val="EBD189"/>
              </a:solidFill>
              <a:effectLst>
                <a:outerShdw blurRad="38100" dist="38100" dir="2700000" algn="tl">
                  <a:srgbClr val="000000"/>
                </a:outerShdw>
              </a:effectLst>
            </a:endParaRPr>
          </a:p>
        </p:txBody>
      </p:sp>
      <p:cxnSp>
        <p:nvCxnSpPr>
          <p:cNvPr id="6" name="Straight Connector 5"/>
          <p:cNvCxnSpPr/>
          <p:nvPr/>
        </p:nvCxnSpPr>
        <p:spPr bwMode="auto">
          <a:xfrm>
            <a:off x="134341" y="821115"/>
            <a:ext cx="8875319" cy="17085"/>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tangle 3"/>
          <p:cNvSpPr/>
          <p:nvPr/>
        </p:nvSpPr>
        <p:spPr>
          <a:xfrm>
            <a:off x="109425" y="1143450"/>
            <a:ext cx="8143422" cy="523220"/>
          </a:xfrm>
          <a:prstGeom prst="rect">
            <a:avLst/>
          </a:prstGeom>
        </p:spPr>
        <p:txBody>
          <a:bodyPr wrap="square">
            <a:spAutoFit/>
          </a:bodyPr>
          <a:lstStyle/>
          <a:p>
            <a:r>
              <a:rPr lang="en-US" altLang="en-US" sz="2800" dirty="0">
                <a:solidFill>
                  <a:srgbClr val="66CCFF"/>
                </a:solidFill>
                <a:effectLst>
                  <a:outerShdw blurRad="38100" dist="38100" dir="2700000" algn="tl">
                    <a:srgbClr val="000000"/>
                  </a:outerShdw>
                </a:effectLst>
              </a:rPr>
              <a:t>2.</a:t>
            </a:r>
            <a:r>
              <a:rPr lang="en-US" altLang="en-US" sz="2800" dirty="0">
                <a:solidFill>
                  <a:srgbClr val="FF0000"/>
                </a:solidFill>
                <a:effectLst>
                  <a:outerShdw blurRad="38100" dist="38100" dir="2700000" algn="tl">
                    <a:srgbClr val="000000"/>
                  </a:outerShdw>
                </a:effectLst>
              </a:rPr>
              <a:t> </a:t>
            </a:r>
            <a:r>
              <a:rPr lang="en-US" altLang="en-US" sz="2800" dirty="0" err="1">
                <a:solidFill>
                  <a:srgbClr val="66CCFF"/>
                </a:solidFill>
                <a:effectLst>
                  <a:outerShdw blurRad="38100" dist="38100" dir="2700000" algn="tl">
                    <a:srgbClr val="000000"/>
                  </a:outerShdw>
                </a:effectLst>
              </a:rPr>
              <a:t>Polarimeter</a:t>
            </a:r>
            <a:r>
              <a:rPr lang="en-US" altLang="en-US" sz="2800" dirty="0">
                <a:solidFill>
                  <a:srgbClr val="EBD189"/>
                </a:solidFill>
                <a:effectLst>
                  <a:outerShdw blurRad="38100" dist="38100" dir="2700000" algn="tl">
                    <a:srgbClr val="000000"/>
                  </a:outerShdw>
                </a:effectLst>
              </a:rPr>
              <a:t>:</a:t>
            </a:r>
            <a:r>
              <a:rPr lang="en-US" altLang="en-US" sz="2800" dirty="0">
                <a:solidFill>
                  <a:srgbClr val="FF0000"/>
                </a:solidFill>
                <a:effectLst>
                  <a:outerShdw blurRad="38100" dist="38100" dir="2700000" algn="tl">
                    <a:srgbClr val="000000"/>
                  </a:outerShdw>
                </a:effectLst>
              </a:rPr>
              <a:t> </a:t>
            </a:r>
            <a:r>
              <a:rPr lang="en-US" altLang="en-US" sz="2800" dirty="0" smtClean="0">
                <a:solidFill>
                  <a:srgbClr val="FF00FF"/>
                </a:solidFill>
                <a:effectLst>
                  <a:outerShdw blurRad="38100" dist="38100" dir="2700000" algn="tl">
                    <a:srgbClr val="000000"/>
                  </a:outerShdw>
                </a:effectLst>
              </a:rPr>
              <a:t>Rotation </a:t>
            </a:r>
            <a:r>
              <a:rPr lang="en-US" altLang="en-US" sz="2800" dirty="0">
                <a:solidFill>
                  <a:srgbClr val="EBD189"/>
                </a:solidFill>
                <a:effectLst>
                  <a:outerShdw blurRad="38100" dist="38100" dir="2700000" algn="tl">
                    <a:srgbClr val="000000"/>
                  </a:outerShdw>
                </a:effectLst>
              </a:rPr>
              <a:t>of plane polarized light</a:t>
            </a:r>
            <a:endParaRPr lang="en-US" sz="2800" dirty="0"/>
          </a:p>
        </p:txBody>
      </p:sp>
      <p:pic>
        <p:nvPicPr>
          <p:cNvPr id="5" name="Picture 4"/>
          <p:cNvPicPr>
            <a:picLocks noChangeAspect="1"/>
          </p:cNvPicPr>
          <p:nvPr/>
        </p:nvPicPr>
        <p:blipFill>
          <a:blip r:embed="rId2"/>
          <a:stretch>
            <a:fillRect/>
          </a:stretch>
        </p:blipFill>
        <p:spPr>
          <a:xfrm>
            <a:off x="85801" y="1853115"/>
            <a:ext cx="8972398" cy="255614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Text Box 2"/>
          <p:cNvSpPr txBox="1">
            <a:spLocks noChangeArrowheads="1"/>
          </p:cNvSpPr>
          <p:nvPr/>
        </p:nvSpPr>
        <p:spPr bwMode="auto">
          <a:xfrm>
            <a:off x="4917933" y="4542675"/>
            <a:ext cx="37460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2000" dirty="0">
                <a:effectLst>
                  <a:outerShdw blurRad="38100" dist="38100" dir="2700000" algn="tl">
                    <a:srgbClr val="000000"/>
                  </a:outerShdw>
                </a:effectLst>
              </a:rPr>
              <a:t>[</a:t>
            </a:r>
            <a:r>
              <a:rPr lang="en-US" altLang="en-US" sz="2000" dirty="0">
                <a:effectLst>
                  <a:outerShdw blurRad="38100" dist="38100" dir="2700000" algn="tl">
                    <a:srgbClr val="000000"/>
                  </a:outerShdw>
                </a:effectLst>
                <a:sym typeface="Symbol" panose="05050102010706020507" pitchFamily="18" charset="2"/>
              </a:rPr>
              <a:t>] is called </a:t>
            </a:r>
            <a:r>
              <a:rPr lang="en-US" altLang="en-US" sz="2000" i="1" dirty="0">
                <a:solidFill>
                  <a:srgbClr val="FF0000"/>
                </a:solidFill>
                <a:effectLst>
                  <a:outerShdw blurRad="38100" dist="38100" dir="2700000" algn="tl">
                    <a:srgbClr val="000000"/>
                  </a:outerShdw>
                </a:effectLst>
                <a:sym typeface="Symbol" panose="05050102010706020507" pitchFamily="18" charset="2"/>
              </a:rPr>
              <a:t>specific </a:t>
            </a:r>
            <a:r>
              <a:rPr lang="en-US" altLang="en-US" sz="2000" i="1" dirty="0" smtClean="0">
                <a:solidFill>
                  <a:srgbClr val="FF0000"/>
                </a:solidFill>
                <a:effectLst>
                  <a:outerShdw blurRad="38100" dist="38100" dir="2700000" algn="tl">
                    <a:srgbClr val="000000"/>
                  </a:outerShdw>
                </a:effectLst>
                <a:sym typeface="Symbol" panose="05050102010706020507" pitchFamily="18" charset="2"/>
              </a:rPr>
              <a:t>rotation</a:t>
            </a:r>
            <a:endParaRPr lang="en-US" altLang="en-US" sz="2000" dirty="0">
              <a:effectLst>
                <a:outerShdw blurRad="38100" dist="38100" dir="2700000" algn="tl">
                  <a:srgbClr val="000000"/>
                </a:outerShdw>
              </a:effectLst>
            </a:endParaRPr>
          </a:p>
        </p:txBody>
      </p:sp>
      <p:sp>
        <p:nvSpPr>
          <p:cNvPr id="522243" name="Text Box 3"/>
          <p:cNvSpPr txBox="1">
            <a:spLocks noChangeArrowheads="1"/>
          </p:cNvSpPr>
          <p:nvPr/>
        </p:nvSpPr>
        <p:spPr bwMode="auto">
          <a:xfrm>
            <a:off x="0" y="1850324"/>
            <a:ext cx="3400425" cy="579438"/>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solidFill>
                  <a:srgbClr val="66CCFF"/>
                </a:solidFill>
                <a:effectLst>
                  <a:outerShdw blurRad="38100" dist="38100" dir="2700000" algn="tl">
                    <a:srgbClr val="000000"/>
                  </a:outerShdw>
                </a:effectLst>
              </a:rPr>
              <a:t>Optical rotation:</a:t>
            </a:r>
            <a:endParaRPr lang="en-US" altLang="en-US" sz="3200" baseline="30000">
              <a:solidFill>
                <a:srgbClr val="66CCFF"/>
              </a:solidFill>
              <a:effectLst>
                <a:outerShdw blurRad="38100" dist="38100" dir="2700000" algn="tl">
                  <a:srgbClr val="000000"/>
                </a:outerShdw>
              </a:effectLst>
            </a:endParaRPr>
          </a:p>
        </p:txBody>
      </p:sp>
      <p:sp>
        <p:nvSpPr>
          <p:cNvPr id="522244" name="Text Box 4"/>
          <p:cNvSpPr txBox="1">
            <a:spLocks noChangeArrowheads="1"/>
          </p:cNvSpPr>
          <p:nvPr/>
        </p:nvSpPr>
        <p:spPr bwMode="auto">
          <a:xfrm>
            <a:off x="4917933" y="2312176"/>
            <a:ext cx="2046287"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0000"/>
                </a:solidFill>
                <a:effectLst>
                  <a:outerShdw blurRad="38100" dist="38100" dir="2700000" algn="tl">
                    <a:srgbClr val="000000"/>
                  </a:outerShdw>
                </a:effectLst>
              </a:rPr>
              <a:t>[</a:t>
            </a:r>
            <a:r>
              <a:rPr lang="el-GR" altLang="en-US" sz="2800" dirty="0">
                <a:solidFill>
                  <a:srgbClr val="FF0000"/>
                </a:solidFill>
                <a:effectLst>
                  <a:outerShdw blurRad="38100" dist="38100" dir="2700000" algn="tl">
                    <a:srgbClr val="000000"/>
                  </a:outerShdw>
                </a:effectLst>
              </a:rPr>
              <a:t>α</a:t>
            </a:r>
            <a:r>
              <a:rPr lang="en-US" altLang="en-US" sz="2800" dirty="0">
                <a:solidFill>
                  <a:srgbClr val="FF0000"/>
                </a:solidFill>
                <a:effectLst>
                  <a:outerShdw blurRad="38100" dist="38100" dir="2700000" algn="tl">
                    <a:srgbClr val="000000"/>
                  </a:outerShdw>
                </a:effectLst>
              </a:rPr>
              <a:t>]</a:t>
            </a:r>
            <a:r>
              <a:rPr lang="el-GR" altLang="en-US" sz="2800" b="1" i="1" baseline="-25000" dirty="0" smtClean="0">
                <a:effectLst>
                  <a:outerShdw blurRad="38100" dist="38100" dir="2700000" algn="tl">
                    <a:srgbClr val="000000"/>
                  </a:outerShdw>
                </a:effectLst>
                <a:latin typeface="+mn-lt"/>
                <a:cs typeface="Times New Roman" panose="02020603050405020304" pitchFamily="18" charset="0"/>
              </a:rPr>
              <a:t>λ</a:t>
            </a:r>
            <a:r>
              <a:rPr lang="en-US" altLang="en-US" sz="2800" baseline="30000" dirty="0" smtClean="0">
                <a:effectLst>
                  <a:outerShdw blurRad="38100" dist="38100" dir="2700000" algn="tl">
                    <a:srgbClr val="000000"/>
                  </a:outerShdw>
                </a:effectLst>
              </a:rPr>
              <a:t>t(ºC</a:t>
            </a:r>
            <a:r>
              <a:rPr lang="en-US" altLang="en-US" sz="2800" baseline="30000" dirty="0">
                <a:effectLst>
                  <a:outerShdw blurRad="38100" dist="38100" dir="2700000" algn="tl">
                    <a:srgbClr val="000000"/>
                  </a:outerShdw>
                </a:effectLst>
              </a:rPr>
              <a:t>)</a:t>
            </a:r>
            <a:r>
              <a:rPr lang="en-US" altLang="en-US" sz="2800" dirty="0">
                <a:effectLst>
                  <a:outerShdw blurRad="38100" dist="38100" dir="2700000" algn="tl">
                    <a:srgbClr val="000000"/>
                  </a:outerShdw>
                </a:effectLst>
              </a:rPr>
              <a:t> = </a:t>
            </a:r>
          </a:p>
        </p:txBody>
      </p:sp>
      <p:sp>
        <p:nvSpPr>
          <p:cNvPr id="522245" name="Text Box 5"/>
          <p:cNvSpPr txBox="1">
            <a:spLocks noChangeArrowheads="1"/>
          </p:cNvSpPr>
          <p:nvPr/>
        </p:nvSpPr>
        <p:spPr bwMode="auto">
          <a:xfrm>
            <a:off x="5878940" y="2125176"/>
            <a:ext cx="2417762" cy="146526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effectLst>
                <a:outerShdw blurRad="38100" dist="38100" dir="2700000" algn="tl">
                  <a:srgbClr val="000000"/>
                </a:outerShdw>
              </a:effectLst>
            </a:endParaRPr>
          </a:p>
          <a:p>
            <a:pPr>
              <a:spcBef>
                <a:spcPct val="50000"/>
              </a:spcBef>
            </a:pPr>
            <a:endParaRPr lang="en-US" altLang="en-US">
              <a:effectLst>
                <a:outerShdw blurRad="38100" dist="38100" dir="2700000" algn="tl">
                  <a:srgbClr val="000000"/>
                </a:outerShdw>
              </a:effectLst>
            </a:endParaRPr>
          </a:p>
        </p:txBody>
      </p:sp>
      <p:sp>
        <p:nvSpPr>
          <p:cNvPr id="522247" name="Text Box 7"/>
          <p:cNvSpPr txBox="1">
            <a:spLocks noChangeArrowheads="1"/>
          </p:cNvSpPr>
          <p:nvPr/>
        </p:nvSpPr>
        <p:spPr bwMode="auto">
          <a:xfrm>
            <a:off x="6568933" y="2075929"/>
            <a:ext cx="588963"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sz="2800" dirty="0">
                <a:solidFill>
                  <a:srgbClr val="66CCFF"/>
                </a:solidFill>
                <a:effectLst>
                  <a:outerShdw blurRad="38100" dist="38100" dir="2700000" algn="tl">
                    <a:srgbClr val="000000"/>
                  </a:outerShdw>
                </a:effectLst>
              </a:rPr>
              <a:t>α</a:t>
            </a:r>
            <a:endParaRPr lang="en-US" altLang="en-US" sz="2800" dirty="0">
              <a:solidFill>
                <a:srgbClr val="66CCFF"/>
              </a:solidFill>
              <a:effectLst>
                <a:outerShdw blurRad="38100" dist="38100" dir="2700000" algn="tl">
                  <a:srgbClr val="000000"/>
                </a:outerShdw>
              </a:effectLst>
            </a:endParaRPr>
          </a:p>
        </p:txBody>
      </p:sp>
      <p:sp>
        <p:nvSpPr>
          <p:cNvPr id="522248" name="Text Box 8"/>
          <p:cNvSpPr txBox="1">
            <a:spLocks noChangeArrowheads="1"/>
          </p:cNvSpPr>
          <p:nvPr/>
        </p:nvSpPr>
        <p:spPr bwMode="auto">
          <a:xfrm>
            <a:off x="6454633" y="2512599"/>
            <a:ext cx="820738"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a:effectLst>
                  <a:outerShdw blurRad="38100" dist="38100" dir="2700000" algn="tl">
                    <a:srgbClr val="000000"/>
                  </a:outerShdw>
                </a:effectLst>
                <a:latin typeface="Times New Roman" panose="02020603050405020304" pitchFamily="18" charset="0"/>
                <a:ea typeface="STXingkai" pitchFamily="2" charset="-122"/>
              </a:rPr>
              <a:t> </a:t>
            </a:r>
            <a:r>
              <a:rPr lang="en-US" altLang="en-US" sz="2800" b="1" dirty="0" err="1">
                <a:solidFill>
                  <a:schemeClr val="accent1">
                    <a:lumMod val="40000"/>
                    <a:lumOff val="60000"/>
                  </a:schemeClr>
                </a:solidFill>
                <a:effectLst>
                  <a:outerShdw blurRad="38100" dist="38100" dir="2700000" algn="tl">
                    <a:srgbClr val="000000"/>
                  </a:outerShdw>
                </a:effectLst>
                <a:latin typeface="Arial Unicode MS" panose="020B0604020202020204" pitchFamily="34" charset="-128"/>
                <a:ea typeface="STXingkai" pitchFamily="2" charset="-122"/>
              </a:rPr>
              <a:t>l</a:t>
            </a:r>
            <a:r>
              <a:rPr lang="en-US" altLang="en-US" sz="2800" dirty="0" err="1">
                <a:solidFill>
                  <a:srgbClr val="FF00FF"/>
                </a:solidFill>
                <a:effectLst>
                  <a:outerShdw blurRad="38100" dist="38100" dir="2700000" algn="tl">
                    <a:srgbClr val="000000"/>
                  </a:outerShdw>
                </a:effectLst>
                <a:latin typeface="Arial Unicode MS" panose="020B0604020202020204" pitchFamily="34" charset="-128"/>
                <a:ea typeface="STXingkai" pitchFamily="2" charset="-122"/>
              </a:rPr>
              <a:t>c</a:t>
            </a:r>
            <a:endParaRPr lang="en-US" altLang="en-US" sz="2800" dirty="0">
              <a:solidFill>
                <a:srgbClr val="FF00FF"/>
              </a:solidFill>
              <a:effectLst>
                <a:outerShdw blurRad="38100" dist="38100" dir="2700000" algn="tl">
                  <a:srgbClr val="000000"/>
                </a:outerShdw>
              </a:effectLst>
              <a:latin typeface="Arial Unicode MS" panose="020B0604020202020204" pitchFamily="34" charset="-128"/>
              <a:ea typeface="STXingkai" pitchFamily="2" charset="-122"/>
            </a:endParaRPr>
          </a:p>
        </p:txBody>
      </p:sp>
      <p:sp>
        <p:nvSpPr>
          <p:cNvPr id="522249" name="Line 9"/>
          <p:cNvSpPr>
            <a:spLocks noChangeShapeType="1"/>
          </p:cNvSpPr>
          <p:nvPr/>
        </p:nvSpPr>
        <p:spPr bwMode="auto">
          <a:xfrm rot="-120000">
            <a:off x="6530833" y="2572737"/>
            <a:ext cx="433387" cy="12920"/>
          </a:xfrm>
          <a:prstGeom prst="line">
            <a:avLst/>
          </a:prstGeom>
          <a:noFill/>
          <a:ln w="28575">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2250" name="Line 10"/>
          <p:cNvSpPr>
            <a:spLocks noChangeShapeType="1"/>
          </p:cNvSpPr>
          <p:nvPr/>
        </p:nvSpPr>
        <p:spPr bwMode="auto">
          <a:xfrm flipV="1">
            <a:off x="6999715" y="2347101"/>
            <a:ext cx="647700" cy="50800"/>
          </a:xfrm>
          <a:prstGeom prst="line">
            <a:avLst/>
          </a:prstGeom>
          <a:noFill/>
          <a:ln w="28575">
            <a:solidFill>
              <a:srgbClr val="66CCFF"/>
            </a:solidFill>
            <a:round/>
            <a:headEnd type="arrow"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51" name="Text Box 11"/>
          <p:cNvSpPr txBox="1">
            <a:spLocks noChangeArrowheads="1"/>
          </p:cNvSpPr>
          <p:nvPr/>
        </p:nvSpPr>
        <p:spPr bwMode="auto">
          <a:xfrm>
            <a:off x="7612490" y="2025751"/>
            <a:ext cx="1120805" cy="5847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600" dirty="0">
                <a:solidFill>
                  <a:srgbClr val="66CCFF"/>
                </a:solidFill>
                <a:effectLst>
                  <a:outerShdw blurRad="38100" dist="38100" dir="2700000" algn="tl">
                    <a:srgbClr val="000000"/>
                  </a:outerShdw>
                </a:effectLst>
              </a:rPr>
              <a:t>Measured rotation</a:t>
            </a:r>
          </a:p>
        </p:txBody>
      </p:sp>
      <p:sp>
        <p:nvSpPr>
          <p:cNvPr id="522252" name="Line 12"/>
          <p:cNvSpPr>
            <a:spLocks noChangeShapeType="1"/>
          </p:cNvSpPr>
          <p:nvPr/>
        </p:nvSpPr>
        <p:spPr bwMode="auto">
          <a:xfrm rot="20687046" flipH="1">
            <a:off x="5850309" y="2944082"/>
            <a:ext cx="791424" cy="449052"/>
          </a:xfrm>
          <a:prstGeom prst="line">
            <a:avLst/>
          </a:prstGeom>
          <a:noFill/>
          <a:ln w="28575">
            <a:solidFill>
              <a:srgbClr val="8DF97B"/>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53" name="Line 13"/>
          <p:cNvSpPr>
            <a:spLocks noChangeShapeType="1"/>
          </p:cNvSpPr>
          <p:nvPr/>
        </p:nvSpPr>
        <p:spPr bwMode="auto">
          <a:xfrm rot="14353347" flipH="1">
            <a:off x="6931454" y="2954664"/>
            <a:ext cx="795398" cy="375779"/>
          </a:xfrm>
          <a:prstGeom prst="line">
            <a:avLst/>
          </a:prstGeom>
          <a:noFill/>
          <a:ln w="28575">
            <a:solidFill>
              <a:srgbClr val="FF00FF"/>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54" name="Text Box 14"/>
          <p:cNvSpPr txBox="1">
            <a:spLocks noChangeArrowheads="1"/>
          </p:cNvSpPr>
          <p:nvPr/>
        </p:nvSpPr>
        <p:spPr bwMode="auto">
          <a:xfrm>
            <a:off x="7118777" y="3339613"/>
            <a:ext cx="1529277" cy="5847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a:spcBef>
                <a:spcPct val="50000"/>
              </a:spcBef>
            </a:pPr>
            <a:r>
              <a:rPr lang="en-US" altLang="en-US" sz="1600" dirty="0">
                <a:solidFill>
                  <a:srgbClr val="FF00FF"/>
                </a:solidFill>
                <a:effectLst>
                  <a:outerShdw blurRad="38100" dist="38100" dir="2700000" algn="tl">
                    <a:srgbClr val="000000"/>
                  </a:outerShdw>
                </a:effectLst>
              </a:rPr>
              <a:t>Concentration (g ml</a:t>
            </a:r>
            <a:r>
              <a:rPr lang="en-US" altLang="en-US" sz="1600" baseline="30000" dirty="0">
                <a:solidFill>
                  <a:srgbClr val="FF00FF"/>
                </a:solidFill>
                <a:effectLst>
                  <a:outerShdw blurRad="38100" dist="38100" dir="2700000" algn="tl">
                    <a:srgbClr val="000000"/>
                  </a:outerShdw>
                </a:effectLst>
              </a:rPr>
              <a:t>-1</a:t>
            </a:r>
            <a:r>
              <a:rPr lang="en-US" altLang="en-US" sz="1600" dirty="0">
                <a:solidFill>
                  <a:srgbClr val="FF00FF"/>
                </a:solidFill>
                <a:effectLst>
                  <a:outerShdw blurRad="38100" dist="38100" dir="2700000" algn="tl">
                    <a:srgbClr val="000000"/>
                  </a:outerShdw>
                </a:effectLst>
              </a:rPr>
              <a:t>)</a:t>
            </a:r>
            <a:endParaRPr lang="en-US" altLang="en-US" sz="1600" baseline="30000" dirty="0">
              <a:solidFill>
                <a:srgbClr val="FF00FF"/>
              </a:solidFill>
              <a:effectLst>
                <a:outerShdw blurRad="38100" dist="38100" dir="2700000" algn="tl">
                  <a:srgbClr val="000000"/>
                </a:outerShdw>
              </a:effectLst>
            </a:endParaRPr>
          </a:p>
        </p:txBody>
      </p:sp>
      <p:sp>
        <p:nvSpPr>
          <p:cNvPr id="522255" name="Text Box 15"/>
          <p:cNvSpPr txBox="1">
            <a:spLocks noChangeArrowheads="1"/>
          </p:cNvSpPr>
          <p:nvPr/>
        </p:nvSpPr>
        <p:spPr bwMode="auto">
          <a:xfrm>
            <a:off x="5246845" y="3479016"/>
            <a:ext cx="1456171" cy="83099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600" dirty="0">
                <a:solidFill>
                  <a:schemeClr val="accent1">
                    <a:lumMod val="40000"/>
                    <a:lumOff val="60000"/>
                  </a:schemeClr>
                </a:solidFill>
                <a:effectLst>
                  <a:outerShdw blurRad="38100" dist="38100" dir="2700000" algn="tl">
                    <a:srgbClr val="000000"/>
                  </a:outerShdw>
                </a:effectLst>
              </a:rPr>
              <a:t>Length of vessel (in </a:t>
            </a:r>
            <a:r>
              <a:rPr lang="en-US" altLang="en-US" sz="1600" dirty="0" err="1" smtClean="0">
                <a:solidFill>
                  <a:schemeClr val="accent1">
                    <a:lumMod val="40000"/>
                    <a:lumOff val="60000"/>
                  </a:schemeClr>
                </a:solidFill>
                <a:effectLst>
                  <a:outerShdw blurRad="38100" dist="38100" dir="2700000" algn="tl">
                    <a:srgbClr val="000000"/>
                  </a:outerShdw>
                </a:effectLst>
              </a:rPr>
              <a:t>dm</a:t>
            </a:r>
            <a:r>
              <a:rPr lang="en-US" altLang="en-US" sz="1600" dirty="0" smtClean="0">
                <a:solidFill>
                  <a:schemeClr val="accent1">
                    <a:lumMod val="40000"/>
                    <a:lumOff val="60000"/>
                  </a:schemeClr>
                </a:solidFill>
                <a:effectLst>
                  <a:outerShdw blurRad="38100" dist="38100" dir="2700000" algn="tl">
                    <a:srgbClr val="000000"/>
                  </a:outerShdw>
                </a:effectLst>
              </a:rPr>
              <a:t>, usually = 1)</a:t>
            </a:r>
            <a:endParaRPr lang="en-US" altLang="en-US" sz="1600" dirty="0">
              <a:solidFill>
                <a:schemeClr val="accent1">
                  <a:lumMod val="40000"/>
                  <a:lumOff val="60000"/>
                </a:schemeClr>
              </a:solidFill>
              <a:effectLst>
                <a:outerShdw blurRad="38100" dist="38100" dir="2700000" algn="tl">
                  <a:srgbClr val="000000"/>
                </a:outerShdw>
              </a:effectLst>
            </a:endParaRPr>
          </a:p>
        </p:txBody>
      </p:sp>
      <p:sp>
        <p:nvSpPr>
          <p:cNvPr id="522256" name="Text Box 16"/>
          <p:cNvSpPr txBox="1">
            <a:spLocks noChangeArrowheads="1"/>
          </p:cNvSpPr>
          <p:nvPr/>
        </p:nvSpPr>
        <p:spPr bwMode="auto">
          <a:xfrm>
            <a:off x="0" y="6232878"/>
            <a:ext cx="9144000" cy="46166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effectLst>
                  <a:outerShdw blurRad="38100" dist="38100" dir="2700000" algn="tl">
                    <a:srgbClr val="000000"/>
                  </a:outerShdw>
                </a:effectLst>
              </a:rPr>
              <a:t>Note: </a:t>
            </a:r>
            <a:r>
              <a:rPr lang="en-US" altLang="en-US" sz="2400" dirty="0">
                <a:solidFill>
                  <a:srgbClr val="FF9900"/>
                </a:solidFill>
                <a:effectLst>
                  <a:outerShdw blurRad="38100" dist="38100" dir="2700000" algn="tl">
                    <a:srgbClr val="000000"/>
                  </a:outerShdw>
                </a:effectLst>
              </a:rPr>
              <a:t>Sign of rotation does not tell you absolute configuration</a:t>
            </a:r>
          </a:p>
        </p:txBody>
      </p:sp>
      <p:sp>
        <p:nvSpPr>
          <p:cNvPr id="522258" name="Text Box 18"/>
          <p:cNvSpPr txBox="1">
            <a:spLocks noChangeArrowheads="1"/>
          </p:cNvSpPr>
          <p:nvPr/>
        </p:nvSpPr>
        <p:spPr bwMode="auto">
          <a:xfrm>
            <a:off x="698500" y="3739124"/>
            <a:ext cx="77470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C</a:t>
            </a:r>
          </a:p>
        </p:txBody>
      </p:sp>
      <p:sp>
        <p:nvSpPr>
          <p:cNvPr id="522259" name="Line 19"/>
          <p:cNvSpPr>
            <a:spLocks noChangeShapeType="1"/>
          </p:cNvSpPr>
          <p:nvPr/>
        </p:nvSpPr>
        <p:spPr bwMode="auto">
          <a:xfrm rot="3768750">
            <a:off x="783431" y="3457343"/>
            <a:ext cx="382588" cy="20320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60" name="Line 20"/>
          <p:cNvSpPr>
            <a:spLocks noChangeShapeType="1"/>
          </p:cNvSpPr>
          <p:nvPr/>
        </p:nvSpPr>
        <p:spPr bwMode="auto">
          <a:xfrm rot="10198702">
            <a:off x="1103313" y="4053449"/>
            <a:ext cx="384175" cy="220663"/>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63" name="Text Box 23"/>
          <p:cNvSpPr txBox="1">
            <a:spLocks noChangeArrowheads="1"/>
          </p:cNvSpPr>
          <p:nvPr/>
        </p:nvSpPr>
        <p:spPr bwMode="auto">
          <a:xfrm>
            <a:off x="-87414" y="2959662"/>
            <a:ext cx="1395978" cy="46166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smtClean="0">
                <a:solidFill>
                  <a:srgbClr val="FFFFFF"/>
                </a:solidFill>
                <a:effectLst>
                  <a:outerShdw blurRad="38100" dist="38100" dir="2700000" algn="tl">
                    <a:srgbClr val="000000"/>
                  </a:outerShdw>
                </a:effectLst>
              </a:rPr>
              <a:t>H</a:t>
            </a:r>
            <a:r>
              <a:rPr lang="en-US" altLang="en-US" sz="2400" baseline="-25000" dirty="0" smtClean="0">
                <a:solidFill>
                  <a:srgbClr val="FFFFFF"/>
                </a:solidFill>
                <a:effectLst>
                  <a:outerShdw blurRad="38100" dist="38100" dir="2700000" algn="tl">
                    <a:srgbClr val="000000"/>
                  </a:outerShdw>
                </a:effectLst>
              </a:rPr>
              <a:t>3</a:t>
            </a:r>
            <a:r>
              <a:rPr lang="en-US" altLang="en-US" sz="2400" dirty="0" smtClean="0">
                <a:solidFill>
                  <a:schemeClr val="folHlink"/>
                </a:solidFill>
                <a:effectLst>
                  <a:outerShdw blurRad="38100" dist="38100" dir="2700000" algn="tl">
                    <a:srgbClr val="000000"/>
                  </a:outerShdw>
                </a:effectLst>
              </a:rPr>
              <a:t>C</a:t>
            </a:r>
            <a:r>
              <a:rPr lang="en-US" altLang="en-US" sz="2400" dirty="0" smtClean="0">
                <a:solidFill>
                  <a:srgbClr val="FFFFFF"/>
                </a:solidFill>
                <a:effectLst>
                  <a:outerShdw blurRad="38100" dist="38100" dir="2700000" algn="tl">
                    <a:srgbClr val="000000"/>
                  </a:outerShdw>
                </a:effectLst>
              </a:rPr>
              <a:t>H</a:t>
            </a:r>
            <a:r>
              <a:rPr lang="en-US" altLang="en-US" sz="2400" baseline="-25000" dirty="0" smtClean="0">
                <a:solidFill>
                  <a:srgbClr val="FFFFFF"/>
                </a:solidFill>
                <a:effectLst>
                  <a:outerShdw blurRad="38100" dist="38100" dir="2700000" algn="tl">
                    <a:srgbClr val="000000"/>
                  </a:outerShdw>
                </a:effectLst>
              </a:rPr>
              <a:t>2</a:t>
            </a:r>
            <a:r>
              <a:rPr lang="en-US" altLang="en-US" sz="2400" dirty="0" smtClean="0">
                <a:solidFill>
                  <a:schemeClr val="folHlink"/>
                </a:solidFill>
                <a:effectLst>
                  <a:outerShdw blurRad="38100" dist="38100" dir="2700000" algn="tl">
                    <a:srgbClr val="000000"/>
                  </a:outerShdw>
                </a:effectLst>
              </a:rPr>
              <a:t>C</a:t>
            </a:r>
            <a:endParaRPr lang="en-US" altLang="en-US" sz="2400" baseline="-25000" dirty="0">
              <a:solidFill>
                <a:srgbClr val="FFFFFF"/>
              </a:solidFill>
              <a:effectLst>
                <a:outerShdw blurRad="38100" dist="38100" dir="2700000" algn="tl">
                  <a:srgbClr val="000000"/>
                </a:outerShdw>
              </a:effectLst>
            </a:endParaRPr>
          </a:p>
        </p:txBody>
      </p:sp>
      <p:sp>
        <p:nvSpPr>
          <p:cNvPr id="522264" name="Text Box 24"/>
          <p:cNvSpPr txBox="1">
            <a:spLocks noChangeArrowheads="1"/>
          </p:cNvSpPr>
          <p:nvPr/>
        </p:nvSpPr>
        <p:spPr bwMode="auto">
          <a:xfrm>
            <a:off x="1416050" y="4056624"/>
            <a:ext cx="738188"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3</a:t>
            </a:r>
          </a:p>
        </p:txBody>
      </p:sp>
      <p:sp>
        <p:nvSpPr>
          <p:cNvPr id="522265" name="Text Box 25"/>
          <p:cNvSpPr txBox="1">
            <a:spLocks noChangeArrowheads="1"/>
          </p:cNvSpPr>
          <p:nvPr/>
        </p:nvSpPr>
        <p:spPr bwMode="auto">
          <a:xfrm>
            <a:off x="178554" y="4525046"/>
            <a:ext cx="5461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FF00"/>
                </a:solidFill>
                <a:effectLst>
                  <a:outerShdw blurRad="38100" dist="38100" dir="2700000" algn="tl">
                    <a:srgbClr val="000000"/>
                  </a:outerShdw>
                </a:effectLst>
              </a:rPr>
              <a:t>Br</a:t>
            </a:r>
            <a:endParaRPr lang="en-US" altLang="en-US" sz="2400" baseline="-25000" dirty="0">
              <a:solidFill>
                <a:srgbClr val="FFFF00"/>
              </a:solidFill>
              <a:effectLst>
                <a:outerShdw blurRad="38100" dist="38100" dir="2700000" algn="tl">
                  <a:srgbClr val="000000"/>
                </a:outerShdw>
              </a:effectLst>
            </a:endParaRPr>
          </a:p>
        </p:txBody>
      </p:sp>
      <p:sp>
        <p:nvSpPr>
          <p:cNvPr id="522266" name="Text Box 26"/>
          <p:cNvSpPr txBox="1">
            <a:spLocks noChangeArrowheads="1"/>
          </p:cNvSpPr>
          <p:nvPr/>
        </p:nvSpPr>
        <p:spPr bwMode="auto">
          <a:xfrm>
            <a:off x="0" y="4145524"/>
            <a:ext cx="59372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FF"/>
                </a:solidFill>
                <a:effectLst>
                  <a:outerShdw blurRad="38100" dist="38100" dir="2700000" algn="tl">
                    <a:srgbClr val="000000"/>
                  </a:outerShdw>
                </a:effectLst>
              </a:rPr>
              <a:t>H</a:t>
            </a:r>
            <a:endParaRPr lang="en-US" altLang="en-US" sz="2400" baseline="-25000">
              <a:solidFill>
                <a:srgbClr val="FFFFFF"/>
              </a:solidFill>
              <a:effectLst>
                <a:outerShdw blurRad="38100" dist="38100" dir="2700000" algn="tl">
                  <a:srgbClr val="000000"/>
                </a:outerShdw>
              </a:effectLst>
            </a:endParaRPr>
          </a:p>
        </p:txBody>
      </p:sp>
      <p:sp>
        <p:nvSpPr>
          <p:cNvPr id="522268" name="Text Box 28"/>
          <p:cNvSpPr txBox="1">
            <a:spLocks noChangeArrowheads="1"/>
          </p:cNvSpPr>
          <p:nvPr/>
        </p:nvSpPr>
        <p:spPr bwMode="auto">
          <a:xfrm>
            <a:off x="3263900" y="3705787"/>
            <a:ext cx="77470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C</a:t>
            </a:r>
          </a:p>
        </p:txBody>
      </p:sp>
      <p:sp>
        <p:nvSpPr>
          <p:cNvPr id="522269" name="Line 29"/>
          <p:cNvSpPr>
            <a:spLocks noChangeShapeType="1"/>
          </p:cNvSpPr>
          <p:nvPr/>
        </p:nvSpPr>
        <p:spPr bwMode="auto">
          <a:xfrm rot="3768750">
            <a:off x="3348037" y="3439087"/>
            <a:ext cx="385763" cy="198438"/>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71" name="AutoShape 31"/>
          <p:cNvSpPr>
            <a:spLocks noChangeArrowheads="1"/>
          </p:cNvSpPr>
          <p:nvPr/>
        </p:nvSpPr>
        <p:spPr bwMode="auto">
          <a:xfrm rot="19287359">
            <a:off x="3759200" y="4297924"/>
            <a:ext cx="103188" cy="360363"/>
          </a:xfrm>
          <a:prstGeom prst="triangle">
            <a:avLst>
              <a:gd name="adj" fmla="val 50000"/>
            </a:avLst>
          </a:prstGeom>
          <a:solidFill>
            <a:schemeClr val="tx1"/>
          </a:solidFill>
          <a:ln w="38100">
            <a:solidFill>
              <a:schemeClr val="tx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72" name="Line 32"/>
          <p:cNvSpPr>
            <a:spLocks noChangeShapeType="1"/>
          </p:cNvSpPr>
          <p:nvPr/>
        </p:nvSpPr>
        <p:spPr bwMode="auto">
          <a:xfrm rot="7765825">
            <a:off x="2936081" y="4037803"/>
            <a:ext cx="384175" cy="220662"/>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73" name="Text Box 33"/>
          <p:cNvSpPr txBox="1">
            <a:spLocks noChangeArrowheads="1"/>
          </p:cNvSpPr>
          <p:nvPr/>
        </p:nvSpPr>
        <p:spPr bwMode="auto">
          <a:xfrm>
            <a:off x="3400425" y="2954899"/>
            <a:ext cx="133191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2</a:t>
            </a: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3</a:t>
            </a:r>
          </a:p>
        </p:txBody>
      </p:sp>
      <p:sp>
        <p:nvSpPr>
          <p:cNvPr id="522274" name="Text Box 34"/>
          <p:cNvSpPr txBox="1">
            <a:spLocks noChangeArrowheads="1"/>
          </p:cNvSpPr>
          <p:nvPr/>
        </p:nvSpPr>
        <p:spPr bwMode="auto">
          <a:xfrm>
            <a:off x="2222500" y="4048687"/>
            <a:ext cx="738188"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3</a:t>
            </a:r>
            <a:r>
              <a:rPr lang="en-US" altLang="en-US" sz="2400">
                <a:solidFill>
                  <a:schemeClr val="folHlink"/>
                </a:solidFill>
                <a:effectLst>
                  <a:outerShdw blurRad="38100" dist="38100" dir="2700000" algn="tl">
                    <a:srgbClr val="000000"/>
                  </a:outerShdw>
                </a:effectLst>
              </a:rPr>
              <a:t>C</a:t>
            </a:r>
          </a:p>
        </p:txBody>
      </p:sp>
      <p:sp>
        <p:nvSpPr>
          <p:cNvPr id="522275" name="Text Box 35"/>
          <p:cNvSpPr txBox="1">
            <a:spLocks noChangeArrowheads="1"/>
          </p:cNvSpPr>
          <p:nvPr/>
        </p:nvSpPr>
        <p:spPr bwMode="auto">
          <a:xfrm>
            <a:off x="3865563" y="4531287"/>
            <a:ext cx="5461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00"/>
                </a:solidFill>
                <a:effectLst>
                  <a:outerShdw blurRad="38100" dist="38100" dir="2700000" algn="tl">
                    <a:srgbClr val="000000"/>
                  </a:outerShdw>
                </a:effectLst>
              </a:rPr>
              <a:t>Br</a:t>
            </a:r>
            <a:endParaRPr lang="en-US" altLang="en-US" sz="2400" baseline="-25000">
              <a:solidFill>
                <a:srgbClr val="FFFF00"/>
              </a:solidFill>
              <a:effectLst>
                <a:outerShdw blurRad="38100" dist="38100" dir="2700000" algn="tl">
                  <a:srgbClr val="000000"/>
                </a:outerShdw>
              </a:effectLst>
            </a:endParaRPr>
          </a:p>
        </p:txBody>
      </p:sp>
      <p:sp>
        <p:nvSpPr>
          <p:cNvPr id="522276" name="Text Box 36"/>
          <p:cNvSpPr txBox="1">
            <a:spLocks noChangeArrowheads="1"/>
          </p:cNvSpPr>
          <p:nvPr/>
        </p:nvSpPr>
        <p:spPr bwMode="auto">
          <a:xfrm>
            <a:off x="4032250" y="4145118"/>
            <a:ext cx="59372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FFFF"/>
                </a:solidFill>
                <a:effectLst>
                  <a:outerShdw blurRad="38100" dist="38100" dir="2700000" algn="tl">
                    <a:srgbClr val="000000"/>
                  </a:outerShdw>
                </a:effectLst>
              </a:rPr>
              <a:t>H</a:t>
            </a:r>
            <a:endParaRPr lang="en-US" altLang="en-US" sz="2400" baseline="-25000" dirty="0">
              <a:solidFill>
                <a:srgbClr val="FFFFFF"/>
              </a:solidFill>
              <a:effectLst>
                <a:outerShdw blurRad="38100" dist="38100" dir="2700000" algn="tl">
                  <a:srgbClr val="000000"/>
                </a:outerShdw>
              </a:effectLst>
            </a:endParaRPr>
          </a:p>
        </p:txBody>
      </p:sp>
      <p:sp>
        <p:nvSpPr>
          <p:cNvPr id="522277" name="Text Box 37"/>
          <p:cNvSpPr txBox="1">
            <a:spLocks noChangeArrowheads="1"/>
          </p:cNvSpPr>
          <p:nvPr/>
        </p:nvSpPr>
        <p:spPr bwMode="auto">
          <a:xfrm>
            <a:off x="915988" y="4832912"/>
            <a:ext cx="125095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effectLst>
                  <a:outerShdw blurRad="38100" dist="38100" dir="2700000" algn="tl">
                    <a:srgbClr val="000000"/>
                  </a:outerShdw>
                </a:effectLst>
              </a:rPr>
              <a:t>-23.1</a:t>
            </a:r>
          </a:p>
        </p:txBody>
      </p:sp>
      <p:sp>
        <p:nvSpPr>
          <p:cNvPr id="522278" name="Text Box 38"/>
          <p:cNvSpPr txBox="1">
            <a:spLocks noChangeArrowheads="1"/>
          </p:cNvSpPr>
          <p:nvPr/>
        </p:nvSpPr>
        <p:spPr bwMode="auto">
          <a:xfrm>
            <a:off x="2430463" y="4804337"/>
            <a:ext cx="125095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effectLst>
                  <a:outerShdw blurRad="38100" dist="38100" dir="2700000" algn="tl">
                    <a:srgbClr val="000000"/>
                  </a:outerShdw>
                </a:effectLst>
              </a:rPr>
              <a:t>+23.1</a:t>
            </a:r>
          </a:p>
        </p:txBody>
      </p:sp>
      <p:sp>
        <p:nvSpPr>
          <p:cNvPr id="522279" name="Text Box 39"/>
          <p:cNvSpPr txBox="1">
            <a:spLocks noChangeArrowheads="1"/>
          </p:cNvSpPr>
          <p:nvPr/>
        </p:nvSpPr>
        <p:spPr bwMode="auto">
          <a:xfrm>
            <a:off x="639763" y="3588312"/>
            <a:ext cx="385762"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66CCFF"/>
                </a:solidFill>
                <a:effectLst>
                  <a:outerShdw blurRad="38100" dist="38100" dir="2700000" algn="tl">
                    <a:srgbClr val="000000"/>
                  </a:outerShdw>
                </a:effectLst>
              </a:rPr>
              <a:t>*</a:t>
            </a:r>
          </a:p>
        </p:txBody>
      </p:sp>
      <p:sp>
        <p:nvSpPr>
          <p:cNvPr id="522281" name="Line 41"/>
          <p:cNvSpPr>
            <a:spLocks noChangeShapeType="1"/>
          </p:cNvSpPr>
          <p:nvPr/>
        </p:nvSpPr>
        <p:spPr bwMode="auto">
          <a:xfrm flipH="1">
            <a:off x="2175818" y="2818374"/>
            <a:ext cx="9525" cy="2616200"/>
          </a:xfrm>
          <a:prstGeom prst="line">
            <a:avLst/>
          </a:prstGeom>
          <a:noFill/>
          <a:ln w="38100">
            <a:solidFill>
              <a:srgbClr val="FFFF00"/>
            </a:solidFill>
            <a:prstDash val="dash"/>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94" name="Text Box 54"/>
          <p:cNvSpPr txBox="1">
            <a:spLocks noChangeArrowheads="1"/>
          </p:cNvSpPr>
          <p:nvPr/>
        </p:nvSpPr>
        <p:spPr bwMode="auto">
          <a:xfrm>
            <a:off x="1805105" y="5398975"/>
            <a:ext cx="747320"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dirty="0">
                <a:solidFill>
                  <a:srgbClr val="FFFF00"/>
                </a:solidFill>
                <a:effectLst>
                  <a:outerShdw blurRad="38100" dist="38100" dir="2700000" algn="tl">
                    <a:srgbClr val="000000"/>
                  </a:outerShdw>
                </a:effectLst>
              </a:rPr>
              <a:t>Mirror</a:t>
            </a:r>
          </a:p>
          <a:p>
            <a:pPr algn="ctr"/>
            <a:r>
              <a:rPr lang="en-US" altLang="en-US" sz="1400" dirty="0">
                <a:solidFill>
                  <a:srgbClr val="FFFF00"/>
                </a:solidFill>
                <a:effectLst>
                  <a:outerShdw blurRad="38100" dist="38100" dir="2700000" algn="tl">
                    <a:srgbClr val="000000"/>
                  </a:outerShdw>
                </a:effectLst>
              </a:rPr>
              <a:t>plane</a:t>
            </a:r>
          </a:p>
        </p:txBody>
      </p:sp>
      <p:sp>
        <p:nvSpPr>
          <p:cNvPr id="522295" name="Rectangle 55"/>
          <p:cNvSpPr>
            <a:spLocks noChangeArrowheads="1"/>
          </p:cNvSpPr>
          <p:nvPr/>
        </p:nvSpPr>
        <p:spPr bwMode="auto">
          <a:xfrm>
            <a:off x="3521075" y="3561324"/>
            <a:ext cx="427038"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66CCFF"/>
                </a:solidFill>
                <a:effectLst>
                  <a:outerShdw blurRad="38100" dist="38100" dir="2700000" algn="tl">
                    <a:srgbClr val="000000"/>
                  </a:outerShdw>
                </a:effectLst>
              </a:rPr>
              <a:t>*</a:t>
            </a:r>
          </a:p>
        </p:txBody>
      </p:sp>
      <p:sp>
        <p:nvSpPr>
          <p:cNvPr id="3" name="Rectangle 2"/>
          <p:cNvSpPr/>
          <p:nvPr/>
        </p:nvSpPr>
        <p:spPr>
          <a:xfrm>
            <a:off x="95936" y="1044811"/>
            <a:ext cx="8875927" cy="523220"/>
          </a:xfrm>
          <a:prstGeom prst="rect">
            <a:avLst/>
          </a:prstGeom>
        </p:spPr>
        <p:txBody>
          <a:bodyPr wrap="square">
            <a:spAutoFit/>
          </a:bodyPr>
          <a:lstStyle/>
          <a:p>
            <a:r>
              <a:rPr lang="en-US" altLang="en-US" sz="2800" dirty="0">
                <a:solidFill>
                  <a:srgbClr val="EBD189"/>
                </a:solidFill>
                <a:effectLst>
                  <a:outerShdw blurRad="38100" dist="38100" dir="2700000" algn="tl">
                    <a:srgbClr val="000000"/>
                  </a:outerShdw>
                </a:effectLst>
                <a:latin typeface="Comic Sans MS"/>
                <a:ea typeface="+mj-ea"/>
                <a:cs typeface="+mj-cs"/>
              </a:rPr>
              <a:t>Enantiomers are </a:t>
            </a:r>
            <a:r>
              <a:rPr lang="en-US" altLang="en-US" sz="2800" dirty="0">
                <a:solidFill>
                  <a:srgbClr val="FF0000"/>
                </a:solidFill>
                <a:effectLst>
                  <a:outerShdw blurRad="38100" dist="38100" dir="2700000" algn="tl">
                    <a:srgbClr val="000000"/>
                  </a:outerShdw>
                </a:effectLst>
                <a:latin typeface="Comic Sans MS"/>
                <a:ea typeface="+mj-ea"/>
                <a:cs typeface="+mj-cs"/>
              </a:rPr>
              <a:t>optically active</a:t>
            </a:r>
            <a:r>
              <a:rPr lang="en-US" altLang="en-US" sz="2800" dirty="0">
                <a:solidFill>
                  <a:srgbClr val="EBD189"/>
                </a:solidFill>
                <a:effectLst>
                  <a:outerShdw blurRad="38100" dist="38100" dir="2700000" algn="tl">
                    <a:srgbClr val="000000"/>
                  </a:outerShdw>
                </a:effectLst>
                <a:latin typeface="Comic Sans MS"/>
                <a:ea typeface="+mj-ea"/>
                <a:cs typeface="+mj-cs"/>
              </a:rPr>
              <a:t>. Racemates are </a:t>
            </a:r>
            <a:r>
              <a:rPr lang="en-US" altLang="en-US" sz="2800" dirty="0">
                <a:solidFill>
                  <a:srgbClr val="FF0000"/>
                </a:solidFill>
                <a:effectLst>
                  <a:outerShdw blurRad="38100" dist="38100" dir="2700000" algn="tl">
                    <a:srgbClr val="000000"/>
                  </a:outerShdw>
                </a:effectLst>
                <a:latin typeface="Comic Sans MS"/>
                <a:ea typeface="+mj-ea"/>
                <a:cs typeface="+mj-cs"/>
              </a:rPr>
              <a:t>not</a:t>
            </a:r>
            <a:r>
              <a:rPr lang="en-US" altLang="en-US" sz="2800" dirty="0">
                <a:solidFill>
                  <a:srgbClr val="EBD189"/>
                </a:solidFill>
                <a:effectLst>
                  <a:outerShdw blurRad="38100" dist="38100" dir="2700000" algn="tl">
                    <a:srgbClr val="000000"/>
                  </a:outerShdw>
                </a:effectLst>
                <a:latin typeface="Comic Sans MS"/>
                <a:ea typeface="+mj-ea"/>
                <a:cs typeface="+mj-cs"/>
              </a:rPr>
              <a:t>.</a:t>
            </a:r>
            <a:endParaRPr lang="en-US" dirty="0"/>
          </a:p>
        </p:txBody>
      </p:sp>
      <p:sp>
        <p:nvSpPr>
          <p:cNvPr id="4" name="Title 3"/>
          <p:cNvSpPr>
            <a:spLocks noGrp="1"/>
          </p:cNvSpPr>
          <p:nvPr>
            <p:ph type="title"/>
          </p:nvPr>
        </p:nvSpPr>
        <p:spPr>
          <a:xfrm>
            <a:off x="685800" y="5167"/>
            <a:ext cx="7772400" cy="929752"/>
          </a:xfrm>
        </p:spPr>
        <p:txBody>
          <a:bodyPr/>
          <a:lstStyle/>
          <a:p>
            <a:r>
              <a:rPr lang="en-US" dirty="0" smtClean="0">
                <a:solidFill>
                  <a:schemeClr val="accent1"/>
                </a:solidFill>
              </a:rPr>
              <a:t>Optical Rotation</a:t>
            </a:r>
            <a:endParaRPr lang="en-US" dirty="0">
              <a:solidFill>
                <a:schemeClr val="accent1"/>
              </a:solidFill>
            </a:endParaRPr>
          </a:p>
        </p:txBody>
      </p:sp>
      <p:cxnSp>
        <p:nvCxnSpPr>
          <p:cNvPr id="44" name="Straight Connector 43"/>
          <p:cNvCxnSpPr/>
          <p:nvPr/>
        </p:nvCxnSpPr>
        <p:spPr bwMode="auto">
          <a:xfrm flipV="1">
            <a:off x="177509" y="838200"/>
            <a:ext cx="8788983" cy="37158"/>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7" name="Object 6"/>
          <p:cNvGraphicFramePr>
            <a:graphicFrameLocks noChangeAspect="1"/>
          </p:cNvGraphicFramePr>
          <p:nvPr>
            <p:extLst>
              <p:ext uri="{D42A27DB-BD31-4B8C-83A1-F6EECF244321}">
                <p14:modId xmlns:p14="http://schemas.microsoft.com/office/powerpoint/2010/main" val="3242188961"/>
              </p:ext>
            </p:extLst>
          </p:nvPr>
        </p:nvGraphicFramePr>
        <p:xfrm>
          <a:off x="321268" y="4087620"/>
          <a:ext cx="487573" cy="290513"/>
        </p:xfrm>
        <a:graphic>
          <a:graphicData uri="http://schemas.openxmlformats.org/presentationml/2006/ole">
            <mc:AlternateContent xmlns:mc="http://schemas.openxmlformats.org/markup-compatibility/2006">
              <mc:Choice xmlns:v="urn:schemas-microsoft-com:vml" Requires="v">
                <p:oleObj spid="_x0000_s522422" name="CS ChemDraw Drawing" r:id="rId3" imgW="380617" imgH="226709" progId="ChemDraw.Document.6.0">
                  <p:embed/>
                </p:oleObj>
              </mc:Choice>
              <mc:Fallback>
                <p:oleObj name="CS ChemDraw Drawing" r:id="rId3" imgW="380617" imgH="226709" progId="ChemDraw.Document.6.0">
                  <p:embed/>
                  <p:pic>
                    <p:nvPicPr>
                      <p:cNvPr id="0" name=""/>
                      <p:cNvPicPr/>
                      <p:nvPr/>
                    </p:nvPicPr>
                    <p:blipFill>
                      <a:blip r:embed="rId4"/>
                      <a:stretch>
                        <a:fillRect/>
                      </a:stretch>
                    </p:blipFill>
                    <p:spPr>
                      <a:xfrm>
                        <a:off x="321268" y="4087620"/>
                        <a:ext cx="487573" cy="290513"/>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88258841"/>
              </p:ext>
            </p:extLst>
          </p:nvPr>
        </p:nvGraphicFramePr>
        <p:xfrm>
          <a:off x="3669717" y="4058296"/>
          <a:ext cx="499216" cy="297450"/>
        </p:xfrm>
        <a:graphic>
          <a:graphicData uri="http://schemas.openxmlformats.org/presentationml/2006/ole">
            <mc:AlternateContent xmlns:mc="http://schemas.openxmlformats.org/markup-compatibility/2006">
              <mc:Choice xmlns:v="urn:schemas-microsoft-com:vml" Requires="v">
                <p:oleObj spid="_x0000_s522423" name="CS ChemDraw Drawing" r:id="rId5" imgW="380617" imgH="226709" progId="ChemDraw.Document.6.0">
                  <p:embed/>
                </p:oleObj>
              </mc:Choice>
              <mc:Fallback>
                <p:oleObj name="CS ChemDraw Drawing" r:id="rId5" imgW="380617" imgH="226709" progId="ChemDraw.Document.6.0">
                  <p:embed/>
                  <p:pic>
                    <p:nvPicPr>
                      <p:cNvPr id="0" name=""/>
                      <p:cNvPicPr/>
                      <p:nvPr/>
                    </p:nvPicPr>
                    <p:blipFill>
                      <a:blip r:embed="rId6"/>
                      <a:stretch>
                        <a:fillRect/>
                      </a:stretch>
                    </p:blipFill>
                    <p:spPr>
                      <a:xfrm>
                        <a:off x="3669717" y="4058296"/>
                        <a:ext cx="499216" cy="297450"/>
                      </a:xfrm>
                      <a:prstGeom prst="rect">
                        <a:avLst/>
                      </a:prstGeom>
                    </p:spPr>
                  </p:pic>
                </p:oleObj>
              </mc:Fallback>
            </mc:AlternateContent>
          </a:graphicData>
        </a:graphic>
      </p:graphicFrame>
      <p:pic>
        <p:nvPicPr>
          <p:cNvPr id="10" name="Picture 9"/>
          <p:cNvPicPr>
            <a:picLocks noChangeAspect="1"/>
          </p:cNvPicPr>
          <p:nvPr/>
        </p:nvPicPr>
        <p:blipFill>
          <a:blip r:embed="rId7"/>
          <a:stretch>
            <a:fillRect/>
          </a:stretch>
        </p:blipFill>
        <p:spPr>
          <a:xfrm rot="4429473">
            <a:off x="513997" y="4251841"/>
            <a:ext cx="379652" cy="44893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323" y="1859950"/>
            <a:ext cx="8895782" cy="3826036"/>
          </a:xfrm>
          <a:prstGeom prst="rect">
            <a:avLst/>
          </a:prstGeom>
        </p:spPr>
      </p:pic>
      <p:sp>
        <p:nvSpPr>
          <p:cNvPr id="3" name="Title 2"/>
          <p:cNvSpPr>
            <a:spLocks noGrp="1"/>
          </p:cNvSpPr>
          <p:nvPr>
            <p:ph type="title"/>
          </p:nvPr>
        </p:nvSpPr>
        <p:spPr>
          <a:xfrm>
            <a:off x="685800" y="253141"/>
            <a:ext cx="7772400" cy="847240"/>
          </a:xfrm>
        </p:spPr>
        <p:txBody>
          <a:bodyPr/>
          <a:lstStyle/>
          <a:p>
            <a:r>
              <a:rPr lang="en-US" dirty="0" smtClean="0">
                <a:solidFill>
                  <a:schemeClr val="accent1"/>
                </a:solidFill>
              </a:rPr>
              <a:t>Examples of [</a:t>
            </a:r>
            <a:r>
              <a:rPr lang="el-GR" dirty="0" smtClean="0">
                <a:solidFill>
                  <a:schemeClr val="accent1"/>
                </a:solidFill>
              </a:rPr>
              <a:t>α</a:t>
            </a:r>
            <a:r>
              <a:rPr lang="en-US" dirty="0" smtClean="0">
                <a:solidFill>
                  <a:schemeClr val="accent1"/>
                </a:solidFill>
              </a:rPr>
              <a:t>]</a:t>
            </a:r>
            <a:endParaRPr lang="en-US" dirty="0">
              <a:solidFill>
                <a:schemeClr val="accent1"/>
              </a:solidFill>
            </a:endParaRPr>
          </a:p>
        </p:txBody>
      </p:sp>
      <p:cxnSp>
        <p:nvCxnSpPr>
          <p:cNvPr id="5" name="Straight Connector 4"/>
          <p:cNvCxnSpPr/>
          <p:nvPr/>
        </p:nvCxnSpPr>
        <p:spPr bwMode="auto">
          <a:xfrm flipV="1">
            <a:off x="126913" y="1181100"/>
            <a:ext cx="8890175" cy="11972"/>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4" name="Rectangle 4"/>
          <p:cNvSpPr>
            <a:spLocks noGrp="1" noChangeArrowheads="1"/>
          </p:cNvSpPr>
          <p:nvPr>
            <p:ph type="title"/>
          </p:nvPr>
        </p:nvSpPr>
        <p:spPr>
          <a:xfrm>
            <a:off x="171450" y="167092"/>
            <a:ext cx="8972550" cy="832550"/>
          </a:xfrm>
        </p:spPr>
        <p:txBody>
          <a:bodyPr/>
          <a:lstStyle/>
          <a:p>
            <a:r>
              <a:rPr lang="en-US" altLang="en-US" sz="3600" smtClean="0">
                <a:solidFill>
                  <a:srgbClr val="00FF00"/>
                </a:solidFill>
                <a:cs typeface="Arial" panose="020B0604020202020204" pitchFamily="34" charset="0"/>
              </a:rPr>
              <a:t>Image And Mirror Image Of Limonene</a:t>
            </a:r>
            <a:endParaRPr lang="en-US" altLang="en-US" sz="3600" dirty="0">
              <a:solidFill>
                <a:srgbClr val="00FF00"/>
              </a:solidFill>
              <a:cs typeface="Arial" panose="020B0604020202020204" pitchFamily="34" charset="0"/>
            </a:endParaRPr>
          </a:p>
        </p:txBody>
      </p:sp>
      <p:grpSp>
        <p:nvGrpSpPr>
          <p:cNvPr id="3" name="Group 2"/>
          <p:cNvGrpSpPr>
            <a:grpSpLocks noChangeAspect="1"/>
          </p:cNvGrpSpPr>
          <p:nvPr/>
        </p:nvGrpSpPr>
        <p:grpSpPr>
          <a:xfrm>
            <a:off x="1670000" y="1319940"/>
            <a:ext cx="5804001" cy="3193947"/>
            <a:chOff x="350838" y="1676400"/>
            <a:chExt cx="8302625" cy="4568941"/>
          </a:xfrm>
        </p:grpSpPr>
        <p:pic>
          <p:nvPicPr>
            <p:cNvPr id="5068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5225" y="1676400"/>
              <a:ext cx="4316413" cy="4497388"/>
            </a:xfrm>
            <a:prstGeom prst="rect">
              <a:avLst/>
            </a:prstGeom>
            <a:noFill/>
            <a:extLst>
              <a:ext uri="{909E8E84-426E-40DD-AFC4-6F175D3DCCD1}">
                <a14:hiddenFill xmlns:a14="http://schemas.microsoft.com/office/drawing/2010/main">
                  <a:solidFill>
                    <a:srgbClr val="FFFFFF"/>
                  </a:solidFill>
                </a14:hiddenFill>
              </a:ext>
            </a:extLst>
          </p:spPr>
        </p:pic>
        <p:pic>
          <p:nvPicPr>
            <p:cNvPr id="5068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2106" t="569" r="1053" b="1704"/>
            <a:stretch>
              <a:fillRect/>
            </a:stretch>
          </p:blipFill>
          <p:spPr bwMode="auto">
            <a:xfrm>
              <a:off x="7146925" y="2790825"/>
              <a:ext cx="1506538" cy="2814638"/>
            </a:xfrm>
            <a:prstGeom prst="rect">
              <a:avLst/>
            </a:prstGeom>
            <a:noFill/>
            <a:extLst>
              <a:ext uri="{909E8E84-426E-40DD-AFC4-6F175D3DCCD1}">
                <a14:hiddenFill xmlns:a14="http://schemas.microsoft.com/office/drawing/2010/main">
                  <a:solidFill>
                    <a:srgbClr val="FFFFFF"/>
                  </a:solidFill>
                </a14:hiddenFill>
              </a:ext>
            </a:extLst>
          </p:spPr>
        </p:pic>
        <p:sp>
          <p:nvSpPr>
            <p:cNvPr id="506886" name="Text Box 6"/>
            <p:cNvSpPr txBox="1">
              <a:spLocks noChangeArrowheads="1"/>
            </p:cNvSpPr>
            <p:nvPr/>
          </p:nvSpPr>
          <p:spPr bwMode="auto">
            <a:xfrm>
              <a:off x="350838" y="5761039"/>
              <a:ext cx="1974814" cy="48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b="1" dirty="0">
                  <a:effectLst>
                    <a:outerShdw blurRad="38100" dist="38100" dir="2700000" algn="tl">
                      <a:srgbClr val="000000"/>
                    </a:outerShdw>
                  </a:effectLst>
                </a:rPr>
                <a:t>Spruce tree</a:t>
              </a:r>
              <a:endParaRPr lang="en-US" altLang="en-US" sz="1600" dirty="0">
                <a:effectLst>
                  <a:outerShdw blurRad="38100" dist="38100" dir="2700000" algn="tl">
                    <a:srgbClr val="000000"/>
                  </a:outerShdw>
                </a:effectLst>
              </a:endParaRPr>
            </a:p>
          </p:txBody>
        </p:sp>
        <p:sp>
          <p:nvSpPr>
            <p:cNvPr id="506887" name="Text Box 7"/>
            <p:cNvSpPr txBox="1">
              <a:spLocks noChangeArrowheads="1"/>
            </p:cNvSpPr>
            <p:nvPr/>
          </p:nvSpPr>
          <p:spPr bwMode="auto">
            <a:xfrm>
              <a:off x="7292976" y="5748338"/>
              <a:ext cx="1277713" cy="48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b="1" dirty="0">
                  <a:effectLst>
                    <a:outerShdw blurRad="38100" dist="38100" dir="2700000" algn="tl">
                      <a:srgbClr val="000000"/>
                    </a:outerShdw>
                  </a:effectLst>
                </a:rPr>
                <a:t>Orange</a:t>
              </a:r>
            </a:p>
          </p:txBody>
        </p:sp>
        <p:pic>
          <p:nvPicPr>
            <p:cNvPr id="50689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693988"/>
              <a:ext cx="1476375" cy="295433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3533758" y="4608605"/>
            <a:ext cx="2149948" cy="461665"/>
          </a:xfrm>
          <a:prstGeom prst="rect">
            <a:avLst/>
          </a:prstGeom>
          <a:noFill/>
        </p:spPr>
        <p:txBody>
          <a:bodyPr wrap="none" rtlCol="0">
            <a:spAutoFit/>
          </a:bodyPr>
          <a:lstStyle/>
          <a:p>
            <a:r>
              <a:rPr lang="en-US" sz="2400" dirty="0" smtClean="0">
                <a:solidFill>
                  <a:schemeClr val="accent5"/>
                </a:solidFill>
              </a:rPr>
              <a:t>“Handedness”</a:t>
            </a:r>
            <a:endParaRPr lang="en-US" sz="2400" dirty="0">
              <a:solidFill>
                <a:schemeClr val="accent5"/>
              </a:solidFill>
            </a:endParaRPr>
          </a:p>
        </p:txBody>
      </p:sp>
      <p:pic>
        <p:nvPicPr>
          <p:cNvPr id="13" name="Picture 12"/>
          <p:cNvPicPr>
            <a:picLocks noChangeAspect="1"/>
          </p:cNvPicPr>
          <p:nvPr/>
        </p:nvPicPr>
        <p:blipFill>
          <a:blip r:embed="rId5"/>
          <a:stretch>
            <a:fillRect/>
          </a:stretch>
        </p:blipFill>
        <p:spPr>
          <a:xfrm>
            <a:off x="3779257" y="5070270"/>
            <a:ext cx="1585486" cy="1765132"/>
          </a:xfrm>
          <a:prstGeom prst="rect">
            <a:avLst/>
          </a:prstGeom>
        </p:spPr>
      </p:pic>
      <p:cxnSp>
        <p:nvCxnSpPr>
          <p:cNvPr id="14" name="Straight Connector 13"/>
          <p:cNvCxnSpPr/>
          <p:nvPr/>
        </p:nvCxnSpPr>
        <p:spPr bwMode="auto">
          <a:xfrm flipV="1">
            <a:off x="134795" y="952500"/>
            <a:ext cx="8874410" cy="3853"/>
          </a:xfrm>
          <a:prstGeom prst="line">
            <a:avLst/>
          </a:prstGeom>
          <a:noFill/>
          <a:ln w="38100" cap="flat" cmpd="sng" algn="ctr">
            <a:solidFill>
              <a:schemeClr val="accent2">
                <a:lumMod val="40000"/>
                <a:lumOff val="60000"/>
              </a:scheme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Text Box 2"/>
          <p:cNvSpPr txBox="1">
            <a:spLocks noChangeArrowheads="1"/>
          </p:cNvSpPr>
          <p:nvPr/>
        </p:nvSpPr>
        <p:spPr bwMode="auto">
          <a:xfrm>
            <a:off x="271463" y="1298575"/>
            <a:ext cx="8872537" cy="384720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effectLst>
                  <a:outerShdw blurRad="38100" dist="38100" dir="2700000" algn="tl">
                    <a:srgbClr val="000000"/>
                  </a:outerShdw>
                </a:effectLst>
              </a:rPr>
              <a:t>Cahn-</a:t>
            </a:r>
            <a:r>
              <a:rPr lang="en-US" altLang="en-US" dirty="0" err="1">
                <a:effectLst>
                  <a:outerShdw blurRad="38100" dist="38100" dir="2700000" algn="tl">
                    <a:srgbClr val="000000"/>
                  </a:outerShdw>
                </a:effectLst>
              </a:rPr>
              <a:t>Ingold</a:t>
            </a:r>
            <a:r>
              <a:rPr lang="en-US" altLang="en-US" dirty="0">
                <a:effectLst>
                  <a:outerShdw blurRad="38100" dist="38100" dir="2700000" algn="tl">
                    <a:srgbClr val="000000"/>
                  </a:outerShdw>
                </a:effectLst>
              </a:rPr>
              <a:t>-Prelog </a:t>
            </a:r>
            <a:r>
              <a:rPr lang="en-US" altLang="en-US" i="1" dirty="0">
                <a:solidFill>
                  <a:srgbClr val="FF9900"/>
                </a:solidFill>
                <a:effectLst>
                  <a:outerShdw blurRad="38100" dist="38100" dir="2700000" algn="tl">
                    <a:srgbClr val="000000"/>
                  </a:outerShdw>
                </a:effectLst>
              </a:rPr>
              <a:t>R</a:t>
            </a:r>
            <a:r>
              <a:rPr lang="en-US" altLang="en-US" i="1" dirty="0">
                <a:effectLst>
                  <a:outerShdw blurRad="38100" dist="38100" dir="2700000" algn="tl">
                    <a:srgbClr val="000000"/>
                  </a:outerShdw>
                </a:effectLst>
              </a:rPr>
              <a:t>,</a:t>
            </a:r>
            <a:r>
              <a:rPr lang="en-US" altLang="en-US" i="1" dirty="0">
                <a:solidFill>
                  <a:srgbClr val="FF9900"/>
                </a:solidFill>
                <a:effectLst>
                  <a:outerShdw blurRad="38100" dist="38100" dir="2700000" algn="tl">
                    <a:srgbClr val="000000"/>
                  </a:outerShdw>
                </a:effectLst>
              </a:rPr>
              <a:t>S</a:t>
            </a:r>
            <a:r>
              <a:rPr lang="en-US" altLang="en-US" dirty="0">
                <a:effectLst>
                  <a:outerShdw blurRad="38100" dist="38100" dir="2700000" algn="tl">
                    <a:srgbClr val="000000"/>
                  </a:outerShdw>
                </a:effectLst>
              </a:rPr>
              <a:t>-Nomenclature</a:t>
            </a:r>
          </a:p>
          <a:p>
            <a:pPr>
              <a:spcBef>
                <a:spcPct val="50000"/>
              </a:spcBef>
            </a:pPr>
            <a:r>
              <a:rPr lang="en-US" altLang="en-US" sz="3200" dirty="0">
                <a:effectLst>
                  <a:outerShdw blurRad="38100" dist="38100" dir="2700000" algn="tl">
                    <a:srgbClr val="000000"/>
                  </a:outerShdw>
                </a:effectLst>
              </a:rPr>
              <a:t>Label all substituents at stereocenter, starting at point of attachment, according to the </a:t>
            </a:r>
            <a:r>
              <a:rPr lang="en-US" altLang="en-US" sz="3200" dirty="0">
                <a:solidFill>
                  <a:srgbClr val="FF0000"/>
                </a:solidFill>
                <a:effectLst>
                  <a:outerShdw blurRad="38100" dist="38100" dir="2700000" algn="tl">
                    <a:srgbClr val="000000"/>
                  </a:outerShdw>
                </a:effectLst>
              </a:rPr>
              <a:t>sequence </a:t>
            </a:r>
            <a:r>
              <a:rPr lang="en-US" altLang="en-US" sz="3200" dirty="0" smtClean="0">
                <a:solidFill>
                  <a:srgbClr val="FF0000"/>
                </a:solidFill>
                <a:effectLst>
                  <a:outerShdw blurRad="38100" dist="38100" dir="2700000" algn="tl">
                    <a:srgbClr val="000000"/>
                  </a:outerShdw>
                </a:effectLst>
              </a:rPr>
              <a:t>rules </a:t>
            </a:r>
            <a:r>
              <a:rPr lang="en-US" altLang="en-US" sz="3200" dirty="0" smtClean="0">
                <a:solidFill>
                  <a:schemeClr val="tx2"/>
                </a:solidFill>
                <a:effectLst>
                  <a:outerShdw blurRad="38100" dist="38100" dir="2700000" algn="tl">
                    <a:srgbClr val="000000"/>
                  </a:outerShdw>
                </a:effectLst>
              </a:rPr>
              <a:t>(to come next)</a:t>
            </a:r>
            <a:r>
              <a:rPr lang="en-US" altLang="en-US" sz="3200" dirty="0" smtClean="0">
                <a:effectLst>
                  <a:outerShdw blurRad="38100" dist="38100" dir="2700000" algn="tl">
                    <a:srgbClr val="000000"/>
                  </a:outerShdw>
                </a:effectLst>
              </a:rPr>
              <a:t> </a:t>
            </a:r>
            <a:r>
              <a:rPr lang="en-US" altLang="en-US" sz="3200" dirty="0">
                <a:effectLst>
                  <a:outerShdw blurRad="38100" dist="38100" dir="2700000" algn="tl">
                    <a:srgbClr val="000000"/>
                  </a:outerShdw>
                </a:effectLst>
              </a:rPr>
              <a:t>in order of </a:t>
            </a:r>
            <a:r>
              <a:rPr lang="en-US" altLang="en-US" sz="3200" dirty="0">
                <a:solidFill>
                  <a:srgbClr val="FF9900"/>
                </a:solidFill>
                <a:effectLst>
                  <a:outerShdw blurRad="38100" dist="38100" dir="2700000" algn="tl">
                    <a:srgbClr val="000000"/>
                  </a:outerShdw>
                </a:effectLst>
              </a:rPr>
              <a:t>decreasing</a:t>
            </a:r>
            <a:r>
              <a:rPr lang="en-US" altLang="en-US" sz="3200" dirty="0">
                <a:effectLst>
                  <a:outerShdw blurRad="38100" dist="38100" dir="2700000" algn="tl">
                    <a:srgbClr val="000000"/>
                  </a:outerShdw>
                </a:effectLst>
              </a:rPr>
              <a:t> priority: </a:t>
            </a:r>
            <a:r>
              <a:rPr lang="en-US" altLang="en-US" sz="3200" dirty="0">
                <a:solidFill>
                  <a:srgbClr val="FF0000"/>
                </a:solidFill>
                <a:effectLst>
                  <a:outerShdw blurRad="38100" dist="38100" dir="2700000" algn="tl">
                    <a:srgbClr val="000000"/>
                  </a:outerShdw>
                </a:effectLst>
              </a:rPr>
              <a:t>a</a:t>
            </a:r>
            <a:r>
              <a:rPr lang="en-US" altLang="en-US" sz="3200" dirty="0">
                <a:effectLst>
                  <a:outerShdw blurRad="38100" dist="38100" dir="2700000" algn="tl">
                    <a:srgbClr val="000000"/>
                  </a:outerShdw>
                </a:effectLst>
              </a:rPr>
              <a:t>, </a:t>
            </a:r>
            <a:r>
              <a:rPr lang="en-US" altLang="en-US" sz="3200" dirty="0">
                <a:solidFill>
                  <a:srgbClr val="66CCFF"/>
                </a:solidFill>
                <a:effectLst>
                  <a:outerShdw blurRad="38100" dist="38100" dir="2700000" algn="tl">
                    <a:srgbClr val="000000"/>
                  </a:outerShdw>
                </a:effectLst>
              </a:rPr>
              <a:t>b</a:t>
            </a:r>
            <a:r>
              <a:rPr lang="en-US" altLang="en-US" sz="3200" dirty="0">
                <a:effectLst>
                  <a:outerShdw blurRad="38100" dist="38100" dir="2700000" algn="tl">
                    <a:srgbClr val="000000"/>
                  </a:outerShdw>
                </a:effectLst>
              </a:rPr>
              <a:t>, </a:t>
            </a:r>
            <a:r>
              <a:rPr lang="en-US" altLang="en-US" sz="3200" dirty="0">
                <a:solidFill>
                  <a:srgbClr val="00FF00"/>
                </a:solidFill>
                <a:effectLst>
                  <a:outerShdw blurRad="38100" dist="38100" dir="2700000" algn="tl">
                    <a:srgbClr val="000000"/>
                  </a:outerShdw>
                </a:effectLst>
              </a:rPr>
              <a:t>c</a:t>
            </a:r>
            <a:r>
              <a:rPr lang="en-US" altLang="en-US" sz="3200" dirty="0">
                <a:effectLst>
                  <a:outerShdw blurRad="38100" dist="38100" dir="2700000" algn="tl">
                    <a:srgbClr val="000000"/>
                  </a:outerShdw>
                </a:effectLst>
              </a:rPr>
              <a:t>, </a:t>
            </a:r>
            <a:r>
              <a:rPr lang="en-US" altLang="en-US" sz="3200" dirty="0">
                <a:solidFill>
                  <a:srgbClr val="FFFF00"/>
                </a:solidFill>
                <a:effectLst>
                  <a:outerShdw blurRad="38100" dist="38100" dir="2700000" algn="tl">
                    <a:srgbClr val="000000"/>
                  </a:outerShdw>
                </a:effectLst>
              </a:rPr>
              <a:t>d</a:t>
            </a:r>
            <a:r>
              <a:rPr lang="en-US" altLang="en-US" sz="3200" dirty="0">
                <a:effectLst>
                  <a:outerShdw blurRad="38100" dist="38100" dir="2700000" algn="tl">
                    <a:srgbClr val="000000"/>
                  </a:outerShdw>
                </a:effectLst>
              </a:rPr>
              <a:t> (note color scheme). </a:t>
            </a:r>
            <a:r>
              <a:rPr lang="en-US" altLang="en-US" sz="3200" dirty="0" smtClean="0">
                <a:effectLst>
                  <a:outerShdw blurRad="38100" dist="38100" dir="2700000" algn="tl">
                    <a:srgbClr val="000000"/>
                  </a:outerShdw>
                </a:effectLst>
              </a:rPr>
              <a:t>Face the molecule, looking </a:t>
            </a:r>
            <a:r>
              <a:rPr lang="en-US" altLang="en-US" sz="3200" dirty="0">
                <a:effectLst>
                  <a:outerShdw blurRad="38100" dist="38100" dir="2700000" algn="tl">
                    <a:srgbClr val="000000"/>
                  </a:outerShdw>
                </a:effectLst>
              </a:rPr>
              <a:t>down C-</a:t>
            </a:r>
            <a:r>
              <a:rPr lang="en-US" altLang="en-US" sz="3200" dirty="0">
                <a:solidFill>
                  <a:srgbClr val="FFFF00"/>
                </a:solidFill>
                <a:effectLst>
                  <a:outerShdw blurRad="38100" dist="38100" dir="2700000" algn="tl">
                    <a:srgbClr val="000000"/>
                  </a:outerShdw>
                </a:effectLst>
              </a:rPr>
              <a:t>d </a:t>
            </a:r>
            <a:r>
              <a:rPr lang="en-US" altLang="en-US" sz="3200" dirty="0">
                <a:effectLst>
                  <a:outerShdw blurRad="38100" dist="38100" dir="2700000" algn="tl">
                    <a:srgbClr val="000000"/>
                  </a:outerShdw>
                </a:effectLst>
              </a:rPr>
              <a:t>bond:</a:t>
            </a:r>
          </a:p>
        </p:txBody>
      </p:sp>
      <p:sp>
        <p:nvSpPr>
          <p:cNvPr id="524291" name="Text Box 3"/>
          <p:cNvSpPr txBox="1">
            <a:spLocks noChangeArrowheads="1"/>
          </p:cNvSpPr>
          <p:nvPr/>
        </p:nvSpPr>
        <p:spPr bwMode="auto">
          <a:xfrm>
            <a:off x="3120962" y="4965707"/>
            <a:ext cx="4479925"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FF0000"/>
                </a:solidFill>
                <a:effectLst>
                  <a:outerShdw blurRad="38100" dist="38100" dir="2700000" algn="tl">
                    <a:srgbClr val="000000"/>
                  </a:outerShdw>
                </a:effectLst>
              </a:rPr>
              <a:t>a</a:t>
            </a:r>
            <a:r>
              <a:rPr lang="en-US" altLang="en-US" dirty="0">
                <a:effectLst>
                  <a:outerShdw blurRad="38100" dist="38100" dir="2700000" algn="tl">
                    <a:srgbClr val="000000"/>
                  </a:outerShdw>
                </a:effectLst>
              </a:rPr>
              <a:t>, </a:t>
            </a:r>
            <a:r>
              <a:rPr lang="en-US" altLang="en-US" dirty="0">
                <a:solidFill>
                  <a:srgbClr val="66CCFF"/>
                </a:solidFill>
                <a:effectLst>
                  <a:outerShdw blurRad="38100" dist="38100" dir="2700000" algn="tl">
                    <a:srgbClr val="000000"/>
                  </a:outerShdw>
                </a:effectLst>
              </a:rPr>
              <a:t>b</a:t>
            </a:r>
            <a:r>
              <a:rPr lang="en-US" altLang="en-US" dirty="0">
                <a:effectLst>
                  <a:outerShdw blurRad="38100" dist="38100" dir="2700000" algn="tl">
                    <a:srgbClr val="000000"/>
                  </a:outerShdw>
                </a:effectLst>
              </a:rPr>
              <a:t>, </a:t>
            </a:r>
            <a:r>
              <a:rPr lang="en-US" altLang="en-US" dirty="0">
                <a:solidFill>
                  <a:srgbClr val="00FF00"/>
                </a:solidFill>
                <a:effectLst>
                  <a:outerShdw blurRad="38100" dist="38100" dir="2700000" algn="tl">
                    <a:srgbClr val="000000"/>
                  </a:outerShdw>
                </a:effectLst>
              </a:rPr>
              <a:t>c</a:t>
            </a:r>
            <a:r>
              <a:rPr lang="en-US" altLang="en-US" dirty="0">
                <a:effectLst>
                  <a:outerShdw blurRad="38100" dist="38100" dir="2700000" algn="tl">
                    <a:srgbClr val="000000"/>
                  </a:outerShdw>
                </a:effectLst>
              </a:rPr>
              <a:t> </a:t>
            </a:r>
            <a:r>
              <a:rPr lang="en-US" altLang="en-US" dirty="0" smtClean="0">
                <a:effectLst>
                  <a:outerShdw blurRad="38100" dist="38100" dir="2700000" algn="tl">
                    <a:srgbClr val="000000"/>
                  </a:outerShdw>
                </a:effectLst>
              </a:rPr>
              <a:t>clockwise: </a:t>
            </a:r>
            <a:r>
              <a:rPr lang="en-US" altLang="en-US" i="1" dirty="0">
                <a:solidFill>
                  <a:srgbClr val="FF9900"/>
                </a:solidFill>
                <a:effectLst>
                  <a:outerShdw blurRad="38100" dist="38100" dir="2700000" algn="tl">
                    <a:srgbClr val="000000"/>
                  </a:outerShdw>
                </a:effectLst>
              </a:rPr>
              <a:t>R</a:t>
            </a:r>
          </a:p>
        </p:txBody>
      </p:sp>
      <p:sp>
        <p:nvSpPr>
          <p:cNvPr id="524292" name="Text Box 4"/>
          <p:cNvSpPr txBox="1">
            <a:spLocks noChangeArrowheads="1"/>
          </p:cNvSpPr>
          <p:nvPr/>
        </p:nvSpPr>
        <p:spPr bwMode="auto">
          <a:xfrm>
            <a:off x="3120962" y="5799145"/>
            <a:ext cx="601345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FF0000"/>
                </a:solidFill>
                <a:effectLst>
                  <a:outerShdw blurRad="38100" dist="38100" dir="2700000" algn="tl">
                    <a:srgbClr val="000000"/>
                  </a:outerShdw>
                </a:effectLst>
              </a:rPr>
              <a:t>a</a:t>
            </a:r>
            <a:r>
              <a:rPr lang="en-US" altLang="en-US" dirty="0">
                <a:effectLst>
                  <a:outerShdw blurRad="38100" dist="38100" dir="2700000" algn="tl">
                    <a:srgbClr val="000000"/>
                  </a:outerShdw>
                </a:effectLst>
              </a:rPr>
              <a:t>, </a:t>
            </a:r>
            <a:r>
              <a:rPr lang="en-US" altLang="en-US" dirty="0">
                <a:solidFill>
                  <a:srgbClr val="66CCFF"/>
                </a:solidFill>
                <a:effectLst>
                  <a:outerShdw blurRad="38100" dist="38100" dir="2700000" algn="tl">
                    <a:srgbClr val="000000"/>
                  </a:outerShdw>
                </a:effectLst>
              </a:rPr>
              <a:t>b</a:t>
            </a:r>
            <a:r>
              <a:rPr lang="en-US" altLang="en-US" dirty="0">
                <a:effectLst>
                  <a:outerShdw blurRad="38100" dist="38100" dir="2700000" algn="tl">
                    <a:srgbClr val="000000"/>
                  </a:outerShdw>
                </a:effectLst>
              </a:rPr>
              <a:t>, </a:t>
            </a:r>
            <a:r>
              <a:rPr lang="en-US" altLang="en-US" dirty="0">
                <a:solidFill>
                  <a:srgbClr val="00FF00"/>
                </a:solidFill>
                <a:effectLst>
                  <a:outerShdw blurRad="38100" dist="38100" dir="2700000" algn="tl">
                    <a:srgbClr val="000000"/>
                  </a:outerShdw>
                </a:effectLst>
              </a:rPr>
              <a:t>c</a:t>
            </a:r>
            <a:r>
              <a:rPr lang="en-US" altLang="en-US" dirty="0">
                <a:effectLst>
                  <a:outerShdw blurRad="38100" dist="38100" dir="2700000" algn="tl">
                    <a:srgbClr val="000000"/>
                  </a:outerShdw>
                </a:effectLst>
              </a:rPr>
              <a:t> </a:t>
            </a:r>
            <a:r>
              <a:rPr lang="en-US" altLang="en-US" dirty="0" smtClean="0">
                <a:effectLst>
                  <a:outerShdw blurRad="38100" dist="38100" dir="2700000" algn="tl">
                    <a:srgbClr val="000000"/>
                  </a:outerShdw>
                </a:effectLst>
              </a:rPr>
              <a:t>counterclockwise: </a:t>
            </a:r>
            <a:r>
              <a:rPr lang="en-US" altLang="en-US" i="1" dirty="0">
                <a:solidFill>
                  <a:srgbClr val="FF9900"/>
                </a:solidFill>
                <a:effectLst>
                  <a:outerShdw blurRad="38100" dist="38100" dir="2700000" algn="tl">
                    <a:srgbClr val="000000"/>
                  </a:outerShdw>
                </a:effectLst>
              </a:rPr>
              <a:t>S</a:t>
            </a:r>
          </a:p>
        </p:txBody>
      </p:sp>
      <p:sp>
        <p:nvSpPr>
          <p:cNvPr id="524293" name="Line 5"/>
          <p:cNvSpPr>
            <a:spLocks noChangeShapeType="1"/>
          </p:cNvSpPr>
          <p:nvPr/>
        </p:nvSpPr>
        <p:spPr bwMode="auto">
          <a:xfrm rot="-60000">
            <a:off x="1281600" y="5839714"/>
            <a:ext cx="429880" cy="1461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4294" name="Text Box 6"/>
          <p:cNvSpPr txBox="1">
            <a:spLocks noChangeArrowheads="1"/>
          </p:cNvSpPr>
          <p:nvPr/>
        </p:nvSpPr>
        <p:spPr bwMode="auto">
          <a:xfrm>
            <a:off x="1827482" y="5574928"/>
            <a:ext cx="77470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C</a:t>
            </a:r>
          </a:p>
        </p:txBody>
      </p:sp>
      <p:sp>
        <p:nvSpPr>
          <p:cNvPr id="524295" name="Line 7"/>
          <p:cNvSpPr>
            <a:spLocks noChangeShapeType="1"/>
          </p:cNvSpPr>
          <p:nvPr/>
        </p:nvSpPr>
        <p:spPr bwMode="auto">
          <a:xfrm rot="993407">
            <a:off x="1639148" y="5386665"/>
            <a:ext cx="394414" cy="25968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4296" name="AutoShape 8"/>
          <p:cNvSpPr>
            <a:spLocks noChangeArrowheads="1"/>
          </p:cNvSpPr>
          <p:nvPr/>
        </p:nvSpPr>
        <p:spPr bwMode="auto">
          <a:xfrm rot="2179644">
            <a:off x="1714770" y="6084516"/>
            <a:ext cx="157162" cy="385762"/>
          </a:xfrm>
          <a:prstGeom prst="triangle">
            <a:avLst>
              <a:gd name="adj" fmla="val 50000"/>
            </a:avLst>
          </a:prstGeom>
          <a:solidFill>
            <a:schemeClr val="tx1"/>
          </a:solidFill>
          <a:ln w="38100">
            <a:solidFill>
              <a:schemeClr val="tx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298" name="Text Box 10"/>
          <p:cNvSpPr txBox="1">
            <a:spLocks noChangeArrowheads="1"/>
          </p:cNvSpPr>
          <p:nvPr/>
        </p:nvSpPr>
        <p:spPr bwMode="auto">
          <a:xfrm>
            <a:off x="1421082" y="4944691"/>
            <a:ext cx="3556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effectLst>
                  <a:outerShdw blurRad="38100" dist="38100" dir="2700000" algn="tl">
                    <a:srgbClr val="000000"/>
                  </a:outerShdw>
                </a:effectLst>
              </a:rPr>
              <a:t>a</a:t>
            </a:r>
            <a:endParaRPr lang="en-US" altLang="en-US" sz="2400" baseline="-25000">
              <a:solidFill>
                <a:srgbClr val="FF0000"/>
              </a:solidFill>
              <a:effectLst>
                <a:outerShdw blurRad="38100" dist="38100" dir="2700000" algn="tl">
                  <a:srgbClr val="000000"/>
                </a:outerShdw>
              </a:effectLst>
            </a:endParaRPr>
          </a:p>
        </p:txBody>
      </p:sp>
      <p:sp>
        <p:nvSpPr>
          <p:cNvPr id="524299" name="Text Box 11"/>
          <p:cNvSpPr txBox="1">
            <a:spLocks noChangeArrowheads="1"/>
          </p:cNvSpPr>
          <p:nvPr/>
        </p:nvSpPr>
        <p:spPr bwMode="auto">
          <a:xfrm>
            <a:off x="2576782" y="5622553"/>
            <a:ext cx="738188"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00"/>
                </a:solidFill>
                <a:effectLst>
                  <a:outerShdw blurRad="38100" dist="38100" dir="2700000" algn="tl">
                    <a:srgbClr val="000000"/>
                  </a:outerShdw>
                </a:effectLst>
              </a:rPr>
              <a:t>d</a:t>
            </a:r>
            <a:endParaRPr lang="en-US" altLang="en-US" sz="2400" baseline="-25000">
              <a:solidFill>
                <a:srgbClr val="FFFF00"/>
              </a:solidFill>
              <a:effectLst>
                <a:outerShdw blurRad="38100" dist="38100" dir="2700000" algn="tl">
                  <a:srgbClr val="000000"/>
                </a:outerShdw>
              </a:effectLst>
            </a:endParaRPr>
          </a:p>
        </p:txBody>
      </p:sp>
      <p:sp>
        <p:nvSpPr>
          <p:cNvPr id="524300" name="Text Box 12"/>
          <p:cNvSpPr txBox="1">
            <a:spLocks noChangeArrowheads="1"/>
          </p:cNvSpPr>
          <p:nvPr/>
        </p:nvSpPr>
        <p:spPr bwMode="auto">
          <a:xfrm>
            <a:off x="1417907" y="6351216"/>
            <a:ext cx="5461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66CCFF"/>
                </a:solidFill>
                <a:effectLst>
                  <a:outerShdw blurRad="38100" dist="38100" dir="2700000" algn="tl">
                    <a:srgbClr val="000000"/>
                  </a:outerShdw>
                </a:effectLst>
              </a:rPr>
              <a:t>b</a:t>
            </a:r>
            <a:endParaRPr lang="en-US" altLang="en-US" sz="2400" baseline="-25000">
              <a:solidFill>
                <a:srgbClr val="66CCFF"/>
              </a:solidFill>
              <a:effectLst>
                <a:outerShdw blurRad="38100" dist="38100" dir="2700000" algn="tl">
                  <a:srgbClr val="000000"/>
                </a:outerShdw>
              </a:effectLst>
            </a:endParaRPr>
          </a:p>
        </p:txBody>
      </p:sp>
      <p:sp>
        <p:nvSpPr>
          <p:cNvPr id="524301" name="Text Box 13"/>
          <p:cNvSpPr txBox="1">
            <a:spLocks noChangeArrowheads="1"/>
          </p:cNvSpPr>
          <p:nvPr/>
        </p:nvSpPr>
        <p:spPr bwMode="auto">
          <a:xfrm>
            <a:off x="1176607" y="5854328"/>
            <a:ext cx="4064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c</a:t>
            </a:r>
            <a:endParaRPr lang="en-US" altLang="en-US" sz="2400" baseline="-25000">
              <a:solidFill>
                <a:srgbClr val="00FF00"/>
              </a:solidFill>
              <a:effectLst>
                <a:outerShdw blurRad="38100" dist="38100" dir="2700000" algn="tl">
                  <a:srgbClr val="000000"/>
                </a:outerShdw>
              </a:effectLst>
            </a:endParaRPr>
          </a:p>
        </p:txBody>
      </p:sp>
      <p:sp>
        <p:nvSpPr>
          <p:cNvPr id="524302" name="Line 14"/>
          <p:cNvSpPr>
            <a:spLocks noChangeShapeType="1"/>
          </p:cNvSpPr>
          <p:nvPr/>
        </p:nvSpPr>
        <p:spPr bwMode="auto">
          <a:xfrm>
            <a:off x="2178320" y="5881316"/>
            <a:ext cx="465137" cy="0"/>
          </a:xfrm>
          <a:prstGeom prst="line">
            <a:avLst/>
          </a:prstGeom>
          <a:noFill/>
          <a:ln w="38100">
            <a:solidFill>
              <a:srgbClr val="FFFF00"/>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4303" name="Rectangle 15"/>
          <p:cNvSpPr>
            <a:spLocks noGrp="1" noChangeArrowheads="1"/>
          </p:cNvSpPr>
          <p:nvPr>
            <p:ph type="title" idx="4294967295"/>
          </p:nvPr>
        </p:nvSpPr>
        <p:spPr>
          <a:xfrm>
            <a:off x="488157" y="0"/>
            <a:ext cx="8167687" cy="1143000"/>
          </a:xfrm>
        </p:spPr>
        <p:txBody>
          <a:bodyPr/>
          <a:lstStyle/>
          <a:p>
            <a:r>
              <a:rPr lang="en-US" altLang="en-US" smtClean="0">
                <a:solidFill>
                  <a:schemeClr val="accent1"/>
                </a:solidFill>
              </a:rPr>
              <a:t>Naming Enantiomers</a:t>
            </a:r>
            <a:br>
              <a:rPr lang="en-US" altLang="en-US" smtClean="0">
                <a:solidFill>
                  <a:schemeClr val="accent1"/>
                </a:solidFill>
              </a:rPr>
            </a:br>
            <a:r>
              <a:rPr lang="en-US" altLang="en-US" sz="2000" smtClean="0">
                <a:solidFill>
                  <a:schemeClr val="accent1">
                    <a:lumMod val="20000"/>
                    <a:lumOff val="80000"/>
                  </a:schemeClr>
                </a:solidFill>
              </a:rPr>
              <a:t>Or, How To Describe Absolute Configuration At A Stereocenter</a:t>
            </a:r>
            <a:endParaRPr lang="en-US" altLang="en-US" sz="2000" dirty="0">
              <a:solidFill>
                <a:schemeClr val="accent1">
                  <a:lumMod val="20000"/>
                  <a:lumOff val="80000"/>
                </a:schemeClr>
              </a:solidFill>
            </a:endParaRPr>
          </a:p>
        </p:txBody>
      </p:sp>
      <p:graphicFrame>
        <p:nvGraphicFramePr>
          <p:cNvPr id="524304" name="Object 16"/>
          <p:cNvGraphicFramePr>
            <a:graphicFrameLocks noChangeAspect="1"/>
          </p:cNvGraphicFramePr>
          <p:nvPr>
            <p:extLst>
              <p:ext uri="{D42A27DB-BD31-4B8C-83A1-F6EECF244321}">
                <p14:modId xmlns:p14="http://schemas.microsoft.com/office/powerpoint/2010/main" val="1853172824"/>
              </p:ext>
            </p:extLst>
          </p:nvPr>
        </p:nvGraphicFramePr>
        <p:xfrm>
          <a:off x="583100" y="5479351"/>
          <a:ext cx="609600" cy="685800"/>
        </p:xfrm>
        <a:graphic>
          <a:graphicData uri="http://schemas.openxmlformats.org/presentationml/2006/ole">
            <mc:AlternateContent xmlns:mc="http://schemas.openxmlformats.org/markup-compatibility/2006">
              <mc:Choice xmlns:v="urn:schemas-microsoft-com:vml" Requires="v">
                <p:oleObj spid="_x0000_s524449" name="Image" r:id="rId3" imgW="11678080" imgH="3926580" progId="Photoshop.Image.7">
                  <p:embed/>
                </p:oleObj>
              </mc:Choice>
              <mc:Fallback>
                <p:oleObj name="Image" r:id="rId3" imgW="11678080" imgH="3926580" progId="Photoshop.Image.7">
                  <p:embed/>
                  <p:pic>
                    <p:nvPicPr>
                      <p:cNvPr id="0" name="Object 16"/>
                      <p:cNvPicPr>
                        <a:picLocks noChangeAspect="1" noChangeArrowheads="1"/>
                      </p:cNvPicPr>
                      <p:nvPr/>
                    </p:nvPicPr>
                    <p:blipFill>
                      <a:blip r:embed="rId4">
                        <a:extLst>
                          <a:ext uri="{28A0092B-C50C-407E-A947-70E740481C1C}">
                            <a14:useLocalDpi xmlns:a14="http://schemas.microsoft.com/office/drawing/2010/main" val="0"/>
                          </a:ext>
                        </a:extLst>
                      </a:blip>
                      <a:srcRect l="68645" t="49580" r="24576" b="27731"/>
                      <a:stretch>
                        <a:fillRect/>
                      </a:stretch>
                    </p:blipFill>
                    <p:spPr bwMode="auto">
                      <a:xfrm>
                        <a:off x="583100" y="5479351"/>
                        <a:ext cx="60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4305" name="Line 17"/>
          <p:cNvSpPr>
            <a:spLocks noChangeShapeType="1"/>
          </p:cNvSpPr>
          <p:nvPr/>
        </p:nvSpPr>
        <p:spPr bwMode="auto">
          <a:xfrm>
            <a:off x="6816725" y="6972301"/>
            <a:ext cx="1901825" cy="0"/>
          </a:xfrm>
          <a:prstGeom prst="line">
            <a:avLst/>
          </a:prstGeom>
          <a:noFill/>
          <a:ln w="25400">
            <a:solidFill>
              <a:srgbClr val="FF0000"/>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4306" name="Line 18"/>
          <p:cNvSpPr>
            <a:spLocks noChangeShapeType="1"/>
          </p:cNvSpPr>
          <p:nvPr/>
        </p:nvSpPr>
        <p:spPr bwMode="auto">
          <a:xfrm>
            <a:off x="6838950" y="7820026"/>
            <a:ext cx="3498850" cy="0"/>
          </a:xfrm>
          <a:prstGeom prst="line">
            <a:avLst/>
          </a:prstGeom>
          <a:noFill/>
          <a:ln w="25400">
            <a:solidFill>
              <a:srgbClr val="FF0000"/>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4307" name="Rectangle 19"/>
          <p:cNvSpPr>
            <a:spLocks noChangeArrowheads="1"/>
          </p:cNvSpPr>
          <p:nvPr/>
        </p:nvSpPr>
        <p:spPr bwMode="auto">
          <a:xfrm>
            <a:off x="2040207" y="5963866"/>
            <a:ext cx="407988"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i="1">
                <a:solidFill>
                  <a:srgbClr val="FF9900"/>
                </a:solidFill>
                <a:effectLst>
                  <a:outerShdw blurRad="38100" dist="38100" dir="2700000" algn="tl">
                    <a:srgbClr val="000000"/>
                  </a:outerShdw>
                </a:effectLst>
              </a:rPr>
              <a:t>R</a:t>
            </a:r>
          </a:p>
        </p:txBody>
      </p:sp>
      <p:cxnSp>
        <p:nvCxnSpPr>
          <p:cNvPr id="20" name="Straight Connector 19"/>
          <p:cNvCxnSpPr/>
          <p:nvPr/>
        </p:nvCxnSpPr>
        <p:spPr bwMode="auto">
          <a:xfrm>
            <a:off x="158444" y="1162078"/>
            <a:ext cx="8827113" cy="19022"/>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4" name="Object 3"/>
          <p:cNvGraphicFramePr>
            <a:graphicFrameLocks noChangeAspect="1"/>
          </p:cNvGraphicFramePr>
          <p:nvPr>
            <p:extLst>
              <p:ext uri="{D42A27DB-BD31-4B8C-83A1-F6EECF244321}">
                <p14:modId xmlns:p14="http://schemas.microsoft.com/office/powerpoint/2010/main" val="1453428032"/>
              </p:ext>
            </p:extLst>
          </p:nvPr>
        </p:nvGraphicFramePr>
        <p:xfrm>
          <a:off x="1417638" y="5873750"/>
          <a:ext cx="515937" cy="276225"/>
        </p:xfrm>
        <a:graphic>
          <a:graphicData uri="http://schemas.openxmlformats.org/presentationml/2006/ole">
            <mc:AlternateContent xmlns:mc="http://schemas.openxmlformats.org/markup-compatibility/2006">
              <mc:Choice xmlns:v="urn:schemas-microsoft-com:vml" Requires="v">
                <p:oleObj spid="_x0000_s524450" name="CS ChemDraw Drawing" r:id="rId5" imgW="412763" imgH="220494" progId="ChemDraw.Document.6.0">
                  <p:embed/>
                </p:oleObj>
              </mc:Choice>
              <mc:Fallback>
                <p:oleObj name="CS ChemDraw Drawing" r:id="rId5" imgW="412763" imgH="220494" progId="ChemDraw.Document.6.0">
                  <p:embed/>
                  <p:pic>
                    <p:nvPicPr>
                      <p:cNvPr id="0" name=""/>
                      <p:cNvPicPr/>
                      <p:nvPr/>
                    </p:nvPicPr>
                    <p:blipFill>
                      <a:blip r:embed="rId6"/>
                      <a:stretch>
                        <a:fillRect/>
                      </a:stretch>
                    </p:blipFill>
                    <p:spPr>
                      <a:xfrm>
                        <a:off x="1417638" y="5873750"/>
                        <a:ext cx="515937" cy="27622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9108" name="Object 4"/>
          <p:cNvGraphicFramePr>
            <a:graphicFrameLocks noChangeAspect="1"/>
          </p:cNvGraphicFramePr>
          <p:nvPr>
            <p:extLst>
              <p:ext uri="{D42A27DB-BD31-4B8C-83A1-F6EECF244321}">
                <p14:modId xmlns:p14="http://schemas.microsoft.com/office/powerpoint/2010/main" val="2282710236"/>
              </p:ext>
            </p:extLst>
          </p:nvPr>
        </p:nvGraphicFramePr>
        <p:xfrm>
          <a:off x="215875" y="1600200"/>
          <a:ext cx="7148512" cy="4857750"/>
        </p:xfrm>
        <a:graphic>
          <a:graphicData uri="http://schemas.openxmlformats.org/presentationml/2006/ole">
            <mc:AlternateContent xmlns:mc="http://schemas.openxmlformats.org/markup-compatibility/2006">
              <mc:Choice xmlns:v="urn:schemas-microsoft-com:vml" Requires="v">
                <p:oleObj spid="_x0000_s559193" name="Photo Editor Photo" r:id="rId3" imgW="6504762" imgH="4420217" progId="MSPhotoEd.3">
                  <p:embed/>
                </p:oleObj>
              </mc:Choice>
              <mc:Fallback>
                <p:oleObj name="Photo Editor Photo" r:id="rId3" imgW="6504762" imgH="4420217"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875" y="1600200"/>
                        <a:ext cx="7148512" cy="48577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9110" name="Rectangle 6"/>
          <p:cNvSpPr>
            <a:spLocks noGrp="1" noChangeArrowheads="1"/>
          </p:cNvSpPr>
          <p:nvPr>
            <p:ph type="title"/>
          </p:nvPr>
        </p:nvSpPr>
        <p:spPr>
          <a:xfrm>
            <a:off x="638175" y="59446"/>
            <a:ext cx="7772400" cy="889000"/>
          </a:xfrm>
        </p:spPr>
        <p:txBody>
          <a:bodyPr/>
          <a:lstStyle/>
          <a:p>
            <a:r>
              <a:rPr lang="en-US" altLang="en-US" b="0" dirty="0">
                <a:solidFill>
                  <a:schemeClr val="accent1"/>
                </a:solidFill>
              </a:rPr>
              <a:t>Cahn-</a:t>
            </a:r>
            <a:r>
              <a:rPr lang="en-US" altLang="en-US" b="0" dirty="0" err="1">
                <a:solidFill>
                  <a:schemeClr val="accent1"/>
                </a:solidFill>
              </a:rPr>
              <a:t>Ingold</a:t>
            </a:r>
            <a:r>
              <a:rPr lang="en-US" altLang="en-US" b="0" dirty="0">
                <a:solidFill>
                  <a:schemeClr val="accent1"/>
                </a:solidFill>
              </a:rPr>
              <a:t>-Prelog</a:t>
            </a:r>
          </a:p>
        </p:txBody>
      </p:sp>
      <p:sp>
        <p:nvSpPr>
          <p:cNvPr id="559111" name="Text Box 7"/>
          <p:cNvSpPr txBox="1">
            <a:spLocks noChangeArrowheads="1"/>
          </p:cNvSpPr>
          <p:nvPr/>
        </p:nvSpPr>
        <p:spPr bwMode="auto">
          <a:xfrm>
            <a:off x="4217988" y="782910"/>
            <a:ext cx="706437" cy="3667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effectLst>
                  <a:outerShdw blurRad="38100" dist="38100" dir="2700000" algn="tl">
                    <a:srgbClr val="000000"/>
                  </a:outerShdw>
                </a:effectLst>
              </a:rPr>
              <a:t>1966</a:t>
            </a:r>
          </a:p>
        </p:txBody>
      </p:sp>
      <p:cxnSp>
        <p:nvCxnSpPr>
          <p:cNvPr id="5" name="Straight Connector 4"/>
          <p:cNvCxnSpPr/>
          <p:nvPr/>
        </p:nvCxnSpPr>
        <p:spPr bwMode="auto">
          <a:xfrm flipV="1">
            <a:off x="150561" y="1149623"/>
            <a:ext cx="8842879" cy="12455"/>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2191828" y="3980826"/>
            <a:ext cx="3655168" cy="646331"/>
          </a:xfrm>
          <a:prstGeom prst="rect">
            <a:avLst/>
          </a:prstGeom>
        </p:spPr>
        <p:txBody>
          <a:bodyPr wrap="none">
            <a:spAutoFit/>
          </a:bodyPr>
          <a:lstStyle/>
          <a:p>
            <a:r>
              <a:rPr lang="en-US" altLang="en-US" dirty="0" smtClean="0">
                <a:solidFill>
                  <a:srgbClr val="FF0000"/>
                </a:solidFill>
                <a:effectLst>
                  <a:outerShdw blurRad="38100" dist="38100" dir="2700000" algn="tl">
                    <a:srgbClr val="000000"/>
                  </a:outerShdw>
                </a:effectLst>
              </a:rPr>
              <a:t>a</a:t>
            </a:r>
            <a:r>
              <a:rPr lang="en-US" altLang="en-US" dirty="0" smtClean="0">
                <a:effectLst>
                  <a:outerShdw blurRad="38100" dist="38100" dir="2700000" algn="tl">
                    <a:srgbClr val="000000"/>
                  </a:outerShdw>
                </a:effectLst>
              </a:rPr>
              <a:t>,     </a:t>
            </a:r>
            <a:r>
              <a:rPr lang="en-US" altLang="en-US" dirty="0" smtClean="0">
                <a:solidFill>
                  <a:srgbClr val="66CCFF"/>
                </a:solidFill>
                <a:effectLst>
                  <a:outerShdw blurRad="38100" dist="38100" dir="2700000" algn="tl">
                    <a:srgbClr val="000000"/>
                  </a:outerShdw>
                </a:effectLst>
              </a:rPr>
              <a:t>b</a:t>
            </a:r>
            <a:r>
              <a:rPr lang="en-US" altLang="en-US" dirty="0" smtClean="0">
                <a:effectLst>
                  <a:outerShdw blurRad="38100" dist="38100" dir="2700000" algn="tl">
                    <a:srgbClr val="000000"/>
                  </a:outerShdw>
                </a:effectLst>
              </a:rPr>
              <a:t>,     </a:t>
            </a:r>
            <a:r>
              <a:rPr lang="en-US" altLang="en-US" dirty="0" smtClean="0">
                <a:solidFill>
                  <a:srgbClr val="00FF00"/>
                </a:solidFill>
                <a:effectLst>
                  <a:outerShdw blurRad="38100" dist="38100" dir="2700000" algn="tl">
                    <a:srgbClr val="000000"/>
                  </a:outerShdw>
                </a:effectLst>
              </a:rPr>
              <a:t>c</a:t>
            </a:r>
            <a:r>
              <a:rPr lang="en-US" altLang="en-US" dirty="0" smtClean="0">
                <a:effectLst>
                  <a:outerShdw blurRad="38100" dist="38100" dir="2700000" algn="tl">
                    <a:srgbClr val="000000"/>
                  </a:outerShdw>
                </a:effectLst>
              </a:rPr>
              <a:t>,   </a:t>
            </a:r>
            <a:r>
              <a:rPr lang="en-US" altLang="en-US" dirty="0" smtClean="0">
                <a:solidFill>
                  <a:srgbClr val="FFFF00"/>
                </a:solidFill>
                <a:effectLst>
                  <a:outerShdw blurRad="38100" dist="38100" dir="2700000" algn="tl">
                    <a:srgbClr val="000000"/>
                  </a:outerShdw>
                </a:effectLst>
              </a:rPr>
              <a:t>d</a:t>
            </a:r>
            <a:r>
              <a:rPr lang="en-US" altLang="en-US" dirty="0" smtClean="0">
                <a:effectLst>
                  <a:outerShdw blurRad="38100" dist="38100" dir="2700000" algn="tl">
                    <a:srgbClr val="000000"/>
                  </a:outerShdw>
                </a:effectLst>
              </a:rPr>
              <a:t> </a:t>
            </a:r>
            <a:endParaRPr lang="en-US" dirty="0"/>
          </a:p>
        </p:txBody>
      </p:sp>
      <p:sp>
        <p:nvSpPr>
          <p:cNvPr id="3" name="Rectangle 2"/>
          <p:cNvSpPr/>
          <p:nvPr/>
        </p:nvSpPr>
        <p:spPr>
          <a:xfrm>
            <a:off x="7586968" y="2396855"/>
            <a:ext cx="1301858" cy="738664"/>
          </a:xfrm>
          <a:prstGeom prst="rect">
            <a:avLst/>
          </a:prstGeom>
        </p:spPr>
        <p:txBody>
          <a:bodyPr wrap="square">
            <a:spAutoFit/>
          </a:bodyPr>
          <a:lstStyle/>
          <a:p>
            <a:pPr algn="ctr"/>
            <a:r>
              <a:rPr lang="en-US" sz="1400" b="1" dirty="0"/>
              <a:t>Robert Sidney Cahn</a:t>
            </a:r>
            <a:r>
              <a:rPr lang="en-US" sz="1400" dirty="0"/>
              <a:t> </a:t>
            </a:r>
            <a:r>
              <a:rPr lang="en-US" sz="1400" dirty="0" smtClean="0"/>
              <a:t>(1899-1981</a:t>
            </a:r>
            <a:r>
              <a:rPr lang="en-US" sz="1400" dirty="0"/>
              <a:t>) </a:t>
            </a:r>
          </a:p>
        </p:txBody>
      </p:sp>
      <p:sp>
        <p:nvSpPr>
          <p:cNvPr id="4" name="Rectangle 3"/>
          <p:cNvSpPr/>
          <p:nvPr/>
        </p:nvSpPr>
        <p:spPr>
          <a:xfrm>
            <a:off x="7447161" y="3290411"/>
            <a:ext cx="1546279" cy="738664"/>
          </a:xfrm>
          <a:prstGeom prst="rect">
            <a:avLst/>
          </a:prstGeom>
        </p:spPr>
        <p:txBody>
          <a:bodyPr wrap="square">
            <a:spAutoFit/>
          </a:bodyPr>
          <a:lstStyle/>
          <a:p>
            <a:pPr algn="ctr"/>
            <a:r>
              <a:rPr lang="en-US" sz="1400" b="1" dirty="0"/>
              <a:t>Sir Christopher </a:t>
            </a:r>
            <a:r>
              <a:rPr lang="en-US" sz="1400" b="1" dirty="0" err="1"/>
              <a:t>Kelk</a:t>
            </a:r>
            <a:r>
              <a:rPr lang="en-US" sz="1400" b="1" dirty="0"/>
              <a:t> </a:t>
            </a:r>
            <a:r>
              <a:rPr lang="en-US" sz="1400" b="1" dirty="0" err="1"/>
              <a:t>Ingold</a:t>
            </a:r>
            <a:r>
              <a:rPr lang="en-US" sz="1400" dirty="0"/>
              <a:t> </a:t>
            </a:r>
            <a:r>
              <a:rPr lang="en-US" sz="1400" dirty="0" smtClean="0"/>
              <a:t>(1893–1970</a:t>
            </a:r>
            <a:r>
              <a:rPr lang="en-US" sz="1400" dirty="0"/>
              <a:t>)</a:t>
            </a:r>
          </a:p>
        </p:txBody>
      </p:sp>
      <p:sp>
        <p:nvSpPr>
          <p:cNvPr id="6" name="Rectangle 5"/>
          <p:cNvSpPr/>
          <p:nvPr/>
        </p:nvSpPr>
        <p:spPr>
          <a:xfrm>
            <a:off x="7482354" y="4126610"/>
            <a:ext cx="1511086" cy="523220"/>
          </a:xfrm>
          <a:prstGeom prst="rect">
            <a:avLst/>
          </a:prstGeom>
        </p:spPr>
        <p:txBody>
          <a:bodyPr wrap="square">
            <a:spAutoFit/>
          </a:bodyPr>
          <a:lstStyle/>
          <a:p>
            <a:pPr algn="ctr"/>
            <a:r>
              <a:rPr lang="en-US" sz="1400" b="1" dirty="0"/>
              <a:t>Vladimir Prelog</a:t>
            </a:r>
            <a:r>
              <a:rPr lang="en-US" sz="1400" dirty="0"/>
              <a:t> </a:t>
            </a:r>
            <a:r>
              <a:rPr lang="en-US" sz="1400" dirty="0" smtClean="0"/>
              <a:t>(1906–1998</a:t>
            </a:r>
            <a:r>
              <a:rPr lang="en-US" sz="1400" dirty="0"/>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Text Box 2"/>
          <p:cNvSpPr txBox="1">
            <a:spLocks noChangeArrowheads="1"/>
          </p:cNvSpPr>
          <p:nvPr/>
        </p:nvSpPr>
        <p:spPr bwMode="auto">
          <a:xfrm>
            <a:off x="419100" y="3341688"/>
            <a:ext cx="7924800" cy="9461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effectLst>
                  <a:outerShdw blurRad="38100" dist="38100" dir="2700000" algn="tl">
                    <a:srgbClr val="000000"/>
                  </a:outerShdw>
                </a:effectLst>
              </a:rPr>
              <a:t>2. If same priority at first atom: Go to </a:t>
            </a:r>
            <a:r>
              <a:rPr lang="en-US" altLang="en-US" sz="2800" dirty="0">
                <a:solidFill>
                  <a:srgbClr val="FF00FF"/>
                </a:solidFill>
                <a:effectLst>
                  <a:outerShdw blurRad="38100" dist="38100" dir="2700000" algn="tl">
                    <a:srgbClr val="000000"/>
                  </a:outerShdw>
                </a:effectLst>
              </a:rPr>
              <a:t>first point of difference. </a:t>
            </a:r>
          </a:p>
        </p:txBody>
      </p:sp>
      <p:sp>
        <p:nvSpPr>
          <p:cNvPr id="525315" name="Text Box 3"/>
          <p:cNvSpPr txBox="1">
            <a:spLocks noChangeArrowheads="1"/>
          </p:cNvSpPr>
          <p:nvPr/>
        </p:nvSpPr>
        <p:spPr bwMode="auto">
          <a:xfrm>
            <a:off x="371475" y="785813"/>
            <a:ext cx="785812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1. Order by </a:t>
            </a:r>
            <a:r>
              <a:rPr lang="en-US" altLang="en-US" sz="2800">
                <a:solidFill>
                  <a:srgbClr val="FF9900"/>
                </a:solidFill>
                <a:effectLst>
                  <a:outerShdw blurRad="38100" dist="38100" dir="2700000" algn="tl">
                    <a:srgbClr val="000000"/>
                  </a:outerShdw>
                </a:effectLst>
              </a:rPr>
              <a:t>atomic number</a:t>
            </a:r>
            <a:r>
              <a:rPr lang="en-US" altLang="en-US" sz="2800">
                <a:effectLst>
                  <a:outerShdw blurRad="38100" dist="38100" dir="2700000" algn="tl">
                    <a:srgbClr val="000000"/>
                  </a:outerShdw>
                </a:effectLst>
              </a:rPr>
              <a:t>, i.e. H = 1, lowest.      </a:t>
            </a:r>
          </a:p>
        </p:txBody>
      </p:sp>
      <p:sp>
        <p:nvSpPr>
          <p:cNvPr id="525317" name="Text Box 5"/>
          <p:cNvSpPr txBox="1">
            <a:spLocks noChangeArrowheads="1"/>
          </p:cNvSpPr>
          <p:nvPr/>
        </p:nvSpPr>
        <p:spPr bwMode="auto">
          <a:xfrm>
            <a:off x="3851275" y="4848178"/>
            <a:ext cx="22129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2</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2</a:t>
            </a:r>
            <a:r>
              <a:rPr lang="en-US" altLang="en-US" sz="2800">
                <a:effectLst>
                  <a:outerShdw blurRad="38100" dist="38100" dir="2700000" algn="tl">
                    <a:srgbClr val="000000"/>
                  </a:outerShdw>
                </a:effectLst>
              </a:rPr>
              <a:t>S</a:t>
            </a: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25318" name="Text Box 6"/>
          <p:cNvSpPr txBox="1">
            <a:spLocks noChangeArrowheads="1"/>
          </p:cNvSpPr>
          <p:nvPr/>
        </p:nvSpPr>
        <p:spPr bwMode="auto">
          <a:xfrm>
            <a:off x="6256338" y="4838653"/>
            <a:ext cx="2887662"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2</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2</a:t>
            </a:r>
            <a:r>
              <a:rPr lang="en-US" altLang="en-US" sz="2800">
                <a:effectLst>
                  <a:outerShdw blurRad="38100" dist="38100" dir="2700000" algn="tl">
                    <a:srgbClr val="000000"/>
                  </a:outerShdw>
                </a:effectLst>
              </a:rPr>
              <a:t>S</a:t>
            </a:r>
            <a:r>
              <a:rPr lang="en-US" altLang="en-US" sz="2800">
                <a:solidFill>
                  <a:schemeClr va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25319" name="Text Box 7"/>
          <p:cNvSpPr txBox="1">
            <a:spLocks noChangeArrowheads="1"/>
          </p:cNvSpPr>
          <p:nvPr/>
        </p:nvSpPr>
        <p:spPr bwMode="auto">
          <a:xfrm>
            <a:off x="5900738" y="4522740"/>
            <a:ext cx="547687" cy="10985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6600" dirty="0">
                <a:effectLst>
                  <a:outerShdw blurRad="38100" dist="38100" dir="2700000" algn="tl">
                    <a:srgbClr val="000000"/>
                  </a:outerShdw>
                </a:effectLst>
              </a:rPr>
              <a:t>‹</a:t>
            </a:r>
          </a:p>
        </p:txBody>
      </p:sp>
      <p:grpSp>
        <p:nvGrpSpPr>
          <p:cNvPr id="525320" name="Group 8"/>
          <p:cNvGrpSpPr>
            <a:grpSpLocks/>
          </p:cNvGrpSpPr>
          <p:nvPr/>
        </p:nvGrpSpPr>
        <p:grpSpPr bwMode="auto">
          <a:xfrm>
            <a:off x="314325" y="4306840"/>
            <a:ext cx="4144963" cy="1646238"/>
            <a:chOff x="0" y="2564"/>
            <a:chExt cx="2611" cy="1037"/>
          </a:xfrm>
        </p:grpSpPr>
        <p:sp>
          <p:nvSpPr>
            <p:cNvPr id="525321" name="Text Box 9"/>
            <p:cNvSpPr txBox="1">
              <a:spLocks noChangeArrowheads="1"/>
            </p:cNvSpPr>
            <p:nvPr/>
          </p:nvSpPr>
          <p:spPr bwMode="auto">
            <a:xfrm>
              <a:off x="0" y="2925"/>
              <a:ext cx="1370"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2</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grpSp>
          <p:nvGrpSpPr>
            <p:cNvPr id="525322" name="Group 10"/>
            <p:cNvGrpSpPr>
              <a:grpSpLocks/>
            </p:cNvGrpSpPr>
            <p:nvPr/>
          </p:nvGrpSpPr>
          <p:grpSpPr bwMode="auto">
            <a:xfrm>
              <a:off x="1241" y="2564"/>
              <a:ext cx="1370" cy="1037"/>
              <a:chOff x="1178" y="2732"/>
              <a:chExt cx="1370" cy="1037"/>
            </a:xfrm>
          </p:grpSpPr>
          <p:sp>
            <p:nvSpPr>
              <p:cNvPr id="525323" name="Text Box 11"/>
              <p:cNvSpPr txBox="1">
                <a:spLocks noChangeArrowheads="1"/>
              </p:cNvSpPr>
              <p:nvPr/>
            </p:nvSpPr>
            <p:spPr bwMode="auto">
              <a:xfrm>
                <a:off x="1178" y="3103"/>
                <a:ext cx="1370"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a:t>
                </a:r>
                <a:r>
                  <a:rPr lang="en-US" altLang="en-US" sz="2800">
                    <a:solidFill>
                      <a:schemeClr val="folHlink"/>
                    </a:solidFill>
                    <a:effectLst>
                      <a:outerShdw blurRad="38100" dist="38100" dir="2700000" algn="tl">
                        <a:srgbClr val="000000"/>
                      </a:outerShdw>
                    </a:effectLst>
                  </a:rPr>
                  <a:t>CC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25324" name="Text Box 12"/>
              <p:cNvSpPr txBox="1">
                <a:spLocks noChangeArrowheads="1"/>
              </p:cNvSpPr>
              <p:nvPr/>
            </p:nvSpPr>
            <p:spPr bwMode="auto">
              <a:xfrm>
                <a:off x="1275" y="2732"/>
                <a:ext cx="899"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25325" name="Line 13"/>
              <p:cNvSpPr>
                <a:spLocks noChangeShapeType="1"/>
              </p:cNvSpPr>
              <p:nvPr/>
            </p:nvSpPr>
            <p:spPr bwMode="auto">
              <a:xfrm>
                <a:off x="1394" y="3018"/>
                <a:ext cx="0" cy="12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26" name="Line 14"/>
              <p:cNvSpPr>
                <a:spLocks noChangeShapeType="1"/>
              </p:cNvSpPr>
              <p:nvPr/>
            </p:nvSpPr>
            <p:spPr bwMode="auto">
              <a:xfrm>
                <a:off x="1394" y="3378"/>
                <a:ext cx="0" cy="12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27" name="Text Box 15"/>
              <p:cNvSpPr txBox="1">
                <a:spLocks noChangeArrowheads="1"/>
              </p:cNvSpPr>
              <p:nvPr/>
            </p:nvSpPr>
            <p:spPr bwMode="auto">
              <a:xfrm>
                <a:off x="1255" y="3442"/>
                <a:ext cx="299"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p>
            </p:txBody>
          </p:sp>
        </p:grpSp>
        <p:sp>
          <p:nvSpPr>
            <p:cNvPr id="525328" name="Text Box 16"/>
            <p:cNvSpPr txBox="1">
              <a:spLocks noChangeArrowheads="1"/>
            </p:cNvSpPr>
            <p:nvPr/>
          </p:nvSpPr>
          <p:spPr bwMode="auto">
            <a:xfrm>
              <a:off x="942" y="2751"/>
              <a:ext cx="549" cy="69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6600">
                  <a:effectLst>
                    <a:outerShdw blurRad="38100" dist="38100" dir="2700000" algn="tl">
                      <a:srgbClr val="000000"/>
                    </a:outerShdw>
                  </a:effectLst>
                </a:rPr>
                <a:t>‹</a:t>
              </a:r>
            </a:p>
          </p:txBody>
        </p:sp>
      </p:grpSp>
      <p:grpSp>
        <p:nvGrpSpPr>
          <p:cNvPr id="525329" name="Group 17"/>
          <p:cNvGrpSpPr>
            <a:grpSpLocks/>
          </p:cNvGrpSpPr>
          <p:nvPr/>
        </p:nvGrpSpPr>
        <p:grpSpPr bwMode="auto">
          <a:xfrm>
            <a:off x="314325" y="5656215"/>
            <a:ext cx="4822825" cy="1384300"/>
            <a:chOff x="0" y="3414"/>
            <a:chExt cx="3038" cy="872"/>
          </a:xfrm>
        </p:grpSpPr>
        <p:sp>
          <p:nvSpPr>
            <p:cNvPr id="525330" name="Text Box 18"/>
            <p:cNvSpPr txBox="1">
              <a:spLocks noChangeArrowheads="1"/>
            </p:cNvSpPr>
            <p:nvPr/>
          </p:nvSpPr>
          <p:spPr bwMode="auto">
            <a:xfrm>
              <a:off x="0" y="3780"/>
              <a:ext cx="1819"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2</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2</a:t>
              </a:r>
              <a:r>
                <a:rPr lang="en-US" altLang="en-US" sz="2800">
                  <a:effectLst>
                    <a:outerShdw blurRad="38100" dist="38100" dir="2700000" algn="tl">
                      <a:srgbClr val="000000"/>
                    </a:outerShdw>
                  </a:effectLst>
                </a:rPr>
                <a:t>O</a:t>
              </a: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grpSp>
          <p:nvGrpSpPr>
            <p:cNvPr id="525331" name="Group 19"/>
            <p:cNvGrpSpPr>
              <a:grpSpLocks/>
            </p:cNvGrpSpPr>
            <p:nvPr/>
          </p:nvGrpSpPr>
          <p:grpSpPr bwMode="auto">
            <a:xfrm>
              <a:off x="1668" y="3414"/>
              <a:ext cx="1370" cy="698"/>
              <a:chOff x="1178" y="2732"/>
              <a:chExt cx="1370" cy="698"/>
            </a:xfrm>
          </p:grpSpPr>
          <p:sp>
            <p:nvSpPr>
              <p:cNvPr id="525332" name="Text Box 20"/>
              <p:cNvSpPr txBox="1">
                <a:spLocks noChangeArrowheads="1"/>
              </p:cNvSpPr>
              <p:nvPr/>
            </p:nvSpPr>
            <p:spPr bwMode="auto">
              <a:xfrm>
                <a:off x="1178" y="3103"/>
                <a:ext cx="1370"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25333" name="Text Box 21"/>
              <p:cNvSpPr txBox="1">
                <a:spLocks noChangeArrowheads="1"/>
              </p:cNvSpPr>
              <p:nvPr/>
            </p:nvSpPr>
            <p:spPr bwMode="auto">
              <a:xfrm>
                <a:off x="1275" y="2732"/>
                <a:ext cx="899"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25334" name="Line 22"/>
              <p:cNvSpPr>
                <a:spLocks noChangeShapeType="1"/>
              </p:cNvSpPr>
              <p:nvPr/>
            </p:nvSpPr>
            <p:spPr bwMode="auto">
              <a:xfrm>
                <a:off x="1394" y="3018"/>
                <a:ext cx="0" cy="12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5335" name="Text Box 23"/>
            <p:cNvSpPr txBox="1">
              <a:spLocks noChangeArrowheads="1"/>
            </p:cNvSpPr>
            <p:nvPr/>
          </p:nvSpPr>
          <p:spPr bwMode="auto">
            <a:xfrm>
              <a:off x="1389" y="3594"/>
              <a:ext cx="801" cy="69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6600">
                  <a:effectLst>
                    <a:outerShdw blurRad="38100" dist="38100" dir="2700000" algn="tl">
                      <a:srgbClr val="000000"/>
                    </a:outerShdw>
                  </a:effectLst>
                </a:rPr>
                <a:t>‹</a:t>
              </a:r>
            </a:p>
          </p:txBody>
        </p:sp>
      </p:grpSp>
      <p:grpSp>
        <p:nvGrpSpPr>
          <p:cNvPr id="525336" name="Group 24"/>
          <p:cNvGrpSpPr>
            <a:grpSpLocks/>
          </p:cNvGrpSpPr>
          <p:nvPr/>
        </p:nvGrpSpPr>
        <p:grpSpPr bwMode="auto">
          <a:xfrm>
            <a:off x="4762500" y="5662565"/>
            <a:ext cx="4267200" cy="1355725"/>
            <a:chOff x="2868" y="3264"/>
            <a:chExt cx="2688" cy="854"/>
          </a:xfrm>
        </p:grpSpPr>
        <p:grpSp>
          <p:nvGrpSpPr>
            <p:cNvPr id="525337" name="Group 25"/>
            <p:cNvGrpSpPr>
              <a:grpSpLocks/>
            </p:cNvGrpSpPr>
            <p:nvPr/>
          </p:nvGrpSpPr>
          <p:grpSpPr bwMode="auto">
            <a:xfrm>
              <a:off x="4186" y="3264"/>
              <a:ext cx="1370" cy="698"/>
              <a:chOff x="1178" y="2732"/>
              <a:chExt cx="1370" cy="698"/>
            </a:xfrm>
          </p:grpSpPr>
          <p:sp>
            <p:nvSpPr>
              <p:cNvPr id="525338" name="Text Box 26"/>
              <p:cNvSpPr txBox="1">
                <a:spLocks noChangeArrowheads="1"/>
              </p:cNvSpPr>
              <p:nvPr/>
            </p:nvSpPr>
            <p:spPr bwMode="auto">
              <a:xfrm>
                <a:off x="1178" y="3103"/>
                <a:ext cx="1370"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25339" name="Text Box 27"/>
              <p:cNvSpPr txBox="1">
                <a:spLocks noChangeArrowheads="1"/>
              </p:cNvSpPr>
              <p:nvPr/>
            </p:nvSpPr>
            <p:spPr bwMode="auto">
              <a:xfrm>
                <a:off x="1275" y="2732"/>
                <a:ext cx="899"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D</a:t>
                </a:r>
                <a:endParaRPr lang="en-US" altLang="en-US" sz="2800" baseline="-25000">
                  <a:effectLst>
                    <a:outerShdw blurRad="38100" dist="38100" dir="2700000" algn="tl">
                      <a:srgbClr val="000000"/>
                    </a:outerShdw>
                  </a:effectLst>
                </a:endParaRPr>
              </a:p>
            </p:txBody>
          </p:sp>
          <p:sp>
            <p:nvSpPr>
              <p:cNvPr id="525340" name="Line 28"/>
              <p:cNvSpPr>
                <a:spLocks noChangeShapeType="1"/>
              </p:cNvSpPr>
              <p:nvPr/>
            </p:nvSpPr>
            <p:spPr bwMode="auto">
              <a:xfrm>
                <a:off x="1394" y="3018"/>
                <a:ext cx="0" cy="12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5341" name="Text Box 29"/>
            <p:cNvSpPr txBox="1">
              <a:spLocks noChangeArrowheads="1"/>
            </p:cNvSpPr>
            <p:nvPr/>
          </p:nvSpPr>
          <p:spPr bwMode="auto">
            <a:xfrm>
              <a:off x="3867" y="3426"/>
              <a:ext cx="801" cy="69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6600">
                  <a:effectLst>
                    <a:outerShdw blurRad="38100" dist="38100" dir="2700000" algn="tl">
                      <a:srgbClr val="000000"/>
                    </a:outerShdw>
                  </a:effectLst>
                </a:rPr>
                <a:t>‹</a:t>
              </a:r>
            </a:p>
          </p:txBody>
        </p:sp>
        <p:sp>
          <p:nvSpPr>
            <p:cNvPr id="525342" name="Text Box 30"/>
            <p:cNvSpPr txBox="1">
              <a:spLocks noChangeArrowheads="1"/>
            </p:cNvSpPr>
            <p:nvPr/>
          </p:nvSpPr>
          <p:spPr bwMode="auto">
            <a:xfrm>
              <a:off x="2868" y="3615"/>
              <a:ext cx="1370"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2</a:t>
              </a:r>
              <a:r>
                <a:rPr lang="en-US" altLang="en-US" sz="2800">
                  <a:solidFill>
                    <a:schemeClr val="folHlink"/>
                  </a:solidFill>
                  <a:effectLst>
                    <a:outerShdw blurRad="38100" dist="38100" dir="2700000" algn="tl">
                      <a:srgbClr val="000000"/>
                    </a:outerShdw>
                  </a:effectLst>
                </a:rPr>
                <a:t>C</a:t>
              </a:r>
              <a:r>
                <a:rPr lang="en-US" altLang="en-US" sz="2800">
                  <a:effectLst>
                    <a:outerShdw blurRad="38100" dist="38100" dir="2700000" algn="tl">
                      <a:srgbClr val="000000"/>
                    </a:outerShdw>
                  </a:effectLst>
                </a:rPr>
                <a:t>Br</a:t>
              </a:r>
              <a:r>
                <a:rPr lang="en-US" altLang="en-US" sz="2800" baseline="-25000">
                  <a:effectLst>
                    <a:outerShdw blurRad="38100" dist="38100" dir="2700000" algn="tl">
                      <a:srgbClr val="000000"/>
                    </a:outerShdw>
                  </a:effectLst>
                </a:rPr>
                <a:t>3</a:t>
              </a:r>
            </a:p>
          </p:txBody>
        </p:sp>
      </p:grpSp>
      <p:sp>
        <p:nvSpPr>
          <p:cNvPr id="525343" name="Text Box 31"/>
          <p:cNvSpPr txBox="1">
            <a:spLocks noChangeArrowheads="1"/>
          </p:cNvSpPr>
          <p:nvPr/>
        </p:nvSpPr>
        <p:spPr bwMode="auto">
          <a:xfrm>
            <a:off x="1292225" y="2095500"/>
            <a:ext cx="911225"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C</a:t>
            </a:r>
          </a:p>
        </p:txBody>
      </p:sp>
      <p:sp>
        <p:nvSpPr>
          <p:cNvPr id="525344" name="Line 32"/>
          <p:cNvSpPr>
            <a:spLocks noChangeShapeType="1"/>
          </p:cNvSpPr>
          <p:nvPr/>
        </p:nvSpPr>
        <p:spPr bwMode="auto">
          <a:xfrm rot="3768750">
            <a:off x="1400175" y="1858963"/>
            <a:ext cx="334963" cy="15398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45" name="Line 33"/>
          <p:cNvSpPr>
            <a:spLocks noChangeShapeType="1"/>
          </p:cNvSpPr>
          <p:nvPr/>
        </p:nvSpPr>
        <p:spPr bwMode="auto">
          <a:xfrm rot="10198702">
            <a:off x="1725986" y="2380898"/>
            <a:ext cx="372406" cy="273425"/>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46" name="AutoShape 34"/>
          <p:cNvSpPr>
            <a:spLocks noChangeArrowheads="1"/>
          </p:cNvSpPr>
          <p:nvPr/>
        </p:nvSpPr>
        <p:spPr bwMode="auto">
          <a:xfrm rot="1235830" flipH="1">
            <a:off x="1261336" y="2659508"/>
            <a:ext cx="45719" cy="249753"/>
          </a:xfrm>
          <a:prstGeom prst="triangle">
            <a:avLst>
              <a:gd name="adj" fmla="val 0"/>
            </a:avLst>
          </a:prstGeom>
          <a:solidFill>
            <a:schemeClr val="tx1"/>
          </a:solidFill>
          <a:ln w="38100">
            <a:solidFill>
              <a:schemeClr val="tx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48" name="Text Box 36"/>
          <p:cNvSpPr txBox="1">
            <a:spLocks noChangeArrowheads="1"/>
          </p:cNvSpPr>
          <p:nvPr/>
        </p:nvSpPr>
        <p:spPr bwMode="auto">
          <a:xfrm>
            <a:off x="1355725" y="1397000"/>
            <a:ext cx="69532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effectLst>
                  <a:outerShdw blurRad="38100" dist="38100" dir="2700000" algn="tl">
                    <a:srgbClr val="000000"/>
                  </a:outerShdw>
                </a:effectLst>
              </a:rPr>
              <a:t>H</a:t>
            </a:r>
            <a:endParaRPr lang="en-US" altLang="en-US" sz="2400" baseline="-25000" dirty="0">
              <a:effectLst>
                <a:outerShdw blurRad="38100" dist="38100" dir="2700000" algn="tl">
                  <a:srgbClr val="000000"/>
                </a:outerShdw>
              </a:effectLst>
            </a:endParaRPr>
          </a:p>
        </p:txBody>
      </p:sp>
      <p:sp>
        <p:nvSpPr>
          <p:cNvPr id="525349" name="Text Box 37"/>
          <p:cNvSpPr txBox="1">
            <a:spLocks noChangeArrowheads="1"/>
          </p:cNvSpPr>
          <p:nvPr/>
        </p:nvSpPr>
        <p:spPr bwMode="auto">
          <a:xfrm>
            <a:off x="2014538" y="2484438"/>
            <a:ext cx="868362"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CH</a:t>
            </a:r>
            <a:r>
              <a:rPr lang="en-US" altLang="en-US" sz="2400" baseline="-25000">
                <a:effectLst>
                  <a:outerShdw blurRad="38100" dist="38100" dir="2700000" algn="tl">
                    <a:srgbClr val="000000"/>
                  </a:outerShdw>
                </a:effectLst>
              </a:rPr>
              <a:t>3</a:t>
            </a:r>
            <a:endParaRPr lang="en-US" altLang="en-US" sz="2400" baseline="30000">
              <a:effectLst>
                <a:outerShdw blurRad="38100" dist="38100" dir="2700000" algn="tl">
                  <a:srgbClr val="000000"/>
                </a:outerShdw>
              </a:effectLst>
            </a:endParaRPr>
          </a:p>
        </p:txBody>
      </p:sp>
      <p:sp>
        <p:nvSpPr>
          <p:cNvPr id="525350" name="Text Box 38"/>
          <p:cNvSpPr txBox="1">
            <a:spLocks noChangeArrowheads="1"/>
          </p:cNvSpPr>
          <p:nvPr/>
        </p:nvSpPr>
        <p:spPr bwMode="auto">
          <a:xfrm>
            <a:off x="899840" y="2814747"/>
            <a:ext cx="64452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effectLst>
                  <a:outerShdw blurRad="38100" dist="38100" dir="2700000" algn="tl">
                    <a:srgbClr val="000000"/>
                  </a:outerShdw>
                </a:effectLst>
              </a:rPr>
              <a:t>Br</a:t>
            </a:r>
            <a:endParaRPr lang="en-US" altLang="en-US" sz="2400" baseline="-25000" dirty="0">
              <a:effectLst>
                <a:outerShdw blurRad="38100" dist="38100" dir="2700000" algn="tl">
                  <a:srgbClr val="000000"/>
                </a:outerShdw>
              </a:effectLst>
            </a:endParaRPr>
          </a:p>
        </p:txBody>
      </p:sp>
      <p:sp>
        <p:nvSpPr>
          <p:cNvPr id="525351" name="Text Box 39"/>
          <p:cNvSpPr txBox="1">
            <a:spLocks noChangeArrowheads="1"/>
          </p:cNvSpPr>
          <p:nvPr/>
        </p:nvSpPr>
        <p:spPr bwMode="auto">
          <a:xfrm>
            <a:off x="666750" y="2441575"/>
            <a:ext cx="38576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I</a:t>
            </a:r>
            <a:endParaRPr lang="en-US" altLang="en-US" sz="2400" baseline="-25000">
              <a:effectLst>
                <a:outerShdw blurRad="38100" dist="38100" dir="2700000" algn="tl">
                  <a:srgbClr val="000000"/>
                </a:outerShdw>
              </a:effectLst>
            </a:endParaRPr>
          </a:p>
        </p:txBody>
      </p:sp>
      <p:sp>
        <p:nvSpPr>
          <p:cNvPr id="525352" name="Text Box 40"/>
          <p:cNvSpPr txBox="1">
            <a:spLocks noChangeArrowheads="1"/>
          </p:cNvSpPr>
          <p:nvPr/>
        </p:nvSpPr>
        <p:spPr bwMode="auto">
          <a:xfrm>
            <a:off x="2225675" y="2197100"/>
            <a:ext cx="34131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FF00"/>
                </a:solidFill>
                <a:effectLst>
                  <a:outerShdw blurRad="38100" dist="38100" dir="2700000" algn="tl">
                    <a:srgbClr val="000000"/>
                  </a:outerShdw>
                </a:effectLst>
              </a:rPr>
              <a:t>c</a:t>
            </a:r>
          </a:p>
        </p:txBody>
      </p:sp>
      <p:sp>
        <p:nvSpPr>
          <p:cNvPr id="525353" name="Text Box 41"/>
          <p:cNvSpPr txBox="1">
            <a:spLocks noChangeArrowheads="1"/>
          </p:cNvSpPr>
          <p:nvPr/>
        </p:nvSpPr>
        <p:spPr bwMode="auto">
          <a:xfrm>
            <a:off x="465138" y="2106613"/>
            <a:ext cx="33972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rgbClr val="FF0000"/>
                </a:solidFill>
                <a:effectLst>
                  <a:outerShdw blurRad="38100" dist="38100" dir="2700000" algn="tl">
                    <a:srgbClr val="000000"/>
                  </a:outerShdw>
                </a:effectLst>
              </a:rPr>
              <a:t>a</a:t>
            </a:r>
          </a:p>
        </p:txBody>
      </p:sp>
      <p:sp>
        <p:nvSpPr>
          <p:cNvPr id="525354" name="Text Box 42"/>
          <p:cNvSpPr txBox="1">
            <a:spLocks noChangeArrowheads="1"/>
          </p:cNvSpPr>
          <p:nvPr/>
        </p:nvSpPr>
        <p:spPr bwMode="auto">
          <a:xfrm>
            <a:off x="586759" y="2895748"/>
            <a:ext cx="36512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rgbClr val="66CCFF"/>
                </a:solidFill>
                <a:effectLst>
                  <a:outerShdw blurRad="38100" dist="38100" dir="2700000" algn="tl">
                    <a:srgbClr val="000000"/>
                  </a:outerShdw>
                </a:effectLst>
              </a:rPr>
              <a:t>b</a:t>
            </a:r>
          </a:p>
        </p:txBody>
      </p:sp>
      <p:sp>
        <p:nvSpPr>
          <p:cNvPr id="525355" name="Text Box 43"/>
          <p:cNvSpPr txBox="1">
            <a:spLocks noChangeArrowheads="1"/>
          </p:cNvSpPr>
          <p:nvPr/>
        </p:nvSpPr>
        <p:spPr bwMode="auto">
          <a:xfrm>
            <a:off x="1663700" y="1362075"/>
            <a:ext cx="3333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FFFF00"/>
                </a:solidFill>
                <a:effectLst>
                  <a:outerShdw blurRad="38100" dist="38100" dir="2700000" algn="tl">
                    <a:srgbClr val="000000"/>
                  </a:outerShdw>
                </a:effectLst>
              </a:rPr>
              <a:t>d</a:t>
            </a:r>
          </a:p>
        </p:txBody>
      </p:sp>
      <p:sp>
        <p:nvSpPr>
          <p:cNvPr id="525357" name="Text Box 45"/>
          <p:cNvSpPr txBox="1">
            <a:spLocks noChangeArrowheads="1"/>
          </p:cNvSpPr>
          <p:nvPr/>
        </p:nvSpPr>
        <p:spPr bwMode="auto">
          <a:xfrm>
            <a:off x="7597775" y="2135188"/>
            <a:ext cx="747713" cy="57943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solidFill>
                  <a:srgbClr val="FF0000"/>
                </a:solidFill>
                <a:effectLst>
                  <a:outerShdw blurRad="38100" dist="38100" dir="2700000" algn="tl">
                    <a:srgbClr val="000000"/>
                  </a:outerShdw>
                </a:effectLst>
              </a:rPr>
              <a:t>N</a:t>
            </a:r>
          </a:p>
        </p:txBody>
      </p:sp>
      <p:sp>
        <p:nvSpPr>
          <p:cNvPr id="525358" name="Line 46"/>
          <p:cNvSpPr>
            <a:spLocks noChangeShapeType="1"/>
          </p:cNvSpPr>
          <p:nvPr/>
        </p:nvSpPr>
        <p:spPr bwMode="auto">
          <a:xfrm rot="3768750" flipH="1">
            <a:off x="7243762" y="1928813"/>
            <a:ext cx="517525" cy="12700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59" name="AutoShape 47"/>
          <p:cNvSpPr>
            <a:spLocks noChangeArrowheads="1"/>
          </p:cNvSpPr>
          <p:nvPr/>
        </p:nvSpPr>
        <p:spPr bwMode="auto">
          <a:xfrm rot="1235830">
            <a:off x="7593013" y="2706688"/>
            <a:ext cx="150812" cy="385762"/>
          </a:xfrm>
          <a:prstGeom prst="triangle">
            <a:avLst>
              <a:gd name="adj" fmla="val 50000"/>
            </a:avLst>
          </a:prstGeom>
          <a:solidFill>
            <a:schemeClr val="tx1"/>
          </a:solidFill>
          <a:ln w="38100">
            <a:solidFill>
              <a:schemeClr val="tx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60" name="Line 48"/>
          <p:cNvSpPr>
            <a:spLocks noChangeShapeType="1"/>
          </p:cNvSpPr>
          <p:nvPr/>
        </p:nvSpPr>
        <p:spPr bwMode="auto">
          <a:xfrm rot="7765825">
            <a:off x="7264400" y="2543175"/>
            <a:ext cx="384175" cy="212725"/>
          </a:xfrm>
          <a:prstGeom prst="line">
            <a:avLst/>
          </a:prstGeom>
          <a:noFill/>
          <a:ln w="38100">
            <a:solidFill>
              <a:schemeClr val="tx1"/>
            </a:solidFill>
            <a:prstDash val="sysDot"/>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61" name="Freeform 49"/>
          <p:cNvSpPr>
            <a:spLocks/>
          </p:cNvSpPr>
          <p:nvPr/>
        </p:nvSpPr>
        <p:spPr bwMode="auto">
          <a:xfrm>
            <a:off x="8032750" y="2187575"/>
            <a:ext cx="558800" cy="466725"/>
          </a:xfrm>
          <a:custGeom>
            <a:avLst/>
            <a:gdLst>
              <a:gd name="T0" fmla="*/ 0 w 364"/>
              <a:gd name="T1" fmla="*/ 78 h 294"/>
              <a:gd name="T2" fmla="*/ 135 w 364"/>
              <a:gd name="T3" fmla="*/ 15 h 294"/>
              <a:gd name="T4" fmla="*/ 261 w 364"/>
              <a:gd name="T5" fmla="*/ 24 h 294"/>
              <a:gd name="T6" fmla="*/ 360 w 364"/>
              <a:gd name="T7" fmla="*/ 159 h 294"/>
              <a:gd name="T8" fmla="*/ 234 w 364"/>
              <a:gd name="T9" fmla="*/ 276 h 294"/>
              <a:gd name="T10" fmla="*/ 108 w 364"/>
              <a:gd name="T11" fmla="*/ 267 h 294"/>
              <a:gd name="T12" fmla="*/ 0 w 364"/>
              <a:gd name="T13" fmla="*/ 222 h 294"/>
            </a:gdLst>
            <a:ahLst/>
            <a:cxnLst>
              <a:cxn ang="0">
                <a:pos x="T0" y="T1"/>
              </a:cxn>
              <a:cxn ang="0">
                <a:pos x="T2" y="T3"/>
              </a:cxn>
              <a:cxn ang="0">
                <a:pos x="T4" y="T5"/>
              </a:cxn>
              <a:cxn ang="0">
                <a:pos x="T6" y="T7"/>
              </a:cxn>
              <a:cxn ang="0">
                <a:pos x="T8" y="T9"/>
              </a:cxn>
              <a:cxn ang="0">
                <a:pos x="T10" y="T11"/>
              </a:cxn>
              <a:cxn ang="0">
                <a:pos x="T12" y="T13"/>
              </a:cxn>
            </a:cxnLst>
            <a:rect l="0" t="0" r="r" b="b"/>
            <a:pathLst>
              <a:path w="364" h="294">
                <a:moveTo>
                  <a:pt x="0" y="78"/>
                </a:moveTo>
                <a:cubicBezTo>
                  <a:pt x="22" y="69"/>
                  <a:pt x="92" y="24"/>
                  <a:pt x="135" y="15"/>
                </a:cubicBezTo>
                <a:cubicBezTo>
                  <a:pt x="178" y="6"/>
                  <a:pt x="224" y="0"/>
                  <a:pt x="261" y="24"/>
                </a:cubicBezTo>
                <a:cubicBezTo>
                  <a:pt x="298" y="48"/>
                  <a:pt x="364" y="117"/>
                  <a:pt x="360" y="159"/>
                </a:cubicBezTo>
                <a:cubicBezTo>
                  <a:pt x="356" y="201"/>
                  <a:pt x="276" y="258"/>
                  <a:pt x="234" y="276"/>
                </a:cubicBezTo>
                <a:cubicBezTo>
                  <a:pt x="192" y="294"/>
                  <a:pt x="147" y="276"/>
                  <a:pt x="108" y="267"/>
                </a:cubicBezTo>
                <a:cubicBezTo>
                  <a:pt x="69" y="258"/>
                  <a:pt x="22" y="231"/>
                  <a:pt x="0" y="222"/>
                </a:cubicBezTo>
              </a:path>
            </a:pathLst>
          </a:custGeom>
          <a:noFill/>
          <a:ln w="38100" cap="flat" cmpd="sng">
            <a:solidFill>
              <a:srgbClr val="FF0000"/>
            </a:solidFill>
            <a:prstDash val="solid"/>
            <a:round/>
            <a:headEnd type="none" w="med" len="med"/>
            <a:tailEnd type="none" w="sm" len="sm"/>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62" name="Text Box 50"/>
          <p:cNvSpPr txBox="1">
            <a:spLocks noChangeArrowheads="1"/>
          </p:cNvSpPr>
          <p:nvPr/>
        </p:nvSpPr>
        <p:spPr bwMode="auto">
          <a:xfrm>
            <a:off x="8148638" y="2101850"/>
            <a:ext cx="317500" cy="579438"/>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solidFill>
                  <a:srgbClr val="FF0000"/>
                </a:solidFill>
                <a:effectLst>
                  <a:outerShdw blurRad="38100" dist="38100" dir="2700000" algn="tl">
                    <a:srgbClr val="000000"/>
                  </a:outerShdw>
                </a:effectLst>
              </a:rPr>
              <a:t>:</a:t>
            </a:r>
          </a:p>
        </p:txBody>
      </p:sp>
      <p:sp>
        <p:nvSpPr>
          <p:cNvPr id="525363" name="Text Box 51"/>
          <p:cNvSpPr txBox="1">
            <a:spLocks noChangeArrowheads="1"/>
          </p:cNvSpPr>
          <p:nvPr/>
        </p:nvSpPr>
        <p:spPr bwMode="auto">
          <a:xfrm>
            <a:off x="1597025" y="1990725"/>
            <a:ext cx="536575"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effectLst>
                  <a:outerShdw blurRad="38100" dist="38100" dir="2700000" algn="tl">
                    <a:srgbClr val="000000"/>
                  </a:outerShdw>
                </a:effectLst>
              </a:rPr>
              <a:t>*</a:t>
            </a:r>
          </a:p>
        </p:txBody>
      </p:sp>
      <p:sp>
        <p:nvSpPr>
          <p:cNvPr id="525364" name="Text Box 52"/>
          <p:cNvSpPr txBox="1">
            <a:spLocks noChangeArrowheads="1"/>
          </p:cNvSpPr>
          <p:nvPr/>
        </p:nvSpPr>
        <p:spPr bwMode="auto">
          <a:xfrm>
            <a:off x="1470025" y="2530475"/>
            <a:ext cx="3841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1">
                <a:solidFill>
                  <a:srgbClr val="FF9900"/>
                </a:solidFill>
                <a:effectLst>
                  <a:outerShdw blurRad="38100" dist="38100" dir="2700000" algn="tl">
                    <a:srgbClr val="000000"/>
                  </a:outerShdw>
                </a:effectLst>
              </a:rPr>
              <a:t>R</a:t>
            </a:r>
          </a:p>
        </p:txBody>
      </p:sp>
      <p:sp>
        <p:nvSpPr>
          <p:cNvPr id="525365" name="Rectangle 53"/>
          <p:cNvSpPr>
            <a:spLocks noGrp="1" noChangeArrowheads="1"/>
          </p:cNvSpPr>
          <p:nvPr>
            <p:ph type="title"/>
          </p:nvPr>
        </p:nvSpPr>
        <p:spPr>
          <a:xfrm>
            <a:off x="733425" y="123825"/>
            <a:ext cx="7772400" cy="600075"/>
          </a:xfrm>
        </p:spPr>
        <p:txBody>
          <a:bodyPr/>
          <a:lstStyle/>
          <a:p>
            <a:r>
              <a:rPr lang="en-US" altLang="en-US" sz="4000" dirty="0" smtClean="0">
                <a:solidFill>
                  <a:schemeClr val="accent1"/>
                </a:solidFill>
              </a:rPr>
              <a:t>The Sequence </a:t>
            </a:r>
            <a:r>
              <a:rPr lang="en-US" altLang="en-US" sz="4000" dirty="0">
                <a:solidFill>
                  <a:schemeClr val="accent1"/>
                </a:solidFill>
              </a:rPr>
              <a:t>Rules</a:t>
            </a:r>
          </a:p>
        </p:txBody>
      </p:sp>
      <p:sp>
        <p:nvSpPr>
          <p:cNvPr id="525367" name="Rectangle 55"/>
          <p:cNvSpPr>
            <a:spLocks noChangeArrowheads="1"/>
          </p:cNvSpPr>
          <p:nvPr/>
        </p:nvSpPr>
        <p:spPr bwMode="auto">
          <a:xfrm>
            <a:off x="8215313" y="2697163"/>
            <a:ext cx="3333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FF00"/>
                </a:solidFill>
                <a:effectLst>
                  <a:outerShdw blurRad="38100" dist="38100" dir="2700000" algn="tl">
                    <a:srgbClr val="000000"/>
                  </a:outerShdw>
                </a:effectLst>
              </a:rPr>
              <a:t>d</a:t>
            </a:r>
          </a:p>
        </p:txBody>
      </p:sp>
      <p:sp>
        <p:nvSpPr>
          <p:cNvPr id="525369" name="Rectangle 57"/>
          <p:cNvSpPr>
            <a:spLocks noChangeArrowheads="1"/>
          </p:cNvSpPr>
          <p:nvPr/>
        </p:nvSpPr>
        <p:spPr bwMode="auto">
          <a:xfrm>
            <a:off x="3789363" y="2125663"/>
            <a:ext cx="3298825" cy="7858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0000"/>
              </a:lnSpc>
              <a:spcBef>
                <a:spcPct val="50000"/>
              </a:spcBef>
            </a:pPr>
            <a:r>
              <a:rPr lang="en-US" altLang="en-US" sz="2400">
                <a:effectLst>
                  <a:outerShdw blurRad="38100" dist="38100" dir="2700000" algn="tl">
                    <a:srgbClr val="000000"/>
                  </a:outerShdw>
                </a:effectLst>
              </a:rPr>
              <a:t>Exception: lone pair, </a:t>
            </a:r>
          </a:p>
          <a:p>
            <a:pPr>
              <a:lnSpc>
                <a:spcPct val="70000"/>
              </a:lnSpc>
              <a:spcBef>
                <a:spcPct val="50000"/>
              </a:spcBef>
            </a:pPr>
            <a:r>
              <a:rPr lang="en-US" altLang="en-US" sz="2400">
                <a:effectLst>
                  <a:outerShdw blurRad="38100" dist="38100" dir="2700000" algn="tl">
                    <a:srgbClr val="000000"/>
                  </a:outerShdw>
                </a:effectLst>
              </a:rPr>
              <a:t># “zero”. E.g., amines:</a:t>
            </a:r>
          </a:p>
        </p:txBody>
      </p:sp>
      <p:cxnSp>
        <p:nvCxnSpPr>
          <p:cNvPr id="54" name="Straight Connector 53"/>
          <p:cNvCxnSpPr/>
          <p:nvPr/>
        </p:nvCxnSpPr>
        <p:spPr bwMode="auto">
          <a:xfrm>
            <a:off x="148590" y="752172"/>
            <a:ext cx="8846820" cy="9828"/>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 name="Object 2"/>
          <p:cNvGraphicFramePr>
            <a:graphicFrameLocks noChangeAspect="1"/>
          </p:cNvGraphicFramePr>
          <p:nvPr>
            <p:extLst>
              <p:ext uri="{D42A27DB-BD31-4B8C-83A1-F6EECF244321}">
                <p14:modId xmlns:p14="http://schemas.microsoft.com/office/powerpoint/2010/main" val="2954537839"/>
              </p:ext>
            </p:extLst>
          </p:nvPr>
        </p:nvGraphicFramePr>
        <p:xfrm>
          <a:off x="960303" y="2446339"/>
          <a:ext cx="431365" cy="290511"/>
        </p:xfrm>
        <a:graphic>
          <a:graphicData uri="http://schemas.openxmlformats.org/presentationml/2006/ole">
            <mc:AlternateContent xmlns:mc="http://schemas.openxmlformats.org/markup-compatibility/2006">
              <mc:Choice xmlns:v="urn:schemas-microsoft-com:vml" Requires="v">
                <p:oleObj spid="_x0000_s525429" name="CS ChemDraw Drawing" r:id="rId3" imgW="388181" imgH="261566" progId="ChemDraw.Document.6.0">
                  <p:embed/>
                </p:oleObj>
              </mc:Choice>
              <mc:Fallback>
                <p:oleObj name="CS ChemDraw Drawing" r:id="rId3" imgW="388181" imgH="261566" progId="ChemDraw.Document.6.0">
                  <p:embed/>
                  <p:pic>
                    <p:nvPicPr>
                      <p:cNvPr id="0" name=""/>
                      <p:cNvPicPr/>
                      <p:nvPr/>
                    </p:nvPicPr>
                    <p:blipFill>
                      <a:blip r:embed="rId4"/>
                      <a:stretch>
                        <a:fillRect/>
                      </a:stretch>
                    </p:blipFill>
                    <p:spPr>
                      <a:xfrm>
                        <a:off x="960303" y="2446339"/>
                        <a:ext cx="431365" cy="290511"/>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Text Box 3"/>
          <p:cNvSpPr txBox="1">
            <a:spLocks noChangeArrowheads="1"/>
          </p:cNvSpPr>
          <p:nvPr/>
        </p:nvSpPr>
        <p:spPr bwMode="auto">
          <a:xfrm>
            <a:off x="390525" y="242888"/>
            <a:ext cx="8499475" cy="137318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3. Multiple bonds: Add </a:t>
            </a:r>
            <a:r>
              <a:rPr lang="en-US" altLang="en-US" sz="2800">
                <a:solidFill>
                  <a:srgbClr val="00FF00"/>
                </a:solidFill>
                <a:effectLst>
                  <a:outerShdw blurRad="38100" dist="38100" dir="2700000" algn="tl">
                    <a:srgbClr val="000000"/>
                  </a:outerShdw>
                </a:effectLst>
              </a:rPr>
              <a:t>double or triple representations</a:t>
            </a:r>
            <a:r>
              <a:rPr lang="en-US" altLang="en-US" sz="2800">
                <a:effectLst>
                  <a:outerShdw blurRad="38100" dist="38100" dir="2700000" algn="tl">
                    <a:srgbClr val="000000"/>
                  </a:outerShdw>
                </a:effectLst>
              </a:rPr>
              <a:t> of atoms at the respective </a:t>
            </a:r>
            <a:r>
              <a:rPr lang="en-US" altLang="en-US" sz="2800">
                <a:solidFill>
                  <a:srgbClr val="FF9900"/>
                </a:solidFill>
                <a:effectLst>
                  <a:outerShdw blurRad="38100" dist="38100" dir="2700000" algn="tl">
                    <a:srgbClr val="000000"/>
                  </a:outerShdw>
                </a:effectLst>
              </a:rPr>
              <a:t>other end</a:t>
            </a:r>
            <a:r>
              <a:rPr lang="en-US" altLang="en-US" sz="2800">
                <a:effectLst>
                  <a:outerShdw blurRad="38100" dist="38100" dir="2700000" algn="tl">
                    <a:srgbClr val="000000"/>
                  </a:outerShdw>
                </a:effectLst>
              </a:rPr>
              <a:t> of the multiple bond.</a:t>
            </a:r>
          </a:p>
        </p:txBody>
      </p:sp>
      <p:sp>
        <p:nvSpPr>
          <p:cNvPr id="526341" name="Text Box 5"/>
          <p:cNvSpPr txBox="1">
            <a:spLocks noChangeArrowheads="1"/>
          </p:cNvSpPr>
          <p:nvPr/>
        </p:nvSpPr>
        <p:spPr bwMode="auto">
          <a:xfrm>
            <a:off x="5072941" y="2798218"/>
            <a:ext cx="769937"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chemeClr val="folHlink"/>
                </a:solidFill>
                <a:effectLst>
                  <a:outerShdw blurRad="38100" dist="38100" dir="2700000" algn="tl">
                    <a:srgbClr val="000000"/>
                  </a:outerShdw>
                </a:effectLst>
              </a:rPr>
              <a:t>C</a:t>
            </a:r>
          </a:p>
        </p:txBody>
      </p:sp>
      <p:sp>
        <p:nvSpPr>
          <p:cNvPr id="526342" name="Text Box 6"/>
          <p:cNvSpPr txBox="1">
            <a:spLocks noChangeArrowheads="1"/>
          </p:cNvSpPr>
          <p:nvPr/>
        </p:nvSpPr>
        <p:spPr bwMode="auto">
          <a:xfrm>
            <a:off x="5708813" y="2796630"/>
            <a:ext cx="769937"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p>
        </p:txBody>
      </p:sp>
      <p:sp>
        <p:nvSpPr>
          <p:cNvPr id="526343" name="Line 7"/>
          <p:cNvSpPr>
            <a:spLocks noChangeShapeType="1"/>
          </p:cNvSpPr>
          <p:nvPr/>
        </p:nvSpPr>
        <p:spPr bwMode="auto">
          <a:xfrm>
            <a:off x="5452735" y="3136900"/>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44" name="Line 8"/>
          <p:cNvSpPr>
            <a:spLocks noChangeShapeType="1"/>
          </p:cNvSpPr>
          <p:nvPr/>
        </p:nvSpPr>
        <p:spPr bwMode="auto">
          <a:xfrm>
            <a:off x="5454322" y="3040063"/>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45" name="Line 9"/>
          <p:cNvSpPr>
            <a:spLocks noChangeShapeType="1"/>
          </p:cNvSpPr>
          <p:nvPr/>
        </p:nvSpPr>
        <p:spPr bwMode="auto">
          <a:xfrm>
            <a:off x="5454322" y="2955925"/>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47" name="Text Box 11"/>
          <p:cNvSpPr txBox="1">
            <a:spLocks noChangeArrowheads="1"/>
          </p:cNvSpPr>
          <p:nvPr/>
        </p:nvSpPr>
        <p:spPr bwMode="auto">
          <a:xfrm>
            <a:off x="7613650" y="2787378"/>
            <a:ext cx="769938"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p>
        </p:txBody>
      </p:sp>
      <p:sp>
        <p:nvSpPr>
          <p:cNvPr id="526348" name="Text Box 12"/>
          <p:cNvSpPr txBox="1">
            <a:spLocks noChangeArrowheads="1"/>
          </p:cNvSpPr>
          <p:nvPr/>
        </p:nvSpPr>
        <p:spPr bwMode="auto">
          <a:xfrm>
            <a:off x="8235950" y="2782615"/>
            <a:ext cx="769938"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p>
        </p:txBody>
      </p:sp>
      <p:sp>
        <p:nvSpPr>
          <p:cNvPr id="526349" name="Line 13"/>
          <p:cNvSpPr>
            <a:spLocks noChangeShapeType="1"/>
          </p:cNvSpPr>
          <p:nvPr/>
        </p:nvSpPr>
        <p:spPr bwMode="auto">
          <a:xfrm>
            <a:off x="7983538" y="3057580"/>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50" name="Line 14"/>
          <p:cNvSpPr>
            <a:spLocks noChangeShapeType="1"/>
          </p:cNvSpPr>
          <p:nvPr/>
        </p:nvSpPr>
        <p:spPr bwMode="auto">
          <a:xfrm>
            <a:off x="7351713" y="3057580"/>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51" name="Line 15"/>
          <p:cNvSpPr>
            <a:spLocks noChangeShapeType="1"/>
          </p:cNvSpPr>
          <p:nvPr/>
        </p:nvSpPr>
        <p:spPr bwMode="auto">
          <a:xfrm>
            <a:off x="8618538" y="3055992"/>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52" name="Line 16"/>
          <p:cNvSpPr>
            <a:spLocks noChangeShapeType="1"/>
          </p:cNvSpPr>
          <p:nvPr/>
        </p:nvSpPr>
        <p:spPr bwMode="auto">
          <a:xfrm rot="5400000" flipH="1" flipV="1">
            <a:off x="7664436" y="3396908"/>
            <a:ext cx="334254" cy="561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53" name="Line 17"/>
          <p:cNvSpPr>
            <a:spLocks noChangeShapeType="1"/>
          </p:cNvSpPr>
          <p:nvPr/>
        </p:nvSpPr>
        <p:spPr bwMode="auto">
          <a:xfrm rot="5400000" flipH="1" flipV="1">
            <a:off x="7693819" y="2702447"/>
            <a:ext cx="300037"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54" name="Line 18"/>
          <p:cNvSpPr>
            <a:spLocks noChangeShapeType="1"/>
          </p:cNvSpPr>
          <p:nvPr/>
        </p:nvSpPr>
        <p:spPr bwMode="auto">
          <a:xfrm rot="5400000" flipH="1" flipV="1">
            <a:off x="8339931" y="2684984"/>
            <a:ext cx="300038"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55" name="Line 19"/>
          <p:cNvSpPr>
            <a:spLocks noChangeShapeType="1"/>
          </p:cNvSpPr>
          <p:nvPr/>
        </p:nvSpPr>
        <p:spPr bwMode="auto">
          <a:xfrm rot="5400000" flipH="1" flipV="1">
            <a:off x="8312998" y="3412495"/>
            <a:ext cx="338138"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56" name="Text Box 20"/>
          <p:cNvSpPr txBox="1">
            <a:spLocks noChangeArrowheads="1"/>
          </p:cNvSpPr>
          <p:nvPr/>
        </p:nvSpPr>
        <p:spPr bwMode="auto">
          <a:xfrm>
            <a:off x="7648357" y="2148113"/>
            <a:ext cx="417513"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66CCFF"/>
                </a:solidFill>
                <a:effectLst>
                  <a:outerShdw blurRad="38100" dist="38100" dir="2700000" algn="tl">
                    <a:srgbClr val="000000"/>
                  </a:outerShdw>
                </a:effectLst>
              </a:rPr>
              <a:t>C</a:t>
            </a:r>
          </a:p>
        </p:txBody>
      </p:sp>
      <p:sp>
        <p:nvSpPr>
          <p:cNvPr id="526357" name="Text Box 21"/>
          <p:cNvSpPr txBox="1">
            <a:spLocks noChangeArrowheads="1"/>
          </p:cNvSpPr>
          <p:nvPr/>
        </p:nvSpPr>
        <p:spPr bwMode="auto">
          <a:xfrm>
            <a:off x="8283357" y="2129281"/>
            <a:ext cx="417513"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66CCFF"/>
                </a:solidFill>
                <a:effectLst>
                  <a:outerShdw blurRad="38100" dist="38100" dir="2700000" algn="tl">
                    <a:srgbClr val="000000"/>
                  </a:outerShdw>
                </a:effectLst>
              </a:rPr>
              <a:t>C</a:t>
            </a:r>
          </a:p>
        </p:txBody>
      </p:sp>
      <p:sp>
        <p:nvSpPr>
          <p:cNvPr id="526360" name="Text Box 24"/>
          <p:cNvSpPr txBox="1">
            <a:spLocks noChangeArrowheads="1"/>
          </p:cNvSpPr>
          <p:nvPr/>
        </p:nvSpPr>
        <p:spPr bwMode="auto">
          <a:xfrm>
            <a:off x="3187482" y="2816278"/>
            <a:ext cx="769938"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chemeClr val="folHlink"/>
                </a:solidFill>
                <a:effectLst>
                  <a:outerShdw blurRad="38100" dist="38100" dir="2700000" algn="tl">
                    <a:srgbClr val="000000"/>
                  </a:outerShdw>
                </a:effectLst>
              </a:rPr>
              <a:t>C</a:t>
            </a:r>
          </a:p>
        </p:txBody>
      </p:sp>
      <p:sp>
        <p:nvSpPr>
          <p:cNvPr id="526361" name="Text Box 25"/>
          <p:cNvSpPr txBox="1">
            <a:spLocks noChangeArrowheads="1"/>
          </p:cNvSpPr>
          <p:nvPr/>
        </p:nvSpPr>
        <p:spPr bwMode="auto">
          <a:xfrm>
            <a:off x="3809782" y="2811515"/>
            <a:ext cx="769938"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p>
        </p:txBody>
      </p:sp>
      <p:sp>
        <p:nvSpPr>
          <p:cNvPr id="526362" name="Line 26"/>
          <p:cNvSpPr>
            <a:spLocks noChangeShapeType="1"/>
          </p:cNvSpPr>
          <p:nvPr/>
        </p:nvSpPr>
        <p:spPr bwMode="auto">
          <a:xfrm>
            <a:off x="3541604" y="3078597"/>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63" name="Line 27"/>
          <p:cNvSpPr>
            <a:spLocks noChangeShapeType="1"/>
          </p:cNvSpPr>
          <p:nvPr/>
        </p:nvSpPr>
        <p:spPr bwMode="auto">
          <a:xfrm>
            <a:off x="2933428" y="3078597"/>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64" name="Line 28"/>
          <p:cNvSpPr>
            <a:spLocks noChangeShapeType="1"/>
          </p:cNvSpPr>
          <p:nvPr/>
        </p:nvSpPr>
        <p:spPr bwMode="auto">
          <a:xfrm>
            <a:off x="4176604" y="3077009"/>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65" name="Line 29"/>
          <p:cNvSpPr>
            <a:spLocks noChangeShapeType="1"/>
          </p:cNvSpPr>
          <p:nvPr/>
        </p:nvSpPr>
        <p:spPr bwMode="auto">
          <a:xfrm rot="5400000" flipH="1" flipV="1">
            <a:off x="3250297" y="3419388"/>
            <a:ext cx="300038"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66" name="Line 30"/>
          <p:cNvSpPr>
            <a:spLocks noChangeShapeType="1"/>
          </p:cNvSpPr>
          <p:nvPr/>
        </p:nvSpPr>
        <p:spPr bwMode="auto">
          <a:xfrm rot="5400000" flipH="1" flipV="1">
            <a:off x="3251885" y="2676166"/>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67" name="Line 31"/>
          <p:cNvSpPr>
            <a:spLocks noChangeShapeType="1"/>
          </p:cNvSpPr>
          <p:nvPr/>
        </p:nvSpPr>
        <p:spPr bwMode="auto">
          <a:xfrm rot="5400000" flipH="1" flipV="1">
            <a:off x="3897997" y="2658703"/>
            <a:ext cx="30003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68" name="Line 32"/>
          <p:cNvSpPr>
            <a:spLocks noChangeShapeType="1"/>
          </p:cNvSpPr>
          <p:nvPr/>
        </p:nvSpPr>
        <p:spPr bwMode="auto">
          <a:xfrm rot="5400000" flipH="1" flipV="1">
            <a:off x="3874348" y="3422345"/>
            <a:ext cx="300038"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69" name="Text Box 33"/>
          <p:cNvSpPr txBox="1">
            <a:spLocks noChangeArrowheads="1"/>
          </p:cNvSpPr>
          <p:nvPr/>
        </p:nvSpPr>
        <p:spPr bwMode="auto">
          <a:xfrm>
            <a:off x="3180969" y="2084331"/>
            <a:ext cx="561975"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FFFF"/>
                </a:solidFill>
                <a:effectLst>
                  <a:outerShdw blurRad="38100" dist="38100" dir="2700000" algn="tl">
                    <a:srgbClr val="000000"/>
                  </a:outerShdw>
                </a:effectLst>
              </a:rPr>
              <a:t>H</a:t>
            </a:r>
          </a:p>
        </p:txBody>
      </p:sp>
      <p:sp>
        <p:nvSpPr>
          <p:cNvPr id="526370" name="Text Box 34"/>
          <p:cNvSpPr txBox="1">
            <a:spLocks noChangeArrowheads="1"/>
          </p:cNvSpPr>
          <p:nvPr/>
        </p:nvSpPr>
        <p:spPr bwMode="auto">
          <a:xfrm>
            <a:off x="3803269" y="2081265"/>
            <a:ext cx="561975"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p>
        </p:txBody>
      </p:sp>
      <p:grpSp>
        <p:nvGrpSpPr>
          <p:cNvPr id="526373" name="Group 37"/>
          <p:cNvGrpSpPr>
            <a:grpSpLocks/>
          </p:cNvGrpSpPr>
          <p:nvPr/>
        </p:nvGrpSpPr>
        <p:grpSpPr bwMode="auto">
          <a:xfrm>
            <a:off x="391399" y="2790769"/>
            <a:ext cx="1409700" cy="546100"/>
            <a:chOff x="198" y="1620"/>
            <a:chExt cx="888" cy="344"/>
          </a:xfrm>
        </p:grpSpPr>
        <p:sp>
          <p:nvSpPr>
            <p:cNvPr id="526374" name="Text Box 38"/>
            <p:cNvSpPr txBox="1">
              <a:spLocks noChangeArrowheads="1"/>
            </p:cNvSpPr>
            <p:nvPr/>
          </p:nvSpPr>
          <p:spPr bwMode="auto">
            <a:xfrm>
              <a:off x="198" y="1620"/>
              <a:ext cx="485" cy="33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p>
          </p:txBody>
        </p:sp>
        <p:sp>
          <p:nvSpPr>
            <p:cNvPr id="526375" name="Text Box 39"/>
            <p:cNvSpPr txBox="1">
              <a:spLocks noChangeArrowheads="1"/>
            </p:cNvSpPr>
            <p:nvPr/>
          </p:nvSpPr>
          <p:spPr bwMode="auto">
            <a:xfrm>
              <a:off x="601" y="1634"/>
              <a:ext cx="485" cy="33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p>
          </p:txBody>
        </p:sp>
        <p:sp>
          <p:nvSpPr>
            <p:cNvPr id="526376" name="Line 40"/>
            <p:cNvSpPr>
              <a:spLocks noChangeShapeType="1"/>
            </p:cNvSpPr>
            <p:nvPr/>
          </p:nvSpPr>
          <p:spPr bwMode="auto">
            <a:xfrm>
              <a:off x="445" y="1786"/>
              <a:ext cx="189"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77" name="Line 41"/>
            <p:cNvSpPr>
              <a:spLocks noChangeShapeType="1"/>
            </p:cNvSpPr>
            <p:nvPr/>
          </p:nvSpPr>
          <p:spPr bwMode="auto">
            <a:xfrm>
              <a:off x="445" y="1850"/>
              <a:ext cx="189"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grpSp>
      <p:sp>
        <p:nvSpPr>
          <p:cNvPr id="526378" name="Line 42"/>
          <p:cNvSpPr>
            <a:spLocks noChangeShapeType="1"/>
          </p:cNvSpPr>
          <p:nvPr/>
        </p:nvSpPr>
        <p:spPr bwMode="auto">
          <a:xfrm rot="2204776">
            <a:off x="264795" y="2765580"/>
            <a:ext cx="315922" cy="43843"/>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79" name="Line 43"/>
          <p:cNvSpPr>
            <a:spLocks noChangeShapeType="1"/>
          </p:cNvSpPr>
          <p:nvPr/>
        </p:nvSpPr>
        <p:spPr bwMode="auto">
          <a:xfrm rot="8208219">
            <a:off x="210642" y="3346721"/>
            <a:ext cx="300038" cy="158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80" name="Line 44"/>
          <p:cNvSpPr>
            <a:spLocks noChangeShapeType="1"/>
          </p:cNvSpPr>
          <p:nvPr/>
        </p:nvSpPr>
        <p:spPr bwMode="auto">
          <a:xfrm rot="2204776">
            <a:off x="1318717" y="3349896"/>
            <a:ext cx="30003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81" name="Line 45"/>
          <p:cNvSpPr>
            <a:spLocks noChangeShapeType="1"/>
          </p:cNvSpPr>
          <p:nvPr/>
        </p:nvSpPr>
        <p:spPr bwMode="auto">
          <a:xfrm rot="8208219">
            <a:off x="1313383" y="2811327"/>
            <a:ext cx="300037" cy="1588"/>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82" name="Text Box 46"/>
          <p:cNvSpPr txBox="1">
            <a:spLocks noChangeArrowheads="1"/>
          </p:cNvSpPr>
          <p:nvPr/>
        </p:nvSpPr>
        <p:spPr bwMode="auto">
          <a:xfrm>
            <a:off x="1493429" y="2287561"/>
            <a:ext cx="561975"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FFFF"/>
                </a:solidFill>
                <a:effectLst>
                  <a:outerShdw blurRad="38100" dist="38100" dir="2700000" algn="tl">
                    <a:srgbClr val="000000"/>
                  </a:outerShdw>
                </a:effectLst>
              </a:rPr>
              <a:t>H</a:t>
            </a:r>
          </a:p>
        </p:txBody>
      </p:sp>
      <p:sp>
        <p:nvSpPr>
          <p:cNvPr id="526383" name="Text Box 47"/>
          <p:cNvSpPr txBox="1">
            <a:spLocks noChangeArrowheads="1"/>
          </p:cNvSpPr>
          <p:nvPr/>
        </p:nvSpPr>
        <p:spPr bwMode="auto">
          <a:xfrm>
            <a:off x="-72787" y="2252606"/>
            <a:ext cx="561975"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FFFF"/>
                </a:solidFill>
                <a:effectLst>
                  <a:outerShdw blurRad="38100" dist="38100" dir="2700000" algn="tl">
                    <a:srgbClr val="000000"/>
                  </a:outerShdw>
                </a:effectLst>
              </a:rPr>
              <a:t>H</a:t>
            </a:r>
          </a:p>
        </p:txBody>
      </p:sp>
      <p:sp>
        <p:nvSpPr>
          <p:cNvPr id="526384" name="Line 48"/>
          <p:cNvSpPr>
            <a:spLocks noChangeShapeType="1"/>
          </p:cNvSpPr>
          <p:nvPr/>
        </p:nvSpPr>
        <p:spPr bwMode="auto">
          <a:xfrm>
            <a:off x="1927227" y="3086534"/>
            <a:ext cx="731838" cy="0"/>
          </a:xfrm>
          <a:prstGeom prst="line">
            <a:avLst/>
          </a:prstGeom>
          <a:noFill/>
          <a:ln w="2857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85" name="Line 49"/>
          <p:cNvSpPr>
            <a:spLocks noChangeShapeType="1"/>
          </p:cNvSpPr>
          <p:nvPr/>
        </p:nvSpPr>
        <p:spPr bwMode="auto">
          <a:xfrm flipV="1">
            <a:off x="6596063" y="3055938"/>
            <a:ext cx="588962" cy="9525"/>
          </a:xfrm>
          <a:prstGeom prst="line">
            <a:avLst/>
          </a:prstGeom>
          <a:noFill/>
          <a:ln w="2857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87" name="Text Box 51"/>
          <p:cNvSpPr txBox="1">
            <a:spLocks noChangeArrowheads="1"/>
          </p:cNvSpPr>
          <p:nvPr/>
        </p:nvSpPr>
        <p:spPr bwMode="auto">
          <a:xfrm>
            <a:off x="4098926" y="5679801"/>
            <a:ext cx="485339"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66CCFF"/>
                </a:solidFill>
                <a:effectLst>
                  <a:outerShdw blurRad="38100" dist="38100" dir="2700000" algn="tl">
                    <a:srgbClr val="000000"/>
                  </a:outerShdw>
                </a:effectLst>
              </a:rPr>
              <a:t>C</a:t>
            </a:r>
          </a:p>
        </p:txBody>
      </p:sp>
      <p:sp>
        <p:nvSpPr>
          <p:cNvPr id="526388" name="Text Box 52"/>
          <p:cNvSpPr txBox="1">
            <a:spLocks noChangeArrowheads="1"/>
          </p:cNvSpPr>
          <p:nvPr/>
        </p:nvSpPr>
        <p:spPr bwMode="auto">
          <a:xfrm>
            <a:off x="3414387" y="5679801"/>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O</a:t>
            </a:r>
          </a:p>
        </p:txBody>
      </p:sp>
      <p:sp>
        <p:nvSpPr>
          <p:cNvPr id="526390" name="Text Box 54"/>
          <p:cNvSpPr txBox="1">
            <a:spLocks noChangeArrowheads="1"/>
          </p:cNvSpPr>
          <p:nvPr/>
        </p:nvSpPr>
        <p:spPr bwMode="auto">
          <a:xfrm>
            <a:off x="2828109" y="4982398"/>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FFFF"/>
                </a:solidFill>
                <a:effectLst>
                  <a:outerShdw blurRad="38100" dist="38100" dir="2700000" algn="tl">
                    <a:srgbClr val="000000"/>
                  </a:outerShdw>
                </a:effectLst>
              </a:rPr>
              <a:t>H</a:t>
            </a:r>
          </a:p>
        </p:txBody>
      </p:sp>
      <p:sp>
        <p:nvSpPr>
          <p:cNvPr id="526391" name="Text Box 55"/>
          <p:cNvSpPr txBox="1">
            <a:spLocks noChangeArrowheads="1"/>
          </p:cNvSpPr>
          <p:nvPr/>
        </p:nvSpPr>
        <p:spPr bwMode="auto">
          <a:xfrm>
            <a:off x="4094000" y="4995098"/>
            <a:ext cx="49026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0000"/>
                </a:solidFill>
                <a:effectLst>
                  <a:outerShdw blurRad="38100" dist="38100" dir="2700000" algn="tl">
                    <a:srgbClr val="000000"/>
                  </a:outerShdw>
                </a:effectLst>
              </a:rPr>
              <a:t>O</a:t>
            </a:r>
          </a:p>
        </p:txBody>
      </p:sp>
      <p:sp>
        <p:nvSpPr>
          <p:cNvPr id="526392" name="Text Box 56"/>
          <p:cNvSpPr txBox="1">
            <a:spLocks noChangeArrowheads="1"/>
          </p:cNvSpPr>
          <p:nvPr/>
        </p:nvSpPr>
        <p:spPr bwMode="auto">
          <a:xfrm>
            <a:off x="3490314" y="4995098"/>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chemeClr val="folHlink"/>
                </a:solidFill>
                <a:effectLst>
                  <a:outerShdw blurRad="38100" dist="38100" dir="2700000" algn="tl">
                    <a:srgbClr val="000000"/>
                  </a:outerShdw>
                </a:effectLst>
              </a:rPr>
              <a:t>C</a:t>
            </a:r>
          </a:p>
        </p:txBody>
      </p:sp>
      <p:sp>
        <p:nvSpPr>
          <p:cNvPr id="526393" name="Line 57"/>
          <p:cNvSpPr>
            <a:spLocks noChangeShapeType="1"/>
          </p:cNvSpPr>
          <p:nvPr/>
        </p:nvSpPr>
        <p:spPr bwMode="auto">
          <a:xfrm>
            <a:off x="3873065" y="5255721"/>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94" name="Line 58"/>
          <p:cNvSpPr>
            <a:spLocks noChangeShapeType="1"/>
          </p:cNvSpPr>
          <p:nvPr/>
        </p:nvSpPr>
        <p:spPr bwMode="auto">
          <a:xfrm>
            <a:off x="3242828" y="5254133"/>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95" name="Line 59"/>
          <p:cNvSpPr>
            <a:spLocks noChangeShapeType="1"/>
          </p:cNvSpPr>
          <p:nvPr/>
        </p:nvSpPr>
        <p:spPr bwMode="auto">
          <a:xfrm rot="16200000">
            <a:off x="3520749" y="5609951"/>
            <a:ext cx="300038"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96" name="Line 60"/>
          <p:cNvSpPr>
            <a:spLocks noChangeShapeType="1"/>
          </p:cNvSpPr>
          <p:nvPr/>
        </p:nvSpPr>
        <p:spPr bwMode="auto">
          <a:xfrm rot="16200000">
            <a:off x="4168885" y="5605189"/>
            <a:ext cx="300038"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398" name="Text Box 62"/>
          <p:cNvSpPr txBox="1">
            <a:spLocks noChangeArrowheads="1"/>
          </p:cNvSpPr>
          <p:nvPr/>
        </p:nvSpPr>
        <p:spPr bwMode="auto">
          <a:xfrm>
            <a:off x="1209948" y="4994771"/>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0000"/>
                </a:solidFill>
                <a:effectLst>
                  <a:outerShdw blurRad="38100" dist="38100" dir="2700000" algn="tl">
                    <a:srgbClr val="000000"/>
                  </a:outerShdw>
                </a:effectLst>
              </a:rPr>
              <a:t>O</a:t>
            </a:r>
          </a:p>
        </p:txBody>
      </p:sp>
      <p:sp>
        <p:nvSpPr>
          <p:cNvPr id="526399" name="Text Box 63"/>
          <p:cNvSpPr txBox="1">
            <a:spLocks noChangeArrowheads="1"/>
          </p:cNvSpPr>
          <p:nvPr/>
        </p:nvSpPr>
        <p:spPr bwMode="auto">
          <a:xfrm>
            <a:off x="563563" y="4994771"/>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chemeClr val="folHlink"/>
                </a:solidFill>
                <a:effectLst>
                  <a:outerShdw blurRad="38100" dist="38100" dir="2700000" algn="tl">
                    <a:srgbClr val="000000"/>
                  </a:outerShdw>
                </a:effectLst>
              </a:rPr>
              <a:t>C</a:t>
            </a:r>
          </a:p>
        </p:txBody>
      </p:sp>
      <p:sp>
        <p:nvSpPr>
          <p:cNvPr id="526400" name="Text Box 64"/>
          <p:cNvSpPr txBox="1">
            <a:spLocks noChangeArrowheads="1"/>
          </p:cNvSpPr>
          <p:nvPr/>
        </p:nvSpPr>
        <p:spPr bwMode="auto">
          <a:xfrm>
            <a:off x="144463" y="5546124"/>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p>
        </p:txBody>
      </p:sp>
      <p:sp>
        <p:nvSpPr>
          <p:cNvPr id="526401" name="Line 65"/>
          <p:cNvSpPr>
            <a:spLocks noChangeShapeType="1"/>
          </p:cNvSpPr>
          <p:nvPr/>
        </p:nvSpPr>
        <p:spPr bwMode="auto">
          <a:xfrm>
            <a:off x="951077" y="5211162"/>
            <a:ext cx="30003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02" name="Line 66"/>
          <p:cNvSpPr>
            <a:spLocks noChangeShapeType="1"/>
          </p:cNvSpPr>
          <p:nvPr/>
        </p:nvSpPr>
        <p:spPr bwMode="auto">
          <a:xfrm>
            <a:off x="951077" y="5300062"/>
            <a:ext cx="30003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03" name="Line 67"/>
          <p:cNvSpPr>
            <a:spLocks noChangeShapeType="1"/>
          </p:cNvSpPr>
          <p:nvPr/>
        </p:nvSpPr>
        <p:spPr bwMode="auto">
          <a:xfrm rot="18800193">
            <a:off x="388938" y="5508024"/>
            <a:ext cx="300038" cy="1588"/>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05" name="Text Box 69"/>
          <p:cNvSpPr txBox="1">
            <a:spLocks noChangeArrowheads="1"/>
          </p:cNvSpPr>
          <p:nvPr/>
        </p:nvSpPr>
        <p:spPr bwMode="auto">
          <a:xfrm>
            <a:off x="6049580" y="5000189"/>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00"/>
                </a:solidFill>
                <a:effectLst>
                  <a:outerShdw blurRad="38100" dist="38100" dir="2700000" algn="tl">
                    <a:srgbClr val="000000"/>
                  </a:outerShdw>
                </a:effectLst>
              </a:rPr>
              <a:t>N</a:t>
            </a:r>
          </a:p>
        </p:txBody>
      </p:sp>
      <p:sp>
        <p:nvSpPr>
          <p:cNvPr id="526406" name="Text Box 70"/>
          <p:cNvSpPr txBox="1">
            <a:spLocks noChangeArrowheads="1"/>
          </p:cNvSpPr>
          <p:nvPr/>
        </p:nvSpPr>
        <p:spPr bwMode="auto">
          <a:xfrm>
            <a:off x="5418961" y="5000189"/>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chemeClr val="folHlink"/>
                </a:solidFill>
                <a:effectLst>
                  <a:outerShdw blurRad="38100" dist="38100" dir="2700000" algn="tl">
                    <a:srgbClr val="000000"/>
                  </a:outerShdw>
                </a:effectLst>
              </a:rPr>
              <a:t>C</a:t>
            </a:r>
          </a:p>
        </p:txBody>
      </p:sp>
      <p:sp>
        <p:nvSpPr>
          <p:cNvPr id="526407" name="Line 71"/>
          <p:cNvSpPr>
            <a:spLocks noChangeShapeType="1"/>
          </p:cNvSpPr>
          <p:nvPr/>
        </p:nvSpPr>
        <p:spPr bwMode="auto">
          <a:xfrm>
            <a:off x="5790709" y="5165780"/>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08" name="Line 72"/>
          <p:cNvSpPr>
            <a:spLocks noChangeShapeType="1"/>
          </p:cNvSpPr>
          <p:nvPr/>
        </p:nvSpPr>
        <p:spPr bwMode="auto">
          <a:xfrm>
            <a:off x="5790709" y="5254680"/>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09" name="Line 73"/>
          <p:cNvSpPr>
            <a:spLocks noChangeShapeType="1"/>
          </p:cNvSpPr>
          <p:nvPr/>
        </p:nvSpPr>
        <p:spPr bwMode="auto">
          <a:xfrm>
            <a:off x="5152207" y="5252929"/>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10" name="Line 74"/>
          <p:cNvSpPr>
            <a:spLocks noChangeShapeType="1"/>
          </p:cNvSpPr>
          <p:nvPr/>
        </p:nvSpPr>
        <p:spPr bwMode="auto">
          <a:xfrm>
            <a:off x="5790709" y="5343580"/>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12" name="Text Box 76"/>
          <p:cNvSpPr txBox="1">
            <a:spLocks noChangeArrowheads="1"/>
          </p:cNvSpPr>
          <p:nvPr/>
        </p:nvSpPr>
        <p:spPr bwMode="auto">
          <a:xfrm>
            <a:off x="7626133" y="4968766"/>
            <a:ext cx="471270"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chemeClr val="folHlink"/>
                </a:solidFill>
                <a:effectLst>
                  <a:outerShdw blurRad="38100" dist="38100" dir="2700000" algn="tl">
                    <a:srgbClr val="000000"/>
                  </a:outerShdw>
                </a:effectLst>
              </a:rPr>
              <a:t>C</a:t>
            </a:r>
          </a:p>
        </p:txBody>
      </p:sp>
      <p:sp>
        <p:nvSpPr>
          <p:cNvPr id="526413" name="Text Box 77"/>
          <p:cNvSpPr txBox="1">
            <a:spLocks noChangeArrowheads="1"/>
          </p:cNvSpPr>
          <p:nvPr/>
        </p:nvSpPr>
        <p:spPr bwMode="auto">
          <a:xfrm>
            <a:off x="8232666" y="4960883"/>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0000"/>
                </a:solidFill>
                <a:effectLst>
                  <a:outerShdw blurRad="38100" dist="38100" dir="2700000" algn="tl">
                    <a:srgbClr val="000000"/>
                  </a:outerShdw>
                </a:effectLst>
              </a:rPr>
              <a:t>N</a:t>
            </a:r>
          </a:p>
        </p:txBody>
      </p:sp>
      <p:sp>
        <p:nvSpPr>
          <p:cNvPr id="526414" name="Text Box 78"/>
          <p:cNvSpPr txBox="1">
            <a:spLocks noChangeArrowheads="1"/>
          </p:cNvSpPr>
          <p:nvPr/>
        </p:nvSpPr>
        <p:spPr bwMode="auto">
          <a:xfrm>
            <a:off x="7594273" y="5643999"/>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66CCFF"/>
                </a:solidFill>
                <a:effectLst>
                  <a:outerShdw blurRad="38100" dist="38100" dir="2700000" algn="tl">
                    <a:srgbClr val="000000"/>
                  </a:outerShdw>
                </a:effectLst>
              </a:rPr>
              <a:t>N</a:t>
            </a:r>
          </a:p>
        </p:txBody>
      </p:sp>
      <p:sp>
        <p:nvSpPr>
          <p:cNvPr id="526415" name="Text Box 79"/>
          <p:cNvSpPr txBox="1">
            <a:spLocks noChangeArrowheads="1"/>
          </p:cNvSpPr>
          <p:nvPr/>
        </p:nvSpPr>
        <p:spPr bwMode="auto">
          <a:xfrm>
            <a:off x="8251989" y="4223629"/>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C</a:t>
            </a:r>
          </a:p>
        </p:txBody>
      </p:sp>
      <p:sp>
        <p:nvSpPr>
          <p:cNvPr id="526416" name="Text Box 80"/>
          <p:cNvSpPr txBox="1">
            <a:spLocks noChangeArrowheads="1"/>
          </p:cNvSpPr>
          <p:nvPr/>
        </p:nvSpPr>
        <p:spPr bwMode="auto">
          <a:xfrm>
            <a:off x="7572157" y="4232991"/>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66CCFF"/>
                </a:solidFill>
                <a:effectLst>
                  <a:outerShdw blurRad="38100" dist="38100" dir="2700000" algn="tl">
                    <a:srgbClr val="000000"/>
                  </a:outerShdw>
                </a:effectLst>
              </a:rPr>
              <a:t>N</a:t>
            </a:r>
          </a:p>
        </p:txBody>
      </p:sp>
      <p:sp>
        <p:nvSpPr>
          <p:cNvPr id="526417" name="Text Box 81"/>
          <p:cNvSpPr txBox="1">
            <a:spLocks noChangeArrowheads="1"/>
          </p:cNvSpPr>
          <p:nvPr/>
        </p:nvSpPr>
        <p:spPr bwMode="auto">
          <a:xfrm>
            <a:off x="8256806" y="5670986"/>
            <a:ext cx="822325" cy="523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C</a:t>
            </a:r>
          </a:p>
        </p:txBody>
      </p:sp>
      <p:sp>
        <p:nvSpPr>
          <p:cNvPr id="526418" name="Line 82"/>
          <p:cNvSpPr>
            <a:spLocks noChangeShapeType="1"/>
          </p:cNvSpPr>
          <p:nvPr/>
        </p:nvSpPr>
        <p:spPr bwMode="auto">
          <a:xfrm>
            <a:off x="7994650" y="5240447"/>
            <a:ext cx="30003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19" name="Line 83"/>
          <p:cNvSpPr>
            <a:spLocks noChangeShapeType="1"/>
          </p:cNvSpPr>
          <p:nvPr/>
        </p:nvSpPr>
        <p:spPr bwMode="auto">
          <a:xfrm rot="5400000">
            <a:off x="7678738" y="5593199"/>
            <a:ext cx="300037"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20" name="Line 84"/>
          <p:cNvSpPr>
            <a:spLocks noChangeShapeType="1"/>
          </p:cNvSpPr>
          <p:nvPr/>
        </p:nvSpPr>
        <p:spPr bwMode="auto">
          <a:xfrm rot="5400000">
            <a:off x="8334593" y="5593199"/>
            <a:ext cx="300037"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21" name="Line 85"/>
          <p:cNvSpPr>
            <a:spLocks noChangeShapeType="1"/>
          </p:cNvSpPr>
          <p:nvPr/>
        </p:nvSpPr>
        <p:spPr bwMode="auto">
          <a:xfrm rot="5400000">
            <a:off x="7678738" y="4825946"/>
            <a:ext cx="300037"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22" name="Line 86"/>
          <p:cNvSpPr>
            <a:spLocks noChangeShapeType="1"/>
          </p:cNvSpPr>
          <p:nvPr/>
        </p:nvSpPr>
        <p:spPr bwMode="auto">
          <a:xfrm rot="5400000">
            <a:off x="8310944" y="4825946"/>
            <a:ext cx="300037" cy="0"/>
          </a:xfrm>
          <a:prstGeom prst="line">
            <a:avLst/>
          </a:prstGeom>
          <a:noFill/>
          <a:ln w="38100">
            <a:solidFill>
              <a:srgbClr val="66CCFF"/>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24" name="Line 88"/>
          <p:cNvSpPr>
            <a:spLocks noChangeShapeType="1"/>
          </p:cNvSpPr>
          <p:nvPr/>
        </p:nvSpPr>
        <p:spPr bwMode="auto">
          <a:xfrm>
            <a:off x="6575425" y="5265629"/>
            <a:ext cx="606425" cy="0"/>
          </a:xfrm>
          <a:prstGeom prst="line">
            <a:avLst/>
          </a:prstGeom>
          <a:noFill/>
          <a:ln w="2857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25" name="Line 89"/>
          <p:cNvSpPr>
            <a:spLocks noChangeShapeType="1"/>
          </p:cNvSpPr>
          <p:nvPr/>
        </p:nvSpPr>
        <p:spPr bwMode="auto">
          <a:xfrm>
            <a:off x="4660900" y="1984757"/>
            <a:ext cx="0" cy="211613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26" name="Line 90"/>
          <p:cNvSpPr>
            <a:spLocks noChangeShapeType="1"/>
          </p:cNvSpPr>
          <p:nvPr/>
        </p:nvSpPr>
        <p:spPr bwMode="auto">
          <a:xfrm>
            <a:off x="4657834" y="4348271"/>
            <a:ext cx="0" cy="211613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30" name="Rectangle 94"/>
          <p:cNvSpPr>
            <a:spLocks noChangeArrowheads="1"/>
          </p:cNvSpPr>
          <p:nvPr/>
        </p:nvSpPr>
        <p:spPr bwMode="auto">
          <a:xfrm>
            <a:off x="3173195" y="3496540"/>
            <a:ext cx="401072"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2800" dirty="0">
                <a:solidFill>
                  <a:srgbClr val="66CCFF"/>
                </a:solidFill>
                <a:effectLst>
                  <a:outerShdw blurRad="38100" dist="38100" dir="2700000" algn="tl">
                    <a:srgbClr val="000000"/>
                  </a:outerShdw>
                </a:effectLst>
              </a:rPr>
              <a:t>C</a:t>
            </a:r>
          </a:p>
        </p:txBody>
      </p:sp>
      <p:sp>
        <p:nvSpPr>
          <p:cNvPr id="526431" name="Rectangle 95"/>
          <p:cNvSpPr>
            <a:spLocks noChangeArrowheads="1"/>
          </p:cNvSpPr>
          <p:nvPr/>
        </p:nvSpPr>
        <p:spPr bwMode="auto">
          <a:xfrm>
            <a:off x="3811370" y="3496540"/>
            <a:ext cx="401072"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2800" dirty="0">
                <a:solidFill>
                  <a:srgbClr val="66CCFF"/>
                </a:solidFill>
                <a:effectLst>
                  <a:outerShdw blurRad="38100" dist="38100" dir="2700000" algn="tl">
                    <a:srgbClr val="000000"/>
                  </a:outerShdw>
                </a:effectLst>
              </a:rPr>
              <a:t>C</a:t>
            </a:r>
          </a:p>
        </p:txBody>
      </p:sp>
      <p:sp>
        <p:nvSpPr>
          <p:cNvPr id="526432" name="Line 96"/>
          <p:cNvSpPr>
            <a:spLocks noChangeShapeType="1"/>
          </p:cNvSpPr>
          <p:nvPr/>
        </p:nvSpPr>
        <p:spPr bwMode="auto">
          <a:xfrm>
            <a:off x="4834816" y="3063875"/>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33" name="Line 97"/>
          <p:cNvSpPr>
            <a:spLocks noChangeShapeType="1"/>
          </p:cNvSpPr>
          <p:nvPr/>
        </p:nvSpPr>
        <p:spPr bwMode="auto">
          <a:xfrm>
            <a:off x="6099338" y="3063875"/>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35" name="Rectangle 99"/>
          <p:cNvSpPr>
            <a:spLocks noChangeArrowheads="1"/>
          </p:cNvSpPr>
          <p:nvPr/>
        </p:nvSpPr>
        <p:spPr bwMode="auto">
          <a:xfrm>
            <a:off x="7608561" y="3472245"/>
            <a:ext cx="401072"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rgbClr val="66CCFF"/>
                </a:solidFill>
                <a:effectLst>
                  <a:outerShdw blurRad="38100" dist="38100" dir="2700000" algn="tl">
                    <a:srgbClr val="000000"/>
                  </a:outerShdw>
                </a:effectLst>
              </a:rPr>
              <a:t>C</a:t>
            </a:r>
          </a:p>
        </p:txBody>
      </p:sp>
      <p:sp>
        <p:nvSpPr>
          <p:cNvPr id="526436" name="Rectangle 100"/>
          <p:cNvSpPr>
            <a:spLocks noChangeArrowheads="1"/>
          </p:cNvSpPr>
          <p:nvPr/>
        </p:nvSpPr>
        <p:spPr bwMode="auto">
          <a:xfrm>
            <a:off x="8253895" y="3487267"/>
            <a:ext cx="401072"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rgbClr val="66CCFF"/>
                </a:solidFill>
                <a:effectLst>
                  <a:outerShdw blurRad="38100" dist="38100" dir="2700000" algn="tl">
                    <a:srgbClr val="000000"/>
                  </a:outerShdw>
                </a:effectLst>
              </a:rPr>
              <a:t>C</a:t>
            </a:r>
          </a:p>
        </p:txBody>
      </p:sp>
      <p:sp>
        <p:nvSpPr>
          <p:cNvPr id="526437" name="Line 101"/>
          <p:cNvSpPr>
            <a:spLocks noChangeShapeType="1"/>
          </p:cNvSpPr>
          <p:nvPr/>
        </p:nvSpPr>
        <p:spPr bwMode="auto">
          <a:xfrm rot="2204776">
            <a:off x="398871" y="4986705"/>
            <a:ext cx="327996" cy="264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38" name="Line 102"/>
          <p:cNvSpPr>
            <a:spLocks noChangeShapeType="1"/>
          </p:cNvSpPr>
          <p:nvPr/>
        </p:nvSpPr>
        <p:spPr bwMode="auto">
          <a:xfrm rot="5400000" flipH="1" flipV="1">
            <a:off x="3551760" y="4897467"/>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526439" name="Line 103"/>
          <p:cNvSpPr>
            <a:spLocks noChangeShapeType="1"/>
          </p:cNvSpPr>
          <p:nvPr/>
        </p:nvSpPr>
        <p:spPr bwMode="auto">
          <a:xfrm>
            <a:off x="7389813" y="5259497"/>
            <a:ext cx="300037"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94" name="Line 48"/>
          <p:cNvSpPr>
            <a:spLocks noChangeShapeType="1"/>
          </p:cNvSpPr>
          <p:nvPr/>
        </p:nvSpPr>
        <p:spPr bwMode="auto">
          <a:xfrm>
            <a:off x="1927227" y="5250499"/>
            <a:ext cx="731838" cy="0"/>
          </a:xfrm>
          <a:prstGeom prst="line">
            <a:avLst/>
          </a:prstGeom>
          <a:noFill/>
          <a:ln w="2857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3" name="Rectangle 3"/>
          <p:cNvSpPr>
            <a:spLocks noGrp="1" noChangeArrowheads="1"/>
          </p:cNvSpPr>
          <p:nvPr>
            <p:ph type="title" idx="4294967295"/>
          </p:nvPr>
        </p:nvSpPr>
        <p:spPr>
          <a:xfrm>
            <a:off x="134938" y="317500"/>
            <a:ext cx="8534400" cy="1143000"/>
          </a:xfrm>
        </p:spPr>
        <p:txBody>
          <a:bodyPr/>
          <a:lstStyle/>
          <a:p>
            <a:pPr eaLnBrk="0" hangingPunct="0"/>
            <a:r>
              <a:rPr lang="en-US" altLang="en-US" smtClean="0">
                <a:solidFill>
                  <a:schemeClr val="accent1"/>
                </a:solidFill>
              </a:rPr>
              <a:t>Procedure For Assignment </a:t>
            </a:r>
            <a:br>
              <a:rPr lang="en-US" altLang="en-US" smtClean="0">
                <a:solidFill>
                  <a:schemeClr val="accent1"/>
                </a:solidFill>
              </a:rPr>
            </a:br>
            <a:r>
              <a:rPr lang="en-US" altLang="en-US" smtClean="0">
                <a:solidFill>
                  <a:schemeClr val="accent1"/>
                </a:solidFill>
              </a:rPr>
              <a:t>Of </a:t>
            </a:r>
            <a:r>
              <a:rPr lang="en-US" altLang="en-US" i="1" smtClean="0">
                <a:solidFill>
                  <a:schemeClr val="accent1"/>
                </a:solidFill>
              </a:rPr>
              <a:t>R</a:t>
            </a:r>
            <a:r>
              <a:rPr lang="en-US" altLang="en-US" smtClean="0">
                <a:solidFill>
                  <a:schemeClr val="accent1"/>
                </a:solidFill>
              </a:rPr>
              <a:t> And </a:t>
            </a:r>
            <a:r>
              <a:rPr lang="en-US" altLang="en-US" i="1" smtClean="0">
                <a:solidFill>
                  <a:schemeClr val="accent1"/>
                </a:solidFill>
              </a:rPr>
              <a:t>S</a:t>
            </a:r>
            <a:endParaRPr lang="en-US" altLang="en-US" i="1">
              <a:solidFill>
                <a:schemeClr val="accent1"/>
              </a:solidFill>
            </a:endParaRPr>
          </a:p>
        </p:txBody>
      </p:sp>
      <p:pic>
        <p:nvPicPr>
          <p:cNvPr id="2" name="Picture 1"/>
          <p:cNvPicPr>
            <a:picLocks noChangeAspect="1"/>
          </p:cNvPicPr>
          <p:nvPr/>
        </p:nvPicPr>
        <p:blipFill>
          <a:blip r:embed="rId2"/>
          <a:stretch>
            <a:fillRect/>
          </a:stretch>
        </p:blipFill>
        <p:spPr>
          <a:xfrm>
            <a:off x="1042074" y="2267810"/>
            <a:ext cx="7059852" cy="4019779"/>
          </a:xfrm>
          <a:prstGeom prst="rect">
            <a:avLst/>
          </a:prstGeom>
        </p:spPr>
      </p:pic>
      <p:cxnSp>
        <p:nvCxnSpPr>
          <p:cNvPr id="5" name="Straight Connector 4"/>
          <p:cNvCxnSpPr/>
          <p:nvPr/>
        </p:nvCxnSpPr>
        <p:spPr bwMode="auto">
          <a:xfrm>
            <a:off x="142678" y="1599110"/>
            <a:ext cx="8858644" cy="109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ext Box 2"/>
          <p:cNvSpPr txBox="1">
            <a:spLocks noChangeArrowheads="1"/>
          </p:cNvSpPr>
          <p:nvPr/>
        </p:nvSpPr>
        <p:spPr bwMode="auto">
          <a:xfrm>
            <a:off x="149902" y="998893"/>
            <a:ext cx="7270094" cy="83099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smtClean="0">
                <a:effectLst>
                  <a:outerShdw blurRad="38100" dist="38100" dir="2700000" algn="tl">
                    <a:srgbClr val="000000"/>
                  </a:outerShdw>
                </a:effectLst>
              </a:rPr>
              <a:t>To help </a:t>
            </a:r>
            <a:r>
              <a:rPr lang="en-US" altLang="en-US" sz="2400" dirty="0" smtClean="0">
                <a:effectLst>
                  <a:outerShdw blurRad="38100" dist="38100" dir="2700000" algn="tl">
                    <a:srgbClr val="000000"/>
                  </a:outerShdw>
                </a:effectLst>
              </a:rPr>
              <a:t>keeping </a:t>
            </a:r>
            <a:r>
              <a:rPr lang="en-US" altLang="en-US" sz="2400" dirty="0" smtClean="0">
                <a:effectLst>
                  <a:outerShdw blurRad="38100" dist="38100" dir="2700000" algn="tl">
                    <a:srgbClr val="000000"/>
                  </a:outerShdw>
                </a:effectLst>
              </a:rPr>
              <a:t>schematic track of stereochemistry: A </a:t>
            </a:r>
            <a:r>
              <a:rPr lang="en-US" altLang="en-US" sz="2400" dirty="0">
                <a:effectLst>
                  <a:outerShdw blurRad="38100" dist="38100" dir="2700000" algn="tl">
                    <a:srgbClr val="000000"/>
                  </a:outerShdw>
                </a:effectLst>
              </a:rPr>
              <a:t>flat </a:t>
            </a:r>
            <a:r>
              <a:rPr lang="en-US" altLang="en-US" sz="2400" dirty="0" smtClean="0">
                <a:effectLst>
                  <a:outerShdw blurRad="38100" dist="38100" dir="2700000" algn="tl">
                    <a:srgbClr val="000000"/>
                  </a:outerShdw>
                </a:effectLst>
              </a:rPr>
              <a:t>stencil for </a:t>
            </a:r>
            <a:r>
              <a:rPr lang="en-US" altLang="en-US" sz="2400" dirty="0" err="1" smtClean="0">
                <a:effectLst>
                  <a:outerShdw blurRad="38100" dist="38100" dir="2700000" algn="tl">
                    <a:srgbClr val="000000"/>
                  </a:outerShdw>
                </a:effectLst>
              </a:rPr>
              <a:t>stereocenters</a:t>
            </a:r>
            <a:endParaRPr lang="en-US" altLang="en-US" sz="2400" dirty="0">
              <a:effectLst>
                <a:outerShdw blurRad="38100" dist="38100" dir="2700000" algn="tl">
                  <a:srgbClr val="000000"/>
                </a:outerShdw>
              </a:effectLst>
            </a:endParaRPr>
          </a:p>
        </p:txBody>
      </p:sp>
      <p:sp>
        <p:nvSpPr>
          <p:cNvPr id="528389" name="Line 5"/>
          <p:cNvSpPr>
            <a:spLocks noChangeShapeType="1"/>
          </p:cNvSpPr>
          <p:nvPr/>
        </p:nvSpPr>
        <p:spPr bwMode="auto">
          <a:xfrm flipV="1">
            <a:off x="812800" y="2749099"/>
            <a:ext cx="312738" cy="31273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390" name="Line 6"/>
          <p:cNvSpPr>
            <a:spLocks noChangeShapeType="1"/>
          </p:cNvSpPr>
          <p:nvPr/>
        </p:nvSpPr>
        <p:spPr bwMode="auto">
          <a:xfrm flipV="1">
            <a:off x="1409700" y="2749099"/>
            <a:ext cx="312738" cy="31273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391" name="Line 7"/>
          <p:cNvSpPr>
            <a:spLocks noChangeShapeType="1"/>
          </p:cNvSpPr>
          <p:nvPr/>
        </p:nvSpPr>
        <p:spPr bwMode="auto">
          <a:xfrm rot="16200000" flipV="1">
            <a:off x="1108075" y="2761799"/>
            <a:ext cx="312737" cy="312738"/>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392" name="AutoShape 8"/>
          <p:cNvSpPr>
            <a:spLocks noChangeArrowheads="1"/>
          </p:cNvSpPr>
          <p:nvPr/>
        </p:nvSpPr>
        <p:spPr bwMode="auto">
          <a:xfrm rot="8477180">
            <a:off x="920750" y="2460174"/>
            <a:ext cx="117475" cy="287337"/>
          </a:xfrm>
          <a:prstGeom prst="triangle">
            <a:avLst>
              <a:gd name="adj" fmla="val 50000"/>
            </a:avLst>
          </a:prstGeom>
          <a:solidFill>
            <a:schemeClr val="tx2"/>
          </a:solidFill>
          <a:ln w="38100">
            <a:solidFill>
              <a:schemeClr val="tx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393" name="Text Box 9"/>
          <p:cNvSpPr txBox="1">
            <a:spLocks noChangeArrowheads="1"/>
          </p:cNvSpPr>
          <p:nvPr/>
        </p:nvSpPr>
        <p:spPr bwMode="auto">
          <a:xfrm>
            <a:off x="509588" y="2107749"/>
            <a:ext cx="6985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Br</a:t>
            </a:r>
          </a:p>
        </p:txBody>
      </p:sp>
      <p:sp>
        <p:nvSpPr>
          <p:cNvPr id="528394" name="Text Box 10"/>
          <p:cNvSpPr txBox="1">
            <a:spLocks noChangeArrowheads="1"/>
          </p:cNvSpPr>
          <p:nvPr/>
        </p:nvSpPr>
        <p:spPr bwMode="auto">
          <a:xfrm>
            <a:off x="1194118" y="2087746"/>
            <a:ext cx="49296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solidFill>
                  <a:srgbClr val="FFFFFF"/>
                </a:solidFill>
                <a:effectLst>
                  <a:outerShdw blurRad="38100" dist="38100" dir="2700000" algn="tl">
                    <a:srgbClr val="000000"/>
                  </a:outerShdw>
                </a:effectLst>
              </a:rPr>
              <a:t>H</a:t>
            </a:r>
          </a:p>
        </p:txBody>
      </p:sp>
      <p:sp>
        <p:nvSpPr>
          <p:cNvPr id="528395" name="Text Box 11"/>
          <p:cNvSpPr txBox="1">
            <a:spLocks noChangeArrowheads="1"/>
          </p:cNvSpPr>
          <p:nvPr/>
        </p:nvSpPr>
        <p:spPr bwMode="auto">
          <a:xfrm>
            <a:off x="4356100" y="2510974"/>
            <a:ext cx="10699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p>
        </p:txBody>
      </p:sp>
      <p:sp>
        <p:nvSpPr>
          <p:cNvPr id="528396" name="Text Box 12"/>
          <p:cNvSpPr txBox="1">
            <a:spLocks noChangeArrowheads="1"/>
          </p:cNvSpPr>
          <p:nvPr/>
        </p:nvSpPr>
        <p:spPr bwMode="auto">
          <a:xfrm>
            <a:off x="3302000" y="2536374"/>
            <a:ext cx="10699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28397" name="Text Box 13"/>
          <p:cNvSpPr txBox="1">
            <a:spLocks noChangeArrowheads="1"/>
          </p:cNvSpPr>
          <p:nvPr/>
        </p:nvSpPr>
        <p:spPr bwMode="auto">
          <a:xfrm>
            <a:off x="5041900" y="2472874"/>
            <a:ext cx="1566863"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2</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28398" name="Text Box 14"/>
          <p:cNvSpPr txBox="1">
            <a:spLocks noChangeArrowheads="1"/>
          </p:cNvSpPr>
          <p:nvPr/>
        </p:nvSpPr>
        <p:spPr bwMode="auto">
          <a:xfrm>
            <a:off x="4356100" y="3095174"/>
            <a:ext cx="10699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p>
        </p:txBody>
      </p:sp>
      <p:sp>
        <p:nvSpPr>
          <p:cNvPr id="528399" name="Text Box 15"/>
          <p:cNvSpPr txBox="1">
            <a:spLocks noChangeArrowheads="1"/>
          </p:cNvSpPr>
          <p:nvPr/>
        </p:nvSpPr>
        <p:spPr bwMode="auto">
          <a:xfrm>
            <a:off x="4318001" y="1903663"/>
            <a:ext cx="613764"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effectLst>
                  <a:outerShdw blurRad="38100" dist="38100" dir="2700000" algn="tl">
                    <a:srgbClr val="000000"/>
                  </a:outerShdw>
                </a:effectLst>
              </a:rPr>
              <a:t>Br</a:t>
            </a:r>
          </a:p>
        </p:txBody>
      </p:sp>
      <p:sp>
        <p:nvSpPr>
          <p:cNvPr id="528402" name="AutoShape 18"/>
          <p:cNvSpPr>
            <a:spLocks noChangeArrowheads="1"/>
          </p:cNvSpPr>
          <p:nvPr/>
        </p:nvSpPr>
        <p:spPr bwMode="auto">
          <a:xfrm rot="-5764496">
            <a:off x="4885531" y="2602255"/>
            <a:ext cx="92075" cy="274638"/>
          </a:xfrm>
          <a:prstGeom prst="triangle">
            <a:avLst>
              <a:gd name="adj" fmla="val 50000"/>
            </a:avLst>
          </a:prstGeom>
          <a:solidFill>
            <a:schemeClr val="tx2"/>
          </a:solidFill>
          <a:ln w="38100">
            <a:solidFill>
              <a:schemeClr val="tx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03" name="AutoShape 19"/>
          <p:cNvSpPr>
            <a:spLocks noChangeArrowheads="1"/>
          </p:cNvSpPr>
          <p:nvPr/>
        </p:nvSpPr>
        <p:spPr bwMode="auto">
          <a:xfrm rot="5619609">
            <a:off x="4136231" y="2627655"/>
            <a:ext cx="92075" cy="274638"/>
          </a:xfrm>
          <a:prstGeom prst="triangle">
            <a:avLst>
              <a:gd name="adj" fmla="val 50000"/>
            </a:avLst>
          </a:prstGeom>
          <a:solidFill>
            <a:schemeClr val="tx2"/>
          </a:solidFill>
          <a:ln w="38100">
            <a:solidFill>
              <a:schemeClr val="tx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04" name="Line 20"/>
          <p:cNvSpPr>
            <a:spLocks noChangeShapeType="1"/>
          </p:cNvSpPr>
          <p:nvPr/>
        </p:nvSpPr>
        <p:spPr bwMode="auto">
          <a:xfrm>
            <a:off x="5496876" y="3298604"/>
            <a:ext cx="713423" cy="422045"/>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 name="Group 6"/>
          <p:cNvGrpSpPr/>
          <p:nvPr/>
        </p:nvGrpSpPr>
        <p:grpSpPr>
          <a:xfrm>
            <a:off x="6119177" y="3425374"/>
            <a:ext cx="3024823" cy="1712913"/>
            <a:chOff x="5579110" y="3764146"/>
            <a:chExt cx="3024823" cy="1712913"/>
          </a:xfrm>
        </p:grpSpPr>
        <p:sp>
          <p:nvSpPr>
            <p:cNvPr id="528406" name="Line 22"/>
            <p:cNvSpPr>
              <a:spLocks noChangeShapeType="1"/>
            </p:cNvSpPr>
            <p:nvPr/>
          </p:nvSpPr>
          <p:spPr bwMode="auto">
            <a:xfrm rot="5520000">
              <a:off x="6681537" y="4177281"/>
              <a:ext cx="25584" cy="845502"/>
            </a:xfrm>
            <a:prstGeom prst="line">
              <a:avLst/>
            </a:prstGeom>
            <a:noFill/>
            <a:ln w="38100">
              <a:solidFill>
                <a:srgbClr val="FF0000"/>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407" name="Line 23"/>
            <p:cNvSpPr>
              <a:spLocks noChangeShapeType="1"/>
            </p:cNvSpPr>
            <p:nvPr/>
          </p:nvSpPr>
          <p:spPr bwMode="auto">
            <a:xfrm rot="10800000">
              <a:off x="6682738" y="4213777"/>
              <a:ext cx="7621" cy="774327"/>
            </a:xfrm>
            <a:prstGeom prst="line">
              <a:avLst/>
            </a:prstGeom>
            <a:noFill/>
            <a:ln w="38100">
              <a:solidFill>
                <a:srgbClr val="FF0000"/>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408" name="Text Box 24"/>
            <p:cNvSpPr txBox="1">
              <a:spLocks noChangeArrowheads="1"/>
            </p:cNvSpPr>
            <p:nvPr/>
          </p:nvSpPr>
          <p:spPr bwMode="auto">
            <a:xfrm>
              <a:off x="5579110" y="4388986"/>
              <a:ext cx="829439"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28409" name="Text Box 25"/>
            <p:cNvSpPr txBox="1">
              <a:spLocks noChangeArrowheads="1"/>
            </p:cNvSpPr>
            <p:nvPr/>
          </p:nvSpPr>
          <p:spPr bwMode="auto">
            <a:xfrm>
              <a:off x="7037070" y="4325486"/>
              <a:ext cx="1566863"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2</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28410" name="Text Box 26"/>
            <p:cNvSpPr txBox="1">
              <a:spLocks noChangeArrowheads="1"/>
            </p:cNvSpPr>
            <p:nvPr/>
          </p:nvSpPr>
          <p:spPr bwMode="auto">
            <a:xfrm>
              <a:off x="6470650" y="4957946"/>
              <a:ext cx="1069975"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p>
          </p:txBody>
        </p:sp>
        <p:sp>
          <p:nvSpPr>
            <p:cNvPr id="528411" name="Text Box 27"/>
            <p:cNvSpPr txBox="1">
              <a:spLocks noChangeArrowheads="1"/>
            </p:cNvSpPr>
            <p:nvPr/>
          </p:nvSpPr>
          <p:spPr bwMode="auto">
            <a:xfrm>
              <a:off x="6483350" y="3764146"/>
              <a:ext cx="1069975"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Br</a:t>
              </a:r>
            </a:p>
          </p:txBody>
        </p:sp>
      </p:grpSp>
      <p:sp>
        <p:nvSpPr>
          <p:cNvPr id="528416" name="Text Box 32"/>
          <p:cNvSpPr txBox="1">
            <a:spLocks noChangeArrowheads="1"/>
          </p:cNvSpPr>
          <p:nvPr/>
        </p:nvSpPr>
        <p:spPr bwMode="auto">
          <a:xfrm>
            <a:off x="273050" y="4589011"/>
            <a:ext cx="2159000" cy="10064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Eyes in the plane of the board</a:t>
            </a:r>
          </a:p>
        </p:txBody>
      </p:sp>
      <p:sp>
        <p:nvSpPr>
          <p:cNvPr id="528417" name="Text Box 33"/>
          <p:cNvSpPr txBox="1">
            <a:spLocks noChangeArrowheads="1"/>
          </p:cNvSpPr>
          <p:nvPr/>
        </p:nvSpPr>
        <p:spPr bwMode="auto">
          <a:xfrm>
            <a:off x="0" y="5878420"/>
            <a:ext cx="9203961" cy="83099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a:effectLst>
                  <a:outerShdw blurRad="38100" dist="38100" dir="2700000" algn="tl">
                    <a:srgbClr val="000000"/>
                  </a:outerShdw>
                </a:effectLst>
              </a:rPr>
              <a:t>Depending on your starting dashed-wedged line structure, </a:t>
            </a:r>
            <a:r>
              <a:rPr lang="en-US" altLang="en-US" sz="2400">
                <a:solidFill>
                  <a:srgbClr val="FF9900"/>
                </a:solidFill>
                <a:effectLst>
                  <a:outerShdw blurRad="38100" dist="38100" dir="2700000" algn="tl">
                    <a:srgbClr val="000000"/>
                  </a:outerShdw>
                </a:effectLst>
              </a:rPr>
              <a:t>several</a:t>
            </a:r>
            <a:r>
              <a:rPr lang="en-US" altLang="en-US" sz="2400">
                <a:effectLst>
                  <a:outerShdw blurRad="38100" dist="38100" dir="2700000" algn="tl">
                    <a:srgbClr val="000000"/>
                  </a:outerShdw>
                </a:effectLst>
              </a:rPr>
              <a:t> Fischer projections are possible for the </a:t>
            </a:r>
            <a:r>
              <a:rPr lang="en-US" altLang="en-US" sz="2400">
                <a:solidFill>
                  <a:srgbClr val="FF9900"/>
                </a:solidFill>
                <a:effectLst>
                  <a:outerShdw blurRad="38100" dist="38100" dir="2700000" algn="tl">
                    <a:srgbClr val="000000"/>
                  </a:outerShdw>
                </a:effectLst>
              </a:rPr>
              <a:t>same</a:t>
            </a:r>
            <a:r>
              <a:rPr lang="en-US" altLang="en-US" sz="2400">
                <a:effectLst>
                  <a:outerShdw blurRad="38100" dist="38100" dir="2700000" algn="tl">
                    <a:srgbClr val="000000"/>
                  </a:outerShdw>
                </a:effectLst>
              </a:rPr>
              <a:t> molecule. </a:t>
            </a:r>
          </a:p>
        </p:txBody>
      </p:sp>
      <p:sp>
        <p:nvSpPr>
          <p:cNvPr id="528419" name="Line 35"/>
          <p:cNvSpPr>
            <a:spLocks noChangeShapeType="1"/>
          </p:cNvSpPr>
          <p:nvPr/>
        </p:nvSpPr>
        <p:spPr bwMode="auto">
          <a:xfrm>
            <a:off x="2316163" y="2749099"/>
            <a:ext cx="704850" cy="9525"/>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28422" name="Picture 38" descr="beautiful-h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75" y="3596824"/>
            <a:ext cx="1322388" cy="990600"/>
          </a:xfrm>
          <a:prstGeom prst="rect">
            <a:avLst/>
          </a:prstGeom>
          <a:noFill/>
          <a:extLst>
            <a:ext uri="{909E8E84-426E-40DD-AFC4-6F175D3DCCD1}">
              <a14:hiddenFill xmlns:a14="http://schemas.microsoft.com/office/drawing/2010/main">
                <a:solidFill>
                  <a:srgbClr val="FFFFFF"/>
                </a:solidFill>
              </a14:hiddenFill>
            </a:ext>
          </a:extLst>
        </p:spPr>
      </p:pic>
      <p:sp>
        <p:nvSpPr>
          <p:cNvPr id="528423" name="Line 39"/>
          <p:cNvSpPr>
            <a:spLocks noChangeShapeType="1"/>
          </p:cNvSpPr>
          <p:nvPr/>
        </p:nvSpPr>
        <p:spPr bwMode="auto">
          <a:xfrm flipH="1" flipV="1">
            <a:off x="1116013" y="2930074"/>
            <a:ext cx="0" cy="790575"/>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itle 1"/>
          <p:cNvSpPr>
            <a:spLocks noGrp="1"/>
          </p:cNvSpPr>
          <p:nvPr>
            <p:ph type="title"/>
          </p:nvPr>
        </p:nvSpPr>
        <p:spPr>
          <a:xfrm>
            <a:off x="65871" y="-87437"/>
            <a:ext cx="7772400" cy="1143000"/>
          </a:xfrm>
        </p:spPr>
        <p:txBody>
          <a:bodyPr/>
          <a:lstStyle/>
          <a:p>
            <a:r>
              <a:rPr lang="en-US" altLang="en-US" dirty="0">
                <a:solidFill>
                  <a:schemeClr val="accent1"/>
                </a:solidFill>
              </a:rPr>
              <a:t>Fischer </a:t>
            </a:r>
            <a:r>
              <a:rPr lang="en-US" altLang="en-US" dirty="0" smtClean="0">
                <a:solidFill>
                  <a:schemeClr val="accent1"/>
                </a:solidFill>
              </a:rPr>
              <a:t>Projections</a:t>
            </a:r>
            <a:endParaRPr lang="en-US" dirty="0">
              <a:solidFill>
                <a:schemeClr val="accent1"/>
              </a:solidFill>
            </a:endParaRPr>
          </a:p>
        </p:txBody>
      </p:sp>
      <p:cxnSp>
        <p:nvCxnSpPr>
          <p:cNvPr id="33" name="Straight Connector 32"/>
          <p:cNvCxnSpPr/>
          <p:nvPr/>
        </p:nvCxnSpPr>
        <p:spPr bwMode="auto">
          <a:xfrm flipV="1">
            <a:off x="164465" y="952500"/>
            <a:ext cx="7492871" cy="2038"/>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 name="Object 2"/>
          <p:cNvGraphicFramePr>
            <a:graphicFrameLocks noChangeAspect="1"/>
          </p:cNvGraphicFramePr>
          <p:nvPr>
            <p:extLst>
              <p:ext uri="{D42A27DB-BD31-4B8C-83A1-F6EECF244321}">
                <p14:modId xmlns:p14="http://schemas.microsoft.com/office/powerpoint/2010/main" val="511408853"/>
              </p:ext>
            </p:extLst>
          </p:nvPr>
        </p:nvGraphicFramePr>
        <p:xfrm>
          <a:off x="1084898" y="2416959"/>
          <a:ext cx="275709" cy="384711"/>
        </p:xfrm>
        <a:graphic>
          <a:graphicData uri="http://schemas.openxmlformats.org/presentationml/2006/ole">
            <mc:AlternateContent xmlns:mc="http://schemas.openxmlformats.org/markup-compatibility/2006">
              <mc:Choice xmlns:v="urn:schemas-microsoft-com:vml" Requires="v">
                <p:oleObj spid="_x0000_s592039" name="CS ChemDraw Drawing" r:id="rId4" imgW="204221" imgH="286426" progId="ChemDraw.Document.6.0">
                  <p:embed/>
                </p:oleObj>
              </mc:Choice>
              <mc:Fallback>
                <p:oleObj name="CS ChemDraw Drawing" r:id="rId4" imgW="204221" imgH="286426" progId="ChemDraw.Document.6.0">
                  <p:embed/>
                  <p:pic>
                    <p:nvPicPr>
                      <p:cNvPr id="0" name=""/>
                      <p:cNvPicPr/>
                      <p:nvPr/>
                    </p:nvPicPr>
                    <p:blipFill>
                      <a:blip r:embed="rId5"/>
                      <a:stretch>
                        <a:fillRect/>
                      </a:stretch>
                    </p:blipFill>
                    <p:spPr>
                      <a:xfrm>
                        <a:off x="1084898" y="2416959"/>
                        <a:ext cx="275709" cy="38471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577312869"/>
              </p:ext>
            </p:extLst>
          </p:nvPr>
        </p:nvGraphicFramePr>
        <p:xfrm>
          <a:off x="4516755" y="2290618"/>
          <a:ext cx="93663" cy="361777"/>
        </p:xfrm>
        <a:graphic>
          <a:graphicData uri="http://schemas.openxmlformats.org/presentationml/2006/ole">
            <mc:AlternateContent xmlns:mc="http://schemas.openxmlformats.org/markup-compatibility/2006">
              <mc:Choice xmlns:v="urn:schemas-microsoft-com:vml" Requires="v">
                <p:oleObj spid="_x0000_s592040" name="CS ChemDraw Drawing" r:id="rId6" imgW="94438" imgH="260485" progId="ChemDraw.Document.6.0">
                  <p:embed/>
                </p:oleObj>
              </mc:Choice>
              <mc:Fallback>
                <p:oleObj name="CS ChemDraw Drawing" r:id="rId6" imgW="94438" imgH="260485" progId="ChemDraw.Document.6.0">
                  <p:embed/>
                  <p:pic>
                    <p:nvPicPr>
                      <p:cNvPr id="0" name=""/>
                      <p:cNvPicPr/>
                      <p:nvPr/>
                    </p:nvPicPr>
                    <p:blipFill>
                      <a:blip r:embed="rId7"/>
                      <a:stretch>
                        <a:fillRect/>
                      </a:stretch>
                    </p:blipFill>
                    <p:spPr>
                      <a:xfrm>
                        <a:off x="4516755" y="2290618"/>
                        <a:ext cx="93663" cy="36177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85575312"/>
              </p:ext>
            </p:extLst>
          </p:nvPr>
        </p:nvGraphicFramePr>
        <p:xfrm>
          <a:off x="4524375" y="2880360"/>
          <a:ext cx="93663" cy="374015"/>
        </p:xfrm>
        <a:graphic>
          <a:graphicData uri="http://schemas.openxmlformats.org/presentationml/2006/ole">
            <mc:AlternateContent xmlns:mc="http://schemas.openxmlformats.org/markup-compatibility/2006">
              <mc:Choice xmlns:v="urn:schemas-microsoft-com:vml" Requires="v">
                <p:oleObj spid="_x0000_s592041" name="CS ChemDraw Drawing" r:id="rId8" imgW="94438" imgH="260701" progId="ChemDraw.Document.6.0">
                  <p:embed/>
                </p:oleObj>
              </mc:Choice>
              <mc:Fallback>
                <p:oleObj name="CS ChemDraw Drawing" r:id="rId8" imgW="94438" imgH="260701" progId="ChemDraw.Document.6.0">
                  <p:embed/>
                  <p:pic>
                    <p:nvPicPr>
                      <p:cNvPr id="0" name=""/>
                      <p:cNvPicPr/>
                      <p:nvPr/>
                    </p:nvPicPr>
                    <p:blipFill>
                      <a:blip r:embed="rId9"/>
                      <a:stretch>
                        <a:fillRect/>
                      </a:stretch>
                    </p:blipFill>
                    <p:spPr>
                      <a:xfrm>
                        <a:off x="4524375" y="2880360"/>
                        <a:ext cx="93663" cy="374015"/>
                      </a:xfrm>
                      <a:prstGeom prst="rect">
                        <a:avLst/>
                      </a:prstGeom>
                    </p:spPr>
                  </p:pic>
                </p:oleObj>
              </mc:Fallback>
            </mc:AlternateContent>
          </a:graphicData>
        </a:graphic>
      </p:graphicFrame>
      <p:pic>
        <p:nvPicPr>
          <p:cNvPr id="592038" name="Picture 166" descr="Hermann Emil Fisch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2958" y="37633"/>
            <a:ext cx="1289525" cy="10746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41331" y="1224576"/>
            <a:ext cx="1076206" cy="461665"/>
          </a:xfrm>
          <a:prstGeom prst="rect">
            <a:avLst/>
          </a:prstGeom>
        </p:spPr>
        <p:txBody>
          <a:bodyPr wrap="square">
            <a:spAutoFit/>
          </a:bodyPr>
          <a:lstStyle/>
          <a:p>
            <a:r>
              <a:rPr lang="en-US" sz="1200" dirty="0" smtClean="0">
                <a:latin typeface="+mn-lt"/>
              </a:rPr>
              <a:t>Emil </a:t>
            </a:r>
            <a:r>
              <a:rPr lang="en-US" sz="1200" dirty="0">
                <a:latin typeface="+mn-lt"/>
              </a:rPr>
              <a:t>Fischer (1852–1919)</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5" name="Rectangle 3"/>
          <p:cNvSpPr>
            <a:spLocks noGrp="1" noChangeArrowheads="1"/>
          </p:cNvSpPr>
          <p:nvPr>
            <p:ph type="title" idx="4294967295"/>
          </p:nvPr>
        </p:nvSpPr>
        <p:spPr>
          <a:xfrm>
            <a:off x="685800" y="295275"/>
            <a:ext cx="7772400" cy="1143000"/>
          </a:xfrm>
        </p:spPr>
        <p:txBody>
          <a:bodyPr/>
          <a:lstStyle/>
          <a:p>
            <a:r>
              <a:rPr lang="en-US" altLang="en-US" smtClean="0">
                <a:solidFill>
                  <a:schemeClr val="accent1"/>
                </a:solidFill>
              </a:rPr>
              <a:t>A Mental Exercise</a:t>
            </a:r>
            <a:endParaRPr lang="en-US" altLang="en-US">
              <a:solidFill>
                <a:schemeClr val="accent1"/>
              </a:solidFill>
            </a:endParaRPr>
          </a:p>
        </p:txBody>
      </p:sp>
      <p:pic>
        <p:nvPicPr>
          <p:cNvPr id="2" name="Picture 1"/>
          <p:cNvPicPr>
            <a:picLocks noChangeAspect="1"/>
          </p:cNvPicPr>
          <p:nvPr/>
        </p:nvPicPr>
        <p:blipFill>
          <a:blip r:embed="rId2"/>
          <a:stretch>
            <a:fillRect/>
          </a:stretch>
        </p:blipFill>
        <p:spPr>
          <a:xfrm>
            <a:off x="878118" y="2595486"/>
            <a:ext cx="7387764" cy="3251179"/>
          </a:xfrm>
          <a:prstGeom prst="rect">
            <a:avLst/>
          </a:prstGeom>
        </p:spPr>
      </p:pic>
      <p:cxnSp>
        <p:nvCxnSpPr>
          <p:cNvPr id="5" name="Straight Connector 4"/>
          <p:cNvCxnSpPr/>
          <p:nvPr/>
        </p:nvCxnSpPr>
        <p:spPr bwMode="auto">
          <a:xfrm flipV="1">
            <a:off x="138737" y="1332186"/>
            <a:ext cx="8866527" cy="18591"/>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9" name="Text Box 5"/>
          <p:cNvSpPr txBox="1">
            <a:spLocks noChangeArrowheads="1"/>
          </p:cNvSpPr>
          <p:nvPr/>
        </p:nvSpPr>
        <p:spPr bwMode="auto">
          <a:xfrm>
            <a:off x="0" y="788988"/>
            <a:ext cx="9144000" cy="24622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800">
                <a:effectLst>
                  <a:outerShdw blurRad="38100" dist="38100" dir="2700000" algn="tl">
                    <a:srgbClr val="000000"/>
                  </a:outerShdw>
                </a:effectLst>
                <a:latin typeface="Comic Sans MS" panose="030F0702030302020204" pitchFamily="66" charset="0"/>
              </a:rPr>
              <a:t>1. </a:t>
            </a:r>
            <a:r>
              <a:rPr lang="en-US" altLang="en-US" sz="2800" smtClean="0">
                <a:solidFill>
                  <a:schemeClr val="tx2"/>
                </a:solidFill>
                <a:effectLst>
                  <a:outerShdw blurRad="38100" dist="38100" dir="2700000" algn="tl">
                    <a:srgbClr val="000000"/>
                  </a:outerShdw>
                </a:effectLst>
                <a:latin typeface="Comic Sans MS" panose="030F0702030302020204" pitchFamily="66" charset="0"/>
              </a:rPr>
              <a:t>Rotate by </a:t>
            </a:r>
            <a:r>
              <a:rPr lang="en-US" altLang="en-US" sz="2800" smtClean="0">
                <a:solidFill>
                  <a:srgbClr val="FF9900"/>
                </a:solidFill>
                <a:effectLst>
                  <a:outerShdw blurRad="38100" dist="38100" dir="2700000" algn="tl">
                    <a:srgbClr val="000000"/>
                  </a:outerShdw>
                </a:effectLst>
                <a:latin typeface="Comic Sans MS" panose="030F0702030302020204" pitchFamily="66" charset="0"/>
              </a:rPr>
              <a:t>180</a:t>
            </a:r>
            <a:r>
              <a:rPr lang="en-US" altLang="en-US" sz="2800" smtClean="0">
                <a:solidFill>
                  <a:srgbClr val="FF9900"/>
                </a:solidFill>
                <a:effectLst>
                  <a:outerShdw blurRad="38100" dist="38100" dir="2700000" algn="tl">
                    <a:srgbClr val="000000"/>
                  </a:outerShdw>
                </a:effectLst>
                <a:latin typeface="Comic Sans MS" panose="030F0702030302020204" pitchFamily="66" charset="0"/>
                <a:sym typeface="Symbol" panose="05050102010706020507" pitchFamily="18" charset="2"/>
              </a:rPr>
              <a:t></a:t>
            </a:r>
            <a:r>
              <a:rPr lang="en-US" altLang="en-US" sz="2800" smtClean="0">
                <a:solidFill>
                  <a:schemeClr val="tx2"/>
                </a:solidFill>
                <a:effectLst>
                  <a:outerShdw blurRad="38100" dist="38100" dir="2700000" algn="tl">
                    <a:srgbClr val="000000"/>
                  </a:outerShdw>
                </a:effectLst>
                <a:latin typeface="Comic Sans MS" panose="030F0702030302020204" pitchFamily="66" charset="0"/>
                <a:sym typeface="Symbol" panose="05050102010706020507" pitchFamily="18" charset="2"/>
              </a:rPr>
              <a:t>: absolute configuration stays </a:t>
            </a:r>
            <a:r>
              <a:rPr lang="en-US" altLang="en-US" sz="2800" smtClean="0">
                <a:solidFill>
                  <a:srgbClr val="FF9900"/>
                </a:solidFill>
                <a:effectLst>
                  <a:outerShdw blurRad="38100" dist="38100" dir="2700000" algn="tl">
                    <a:srgbClr val="000000"/>
                  </a:outerShdw>
                </a:effectLst>
                <a:latin typeface="Comic Sans MS" panose="030F0702030302020204" pitchFamily="66" charset="0"/>
                <a:sym typeface="Symbol" panose="05050102010706020507" pitchFamily="18" charset="2"/>
              </a:rPr>
              <a:t>same; </a:t>
            </a:r>
            <a:r>
              <a:rPr lang="en-US" altLang="en-US" sz="2800" smtClean="0">
                <a:solidFill>
                  <a:srgbClr val="FF00FF"/>
                </a:solidFill>
                <a:effectLst>
                  <a:outerShdw blurRad="38100" dist="38100" dir="2700000" algn="tl">
                    <a:srgbClr val="000000"/>
                  </a:outerShdw>
                </a:effectLst>
                <a:latin typeface="Comic Sans MS" panose="030F0702030302020204" pitchFamily="66" charset="0"/>
                <a:sym typeface="Symbol" panose="05050102010706020507" pitchFamily="18" charset="2"/>
              </a:rPr>
              <a:t>rotate by 9</a:t>
            </a:r>
            <a:r>
              <a:rPr lang="en-US" altLang="en-US" sz="2800" smtClean="0">
                <a:solidFill>
                  <a:srgbClr val="FF00FF"/>
                </a:solidFill>
                <a:effectLst>
                  <a:outerShdw blurRad="38100" dist="38100" dir="2700000" algn="tl">
                    <a:srgbClr val="000000"/>
                  </a:outerShdw>
                </a:effectLst>
                <a:latin typeface="Comic Sans MS" panose="030F0702030302020204" pitchFamily="66" charset="0"/>
              </a:rPr>
              <a:t>0</a:t>
            </a:r>
            <a:r>
              <a:rPr lang="en-US" altLang="en-US" sz="2800" smtClean="0">
                <a:solidFill>
                  <a:srgbClr val="FF00FF"/>
                </a:solidFill>
                <a:effectLst>
                  <a:outerShdw blurRad="38100" dist="38100" dir="2700000" algn="tl">
                    <a:srgbClr val="000000"/>
                  </a:outerShdw>
                </a:effectLst>
                <a:latin typeface="Comic Sans MS" panose="030F0702030302020204" pitchFamily="66" charset="0"/>
                <a:sym typeface="Symbol" panose="05050102010706020507" pitchFamily="18" charset="2"/>
              </a:rPr>
              <a:t></a:t>
            </a:r>
            <a:r>
              <a:rPr lang="en-US" altLang="en-US" sz="2800" smtClean="0">
                <a:solidFill>
                  <a:schemeClr val="tx2"/>
                </a:solidFill>
                <a:effectLst>
                  <a:outerShdw blurRad="38100" dist="38100" dir="2700000" algn="tl">
                    <a:srgbClr val="000000"/>
                  </a:outerShdw>
                </a:effectLst>
                <a:latin typeface="Comic Sans MS" panose="030F0702030302020204" pitchFamily="66" charset="0"/>
                <a:sym typeface="Symbol" panose="05050102010706020507" pitchFamily="18" charset="2"/>
              </a:rPr>
              <a:t>: absolute </a:t>
            </a:r>
            <a:r>
              <a:rPr lang="en-US" altLang="en-US" sz="2800">
                <a:solidFill>
                  <a:schemeClr val="tx2"/>
                </a:solidFill>
                <a:effectLst>
                  <a:outerShdw blurRad="38100" dist="38100" dir="2700000" algn="tl">
                    <a:srgbClr val="000000"/>
                  </a:outerShdw>
                </a:effectLst>
                <a:latin typeface="Comic Sans MS" panose="030F0702030302020204" pitchFamily="66" charset="0"/>
                <a:sym typeface="Symbol" panose="05050102010706020507" pitchFamily="18" charset="2"/>
              </a:rPr>
              <a:t>configuration </a:t>
            </a:r>
            <a:r>
              <a:rPr lang="en-US" altLang="en-US" sz="2800" smtClean="0">
                <a:solidFill>
                  <a:srgbClr val="FF00FF"/>
                </a:solidFill>
                <a:effectLst>
                  <a:outerShdw blurRad="38100" dist="38100" dir="2700000" algn="tl">
                    <a:srgbClr val="000000"/>
                  </a:outerShdw>
                </a:effectLst>
                <a:latin typeface="Comic Sans MS" panose="030F0702030302020204" pitchFamily="66" charset="0"/>
                <a:sym typeface="Symbol" panose="05050102010706020507" pitchFamily="18" charset="2"/>
              </a:rPr>
              <a:t>switches</a:t>
            </a:r>
            <a:r>
              <a:rPr lang="en-US" altLang="en-US" sz="2800" smtClean="0">
                <a:effectLst>
                  <a:outerShdw blurRad="38100" dist="38100" dir="2700000" algn="tl">
                    <a:srgbClr val="000000"/>
                  </a:outerShdw>
                </a:effectLst>
                <a:latin typeface="Comic Sans MS" panose="030F0702030302020204" pitchFamily="66" charset="0"/>
              </a:rPr>
              <a:t>. </a:t>
            </a:r>
            <a:endParaRPr lang="en-US" altLang="en-US" sz="2800">
              <a:effectLst>
                <a:outerShdw blurRad="38100" dist="38100" dir="2700000" algn="tl">
                  <a:srgbClr val="000000"/>
                </a:outerShdw>
              </a:effectLst>
              <a:latin typeface="Comic Sans MS" panose="030F0702030302020204" pitchFamily="66" charset="0"/>
            </a:endParaRPr>
          </a:p>
          <a:p>
            <a:pPr>
              <a:spcBef>
                <a:spcPct val="50000"/>
              </a:spcBef>
            </a:pPr>
            <a:r>
              <a:rPr lang="en-US" altLang="en-US" sz="2800">
                <a:effectLst>
                  <a:outerShdw blurRad="38100" dist="38100" dir="2700000" algn="tl">
                    <a:srgbClr val="000000"/>
                  </a:outerShdw>
                </a:effectLst>
                <a:latin typeface="Comic Sans MS" panose="030F0702030302020204" pitchFamily="66" charset="0"/>
              </a:rPr>
              <a:t>2. The </a:t>
            </a:r>
            <a:r>
              <a:rPr lang="en-US" altLang="en-US" sz="2800" smtClean="0">
                <a:solidFill>
                  <a:srgbClr val="66CCFF"/>
                </a:solidFill>
                <a:effectLst>
                  <a:outerShdw blurRad="38100" dist="38100" dir="2700000" algn="tl">
                    <a:srgbClr val="000000"/>
                  </a:outerShdw>
                </a:effectLst>
                <a:latin typeface="Comic Sans MS" panose="030F0702030302020204" pitchFamily="66" charset="0"/>
              </a:rPr>
              <a:t>single</a:t>
            </a:r>
            <a:r>
              <a:rPr lang="en-US" altLang="en-US" sz="2800" smtClean="0">
                <a:effectLst>
                  <a:outerShdw blurRad="38100" dist="38100" dir="2700000" algn="tl">
                    <a:srgbClr val="000000"/>
                  </a:outerShdw>
                </a:effectLst>
                <a:latin typeface="Comic Sans MS" panose="030F0702030302020204" pitchFamily="66" charset="0"/>
              </a:rPr>
              <a:t> </a:t>
            </a:r>
            <a:r>
              <a:rPr lang="en-US" altLang="en-US" sz="2800" smtClean="0">
                <a:solidFill>
                  <a:srgbClr val="66CCFF"/>
                </a:solidFill>
                <a:effectLst>
                  <a:outerShdw blurRad="38100" dist="38100" dir="2700000" algn="tl">
                    <a:srgbClr val="000000"/>
                  </a:outerShdw>
                </a:effectLst>
                <a:latin typeface="Comic Sans MS" panose="030F0702030302020204" pitchFamily="66" charset="0"/>
              </a:rPr>
              <a:t>mutual </a:t>
            </a:r>
            <a:r>
              <a:rPr lang="en-US" altLang="en-US" sz="2800">
                <a:solidFill>
                  <a:srgbClr val="66CCFF"/>
                </a:solidFill>
                <a:effectLst>
                  <a:outerShdw blurRad="38100" dist="38100" dir="2700000" algn="tl">
                    <a:srgbClr val="000000"/>
                  </a:outerShdw>
                </a:effectLst>
                <a:latin typeface="Comic Sans MS" panose="030F0702030302020204" pitchFamily="66" charset="0"/>
              </a:rPr>
              <a:t>exchange</a:t>
            </a:r>
            <a:r>
              <a:rPr lang="en-US" altLang="en-US" sz="2800">
                <a:effectLst>
                  <a:outerShdw blurRad="38100" dist="38100" dir="2700000" algn="tl">
                    <a:srgbClr val="000000"/>
                  </a:outerShdw>
                </a:effectLst>
                <a:latin typeface="Comic Sans MS" panose="030F0702030302020204" pitchFamily="66" charset="0"/>
              </a:rPr>
              <a:t> of any pair </a:t>
            </a:r>
            <a:r>
              <a:rPr lang="en-US" altLang="en-US" sz="2800" smtClean="0">
                <a:effectLst>
                  <a:outerShdw blurRad="38100" dist="38100" dir="2700000" algn="tl">
                    <a:srgbClr val="000000"/>
                  </a:outerShdw>
                </a:effectLst>
                <a:latin typeface="Comic Sans MS" panose="030F0702030302020204" pitchFamily="66" charset="0"/>
              </a:rPr>
              <a:t>of substituents gives </a:t>
            </a:r>
            <a:r>
              <a:rPr lang="en-US" altLang="en-US" sz="2800">
                <a:effectLst>
                  <a:outerShdw blurRad="38100" dist="38100" dir="2700000" algn="tl">
                    <a:srgbClr val="000000"/>
                  </a:outerShdw>
                </a:effectLst>
                <a:latin typeface="Comic Sans MS" panose="030F0702030302020204" pitchFamily="66" charset="0"/>
              </a:rPr>
              <a:t>the </a:t>
            </a:r>
            <a:r>
              <a:rPr lang="en-US" altLang="en-US" sz="2800">
                <a:solidFill>
                  <a:srgbClr val="66CCFF"/>
                </a:solidFill>
                <a:effectLst>
                  <a:outerShdw blurRad="38100" dist="38100" dir="2700000" algn="tl">
                    <a:srgbClr val="000000"/>
                  </a:outerShdw>
                </a:effectLst>
                <a:latin typeface="Comic Sans MS" panose="030F0702030302020204" pitchFamily="66" charset="0"/>
              </a:rPr>
              <a:t>other </a:t>
            </a:r>
            <a:r>
              <a:rPr lang="en-US" altLang="en-US" sz="2800" smtClean="0">
                <a:solidFill>
                  <a:srgbClr val="66CCFF"/>
                </a:solidFill>
                <a:effectLst>
                  <a:outerShdw blurRad="38100" dist="38100" dir="2700000" algn="tl">
                    <a:srgbClr val="000000"/>
                  </a:outerShdw>
                </a:effectLst>
                <a:latin typeface="Comic Sans MS" panose="030F0702030302020204" pitchFamily="66" charset="0"/>
              </a:rPr>
              <a:t>enantiomer</a:t>
            </a:r>
            <a:r>
              <a:rPr lang="en-US" altLang="en-US" sz="2800" smtClean="0">
                <a:solidFill>
                  <a:schemeClr val="tx2"/>
                </a:solidFill>
                <a:effectLst>
                  <a:outerShdw blurRad="38100" dist="38100" dir="2700000" algn="tl">
                    <a:srgbClr val="000000"/>
                  </a:outerShdw>
                </a:effectLst>
                <a:latin typeface="Comic Sans MS" panose="030F0702030302020204" pitchFamily="66" charset="0"/>
              </a:rPr>
              <a:t>.</a:t>
            </a:r>
            <a:r>
              <a:rPr lang="en-US" altLang="en-US" sz="2800" smtClean="0">
                <a:solidFill>
                  <a:srgbClr val="EBD189"/>
                </a:solidFill>
                <a:effectLst>
                  <a:outerShdw blurRad="38100" dist="38100" dir="2700000" algn="tl">
                    <a:srgbClr val="000000"/>
                  </a:outerShdw>
                </a:effectLst>
                <a:latin typeface="Comic Sans MS" panose="030F0702030302020204" pitchFamily="66" charset="0"/>
              </a:rPr>
              <a:t> Hence: </a:t>
            </a:r>
            <a:r>
              <a:rPr lang="en-US" altLang="en-US" sz="2800">
                <a:solidFill>
                  <a:srgbClr val="FF9900"/>
                </a:solidFill>
                <a:effectLst>
                  <a:outerShdw blurRad="38100" dist="38100" dir="2700000" algn="tl">
                    <a:srgbClr val="000000"/>
                  </a:outerShdw>
                </a:effectLst>
                <a:latin typeface="Comic Sans MS" panose="030F0702030302020204" pitchFamily="66" charset="0"/>
              </a:rPr>
              <a:t>Two</a:t>
            </a:r>
            <a:r>
              <a:rPr lang="en-US" altLang="en-US" sz="2800">
                <a:solidFill>
                  <a:srgbClr val="EBD189"/>
                </a:solidFill>
                <a:effectLst>
                  <a:outerShdw blurRad="38100" dist="38100" dir="2700000" algn="tl">
                    <a:srgbClr val="000000"/>
                  </a:outerShdw>
                </a:effectLst>
                <a:latin typeface="Comic Sans MS" panose="030F0702030302020204" pitchFamily="66" charset="0"/>
              </a:rPr>
              <a:t> exchanges </a:t>
            </a:r>
            <a:r>
              <a:rPr lang="en-US" altLang="en-US" sz="2800">
                <a:solidFill>
                  <a:srgbClr val="FF9900"/>
                </a:solidFill>
                <a:effectLst>
                  <a:outerShdw blurRad="38100" dist="38100" dir="2700000" algn="tl">
                    <a:srgbClr val="000000"/>
                  </a:outerShdw>
                </a:effectLst>
                <a:latin typeface="Comic Sans MS" panose="030F0702030302020204" pitchFamily="66" charset="0"/>
              </a:rPr>
              <a:t>leave</a:t>
            </a:r>
            <a:r>
              <a:rPr lang="en-US" altLang="en-US" sz="2800">
                <a:solidFill>
                  <a:srgbClr val="EBD189"/>
                </a:solidFill>
                <a:effectLst>
                  <a:outerShdw blurRad="38100" dist="38100" dir="2700000" algn="tl">
                    <a:srgbClr val="000000"/>
                  </a:outerShdw>
                </a:effectLst>
                <a:latin typeface="Comic Sans MS" panose="030F0702030302020204" pitchFamily="66" charset="0"/>
              </a:rPr>
              <a:t> absolute configuration.</a:t>
            </a:r>
            <a:endParaRPr lang="en-US" altLang="en-US" sz="2800">
              <a:solidFill>
                <a:srgbClr val="66CCFF"/>
              </a:solidFill>
              <a:effectLst>
                <a:outerShdw blurRad="38100" dist="38100" dir="2700000" algn="tl">
                  <a:srgbClr val="000000"/>
                </a:outerShdw>
              </a:effectLst>
              <a:latin typeface="Comic Sans MS" panose="030F0702030302020204" pitchFamily="66" charset="0"/>
            </a:endParaRPr>
          </a:p>
        </p:txBody>
      </p:sp>
      <p:grpSp>
        <p:nvGrpSpPr>
          <p:cNvPr id="574470" name="Group 6"/>
          <p:cNvGrpSpPr>
            <a:grpSpLocks/>
          </p:cNvGrpSpPr>
          <p:nvPr/>
        </p:nvGrpSpPr>
        <p:grpSpPr bwMode="auto">
          <a:xfrm>
            <a:off x="4460875" y="4619943"/>
            <a:ext cx="1276350" cy="1276350"/>
            <a:chOff x="2375" y="1232"/>
            <a:chExt cx="804" cy="804"/>
          </a:xfrm>
        </p:grpSpPr>
        <p:sp>
          <p:nvSpPr>
            <p:cNvPr id="574471" name="Line 7"/>
            <p:cNvSpPr>
              <a:spLocks noChangeShapeType="1"/>
            </p:cNvSpPr>
            <p:nvPr/>
          </p:nvSpPr>
          <p:spPr bwMode="auto">
            <a:xfrm>
              <a:off x="2761" y="1232"/>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72" name="Line 8"/>
            <p:cNvSpPr>
              <a:spLocks noChangeShapeType="1"/>
            </p:cNvSpPr>
            <p:nvPr/>
          </p:nvSpPr>
          <p:spPr bwMode="auto">
            <a:xfrm rot="-5400000">
              <a:off x="2777"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74473" name="Group 9"/>
          <p:cNvGrpSpPr>
            <a:grpSpLocks/>
          </p:cNvGrpSpPr>
          <p:nvPr/>
        </p:nvGrpSpPr>
        <p:grpSpPr bwMode="auto">
          <a:xfrm>
            <a:off x="931863" y="4650105"/>
            <a:ext cx="1276350" cy="1276350"/>
            <a:chOff x="566" y="1233"/>
            <a:chExt cx="804" cy="804"/>
          </a:xfrm>
        </p:grpSpPr>
        <p:sp>
          <p:nvSpPr>
            <p:cNvPr id="574474" name="Line 10"/>
            <p:cNvSpPr>
              <a:spLocks noChangeShapeType="1"/>
            </p:cNvSpPr>
            <p:nvPr/>
          </p:nvSpPr>
          <p:spPr bwMode="auto">
            <a:xfrm>
              <a:off x="960" y="123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75" name="Line 11"/>
            <p:cNvSpPr>
              <a:spLocks noChangeShapeType="1"/>
            </p:cNvSpPr>
            <p:nvPr/>
          </p:nvSpPr>
          <p:spPr bwMode="auto">
            <a:xfrm rot="-5400000">
              <a:off x="968"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74476" name="Text Box 12"/>
          <p:cNvSpPr txBox="1">
            <a:spLocks noChangeArrowheads="1"/>
          </p:cNvSpPr>
          <p:nvPr/>
        </p:nvSpPr>
        <p:spPr bwMode="auto">
          <a:xfrm>
            <a:off x="1311275" y="4275455"/>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Br</a:t>
            </a:r>
          </a:p>
        </p:txBody>
      </p:sp>
      <p:sp>
        <p:nvSpPr>
          <p:cNvPr id="574477" name="Text Box 13"/>
          <p:cNvSpPr txBox="1">
            <a:spLocks noChangeArrowheads="1"/>
          </p:cNvSpPr>
          <p:nvPr/>
        </p:nvSpPr>
        <p:spPr bwMode="auto">
          <a:xfrm>
            <a:off x="247650" y="5031105"/>
            <a:ext cx="979488"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FF"/>
                </a:solidFill>
                <a:effectLst>
                  <a:outerShdw blurRad="38100" dist="38100" dir="2700000" algn="tl">
                    <a:srgbClr val="000000"/>
                  </a:outerShdw>
                </a:effectLst>
              </a:rPr>
              <a:t>CH</a:t>
            </a:r>
            <a:r>
              <a:rPr lang="en-US" altLang="en-US" sz="2400" baseline="-25000">
                <a:solidFill>
                  <a:srgbClr val="FFFFFF"/>
                </a:solidFill>
                <a:effectLst>
                  <a:outerShdw blurRad="38100" dist="38100" dir="2700000" algn="tl">
                    <a:srgbClr val="000000"/>
                  </a:outerShdw>
                </a:effectLst>
              </a:rPr>
              <a:t>3</a:t>
            </a:r>
          </a:p>
        </p:txBody>
      </p:sp>
      <p:sp>
        <p:nvSpPr>
          <p:cNvPr id="574478" name="Text Box 14"/>
          <p:cNvSpPr txBox="1">
            <a:spLocks noChangeArrowheads="1"/>
          </p:cNvSpPr>
          <p:nvPr/>
        </p:nvSpPr>
        <p:spPr bwMode="auto">
          <a:xfrm>
            <a:off x="2073275" y="5042218"/>
            <a:ext cx="1341438"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2</a:t>
            </a: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3</a:t>
            </a:r>
          </a:p>
        </p:txBody>
      </p:sp>
      <p:sp>
        <p:nvSpPr>
          <p:cNvPr id="574479" name="Text Box 15"/>
          <p:cNvSpPr txBox="1">
            <a:spLocks noChangeArrowheads="1"/>
          </p:cNvSpPr>
          <p:nvPr/>
        </p:nvSpPr>
        <p:spPr bwMode="auto">
          <a:xfrm>
            <a:off x="1317625" y="5864543"/>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FF"/>
                </a:solidFill>
                <a:effectLst>
                  <a:outerShdw blurRad="38100" dist="38100" dir="2700000" algn="tl">
                    <a:srgbClr val="000000"/>
                  </a:outerShdw>
                </a:effectLst>
              </a:rPr>
              <a:t>H</a:t>
            </a:r>
          </a:p>
        </p:txBody>
      </p:sp>
      <p:sp>
        <p:nvSpPr>
          <p:cNvPr id="574480" name="Text Box 16"/>
          <p:cNvSpPr txBox="1">
            <a:spLocks noChangeArrowheads="1"/>
          </p:cNvSpPr>
          <p:nvPr/>
        </p:nvSpPr>
        <p:spPr bwMode="auto">
          <a:xfrm>
            <a:off x="4784725" y="5902643"/>
            <a:ext cx="1341438"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2</a:t>
            </a: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3</a:t>
            </a:r>
          </a:p>
        </p:txBody>
      </p:sp>
      <p:sp>
        <p:nvSpPr>
          <p:cNvPr id="574481" name="Text Box 17"/>
          <p:cNvSpPr txBox="1">
            <a:spLocks noChangeArrowheads="1"/>
          </p:cNvSpPr>
          <p:nvPr/>
        </p:nvSpPr>
        <p:spPr bwMode="auto">
          <a:xfrm>
            <a:off x="3979863" y="5024755"/>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Br</a:t>
            </a:r>
          </a:p>
        </p:txBody>
      </p:sp>
      <p:sp>
        <p:nvSpPr>
          <p:cNvPr id="574482" name="Text Box 18"/>
          <p:cNvSpPr txBox="1">
            <a:spLocks noChangeArrowheads="1"/>
          </p:cNvSpPr>
          <p:nvPr/>
        </p:nvSpPr>
        <p:spPr bwMode="auto">
          <a:xfrm>
            <a:off x="4867275" y="4231005"/>
            <a:ext cx="979488"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3</a:t>
            </a:r>
          </a:p>
        </p:txBody>
      </p:sp>
      <p:sp>
        <p:nvSpPr>
          <p:cNvPr id="574483" name="Text Box 19"/>
          <p:cNvSpPr txBox="1">
            <a:spLocks noChangeArrowheads="1"/>
          </p:cNvSpPr>
          <p:nvPr/>
        </p:nvSpPr>
        <p:spPr bwMode="auto">
          <a:xfrm>
            <a:off x="5667375" y="5031105"/>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FF"/>
                </a:solidFill>
                <a:effectLst>
                  <a:outerShdw blurRad="38100" dist="38100" dir="2700000" algn="tl">
                    <a:srgbClr val="000000"/>
                  </a:outerShdw>
                </a:effectLst>
              </a:rPr>
              <a:t>H</a:t>
            </a:r>
          </a:p>
        </p:txBody>
      </p:sp>
      <p:grpSp>
        <p:nvGrpSpPr>
          <p:cNvPr id="574484" name="Group 20"/>
          <p:cNvGrpSpPr>
            <a:grpSpLocks/>
          </p:cNvGrpSpPr>
          <p:nvPr/>
        </p:nvGrpSpPr>
        <p:grpSpPr bwMode="auto">
          <a:xfrm>
            <a:off x="6650038" y="4265930"/>
            <a:ext cx="2352675" cy="2076450"/>
            <a:chOff x="3496" y="982"/>
            <a:chExt cx="1482" cy="1308"/>
          </a:xfrm>
        </p:grpSpPr>
        <p:grpSp>
          <p:nvGrpSpPr>
            <p:cNvPr id="574485" name="Group 21"/>
            <p:cNvGrpSpPr>
              <a:grpSpLocks/>
            </p:cNvGrpSpPr>
            <p:nvPr/>
          </p:nvGrpSpPr>
          <p:grpSpPr bwMode="auto">
            <a:xfrm>
              <a:off x="3748" y="1218"/>
              <a:ext cx="804" cy="804"/>
              <a:chOff x="3748" y="1218"/>
              <a:chExt cx="804" cy="804"/>
            </a:xfrm>
          </p:grpSpPr>
          <p:sp>
            <p:nvSpPr>
              <p:cNvPr id="574486" name="Line 22"/>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87" name="Line 23"/>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74488" name="Text Box 24"/>
            <p:cNvSpPr txBox="1">
              <a:spLocks noChangeArrowheads="1"/>
            </p:cNvSpPr>
            <p:nvPr/>
          </p:nvSpPr>
          <p:spPr bwMode="auto">
            <a:xfrm>
              <a:off x="3496" y="1460"/>
              <a:ext cx="448" cy="288"/>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FF"/>
                  </a:solidFill>
                  <a:effectLst>
                    <a:outerShdw blurRad="38100" dist="38100" dir="2700000" algn="tl">
                      <a:srgbClr val="000000"/>
                    </a:outerShdw>
                  </a:effectLst>
                </a:rPr>
                <a:t>H</a:t>
              </a:r>
            </a:p>
          </p:txBody>
        </p:sp>
        <p:sp>
          <p:nvSpPr>
            <p:cNvPr id="574489" name="Text Box 25"/>
            <p:cNvSpPr txBox="1">
              <a:spLocks noChangeArrowheads="1"/>
            </p:cNvSpPr>
            <p:nvPr/>
          </p:nvSpPr>
          <p:spPr bwMode="auto">
            <a:xfrm>
              <a:off x="3934" y="982"/>
              <a:ext cx="845" cy="288"/>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2</a:t>
              </a: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3</a:t>
              </a:r>
            </a:p>
          </p:txBody>
        </p:sp>
        <p:sp>
          <p:nvSpPr>
            <p:cNvPr id="574490" name="Text Box 26"/>
            <p:cNvSpPr txBox="1">
              <a:spLocks noChangeArrowheads="1"/>
            </p:cNvSpPr>
            <p:nvPr/>
          </p:nvSpPr>
          <p:spPr bwMode="auto">
            <a:xfrm>
              <a:off x="4530" y="1458"/>
              <a:ext cx="448" cy="288"/>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Br</a:t>
              </a:r>
            </a:p>
          </p:txBody>
        </p:sp>
        <p:sp>
          <p:nvSpPr>
            <p:cNvPr id="574491" name="Text Box 27"/>
            <p:cNvSpPr txBox="1">
              <a:spLocks noChangeArrowheads="1"/>
            </p:cNvSpPr>
            <p:nvPr/>
          </p:nvSpPr>
          <p:spPr bwMode="auto">
            <a:xfrm>
              <a:off x="3989" y="2002"/>
              <a:ext cx="617" cy="288"/>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3</a:t>
              </a:r>
            </a:p>
          </p:txBody>
        </p:sp>
      </p:grpSp>
      <p:sp>
        <p:nvSpPr>
          <p:cNvPr id="574492" name="Text Box 28"/>
          <p:cNvSpPr txBox="1">
            <a:spLocks noChangeArrowheads="1"/>
          </p:cNvSpPr>
          <p:nvPr/>
        </p:nvSpPr>
        <p:spPr bwMode="auto">
          <a:xfrm>
            <a:off x="1566863" y="4756468"/>
            <a:ext cx="6381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i="1">
                <a:solidFill>
                  <a:srgbClr val="FF9900"/>
                </a:solidFill>
                <a:effectLst>
                  <a:outerShdw blurRad="38100" dist="38100" dir="2700000" algn="tl">
                    <a:srgbClr val="000000"/>
                  </a:outerShdw>
                </a:effectLst>
              </a:rPr>
              <a:t>R</a:t>
            </a:r>
          </a:p>
        </p:txBody>
      </p:sp>
      <p:sp>
        <p:nvSpPr>
          <p:cNvPr id="574493" name="Text Box 29"/>
          <p:cNvSpPr txBox="1">
            <a:spLocks noChangeArrowheads="1"/>
          </p:cNvSpPr>
          <p:nvPr/>
        </p:nvSpPr>
        <p:spPr bwMode="auto">
          <a:xfrm>
            <a:off x="5091113" y="4756468"/>
            <a:ext cx="6381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i="1">
                <a:solidFill>
                  <a:srgbClr val="FF9900"/>
                </a:solidFill>
                <a:effectLst>
                  <a:outerShdw blurRad="38100" dist="38100" dir="2700000" algn="tl">
                    <a:srgbClr val="000000"/>
                  </a:outerShdw>
                </a:effectLst>
              </a:rPr>
              <a:t>R</a:t>
            </a:r>
          </a:p>
        </p:txBody>
      </p:sp>
      <p:sp>
        <p:nvSpPr>
          <p:cNvPr id="574494" name="Text Box 30"/>
          <p:cNvSpPr txBox="1">
            <a:spLocks noChangeArrowheads="1"/>
          </p:cNvSpPr>
          <p:nvPr/>
        </p:nvSpPr>
        <p:spPr bwMode="auto">
          <a:xfrm>
            <a:off x="7672388" y="4785043"/>
            <a:ext cx="6381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i="1">
                <a:solidFill>
                  <a:srgbClr val="FF9900"/>
                </a:solidFill>
                <a:effectLst>
                  <a:outerShdw blurRad="38100" dist="38100" dir="2700000" algn="tl">
                    <a:srgbClr val="000000"/>
                  </a:outerShdw>
                </a:effectLst>
              </a:rPr>
              <a:t>R</a:t>
            </a:r>
          </a:p>
        </p:txBody>
      </p:sp>
      <p:sp>
        <p:nvSpPr>
          <p:cNvPr id="574495" name="Freeform 31"/>
          <p:cNvSpPr>
            <a:spLocks/>
          </p:cNvSpPr>
          <p:nvPr/>
        </p:nvSpPr>
        <p:spPr bwMode="auto">
          <a:xfrm rot="1155204">
            <a:off x="1847850" y="5499418"/>
            <a:ext cx="822325" cy="896937"/>
          </a:xfrm>
          <a:custGeom>
            <a:avLst/>
            <a:gdLst>
              <a:gd name="T0" fmla="*/ 251 w 408"/>
              <a:gd name="T1" fmla="*/ 0 h 441"/>
              <a:gd name="T2" fmla="*/ 355 w 408"/>
              <a:gd name="T3" fmla="*/ 70 h 441"/>
              <a:gd name="T4" fmla="*/ 399 w 408"/>
              <a:gd name="T5" fmla="*/ 162 h 441"/>
              <a:gd name="T6" fmla="*/ 392 w 408"/>
              <a:gd name="T7" fmla="*/ 277 h 441"/>
              <a:gd name="T8" fmla="*/ 304 w 408"/>
              <a:gd name="T9" fmla="*/ 391 h 441"/>
              <a:gd name="T10" fmla="*/ 176 w 408"/>
              <a:gd name="T11" fmla="*/ 439 h 441"/>
              <a:gd name="T12" fmla="*/ 0 w 408"/>
              <a:gd name="T13" fmla="*/ 375 h 441"/>
            </a:gdLst>
            <a:ahLst/>
            <a:cxnLst>
              <a:cxn ang="0">
                <a:pos x="T0" y="T1"/>
              </a:cxn>
              <a:cxn ang="0">
                <a:pos x="T2" y="T3"/>
              </a:cxn>
              <a:cxn ang="0">
                <a:pos x="T4" y="T5"/>
              </a:cxn>
              <a:cxn ang="0">
                <a:pos x="T6" y="T7"/>
              </a:cxn>
              <a:cxn ang="0">
                <a:pos x="T8" y="T9"/>
              </a:cxn>
              <a:cxn ang="0">
                <a:pos x="T10" y="T11"/>
              </a:cxn>
              <a:cxn ang="0">
                <a:pos x="T12" y="T13"/>
              </a:cxn>
            </a:cxnLst>
            <a:rect l="0" t="0" r="r" b="b"/>
            <a:pathLst>
              <a:path w="408" h="441">
                <a:moveTo>
                  <a:pt x="251" y="0"/>
                </a:moveTo>
                <a:cubicBezTo>
                  <a:pt x="268" y="12"/>
                  <a:pt x="330" y="43"/>
                  <a:pt x="355" y="70"/>
                </a:cubicBezTo>
                <a:cubicBezTo>
                  <a:pt x="380" y="97"/>
                  <a:pt x="393" y="128"/>
                  <a:pt x="399" y="162"/>
                </a:cubicBezTo>
                <a:cubicBezTo>
                  <a:pt x="405" y="196"/>
                  <a:pt x="408" y="239"/>
                  <a:pt x="392" y="277"/>
                </a:cubicBezTo>
                <a:cubicBezTo>
                  <a:pt x="376" y="315"/>
                  <a:pt x="339" y="365"/>
                  <a:pt x="304" y="391"/>
                </a:cubicBezTo>
                <a:cubicBezTo>
                  <a:pt x="268" y="418"/>
                  <a:pt x="226" y="441"/>
                  <a:pt x="176" y="439"/>
                </a:cubicBezTo>
                <a:cubicBezTo>
                  <a:pt x="125" y="436"/>
                  <a:pt x="37" y="388"/>
                  <a:pt x="0" y="375"/>
                </a:cubicBezTo>
              </a:path>
            </a:pathLst>
          </a:custGeom>
          <a:noFill/>
          <a:ln w="28575" cap="flat" cmpd="sng">
            <a:solidFill>
              <a:srgbClr val="FFFF00"/>
            </a:solidFill>
            <a:prstDash val="solid"/>
            <a:round/>
            <a:headEnd type="arrow"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96" name="Freeform 32"/>
          <p:cNvSpPr>
            <a:spLocks/>
          </p:cNvSpPr>
          <p:nvPr/>
        </p:nvSpPr>
        <p:spPr bwMode="auto">
          <a:xfrm rot="12224940">
            <a:off x="581025" y="4197668"/>
            <a:ext cx="574675" cy="815975"/>
          </a:xfrm>
          <a:custGeom>
            <a:avLst/>
            <a:gdLst>
              <a:gd name="T0" fmla="*/ 251 w 408"/>
              <a:gd name="T1" fmla="*/ 0 h 441"/>
              <a:gd name="T2" fmla="*/ 355 w 408"/>
              <a:gd name="T3" fmla="*/ 70 h 441"/>
              <a:gd name="T4" fmla="*/ 399 w 408"/>
              <a:gd name="T5" fmla="*/ 162 h 441"/>
              <a:gd name="T6" fmla="*/ 392 w 408"/>
              <a:gd name="T7" fmla="*/ 277 h 441"/>
              <a:gd name="T8" fmla="*/ 304 w 408"/>
              <a:gd name="T9" fmla="*/ 391 h 441"/>
              <a:gd name="T10" fmla="*/ 176 w 408"/>
              <a:gd name="T11" fmla="*/ 439 h 441"/>
              <a:gd name="T12" fmla="*/ 0 w 408"/>
              <a:gd name="T13" fmla="*/ 375 h 441"/>
            </a:gdLst>
            <a:ahLst/>
            <a:cxnLst>
              <a:cxn ang="0">
                <a:pos x="T0" y="T1"/>
              </a:cxn>
              <a:cxn ang="0">
                <a:pos x="T2" y="T3"/>
              </a:cxn>
              <a:cxn ang="0">
                <a:pos x="T4" y="T5"/>
              </a:cxn>
              <a:cxn ang="0">
                <a:pos x="T6" y="T7"/>
              </a:cxn>
              <a:cxn ang="0">
                <a:pos x="T8" y="T9"/>
              </a:cxn>
              <a:cxn ang="0">
                <a:pos x="T10" y="T11"/>
              </a:cxn>
              <a:cxn ang="0">
                <a:pos x="T12" y="T13"/>
              </a:cxn>
            </a:cxnLst>
            <a:rect l="0" t="0" r="r" b="b"/>
            <a:pathLst>
              <a:path w="408" h="441">
                <a:moveTo>
                  <a:pt x="251" y="0"/>
                </a:moveTo>
                <a:cubicBezTo>
                  <a:pt x="268" y="12"/>
                  <a:pt x="330" y="43"/>
                  <a:pt x="355" y="70"/>
                </a:cubicBezTo>
                <a:cubicBezTo>
                  <a:pt x="380" y="97"/>
                  <a:pt x="393" y="128"/>
                  <a:pt x="399" y="162"/>
                </a:cubicBezTo>
                <a:cubicBezTo>
                  <a:pt x="405" y="196"/>
                  <a:pt x="408" y="239"/>
                  <a:pt x="392" y="277"/>
                </a:cubicBezTo>
                <a:cubicBezTo>
                  <a:pt x="376" y="315"/>
                  <a:pt x="339" y="365"/>
                  <a:pt x="304" y="391"/>
                </a:cubicBezTo>
                <a:cubicBezTo>
                  <a:pt x="268" y="418"/>
                  <a:pt x="226" y="441"/>
                  <a:pt x="176" y="439"/>
                </a:cubicBezTo>
                <a:cubicBezTo>
                  <a:pt x="125" y="436"/>
                  <a:pt x="37" y="388"/>
                  <a:pt x="0" y="375"/>
                </a:cubicBezTo>
              </a:path>
            </a:pathLst>
          </a:custGeom>
          <a:noFill/>
          <a:ln w="28575" cap="flat" cmpd="sng">
            <a:solidFill>
              <a:srgbClr val="FFFF00"/>
            </a:solidFill>
            <a:prstDash val="solid"/>
            <a:round/>
            <a:headEnd type="arrow"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97" name="Line 33"/>
          <p:cNvSpPr>
            <a:spLocks noChangeShapeType="1"/>
          </p:cNvSpPr>
          <p:nvPr/>
        </p:nvSpPr>
        <p:spPr bwMode="auto">
          <a:xfrm>
            <a:off x="6089650" y="5269230"/>
            <a:ext cx="574675" cy="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98" name="Line 34"/>
          <p:cNvSpPr>
            <a:spLocks noChangeShapeType="1"/>
          </p:cNvSpPr>
          <p:nvPr/>
        </p:nvSpPr>
        <p:spPr bwMode="auto">
          <a:xfrm>
            <a:off x="3441700" y="5267643"/>
            <a:ext cx="574675" cy="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499" name="Freeform 35"/>
          <p:cNvSpPr>
            <a:spLocks/>
          </p:cNvSpPr>
          <p:nvPr/>
        </p:nvSpPr>
        <p:spPr bwMode="auto">
          <a:xfrm rot="5400000">
            <a:off x="4840288" y="4953318"/>
            <a:ext cx="492125" cy="1527175"/>
          </a:xfrm>
          <a:custGeom>
            <a:avLst/>
            <a:gdLst>
              <a:gd name="T0" fmla="*/ 0 w 508"/>
              <a:gd name="T1" fmla="*/ 0 h 722"/>
              <a:gd name="T2" fmla="*/ 270 w 508"/>
              <a:gd name="T3" fmla="*/ 36 h 722"/>
              <a:gd name="T4" fmla="*/ 424 w 508"/>
              <a:gd name="T5" fmla="*/ 138 h 722"/>
              <a:gd name="T6" fmla="*/ 502 w 508"/>
              <a:gd name="T7" fmla="*/ 336 h 722"/>
              <a:gd name="T8" fmla="*/ 458 w 508"/>
              <a:gd name="T9" fmla="*/ 552 h 722"/>
              <a:gd name="T10" fmla="*/ 322 w 508"/>
              <a:gd name="T11" fmla="*/ 676 h 722"/>
              <a:gd name="T12" fmla="*/ 2 w 508"/>
              <a:gd name="T13" fmla="*/ 722 h 722"/>
            </a:gdLst>
            <a:ahLst/>
            <a:cxnLst>
              <a:cxn ang="0">
                <a:pos x="T0" y="T1"/>
              </a:cxn>
              <a:cxn ang="0">
                <a:pos x="T2" y="T3"/>
              </a:cxn>
              <a:cxn ang="0">
                <a:pos x="T4" y="T5"/>
              </a:cxn>
              <a:cxn ang="0">
                <a:pos x="T6" y="T7"/>
              </a:cxn>
              <a:cxn ang="0">
                <a:pos x="T8" y="T9"/>
              </a:cxn>
              <a:cxn ang="0">
                <a:pos x="T10" y="T11"/>
              </a:cxn>
              <a:cxn ang="0">
                <a:pos x="T12" y="T13"/>
              </a:cxn>
            </a:cxnLst>
            <a:rect l="0" t="0" r="r" b="b"/>
            <a:pathLst>
              <a:path w="508" h="722">
                <a:moveTo>
                  <a:pt x="0" y="0"/>
                </a:moveTo>
                <a:cubicBezTo>
                  <a:pt x="45" y="6"/>
                  <a:pt x="199" y="13"/>
                  <a:pt x="270" y="36"/>
                </a:cubicBezTo>
                <a:cubicBezTo>
                  <a:pt x="341" y="59"/>
                  <a:pt x="385" y="88"/>
                  <a:pt x="424" y="138"/>
                </a:cubicBezTo>
                <a:cubicBezTo>
                  <a:pt x="463" y="188"/>
                  <a:pt x="496" y="267"/>
                  <a:pt x="502" y="336"/>
                </a:cubicBezTo>
                <a:cubicBezTo>
                  <a:pt x="508" y="405"/>
                  <a:pt x="488" y="495"/>
                  <a:pt x="458" y="552"/>
                </a:cubicBezTo>
                <a:cubicBezTo>
                  <a:pt x="428" y="609"/>
                  <a:pt x="398" y="648"/>
                  <a:pt x="322" y="676"/>
                </a:cubicBezTo>
                <a:cubicBezTo>
                  <a:pt x="246" y="704"/>
                  <a:pt x="69" y="712"/>
                  <a:pt x="2" y="722"/>
                </a:cubicBezTo>
              </a:path>
            </a:pathLst>
          </a:custGeom>
          <a:noFill/>
          <a:ln w="28575" cap="flat" cmpd="sng">
            <a:solidFill>
              <a:srgbClr val="FFFF00"/>
            </a:solidFill>
            <a:prstDash val="solid"/>
            <a:round/>
            <a:headEnd type="arrow"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00" name="Freeform 36"/>
          <p:cNvSpPr>
            <a:spLocks/>
          </p:cNvSpPr>
          <p:nvPr/>
        </p:nvSpPr>
        <p:spPr bwMode="auto">
          <a:xfrm rot="20709400">
            <a:off x="5723860" y="4281718"/>
            <a:ext cx="551357" cy="1689100"/>
          </a:xfrm>
          <a:custGeom>
            <a:avLst/>
            <a:gdLst>
              <a:gd name="T0" fmla="*/ 0 w 508"/>
              <a:gd name="T1" fmla="*/ 0 h 722"/>
              <a:gd name="T2" fmla="*/ 270 w 508"/>
              <a:gd name="T3" fmla="*/ 36 h 722"/>
              <a:gd name="T4" fmla="*/ 424 w 508"/>
              <a:gd name="T5" fmla="*/ 138 h 722"/>
              <a:gd name="T6" fmla="*/ 502 w 508"/>
              <a:gd name="T7" fmla="*/ 336 h 722"/>
              <a:gd name="T8" fmla="*/ 458 w 508"/>
              <a:gd name="T9" fmla="*/ 552 h 722"/>
              <a:gd name="T10" fmla="*/ 322 w 508"/>
              <a:gd name="T11" fmla="*/ 676 h 722"/>
              <a:gd name="T12" fmla="*/ 2 w 508"/>
              <a:gd name="T13" fmla="*/ 722 h 722"/>
            </a:gdLst>
            <a:ahLst/>
            <a:cxnLst>
              <a:cxn ang="0">
                <a:pos x="T0" y="T1"/>
              </a:cxn>
              <a:cxn ang="0">
                <a:pos x="T2" y="T3"/>
              </a:cxn>
              <a:cxn ang="0">
                <a:pos x="T4" y="T5"/>
              </a:cxn>
              <a:cxn ang="0">
                <a:pos x="T6" y="T7"/>
              </a:cxn>
              <a:cxn ang="0">
                <a:pos x="T8" y="T9"/>
              </a:cxn>
              <a:cxn ang="0">
                <a:pos x="T10" y="T11"/>
              </a:cxn>
              <a:cxn ang="0">
                <a:pos x="T12" y="T13"/>
              </a:cxn>
            </a:cxnLst>
            <a:rect l="0" t="0" r="r" b="b"/>
            <a:pathLst>
              <a:path w="508" h="722">
                <a:moveTo>
                  <a:pt x="0" y="0"/>
                </a:moveTo>
                <a:cubicBezTo>
                  <a:pt x="45" y="6"/>
                  <a:pt x="199" y="13"/>
                  <a:pt x="270" y="36"/>
                </a:cubicBezTo>
                <a:cubicBezTo>
                  <a:pt x="341" y="59"/>
                  <a:pt x="385" y="88"/>
                  <a:pt x="424" y="138"/>
                </a:cubicBezTo>
                <a:cubicBezTo>
                  <a:pt x="463" y="188"/>
                  <a:pt x="496" y="267"/>
                  <a:pt x="502" y="336"/>
                </a:cubicBezTo>
                <a:cubicBezTo>
                  <a:pt x="508" y="405"/>
                  <a:pt x="488" y="495"/>
                  <a:pt x="458" y="552"/>
                </a:cubicBezTo>
                <a:cubicBezTo>
                  <a:pt x="428" y="609"/>
                  <a:pt x="398" y="648"/>
                  <a:pt x="322" y="676"/>
                </a:cubicBezTo>
                <a:cubicBezTo>
                  <a:pt x="246" y="704"/>
                  <a:pt x="69" y="712"/>
                  <a:pt x="2" y="722"/>
                </a:cubicBezTo>
              </a:path>
            </a:pathLst>
          </a:custGeom>
          <a:noFill/>
          <a:ln w="28575" cap="flat" cmpd="sng">
            <a:solidFill>
              <a:srgbClr val="FFFF00"/>
            </a:solidFill>
            <a:prstDash val="solid"/>
            <a:round/>
            <a:headEnd type="arrow"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501" name="Text Box 37"/>
          <p:cNvSpPr txBox="1">
            <a:spLocks noChangeArrowheads="1"/>
          </p:cNvSpPr>
          <p:nvPr/>
        </p:nvSpPr>
        <p:spPr bwMode="auto">
          <a:xfrm>
            <a:off x="182880" y="3428792"/>
            <a:ext cx="5008245"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smtClean="0">
                <a:solidFill>
                  <a:srgbClr val="FFFF00"/>
                </a:solidFill>
                <a:effectLst>
                  <a:outerShdw blurRad="38100" dist="38100" dir="2700000" algn="tl">
                    <a:srgbClr val="000000"/>
                  </a:outerShdw>
                </a:effectLst>
              </a:rPr>
              <a:t>Example</a:t>
            </a:r>
            <a:r>
              <a:rPr lang="en-US" altLang="en-US" sz="2800">
                <a:effectLst>
                  <a:outerShdw blurRad="38100" dist="38100" dir="2700000" algn="tl">
                    <a:srgbClr val="000000"/>
                  </a:outerShdw>
                </a:effectLst>
              </a:rPr>
              <a:t>: (2</a:t>
            </a:r>
            <a:r>
              <a:rPr lang="en-US" altLang="en-US" sz="2800" i="1">
                <a:effectLst>
                  <a:outerShdw blurRad="38100" dist="38100" dir="2700000" algn="tl">
                    <a:srgbClr val="000000"/>
                  </a:outerShdw>
                </a:effectLst>
              </a:rPr>
              <a:t>R</a:t>
            </a:r>
            <a:r>
              <a:rPr lang="en-US" altLang="en-US" sz="2800" smtClean="0">
                <a:effectLst>
                  <a:outerShdw blurRad="38100" dist="38100" dir="2700000" algn="tl">
                    <a:srgbClr val="000000"/>
                  </a:outerShdw>
                </a:effectLst>
              </a:rPr>
              <a:t>)-bromobutane</a:t>
            </a:r>
            <a:endParaRPr lang="en-US" altLang="en-US" sz="2800">
              <a:effectLst>
                <a:outerShdw blurRad="38100" dist="38100" dir="2700000" algn="tl">
                  <a:srgbClr val="000000"/>
                </a:outerShdw>
              </a:effectLst>
            </a:endParaRPr>
          </a:p>
        </p:txBody>
      </p:sp>
      <p:sp>
        <p:nvSpPr>
          <p:cNvPr id="2" name="Title 1"/>
          <p:cNvSpPr>
            <a:spLocks noGrp="1"/>
          </p:cNvSpPr>
          <p:nvPr>
            <p:ph type="title"/>
          </p:nvPr>
        </p:nvSpPr>
        <p:spPr>
          <a:xfrm>
            <a:off x="446960" y="291356"/>
            <a:ext cx="8250080" cy="731630"/>
          </a:xfrm>
        </p:spPr>
        <p:txBody>
          <a:bodyPr/>
          <a:lstStyle/>
          <a:p>
            <a:r>
              <a:rPr lang="en-US" altLang="en-US" sz="3200">
                <a:solidFill>
                  <a:schemeClr val="accent1"/>
                </a:solidFill>
              </a:rPr>
              <a:t>Rules </a:t>
            </a:r>
            <a:r>
              <a:rPr lang="en-US" altLang="en-US" sz="3200" smtClean="0">
                <a:solidFill>
                  <a:schemeClr val="accent1"/>
                </a:solidFill>
              </a:rPr>
              <a:t>For </a:t>
            </a:r>
            <a:r>
              <a:rPr lang="en-US" altLang="en-US" sz="3200">
                <a:solidFill>
                  <a:schemeClr val="accent1"/>
                </a:solidFill>
              </a:rPr>
              <a:t>Handling Fischer Projections</a:t>
            </a:r>
            <a:br>
              <a:rPr lang="en-US" altLang="en-US" sz="3200">
                <a:solidFill>
                  <a:schemeClr val="accent1"/>
                </a:solidFill>
              </a:rPr>
            </a:br>
            <a:endParaRPr lang="en-US" sz="3200">
              <a:solidFill>
                <a:schemeClr val="accent1"/>
              </a:solidFill>
            </a:endParaRPr>
          </a:p>
        </p:txBody>
      </p:sp>
      <p:cxnSp>
        <p:nvCxnSpPr>
          <p:cNvPr id="37" name="Straight Connector 36"/>
          <p:cNvCxnSpPr/>
          <p:nvPr/>
        </p:nvCxnSpPr>
        <p:spPr bwMode="auto">
          <a:xfrm flipV="1">
            <a:off x="162084" y="800100"/>
            <a:ext cx="8819833" cy="9657"/>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34" name="Text Box 26"/>
          <p:cNvSpPr txBox="1">
            <a:spLocks noChangeArrowheads="1"/>
          </p:cNvSpPr>
          <p:nvPr/>
        </p:nvSpPr>
        <p:spPr bwMode="auto">
          <a:xfrm>
            <a:off x="252412" y="886957"/>
            <a:ext cx="8629650" cy="156966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spcBef>
                <a:spcPct val="50000"/>
              </a:spcBef>
            </a:pPr>
            <a:r>
              <a:rPr lang="en-US" altLang="en-US" sz="2400">
                <a:solidFill>
                  <a:srgbClr val="FFFF00"/>
                </a:solidFill>
                <a:effectLst>
                  <a:outerShdw blurRad="38100" dist="38100" dir="2700000" algn="tl">
                    <a:srgbClr val="000000"/>
                  </a:outerShdw>
                </a:effectLst>
              </a:rPr>
              <a:t>Example</a:t>
            </a:r>
            <a:r>
              <a:rPr lang="en-US" altLang="en-US" sz="2400">
                <a:solidFill>
                  <a:srgbClr val="EBD189"/>
                </a:solidFill>
                <a:effectLst>
                  <a:outerShdw blurRad="38100" dist="38100" dir="2700000" algn="tl">
                    <a:srgbClr val="000000"/>
                  </a:outerShdw>
                </a:effectLst>
              </a:rPr>
              <a:t>: </a:t>
            </a:r>
            <a:r>
              <a:rPr lang="en-US" altLang="en-US" sz="2400" smtClean="0">
                <a:solidFill>
                  <a:srgbClr val="EBD189"/>
                </a:solidFill>
                <a:effectLst>
                  <a:outerShdw blurRad="38100" dist="38100" dir="2700000" algn="tl">
                    <a:srgbClr val="000000"/>
                  </a:outerShdw>
                </a:effectLst>
              </a:rPr>
              <a:t>a 2-bromobutane                                                  1. Draw (any) Fischer projection.                                           2. </a:t>
            </a:r>
            <a:r>
              <a:rPr lang="en-US" altLang="en-US" sz="2400" smtClean="0">
                <a:effectLst>
                  <a:outerShdw blurRad="38100" dist="38100" dir="2700000" algn="tl">
                    <a:srgbClr val="000000"/>
                  </a:outerShdw>
                </a:effectLst>
              </a:rPr>
              <a:t>Do </a:t>
            </a:r>
            <a:r>
              <a:rPr lang="en-US" altLang="en-US" sz="2400" smtClean="0">
                <a:solidFill>
                  <a:srgbClr val="FF9900"/>
                </a:solidFill>
                <a:effectLst>
                  <a:outerShdw blurRad="38100" dist="38100" dir="2700000" algn="tl">
                    <a:srgbClr val="000000"/>
                  </a:outerShdw>
                </a:effectLst>
              </a:rPr>
              <a:t>two</a:t>
            </a:r>
            <a:r>
              <a:rPr lang="en-US" altLang="en-US" sz="2400" smtClean="0">
                <a:effectLst>
                  <a:outerShdw blurRad="38100" dist="38100" dir="2700000" algn="tl">
                    <a:srgbClr val="000000"/>
                  </a:outerShdw>
                </a:effectLst>
              </a:rPr>
              <a:t> exchanges </a:t>
            </a:r>
            <a:r>
              <a:rPr lang="en-US" altLang="en-US" sz="2400">
                <a:effectLst>
                  <a:outerShdw blurRad="38100" dist="38100" dir="2700000" algn="tl">
                    <a:srgbClr val="000000"/>
                  </a:outerShdw>
                </a:effectLst>
              </a:rPr>
              <a:t>to place </a:t>
            </a:r>
            <a:r>
              <a:rPr lang="en-US" altLang="en-US" sz="2400">
                <a:solidFill>
                  <a:srgbClr val="FFFF00"/>
                </a:solidFill>
                <a:effectLst>
                  <a:outerShdw blurRad="38100" dist="38100" dir="2700000" algn="tl">
                    <a:srgbClr val="000000"/>
                  </a:outerShdw>
                </a:effectLst>
              </a:rPr>
              <a:t>d</a:t>
            </a:r>
            <a:r>
              <a:rPr lang="en-US" altLang="en-US" sz="2400">
                <a:effectLst>
                  <a:outerShdw blurRad="38100" dist="38100" dir="2700000" algn="tl">
                    <a:srgbClr val="000000"/>
                  </a:outerShdw>
                </a:effectLst>
              </a:rPr>
              <a:t> on </a:t>
            </a:r>
            <a:r>
              <a:rPr lang="en-US" altLang="en-US" sz="2400" smtClean="0">
                <a:solidFill>
                  <a:srgbClr val="FF9900"/>
                </a:solidFill>
                <a:effectLst>
                  <a:outerShdw blurRad="38100" dist="38100" dir="2700000" algn="tl">
                    <a:srgbClr val="000000"/>
                  </a:outerShdw>
                </a:effectLst>
              </a:rPr>
              <a:t>top </a:t>
            </a:r>
            <a:r>
              <a:rPr lang="en-US" altLang="en-US" sz="2400" smtClean="0">
                <a:solidFill>
                  <a:schemeClr val="tx2"/>
                </a:solidFill>
                <a:effectLst>
                  <a:outerShdw blurRad="38100" dist="38100" dir="2700000" algn="tl">
                    <a:srgbClr val="000000"/>
                  </a:outerShdw>
                </a:effectLst>
              </a:rPr>
              <a:t>(if not already there fortuitously)</a:t>
            </a:r>
            <a:r>
              <a:rPr lang="en-US" altLang="en-US" sz="2400" smtClean="0">
                <a:effectLst>
                  <a:outerShdw blurRad="38100" dist="38100" dir="2700000" algn="tl">
                    <a:srgbClr val="000000"/>
                  </a:outerShdw>
                </a:effectLst>
              </a:rPr>
              <a:t>.</a:t>
            </a:r>
            <a:endParaRPr lang="en-US" altLang="en-US" sz="2400">
              <a:effectLst>
                <a:outerShdw blurRad="38100" dist="38100" dir="2700000" algn="tl">
                  <a:srgbClr val="000000"/>
                </a:outerShdw>
              </a:effectLst>
            </a:endParaRPr>
          </a:p>
        </p:txBody>
      </p:sp>
      <p:sp>
        <p:nvSpPr>
          <p:cNvPr id="529435" name="Text Box 27"/>
          <p:cNvSpPr txBox="1">
            <a:spLocks noChangeArrowheads="1"/>
          </p:cNvSpPr>
          <p:nvPr/>
        </p:nvSpPr>
        <p:spPr bwMode="auto">
          <a:xfrm>
            <a:off x="300038" y="4464850"/>
            <a:ext cx="8543925" cy="40011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Note: There are three possible arrangements </a:t>
            </a:r>
            <a:r>
              <a:rPr lang="en-US" altLang="en-US" sz="2000" smtClean="0">
                <a:effectLst>
                  <a:outerShdw blurRad="38100" dist="38100" dir="2700000" algn="tl">
                    <a:srgbClr val="000000"/>
                  </a:outerShdw>
                </a:effectLst>
              </a:rPr>
              <a:t>with </a:t>
            </a:r>
            <a:r>
              <a:rPr lang="en-US" altLang="en-US" sz="2000">
                <a:solidFill>
                  <a:srgbClr val="FFFF00"/>
                </a:solidFill>
                <a:effectLst>
                  <a:outerShdw blurRad="38100" dist="38100" dir="2700000" algn="tl">
                    <a:srgbClr val="000000"/>
                  </a:outerShdw>
                </a:effectLst>
              </a:rPr>
              <a:t>d </a:t>
            </a:r>
            <a:r>
              <a:rPr lang="en-US" altLang="en-US" sz="2000" smtClean="0">
                <a:solidFill>
                  <a:schemeClr val="tx2"/>
                </a:solidFill>
                <a:effectLst>
                  <a:outerShdw blurRad="38100" dist="38100" dir="2700000" algn="tl">
                    <a:srgbClr val="000000"/>
                  </a:outerShdw>
                </a:effectLst>
              </a:rPr>
              <a:t>on top; all are </a:t>
            </a:r>
            <a:r>
              <a:rPr lang="en-US" altLang="en-US" sz="2000" i="1" smtClean="0">
                <a:effectLst>
                  <a:outerShdw blurRad="38100" dist="38100" dir="2700000" algn="tl">
                    <a:srgbClr val="000000"/>
                  </a:outerShdw>
                </a:effectLst>
              </a:rPr>
              <a:t>R </a:t>
            </a:r>
            <a:r>
              <a:rPr lang="en-US" altLang="en-US" sz="2000">
                <a:effectLst>
                  <a:outerShdw blurRad="38100" dist="38100" dir="2700000" algn="tl">
                    <a:srgbClr val="000000"/>
                  </a:outerShdw>
                </a:effectLst>
              </a:rPr>
              <a:t>:</a:t>
            </a:r>
          </a:p>
        </p:txBody>
      </p:sp>
      <p:sp>
        <p:nvSpPr>
          <p:cNvPr id="529437" name="Text Box 29"/>
          <p:cNvSpPr txBox="1">
            <a:spLocks noChangeArrowheads="1"/>
          </p:cNvSpPr>
          <p:nvPr/>
        </p:nvSpPr>
        <p:spPr bwMode="auto">
          <a:xfrm>
            <a:off x="4211637" y="3145955"/>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66CCFF"/>
                </a:solidFill>
                <a:effectLst>
                  <a:outerShdw blurRad="38100" dist="38100" dir="2700000" algn="tl">
                    <a:srgbClr val="000000"/>
                  </a:outerShdw>
                </a:effectLst>
              </a:rPr>
              <a:t>c</a:t>
            </a:r>
          </a:p>
        </p:txBody>
      </p:sp>
      <p:sp>
        <p:nvSpPr>
          <p:cNvPr id="529438" name="Text Box 30"/>
          <p:cNvSpPr txBox="1">
            <a:spLocks noChangeArrowheads="1"/>
          </p:cNvSpPr>
          <p:nvPr/>
        </p:nvSpPr>
        <p:spPr bwMode="auto">
          <a:xfrm>
            <a:off x="4651375" y="3866680"/>
            <a:ext cx="442912"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400">
                <a:solidFill>
                  <a:srgbClr val="FFFF00"/>
                </a:solidFill>
                <a:effectLst>
                  <a:outerShdw blurRad="38100" dist="38100" dir="2700000" algn="tl">
                    <a:srgbClr val="000000"/>
                  </a:outerShdw>
                </a:effectLst>
              </a:rPr>
              <a:t>d</a:t>
            </a:r>
            <a:endParaRPr lang="en-US" altLang="en-US" sz="2400" baseline="-25000">
              <a:solidFill>
                <a:srgbClr val="FFFF00"/>
              </a:solidFill>
              <a:effectLst>
                <a:outerShdw blurRad="38100" dist="38100" dir="2700000" algn="tl">
                  <a:srgbClr val="000000"/>
                </a:outerShdw>
              </a:effectLst>
            </a:endParaRPr>
          </a:p>
        </p:txBody>
      </p:sp>
      <p:sp>
        <p:nvSpPr>
          <p:cNvPr id="529439" name="Text Box 31"/>
          <p:cNvSpPr txBox="1">
            <a:spLocks noChangeArrowheads="1"/>
          </p:cNvSpPr>
          <p:nvPr/>
        </p:nvSpPr>
        <p:spPr bwMode="auto">
          <a:xfrm>
            <a:off x="5414962" y="3157067"/>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b</a:t>
            </a:r>
          </a:p>
        </p:txBody>
      </p:sp>
      <p:sp>
        <p:nvSpPr>
          <p:cNvPr id="529440" name="Text Box 32"/>
          <p:cNvSpPr txBox="1">
            <a:spLocks noChangeArrowheads="1"/>
          </p:cNvSpPr>
          <p:nvPr/>
        </p:nvSpPr>
        <p:spPr bwMode="auto">
          <a:xfrm>
            <a:off x="4813300" y="2555405"/>
            <a:ext cx="979487"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effectLst>
                  <a:outerShdw blurRad="38100" dist="38100" dir="2700000" algn="tl">
                    <a:srgbClr val="000000"/>
                  </a:outerShdw>
                </a:effectLst>
              </a:rPr>
              <a:t>a</a:t>
            </a:r>
            <a:endParaRPr lang="en-US" altLang="en-US" sz="2400" baseline="-25000">
              <a:solidFill>
                <a:srgbClr val="FF0000"/>
              </a:solidFill>
              <a:effectLst>
                <a:outerShdw blurRad="38100" dist="38100" dir="2700000" algn="tl">
                  <a:srgbClr val="000000"/>
                </a:outerShdw>
              </a:effectLst>
            </a:endParaRPr>
          </a:p>
        </p:txBody>
      </p:sp>
      <p:grpSp>
        <p:nvGrpSpPr>
          <p:cNvPr id="529441" name="Group 33"/>
          <p:cNvGrpSpPr>
            <a:grpSpLocks/>
          </p:cNvGrpSpPr>
          <p:nvPr/>
        </p:nvGrpSpPr>
        <p:grpSpPr bwMode="auto">
          <a:xfrm>
            <a:off x="4476750" y="2952280"/>
            <a:ext cx="1001712" cy="955675"/>
            <a:chOff x="3748" y="1218"/>
            <a:chExt cx="804" cy="804"/>
          </a:xfrm>
        </p:grpSpPr>
        <p:sp>
          <p:nvSpPr>
            <p:cNvPr id="529442" name="Line 34"/>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443" name="Line 35"/>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9444" name="Freeform 36"/>
          <p:cNvSpPr>
            <a:spLocks/>
          </p:cNvSpPr>
          <p:nvPr/>
        </p:nvSpPr>
        <p:spPr bwMode="auto">
          <a:xfrm rot="12917754">
            <a:off x="1651000" y="5762655"/>
            <a:ext cx="722312" cy="654050"/>
          </a:xfrm>
          <a:custGeom>
            <a:avLst/>
            <a:gdLst>
              <a:gd name="T0" fmla="*/ 92 w 455"/>
              <a:gd name="T1" fmla="*/ 408 h 408"/>
              <a:gd name="T2" fmla="*/ 14 w 455"/>
              <a:gd name="T3" fmla="*/ 300 h 408"/>
              <a:gd name="T4" fmla="*/ 8 w 455"/>
              <a:gd name="T5" fmla="*/ 165 h 408"/>
              <a:gd name="T6" fmla="*/ 65 w 455"/>
              <a:gd name="T7" fmla="*/ 63 h 408"/>
              <a:gd name="T8" fmla="*/ 197 w 455"/>
              <a:gd name="T9" fmla="*/ 6 h 408"/>
              <a:gd name="T10" fmla="*/ 332 w 455"/>
              <a:gd name="T11" fmla="*/ 27 h 408"/>
              <a:gd name="T12" fmla="*/ 455 w 455"/>
              <a:gd name="T13" fmla="*/ 168 h 408"/>
            </a:gdLst>
            <a:ahLst/>
            <a:cxnLst>
              <a:cxn ang="0">
                <a:pos x="T0" y="T1"/>
              </a:cxn>
              <a:cxn ang="0">
                <a:pos x="T2" y="T3"/>
              </a:cxn>
              <a:cxn ang="0">
                <a:pos x="T4" y="T5"/>
              </a:cxn>
              <a:cxn ang="0">
                <a:pos x="T6" y="T7"/>
              </a:cxn>
              <a:cxn ang="0">
                <a:pos x="T8" y="T9"/>
              </a:cxn>
              <a:cxn ang="0">
                <a:pos x="T10" y="T11"/>
              </a:cxn>
              <a:cxn ang="0">
                <a:pos x="T12" y="T13"/>
              </a:cxn>
            </a:cxnLst>
            <a:rect l="0" t="0" r="r" b="b"/>
            <a:pathLst>
              <a:path w="455" h="408">
                <a:moveTo>
                  <a:pt x="92" y="408"/>
                </a:moveTo>
                <a:cubicBezTo>
                  <a:pt x="80" y="390"/>
                  <a:pt x="28" y="340"/>
                  <a:pt x="14" y="300"/>
                </a:cubicBezTo>
                <a:cubicBezTo>
                  <a:pt x="0" y="260"/>
                  <a:pt x="0" y="204"/>
                  <a:pt x="8" y="165"/>
                </a:cubicBezTo>
                <a:cubicBezTo>
                  <a:pt x="16" y="126"/>
                  <a:pt x="34" y="89"/>
                  <a:pt x="65" y="63"/>
                </a:cubicBezTo>
                <a:cubicBezTo>
                  <a:pt x="96" y="37"/>
                  <a:pt x="153" y="12"/>
                  <a:pt x="197" y="6"/>
                </a:cubicBezTo>
                <a:cubicBezTo>
                  <a:pt x="241" y="0"/>
                  <a:pt x="289" y="0"/>
                  <a:pt x="332" y="27"/>
                </a:cubicBezTo>
                <a:cubicBezTo>
                  <a:pt x="375" y="54"/>
                  <a:pt x="429" y="139"/>
                  <a:pt x="455" y="168"/>
                </a:cubicBezTo>
              </a:path>
            </a:pathLst>
          </a:custGeom>
          <a:noFill/>
          <a:ln w="28575" cap="flat" cmpd="sng">
            <a:solidFill>
              <a:srgbClr val="FFFF00"/>
            </a:solidFill>
            <a:prstDash val="solid"/>
            <a:round/>
            <a:headEnd type="none"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29446" name="Group 38"/>
          <p:cNvGrpSpPr>
            <a:grpSpLocks/>
          </p:cNvGrpSpPr>
          <p:nvPr/>
        </p:nvGrpSpPr>
        <p:grpSpPr bwMode="auto">
          <a:xfrm>
            <a:off x="1531937" y="5351492"/>
            <a:ext cx="1001713" cy="955675"/>
            <a:chOff x="3748" y="1218"/>
            <a:chExt cx="804" cy="804"/>
          </a:xfrm>
        </p:grpSpPr>
        <p:sp>
          <p:nvSpPr>
            <p:cNvPr id="529447" name="Line 39"/>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448" name="Line 40"/>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9449" name="Text Box 41"/>
          <p:cNvSpPr txBox="1">
            <a:spLocks noChangeArrowheads="1"/>
          </p:cNvSpPr>
          <p:nvPr/>
        </p:nvSpPr>
        <p:spPr bwMode="auto">
          <a:xfrm>
            <a:off x="1835150" y="6235912"/>
            <a:ext cx="3683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b</a:t>
            </a:r>
          </a:p>
        </p:txBody>
      </p:sp>
      <p:sp>
        <p:nvSpPr>
          <p:cNvPr id="529450" name="Text Box 42"/>
          <p:cNvSpPr txBox="1">
            <a:spLocks noChangeArrowheads="1"/>
          </p:cNvSpPr>
          <p:nvPr/>
        </p:nvSpPr>
        <p:spPr bwMode="auto">
          <a:xfrm>
            <a:off x="1774825" y="4964142"/>
            <a:ext cx="442912"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400">
                <a:solidFill>
                  <a:srgbClr val="FFFF00"/>
                </a:solidFill>
                <a:effectLst>
                  <a:outerShdw blurRad="38100" dist="38100" dir="2700000" algn="tl">
                    <a:srgbClr val="000000"/>
                  </a:outerShdw>
                </a:effectLst>
              </a:rPr>
              <a:t>d</a:t>
            </a:r>
            <a:endParaRPr lang="en-US" altLang="en-US" sz="2400" baseline="-25000">
              <a:solidFill>
                <a:srgbClr val="FFFF00"/>
              </a:solidFill>
              <a:effectLst>
                <a:outerShdw blurRad="38100" dist="38100" dir="2700000" algn="tl">
                  <a:srgbClr val="000000"/>
                </a:outerShdw>
              </a:effectLst>
            </a:endParaRPr>
          </a:p>
        </p:txBody>
      </p:sp>
      <p:sp>
        <p:nvSpPr>
          <p:cNvPr id="529451" name="Text Box 43"/>
          <p:cNvSpPr txBox="1">
            <a:spLocks noChangeArrowheads="1"/>
          </p:cNvSpPr>
          <p:nvPr/>
        </p:nvSpPr>
        <p:spPr bwMode="auto">
          <a:xfrm>
            <a:off x="1233487" y="5565805"/>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66CCFF"/>
                </a:solidFill>
                <a:effectLst>
                  <a:outerShdw blurRad="38100" dist="38100" dir="2700000" algn="tl">
                    <a:srgbClr val="000000"/>
                  </a:outerShdw>
                </a:effectLst>
              </a:rPr>
              <a:t>c</a:t>
            </a:r>
          </a:p>
        </p:txBody>
      </p:sp>
      <p:sp>
        <p:nvSpPr>
          <p:cNvPr id="529452" name="Text Box 44"/>
          <p:cNvSpPr txBox="1">
            <a:spLocks noChangeArrowheads="1"/>
          </p:cNvSpPr>
          <p:nvPr/>
        </p:nvSpPr>
        <p:spPr bwMode="auto">
          <a:xfrm>
            <a:off x="2508250" y="5568980"/>
            <a:ext cx="407987"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effectLst>
                  <a:outerShdw blurRad="38100" dist="38100" dir="2700000" algn="tl">
                    <a:srgbClr val="000000"/>
                  </a:outerShdw>
                </a:effectLst>
              </a:rPr>
              <a:t>a</a:t>
            </a:r>
            <a:endParaRPr lang="en-US" altLang="en-US" sz="2400" baseline="-25000">
              <a:solidFill>
                <a:srgbClr val="FF0000"/>
              </a:solidFill>
              <a:effectLst>
                <a:outerShdw blurRad="38100" dist="38100" dir="2700000" algn="tl">
                  <a:srgbClr val="000000"/>
                </a:outerShdw>
              </a:effectLst>
            </a:endParaRPr>
          </a:p>
        </p:txBody>
      </p:sp>
      <p:sp>
        <p:nvSpPr>
          <p:cNvPr id="529453" name="Text Box 45"/>
          <p:cNvSpPr txBox="1">
            <a:spLocks noChangeArrowheads="1"/>
          </p:cNvSpPr>
          <p:nvPr/>
        </p:nvSpPr>
        <p:spPr bwMode="auto">
          <a:xfrm>
            <a:off x="2300287" y="5038755"/>
            <a:ext cx="6381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9900"/>
                </a:solidFill>
                <a:effectLst>
                  <a:outerShdw blurRad="38100" dist="38100" dir="2700000" algn="tl">
                    <a:srgbClr val="000000"/>
                  </a:outerShdw>
                </a:effectLst>
              </a:rPr>
              <a:t>R</a:t>
            </a:r>
          </a:p>
        </p:txBody>
      </p:sp>
      <p:sp>
        <p:nvSpPr>
          <p:cNvPr id="529466" name="Text Box 58"/>
          <p:cNvSpPr txBox="1">
            <a:spLocks noChangeArrowheads="1"/>
          </p:cNvSpPr>
          <p:nvPr/>
        </p:nvSpPr>
        <p:spPr bwMode="auto">
          <a:xfrm>
            <a:off x="1681162" y="2577630"/>
            <a:ext cx="442913" cy="3667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1800">
                <a:effectLst>
                  <a:outerShdw blurRad="38100" dist="38100" dir="2700000" algn="tl">
                    <a:srgbClr val="000000"/>
                  </a:outerShdw>
                </a:effectLst>
              </a:rPr>
              <a:t>Br</a:t>
            </a:r>
            <a:endParaRPr lang="en-US" altLang="en-US" sz="1800" baseline="-25000">
              <a:effectLst>
                <a:outerShdw blurRad="38100" dist="38100" dir="2700000" algn="tl">
                  <a:srgbClr val="000000"/>
                </a:outerShdw>
              </a:effectLst>
            </a:endParaRPr>
          </a:p>
        </p:txBody>
      </p:sp>
      <p:sp>
        <p:nvSpPr>
          <p:cNvPr id="529467" name="Text Box 59"/>
          <p:cNvSpPr txBox="1">
            <a:spLocks noChangeArrowheads="1"/>
          </p:cNvSpPr>
          <p:nvPr/>
        </p:nvSpPr>
        <p:spPr bwMode="auto">
          <a:xfrm>
            <a:off x="2314575" y="2888780"/>
            <a:ext cx="711200"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00FF00"/>
                </a:solidFill>
                <a:effectLst>
                  <a:outerShdw blurRad="38100" dist="38100" dir="2700000" algn="tl">
                    <a:srgbClr val="000000"/>
                  </a:outerShdw>
                </a:effectLst>
              </a:rPr>
              <a:t>b</a:t>
            </a:r>
          </a:p>
        </p:txBody>
      </p:sp>
      <p:sp>
        <p:nvSpPr>
          <p:cNvPr id="529468" name="Text Box 60"/>
          <p:cNvSpPr txBox="1">
            <a:spLocks noChangeArrowheads="1"/>
          </p:cNvSpPr>
          <p:nvPr/>
        </p:nvSpPr>
        <p:spPr bwMode="auto">
          <a:xfrm>
            <a:off x="1555750" y="4079405"/>
            <a:ext cx="442912"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000">
                <a:solidFill>
                  <a:srgbClr val="FFFF00"/>
                </a:solidFill>
                <a:effectLst>
                  <a:outerShdw blurRad="38100" dist="38100" dir="2700000" algn="tl">
                    <a:srgbClr val="000000"/>
                  </a:outerShdw>
                </a:effectLst>
              </a:rPr>
              <a:t>d</a:t>
            </a:r>
            <a:endParaRPr lang="en-US" altLang="en-US" sz="2000" baseline="-25000">
              <a:solidFill>
                <a:srgbClr val="FFFF00"/>
              </a:solidFill>
              <a:effectLst>
                <a:outerShdw blurRad="38100" dist="38100" dir="2700000" algn="tl">
                  <a:srgbClr val="000000"/>
                </a:outerShdw>
              </a:effectLst>
            </a:endParaRPr>
          </a:p>
        </p:txBody>
      </p:sp>
      <p:sp>
        <p:nvSpPr>
          <p:cNvPr id="529469" name="Text Box 61"/>
          <p:cNvSpPr txBox="1">
            <a:spLocks noChangeArrowheads="1"/>
          </p:cNvSpPr>
          <p:nvPr/>
        </p:nvSpPr>
        <p:spPr bwMode="auto">
          <a:xfrm>
            <a:off x="982662" y="2914180"/>
            <a:ext cx="711200"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66CCFF"/>
                </a:solidFill>
                <a:effectLst>
                  <a:outerShdw blurRad="38100" dist="38100" dir="2700000" algn="tl">
                    <a:srgbClr val="000000"/>
                  </a:outerShdw>
                </a:effectLst>
              </a:rPr>
              <a:t>c</a:t>
            </a:r>
          </a:p>
        </p:txBody>
      </p:sp>
      <p:sp>
        <p:nvSpPr>
          <p:cNvPr id="529471" name="Text Box 63"/>
          <p:cNvSpPr txBox="1">
            <a:spLocks noChangeArrowheads="1"/>
          </p:cNvSpPr>
          <p:nvPr/>
        </p:nvSpPr>
        <p:spPr bwMode="auto">
          <a:xfrm>
            <a:off x="942975" y="3236442"/>
            <a:ext cx="711200" cy="3667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effectLst>
                  <a:outerShdw blurRad="38100" dist="38100" dir="2700000" algn="tl">
                    <a:srgbClr val="000000"/>
                  </a:outerShdw>
                </a:effectLst>
              </a:rPr>
              <a:t>CH</a:t>
            </a:r>
            <a:r>
              <a:rPr lang="en-US" altLang="en-US" sz="1800" baseline="-25000">
                <a:effectLst>
                  <a:outerShdw blurRad="38100" dist="38100" dir="2700000" algn="tl">
                    <a:srgbClr val="000000"/>
                  </a:outerShdw>
                </a:effectLst>
              </a:rPr>
              <a:t>3</a:t>
            </a:r>
          </a:p>
        </p:txBody>
      </p:sp>
      <p:sp>
        <p:nvSpPr>
          <p:cNvPr id="529472" name="Text Box 64"/>
          <p:cNvSpPr txBox="1">
            <a:spLocks noChangeArrowheads="1"/>
          </p:cNvSpPr>
          <p:nvPr/>
        </p:nvSpPr>
        <p:spPr bwMode="auto">
          <a:xfrm>
            <a:off x="2351087" y="3228505"/>
            <a:ext cx="1233488" cy="3667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effectLst>
                  <a:outerShdw blurRad="38100" dist="38100" dir="2700000" algn="tl">
                    <a:srgbClr val="000000"/>
                  </a:outerShdw>
                </a:effectLst>
              </a:rPr>
              <a:t>CH</a:t>
            </a:r>
            <a:r>
              <a:rPr lang="en-US" altLang="en-US" sz="1800" baseline="-25000">
                <a:effectLst>
                  <a:outerShdw blurRad="38100" dist="38100" dir="2700000" algn="tl">
                    <a:srgbClr val="000000"/>
                  </a:outerShdw>
                </a:effectLst>
              </a:rPr>
              <a:t>2</a:t>
            </a:r>
            <a:r>
              <a:rPr lang="en-US" altLang="en-US" sz="1800">
                <a:effectLst>
                  <a:outerShdw blurRad="38100" dist="38100" dir="2700000" algn="tl">
                    <a:srgbClr val="000000"/>
                  </a:outerShdw>
                </a:effectLst>
              </a:rPr>
              <a:t>CH</a:t>
            </a:r>
            <a:r>
              <a:rPr lang="en-US" altLang="en-US" sz="1800" baseline="-25000">
                <a:effectLst>
                  <a:outerShdw blurRad="38100" dist="38100" dir="2700000" algn="tl">
                    <a:srgbClr val="000000"/>
                  </a:outerShdw>
                </a:effectLst>
              </a:rPr>
              <a:t>3</a:t>
            </a:r>
          </a:p>
        </p:txBody>
      </p:sp>
      <p:sp>
        <p:nvSpPr>
          <p:cNvPr id="529473" name="Text Box 65"/>
          <p:cNvSpPr txBox="1">
            <a:spLocks noChangeArrowheads="1"/>
          </p:cNvSpPr>
          <p:nvPr/>
        </p:nvSpPr>
        <p:spPr bwMode="auto">
          <a:xfrm>
            <a:off x="1658937" y="3853980"/>
            <a:ext cx="465138" cy="3667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effectLst>
                  <a:outerShdw blurRad="38100" dist="38100" dir="2700000" algn="tl">
                    <a:srgbClr val="000000"/>
                  </a:outerShdw>
                </a:effectLst>
              </a:rPr>
              <a:t>H</a:t>
            </a:r>
            <a:endParaRPr lang="en-US" altLang="en-US" sz="1800" baseline="-25000">
              <a:effectLst>
                <a:outerShdw blurRad="38100" dist="38100" dir="2700000" algn="tl">
                  <a:srgbClr val="000000"/>
                </a:outerShdw>
              </a:effectLst>
            </a:endParaRPr>
          </a:p>
        </p:txBody>
      </p:sp>
      <p:grpSp>
        <p:nvGrpSpPr>
          <p:cNvPr id="529474" name="Group 66"/>
          <p:cNvGrpSpPr>
            <a:grpSpLocks/>
          </p:cNvGrpSpPr>
          <p:nvPr/>
        </p:nvGrpSpPr>
        <p:grpSpPr bwMode="auto">
          <a:xfrm>
            <a:off x="1376362" y="2925292"/>
            <a:ext cx="1001713" cy="955675"/>
            <a:chOff x="3748" y="1218"/>
            <a:chExt cx="804" cy="804"/>
          </a:xfrm>
        </p:grpSpPr>
        <p:sp>
          <p:nvSpPr>
            <p:cNvPr id="529475" name="Line 67"/>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476" name="Line 68"/>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9477" name="Text Box 69"/>
          <p:cNvSpPr txBox="1">
            <a:spLocks noChangeArrowheads="1"/>
          </p:cNvSpPr>
          <p:nvPr/>
        </p:nvSpPr>
        <p:spPr bwMode="auto">
          <a:xfrm>
            <a:off x="1493837" y="2515717"/>
            <a:ext cx="979488"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rgbClr val="FF0000"/>
                </a:solidFill>
                <a:effectLst>
                  <a:outerShdw blurRad="38100" dist="38100" dir="2700000" algn="tl">
                    <a:srgbClr val="000000"/>
                  </a:outerShdw>
                </a:effectLst>
              </a:rPr>
              <a:t>a</a:t>
            </a:r>
            <a:endParaRPr lang="en-US" altLang="en-US" sz="2000" baseline="-25000">
              <a:solidFill>
                <a:srgbClr val="FF0000"/>
              </a:solidFill>
              <a:effectLst>
                <a:outerShdw blurRad="38100" dist="38100" dir="2700000" algn="tl">
                  <a:srgbClr val="000000"/>
                </a:outerShdw>
              </a:effectLst>
            </a:endParaRPr>
          </a:p>
        </p:txBody>
      </p:sp>
      <p:sp>
        <p:nvSpPr>
          <p:cNvPr id="529478" name="Freeform 70"/>
          <p:cNvSpPr>
            <a:spLocks/>
          </p:cNvSpPr>
          <p:nvPr/>
        </p:nvSpPr>
        <p:spPr bwMode="auto">
          <a:xfrm rot="-454348">
            <a:off x="7231062" y="3014192"/>
            <a:ext cx="722313" cy="647700"/>
          </a:xfrm>
          <a:custGeom>
            <a:avLst/>
            <a:gdLst>
              <a:gd name="T0" fmla="*/ 92 w 455"/>
              <a:gd name="T1" fmla="*/ 408 h 408"/>
              <a:gd name="T2" fmla="*/ 14 w 455"/>
              <a:gd name="T3" fmla="*/ 300 h 408"/>
              <a:gd name="T4" fmla="*/ 8 w 455"/>
              <a:gd name="T5" fmla="*/ 165 h 408"/>
              <a:gd name="T6" fmla="*/ 65 w 455"/>
              <a:gd name="T7" fmla="*/ 63 h 408"/>
              <a:gd name="T8" fmla="*/ 197 w 455"/>
              <a:gd name="T9" fmla="*/ 6 h 408"/>
              <a:gd name="T10" fmla="*/ 332 w 455"/>
              <a:gd name="T11" fmla="*/ 27 h 408"/>
              <a:gd name="T12" fmla="*/ 455 w 455"/>
              <a:gd name="T13" fmla="*/ 168 h 408"/>
            </a:gdLst>
            <a:ahLst/>
            <a:cxnLst>
              <a:cxn ang="0">
                <a:pos x="T0" y="T1"/>
              </a:cxn>
              <a:cxn ang="0">
                <a:pos x="T2" y="T3"/>
              </a:cxn>
              <a:cxn ang="0">
                <a:pos x="T4" y="T5"/>
              </a:cxn>
              <a:cxn ang="0">
                <a:pos x="T6" y="T7"/>
              </a:cxn>
              <a:cxn ang="0">
                <a:pos x="T8" y="T9"/>
              </a:cxn>
              <a:cxn ang="0">
                <a:pos x="T10" y="T11"/>
              </a:cxn>
              <a:cxn ang="0">
                <a:pos x="T12" y="T13"/>
              </a:cxn>
            </a:cxnLst>
            <a:rect l="0" t="0" r="r" b="b"/>
            <a:pathLst>
              <a:path w="455" h="408">
                <a:moveTo>
                  <a:pt x="92" y="408"/>
                </a:moveTo>
                <a:cubicBezTo>
                  <a:pt x="80" y="390"/>
                  <a:pt x="28" y="340"/>
                  <a:pt x="14" y="300"/>
                </a:cubicBezTo>
                <a:cubicBezTo>
                  <a:pt x="0" y="260"/>
                  <a:pt x="0" y="204"/>
                  <a:pt x="8" y="165"/>
                </a:cubicBezTo>
                <a:cubicBezTo>
                  <a:pt x="16" y="126"/>
                  <a:pt x="34" y="89"/>
                  <a:pt x="65" y="63"/>
                </a:cubicBezTo>
                <a:cubicBezTo>
                  <a:pt x="96" y="37"/>
                  <a:pt x="153" y="12"/>
                  <a:pt x="197" y="6"/>
                </a:cubicBezTo>
                <a:cubicBezTo>
                  <a:pt x="241" y="0"/>
                  <a:pt x="289" y="0"/>
                  <a:pt x="332" y="27"/>
                </a:cubicBezTo>
                <a:cubicBezTo>
                  <a:pt x="375" y="54"/>
                  <a:pt x="429" y="139"/>
                  <a:pt x="455" y="168"/>
                </a:cubicBezTo>
              </a:path>
            </a:pathLst>
          </a:custGeom>
          <a:noFill/>
          <a:ln w="28575" cap="flat" cmpd="sng">
            <a:solidFill>
              <a:srgbClr val="FFFF00"/>
            </a:solidFill>
            <a:prstDash val="solid"/>
            <a:round/>
            <a:headEnd type="none"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480" name="Text Box 72"/>
          <p:cNvSpPr txBox="1">
            <a:spLocks noChangeArrowheads="1"/>
          </p:cNvSpPr>
          <p:nvPr/>
        </p:nvSpPr>
        <p:spPr bwMode="auto">
          <a:xfrm>
            <a:off x="6834187" y="3169767"/>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b</a:t>
            </a:r>
          </a:p>
        </p:txBody>
      </p:sp>
      <p:sp>
        <p:nvSpPr>
          <p:cNvPr id="529481" name="Text Box 73"/>
          <p:cNvSpPr txBox="1">
            <a:spLocks noChangeArrowheads="1"/>
          </p:cNvSpPr>
          <p:nvPr/>
        </p:nvSpPr>
        <p:spPr bwMode="auto">
          <a:xfrm>
            <a:off x="7324725" y="2547467"/>
            <a:ext cx="442912"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400">
                <a:solidFill>
                  <a:srgbClr val="FFFF00"/>
                </a:solidFill>
                <a:effectLst>
                  <a:outerShdw blurRad="38100" dist="38100" dir="2700000" algn="tl">
                    <a:srgbClr val="000000"/>
                  </a:outerShdw>
                </a:effectLst>
              </a:rPr>
              <a:t>d</a:t>
            </a:r>
            <a:endParaRPr lang="en-US" altLang="en-US" sz="2400" baseline="-25000">
              <a:solidFill>
                <a:srgbClr val="FFFF00"/>
              </a:solidFill>
              <a:effectLst>
                <a:outerShdw blurRad="38100" dist="38100" dir="2700000" algn="tl">
                  <a:srgbClr val="000000"/>
                </a:outerShdw>
              </a:effectLst>
            </a:endParaRPr>
          </a:p>
        </p:txBody>
      </p:sp>
      <p:sp>
        <p:nvSpPr>
          <p:cNvPr id="529482" name="Text Box 74"/>
          <p:cNvSpPr txBox="1">
            <a:spLocks noChangeArrowheads="1"/>
          </p:cNvSpPr>
          <p:nvPr/>
        </p:nvSpPr>
        <p:spPr bwMode="auto">
          <a:xfrm>
            <a:off x="8056562" y="3153892"/>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66CCFF"/>
                </a:solidFill>
                <a:effectLst>
                  <a:outerShdw blurRad="38100" dist="38100" dir="2700000" algn="tl">
                    <a:srgbClr val="000000"/>
                  </a:outerShdw>
                </a:effectLst>
              </a:rPr>
              <a:t>c</a:t>
            </a:r>
          </a:p>
        </p:txBody>
      </p:sp>
      <p:sp>
        <p:nvSpPr>
          <p:cNvPr id="529483" name="Text Box 75"/>
          <p:cNvSpPr txBox="1">
            <a:spLocks noChangeArrowheads="1"/>
          </p:cNvSpPr>
          <p:nvPr/>
        </p:nvSpPr>
        <p:spPr bwMode="auto">
          <a:xfrm>
            <a:off x="7442200" y="3763492"/>
            <a:ext cx="484187"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effectLst>
                  <a:outerShdw blurRad="38100" dist="38100" dir="2700000" algn="tl">
                    <a:srgbClr val="000000"/>
                  </a:outerShdw>
                </a:effectLst>
              </a:rPr>
              <a:t>a</a:t>
            </a:r>
            <a:endParaRPr lang="en-US" altLang="en-US" sz="2400" baseline="-25000">
              <a:solidFill>
                <a:srgbClr val="FF0000"/>
              </a:solidFill>
              <a:effectLst>
                <a:outerShdw blurRad="38100" dist="38100" dir="2700000" algn="tl">
                  <a:srgbClr val="000000"/>
                </a:outerShdw>
              </a:effectLst>
            </a:endParaRPr>
          </a:p>
        </p:txBody>
      </p:sp>
      <p:grpSp>
        <p:nvGrpSpPr>
          <p:cNvPr id="529484" name="Group 76"/>
          <p:cNvGrpSpPr>
            <a:grpSpLocks/>
          </p:cNvGrpSpPr>
          <p:nvPr/>
        </p:nvGrpSpPr>
        <p:grpSpPr bwMode="auto">
          <a:xfrm>
            <a:off x="7129462" y="2925292"/>
            <a:ext cx="1001713" cy="955675"/>
            <a:chOff x="3748" y="1218"/>
            <a:chExt cx="804" cy="804"/>
          </a:xfrm>
        </p:grpSpPr>
        <p:sp>
          <p:nvSpPr>
            <p:cNvPr id="529485" name="Line 77"/>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486" name="Line 78"/>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9487" name="Text Box 79"/>
          <p:cNvSpPr txBox="1">
            <a:spLocks noChangeArrowheads="1"/>
          </p:cNvSpPr>
          <p:nvPr/>
        </p:nvSpPr>
        <p:spPr bwMode="auto">
          <a:xfrm>
            <a:off x="7758112" y="3546005"/>
            <a:ext cx="928688"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i="1">
                <a:solidFill>
                  <a:srgbClr val="FF9900"/>
                </a:solidFill>
                <a:effectLst>
                  <a:outerShdw blurRad="38100" dist="38100" dir="2700000" algn="tl">
                    <a:srgbClr val="000000"/>
                  </a:outerShdw>
                </a:effectLst>
              </a:rPr>
              <a:t>R</a:t>
            </a:r>
            <a:r>
              <a:rPr lang="en-US" altLang="en-US" sz="2800">
                <a:effectLst>
                  <a:outerShdw blurRad="38100" dist="38100" dir="2700000" algn="tl">
                    <a:srgbClr val="000000"/>
                  </a:outerShdw>
                </a:effectLst>
              </a:rPr>
              <a:t> !!</a:t>
            </a:r>
          </a:p>
        </p:txBody>
      </p:sp>
      <p:sp>
        <p:nvSpPr>
          <p:cNvPr id="529488" name="Line 80"/>
          <p:cNvSpPr>
            <a:spLocks noChangeShapeType="1"/>
          </p:cNvSpPr>
          <p:nvPr/>
        </p:nvSpPr>
        <p:spPr bwMode="auto">
          <a:xfrm flipV="1">
            <a:off x="3444875" y="3406305"/>
            <a:ext cx="674687" cy="7937"/>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489" name="Freeform 81"/>
          <p:cNvSpPr>
            <a:spLocks/>
          </p:cNvSpPr>
          <p:nvPr/>
        </p:nvSpPr>
        <p:spPr bwMode="auto">
          <a:xfrm>
            <a:off x="5084762" y="2880842"/>
            <a:ext cx="806450" cy="1146175"/>
          </a:xfrm>
          <a:custGeom>
            <a:avLst/>
            <a:gdLst>
              <a:gd name="T0" fmla="*/ 0 w 508"/>
              <a:gd name="T1" fmla="*/ 0 h 722"/>
              <a:gd name="T2" fmla="*/ 270 w 508"/>
              <a:gd name="T3" fmla="*/ 36 h 722"/>
              <a:gd name="T4" fmla="*/ 424 w 508"/>
              <a:gd name="T5" fmla="*/ 138 h 722"/>
              <a:gd name="T6" fmla="*/ 502 w 508"/>
              <a:gd name="T7" fmla="*/ 336 h 722"/>
              <a:gd name="T8" fmla="*/ 458 w 508"/>
              <a:gd name="T9" fmla="*/ 552 h 722"/>
              <a:gd name="T10" fmla="*/ 322 w 508"/>
              <a:gd name="T11" fmla="*/ 676 h 722"/>
              <a:gd name="T12" fmla="*/ 2 w 508"/>
              <a:gd name="T13" fmla="*/ 722 h 722"/>
            </a:gdLst>
            <a:ahLst/>
            <a:cxnLst>
              <a:cxn ang="0">
                <a:pos x="T0" y="T1"/>
              </a:cxn>
              <a:cxn ang="0">
                <a:pos x="T2" y="T3"/>
              </a:cxn>
              <a:cxn ang="0">
                <a:pos x="T4" y="T5"/>
              </a:cxn>
              <a:cxn ang="0">
                <a:pos x="T6" y="T7"/>
              </a:cxn>
              <a:cxn ang="0">
                <a:pos x="T8" y="T9"/>
              </a:cxn>
              <a:cxn ang="0">
                <a:pos x="T10" y="T11"/>
              </a:cxn>
              <a:cxn ang="0">
                <a:pos x="T12" y="T13"/>
              </a:cxn>
            </a:cxnLst>
            <a:rect l="0" t="0" r="r" b="b"/>
            <a:pathLst>
              <a:path w="508" h="722">
                <a:moveTo>
                  <a:pt x="0" y="0"/>
                </a:moveTo>
                <a:cubicBezTo>
                  <a:pt x="45" y="6"/>
                  <a:pt x="199" y="13"/>
                  <a:pt x="270" y="36"/>
                </a:cubicBezTo>
                <a:cubicBezTo>
                  <a:pt x="341" y="59"/>
                  <a:pt x="385" y="88"/>
                  <a:pt x="424" y="138"/>
                </a:cubicBezTo>
                <a:cubicBezTo>
                  <a:pt x="463" y="188"/>
                  <a:pt x="496" y="267"/>
                  <a:pt x="502" y="336"/>
                </a:cubicBezTo>
                <a:cubicBezTo>
                  <a:pt x="508" y="405"/>
                  <a:pt x="488" y="495"/>
                  <a:pt x="458" y="552"/>
                </a:cubicBezTo>
                <a:cubicBezTo>
                  <a:pt x="428" y="609"/>
                  <a:pt x="398" y="648"/>
                  <a:pt x="322" y="676"/>
                </a:cubicBezTo>
                <a:cubicBezTo>
                  <a:pt x="246" y="704"/>
                  <a:pt x="69" y="712"/>
                  <a:pt x="2" y="722"/>
                </a:cubicBezTo>
              </a:path>
            </a:pathLst>
          </a:custGeom>
          <a:noFill/>
          <a:ln w="28575" cap="flat" cmpd="sng">
            <a:solidFill>
              <a:srgbClr val="FFFF00"/>
            </a:solidFill>
            <a:prstDash val="solid"/>
            <a:round/>
            <a:headEnd type="arrow"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490" name="Freeform 82"/>
          <p:cNvSpPr>
            <a:spLocks/>
          </p:cNvSpPr>
          <p:nvPr/>
        </p:nvSpPr>
        <p:spPr bwMode="auto">
          <a:xfrm rot="5400000">
            <a:off x="4583113" y="3357092"/>
            <a:ext cx="806450" cy="1146175"/>
          </a:xfrm>
          <a:custGeom>
            <a:avLst/>
            <a:gdLst>
              <a:gd name="T0" fmla="*/ 0 w 508"/>
              <a:gd name="T1" fmla="*/ 0 h 722"/>
              <a:gd name="T2" fmla="*/ 270 w 508"/>
              <a:gd name="T3" fmla="*/ 36 h 722"/>
              <a:gd name="T4" fmla="*/ 424 w 508"/>
              <a:gd name="T5" fmla="*/ 138 h 722"/>
              <a:gd name="T6" fmla="*/ 502 w 508"/>
              <a:gd name="T7" fmla="*/ 336 h 722"/>
              <a:gd name="T8" fmla="*/ 458 w 508"/>
              <a:gd name="T9" fmla="*/ 552 h 722"/>
              <a:gd name="T10" fmla="*/ 322 w 508"/>
              <a:gd name="T11" fmla="*/ 676 h 722"/>
              <a:gd name="T12" fmla="*/ 2 w 508"/>
              <a:gd name="T13" fmla="*/ 722 h 722"/>
            </a:gdLst>
            <a:ahLst/>
            <a:cxnLst>
              <a:cxn ang="0">
                <a:pos x="T0" y="T1"/>
              </a:cxn>
              <a:cxn ang="0">
                <a:pos x="T2" y="T3"/>
              </a:cxn>
              <a:cxn ang="0">
                <a:pos x="T4" y="T5"/>
              </a:cxn>
              <a:cxn ang="0">
                <a:pos x="T6" y="T7"/>
              </a:cxn>
              <a:cxn ang="0">
                <a:pos x="T8" y="T9"/>
              </a:cxn>
              <a:cxn ang="0">
                <a:pos x="T10" y="T11"/>
              </a:cxn>
              <a:cxn ang="0">
                <a:pos x="T12" y="T13"/>
              </a:cxn>
            </a:cxnLst>
            <a:rect l="0" t="0" r="r" b="b"/>
            <a:pathLst>
              <a:path w="508" h="722">
                <a:moveTo>
                  <a:pt x="0" y="0"/>
                </a:moveTo>
                <a:cubicBezTo>
                  <a:pt x="45" y="6"/>
                  <a:pt x="199" y="13"/>
                  <a:pt x="270" y="36"/>
                </a:cubicBezTo>
                <a:cubicBezTo>
                  <a:pt x="341" y="59"/>
                  <a:pt x="385" y="88"/>
                  <a:pt x="424" y="138"/>
                </a:cubicBezTo>
                <a:cubicBezTo>
                  <a:pt x="463" y="188"/>
                  <a:pt x="496" y="267"/>
                  <a:pt x="502" y="336"/>
                </a:cubicBezTo>
                <a:cubicBezTo>
                  <a:pt x="508" y="405"/>
                  <a:pt x="488" y="495"/>
                  <a:pt x="458" y="552"/>
                </a:cubicBezTo>
                <a:cubicBezTo>
                  <a:pt x="428" y="609"/>
                  <a:pt x="398" y="648"/>
                  <a:pt x="322" y="676"/>
                </a:cubicBezTo>
                <a:cubicBezTo>
                  <a:pt x="246" y="704"/>
                  <a:pt x="69" y="712"/>
                  <a:pt x="2" y="722"/>
                </a:cubicBezTo>
              </a:path>
            </a:pathLst>
          </a:custGeom>
          <a:noFill/>
          <a:ln w="28575" cap="flat" cmpd="sng">
            <a:solidFill>
              <a:srgbClr val="FFFF00"/>
            </a:solidFill>
            <a:prstDash val="solid"/>
            <a:round/>
            <a:headEnd type="arrow"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491" name="Line 83"/>
          <p:cNvSpPr>
            <a:spLocks noChangeShapeType="1"/>
          </p:cNvSpPr>
          <p:nvPr/>
        </p:nvSpPr>
        <p:spPr bwMode="auto">
          <a:xfrm flipV="1">
            <a:off x="6069012" y="3436467"/>
            <a:ext cx="622300" cy="4763"/>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517" name="Freeform 109"/>
          <p:cNvSpPr>
            <a:spLocks/>
          </p:cNvSpPr>
          <p:nvPr/>
        </p:nvSpPr>
        <p:spPr bwMode="auto">
          <a:xfrm>
            <a:off x="3876675" y="5503710"/>
            <a:ext cx="722312" cy="647700"/>
          </a:xfrm>
          <a:custGeom>
            <a:avLst/>
            <a:gdLst>
              <a:gd name="T0" fmla="*/ 92 w 455"/>
              <a:gd name="T1" fmla="*/ 408 h 408"/>
              <a:gd name="T2" fmla="*/ 14 w 455"/>
              <a:gd name="T3" fmla="*/ 300 h 408"/>
              <a:gd name="T4" fmla="*/ 8 w 455"/>
              <a:gd name="T5" fmla="*/ 165 h 408"/>
              <a:gd name="T6" fmla="*/ 65 w 455"/>
              <a:gd name="T7" fmla="*/ 63 h 408"/>
              <a:gd name="T8" fmla="*/ 197 w 455"/>
              <a:gd name="T9" fmla="*/ 6 h 408"/>
              <a:gd name="T10" fmla="*/ 332 w 455"/>
              <a:gd name="T11" fmla="*/ 27 h 408"/>
              <a:gd name="T12" fmla="*/ 455 w 455"/>
              <a:gd name="T13" fmla="*/ 168 h 408"/>
            </a:gdLst>
            <a:ahLst/>
            <a:cxnLst>
              <a:cxn ang="0">
                <a:pos x="T0" y="T1"/>
              </a:cxn>
              <a:cxn ang="0">
                <a:pos x="T2" y="T3"/>
              </a:cxn>
              <a:cxn ang="0">
                <a:pos x="T4" y="T5"/>
              </a:cxn>
              <a:cxn ang="0">
                <a:pos x="T6" y="T7"/>
              </a:cxn>
              <a:cxn ang="0">
                <a:pos x="T8" y="T9"/>
              </a:cxn>
              <a:cxn ang="0">
                <a:pos x="T10" y="T11"/>
              </a:cxn>
              <a:cxn ang="0">
                <a:pos x="T12" y="T13"/>
              </a:cxn>
            </a:cxnLst>
            <a:rect l="0" t="0" r="r" b="b"/>
            <a:pathLst>
              <a:path w="455" h="408">
                <a:moveTo>
                  <a:pt x="92" y="408"/>
                </a:moveTo>
                <a:cubicBezTo>
                  <a:pt x="80" y="390"/>
                  <a:pt x="28" y="340"/>
                  <a:pt x="14" y="300"/>
                </a:cubicBezTo>
                <a:cubicBezTo>
                  <a:pt x="0" y="260"/>
                  <a:pt x="0" y="204"/>
                  <a:pt x="8" y="165"/>
                </a:cubicBezTo>
                <a:cubicBezTo>
                  <a:pt x="16" y="126"/>
                  <a:pt x="34" y="89"/>
                  <a:pt x="65" y="63"/>
                </a:cubicBezTo>
                <a:cubicBezTo>
                  <a:pt x="96" y="37"/>
                  <a:pt x="153" y="12"/>
                  <a:pt x="197" y="6"/>
                </a:cubicBezTo>
                <a:cubicBezTo>
                  <a:pt x="241" y="0"/>
                  <a:pt x="289" y="0"/>
                  <a:pt x="332" y="27"/>
                </a:cubicBezTo>
                <a:cubicBezTo>
                  <a:pt x="375" y="54"/>
                  <a:pt x="429" y="139"/>
                  <a:pt x="455" y="168"/>
                </a:cubicBezTo>
              </a:path>
            </a:pathLst>
          </a:custGeom>
          <a:noFill/>
          <a:ln w="28575" cap="flat" cmpd="sng">
            <a:solidFill>
              <a:srgbClr val="FFFF00"/>
            </a:solidFill>
            <a:prstDash val="solid"/>
            <a:round/>
            <a:headEnd type="none"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29518" name="Group 110"/>
          <p:cNvGrpSpPr>
            <a:grpSpLocks/>
          </p:cNvGrpSpPr>
          <p:nvPr/>
        </p:nvGrpSpPr>
        <p:grpSpPr bwMode="auto">
          <a:xfrm>
            <a:off x="3711575" y="5343372"/>
            <a:ext cx="1001712" cy="955675"/>
            <a:chOff x="3748" y="1218"/>
            <a:chExt cx="804" cy="804"/>
          </a:xfrm>
        </p:grpSpPr>
        <p:sp>
          <p:nvSpPr>
            <p:cNvPr id="529519" name="Line 111"/>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520" name="Line 112"/>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9521" name="Text Box 113"/>
          <p:cNvSpPr txBox="1">
            <a:spLocks noChangeArrowheads="1"/>
          </p:cNvSpPr>
          <p:nvPr/>
        </p:nvSpPr>
        <p:spPr bwMode="auto">
          <a:xfrm>
            <a:off x="3405187" y="5562447"/>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b</a:t>
            </a:r>
          </a:p>
        </p:txBody>
      </p:sp>
      <p:sp>
        <p:nvSpPr>
          <p:cNvPr id="529522" name="Text Box 114"/>
          <p:cNvSpPr txBox="1">
            <a:spLocks noChangeArrowheads="1"/>
          </p:cNvSpPr>
          <p:nvPr/>
        </p:nvSpPr>
        <p:spPr bwMode="auto">
          <a:xfrm>
            <a:off x="3954462" y="4956022"/>
            <a:ext cx="44291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400">
                <a:solidFill>
                  <a:srgbClr val="FFFF00"/>
                </a:solidFill>
                <a:effectLst>
                  <a:outerShdw blurRad="38100" dist="38100" dir="2700000" algn="tl">
                    <a:srgbClr val="000000"/>
                  </a:outerShdw>
                </a:effectLst>
              </a:rPr>
              <a:t>d</a:t>
            </a:r>
            <a:endParaRPr lang="en-US" altLang="en-US" sz="2400" baseline="-25000">
              <a:solidFill>
                <a:srgbClr val="FFFF00"/>
              </a:solidFill>
              <a:effectLst>
                <a:outerShdw blurRad="38100" dist="38100" dir="2700000" algn="tl">
                  <a:srgbClr val="000000"/>
                </a:outerShdw>
              </a:effectLst>
            </a:endParaRPr>
          </a:p>
        </p:txBody>
      </p:sp>
      <p:sp>
        <p:nvSpPr>
          <p:cNvPr id="529523" name="Text Box 115"/>
          <p:cNvSpPr txBox="1">
            <a:spLocks noChangeArrowheads="1"/>
          </p:cNvSpPr>
          <p:nvPr/>
        </p:nvSpPr>
        <p:spPr bwMode="auto">
          <a:xfrm>
            <a:off x="4660900" y="5576735"/>
            <a:ext cx="39687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66CCFF"/>
                </a:solidFill>
                <a:effectLst>
                  <a:outerShdw blurRad="38100" dist="38100" dir="2700000" algn="tl">
                    <a:srgbClr val="000000"/>
                  </a:outerShdw>
                </a:effectLst>
              </a:rPr>
              <a:t>c</a:t>
            </a:r>
          </a:p>
        </p:txBody>
      </p:sp>
      <p:sp>
        <p:nvSpPr>
          <p:cNvPr id="529524" name="Text Box 116"/>
          <p:cNvSpPr txBox="1">
            <a:spLocks noChangeArrowheads="1"/>
          </p:cNvSpPr>
          <p:nvPr/>
        </p:nvSpPr>
        <p:spPr bwMode="auto">
          <a:xfrm>
            <a:off x="4030662" y="6189510"/>
            <a:ext cx="979488"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effectLst>
                  <a:outerShdw blurRad="38100" dist="38100" dir="2700000" algn="tl">
                    <a:srgbClr val="000000"/>
                  </a:outerShdw>
                </a:effectLst>
              </a:rPr>
              <a:t>a</a:t>
            </a:r>
            <a:endParaRPr lang="en-US" altLang="en-US" sz="2400" baseline="-25000">
              <a:solidFill>
                <a:srgbClr val="FF0000"/>
              </a:solidFill>
              <a:effectLst>
                <a:outerShdw blurRad="38100" dist="38100" dir="2700000" algn="tl">
                  <a:srgbClr val="000000"/>
                </a:outerShdw>
              </a:effectLst>
            </a:endParaRPr>
          </a:p>
        </p:txBody>
      </p:sp>
      <p:sp>
        <p:nvSpPr>
          <p:cNvPr id="529525" name="Text Box 117"/>
          <p:cNvSpPr txBox="1">
            <a:spLocks noChangeArrowheads="1"/>
          </p:cNvSpPr>
          <p:nvPr/>
        </p:nvSpPr>
        <p:spPr bwMode="auto">
          <a:xfrm>
            <a:off x="4479925" y="5030635"/>
            <a:ext cx="6381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9900"/>
                </a:solidFill>
                <a:effectLst>
                  <a:outerShdw blurRad="38100" dist="38100" dir="2700000" algn="tl">
                    <a:srgbClr val="000000"/>
                  </a:outerShdw>
                </a:effectLst>
              </a:rPr>
              <a:t>R</a:t>
            </a:r>
          </a:p>
        </p:txBody>
      </p:sp>
      <p:sp>
        <p:nvSpPr>
          <p:cNvPr id="529526" name="Freeform 118"/>
          <p:cNvSpPr>
            <a:spLocks/>
          </p:cNvSpPr>
          <p:nvPr/>
        </p:nvSpPr>
        <p:spPr bwMode="auto">
          <a:xfrm rot="4530657">
            <a:off x="6031706" y="5458466"/>
            <a:ext cx="722312" cy="654050"/>
          </a:xfrm>
          <a:custGeom>
            <a:avLst/>
            <a:gdLst>
              <a:gd name="T0" fmla="*/ 92 w 455"/>
              <a:gd name="T1" fmla="*/ 408 h 408"/>
              <a:gd name="T2" fmla="*/ 14 w 455"/>
              <a:gd name="T3" fmla="*/ 300 h 408"/>
              <a:gd name="T4" fmla="*/ 8 w 455"/>
              <a:gd name="T5" fmla="*/ 165 h 408"/>
              <a:gd name="T6" fmla="*/ 65 w 455"/>
              <a:gd name="T7" fmla="*/ 63 h 408"/>
              <a:gd name="T8" fmla="*/ 197 w 455"/>
              <a:gd name="T9" fmla="*/ 6 h 408"/>
              <a:gd name="T10" fmla="*/ 332 w 455"/>
              <a:gd name="T11" fmla="*/ 27 h 408"/>
              <a:gd name="T12" fmla="*/ 455 w 455"/>
              <a:gd name="T13" fmla="*/ 168 h 408"/>
            </a:gdLst>
            <a:ahLst/>
            <a:cxnLst>
              <a:cxn ang="0">
                <a:pos x="T0" y="T1"/>
              </a:cxn>
              <a:cxn ang="0">
                <a:pos x="T2" y="T3"/>
              </a:cxn>
              <a:cxn ang="0">
                <a:pos x="T4" y="T5"/>
              </a:cxn>
              <a:cxn ang="0">
                <a:pos x="T6" y="T7"/>
              </a:cxn>
              <a:cxn ang="0">
                <a:pos x="T8" y="T9"/>
              </a:cxn>
              <a:cxn ang="0">
                <a:pos x="T10" y="T11"/>
              </a:cxn>
              <a:cxn ang="0">
                <a:pos x="T12" y="T13"/>
              </a:cxn>
            </a:cxnLst>
            <a:rect l="0" t="0" r="r" b="b"/>
            <a:pathLst>
              <a:path w="455" h="408">
                <a:moveTo>
                  <a:pt x="92" y="408"/>
                </a:moveTo>
                <a:cubicBezTo>
                  <a:pt x="80" y="390"/>
                  <a:pt x="28" y="340"/>
                  <a:pt x="14" y="300"/>
                </a:cubicBezTo>
                <a:cubicBezTo>
                  <a:pt x="0" y="260"/>
                  <a:pt x="0" y="204"/>
                  <a:pt x="8" y="165"/>
                </a:cubicBezTo>
                <a:cubicBezTo>
                  <a:pt x="16" y="126"/>
                  <a:pt x="34" y="89"/>
                  <a:pt x="65" y="63"/>
                </a:cubicBezTo>
                <a:cubicBezTo>
                  <a:pt x="96" y="37"/>
                  <a:pt x="153" y="12"/>
                  <a:pt x="197" y="6"/>
                </a:cubicBezTo>
                <a:cubicBezTo>
                  <a:pt x="241" y="0"/>
                  <a:pt x="289" y="0"/>
                  <a:pt x="332" y="27"/>
                </a:cubicBezTo>
                <a:cubicBezTo>
                  <a:pt x="375" y="54"/>
                  <a:pt x="429" y="139"/>
                  <a:pt x="455" y="168"/>
                </a:cubicBezTo>
              </a:path>
            </a:pathLst>
          </a:custGeom>
          <a:noFill/>
          <a:ln w="28575" cap="flat" cmpd="sng">
            <a:solidFill>
              <a:srgbClr val="FFFF00"/>
            </a:solidFill>
            <a:prstDash val="solid"/>
            <a:round/>
            <a:headEnd type="none"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29527" name="Group 119"/>
          <p:cNvGrpSpPr>
            <a:grpSpLocks/>
          </p:cNvGrpSpPr>
          <p:nvPr/>
        </p:nvGrpSpPr>
        <p:grpSpPr bwMode="auto">
          <a:xfrm>
            <a:off x="5911850" y="5314797"/>
            <a:ext cx="1001712" cy="955675"/>
            <a:chOff x="3748" y="1218"/>
            <a:chExt cx="804" cy="804"/>
          </a:xfrm>
        </p:grpSpPr>
        <p:sp>
          <p:nvSpPr>
            <p:cNvPr id="529528" name="Line 120"/>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529" name="Line 121"/>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9530" name="Text Box 122"/>
          <p:cNvSpPr txBox="1">
            <a:spLocks noChangeArrowheads="1"/>
          </p:cNvSpPr>
          <p:nvPr/>
        </p:nvSpPr>
        <p:spPr bwMode="auto">
          <a:xfrm>
            <a:off x="6862762" y="5543397"/>
            <a:ext cx="3683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b</a:t>
            </a:r>
          </a:p>
        </p:txBody>
      </p:sp>
      <p:sp>
        <p:nvSpPr>
          <p:cNvPr id="529531" name="Text Box 123"/>
          <p:cNvSpPr txBox="1">
            <a:spLocks noChangeArrowheads="1"/>
          </p:cNvSpPr>
          <p:nvPr/>
        </p:nvSpPr>
        <p:spPr bwMode="auto">
          <a:xfrm>
            <a:off x="6154737" y="4927447"/>
            <a:ext cx="44291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400">
                <a:solidFill>
                  <a:srgbClr val="FFFF00"/>
                </a:solidFill>
                <a:effectLst>
                  <a:outerShdw blurRad="38100" dist="38100" dir="2700000" algn="tl">
                    <a:srgbClr val="000000"/>
                  </a:outerShdw>
                </a:effectLst>
              </a:rPr>
              <a:t>d</a:t>
            </a:r>
            <a:endParaRPr lang="en-US" altLang="en-US" sz="2400" baseline="-25000">
              <a:solidFill>
                <a:srgbClr val="FFFF00"/>
              </a:solidFill>
              <a:effectLst>
                <a:outerShdw blurRad="38100" dist="38100" dir="2700000" algn="tl">
                  <a:srgbClr val="000000"/>
                </a:outerShdw>
              </a:effectLst>
            </a:endParaRPr>
          </a:p>
        </p:txBody>
      </p:sp>
      <p:sp>
        <p:nvSpPr>
          <p:cNvPr id="529532" name="Text Box 124"/>
          <p:cNvSpPr txBox="1">
            <a:spLocks noChangeArrowheads="1"/>
          </p:cNvSpPr>
          <p:nvPr/>
        </p:nvSpPr>
        <p:spPr bwMode="auto">
          <a:xfrm>
            <a:off x="6213475" y="6157760"/>
            <a:ext cx="711200"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66CCFF"/>
                </a:solidFill>
                <a:effectLst>
                  <a:outerShdw blurRad="38100" dist="38100" dir="2700000" algn="tl">
                    <a:srgbClr val="000000"/>
                  </a:outerShdw>
                </a:effectLst>
              </a:rPr>
              <a:t>c</a:t>
            </a:r>
          </a:p>
        </p:txBody>
      </p:sp>
      <p:sp>
        <p:nvSpPr>
          <p:cNvPr id="529533" name="Text Box 125"/>
          <p:cNvSpPr txBox="1">
            <a:spLocks noChangeArrowheads="1"/>
          </p:cNvSpPr>
          <p:nvPr/>
        </p:nvSpPr>
        <p:spPr bwMode="auto">
          <a:xfrm>
            <a:off x="5630862" y="5541810"/>
            <a:ext cx="407988"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effectLst>
                  <a:outerShdw blurRad="38100" dist="38100" dir="2700000" algn="tl">
                    <a:srgbClr val="000000"/>
                  </a:outerShdw>
                </a:effectLst>
              </a:rPr>
              <a:t>a</a:t>
            </a:r>
            <a:endParaRPr lang="en-US" altLang="en-US" sz="2400" baseline="-25000">
              <a:solidFill>
                <a:srgbClr val="FF0000"/>
              </a:solidFill>
              <a:effectLst>
                <a:outerShdw blurRad="38100" dist="38100" dir="2700000" algn="tl">
                  <a:srgbClr val="000000"/>
                </a:outerShdw>
              </a:effectLst>
            </a:endParaRPr>
          </a:p>
        </p:txBody>
      </p:sp>
      <p:sp>
        <p:nvSpPr>
          <p:cNvPr id="529534" name="Text Box 126"/>
          <p:cNvSpPr txBox="1">
            <a:spLocks noChangeArrowheads="1"/>
          </p:cNvSpPr>
          <p:nvPr/>
        </p:nvSpPr>
        <p:spPr bwMode="auto">
          <a:xfrm>
            <a:off x="6680200" y="5002060"/>
            <a:ext cx="6381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9900"/>
                </a:solidFill>
                <a:effectLst>
                  <a:outerShdw blurRad="38100" dist="38100" dir="2700000" algn="tl">
                    <a:srgbClr val="000000"/>
                  </a:outerShdw>
                </a:effectLst>
              </a:rPr>
              <a:t>R</a:t>
            </a:r>
          </a:p>
        </p:txBody>
      </p:sp>
      <p:sp>
        <p:nvSpPr>
          <p:cNvPr id="2" name="Title 1"/>
          <p:cNvSpPr>
            <a:spLocks noGrp="1"/>
          </p:cNvSpPr>
          <p:nvPr>
            <p:ph type="title"/>
          </p:nvPr>
        </p:nvSpPr>
        <p:spPr>
          <a:xfrm>
            <a:off x="54708" y="27913"/>
            <a:ext cx="9034585" cy="788441"/>
          </a:xfrm>
        </p:spPr>
        <p:txBody>
          <a:bodyPr/>
          <a:lstStyle/>
          <a:p>
            <a:r>
              <a:rPr lang="en-US" altLang="en-US" sz="3200" smtClean="0">
                <a:solidFill>
                  <a:schemeClr val="accent1"/>
                </a:solidFill>
              </a:rPr>
              <a:t>Use Of Fischer Projections In Assigning </a:t>
            </a:r>
            <a:r>
              <a:rPr lang="en-US" altLang="en-US" sz="3200" i="1" smtClean="0">
                <a:solidFill>
                  <a:schemeClr val="accent1"/>
                </a:solidFill>
              </a:rPr>
              <a:t>R,S</a:t>
            </a:r>
            <a:endParaRPr lang="en-US" sz="3200">
              <a:solidFill>
                <a:schemeClr val="accent1"/>
              </a:solidFill>
            </a:endParaRPr>
          </a:p>
        </p:txBody>
      </p:sp>
      <p:cxnSp>
        <p:nvCxnSpPr>
          <p:cNvPr id="64" name="Straight Connector 63"/>
          <p:cNvCxnSpPr/>
          <p:nvPr/>
        </p:nvCxnSpPr>
        <p:spPr bwMode="auto">
          <a:xfrm flipV="1">
            <a:off x="118794" y="762000"/>
            <a:ext cx="8906413" cy="3663"/>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Text Box 4"/>
          <p:cNvSpPr txBox="1">
            <a:spLocks noChangeArrowheads="1"/>
          </p:cNvSpPr>
          <p:nvPr/>
        </p:nvSpPr>
        <p:spPr bwMode="auto">
          <a:xfrm>
            <a:off x="793750" y="825500"/>
            <a:ext cx="7504113" cy="9461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00"/>
                </a:solidFill>
                <a:effectLst>
                  <a:outerShdw blurRad="38100" dist="38100" dir="2700000" algn="tl">
                    <a:srgbClr val="000000"/>
                  </a:outerShdw>
                </a:effectLst>
              </a:rPr>
              <a:t>Problem: </a:t>
            </a:r>
            <a:r>
              <a:rPr lang="en-US" altLang="en-US" sz="2800">
                <a:effectLst>
                  <a:outerShdw blurRad="38100" dist="38100" dir="2700000" algn="tl">
                    <a:srgbClr val="000000"/>
                  </a:outerShdw>
                </a:effectLst>
              </a:rPr>
              <a:t>Are these two molecules the same </a:t>
            </a:r>
          </a:p>
          <a:p>
            <a:r>
              <a:rPr lang="en-US" altLang="en-US" sz="2800">
                <a:effectLst>
                  <a:outerShdw blurRad="38100" dist="38100" dir="2700000" algn="tl">
                    <a:srgbClr val="000000"/>
                  </a:outerShdw>
                </a:effectLst>
              </a:rPr>
              <a:t>or opposite enantiomers? </a:t>
            </a:r>
            <a:r>
              <a:rPr lang="en-US" altLang="en-US" sz="2800" i="1">
                <a:solidFill>
                  <a:srgbClr val="FF9900"/>
                </a:solidFill>
                <a:effectLst>
                  <a:outerShdw blurRad="38100" dist="38100" dir="2700000" algn="tl">
                    <a:srgbClr val="000000"/>
                  </a:outerShdw>
                </a:effectLst>
              </a:rPr>
              <a:t>R</a:t>
            </a:r>
            <a:r>
              <a:rPr lang="en-US" altLang="en-US" sz="2800">
                <a:solidFill>
                  <a:srgbClr val="FF9900"/>
                </a:solidFill>
                <a:effectLst>
                  <a:outerShdw blurRad="38100" dist="38100" dir="2700000" algn="tl">
                    <a:srgbClr val="000000"/>
                  </a:outerShdw>
                </a:effectLst>
              </a:rPr>
              <a:t> </a:t>
            </a:r>
            <a:r>
              <a:rPr lang="en-US" altLang="en-US" sz="2800">
                <a:effectLst>
                  <a:outerShdw blurRad="38100" dist="38100" dir="2700000" algn="tl">
                    <a:srgbClr val="000000"/>
                  </a:outerShdw>
                </a:effectLst>
              </a:rPr>
              <a:t>or </a:t>
            </a:r>
            <a:r>
              <a:rPr lang="en-US" altLang="en-US" sz="2800" i="1">
                <a:solidFill>
                  <a:srgbClr val="FF9900"/>
                </a:solidFill>
                <a:effectLst>
                  <a:outerShdw blurRad="38100" dist="38100" dir="2700000" algn="tl">
                    <a:srgbClr val="000000"/>
                  </a:outerShdw>
                </a:effectLst>
              </a:rPr>
              <a:t>S</a:t>
            </a:r>
            <a:r>
              <a:rPr lang="en-US" altLang="en-US" sz="2800">
                <a:effectLst>
                  <a:outerShdw blurRad="38100" dist="38100" dir="2700000" algn="tl">
                    <a:srgbClr val="000000"/>
                  </a:outerShdw>
                </a:effectLst>
              </a:rPr>
              <a:t> ?</a:t>
            </a:r>
            <a:endParaRPr lang="en-US" altLang="en-US" sz="2800">
              <a:solidFill>
                <a:srgbClr val="FFFF00"/>
              </a:solidFill>
              <a:effectLst>
                <a:outerShdw blurRad="38100" dist="38100" dir="2700000" algn="tl">
                  <a:srgbClr val="000000"/>
                </a:outerShdw>
              </a:effectLst>
            </a:endParaRPr>
          </a:p>
        </p:txBody>
      </p:sp>
      <p:grpSp>
        <p:nvGrpSpPr>
          <p:cNvPr id="584710" name="Group 6"/>
          <p:cNvGrpSpPr>
            <a:grpSpLocks/>
          </p:cNvGrpSpPr>
          <p:nvPr/>
        </p:nvGrpSpPr>
        <p:grpSpPr bwMode="auto">
          <a:xfrm>
            <a:off x="2536825" y="3302000"/>
            <a:ext cx="1001713" cy="955675"/>
            <a:chOff x="3748" y="1218"/>
            <a:chExt cx="804" cy="804"/>
          </a:xfrm>
        </p:grpSpPr>
        <p:sp>
          <p:nvSpPr>
            <p:cNvPr id="584711" name="Line 7"/>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712" name="Line 8"/>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4713" name="Text Box 9"/>
          <p:cNvSpPr txBox="1">
            <a:spLocks noChangeArrowheads="1"/>
          </p:cNvSpPr>
          <p:nvPr/>
        </p:nvSpPr>
        <p:spPr bwMode="auto">
          <a:xfrm>
            <a:off x="2840038" y="4216400"/>
            <a:ext cx="368300"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I</a:t>
            </a:r>
          </a:p>
        </p:txBody>
      </p:sp>
      <p:sp>
        <p:nvSpPr>
          <p:cNvPr id="584714" name="Text Box 10"/>
          <p:cNvSpPr txBox="1">
            <a:spLocks noChangeArrowheads="1"/>
          </p:cNvSpPr>
          <p:nvPr/>
        </p:nvSpPr>
        <p:spPr bwMode="auto">
          <a:xfrm>
            <a:off x="2760663" y="2962275"/>
            <a:ext cx="442912"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000">
                <a:effectLst>
                  <a:outerShdw blurRad="38100" dist="38100" dir="2700000" algn="tl">
                    <a:srgbClr val="000000"/>
                  </a:outerShdw>
                </a:effectLst>
              </a:rPr>
              <a:t>F</a:t>
            </a:r>
            <a:endParaRPr lang="en-US" altLang="en-US" sz="2000" baseline="-25000">
              <a:effectLst>
                <a:outerShdw blurRad="38100" dist="38100" dir="2700000" algn="tl">
                  <a:srgbClr val="000000"/>
                </a:outerShdw>
              </a:effectLst>
            </a:endParaRPr>
          </a:p>
        </p:txBody>
      </p:sp>
      <p:sp>
        <p:nvSpPr>
          <p:cNvPr id="584715" name="Text Box 11"/>
          <p:cNvSpPr txBox="1">
            <a:spLocks noChangeArrowheads="1"/>
          </p:cNvSpPr>
          <p:nvPr/>
        </p:nvSpPr>
        <p:spPr bwMode="auto">
          <a:xfrm>
            <a:off x="2228850" y="3592513"/>
            <a:ext cx="4159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H</a:t>
            </a:r>
          </a:p>
        </p:txBody>
      </p:sp>
      <p:sp>
        <p:nvSpPr>
          <p:cNvPr id="584716" name="Text Box 12"/>
          <p:cNvSpPr txBox="1">
            <a:spLocks noChangeArrowheads="1"/>
          </p:cNvSpPr>
          <p:nvPr/>
        </p:nvSpPr>
        <p:spPr bwMode="auto">
          <a:xfrm>
            <a:off x="3465513" y="3595688"/>
            <a:ext cx="865187"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CH</a:t>
            </a:r>
            <a:r>
              <a:rPr lang="en-US" altLang="en-US" sz="2000" baseline="-25000">
                <a:effectLst>
                  <a:outerShdw blurRad="38100" dist="38100" dir="2700000" algn="tl">
                    <a:srgbClr val="000000"/>
                  </a:outerShdw>
                </a:effectLst>
              </a:rPr>
              <a:t>3</a:t>
            </a:r>
          </a:p>
        </p:txBody>
      </p:sp>
      <p:grpSp>
        <p:nvGrpSpPr>
          <p:cNvPr id="584719" name="Group 15"/>
          <p:cNvGrpSpPr>
            <a:grpSpLocks/>
          </p:cNvGrpSpPr>
          <p:nvPr/>
        </p:nvGrpSpPr>
        <p:grpSpPr bwMode="auto">
          <a:xfrm>
            <a:off x="5202238" y="3292475"/>
            <a:ext cx="1001712" cy="955675"/>
            <a:chOff x="3748" y="1218"/>
            <a:chExt cx="804" cy="804"/>
          </a:xfrm>
        </p:grpSpPr>
        <p:sp>
          <p:nvSpPr>
            <p:cNvPr id="584720" name="Line 16"/>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721" name="Line 17"/>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4722" name="Text Box 18"/>
          <p:cNvSpPr txBox="1">
            <a:spLocks noChangeArrowheads="1"/>
          </p:cNvSpPr>
          <p:nvPr/>
        </p:nvSpPr>
        <p:spPr bwMode="auto">
          <a:xfrm>
            <a:off x="4953000" y="3568700"/>
            <a:ext cx="3778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I</a:t>
            </a:r>
          </a:p>
        </p:txBody>
      </p:sp>
      <p:sp>
        <p:nvSpPr>
          <p:cNvPr id="584723" name="Text Box 19"/>
          <p:cNvSpPr txBox="1">
            <a:spLocks noChangeArrowheads="1"/>
          </p:cNvSpPr>
          <p:nvPr/>
        </p:nvSpPr>
        <p:spPr bwMode="auto">
          <a:xfrm>
            <a:off x="5426075" y="2971800"/>
            <a:ext cx="442913"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000">
                <a:effectLst>
                  <a:outerShdw blurRad="38100" dist="38100" dir="2700000" algn="tl">
                    <a:srgbClr val="000000"/>
                  </a:outerShdw>
                </a:effectLst>
              </a:rPr>
              <a:t>F</a:t>
            </a:r>
          </a:p>
        </p:txBody>
      </p:sp>
      <p:sp>
        <p:nvSpPr>
          <p:cNvPr id="584724" name="Text Box 20"/>
          <p:cNvSpPr txBox="1">
            <a:spLocks noChangeArrowheads="1"/>
          </p:cNvSpPr>
          <p:nvPr/>
        </p:nvSpPr>
        <p:spPr bwMode="auto">
          <a:xfrm>
            <a:off x="6151563" y="3573463"/>
            <a:ext cx="3968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H</a:t>
            </a:r>
          </a:p>
        </p:txBody>
      </p:sp>
      <p:sp>
        <p:nvSpPr>
          <p:cNvPr id="584725" name="Text Box 21"/>
          <p:cNvSpPr txBox="1">
            <a:spLocks noChangeArrowheads="1"/>
          </p:cNvSpPr>
          <p:nvPr/>
        </p:nvSpPr>
        <p:spPr bwMode="auto">
          <a:xfrm>
            <a:off x="5502275" y="4176713"/>
            <a:ext cx="979488" cy="76358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CH</a:t>
            </a:r>
            <a:r>
              <a:rPr lang="en-US" altLang="en-US" sz="2000" baseline="-25000">
                <a:effectLst>
                  <a:outerShdw blurRad="38100" dist="38100" dir="2700000" algn="tl">
                    <a:srgbClr val="000000"/>
                  </a:outerShdw>
                </a:effectLst>
              </a:rPr>
              <a:t>3</a:t>
            </a:r>
          </a:p>
          <a:p>
            <a:pPr>
              <a:spcBef>
                <a:spcPct val="50000"/>
              </a:spcBef>
            </a:pPr>
            <a:endParaRPr lang="en-US" altLang="en-US" sz="2400" baseline="-2500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Grp="1" noChangeArrowheads="1"/>
          </p:cNvSpPr>
          <p:nvPr>
            <p:ph type="title"/>
          </p:nvPr>
        </p:nvSpPr>
        <p:spPr>
          <a:xfrm>
            <a:off x="-157163" y="28576"/>
            <a:ext cx="9558338" cy="895350"/>
          </a:xfrm>
        </p:spPr>
        <p:txBody>
          <a:bodyPr/>
          <a:lstStyle/>
          <a:p>
            <a:r>
              <a:rPr lang="en-US" altLang="en-US" dirty="0">
                <a:solidFill>
                  <a:srgbClr val="00FF00"/>
                </a:solidFill>
                <a:cs typeface="Arial" panose="020B0604020202020204" pitchFamily="34" charset="0"/>
              </a:rPr>
              <a:t>A New </a:t>
            </a:r>
            <a:r>
              <a:rPr lang="en-US" altLang="en-US">
                <a:solidFill>
                  <a:srgbClr val="00FF00"/>
                </a:solidFill>
                <a:cs typeface="Arial" panose="020B0604020202020204" pitchFamily="34" charset="0"/>
              </a:rPr>
              <a:t>Type </a:t>
            </a:r>
            <a:r>
              <a:rPr lang="en-US" altLang="en-US" smtClean="0">
                <a:solidFill>
                  <a:srgbClr val="00FF00"/>
                </a:solidFill>
                <a:cs typeface="Arial" panose="020B0604020202020204" pitchFamily="34" charset="0"/>
              </a:rPr>
              <a:t>Of </a:t>
            </a:r>
            <a:r>
              <a:rPr lang="en-US" altLang="en-US" dirty="0">
                <a:solidFill>
                  <a:srgbClr val="00FF00"/>
                </a:solidFill>
                <a:cs typeface="Arial" panose="020B0604020202020204" pitchFamily="34" charset="0"/>
              </a:rPr>
              <a:t>Stereoisomerism</a:t>
            </a:r>
          </a:p>
        </p:txBody>
      </p:sp>
      <p:sp>
        <p:nvSpPr>
          <p:cNvPr id="507908" name="Text Box 4"/>
          <p:cNvSpPr txBox="1">
            <a:spLocks noChangeArrowheads="1"/>
          </p:cNvSpPr>
          <p:nvPr/>
        </p:nvSpPr>
        <p:spPr bwMode="auto">
          <a:xfrm>
            <a:off x="0" y="101600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400" dirty="0">
                <a:solidFill>
                  <a:srgbClr val="FFFF00"/>
                </a:solidFill>
                <a:effectLst>
                  <a:outerShdw blurRad="38100" dist="38100" dir="2700000" algn="tl">
                    <a:srgbClr val="000000"/>
                  </a:outerShdw>
                </a:effectLst>
              </a:rPr>
              <a:t>Recall</a:t>
            </a:r>
            <a:r>
              <a:rPr lang="en-US" altLang="en-US" sz="2400" dirty="0">
                <a:effectLst>
                  <a:outerShdw blurRad="38100" dist="38100" dir="2700000" algn="tl">
                    <a:srgbClr val="000000"/>
                  </a:outerShdw>
                </a:effectLst>
              </a:rPr>
              <a:t>:   a. </a:t>
            </a:r>
            <a:r>
              <a:rPr lang="en-US" altLang="en-US" sz="2400" dirty="0">
                <a:solidFill>
                  <a:srgbClr val="FF9900"/>
                </a:solidFill>
                <a:effectLst>
                  <a:outerShdw blurRad="38100" dist="38100" dir="2700000" algn="tl">
                    <a:srgbClr val="000000"/>
                  </a:outerShdw>
                </a:effectLst>
              </a:rPr>
              <a:t>Constitutional isomers </a:t>
            </a:r>
            <a:r>
              <a:rPr lang="en-US" altLang="en-US" sz="2400" dirty="0">
                <a:effectLst>
                  <a:outerShdw blurRad="38100" dist="38100" dir="2700000" algn="tl">
                    <a:srgbClr val="000000"/>
                  </a:outerShdw>
                </a:effectLst>
              </a:rPr>
              <a:t>(butane, 2-methylpropane</a:t>
            </a:r>
            <a:r>
              <a:rPr lang="en-US" altLang="en-US" sz="2400" dirty="0" smtClean="0">
                <a:effectLst>
                  <a:outerShdw blurRad="38100" dist="38100" dir="2700000" algn="tl">
                    <a:srgbClr val="000000"/>
                  </a:outerShdw>
                </a:effectLst>
              </a:rPr>
              <a:t>)</a:t>
            </a:r>
          </a:p>
          <a:p>
            <a:pPr eaLnBrk="0" hangingPunct="0"/>
            <a:r>
              <a:rPr lang="en-US" altLang="en-US" sz="2400" dirty="0" smtClean="0">
                <a:effectLst>
                  <a:outerShdw blurRad="38100" dist="38100" dir="2700000" algn="tl">
                    <a:srgbClr val="000000"/>
                  </a:outerShdw>
                </a:effectLst>
              </a:rPr>
              <a:t> </a:t>
            </a:r>
            <a:endParaRPr lang="en-US" altLang="en-US" sz="2400" dirty="0">
              <a:effectLst>
                <a:outerShdw blurRad="38100" dist="38100" dir="2700000" algn="tl">
                  <a:srgbClr val="000000"/>
                </a:outerShdw>
              </a:effectLst>
            </a:endParaRPr>
          </a:p>
          <a:p>
            <a:pPr eaLnBrk="0" hangingPunct="0"/>
            <a:r>
              <a:rPr lang="en-US" altLang="en-US" sz="2400" dirty="0">
                <a:effectLst>
                  <a:outerShdw blurRad="38100" dist="38100" dir="2700000" algn="tl">
                    <a:srgbClr val="000000"/>
                  </a:outerShdw>
                </a:effectLst>
              </a:rPr>
              <a:t>	   b. </a:t>
            </a:r>
            <a:r>
              <a:rPr lang="en-US" altLang="en-US" sz="2400" dirty="0">
                <a:solidFill>
                  <a:srgbClr val="FF0000"/>
                </a:solidFill>
                <a:effectLst>
                  <a:outerShdw blurRad="38100" dist="38100" dir="2700000" algn="tl">
                    <a:srgbClr val="000000"/>
                  </a:outerShdw>
                </a:effectLst>
              </a:rPr>
              <a:t>Stereoisomers </a:t>
            </a:r>
            <a:r>
              <a:rPr lang="en-US" altLang="en-US" sz="2400" dirty="0">
                <a:effectLst>
                  <a:outerShdw blurRad="38100" dist="38100" dir="2700000" algn="tl">
                    <a:srgbClr val="000000"/>
                  </a:outerShdw>
                </a:effectLst>
              </a:rPr>
              <a:t>(</a:t>
            </a:r>
            <a:r>
              <a:rPr lang="en-US" altLang="en-US" sz="2400" i="1" dirty="0">
                <a:effectLst>
                  <a:outerShdw blurRad="38100" dist="38100" dir="2700000" algn="tl">
                    <a:srgbClr val="000000"/>
                  </a:outerShdw>
                </a:effectLst>
              </a:rPr>
              <a:t>cis-trans</a:t>
            </a:r>
            <a:r>
              <a:rPr lang="en-US" altLang="en-US" sz="2400" dirty="0">
                <a:effectLst>
                  <a:outerShdw blurRad="38100" dist="38100" dir="2700000" algn="tl">
                    <a:srgbClr val="000000"/>
                  </a:outerShdw>
                </a:effectLst>
              </a:rPr>
              <a:t> cycloalkanes)</a:t>
            </a:r>
          </a:p>
          <a:p>
            <a:pPr eaLnBrk="0" hangingPunct="0"/>
            <a:r>
              <a:rPr lang="en-US" altLang="en-US" sz="2400" dirty="0">
                <a:effectLst>
                  <a:outerShdw blurRad="38100" dist="38100" dir="2700000" algn="tl">
                    <a:srgbClr val="000000"/>
                  </a:outerShdw>
                </a:effectLst>
              </a:rPr>
              <a:t>	  </a:t>
            </a:r>
          </a:p>
          <a:p>
            <a:pPr eaLnBrk="0" hangingPunct="0"/>
            <a:r>
              <a:rPr lang="en-US" altLang="en-US" sz="2400" dirty="0">
                <a:effectLst>
                  <a:outerShdw blurRad="38100" dist="38100" dir="2700000" algn="tl">
                    <a:srgbClr val="000000"/>
                  </a:outerShdw>
                </a:effectLst>
              </a:rPr>
              <a:t>             c. </a:t>
            </a:r>
            <a:r>
              <a:rPr lang="en-US" altLang="en-US" sz="2400" dirty="0">
                <a:solidFill>
                  <a:srgbClr val="FF00FF"/>
                </a:solidFill>
                <a:effectLst>
                  <a:outerShdw blurRad="38100" dist="38100" dir="2700000" algn="tl">
                    <a:srgbClr val="000000"/>
                  </a:outerShdw>
                </a:effectLst>
              </a:rPr>
              <a:t>Image-mirror image stereoisomers</a:t>
            </a:r>
          </a:p>
        </p:txBody>
      </p:sp>
      <p:sp>
        <p:nvSpPr>
          <p:cNvPr id="507910" name="Text Box 6"/>
          <p:cNvSpPr txBox="1">
            <a:spLocks noChangeArrowheads="1"/>
          </p:cNvSpPr>
          <p:nvPr/>
        </p:nvSpPr>
        <p:spPr bwMode="auto">
          <a:xfrm>
            <a:off x="1447800" y="2366963"/>
            <a:ext cx="412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effectLst/>
                <a:latin typeface="Times" panose="02020603050405020304" pitchFamily="18" charset="0"/>
              </a:rPr>
              <a:t>   </a:t>
            </a:r>
            <a:endParaRPr lang="en-US" altLang="en-US" sz="2400" b="1">
              <a:solidFill>
                <a:srgbClr val="00FF00"/>
              </a:solidFill>
              <a:effectLst/>
            </a:endParaRPr>
          </a:p>
        </p:txBody>
      </p:sp>
      <p:sp>
        <p:nvSpPr>
          <p:cNvPr id="507911" name="Text Box 7"/>
          <p:cNvSpPr txBox="1">
            <a:spLocks noChangeArrowheads="1"/>
          </p:cNvSpPr>
          <p:nvPr/>
        </p:nvSpPr>
        <p:spPr bwMode="auto">
          <a:xfrm>
            <a:off x="1783799" y="3094466"/>
            <a:ext cx="557640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2400" dirty="0">
                <a:effectLst>
                  <a:outerShdw blurRad="38100" dist="38100" dir="2700000" algn="tl">
                    <a:srgbClr val="000000"/>
                  </a:outerShdw>
                </a:effectLst>
              </a:rPr>
              <a:t>Remember the </a:t>
            </a:r>
            <a:r>
              <a:rPr lang="en-US" altLang="en-US" sz="2400" dirty="0" err="1">
                <a:effectLst>
                  <a:outerShdw blurRad="38100" dist="38100" dir="2700000" algn="tl">
                    <a:srgbClr val="000000"/>
                  </a:outerShdw>
                </a:effectLst>
              </a:rPr>
              <a:t>bromination</a:t>
            </a:r>
            <a:r>
              <a:rPr lang="en-US" altLang="en-US" sz="2400" dirty="0">
                <a:effectLst>
                  <a:outerShdw blurRad="38100" dist="38100" dir="2700000" algn="tl">
                    <a:srgbClr val="000000"/>
                  </a:outerShdw>
                </a:effectLst>
              </a:rPr>
              <a:t> of butane:</a:t>
            </a:r>
          </a:p>
        </p:txBody>
      </p:sp>
      <p:sp>
        <p:nvSpPr>
          <p:cNvPr id="507914" name="WordArt 10"/>
          <p:cNvSpPr>
            <a:spLocks noChangeAspect="1" noChangeArrowheads="1" noChangeShapeType="1" noTextEdit="1"/>
          </p:cNvSpPr>
          <p:nvPr/>
        </p:nvSpPr>
        <p:spPr bwMode="auto">
          <a:xfrm>
            <a:off x="342740" y="2361390"/>
            <a:ext cx="798248" cy="476250"/>
          </a:xfrm>
          <a:prstGeom prst="rect">
            <a:avLst/>
          </a:prstGeom>
          <a:noFill/>
          <a:ln>
            <a:noFill/>
          </a:ln>
        </p:spPr>
        <p:txBody>
          <a:bodyPr wrap="none" fromWordArt="1">
            <a:prstTxWarp prst="textPlain">
              <a:avLst>
                <a:gd name="adj" fmla="val 50000"/>
              </a:avLst>
            </a:prstTxWarp>
          </a:bodyPr>
          <a:lstStyle/>
          <a:p>
            <a:pPr algn="ctr"/>
            <a:r>
              <a:rPr lang="en-US" kern="10" dirty="0">
                <a:solidFill>
                  <a:srgbClr val="FF00FF"/>
                </a:solidFill>
                <a:effectLst>
                  <a:outerShdw dist="35921" dir="2700000" algn="ctr" rotWithShape="0">
                    <a:srgbClr val="C0C0C0">
                      <a:alpha val="80000"/>
                    </a:srgbClr>
                  </a:outerShdw>
                </a:effectLst>
                <a:latin typeface="Impact" panose="020B0806030902050204" pitchFamily="34" charset="0"/>
              </a:rPr>
              <a:t>Now:</a:t>
            </a:r>
          </a:p>
        </p:txBody>
      </p:sp>
      <p:grpSp>
        <p:nvGrpSpPr>
          <p:cNvPr id="5" name="Group 4"/>
          <p:cNvGrpSpPr/>
          <p:nvPr/>
        </p:nvGrpSpPr>
        <p:grpSpPr>
          <a:xfrm>
            <a:off x="670510" y="3643741"/>
            <a:ext cx="7802981" cy="2940226"/>
            <a:chOff x="1178288" y="3643741"/>
            <a:chExt cx="7802981" cy="2940226"/>
          </a:xfrm>
        </p:grpSpPr>
        <p:sp>
          <p:nvSpPr>
            <p:cNvPr id="507912" name="Text Box 8"/>
            <p:cNvSpPr txBox="1">
              <a:spLocks noChangeArrowheads="1"/>
            </p:cNvSpPr>
            <p:nvPr/>
          </p:nvSpPr>
          <p:spPr bwMode="auto">
            <a:xfrm>
              <a:off x="5129288" y="5752970"/>
              <a:ext cx="28364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2400" dirty="0">
                  <a:solidFill>
                    <a:schemeClr val="accent5">
                      <a:lumMod val="40000"/>
                      <a:lumOff val="60000"/>
                    </a:schemeClr>
                  </a:solidFill>
                  <a:effectLst>
                    <a:outerShdw blurRad="38100" dist="38100" dir="2700000" algn="tl">
                      <a:srgbClr val="000000"/>
                    </a:outerShdw>
                  </a:effectLst>
                </a:rPr>
                <a:t>We thought these were </a:t>
              </a:r>
              <a:r>
                <a:rPr lang="en-US" altLang="en-US" sz="2400" dirty="0" smtClean="0">
                  <a:solidFill>
                    <a:schemeClr val="accent5">
                      <a:lumMod val="40000"/>
                      <a:lumOff val="60000"/>
                    </a:schemeClr>
                  </a:solidFill>
                  <a:effectLst>
                    <a:outerShdw blurRad="38100" dist="38100" dir="2700000" algn="tl">
                      <a:srgbClr val="000000"/>
                    </a:outerShdw>
                  </a:effectLst>
                </a:rPr>
                <a:t>identical……..</a:t>
              </a:r>
              <a:endParaRPr lang="en-US" altLang="en-US" sz="2400" dirty="0">
                <a:solidFill>
                  <a:schemeClr val="accent5">
                    <a:lumMod val="40000"/>
                    <a:lumOff val="60000"/>
                  </a:schemeClr>
                </a:solidFill>
                <a:effectLst>
                  <a:outerShdw blurRad="38100" dist="38100" dir="2700000" algn="tl">
                    <a:srgbClr val="000000"/>
                  </a:outerShdw>
                </a:effectLst>
              </a:endParaRPr>
            </a:p>
          </p:txBody>
        </p:sp>
        <p:pic>
          <p:nvPicPr>
            <p:cNvPr id="2" name="Picture 1"/>
            <p:cNvPicPr>
              <a:picLocks noChangeAspect="1"/>
            </p:cNvPicPr>
            <p:nvPr/>
          </p:nvPicPr>
          <p:blipFill>
            <a:blip r:embed="rId2"/>
            <a:stretch>
              <a:fillRect/>
            </a:stretch>
          </p:blipFill>
          <p:spPr>
            <a:xfrm>
              <a:off x="1178288" y="3643741"/>
              <a:ext cx="6787424" cy="1761432"/>
            </a:xfrm>
            <a:prstGeom prst="rect">
              <a:avLst/>
            </a:prstGeom>
          </p:spPr>
        </p:pic>
        <p:sp>
          <p:nvSpPr>
            <p:cNvPr id="3" name="Right Brace 2"/>
            <p:cNvSpPr/>
            <p:nvPr/>
          </p:nvSpPr>
          <p:spPr bwMode="auto">
            <a:xfrm rot="5400000">
              <a:off x="6354306" y="4923811"/>
              <a:ext cx="255722" cy="1402596"/>
            </a:xfrm>
            <a:prstGeom prst="rightBrace">
              <a:avLst/>
            </a:prstGeom>
            <a:noFill/>
            <a:ln w="38100" cap="flat" cmpd="sng" algn="ctr">
              <a:solidFill>
                <a:schemeClr val="accent3">
                  <a:lumMod val="40000"/>
                  <a:lumOff val="60000"/>
                </a:schemeClr>
              </a:solidFill>
              <a:prstDash val="solid"/>
              <a:round/>
              <a:headEnd type="non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endParaRPr>
            </a:p>
          </p:txBody>
        </p:sp>
        <p:sp>
          <p:nvSpPr>
            <p:cNvPr id="4" name="TextBox 3"/>
            <p:cNvSpPr txBox="1"/>
            <p:nvPr/>
          </p:nvSpPr>
          <p:spPr>
            <a:xfrm>
              <a:off x="2898182" y="4107053"/>
              <a:ext cx="852407" cy="584775"/>
            </a:xfrm>
            <a:prstGeom prst="rect">
              <a:avLst/>
            </a:prstGeom>
            <a:noFill/>
          </p:spPr>
          <p:txBody>
            <a:bodyPr wrap="square" rtlCol="0">
              <a:spAutoFit/>
            </a:bodyPr>
            <a:lstStyle/>
            <a:p>
              <a:pPr algn="ctr"/>
              <a:r>
                <a:rPr lang="en-US" sz="1600" dirty="0" smtClean="0">
                  <a:solidFill>
                    <a:schemeClr val="bg1"/>
                  </a:solidFill>
                </a:rPr>
                <a:t>50:50 chance</a:t>
              </a:r>
              <a:endParaRPr lang="en-US" sz="1600" dirty="0">
                <a:solidFill>
                  <a:schemeClr val="bg1"/>
                </a:solidFill>
              </a:endParaRPr>
            </a:p>
          </p:txBody>
        </p:sp>
        <p:sp>
          <p:nvSpPr>
            <p:cNvPr id="13" name="TextBox 12"/>
            <p:cNvSpPr txBox="1"/>
            <p:nvPr/>
          </p:nvSpPr>
          <p:spPr>
            <a:xfrm>
              <a:off x="7955796" y="4232069"/>
              <a:ext cx="1025473" cy="584775"/>
            </a:xfrm>
            <a:prstGeom prst="rect">
              <a:avLst/>
            </a:prstGeom>
            <a:solidFill>
              <a:schemeClr val="accent1">
                <a:lumMod val="40000"/>
                <a:lumOff val="60000"/>
              </a:schemeClr>
            </a:solidFill>
          </p:spPr>
          <p:txBody>
            <a:bodyPr wrap="square" rtlCol="0">
              <a:spAutoFit/>
            </a:bodyPr>
            <a:lstStyle/>
            <a:p>
              <a:pPr algn="ctr"/>
              <a:r>
                <a:rPr lang="en-US" sz="1600" dirty="0" smtClean="0">
                  <a:solidFill>
                    <a:schemeClr val="bg1"/>
                  </a:solidFill>
                </a:rPr>
                <a:t>50:50</a:t>
              </a:r>
            </a:p>
            <a:p>
              <a:pPr algn="ctr"/>
              <a:r>
                <a:rPr lang="en-US" sz="1600" dirty="0" smtClean="0">
                  <a:solidFill>
                    <a:schemeClr val="bg1"/>
                  </a:solidFill>
                </a:rPr>
                <a:t>mixture</a:t>
              </a:r>
              <a:endParaRPr lang="en-US" sz="1600" dirty="0">
                <a:solidFill>
                  <a:schemeClr val="bg1"/>
                </a:solidFill>
              </a:endParaRPr>
            </a:p>
          </p:txBody>
        </p:sp>
      </p:grpSp>
      <p:cxnSp>
        <p:nvCxnSpPr>
          <p:cNvPr id="14" name="Straight Connector 13"/>
          <p:cNvCxnSpPr/>
          <p:nvPr/>
        </p:nvCxnSpPr>
        <p:spPr bwMode="auto">
          <a:xfrm>
            <a:off x="130854" y="940587"/>
            <a:ext cx="8882292" cy="11913"/>
          </a:xfrm>
          <a:prstGeom prst="line">
            <a:avLst/>
          </a:prstGeom>
          <a:noFill/>
          <a:ln w="38100" cap="flat" cmpd="sng" algn="ctr">
            <a:solidFill>
              <a:schemeClr val="accent2">
                <a:lumMod val="40000"/>
                <a:lumOff val="60000"/>
              </a:scheme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2" name="Text Box 4"/>
          <p:cNvSpPr txBox="1">
            <a:spLocks noChangeArrowheads="1"/>
          </p:cNvSpPr>
          <p:nvPr/>
        </p:nvSpPr>
        <p:spPr bwMode="auto">
          <a:xfrm>
            <a:off x="765175" y="492125"/>
            <a:ext cx="1646238"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00"/>
                </a:solidFill>
                <a:effectLst>
                  <a:outerShdw blurRad="38100" dist="38100" dir="2700000" algn="tl">
                    <a:srgbClr val="000000"/>
                  </a:outerShdw>
                </a:effectLst>
              </a:rPr>
              <a:t>Solution:</a:t>
            </a:r>
          </a:p>
        </p:txBody>
      </p:sp>
      <p:grpSp>
        <p:nvGrpSpPr>
          <p:cNvPr id="585733" name="Group 5"/>
          <p:cNvGrpSpPr>
            <a:grpSpLocks/>
          </p:cNvGrpSpPr>
          <p:nvPr/>
        </p:nvGrpSpPr>
        <p:grpSpPr bwMode="auto">
          <a:xfrm>
            <a:off x="1089025" y="1844675"/>
            <a:ext cx="1001713" cy="955675"/>
            <a:chOff x="3748" y="1218"/>
            <a:chExt cx="804" cy="804"/>
          </a:xfrm>
        </p:grpSpPr>
        <p:sp>
          <p:nvSpPr>
            <p:cNvPr id="585734" name="Line 6"/>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35" name="Line 7"/>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5736" name="Text Box 8"/>
          <p:cNvSpPr txBox="1">
            <a:spLocks noChangeArrowheads="1"/>
          </p:cNvSpPr>
          <p:nvPr/>
        </p:nvSpPr>
        <p:spPr bwMode="auto">
          <a:xfrm>
            <a:off x="1392238" y="2759075"/>
            <a:ext cx="368300"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I</a:t>
            </a:r>
          </a:p>
        </p:txBody>
      </p:sp>
      <p:sp>
        <p:nvSpPr>
          <p:cNvPr id="585737" name="Text Box 9"/>
          <p:cNvSpPr txBox="1">
            <a:spLocks noChangeArrowheads="1"/>
          </p:cNvSpPr>
          <p:nvPr/>
        </p:nvSpPr>
        <p:spPr bwMode="auto">
          <a:xfrm>
            <a:off x="1312863" y="1504950"/>
            <a:ext cx="442912"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000">
                <a:effectLst>
                  <a:outerShdw blurRad="38100" dist="38100" dir="2700000" algn="tl">
                    <a:srgbClr val="000000"/>
                  </a:outerShdw>
                </a:effectLst>
              </a:rPr>
              <a:t>F</a:t>
            </a:r>
            <a:endParaRPr lang="en-US" altLang="en-US" sz="2000" baseline="-25000">
              <a:effectLst>
                <a:outerShdw blurRad="38100" dist="38100" dir="2700000" algn="tl">
                  <a:srgbClr val="000000"/>
                </a:outerShdw>
              </a:effectLst>
            </a:endParaRPr>
          </a:p>
        </p:txBody>
      </p:sp>
      <p:sp>
        <p:nvSpPr>
          <p:cNvPr id="585738" name="Text Box 10"/>
          <p:cNvSpPr txBox="1">
            <a:spLocks noChangeArrowheads="1"/>
          </p:cNvSpPr>
          <p:nvPr/>
        </p:nvSpPr>
        <p:spPr bwMode="auto">
          <a:xfrm>
            <a:off x="781050" y="2135188"/>
            <a:ext cx="4159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H</a:t>
            </a:r>
          </a:p>
        </p:txBody>
      </p:sp>
      <p:sp>
        <p:nvSpPr>
          <p:cNvPr id="585739" name="Text Box 11"/>
          <p:cNvSpPr txBox="1">
            <a:spLocks noChangeArrowheads="1"/>
          </p:cNvSpPr>
          <p:nvPr/>
        </p:nvSpPr>
        <p:spPr bwMode="auto">
          <a:xfrm>
            <a:off x="2017713" y="2138363"/>
            <a:ext cx="865187"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CH</a:t>
            </a:r>
            <a:r>
              <a:rPr lang="en-US" altLang="en-US" sz="2000" baseline="-25000">
                <a:effectLst>
                  <a:outerShdw blurRad="38100" dist="38100" dir="2700000" algn="tl">
                    <a:srgbClr val="000000"/>
                  </a:outerShdw>
                </a:effectLst>
              </a:rPr>
              <a:t>3</a:t>
            </a:r>
          </a:p>
        </p:txBody>
      </p:sp>
      <p:grpSp>
        <p:nvGrpSpPr>
          <p:cNvPr id="585740" name="Group 12"/>
          <p:cNvGrpSpPr>
            <a:grpSpLocks/>
          </p:cNvGrpSpPr>
          <p:nvPr/>
        </p:nvGrpSpPr>
        <p:grpSpPr bwMode="auto">
          <a:xfrm>
            <a:off x="1030288" y="4349750"/>
            <a:ext cx="1001712" cy="955675"/>
            <a:chOff x="3748" y="1218"/>
            <a:chExt cx="804" cy="804"/>
          </a:xfrm>
        </p:grpSpPr>
        <p:sp>
          <p:nvSpPr>
            <p:cNvPr id="585741" name="Line 13"/>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42" name="Line 14"/>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5743" name="Text Box 15"/>
          <p:cNvSpPr txBox="1">
            <a:spLocks noChangeArrowheads="1"/>
          </p:cNvSpPr>
          <p:nvPr/>
        </p:nvSpPr>
        <p:spPr bwMode="auto">
          <a:xfrm>
            <a:off x="781050" y="4625975"/>
            <a:ext cx="3778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I</a:t>
            </a:r>
          </a:p>
        </p:txBody>
      </p:sp>
      <p:sp>
        <p:nvSpPr>
          <p:cNvPr id="585744" name="Text Box 16"/>
          <p:cNvSpPr txBox="1">
            <a:spLocks noChangeArrowheads="1"/>
          </p:cNvSpPr>
          <p:nvPr/>
        </p:nvSpPr>
        <p:spPr bwMode="auto">
          <a:xfrm>
            <a:off x="1254125" y="4029075"/>
            <a:ext cx="442913"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000">
                <a:effectLst>
                  <a:outerShdw blurRad="38100" dist="38100" dir="2700000" algn="tl">
                    <a:srgbClr val="000000"/>
                  </a:outerShdw>
                </a:effectLst>
              </a:rPr>
              <a:t>F</a:t>
            </a:r>
          </a:p>
        </p:txBody>
      </p:sp>
      <p:sp>
        <p:nvSpPr>
          <p:cNvPr id="585745" name="Text Box 17"/>
          <p:cNvSpPr txBox="1">
            <a:spLocks noChangeArrowheads="1"/>
          </p:cNvSpPr>
          <p:nvPr/>
        </p:nvSpPr>
        <p:spPr bwMode="auto">
          <a:xfrm>
            <a:off x="1979613" y="4630738"/>
            <a:ext cx="3968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H</a:t>
            </a:r>
          </a:p>
        </p:txBody>
      </p:sp>
      <p:sp>
        <p:nvSpPr>
          <p:cNvPr id="585746" name="Text Box 18"/>
          <p:cNvSpPr txBox="1">
            <a:spLocks noChangeArrowheads="1"/>
          </p:cNvSpPr>
          <p:nvPr/>
        </p:nvSpPr>
        <p:spPr bwMode="auto">
          <a:xfrm>
            <a:off x="1330325" y="5233988"/>
            <a:ext cx="979488" cy="76358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CH</a:t>
            </a:r>
            <a:r>
              <a:rPr lang="en-US" altLang="en-US" sz="2000" baseline="-25000">
                <a:effectLst>
                  <a:outerShdw blurRad="38100" dist="38100" dir="2700000" algn="tl">
                    <a:srgbClr val="000000"/>
                  </a:outerShdw>
                </a:effectLst>
              </a:rPr>
              <a:t>3</a:t>
            </a:r>
          </a:p>
          <a:p>
            <a:pPr>
              <a:spcBef>
                <a:spcPct val="50000"/>
              </a:spcBef>
            </a:pPr>
            <a:endParaRPr lang="en-US" altLang="en-US" sz="2400" baseline="-25000">
              <a:solidFill>
                <a:srgbClr val="FF0000"/>
              </a:solidFill>
              <a:effectLst>
                <a:outerShdw blurRad="38100" dist="38100" dir="2700000" algn="tl">
                  <a:srgbClr val="000000"/>
                </a:outerShdw>
              </a:effectLst>
            </a:endParaRPr>
          </a:p>
        </p:txBody>
      </p:sp>
      <p:grpSp>
        <p:nvGrpSpPr>
          <p:cNvPr id="585747" name="Group 19"/>
          <p:cNvGrpSpPr>
            <a:grpSpLocks/>
          </p:cNvGrpSpPr>
          <p:nvPr/>
        </p:nvGrpSpPr>
        <p:grpSpPr bwMode="auto">
          <a:xfrm>
            <a:off x="3775075" y="1825625"/>
            <a:ext cx="1001713" cy="955675"/>
            <a:chOff x="3748" y="1218"/>
            <a:chExt cx="804" cy="804"/>
          </a:xfrm>
        </p:grpSpPr>
        <p:sp>
          <p:nvSpPr>
            <p:cNvPr id="585748" name="Line 20"/>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49" name="Line 21"/>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5750" name="Text Box 22"/>
          <p:cNvSpPr txBox="1">
            <a:spLocks noChangeArrowheads="1"/>
          </p:cNvSpPr>
          <p:nvPr/>
        </p:nvSpPr>
        <p:spPr bwMode="auto">
          <a:xfrm>
            <a:off x="4078288" y="2740025"/>
            <a:ext cx="368300"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I</a:t>
            </a:r>
          </a:p>
        </p:txBody>
      </p:sp>
      <p:sp>
        <p:nvSpPr>
          <p:cNvPr id="585751" name="Text Box 23"/>
          <p:cNvSpPr txBox="1">
            <a:spLocks noChangeArrowheads="1"/>
          </p:cNvSpPr>
          <p:nvPr/>
        </p:nvSpPr>
        <p:spPr bwMode="auto">
          <a:xfrm>
            <a:off x="3998913" y="1485900"/>
            <a:ext cx="442912"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000">
                <a:effectLst>
                  <a:outerShdw blurRad="38100" dist="38100" dir="2700000" algn="tl">
                    <a:srgbClr val="000000"/>
                  </a:outerShdw>
                </a:effectLst>
              </a:rPr>
              <a:t>F</a:t>
            </a:r>
            <a:endParaRPr lang="en-US" altLang="en-US" sz="2000" baseline="-25000">
              <a:effectLst>
                <a:outerShdw blurRad="38100" dist="38100" dir="2700000" algn="tl">
                  <a:srgbClr val="000000"/>
                </a:outerShdw>
              </a:effectLst>
            </a:endParaRPr>
          </a:p>
        </p:txBody>
      </p:sp>
      <p:sp>
        <p:nvSpPr>
          <p:cNvPr id="585752" name="Text Box 24"/>
          <p:cNvSpPr txBox="1">
            <a:spLocks noChangeArrowheads="1"/>
          </p:cNvSpPr>
          <p:nvPr/>
        </p:nvSpPr>
        <p:spPr bwMode="auto">
          <a:xfrm>
            <a:off x="3467100" y="2116138"/>
            <a:ext cx="4159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H</a:t>
            </a:r>
          </a:p>
        </p:txBody>
      </p:sp>
      <p:sp>
        <p:nvSpPr>
          <p:cNvPr id="585753" name="Text Box 25"/>
          <p:cNvSpPr txBox="1">
            <a:spLocks noChangeArrowheads="1"/>
          </p:cNvSpPr>
          <p:nvPr/>
        </p:nvSpPr>
        <p:spPr bwMode="auto">
          <a:xfrm>
            <a:off x="4703763" y="2119313"/>
            <a:ext cx="865187"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CH</a:t>
            </a:r>
            <a:r>
              <a:rPr lang="en-US" altLang="en-US" sz="2000" baseline="-25000">
                <a:effectLst>
                  <a:outerShdw blurRad="38100" dist="38100" dir="2700000" algn="tl">
                    <a:srgbClr val="000000"/>
                  </a:outerShdw>
                </a:effectLst>
              </a:rPr>
              <a:t>3</a:t>
            </a:r>
          </a:p>
        </p:txBody>
      </p:sp>
      <p:sp>
        <p:nvSpPr>
          <p:cNvPr id="585754" name="Text Box 26"/>
          <p:cNvSpPr txBox="1">
            <a:spLocks noChangeArrowheads="1"/>
          </p:cNvSpPr>
          <p:nvPr/>
        </p:nvSpPr>
        <p:spPr bwMode="auto">
          <a:xfrm>
            <a:off x="3489325" y="2370138"/>
            <a:ext cx="3333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FF00"/>
                </a:solidFill>
                <a:effectLst>
                  <a:outerShdw blurRad="38100" dist="38100" dir="2700000" algn="tl">
                    <a:srgbClr val="000000"/>
                  </a:outerShdw>
                </a:effectLst>
              </a:rPr>
              <a:t>d</a:t>
            </a:r>
          </a:p>
        </p:txBody>
      </p:sp>
      <p:sp>
        <p:nvSpPr>
          <p:cNvPr id="585756" name="Rectangle 28"/>
          <p:cNvSpPr>
            <a:spLocks noChangeArrowheads="1"/>
          </p:cNvSpPr>
          <p:nvPr/>
        </p:nvSpPr>
        <p:spPr bwMode="auto">
          <a:xfrm>
            <a:off x="4081463" y="2963863"/>
            <a:ext cx="3143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0000"/>
                </a:solidFill>
                <a:effectLst>
                  <a:outerShdw blurRad="38100" dist="38100" dir="2700000" algn="tl">
                    <a:srgbClr val="000000"/>
                  </a:outerShdw>
                </a:effectLst>
              </a:rPr>
              <a:t>a</a:t>
            </a:r>
          </a:p>
        </p:txBody>
      </p:sp>
      <p:sp>
        <p:nvSpPr>
          <p:cNvPr id="585758" name="Rectangle 30"/>
          <p:cNvSpPr>
            <a:spLocks noChangeArrowheads="1"/>
          </p:cNvSpPr>
          <p:nvPr/>
        </p:nvSpPr>
        <p:spPr bwMode="auto">
          <a:xfrm>
            <a:off x="4119563" y="1249363"/>
            <a:ext cx="3333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66CCFF"/>
                </a:solidFill>
                <a:effectLst>
                  <a:outerShdw blurRad="38100" dist="38100" dir="2700000" algn="tl">
                    <a:srgbClr val="000000"/>
                  </a:outerShdw>
                </a:effectLst>
              </a:rPr>
              <a:t>b</a:t>
            </a:r>
          </a:p>
        </p:txBody>
      </p:sp>
      <p:sp>
        <p:nvSpPr>
          <p:cNvPr id="585760" name="Rectangle 32"/>
          <p:cNvSpPr>
            <a:spLocks noChangeArrowheads="1"/>
          </p:cNvSpPr>
          <p:nvPr/>
        </p:nvSpPr>
        <p:spPr bwMode="auto">
          <a:xfrm>
            <a:off x="4767263" y="2335213"/>
            <a:ext cx="3143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00FF00"/>
                </a:solidFill>
                <a:effectLst>
                  <a:outerShdw blurRad="38100" dist="38100" dir="2700000" algn="tl">
                    <a:srgbClr val="000000"/>
                  </a:outerShdw>
                </a:effectLst>
              </a:rPr>
              <a:t>c</a:t>
            </a:r>
          </a:p>
        </p:txBody>
      </p:sp>
      <p:grpSp>
        <p:nvGrpSpPr>
          <p:cNvPr id="585761" name="Group 33"/>
          <p:cNvGrpSpPr>
            <a:grpSpLocks/>
          </p:cNvGrpSpPr>
          <p:nvPr/>
        </p:nvGrpSpPr>
        <p:grpSpPr bwMode="auto">
          <a:xfrm>
            <a:off x="6270625" y="1863725"/>
            <a:ext cx="1001713" cy="955675"/>
            <a:chOff x="3748" y="1218"/>
            <a:chExt cx="804" cy="804"/>
          </a:xfrm>
        </p:grpSpPr>
        <p:sp>
          <p:nvSpPr>
            <p:cNvPr id="585762" name="Line 34"/>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63" name="Line 35"/>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5767" name="Text Box 39"/>
          <p:cNvSpPr txBox="1">
            <a:spLocks noChangeArrowheads="1"/>
          </p:cNvSpPr>
          <p:nvPr/>
        </p:nvSpPr>
        <p:spPr bwMode="auto">
          <a:xfrm>
            <a:off x="6594475" y="1531938"/>
            <a:ext cx="3333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FF00"/>
                </a:solidFill>
                <a:effectLst>
                  <a:outerShdw blurRad="38100" dist="38100" dir="2700000" algn="tl">
                    <a:srgbClr val="000000"/>
                  </a:outerShdw>
                </a:effectLst>
              </a:rPr>
              <a:t>d</a:t>
            </a:r>
          </a:p>
        </p:txBody>
      </p:sp>
      <p:sp>
        <p:nvSpPr>
          <p:cNvPr id="585768" name="Rectangle 40"/>
          <p:cNvSpPr>
            <a:spLocks noChangeArrowheads="1"/>
          </p:cNvSpPr>
          <p:nvPr/>
        </p:nvSpPr>
        <p:spPr bwMode="auto">
          <a:xfrm>
            <a:off x="7234238" y="2125663"/>
            <a:ext cx="3143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0000"/>
                </a:solidFill>
                <a:effectLst>
                  <a:outerShdw blurRad="38100" dist="38100" dir="2700000" algn="tl">
                    <a:srgbClr val="000000"/>
                  </a:outerShdw>
                </a:effectLst>
              </a:rPr>
              <a:t>a</a:t>
            </a:r>
          </a:p>
        </p:txBody>
      </p:sp>
      <p:sp>
        <p:nvSpPr>
          <p:cNvPr id="585769" name="Rectangle 41"/>
          <p:cNvSpPr>
            <a:spLocks noChangeArrowheads="1"/>
          </p:cNvSpPr>
          <p:nvPr/>
        </p:nvSpPr>
        <p:spPr bwMode="auto">
          <a:xfrm>
            <a:off x="5986463" y="2116138"/>
            <a:ext cx="3333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66CCFF"/>
                </a:solidFill>
                <a:effectLst>
                  <a:outerShdw blurRad="38100" dist="38100" dir="2700000" algn="tl">
                    <a:srgbClr val="000000"/>
                  </a:outerShdw>
                </a:effectLst>
              </a:rPr>
              <a:t>b</a:t>
            </a:r>
          </a:p>
        </p:txBody>
      </p:sp>
      <p:sp>
        <p:nvSpPr>
          <p:cNvPr id="585770" name="Rectangle 42"/>
          <p:cNvSpPr>
            <a:spLocks noChangeArrowheads="1"/>
          </p:cNvSpPr>
          <p:nvPr/>
        </p:nvSpPr>
        <p:spPr bwMode="auto">
          <a:xfrm>
            <a:off x="6605588" y="2725738"/>
            <a:ext cx="3143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00FF00"/>
                </a:solidFill>
                <a:effectLst>
                  <a:outerShdw blurRad="38100" dist="38100" dir="2700000" algn="tl">
                    <a:srgbClr val="000000"/>
                  </a:outerShdw>
                </a:effectLst>
              </a:rPr>
              <a:t>c</a:t>
            </a:r>
          </a:p>
        </p:txBody>
      </p:sp>
      <p:sp>
        <p:nvSpPr>
          <p:cNvPr id="585771" name="Text Box 43"/>
          <p:cNvSpPr txBox="1">
            <a:spLocks noChangeArrowheads="1"/>
          </p:cNvSpPr>
          <p:nvPr/>
        </p:nvSpPr>
        <p:spPr bwMode="auto">
          <a:xfrm>
            <a:off x="6375400" y="2312988"/>
            <a:ext cx="360363"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i="1">
                <a:solidFill>
                  <a:srgbClr val="FF9900"/>
                </a:solidFill>
                <a:effectLst>
                  <a:outerShdw blurRad="38100" dist="38100" dir="2700000" algn="tl">
                    <a:srgbClr val="000000"/>
                  </a:outerShdw>
                </a:effectLst>
              </a:rPr>
              <a:t>S</a:t>
            </a:r>
          </a:p>
        </p:txBody>
      </p:sp>
      <p:grpSp>
        <p:nvGrpSpPr>
          <p:cNvPr id="585772" name="Group 44"/>
          <p:cNvGrpSpPr>
            <a:grpSpLocks/>
          </p:cNvGrpSpPr>
          <p:nvPr/>
        </p:nvGrpSpPr>
        <p:grpSpPr bwMode="auto">
          <a:xfrm>
            <a:off x="3706813" y="4330700"/>
            <a:ext cx="1001712" cy="955675"/>
            <a:chOff x="3748" y="1218"/>
            <a:chExt cx="804" cy="804"/>
          </a:xfrm>
        </p:grpSpPr>
        <p:sp>
          <p:nvSpPr>
            <p:cNvPr id="585773" name="Line 45"/>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74" name="Line 46"/>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5775" name="Text Box 47"/>
          <p:cNvSpPr txBox="1">
            <a:spLocks noChangeArrowheads="1"/>
          </p:cNvSpPr>
          <p:nvPr/>
        </p:nvSpPr>
        <p:spPr bwMode="auto">
          <a:xfrm>
            <a:off x="3457575" y="4606925"/>
            <a:ext cx="3778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I</a:t>
            </a:r>
          </a:p>
        </p:txBody>
      </p:sp>
      <p:sp>
        <p:nvSpPr>
          <p:cNvPr id="585776" name="Text Box 48"/>
          <p:cNvSpPr txBox="1">
            <a:spLocks noChangeArrowheads="1"/>
          </p:cNvSpPr>
          <p:nvPr/>
        </p:nvSpPr>
        <p:spPr bwMode="auto">
          <a:xfrm>
            <a:off x="3930650" y="4010025"/>
            <a:ext cx="442913"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50000"/>
              </a:spcBef>
            </a:pPr>
            <a:r>
              <a:rPr lang="en-US" altLang="en-US" sz="2000">
                <a:effectLst>
                  <a:outerShdw blurRad="38100" dist="38100" dir="2700000" algn="tl">
                    <a:srgbClr val="000000"/>
                  </a:outerShdw>
                </a:effectLst>
              </a:rPr>
              <a:t>F</a:t>
            </a:r>
          </a:p>
        </p:txBody>
      </p:sp>
      <p:sp>
        <p:nvSpPr>
          <p:cNvPr id="585777" name="Text Box 49"/>
          <p:cNvSpPr txBox="1">
            <a:spLocks noChangeArrowheads="1"/>
          </p:cNvSpPr>
          <p:nvPr/>
        </p:nvSpPr>
        <p:spPr bwMode="auto">
          <a:xfrm>
            <a:off x="4656138" y="4611688"/>
            <a:ext cx="3968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H</a:t>
            </a:r>
          </a:p>
        </p:txBody>
      </p:sp>
      <p:sp>
        <p:nvSpPr>
          <p:cNvPr id="585778" name="Text Box 50"/>
          <p:cNvSpPr txBox="1">
            <a:spLocks noChangeArrowheads="1"/>
          </p:cNvSpPr>
          <p:nvPr/>
        </p:nvSpPr>
        <p:spPr bwMode="auto">
          <a:xfrm>
            <a:off x="4006850" y="5214938"/>
            <a:ext cx="979488" cy="76358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CH</a:t>
            </a:r>
            <a:r>
              <a:rPr lang="en-US" altLang="en-US" sz="2000" baseline="-25000">
                <a:effectLst>
                  <a:outerShdw blurRad="38100" dist="38100" dir="2700000" algn="tl">
                    <a:srgbClr val="000000"/>
                  </a:outerShdw>
                </a:effectLst>
              </a:rPr>
              <a:t>3</a:t>
            </a:r>
          </a:p>
          <a:p>
            <a:pPr>
              <a:spcBef>
                <a:spcPct val="50000"/>
              </a:spcBef>
            </a:pPr>
            <a:endParaRPr lang="en-US" altLang="en-US" sz="2400" baseline="-25000">
              <a:solidFill>
                <a:srgbClr val="FF0000"/>
              </a:solidFill>
              <a:effectLst>
                <a:outerShdw blurRad="38100" dist="38100" dir="2700000" algn="tl">
                  <a:srgbClr val="000000"/>
                </a:outerShdw>
              </a:effectLst>
            </a:endParaRPr>
          </a:p>
        </p:txBody>
      </p:sp>
      <p:sp>
        <p:nvSpPr>
          <p:cNvPr id="585780" name="Rectangle 52"/>
          <p:cNvSpPr>
            <a:spLocks noChangeArrowheads="1"/>
          </p:cNvSpPr>
          <p:nvPr/>
        </p:nvSpPr>
        <p:spPr bwMode="auto">
          <a:xfrm>
            <a:off x="3452813" y="4802188"/>
            <a:ext cx="3143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0000"/>
                </a:solidFill>
                <a:effectLst>
                  <a:outerShdw blurRad="38100" dist="38100" dir="2700000" algn="tl">
                    <a:srgbClr val="000000"/>
                  </a:outerShdw>
                </a:effectLst>
              </a:rPr>
              <a:t>a</a:t>
            </a:r>
          </a:p>
        </p:txBody>
      </p:sp>
      <p:sp>
        <p:nvSpPr>
          <p:cNvPr id="585782" name="Rectangle 54"/>
          <p:cNvSpPr>
            <a:spLocks noChangeArrowheads="1"/>
          </p:cNvSpPr>
          <p:nvPr/>
        </p:nvSpPr>
        <p:spPr bwMode="auto">
          <a:xfrm>
            <a:off x="4043363" y="3773488"/>
            <a:ext cx="334962"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66CCFF"/>
                </a:solidFill>
                <a:effectLst>
                  <a:outerShdw blurRad="38100" dist="38100" dir="2700000" algn="tl">
                    <a:srgbClr val="000000"/>
                  </a:outerShdw>
                </a:effectLst>
              </a:rPr>
              <a:t>b</a:t>
            </a:r>
          </a:p>
        </p:txBody>
      </p:sp>
      <p:sp>
        <p:nvSpPr>
          <p:cNvPr id="585784" name="Rectangle 56"/>
          <p:cNvSpPr>
            <a:spLocks noChangeArrowheads="1"/>
          </p:cNvSpPr>
          <p:nvPr/>
        </p:nvSpPr>
        <p:spPr bwMode="auto">
          <a:xfrm>
            <a:off x="4033838" y="5392738"/>
            <a:ext cx="3143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00FF00"/>
                </a:solidFill>
                <a:effectLst>
                  <a:outerShdw blurRad="38100" dist="38100" dir="2700000" algn="tl">
                    <a:srgbClr val="000000"/>
                  </a:outerShdw>
                </a:effectLst>
              </a:rPr>
              <a:t>c</a:t>
            </a:r>
          </a:p>
        </p:txBody>
      </p:sp>
      <p:sp>
        <p:nvSpPr>
          <p:cNvPr id="585786" name="Rectangle 58"/>
          <p:cNvSpPr>
            <a:spLocks noChangeArrowheads="1"/>
          </p:cNvSpPr>
          <p:nvPr/>
        </p:nvSpPr>
        <p:spPr bwMode="auto">
          <a:xfrm>
            <a:off x="4681538" y="4840288"/>
            <a:ext cx="3333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FF00"/>
                </a:solidFill>
                <a:effectLst>
                  <a:outerShdw blurRad="38100" dist="38100" dir="2700000" algn="tl">
                    <a:srgbClr val="000000"/>
                  </a:outerShdw>
                </a:effectLst>
              </a:rPr>
              <a:t>d</a:t>
            </a:r>
          </a:p>
        </p:txBody>
      </p:sp>
      <p:grpSp>
        <p:nvGrpSpPr>
          <p:cNvPr id="585787" name="Group 59"/>
          <p:cNvGrpSpPr>
            <a:grpSpLocks/>
          </p:cNvGrpSpPr>
          <p:nvPr/>
        </p:nvGrpSpPr>
        <p:grpSpPr bwMode="auto">
          <a:xfrm>
            <a:off x="6270625" y="4340225"/>
            <a:ext cx="1001713" cy="955675"/>
            <a:chOff x="3748" y="1218"/>
            <a:chExt cx="804" cy="804"/>
          </a:xfrm>
        </p:grpSpPr>
        <p:sp>
          <p:nvSpPr>
            <p:cNvPr id="585788" name="Line 60"/>
            <p:cNvSpPr>
              <a:spLocks noChangeShapeType="1"/>
            </p:cNvSpPr>
            <p:nvPr/>
          </p:nvSpPr>
          <p:spPr bwMode="auto">
            <a:xfrm rot="-5400000">
              <a:off x="4150" y="1223"/>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89" name="Line 61"/>
            <p:cNvSpPr>
              <a:spLocks noChangeShapeType="1"/>
            </p:cNvSpPr>
            <p:nvPr/>
          </p:nvSpPr>
          <p:spPr bwMode="auto">
            <a:xfrm>
              <a:off x="4137" y="1218"/>
              <a:ext cx="0" cy="804"/>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5790" name="Text Box 62"/>
          <p:cNvSpPr txBox="1">
            <a:spLocks noChangeArrowheads="1"/>
          </p:cNvSpPr>
          <p:nvPr/>
        </p:nvSpPr>
        <p:spPr bwMode="auto">
          <a:xfrm>
            <a:off x="6594475" y="4008438"/>
            <a:ext cx="3333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FF00"/>
                </a:solidFill>
                <a:effectLst>
                  <a:outerShdw blurRad="38100" dist="38100" dir="2700000" algn="tl">
                    <a:srgbClr val="000000"/>
                  </a:outerShdw>
                </a:effectLst>
              </a:rPr>
              <a:t>d</a:t>
            </a:r>
          </a:p>
        </p:txBody>
      </p:sp>
      <p:sp>
        <p:nvSpPr>
          <p:cNvPr id="585791" name="Rectangle 63"/>
          <p:cNvSpPr>
            <a:spLocks noChangeArrowheads="1"/>
          </p:cNvSpPr>
          <p:nvPr/>
        </p:nvSpPr>
        <p:spPr bwMode="auto">
          <a:xfrm>
            <a:off x="6615113" y="5192713"/>
            <a:ext cx="3143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FF0000"/>
                </a:solidFill>
                <a:effectLst>
                  <a:outerShdw blurRad="38100" dist="38100" dir="2700000" algn="tl">
                    <a:srgbClr val="000000"/>
                  </a:outerShdw>
                </a:effectLst>
              </a:rPr>
              <a:t>a</a:t>
            </a:r>
          </a:p>
        </p:txBody>
      </p:sp>
      <p:sp>
        <p:nvSpPr>
          <p:cNvPr id="585792" name="Rectangle 64"/>
          <p:cNvSpPr>
            <a:spLocks noChangeArrowheads="1"/>
          </p:cNvSpPr>
          <p:nvPr/>
        </p:nvSpPr>
        <p:spPr bwMode="auto">
          <a:xfrm>
            <a:off x="7243763" y="4611688"/>
            <a:ext cx="3333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66CCFF"/>
                </a:solidFill>
                <a:effectLst>
                  <a:outerShdw blurRad="38100" dist="38100" dir="2700000" algn="tl">
                    <a:srgbClr val="000000"/>
                  </a:outerShdw>
                </a:effectLst>
              </a:rPr>
              <a:t>b</a:t>
            </a:r>
          </a:p>
        </p:txBody>
      </p:sp>
      <p:sp>
        <p:nvSpPr>
          <p:cNvPr id="585793" name="Rectangle 65"/>
          <p:cNvSpPr>
            <a:spLocks noChangeArrowheads="1"/>
          </p:cNvSpPr>
          <p:nvPr/>
        </p:nvSpPr>
        <p:spPr bwMode="auto">
          <a:xfrm>
            <a:off x="5995988" y="4602163"/>
            <a:ext cx="31432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00FF00"/>
                </a:solidFill>
                <a:effectLst>
                  <a:outerShdw blurRad="38100" dist="38100" dir="2700000" algn="tl">
                    <a:srgbClr val="000000"/>
                  </a:outerShdw>
                </a:effectLst>
              </a:rPr>
              <a:t>c</a:t>
            </a:r>
          </a:p>
        </p:txBody>
      </p:sp>
      <p:sp>
        <p:nvSpPr>
          <p:cNvPr id="585794" name="Text Box 66"/>
          <p:cNvSpPr txBox="1">
            <a:spLocks noChangeArrowheads="1"/>
          </p:cNvSpPr>
          <p:nvPr/>
        </p:nvSpPr>
        <p:spPr bwMode="auto">
          <a:xfrm>
            <a:off x="6375400" y="4789488"/>
            <a:ext cx="360363"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i="1">
                <a:solidFill>
                  <a:srgbClr val="FF9900"/>
                </a:solidFill>
                <a:effectLst>
                  <a:outerShdw blurRad="38100" dist="38100" dir="2700000" algn="tl">
                    <a:srgbClr val="000000"/>
                  </a:outerShdw>
                </a:effectLst>
              </a:rPr>
              <a:t>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72" name="Text Box 16"/>
          <p:cNvSpPr txBox="1">
            <a:spLocks noChangeArrowheads="1"/>
          </p:cNvSpPr>
          <p:nvPr/>
        </p:nvSpPr>
        <p:spPr bwMode="auto">
          <a:xfrm>
            <a:off x="512731" y="1011817"/>
            <a:ext cx="8118538" cy="95410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solidFill>
                  <a:srgbClr val="66CCFF"/>
                </a:solidFill>
                <a:effectLst>
                  <a:outerShdw blurRad="38100" dist="38100" dir="2700000" algn="tl">
                    <a:srgbClr val="000000"/>
                  </a:outerShdw>
                </a:effectLst>
              </a:rPr>
              <a:t>Two Stereocenters:</a:t>
            </a:r>
            <a:r>
              <a:rPr lang="en-US" altLang="en-US" sz="2800">
                <a:effectLst>
                  <a:outerShdw blurRad="38100" dist="38100" dir="2700000" algn="tl">
                    <a:srgbClr val="000000"/>
                  </a:outerShdw>
                </a:effectLst>
              </a:rPr>
              <a:t> </a:t>
            </a:r>
            <a:r>
              <a:rPr lang="en-US" altLang="en-US" sz="2800" smtClean="0">
                <a:effectLst>
                  <a:outerShdw blurRad="38100" dist="38100" dir="2700000" algn="tl">
                    <a:srgbClr val="000000"/>
                  </a:outerShdw>
                </a:effectLst>
              </a:rPr>
              <a:t>                                           C-3-chlorination </a:t>
            </a:r>
            <a:r>
              <a:rPr lang="en-US" altLang="en-US" sz="2800">
                <a:effectLst>
                  <a:outerShdw blurRad="38100" dist="38100" dir="2700000" algn="tl">
                    <a:srgbClr val="000000"/>
                  </a:outerShdw>
                </a:effectLst>
              </a:rPr>
              <a:t>of </a:t>
            </a:r>
            <a:r>
              <a:rPr lang="en-US" altLang="en-US" sz="2800" smtClean="0">
                <a:effectLst>
                  <a:outerShdw blurRad="38100" dist="38100" dir="2700000" algn="tl">
                    <a:srgbClr val="000000"/>
                  </a:outerShdw>
                </a:effectLst>
              </a:rPr>
              <a:t>2-bromobutane</a:t>
            </a:r>
            <a:endParaRPr lang="en-US" altLang="en-US" sz="2800">
              <a:effectLst>
                <a:outerShdw blurRad="38100" dist="38100" dir="2700000" algn="tl">
                  <a:srgbClr val="000000"/>
                </a:outerShdw>
              </a:effectLst>
            </a:endParaRPr>
          </a:p>
        </p:txBody>
      </p:sp>
      <p:sp>
        <p:nvSpPr>
          <p:cNvPr id="531473" name="Line 17"/>
          <p:cNvSpPr>
            <a:spLocks noChangeShapeType="1"/>
          </p:cNvSpPr>
          <p:nvPr/>
        </p:nvSpPr>
        <p:spPr bwMode="auto">
          <a:xfrm flipV="1">
            <a:off x="426547" y="2916798"/>
            <a:ext cx="304800" cy="25400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4" name="Line 18"/>
          <p:cNvSpPr>
            <a:spLocks noChangeShapeType="1"/>
          </p:cNvSpPr>
          <p:nvPr/>
        </p:nvSpPr>
        <p:spPr bwMode="auto">
          <a:xfrm flipV="1">
            <a:off x="1007572" y="2916798"/>
            <a:ext cx="304800" cy="25400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5" name="Line 19"/>
          <p:cNvSpPr>
            <a:spLocks noChangeShapeType="1"/>
          </p:cNvSpPr>
          <p:nvPr/>
        </p:nvSpPr>
        <p:spPr bwMode="auto">
          <a:xfrm rot="16200000" flipV="1">
            <a:off x="739285" y="2900923"/>
            <a:ext cx="254000" cy="30480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6" name="Line 20"/>
          <p:cNvSpPr>
            <a:spLocks noChangeShapeType="1"/>
          </p:cNvSpPr>
          <p:nvPr/>
        </p:nvSpPr>
        <p:spPr bwMode="auto">
          <a:xfrm rot="18981451" flipV="1">
            <a:off x="880572" y="3202548"/>
            <a:ext cx="273050" cy="28575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77" name="Text Box 21"/>
          <p:cNvSpPr txBox="1">
            <a:spLocks noChangeArrowheads="1"/>
          </p:cNvSpPr>
          <p:nvPr/>
        </p:nvSpPr>
        <p:spPr bwMode="auto">
          <a:xfrm>
            <a:off x="802785" y="2815198"/>
            <a:ext cx="3333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a:t>
            </a:r>
          </a:p>
        </p:txBody>
      </p:sp>
      <p:sp>
        <p:nvSpPr>
          <p:cNvPr id="531478" name="Text Box 22"/>
          <p:cNvSpPr txBox="1">
            <a:spLocks noChangeArrowheads="1"/>
          </p:cNvSpPr>
          <p:nvPr/>
        </p:nvSpPr>
        <p:spPr bwMode="auto">
          <a:xfrm>
            <a:off x="793260" y="3474010"/>
            <a:ext cx="603249"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effectLst>
                  <a:outerShdw blurRad="38100" dist="38100" dir="2700000" algn="tl">
                    <a:srgbClr val="000000"/>
                  </a:outerShdw>
                </a:effectLst>
              </a:rPr>
              <a:t>Br</a:t>
            </a:r>
          </a:p>
        </p:txBody>
      </p:sp>
      <p:sp>
        <p:nvSpPr>
          <p:cNvPr id="531479" name="Text Box 23"/>
          <p:cNvSpPr txBox="1">
            <a:spLocks noChangeArrowheads="1"/>
          </p:cNvSpPr>
          <p:nvPr/>
        </p:nvSpPr>
        <p:spPr bwMode="auto">
          <a:xfrm>
            <a:off x="3466610" y="3394635"/>
            <a:ext cx="858837"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Br</a:t>
            </a:r>
          </a:p>
        </p:txBody>
      </p:sp>
      <p:sp>
        <p:nvSpPr>
          <p:cNvPr id="531480" name="Line 24"/>
          <p:cNvSpPr>
            <a:spLocks noChangeShapeType="1"/>
          </p:cNvSpPr>
          <p:nvPr/>
        </p:nvSpPr>
        <p:spPr bwMode="auto">
          <a:xfrm flipV="1">
            <a:off x="3099897" y="2851710"/>
            <a:ext cx="304800" cy="25400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81" name="Line 25"/>
          <p:cNvSpPr>
            <a:spLocks noChangeShapeType="1"/>
          </p:cNvSpPr>
          <p:nvPr/>
        </p:nvSpPr>
        <p:spPr bwMode="auto">
          <a:xfrm flipV="1">
            <a:off x="3680922" y="2851710"/>
            <a:ext cx="304800" cy="25400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82" name="Line 26"/>
          <p:cNvSpPr>
            <a:spLocks noChangeShapeType="1"/>
          </p:cNvSpPr>
          <p:nvPr/>
        </p:nvSpPr>
        <p:spPr bwMode="auto">
          <a:xfrm rot="16200000" flipV="1">
            <a:off x="3412635" y="2837423"/>
            <a:ext cx="254000" cy="30480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83" name="Line 27"/>
          <p:cNvSpPr>
            <a:spLocks noChangeShapeType="1"/>
          </p:cNvSpPr>
          <p:nvPr/>
        </p:nvSpPr>
        <p:spPr bwMode="auto">
          <a:xfrm rot="18981451" flipV="1">
            <a:off x="3549160" y="3137460"/>
            <a:ext cx="271462" cy="271463"/>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84" name="Text Box 28"/>
          <p:cNvSpPr txBox="1">
            <a:spLocks noChangeArrowheads="1"/>
          </p:cNvSpPr>
          <p:nvPr/>
        </p:nvSpPr>
        <p:spPr bwMode="auto">
          <a:xfrm>
            <a:off x="3490422" y="2750110"/>
            <a:ext cx="333375"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a:t>
            </a:r>
          </a:p>
        </p:txBody>
      </p:sp>
      <p:sp>
        <p:nvSpPr>
          <p:cNvPr id="531485" name="Line 29"/>
          <p:cNvSpPr>
            <a:spLocks noChangeShapeType="1"/>
          </p:cNvSpPr>
          <p:nvPr/>
        </p:nvSpPr>
        <p:spPr bwMode="auto">
          <a:xfrm rot="18981451" flipV="1">
            <a:off x="3284047" y="2615173"/>
            <a:ext cx="190500" cy="20478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86" name="Text Box 30"/>
          <p:cNvSpPr txBox="1">
            <a:spLocks noChangeArrowheads="1"/>
          </p:cNvSpPr>
          <p:nvPr/>
        </p:nvSpPr>
        <p:spPr bwMode="auto">
          <a:xfrm>
            <a:off x="3174510" y="2175435"/>
            <a:ext cx="51752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Cl</a:t>
            </a:r>
          </a:p>
        </p:txBody>
      </p:sp>
      <p:sp>
        <p:nvSpPr>
          <p:cNvPr id="531487" name="Text Box 31"/>
          <p:cNvSpPr txBox="1">
            <a:spLocks noChangeArrowheads="1"/>
          </p:cNvSpPr>
          <p:nvPr/>
        </p:nvSpPr>
        <p:spPr bwMode="auto">
          <a:xfrm>
            <a:off x="3201497" y="2867585"/>
            <a:ext cx="333375"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a:t>
            </a:r>
          </a:p>
        </p:txBody>
      </p:sp>
      <p:sp>
        <p:nvSpPr>
          <p:cNvPr id="531488" name="Line 32"/>
          <p:cNvSpPr>
            <a:spLocks noChangeShapeType="1"/>
          </p:cNvSpPr>
          <p:nvPr/>
        </p:nvSpPr>
        <p:spPr bwMode="auto">
          <a:xfrm>
            <a:off x="1737822" y="3291448"/>
            <a:ext cx="890588" cy="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89" name="Text Box 33"/>
          <p:cNvSpPr txBox="1">
            <a:spLocks noChangeArrowheads="1"/>
          </p:cNvSpPr>
          <p:nvPr/>
        </p:nvSpPr>
        <p:spPr bwMode="auto">
          <a:xfrm>
            <a:off x="1653685" y="2870760"/>
            <a:ext cx="931862"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Cl</a:t>
            </a:r>
            <a:r>
              <a:rPr lang="en-US" altLang="en-US" sz="2000" baseline="-25000">
                <a:effectLst>
                  <a:outerShdw blurRad="38100" dist="38100" dir="2700000" algn="tl">
                    <a:srgbClr val="000000"/>
                  </a:outerShdw>
                </a:effectLst>
              </a:rPr>
              <a:t>2</a:t>
            </a:r>
            <a:r>
              <a:rPr lang="en-US" altLang="en-US" sz="2000">
                <a:effectLst>
                  <a:outerShdw blurRad="38100" dist="38100" dir="2700000" algn="tl">
                    <a:srgbClr val="000000"/>
                  </a:outerShdw>
                </a:effectLst>
              </a:rPr>
              <a:t>, </a:t>
            </a:r>
            <a:r>
              <a:rPr lang="en-US" altLang="en-US" sz="2000" i="1">
                <a:effectLst>
                  <a:outerShdw blurRad="38100" dist="38100" dir="2700000" algn="tl">
                    <a:srgbClr val="000000"/>
                  </a:outerShdw>
                </a:effectLst>
              </a:rPr>
              <a:t>h</a:t>
            </a:r>
            <a:r>
              <a:rPr lang="el-GR" altLang="en-US" sz="2000" b="1" i="1">
                <a:effectLst>
                  <a:outerShdw blurRad="38100" dist="38100" dir="2700000" algn="tl">
                    <a:srgbClr val="000000"/>
                  </a:outerShdw>
                </a:effectLst>
                <a:latin typeface="Times New Roman" panose="02020603050405020304" pitchFamily="18" charset="0"/>
                <a:cs typeface="Times New Roman" panose="02020603050405020304" pitchFamily="18" charset="0"/>
              </a:rPr>
              <a:t>ν</a:t>
            </a:r>
          </a:p>
        </p:txBody>
      </p:sp>
      <p:sp>
        <p:nvSpPr>
          <p:cNvPr id="531490" name="Text Box 34"/>
          <p:cNvSpPr txBox="1">
            <a:spLocks noChangeArrowheads="1"/>
          </p:cNvSpPr>
          <p:nvPr/>
        </p:nvSpPr>
        <p:spPr bwMode="auto">
          <a:xfrm>
            <a:off x="1785447" y="3293035"/>
            <a:ext cx="800100"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-HCl</a:t>
            </a:r>
          </a:p>
        </p:txBody>
      </p:sp>
      <p:sp>
        <p:nvSpPr>
          <p:cNvPr id="531491" name="Text Box 35"/>
          <p:cNvSpPr txBox="1">
            <a:spLocks noChangeArrowheads="1"/>
          </p:cNvSpPr>
          <p:nvPr/>
        </p:nvSpPr>
        <p:spPr bwMode="auto">
          <a:xfrm>
            <a:off x="4467490" y="2424673"/>
            <a:ext cx="4429177" cy="1692771"/>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600" smtClean="0">
                <a:effectLst>
                  <a:outerShdw blurRad="38100" dist="38100" dir="2700000" algn="tl">
                    <a:srgbClr val="000000"/>
                  </a:outerShdw>
                </a:effectLst>
              </a:rPr>
              <a:t>Generates all combinations: </a:t>
            </a:r>
            <a:endParaRPr lang="en-US" altLang="en-US" sz="2600">
              <a:effectLst>
                <a:outerShdw blurRad="38100" dist="38100" dir="2700000" algn="tl">
                  <a:srgbClr val="000000"/>
                </a:outerShdw>
              </a:effectLst>
            </a:endParaRPr>
          </a:p>
          <a:p>
            <a:pPr>
              <a:spcBef>
                <a:spcPct val="50000"/>
              </a:spcBef>
            </a:pPr>
            <a:r>
              <a:rPr lang="en-US" altLang="en-US" sz="2600" i="1" smtClean="0">
                <a:solidFill>
                  <a:srgbClr val="FF9900"/>
                </a:solidFill>
                <a:effectLst>
                  <a:outerShdw blurRad="38100" dist="38100" dir="2700000" algn="tl">
                    <a:srgbClr val="000000"/>
                  </a:outerShdw>
                </a:effectLst>
              </a:rPr>
              <a:t>       RR</a:t>
            </a:r>
            <a:r>
              <a:rPr lang="en-US" altLang="en-US" sz="2600" i="1">
                <a:solidFill>
                  <a:srgbClr val="FF9900"/>
                </a:solidFill>
                <a:effectLst>
                  <a:outerShdw blurRad="38100" dist="38100" dir="2700000" algn="tl">
                    <a:srgbClr val="000000"/>
                  </a:outerShdw>
                </a:effectLst>
              </a:rPr>
              <a:t>, RS       SR, SS</a:t>
            </a:r>
            <a:r>
              <a:rPr lang="en-US" altLang="en-US" sz="2600">
                <a:effectLst>
                  <a:outerShdw blurRad="38100" dist="38100" dir="2700000" algn="tl">
                    <a:srgbClr val="000000"/>
                  </a:outerShdw>
                </a:effectLst>
              </a:rPr>
              <a:t> </a:t>
            </a:r>
          </a:p>
          <a:p>
            <a:pPr algn="ctr">
              <a:spcBef>
                <a:spcPct val="50000"/>
              </a:spcBef>
            </a:pPr>
            <a:r>
              <a:rPr lang="en-US" altLang="en-US" sz="2600">
                <a:effectLst>
                  <a:outerShdw blurRad="38100" dist="38100" dir="2700000" algn="tl">
                    <a:srgbClr val="000000"/>
                  </a:outerShdw>
                </a:effectLst>
              </a:rPr>
              <a:t>Four stereoisomers</a:t>
            </a:r>
          </a:p>
        </p:txBody>
      </p:sp>
      <p:sp>
        <p:nvSpPr>
          <p:cNvPr id="531493" name="Text Box 37"/>
          <p:cNvSpPr txBox="1">
            <a:spLocks noChangeArrowheads="1"/>
          </p:cNvSpPr>
          <p:nvPr/>
        </p:nvSpPr>
        <p:spPr bwMode="auto">
          <a:xfrm>
            <a:off x="615950" y="5864010"/>
            <a:ext cx="7912100" cy="9461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0000"/>
                </a:solidFill>
                <a:effectLst>
                  <a:outerShdw blurRad="38100" dist="38100" dir="2700000" algn="tl">
                    <a:srgbClr val="000000"/>
                  </a:outerShdw>
                </a:effectLst>
              </a:rPr>
              <a:t>Diastereomers</a:t>
            </a:r>
            <a:r>
              <a:rPr lang="en-US" altLang="en-US" sz="2800">
                <a:effectLst>
                  <a:outerShdw blurRad="38100" dist="38100" dir="2700000" algn="tl">
                    <a:srgbClr val="000000"/>
                  </a:outerShdw>
                </a:effectLst>
              </a:rPr>
              <a:t> are stereoisomers that are not </a:t>
            </a:r>
            <a:r>
              <a:rPr lang="en-US" altLang="en-US" sz="2800" smtClean="0">
                <a:effectLst>
                  <a:outerShdw blurRad="38100" dist="38100" dir="2700000" algn="tl">
                    <a:srgbClr val="000000"/>
                  </a:outerShdw>
                </a:effectLst>
              </a:rPr>
              <a:t>related as image </a:t>
            </a:r>
            <a:r>
              <a:rPr lang="en-US" altLang="en-US" sz="2800">
                <a:effectLst>
                  <a:outerShdw blurRad="38100" dist="38100" dir="2700000" algn="tl">
                    <a:srgbClr val="000000"/>
                  </a:outerShdw>
                </a:effectLst>
              </a:rPr>
              <a:t>/ </a:t>
            </a:r>
            <a:r>
              <a:rPr lang="en-US" altLang="en-US" sz="2800" smtClean="0">
                <a:effectLst>
                  <a:outerShdw blurRad="38100" dist="38100" dir="2700000" algn="tl">
                    <a:srgbClr val="000000"/>
                  </a:outerShdw>
                </a:effectLst>
              </a:rPr>
              <a:t>mirror-image. </a:t>
            </a:r>
            <a:endParaRPr lang="en-US" altLang="en-US" sz="2800">
              <a:solidFill>
                <a:srgbClr val="FF0000"/>
              </a:solidFill>
              <a:effectLst>
                <a:outerShdw blurRad="38100" dist="38100" dir="2700000" algn="tl">
                  <a:srgbClr val="000000"/>
                </a:outerShdw>
              </a:effectLst>
            </a:endParaRPr>
          </a:p>
        </p:txBody>
      </p:sp>
      <p:sp>
        <p:nvSpPr>
          <p:cNvPr id="531496" name="Line 40"/>
          <p:cNvSpPr>
            <a:spLocks noChangeShapeType="1"/>
          </p:cNvSpPr>
          <p:nvPr/>
        </p:nvSpPr>
        <p:spPr bwMode="auto">
          <a:xfrm>
            <a:off x="6673356" y="2973948"/>
            <a:ext cx="0" cy="609600"/>
          </a:xfrm>
          <a:prstGeom prst="line">
            <a:avLst/>
          </a:prstGeom>
          <a:noFill/>
          <a:ln w="38100">
            <a:solidFill>
              <a:srgbClr val="66CCFF"/>
            </a:solidFill>
            <a:prstDash val="sysDot"/>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mtClean="0"/>
              <a:t>            </a:t>
            </a:r>
            <a:endParaRPr lang="en-US"/>
          </a:p>
        </p:txBody>
      </p:sp>
      <p:grpSp>
        <p:nvGrpSpPr>
          <p:cNvPr id="5" name="Group 4"/>
          <p:cNvGrpSpPr/>
          <p:nvPr/>
        </p:nvGrpSpPr>
        <p:grpSpPr>
          <a:xfrm>
            <a:off x="1085850" y="4343833"/>
            <a:ext cx="6972300" cy="1404937"/>
            <a:chOff x="115865" y="4448763"/>
            <a:chExt cx="6972300" cy="1404937"/>
          </a:xfrm>
        </p:grpSpPr>
        <p:sp>
          <p:nvSpPr>
            <p:cNvPr id="531492" name="Text Box 36"/>
            <p:cNvSpPr txBox="1">
              <a:spLocks noChangeArrowheads="1"/>
            </p:cNvSpPr>
            <p:nvPr/>
          </p:nvSpPr>
          <p:spPr bwMode="auto">
            <a:xfrm>
              <a:off x="115865" y="4494800"/>
              <a:ext cx="6972300"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i="1">
                  <a:solidFill>
                    <a:srgbClr val="FF9900"/>
                  </a:solidFill>
                  <a:effectLst>
                    <a:outerShdw blurRad="38100" dist="38100" dir="2700000" algn="tl">
                      <a:srgbClr val="000000"/>
                    </a:outerShdw>
                  </a:effectLst>
                </a:rPr>
                <a:t>RR   SS</a:t>
              </a:r>
              <a:r>
                <a:rPr lang="en-US" altLang="en-US" sz="2800" i="1">
                  <a:effectLst>
                    <a:outerShdw blurRad="38100" dist="38100" dir="2700000" algn="tl">
                      <a:srgbClr val="000000"/>
                    </a:outerShdw>
                  </a:effectLst>
                </a:rPr>
                <a:t> </a:t>
              </a:r>
              <a:r>
                <a:rPr lang="en-US" altLang="en-US" sz="2800">
                  <a:effectLst>
                    <a:outerShdw blurRad="38100" dist="38100" dir="2700000" algn="tl">
                      <a:srgbClr val="000000"/>
                    </a:outerShdw>
                  </a:effectLst>
                </a:rPr>
                <a:t>and </a:t>
              </a:r>
              <a:r>
                <a:rPr lang="en-US" altLang="en-US" sz="2800" i="1">
                  <a:solidFill>
                    <a:srgbClr val="FF9900"/>
                  </a:solidFill>
                  <a:effectLst>
                    <a:outerShdw blurRad="38100" dist="38100" dir="2700000" algn="tl">
                      <a:srgbClr val="000000"/>
                    </a:outerShdw>
                  </a:effectLst>
                </a:rPr>
                <a:t>RS  SR</a:t>
              </a:r>
              <a:r>
                <a:rPr lang="en-US" altLang="en-US" sz="2800">
                  <a:effectLst>
                    <a:outerShdw blurRad="38100" dist="38100" dir="2700000" algn="tl">
                      <a:srgbClr val="000000"/>
                    </a:outerShdw>
                  </a:effectLst>
                </a:rPr>
                <a:t> are enantiomer pairs</a:t>
              </a:r>
            </a:p>
          </p:txBody>
        </p:sp>
        <p:sp>
          <p:nvSpPr>
            <p:cNvPr id="531494" name="Line 38"/>
            <p:cNvSpPr>
              <a:spLocks noChangeShapeType="1"/>
            </p:cNvSpPr>
            <p:nvPr/>
          </p:nvSpPr>
          <p:spPr bwMode="auto">
            <a:xfrm>
              <a:off x="836590" y="4448763"/>
              <a:ext cx="0" cy="542925"/>
            </a:xfrm>
            <a:prstGeom prst="line">
              <a:avLst/>
            </a:prstGeom>
            <a:noFill/>
            <a:ln w="38100">
              <a:solidFill>
                <a:srgbClr val="66CCFF"/>
              </a:solidFill>
              <a:prstDash val="sysDot"/>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95" name="Line 39"/>
            <p:cNvSpPr>
              <a:spLocks noChangeShapeType="1"/>
            </p:cNvSpPr>
            <p:nvPr/>
          </p:nvSpPr>
          <p:spPr bwMode="auto">
            <a:xfrm>
              <a:off x="2849540" y="4448763"/>
              <a:ext cx="0" cy="542925"/>
            </a:xfrm>
            <a:prstGeom prst="line">
              <a:avLst/>
            </a:prstGeom>
            <a:noFill/>
            <a:ln w="38100">
              <a:solidFill>
                <a:srgbClr val="66CCFF"/>
              </a:solidFill>
              <a:prstDash val="sysDot"/>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497" name="AutoShape 41"/>
            <p:cNvSpPr>
              <a:spLocks/>
            </p:cNvSpPr>
            <p:nvPr/>
          </p:nvSpPr>
          <p:spPr bwMode="auto">
            <a:xfrm rot="5400000">
              <a:off x="1704953" y="4270963"/>
              <a:ext cx="263525" cy="1952625"/>
            </a:xfrm>
            <a:prstGeom prst="rightBrace">
              <a:avLst>
                <a:gd name="adj1" fmla="val 61747"/>
                <a:gd name="adj2" fmla="val 50000"/>
              </a:avLst>
            </a:prstGeom>
            <a:noFill/>
            <a:ln w="38100">
              <a:solidFill>
                <a:schemeClr val="tx1"/>
              </a:solidFill>
              <a:round/>
              <a:headEnd/>
              <a:tailEnd type="none" w="sm" len="sm"/>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514" name="Rectangle 58"/>
            <p:cNvSpPr>
              <a:spLocks noChangeArrowheads="1"/>
            </p:cNvSpPr>
            <p:nvPr/>
          </p:nvSpPr>
          <p:spPr bwMode="auto">
            <a:xfrm>
              <a:off x="611165" y="5334588"/>
              <a:ext cx="2630488"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0000"/>
                  </a:solidFill>
                  <a:effectLst>
                    <a:outerShdw blurRad="38100" dist="38100" dir="2700000" algn="tl">
                      <a:srgbClr val="000000"/>
                    </a:outerShdw>
                  </a:effectLst>
                </a:rPr>
                <a:t>Diastereomers</a:t>
              </a:r>
            </a:p>
          </p:txBody>
        </p:sp>
      </p:grpSp>
      <p:sp>
        <p:nvSpPr>
          <p:cNvPr id="2" name="Title 1"/>
          <p:cNvSpPr>
            <a:spLocks noGrp="1"/>
          </p:cNvSpPr>
          <p:nvPr>
            <p:ph type="title"/>
          </p:nvPr>
        </p:nvSpPr>
        <p:spPr>
          <a:xfrm>
            <a:off x="646906" y="147141"/>
            <a:ext cx="7772400" cy="832940"/>
          </a:xfrm>
        </p:spPr>
        <p:txBody>
          <a:bodyPr/>
          <a:lstStyle/>
          <a:p>
            <a:r>
              <a:rPr lang="en-US" smtClean="0">
                <a:solidFill>
                  <a:schemeClr val="accent1"/>
                </a:solidFill>
              </a:rPr>
              <a:t>Diastereomers</a:t>
            </a:r>
            <a:endParaRPr lang="en-US">
              <a:solidFill>
                <a:schemeClr val="accent1"/>
              </a:solidFill>
            </a:endParaRPr>
          </a:p>
        </p:txBody>
      </p:sp>
      <p:cxnSp>
        <p:nvCxnSpPr>
          <p:cNvPr id="30" name="Straight Connector 29"/>
          <p:cNvCxnSpPr/>
          <p:nvPr/>
        </p:nvCxnSpPr>
        <p:spPr bwMode="auto">
          <a:xfrm>
            <a:off x="138737" y="938047"/>
            <a:ext cx="8866527" cy="14453"/>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975838" y="3103121"/>
            <a:ext cx="433132" cy="338554"/>
          </a:xfrm>
          <a:prstGeom prst="rect">
            <a:avLst/>
          </a:prstGeom>
          <a:noFill/>
        </p:spPr>
        <p:txBody>
          <a:bodyPr wrap="none" rtlCol="0">
            <a:spAutoFit/>
          </a:bodyPr>
          <a:lstStyle/>
          <a:p>
            <a:r>
              <a:rPr lang="en-US" sz="1600" smtClean="0"/>
              <a:t>C2</a:t>
            </a:r>
            <a:endParaRPr lang="en-US" sz="1600"/>
          </a:p>
        </p:txBody>
      </p:sp>
      <p:sp>
        <p:nvSpPr>
          <p:cNvPr id="4" name="TextBox 3"/>
          <p:cNvSpPr txBox="1"/>
          <p:nvPr/>
        </p:nvSpPr>
        <p:spPr>
          <a:xfrm>
            <a:off x="521446" y="2617715"/>
            <a:ext cx="433132" cy="338554"/>
          </a:xfrm>
          <a:prstGeom prst="rect">
            <a:avLst/>
          </a:prstGeom>
          <a:noFill/>
        </p:spPr>
        <p:txBody>
          <a:bodyPr wrap="none" rtlCol="0">
            <a:spAutoFit/>
          </a:bodyPr>
          <a:lstStyle/>
          <a:p>
            <a:r>
              <a:rPr lang="en-US" sz="1600" smtClean="0"/>
              <a:t>C3</a:t>
            </a:r>
            <a:endParaRPr lang="en-US" sz="16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7454"/>
            <a:ext cx="7772400" cy="964362"/>
          </a:xfrm>
        </p:spPr>
        <p:txBody>
          <a:bodyPr/>
          <a:lstStyle/>
          <a:p>
            <a:r>
              <a:rPr lang="en-US" smtClean="0">
                <a:solidFill>
                  <a:schemeClr val="accent1"/>
                </a:solidFill>
              </a:rPr>
              <a:t>Fischer Projections</a:t>
            </a:r>
            <a:endParaRPr lang="en-US">
              <a:solidFill>
                <a:schemeClr val="accent1"/>
              </a:solidFill>
            </a:endParaRPr>
          </a:p>
        </p:txBody>
      </p:sp>
      <p:pic>
        <p:nvPicPr>
          <p:cNvPr id="3" name="Picture 2"/>
          <p:cNvPicPr>
            <a:picLocks noChangeAspect="1"/>
          </p:cNvPicPr>
          <p:nvPr/>
        </p:nvPicPr>
        <p:blipFill>
          <a:blip r:embed="rId2"/>
          <a:stretch>
            <a:fillRect/>
          </a:stretch>
        </p:blipFill>
        <p:spPr>
          <a:xfrm>
            <a:off x="103554" y="1069344"/>
            <a:ext cx="8936892" cy="1840621"/>
          </a:xfrm>
          <a:prstGeom prst="rect">
            <a:avLst/>
          </a:prstGeom>
        </p:spPr>
      </p:pic>
      <p:cxnSp>
        <p:nvCxnSpPr>
          <p:cNvPr id="4" name="Straight Connector 3"/>
          <p:cNvCxnSpPr/>
          <p:nvPr/>
        </p:nvCxnSpPr>
        <p:spPr bwMode="auto">
          <a:xfrm>
            <a:off x="145359" y="952500"/>
            <a:ext cx="8853282" cy="14902"/>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Picture 4"/>
          <p:cNvPicPr>
            <a:picLocks noChangeAspect="1"/>
          </p:cNvPicPr>
          <p:nvPr/>
        </p:nvPicPr>
        <p:blipFill>
          <a:blip r:embed="rId3"/>
          <a:stretch>
            <a:fillRect/>
          </a:stretch>
        </p:blipFill>
        <p:spPr>
          <a:xfrm>
            <a:off x="96725" y="2937493"/>
            <a:ext cx="8950550" cy="3707147"/>
          </a:xfrm>
          <a:prstGeom prst="rect">
            <a:avLst/>
          </a:prstGeom>
        </p:spPr>
      </p:pic>
    </p:spTree>
    <p:extLst>
      <p:ext uri="{BB962C8B-B14F-4D97-AF65-F5344CB8AC3E}">
        <p14:creationId xmlns:p14="http://schemas.microsoft.com/office/powerpoint/2010/main" val="39941708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539" name="Rectangle 51"/>
          <p:cNvSpPr>
            <a:spLocks noGrp="1" noChangeArrowheads="1"/>
          </p:cNvSpPr>
          <p:nvPr>
            <p:ph type="title"/>
          </p:nvPr>
        </p:nvSpPr>
        <p:spPr>
          <a:xfrm>
            <a:off x="74951" y="-89470"/>
            <a:ext cx="8994098" cy="779207"/>
          </a:xfrm>
        </p:spPr>
        <p:txBody>
          <a:bodyPr/>
          <a:lstStyle/>
          <a:p>
            <a:r>
              <a:rPr lang="en-US" altLang="en-US" sz="3600">
                <a:solidFill>
                  <a:schemeClr val="accent1"/>
                </a:solidFill>
              </a:rPr>
              <a:t>Julien and Paloma: Two Stereocenters</a:t>
            </a:r>
          </a:p>
        </p:txBody>
      </p:sp>
      <p:graphicFrame>
        <p:nvGraphicFramePr>
          <p:cNvPr id="22" name="Object 4"/>
          <p:cNvGraphicFramePr>
            <a:graphicFrameLocks noChangeAspect="1"/>
          </p:cNvGraphicFramePr>
          <p:nvPr>
            <p:extLst>
              <p:ext uri="{D42A27DB-BD31-4B8C-83A1-F6EECF244321}">
                <p14:modId xmlns:p14="http://schemas.microsoft.com/office/powerpoint/2010/main" val="1228564185"/>
              </p:ext>
            </p:extLst>
          </p:nvPr>
        </p:nvGraphicFramePr>
        <p:xfrm>
          <a:off x="796374" y="3880225"/>
          <a:ext cx="3493957" cy="2868237"/>
        </p:xfrm>
        <a:graphic>
          <a:graphicData uri="http://schemas.openxmlformats.org/presentationml/2006/ole">
            <mc:AlternateContent xmlns:mc="http://schemas.openxmlformats.org/markup-compatibility/2006">
              <mc:Choice xmlns:v="urn:schemas-microsoft-com:vml" Requires="v">
                <p:oleObj spid="_x0000_s593039" name="Image" r:id="rId3" imgW="4689022" imgH="3850335" progId="Photoshop.Image.5">
                  <p:embed/>
                </p:oleObj>
              </mc:Choice>
              <mc:Fallback>
                <p:oleObj name="Image" r:id="rId3" imgW="4689022" imgH="3850335"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74" y="3880225"/>
                        <a:ext cx="3493957" cy="2868237"/>
                      </a:xfrm>
                      <a:prstGeom prst="rect">
                        <a:avLst/>
                      </a:prstGeom>
                      <a:noFill/>
                      <a:ln>
                        <a:noFill/>
                      </a:ln>
                      <a:effectLst/>
                      <a:extLst/>
                    </p:spPr>
                  </p:pic>
                </p:oleObj>
              </mc:Fallback>
            </mc:AlternateContent>
          </a:graphicData>
        </a:graphic>
      </p:graphicFrame>
      <p:graphicFrame>
        <p:nvGraphicFramePr>
          <p:cNvPr id="23" name="Object 5"/>
          <p:cNvGraphicFramePr>
            <a:graphicFrameLocks noChangeAspect="1"/>
          </p:cNvGraphicFramePr>
          <p:nvPr>
            <p:extLst>
              <p:ext uri="{D42A27DB-BD31-4B8C-83A1-F6EECF244321}">
                <p14:modId xmlns:p14="http://schemas.microsoft.com/office/powerpoint/2010/main" val="1190373672"/>
              </p:ext>
            </p:extLst>
          </p:nvPr>
        </p:nvGraphicFramePr>
        <p:xfrm>
          <a:off x="4823732" y="3880225"/>
          <a:ext cx="3523894" cy="2893638"/>
        </p:xfrm>
        <a:graphic>
          <a:graphicData uri="http://schemas.openxmlformats.org/presentationml/2006/ole">
            <mc:AlternateContent xmlns:mc="http://schemas.openxmlformats.org/markup-compatibility/2006">
              <mc:Choice xmlns:v="urn:schemas-microsoft-com:vml" Requires="v">
                <p:oleObj spid="_x0000_s593040" name="Image" r:id="rId5" imgW="4689022" imgH="3850335" progId="Photoshop.Image.5">
                  <p:embed/>
                </p:oleObj>
              </mc:Choice>
              <mc:Fallback>
                <p:oleObj name="Image" r:id="rId5" imgW="4689022" imgH="3850335"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3732" y="3880225"/>
                        <a:ext cx="3523894" cy="2893638"/>
                      </a:xfrm>
                      <a:prstGeom prst="rect">
                        <a:avLst/>
                      </a:prstGeom>
                      <a:noFill/>
                      <a:ln>
                        <a:noFill/>
                      </a:ln>
                      <a:effectLst/>
                      <a:extLst/>
                    </p:spPr>
                  </p:pic>
                </p:oleObj>
              </mc:Fallback>
            </mc:AlternateContent>
          </a:graphicData>
        </a:graphic>
      </p:graphicFrame>
      <p:sp>
        <p:nvSpPr>
          <p:cNvPr id="24" name="Line 6"/>
          <p:cNvSpPr>
            <a:spLocks noChangeShapeType="1"/>
          </p:cNvSpPr>
          <p:nvPr/>
        </p:nvSpPr>
        <p:spPr bwMode="auto">
          <a:xfrm flipH="1">
            <a:off x="4544331" y="3880225"/>
            <a:ext cx="7079" cy="289205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1" name="Object 3"/>
          <p:cNvGraphicFramePr>
            <a:graphicFrameLocks noChangeAspect="1"/>
          </p:cNvGraphicFramePr>
          <p:nvPr>
            <p:extLst>
              <p:ext uri="{D42A27DB-BD31-4B8C-83A1-F6EECF244321}">
                <p14:modId xmlns:p14="http://schemas.microsoft.com/office/powerpoint/2010/main" val="2512172692"/>
              </p:ext>
            </p:extLst>
          </p:nvPr>
        </p:nvGraphicFramePr>
        <p:xfrm>
          <a:off x="21243" y="991400"/>
          <a:ext cx="3944912" cy="2819507"/>
        </p:xfrm>
        <a:graphic>
          <a:graphicData uri="http://schemas.openxmlformats.org/presentationml/2006/ole">
            <mc:AlternateContent xmlns:mc="http://schemas.openxmlformats.org/markup-compatibility/2006">
              <mc:Choice xmlns:v="urn:schemas-microsoft-com:vml" Requires="v">
                <p:oleObj spid="_x0000_s593041" name="Image" r:id="rId7" imgW="5921638" imgH="4231557" progId="Photoshop.Image.5">
                  <p:embed/>
                </p:oleObj>
              </mc:Choice>
              <mc:Fallback>
                <p:oleObj name="Image" r:id="rId7" imgW="5921638" imgH="4231557" progId="Photoshop.Image.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43" y="991400"/>
                        <a:ext cx="3944912" cy="2819507"/>
                      </a:xfrm>
                      <a:prstGeom prst="rect">
                        <a:avLst/>
                      </a:prstGeom>
                      <a:noFill/>
                      <a:ln>
                        <a:noFill/>
                      </a:ln>
                      <a:effectLst/>
                      <a:extLst/>
                    </p:spPr>
                  </p:pic>
                </p:oleObj>
              </mc:Fallback>
            </mc:AlternateContent>
          </a:graphicData>
        </a:graphic>
      </p:graphicFrame>
      <p:sp>
        <p:nvSpPr>
          <p:cNvPr id="25" name="Text Box 7"/>
          <p:cNvSpPr txBox="1">
            <a:spLocks noChangeArrowheads="1"/>
          </p:cNvSpPr>
          <p:nvPr/>
        </p:nvSpPr>
        <p:spPr bwMode="auto">
          <a:xfrm>
            <a:off x="978481" y="1401520"/>
            <a:ext cx="379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solidFill>
                  <a:srgbClr val="FFFF00"/>
                </a:solidFill>
                <a:effectLst/>
              </a:rPr>
              <a:t>R</a:t>
            </a:r>
          </a:p>
        </p:txBody>
      </p:sp>
      <p:sp>
        <p:nvSpPr>
          <p:cNvPr id="26" name="Text Box 8"/>
          <p:cNvSpPr txBox="1">
            <a:spLocks noChangeArrowheads="1"/>
          </p:cNvSpPr>
          <p:nvPr/>
        </p:nvSpPr>
        <p:spPr bwMode="auto">
          <a:xfrm>
            <a:off x="1465661" y="2335910"/>
            <a:ext cx="379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solidFill>
                  <a:srgbClr val="FFFF00"/>
                </a:solidFill>
                <a:effectLst/>
              </a:rPr>
              <a:t>R</a:t>
            </a:r>
          </a:p>
        </p:txBody>
      </p:sp>
      <p:sp>
        <p:nvSpPr>
          <p:cNvPr id="27" name="Text Box 9"/>
          <p:cNvSpPr txBox="1">
            <a:spLocks noChangeArrowheads="1"/>
          </p:cNvSpPr>
          <p:nvPr/>
        </p:nvSpPr>
        <p:spPr bwMode="auto">
          <a:xfrm>
            <a:off x="2000311" y="1116710"/>
            <a:ext cx="395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solidFill>
                  <a:srgbClr val="FFFF00"/>
                </a:solidFill>
                <a:effectLst/>
              </a:rPr>
              <a:t>S</a:t>
            </a:r>
          </a:p>
        </p:txBody>
      </p:sp>
      <p:sp>
        <p:nvSpPr>
          <p:cNvPr id="28" name="Text Box 10"/>
          <p:cNvSpPr txBox="1">
            <a:spLocks noChangeArrowheads="1"/>
          </p:cNvSpPr>
          <p:nvPr/>
        </p:nvSpPr>
        <p:spPr bwMode="auto">
          <a:xfrm>
            <a:off x="2801036" y="2001130"/>
            <a:ext cx="395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solidFill>
                  <a:srgbClr val="FFFF00"/>
                </a:solidFill>
                <a:effectLst/>
              </a:rPr>
              <a:t>S</a:t>
            </a:r>
          </a:p>
        </p:txBody>
      </p:sp>
      <p:sp>
        <p:nvSpPr>
          <p:cNvPr id="29" name="Text Box 11"/>
          <p:cNvSpPr txBox="1">
            <a:spLocks noChangeArrowheads="1"/>
          </p:cNvSpPr>
          <p:nvPr/>
        </p:nvSpPr>
        <p:spPr bwMode="auto">
          <a:xfrm>
            <a:off x="1436805" y="4323246"/>
            <a:ext cx="334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2400" b="1">
                <a:solidFill>
                  <a:srgbClr val="FFFF00"/>
                </a:solidFill>
                <a:effectLst/>
              </a:rPr>
              <a:t>R</a:t>
            </a:r>
          </a:p>
        </p:txBody>
      </p:sp>
      <p:sp>
        <p:nvSpPr>
          <p:cNvPr id="30" name="Text Box 12"/>
          <p:cNvSpPr txBox="1">
            <a:spLocks noChangeArrowheads="1"/>
          </p:cNvSpPr>
          <p:nvPr/>
        </p:nvSpPr>
        <p:spPr bwMode="auto">
          <a:xfrm>
            <a:off x="3456112" y="5006551"/>
            <a:ext cx="3485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2400" b="1">
                <a:solidFill>
                  <a:srgbClr val="FFFF00"/>
                </a:solidFill>
                <a:effectLst/>
              </a:rPr>
              <a:t>S</a:t>
            </a:r>
          </a:p>
        </p:txBody>
      </p:sp>
      <p:sp>
        <p:nvSpPr>
          <p:cNvPr id="31" name="Text Box 13"/>
          <p:cNvSpPr txBox="1">
            <a:spLocks noChangeArrowheads="1"/>
          </p:cNvSpPr>
          <p:nvPr/>
        </p:nvSpPr>
        <p:spPr bwMode="auto">
          <a:xfrm>
            <a:off x="5167145" y="5019233"/>
            <a:ext cx="379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solidFill>
                  <a:srgbClr val="FFFF00"/>
                </a:solidFill>
                <a:effectLst/>
              </a:rPr>
              <a:t>R</a:t>
            </a:r>
          </a:p>
        </p:txBody>
      </p:sp>
      <p:sp>
        <p:nvSpPr>
          <p:cNvPr id="32" name="Text Box 14"/>
          <p:cNvSpPr txBox="1">
            <a:spLocks noChangeArrowheads="1"/>
          </p:cNvSpPr>
          <p:nvPr/>
        </p:nvSpPr>
        <p:spPr bwMode="auto">
          <a:xfrm>
            <a:off x="7239370" y="4344590"/>
            <a:ext cx="395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solidFill>
                  <a:srgbClr val="FFFF00"/>
                </a:solidFill>
                <a:effectLst/>
              </a:rPr>
              <a:t>S</a:t>
            </a:r>
          </a:p>
        </p:txBody>
      </p:sp>
      <p:cxnSp>
        <p:nvCxnSpPr>
          <p:cNvPr id="35" name="Straight Connector 34"/>
          <p:cNvCxnSpPr/>
          <p:nvPr/>
        </p:nvCxnSpPr>
        <p:spPr bwMode="auto">
          <a:xfrm>
            <a:off x="128916" y="668227"/>
            <a:ext cx="8886169" cy="17573"/>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p:cNvPicPr>
            <a:picLocks noChangeAspect="1"/>
          </p:cNvPicPr>
          <p:nvPr/>
        </p:nvPicPr>
        <p:blipFill>
          <a:blip r:embed="rId9"/>
          <a:stretch>
            <a:fillRect/>
          </a:stretch>
        </p:blipFill>
        <p:spPr>
          <a:xfrm>
            <a:off x="4212082" y="979968"/>
            <a:ext cx="2189096" cy="2774602"/>
          </a:xfrm>
          <a:prstGeom prst="rect">
            <a:avLst/>
          </a:prstGeom>
        </p:spPr>
      </p:pic>
      <p:sp>
        <p:nvSpPr>
          <p:cNvPr id="7" name="TextBox 6"/>
          <p:cNvSpPr txBox="1"/>
          <p:nvPr/>
        </p:nvSpPr>
        <p:spPr>
          <a:xfrm>
            <a:off x="3874971" y="2051598"/>
            <a:ext cx="420308" cy="646331"/>
          </a:xfrm>
          <a:prstGeom prst="rect">
            <a:avLst/>
          </a:prstGeom>
          <a:noFill/>
        </p:spPr>
        <p:txBody>
          <a:bodyPr wrap="none" rtlCol="0">
            <a:spAutoFit/>
          </a:bodyPr>
          <a:lstStyle/>
          <a:p>
            <a:r>
              <a:rPr lang="en-US"/>
              <a:t>=</a:t>
            </a:r>
          </a:p>
        </p:txBody>
      </p:sp>
      <p:pic>
        <p:nvPicPr>
          <p:cNvPr id="41" name="Picture 40"/>
          <p:cNvPicPr>
            <a:picLocks noChangeAspect="1"/>
          </p:cNvPicPr>
          <p:nvPr/>
        </p:nvPicPr>
        <p:blipFill>
          <a:blip r:embed="rId9"/>
          <a:stretch>
            <a:fillRect/>
          </a:stretch>
        </p:blipFill>
        <p:spPr>
          <a:xfrm flipH="1">
            <a:off x="6880325" y="985216"/>
            <a:ext cx="2241182" cy="2774602"/>
          </a:xfrm>
          <a:prstGeom prst="rect">
            <a:avLst/>
          </a:prstGeom>
        </p:spPr>
      </p:pic>
      <p:sp>
        <p:nvSpPr>
          <p:cNvPr id="42" name="Line 6"/>
          <p:cNvSpPr>
            <a:spLocks noChangeShapeType="1"/>
          </p:cNvSpPr>
          <p:nvPr/>
        </p:nvSpPr>
        <p:spPr bwMode="auto">
          <a:xfrm flipH="1">
            <a:off x="6647105" y="903044"/>
            <a:ext cx="7079" cy="289205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Text Box 7"/>
          <p:cNvSpPr txBox="1">
            <a:spLocks noChangeArrowheads="1"/>
          </p:cNvSpPr>
          <p:nvPr/>
        </p:nvSpPr>
        <p:spPr bwMode="auto">
          <a:xfrm>
            <a:off x="4983352" y="1441495"/>
            <a:ext cx="379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solidFill>
                  <a:srgbClr val="FFFF00"/>
                </a:solidFill>
                <a:effectLst/>
              </a:rPr>
              <a:t>R</a:t>
            </a:r>
          </a:p>
        </p:txBody>
      </p:sp>
      <p:sp>
        <p:nvSpPr>
          <p:cNvPr id="44" name="Text Box 8"/>
          <p:cNvSpPr txBox="1">
            <a:spLocks noChangeArrowheads="1"/>
          </p:cNvSpPr>
          <p:nvPr/>
        </p:nvSpPr>
        <p:spPr bwMode="auto">
          <a:xfrm>
            <a:off x="5560472" y="2458330"/>
            <a:ext cx="379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solidFill>
                  <a:srgbClr val="FFFF00"/>
                </a:solidFill>
                <a:effectLst/>
              </a:rPr>
              <a:t>R</a:t>
            </a:r>
          </a:p>
        </p:txBody>
      </p:sp>
      <p:sp>
        <p:nvSpPr>
          <p:cNvPr id="45" name="Text Box 9"/>
          <p:cNvSpPr txBox="1">
            <a:spLocks noChangeArrowheads="1"/>
          </p:cNvSpPr>
          <p:nvPr/>
        </p:nvSpPr>
        <p:spPr bwMode="auto">
          <a:xfrm>
            <a:off x="7946395" y="1441495"/>
            <a:ext cx="395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solidFill>
                  <a:srgbClr val="FFFF00"/>
                </a:solidFill>
                <a:effectLst/>
              </a:rPr>
              <a:t>S</a:t>
            </a:r>
          </a:p>
        </p:txBody>
      </p:sp>
      <p:sp>
        <p:nvSpPr>
          <p:cNvPr id="46" name="Text Box 10"/>
          <p:cNvSpPr txBox="1">
            <a:spLocks noChangeArrowheads="1"/>
          </p:cNvSpPr>
          <p:nvPr/>
        </p:nvSpPr>
        <p:spPr bwMode="auto">
          <a:xfrm>
            <a:off x="7398013" y="2460825"/>
            <a:ext cx="395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1">
                <a:solidFill>
                  <a:srgbClr val="FFFF00"/>
                </a:solidFill>
                <a:effectLst/>
              </a:rPr>
              <a:t>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5" name="Rectangle 3"/>
          <p:cNvSpPr>
            <a:spLocks noGrp="1" noChangeArrowheads="1"/>
          </p:cNvSpPr>
          <p:nvPr>
            <p:ph type="title"/>
          </p:nvPr>
        </p:nvSpPr>
        <p:spPr>
          <a:xfrm>
            <a:off x="-76200" y="-195180"/>
            <a:ext cx="9313863" cy="1093788"/>
          </a:xfrm>
        </p:spPr>
        <p:txBody>
          <a:bodyPr/>
          <a:lstStyle/>
          <a:p>
            <a:r>
              <a:rPr lang="en-US" altLang="en-US">
                <a:solidFill>
                  <a:schemeClr val="accent1"/>
                </a:solidFill>
                <a:cs typeface="Arial" panose="020B0604020202020204" pitchFamily="34" charset="0"/>
              </a:rPr>
              <a:t>Assigning </a:t>
            </a:r>
            <a:r>
              <a:rPr lang="en-US" altLang="en-US" i="1">
                <a:solidFill>
                  <a:srgbClr val="FFC000"/>
                </a:solidFill>
                <a:cs typeface="Arial" panose="020B0604020202020204" pitchFamily="34" charset="0"/>
              </a:rPr>
              <a:t>R</a:t>
            </a:r>
            <a:r>
              <a:rPr lang="en-US" altLang="en-US">
                <a:solidFill>
                  <a:srgbClr val="FFC000"/>
                </a:solidFill>
                <a:cs typeface="Arial" panose="020B0604020202020204" pitchFamily="34" charset="0"/>
              </a:rPr>
              <a:t>,</a:t>
            </a:r>
            <a:r>
              <a:rPr lang="en-US" altLang="en-US" i="1">
                <a:solidFill>
                  <a:srgbClr val="FFC000"/>
                </a:solidFill>
                <a:cs typeface="Arial" panose="020B0604020202020204" pitchFamily="34" charset="0"/>
              </a:rPr>
              <a:t>S</a:t>
            </a:r>
            <a:r>
              <a:rPr lang="en-US" altLang="en-US">
                <a:solidFill>
                  <a:srgbClr val="FFC000"/>
                </a:solidFill>
                <a:cs typeface="Arial" panose="020B0604020202020204" pitchFamily="34" charset="0"/>
              </a:rPr>
              <a:t> </a:t>
            </a:r>
            <a:r>
              <a:rPr lang="en-US" altLang="en-US" smtClean="0">
                <a:solidFill>
                  <a:schemeClr val="accent1"/>
                </a:solidFill>
                <a:cs typeface="Arial" panose="020B0604020202020204" pitchFamily="34" charset="0"/>
              </a:rPr>
              <a:t>In </a:t>
            </a:r>
            <a:r>
              <a:rPr lang="en-US" altLang="en-US">
                <a:solidFill>
                  <a:schemeClr val="accent1"/>
                </a:solidFill>
                <a:cs typeface="Arial" panose="020B0604020202020204" pitchFamily="34" charset="0"/>
              </a:rPr>
              <a:t>Diastereomers</a:t>
            </a:r>
          </a:p>
        </p:txBody>
      </p:sp>
      <p:sp>
        <p:nvSpPr>
          <p:cNvPr id="535556" name="Text Box 4"/>
          <p:cNvSpPr txBox="1">
            <a:spLocks noChangeArrowheads="1"/>
          </p:cNvSpPr>
          <p:nvPr/>
        </p:nvSpPr>
        <p:spPr bwMode="auto">
          <a:xfrm>
            <a:off x="460375" y="1066700"/>
            <a:ext cx="4149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a:effectLst>
                  <a:outerShdw blurRad="38100" dist="38100" dir="2700000" algn="tl">
                    <a:srgbClr val="000000"/>
                  </a:outerShdw>
                </a:effectLst>
              </a:rPr>
              <a:t>Remember:</a:t>
            </a:r>
            <a:r>
              <a:rPr lang="en-US" altLang="en-US" sz="2400">
                <a:solidFill>
                  <a:schemeClr val="accent1"/>
                </a:solidFill>
                <a:effectLst>
                  <a:outerShdw blurRad="38100" dist="38100" dir="2700000" algn="tl">
                    <a:srgbClr val="000000"/>
                  </a:outerShdw>
                </a:effectLst>
              </a:rPr>
              <a:t>    </a:t>
            </a:r>
            <a:r>
              <a:rPr lang="en-US" altLang="en-US" sz="3200" i="1">
                <a:solidFill>
                  <a:srgbClr val="FF0000"/>
                </a:solidFill>
                <a:effectLst>
                  <a:outerShdw blurRad="38100" dist="38100" dir="2700000" algn="tl">
                    <a:srgbClr val="000000"/>
                  </a:outerShdw>
                </a:effectLst>
              </a:rPr>
              <a:t>a  </a:t>
            </a:r>
            <a:r>
              <a:rPr lang="en-US" altLang="en-US" sz="3200" i="1">
                <a:solidFill>
                  <a:srgbClr val="66CCFF"/>
                </a:solidFill>
                <a:effectLst>
                  <a:outerShdw blurRad="38100" dist="38100" dir="2700000" algn="tl">
                    <a:srgbClr val="000000"/>
                  </a:outerShdw>
                </a:effectLst>
              </a:rPr>
              <a:t>b</a:t>
            </a:r>
            <a:r>
              <a:rPr lang="en-US" altLang="en-US" sz="3200" i="1">
                <a:solidFill>
                  <a:schemeClr val="accent2"/>
                </a:solidFill>
                <a:effectLst>
                  <a:outerShdw blurRad="38100" dist="38100" dir="2700000" algn="tl">
                    <a:srgbClr val="000000"/>
                  </a:outerShdw>
                </a:effectLst>
              </a:rPr>
              <a:t>  </a:t>
            </a:r>
            <a:r>
              <a:rPr lang="en-US" altLang="en-US" sz="3200" i="1">
                <a:solidFill>
                  <a:srgbClr val="00FF00"/>
                </a:solidFill>
                <a:effectLst>
                  <a:outerShdw blurRad="38100" dist="38100" dir="2700000" algn="tl">
                    <a:srgbClr val="000000"/>
                  </a:outerShdw>
                </a:effectLst>
              </a:rPr>
              <a:t>c</a:t>
            </a:r>
            <a:r>
              <a:rPr lang="en-US" altLang="en-US" sz="3200" i="1">
                <a:solidFill>
                  <a:schemeClr val="accent1"/>
                </a:solidFill>
                <a:effectLst>
                  <a:outerShdw blurRad="38100" dist="38100" dir="2700000" algn="tl">
                    <a:srgbClr val="000000"/>
                  </a:outerShdw>
                </a:effectLst>
              </a:rPr>
              <a:t>  </a:t>
            </a:r>
            <a:r>
              <a:rPr lang="en-US" altLang="en-US" sz="3200" i="1">
                <a:effectLst>
                  <a:outerShdw blurRad="38100" dist="38100" dir="2700000" algn="tl">
                    <a:srgbClr val="000000"/>
                  </a:outerShdw>
                </a:effectLst>
              </a:rPr>
              <a:t>d </a:t>
            </a:r>
            <a:endParaRPr lang="en-US" altLang="en-US" sz="3200">
              <a:solidFill>
                <a:schemeClr val="accent1"/>
              </a:solidFill>
              <a:effectLst>
                <a:outerShdw blurRad="38100" dist="38100" dir="2700000" algn="tl">
                  <a:srgbClr val="000000"/>
                </a:outerShdw>
              </a:effectLst>
            </a:endParaRPr>
          </a:p>
        </p:txBody>
      </p:sp>
      <p:pic>
        <p:nvPicPr>
          <p:cNvPr id="2" name="Picture 1"/>
          <p:cNvPicPr>
            <a:picLocks noChangeAspect="1"/>
          </p:cNvPicPr>
          <p:nvPr/>
        </p:nvPicPr>
        <p:blipFill>
          <a:blip r:embed="rId3"/>
          <a:stretch>
            <a:fillRect/>
          </a:stretch>
        </p:blipFill>
        <p:spPr>
          <a:xfrm>
            <a:off x="55563" y="1656835"/>
            <a:ext cx="9032874" cy="2055780"/>
          </a:xfrm>
          <a:prstGeom prst="rect">
            <a:avLst/>
          </a:prstGeom>
        </p:spPr>
      </p:pic>
      <p:cxnSp>
        <p:nvCxnSpPr>
          <p:cNvPr id="8" name="Straight Connector 7"/>
          <p:cNvCxnSpPr/>
          <p:nvPr/>
        </p:nvCxnSpPr>
        <p:spPr bwMode="auto">
          <a:xfrm>
            <a:off x="146148" y="795644"/>
            <a:ext cx="8851705" cy="4456"/>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a:blip r:embed="rId4"/>
          <a:stretch>
            <a:fillRect/>
          </a:stretch>
        </p:blipFill>
        <p:spPr>
          <a:xfrm>
            <a:off x="1580087" y="4298141"/>
            <a:ext cx="5983826" cy="2493615"/>
          </a:xfrm>
          <a:prstGeom prst="rect">
            <a:avLst/>
          </a:prstGeom>
        </p:spPr>
      </p:pic>
      <p:sp>
        <p:nvSpPr>
          <p:cNvPr id="4" name="TextBox 3"/>
          <p:cNvSpPr txBox="1"/>
          <p:nvPr/>
        </p:nvSpPr>
        <p:spPr>
          <a:xfrm>
            <a:off x="1860041" y="3836476"/>
            <a:ext cx="6194324" cy="461665"/>
          </a:xfrm>
          <a:prstGeom prst="rect">
            <a:avLst/>
          </a:prstGeom>
          <a:noFill/>
        </p:spPr>
        <p:txBody>
          <a:bodyPr wrap="none" rtlCol="0">
            <a:spAutoFit/>
          </a:bodyPr>
          <a:lstStyle/>
          <a:p>
            <a:r>
              <a:rPr lang="en-US" sz="2400" smtClean="0"/>
              <a:t>Fischer projection is “artificial”—eclipsed</a:t>
            </a:r>
            <a:endParaRPr lang="en-US" sz="2400"/>
          </a:p>
        </p:txBody>
      </p:sp>
      <p:cxnSp>
        <p:nvCxnSpPr>
          <p:cNvPr id="6" name="Straight Arrow Connector 5"/>
          <p:cNvCxnSpPr/>
          <p:nvPr/>
        </p:nvCxnSpPr>
        <p:spPr bwMode="auto">
          <a:xfrm rot="120000" flipV="1">
            <a:off x="754380" y="4069080"/>
            <a:ext cx="1052321" cy="38100"/>
          </a:xfrm>
          <a:prstGeom prst="straightConnector1">
            <a:avLst/>
          </a:prstGeom>
          <a:solidFill>
            <a:srgbClr val="66CCFF"/>
          </a:solidFill>
          <a:ln w="38100" cap="flat" cmpd="sng" algn="ctr">
            <a:solidFill>
              <a:srgbClr val="FF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Left Brace 8"/>
          <p:cNvSpPr/>
          <p:nvPr/>
        </p:nvSpPr>
        <p:spPr bwMode="auto">
          <a:xfrm rot="16200000">
            <a:off x="606771" y="3395404"/>
            <a:ext cx="273107" cy="1120890"/>
          </a:xfrm>
          <a:prstGeom prst="leftBrace">
            <a:avLst>
              <a:gd name="adj1" fmla="val 31816"/>
              <a:gd name="adj2" fmla="val 50680"/>
            </a:avLst>
          </a:prstGeom>
          <a:solidFill>
            <a:srgbClr val="7030A0"/>
          </a:solidFill>
          <a:ln w="38100" cap="flat" cmpd="sng" algn="ctr">
            <a:solidFill>
              <a:srgbClr val="FF00FF"/>
            </a:solidFill>
            <a:prstDash val="solid"/>
            <a:round/>
            <a:headEnd type="none" w="med" len="med"/>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endParaRPr>
          </a:p>
        </p:txBody>
      </p:sp>
      <p:sp>
        <p:nvSpPr>
          <p:cNvPr id="11" name="TextBox 10">
            <a:hlinkClick r:id="rId5" action="ppaction://hlinkfile"/>
          </p:cNvPr>
          <p:cNvSpPr txBox="1"/>
          <p:nvPr/>
        </p:nvSpPr>
        <p:spPr>
          <a:xfrm>
            <a:off x="8399475" y="6446520"/>
            <a:ext cx="635110" cy="276999"/>
          </a:xfrm>
          <a:prstGeom prst="rect">
            <a:avLst/>
          </a:prstGeom>
          <a:solidFill>
            <a:srgbClr val="002060"/>
          </a:solidFill>
        </p:spPr>
        <p:txBody>
          <a:bodyPr wrap="none" rtlCol="0">
            <a:spAutoFit/>
          </a:bodyPr>
          <a:lstStyle/>
          <a:p>
            <a:r>
              <a:rPr lang="en-US" sz="1200" smtClean="0">
                <a:solidFill>
                  <a:srgbClr val="7030A0"/>
                </a:solidFill>
              </a:rPr>
              <a:t>Walba</a:t>
            </a:r>
            <a:endParaRPr lang="en-US" sz="1200">
              <a:solidFill>
                <a:srgbClr val="7030A0"/>
              </a:solidFill>
            </a:endParaRPr>
          </a:p>
        </p:txBody>
      </p:sp>
      <p:sp>
        <p:nvSpPr>
          <p:cNvPr id="12" name="TextBox 11">
            <a:hlinkClick r:id="rId6" action="ppaction://hlinkfile"/>
          </p:cNvPr>
          <p:cNvSpPr txBox="1"/>
          <p:nvPr/>
        </p:nvSpPr>
        <p:spPr>
          <a:xfrm>
            <a:off x="8325737" y="6103620"/>
            <a:ext cx="708848" cy="276999"/>
          </a:xfrm>
          <a:prstGeom prst="rect">
            <a:avLst/>
          </a:prstGeom>
          <a:solidFill>
            <a:srgbClr val="002060"/>
          </a:solidFill>
        </p:spPr>
        <p:txBody>
          <a:bodyPr wrap="none" rtlCol="0">
            <a:spAutoFit/>
          </a:bodyPr>
          <a:lstStyle/>
          <a:p>
            <a:r>
              <a:rPr lang="en-US" sz="1200" smtClean="0">
                <a:solidFill>
                  <a:srgbClr val="7030A0"/>
                </a:solidFill>
              </a:rPr>
              <a:t>Mozart</a:t>
            </a:r>
            <a:endParaRPr lang="en-US" sz="1200">
              <a:solidFill>
                <a:srgbClr val="7030A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91" name="Text Box 15"/>
          <p:cNvSpPr txBox="1">
            <a:spLocks noChangeArrowheads="1"/>
          </p:cNvSpPr>
          <p:nvPr/>
        </p:nvSpPr>
        <p:spPr bwMode="auto">
          <a:xfrm>
            <a:off x="5258115" y="1687302"/>
            <a:ext cx="378439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2800" i="1" smtClean="0">
                <a:solidFill>
                  <a:srgbClr val="FF9900"/>
                </a:solidFill>
                <a:effectLst>
                  <a:outerShdw blurRad="38100" dist="38100" dir="2700000" algn="tl">
                    <a:srgbClr val="000000"/>
                  </a:outerShdw>
                </a:effectLst>
              </a:rPr>
              <a:t>R,R</a:t>
            </a:r>
            <a:r>
              <a:rPr lang="en-US" altLang="en-US" sz="2800" i="1" smtClean="0">
                <a:effectLst>
                  <a:outerShdw blurRad="38100" dist="38100" dir="2700000" algn="tl">
                    <a:srgbClr val="000000"/>
                  </a:outerShdw>
                </a:effectLst>
              </a:rPr>
              <a:t> </a:t>
            </a:r>
            <a:r>
              <a:rPr lang="en-US" altLang="en-US" sz="2800">
                <a:effectLst>
                  <a:outerShdw blurRad="38100" dist="38100" dir="2700000" algn="tl">
                    <a:srgbClr val="000000"/>
                  </a:outerShdw>
                </a:effectLst>
              </a:rPr>
              <a:t>(and </a:t>
            </a:r>
            <a:r>
              <a:rPr lang="en-US" altLang="en-US" sz="2800" i="1">
                <a:solidFill>
                  <a:srgbClr val="FF9900"/>
                </a:solidFill>
                <a:effectLst>
                  <a:outerShdw blurRad="38100" dist="38100" dir="2700000" algn="tl">
                    <a:srgbClr val="000000"/>
                  </a:outerShdw>
                </a:effectLst>
              </a:rPr>
              <a:t>S,S</a:t>
            </a:r>
            <a:r>
              <a:rPr lang="en-US" altLang="en-US" sz="2800">
                <a:effectLst>
                  <a:outerShdw blurRad="38100" dist="38100" dir="2700000" algn="tl">
                    <a:srgbClr val="000000"/>
                  </a:outerShdw>
                </a:effectLst>
              </a:rPr>
              <a:t>)</a:t>
            </a:r>
            <a:r>
              <a:rPr lang="en-US" altLang="en-US" sz="2800" i="1">
                <a:effectLst>
                  <a:outerShdw blurRad="38100" dist="38100" dir="2700000" algn="tl">
                    <a:srgbClr val="000000"/>
                  </a:outerShdw>
                </a:effectLst>
              </a:rPr>
              <a:t> </a:t>
            </a:r>
            <a:r>
              <a:rPr lang="en-US" altLang="en-US" sz="2800">
                <a:effectLst>
                  <a:outerShdw blurRad="38100" dist="38100" dir="2700000" algn="tl">
                    <a:srgbClr val="000000"/>
                  </a:outerShdw>
                </a:effectLst>
                <a:sym typeface="MT Symbol" pitchFamily="82" charset="2"/>
              </a:rPr>
              <a:t>=</a:t>
            </a:r>
            <a:r>
              <a:rPr lang="en-US" altLang="en-US" sz="2800" i="1">
                <a:effectLst>
                  <a:outerShdw blurRad="38100" dist="38100" dir="2700000" algn="tl">
                    <a:srgbClr val="000000"/>
                  </a:outerShdw>
                </a:effectLst>
                <a:sym typeface="MT Symbol" pitchFamily="82" charset="2"/>
              </a:rPr>
              <a:t> </a:t>
            </a:r>
            <a:r>
              <a:rPr lang="en-US" altLang="en-US" sz="2800" smtClean="0">
                <a:solidFill>
                  <a:srgbClr val="FF0000"/>
                </a:solidFill>
                <a:effectLst>
                  <a:outerShdw blurRad="38100" dist="38100" dir="2700000" algn="tl">
                    <a:srgbClr val="000000"/>
                  </a:outerShdw>
                </a:effectLst>
              </a:rPr>
              <a:t>trans</a:t>
            </a:r>
          </a:p>
          <a:p>
            <a:pPr eaLnBrk="0" hangingPunct="0"/>
            <a:r>
              <a:rPr lang="en-US" altLang="en-US" sz="2800" i="1" smtClean="0">
                <a:solidFill>
                  <a:srgbClr val="FF9900"/>
                </a:solidFill>
                <a:effectLst>
                  <a:outerShdw blurRad="38100" dist="38100" dir="2700000" algn="tl">
                    <a:srgbClr val="000000"/>
                  </a:outerShdw>
                </a:effectLst>
              </a:rPr>
              <a:t>R,S </a:t>
            </a:r>
            <a:r>
              <a:rPr lang="en-US" altLang="en-US" sz="2800">
                <a:effectLst>
                  <a:outerShdw blurRad="38100" dist="38100" dir="2700000" algn="tl">
                    <a:srgbClr val="000000"/>
                  </a:outerShdw>
                </a:effectLst>
              </a:rPr>
              <a:t>(and </a:t>
            </a:r>
            <a:r>
              <a:rPr lang="en-US" altLang="en-US" sz="2800" i="1">
                <a:solidFill>
                  <a:srgbClr val="FF9900"/>
                </a:solidFill>
                <a:effectLst>
                  <a:outerShdw blurRad="38100" dist="38100" dir="2700000" algn="tl">
                    <a:srgbClr val="000000"/>
                  </a:outerShdw>
                </a:effectLst>
              </a:rPr>
              <a:t>S,R</a:t>
            </a:r>
            <a:r>
              <a:rPr lang="en-US" altLang="en-US" sz="2800">
                <a:effectLst>
                  <a:outerShdw blurRad="38100" dist="38100" dir="2700000" algn="tl">
                    <a:srgbClr val="000000"/>
                  </a:outerShdw>
                </a:effectLst>
              </a:rPr>
              <a:t>) </a:t>
            </a:r>
            <a:r>
              <a:rPr lang="en-US" altLang="en-US" sz="2800">
                <a:effectLst>
                  <a:outerShdw blurRad="38100" dist="38100" dir="2700000" algn="tl">
                    <a:srgbClr val="000000"/>
                  </a:outerShdw>
                </a:effectLst>
                <a:sym typeface="MT Symbol" pitchFamily="82" charset="2"/>
              </a:rPr>
              <a:t>=</a:t>
            </a:r>
            <a:r>
              <a:rPr lang="en-US" altLang="en-US" sz="2800" i="1">
                <a:effectLst>
                  <a:outerShdw blurRad="38100" dist="38100" dir="2700000" algn="tl">
                    <a:srgbClr val="000000"/>
                  </a:outerShdw>
                </a:effectLst>
              </a:rPr>
              <a:t> </a:t>
            </a:r>
            <a:r>
              <a:rPr lang="en-US" altLang="en-US" sz="2800">
                <a:solidFill>
                  <a:srgbClr val="FF0000"/>
                </a:solidFill>
                <a:effectLst>
                  <a:outerShdw blurRad="38100" dist="38100" dir="2700000" algn="tl">
                    <a:srgbClr val="000000"/>
                  </a:outerShdw>
                </a:effectLst>
              </a:rPr>
              <a:t>cis</a:t>
            </a:r>
          </a:p>
        </p:txBody>
      </p:sp>
      <p:sp>
        <p:nvSpPr>
          <p:cNvPr id="2" name="Title 1"/>
          <p:cNvSpPr>
            <a:spLocks noGrp="1"/>
          </p:cNvSpPr>
          <p:nvPr>
            <p:ph type="title"/>
          </p:nvPr>
        </p:nvSpPr>
        <p:spPr>
          <a:xfrm>
            <a:off x="146148" y="149231"/>
            <a:ext cx="8851705" cy="667733"/>
          </a:xfrm>
        </p:spPr>
        <p:txBody>
          <a:bodyPr/>
          <a:lstStyle/>
          <a:p>
            <a:r>
              <a:rPr lang="en-US" sz="2800" smtClean="0">
                <a:solidFill>
                  <a:schemeClr val="accent1"/>
                </a:solidFill>
              </a:rPr>
              <a:t>Cyclic Cis And Trans Isomers Are Diastereomers!</a:t>
            </a:r>
            <a:endParaRPr lang="en-US" sz="2800">
              <a:solidFill>
                <a:schemeClr val="accent1"/>
              </a:solidFill>
            </a:endParaRPr>
          </a:p>
        </p:txBody>
      </p:sp>
      <p:cxnSp>
        <p:nvCxnSpPr>
          <p:cNvPr id="14" name="Straight Connector 13"/>
          <p:cNvCxnSpPr/>
          <p:nvPr/>
        </p:nvCxnSpPr>
        <p:spPr bwMode="auto">
          <a:xfrm>
            <a:off x="189622" y="800100"/>
            <a:ext cx="8764757" cy="20409"/>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Group 4"/>
          <p:cNvGrpSpPr/>
          <p:nvPr/>
        </p:nvGrpSpPr>
        <p:grpSpPr>
          <a:xfrm>
            <a:off x="59220" y="1098453"/>
            <a:ext cx="5322997" cy="2283739"/>
            <a:chOff x="1910502" y="1435724"/>
            <a:chExt cx="5322997" cy="2283739"/>
          </a:xfrm>
        </p:grpSpPr>
        <p:graphicFrame>
          <p:nvGraphicFramePr>
            <p:cNvPr id="3" name="Object 2"/>
            <p:cNvGraphicFramePr>
              <a:graphicFrameLocks noChangeAspect="1"/>
            </p:cNvGraphicFramePr>
            <p:nvPr>
              <p:extLst>
                <p:ext uri="{D42A27DB-BD31-4B8C-83A1-F6EECF244321}">
                  <p14:modId xmlns:p14="http://schemas.microsoft.com/office/powerpoint/2010/main" val="1468423172"/>
                </p:ext>
              </p:extLst>
            </p:nvPr>
          </p:nvGraphicFramePr>
          <p:xfrm>
            <a:off x="1910502" y="1767049"/>
            <a:ext cx="5322997" cy="1952414"/>
          </p:xfrm>
          <a:graphic>
            <a:graphicData uri="http://schemas.openxmlformats.org/presentationml/2006/ole">
              <mc:AlternateContent xmlns:mc="http://schemas.openxmlformats.org/markup-compatibility/2006">
                <mc:Choice xmlns:v="urn:schemas-microsoft-com:vml" Requires="v">
                  <p:oleObj spid="_x0000_s593963" name="CS ChemDraw Drawing" r:id="rId3" imgW="2610565" imgH="956986" progId="ChemDraw.Document.6.0">
                    <p:embed/>
                  </p:oleObj>
                </mc:Choice>
                <mc:Fallback>
                  <p:oleObj name="CS ChemDraw Drawing" r:id="rId3" imgW="2610565" imgH="956986" progId="ChemDraw.Document.6.0">
                    <p:embed/>
                    <p:pic>
                      <p:nvPicPr>
                        <p:cNvPr id="0" name=""/>
                        <p:cNvPicPr/>
                        <p:nvPr/>
                      </p:nvPicPr>
                      <p:blipFill>
                        <a:blip r:embed="rId4"/>
                        <a:stretch>
                          <a:fillRect/>
                        </a:stretch>
                      </p:blipFill>
                      <p:spPr>
                        <a:xfrm>
                          <a:off x="1910502" y="1767049"/>
                          <a:ext cx="5322997" cy="1952414"/>
                        </a:xfrm>
                        <a:prstGeom prst="rect">
                          <a:avLst/>
                        </a:prstGeom>
                      </p:spPr>
                    </p:pic>
                  </p:oleObj>
                </mc:Fallback>
              </mc:AlternateContent>
            </a:graphicData>
          </a:graphic>
        </p:graphicFrame>
        <p:sp>
          <p:nvSpPr>
            <p:cNvPr id="4" name="TextBox 3"/>
            <p:cNvSpPr txBox="1"/>
            <p:nvPr/>
          </p:nvSpPr>
          <p:spPr>
            <a:xfrm>
              <a:off x="2121110" y="1435724"/>
              <a:ext cx="1609736" cy="400110"/>
            </a:xfrm>
            <a:prstGeom prst="rect">
              <a:avLst/>
            </a:prstGeom>
            <a:noFill/>
          </p:spPr>
          <p:txBody>
            <a:bodyPr wrap="none" rtlCol="0">
              <a:spAutoFit/>
            </a:bodyPr>
            <a:lstStyle/>
            <a:p>
              <a:r>
                <a:rPr lang="en-US" sz="2000" smtClean="0">
                  <a:solidFill>
                    <a:schemeClr val="accent5">
                      <a:lumMod val="60000"/>
                      <a:lumOff val="40000"/>
                    </a:schemeClr>
                  </a:solidFill>
                </a:rPr>
                <a:t>Link termini</a:t>
              </a:r>
              <a:endParaRPr lang="en-US" sz="2000">
                <a:solidFill>
                  <a:schemeClr val="accent5">
                    <a:lumMod val="60000"/>
                    <a:lumOff val="40000"/>
                  </a:schemeClr>
                </a:solidFill>
              </a:endParaRPr>
            </a:p>
          </p:txBody>
        </p:sp>
      </p:grpSp>
      <p:pic>
        <p:nvPicPr>
          <p:cNvPr id="6" name="Picture 5"/>
          <p:cNvPicPr>
            <a:picLocks noChangeAspect="1"/>
          </p:cNvPicPr>
          <p:nvPr/>
        </p:nvPicPr>
        <p:blipFill>
          <a:blip r:embed="rId5"/>
          <a:stretch>
            <a:fillRect/>
          </a:stretch>
        </p:blipFill>
        <p:spPr>
          <a:xfrm>
            <a:off x="1970113" y="3382192"/>
            <a:ext cx="5203774" cy="347580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3" name="Rectangle 3"/>
          <p:cNvSpPr>
            <a:spLocks noGrp="1" noChangeArrowheads="1"/>
          </p:cNvSpPr>
          <p:nvPr>
            <p:ph type="title"/>
          </p:nvPr>
        </p:nvSpPr>
        <p:spPr>
          <a:xfrm>
            <a:off x="222250" y="166688"/>
            <a:ext cx="8921750" cy="1190625"/>
          </a:xfrm>
        </p:spPr>
        <p:txBody>
          <a:bodyPr/>
          <a:lstStyle/>
          <a:p>
            <a:r>
              <a:rPr lang="en-US" altLang="en-US">
                <a:solidFill>
                  <a:schemeClr val="accent1"/>
                </a:solidFill>
                <a:cs typeface="Arial" panose="020B0604020202020204" pitchFamily="34" charset="0"/>
              </a:rPr>
              <a:t>Assigning</a:t>
            </a:r>
            <a:r>
              <a:rPr lang="en-US" altLang="en-US">
                <a:solidFill>
                  <a:schemeClr val="tx1"/>
                </a:solidFill>
                <a:cs typeface="Arial" panose="020B0604020202020204" pitchFamily="34" charset="0"/>
              </a:rPr>
              <a:t> </a:t>
            </a:r>
            <a:r>
              <a:rPr lang="en-US" altLang="en-US" i="1">
                <a:solidFill>
                  <a:srgbClr val="FF9900"/>
                </a:solidFill>
                <a:cs typeface="Arial" panose="020B0604020202020204" pitchFamily="34" charset="0"/>
              </a:rPr>
              <a:t>R</a:t>
            </a:r>
            <a:r>
              <a:rPr lang="en-US" altLang="en-US">
                <a:solidFill>
                  <a:srgbClr val="FF9900"/>
                </a:solidFill>
                <a:cs typeface="Arial" panose="020B0604020202020204" pitchFamily="34" charset="0"/>
              </a:rPr>
              <a:t>,</a:t>
            </a:r>
            <a:r>
              <a:rPr lang="en-US" altLang="en-US" i="1">
                <a:solidFill>
                  <a:srgbClr val="FF9900"/>
                </a:solidFill>
                <a:cs typeface="Arial" panose="020B0604020202020204" pitchFamily="34" charset="0"/>
              </a:rPr>
              <a:t>S</a:t>
            </a:r>
            <a:r>
              <a:rPr lang="en-US" altLang="en-US">
                <a:solidFill>
                  <a:schemeClr val="tx1"/>
                </a:solidFill>
                <a:cs typeface="Arial" panose="020B0604020202020204" pitchFamily="34" charset="0"/>
              </a:rPr>
              <a:t> </a:t>
            </a:r>
            <a:r>
              <a:rPr lang="en-US" altLang="en-US" smtClean="0">
                <a:solidFill>
                  <a:schemeClr val="accent1"/>
                </a:solidFill>
                <a:cs typeface="Arial" panose="020B0604020202020204" pitchFamily="34" charset="0"/>
              </a:rPr>
              <a:t>In </a:t>
            </a:r>
            <a:r>
              <a:rPr lang="en-US" altLang="en-US">
                <a:solidFill>
                  <a:schemeClr val="accent1"/>
                </a:solidFill>
                <a:cs typeface="Arial" panose="020B0604020202020204" pitchFamily="34" charset="0"/>
              </a:rPr>
              <a:t>Cyclic Analogs</a:t>
            </a:r>
          </a:p>
        </p:txBody>
      </p:sp>
      <p:sp>
        <p:nvSpPr>
          <p:cNvPr id="537604" name="Rectangle 4"/>
          <p:cNvSpPr>
            <a:spLocks noChangeArrowheads="1"/>
          </p:cNvSpPr>
          <p:nvPr/>
        </p:nvSpPr>
        <p:spPr bwMode="auto">
          <a:xfrm>
            <a:off x="1770063" y="6096000"/>
            <a:ext cx="5240337" cy="479425"/>
          </a:xfrm>
          <a:prstGeom prst="rect">
            <a:avLst/>
          </a:prstGeom>
          <a:solidFill>
            <a:schemeClr val="bg1"/>
          </a:solidFill>
          <a:ln w="38100">
            <a:solidFill>
              <a:schemeClr val="bg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a:blip r:embed="rId2"/>
          <a:stretch>
            <a:fillRect/>
          </a:stretch>
        </p:blipFill>
        <p:spPr>
          <a:xfrm>
            <a:off x="1684214" y="1530856"/>
            <a:ext cx="5775572" cy="4706476"/>
          </a:xfrm>
          <a:prstGeom prst="rect">
            <a:avLst/>
          </a:prstGeom>
        </p:spPr>
      </p:pic>
      <p:cxnSp>
        <p:nvCxnSpPr>
          <p:cNvPr id="6" name="Straight Connector 5"/>
          <p:cNvCxnSpPr/>
          <p:nvPr/>
        </p:nvCxnSpPr>
        <p:spPr bwMode="auto">
          <a:xfrm>
            <a:off x="130854" y="1203379"/>
            <a:ext cx="8882292" cy="15821"/>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ounded Rectangle 76"/>
          <p:cNvSpPr/>
          <p:nvPr/>
        </p:nvSpPr>
        <p:spPr bwMode="auto">
          <a:xfrm>
            <a:off x="288925" y="2881993"/>
            <a:ext cx="3997325" cy="2702378"/>
          </a:xfrm>
          <a:prstGeom prst="roundRect">
            <a:avLst/>
          </a:prstGeom>
          <a:ln>
            <a:headEnd type="none" w="med" len="med"/>
            <a:tailEnd type="none" w="sm" len="sm"/>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endParaRPr>
          </a:p>
        </p:txBody>
      </p:sp>
      <p:sp>
        <p:nvSpPr>
          <p:cNvPr id="76" name="Rounded Rectangle 75"/>
          <p:cNvSpPr/>
          <p:nvPr/>
        </p:nvSpPr>
        <p:spPr bwMode="auto">
          <a:xfrm>
            <a:off x="4941097" y="2914424"/>
            <a:ext cx="3997325" cy="2702378"/>
          </a:xfrm>
          <a:prstGeom prst="roundRect">
            <a:avLst/>
          </a:prstGeom>
          <a:ln>
            <a:headEnd type="none" w="med" len="med"/>
            <a:tailEnd type="none" w="sm" len="sm"/>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endParaRPr>
          </a:p>
        </p:txBody>
      </p:sp>
      <p:sp>
        <p:nvSpPr>
          <p:cNvPr id="538626" name="Line 2"/>
          <p:cNvSpPr>
            <a:spLocks noChangeShapeType="1"/>
          </p:cNvSpPr>
          <p:nvPr/>
        </p:nvSpPr>
        <p:spPr bwMode="auto">
          <a:xfrm rot="960000" flipV="1">
            <a:off x="369426" y="1407419"/>
            <a:ext cx="254807" cy="269403"/>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27" name="Line 3"/>
          <p:cNvSpPr>
            <a:spLocks noChangeShapeType="1"/>
          </p:cNvSpPr>
          <p:nvPr/>
        </p:nvSpPr>
        <p:spPr bwMode="auto">
          <a:xfrm rot="1320000" flipV="1">
            <a:off x="996669" y="1460144"/>
            <a:ext cx="285780" cy="331008"/>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28" name="Line 4"/>
          <p:cNvSpPr>
            <a:spLocks noChangeShapeType="1"/>
          </p:cNvSpPr>
          <p:nvPr/>
        </p:nvSpPr>
        <p:spPr bwMode="auto">
          <a:xfrm rot="16200000" flipV="1">
            <a:off x="642031" y="1428525"/>
            <a:ext cx="322263" cy="319088"/>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29" name="Line 5"/>
          <p:cNvSpPr>
            <a:spLocks noChangeShapeType="1"/>
          </p:cNvSpPr>
          <p:nvPr/>
        </p:nvSpPr>
        <p:spPr bwMode="auto">
          <a:xfrm rot="18981451" flipV="1">
            <a:off x="836427" y="1776810"/>
            <a:ext cx="222790" cy="230581"/>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30" name="Text Box 6"/>
          <p:cNvSpPr txBox="1">
            <a:spLocks noChangeArrowheads="1"/>
          </p:cNvSpPr>
          <p:nvPr/>
        </p:nvSpPr>
        <p:spPr bwMode="auto">
          <a:xfrm>
            <a:off x="751569" y="1355391"/>
            <a:ext cx="347663"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a:t>
            </a:r>
          </a:p>
        </p:txBody>
      </p:sp>
      <p:sp>
        <p:nvSpPr>
          <p:cNvPr id="538631" name="Text Box 7"/>
          <p:cNvSpPr txBox="1">
            <a:spLocks noChangeArrowheads="1"/>
          </p:cNvSpPr>
          <p:nvPr/>
        </p:nvSpPr>
        <p:spPr bwMode="auto">
          <a:xfrm>
            <a:off x="726169" y="1978781"/>
            <a:ext cx="54292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solidFill>
                  <a:srgbClr val="FF0000"/>
                </a:solidFill>
                <a:effectLst>
                  <a:outerShdw blurRad="38100" dist="38100" dir="2700000" algn="tl">
                    <a:srgbClr val="000000"/>
                  </a:outerShdw>
                </a:effectLst>
              </a:rPr>
              <a:t>Br</a:t>
            </a:r>
          </a:p>
        </p:txBody>
      </p:sp>
      <p:sp>
        <p:nvSpPr>
          <p:cNvPr id="538632" name="Text Box 8"/>
          <p:cNvSpPr txBox="1">
            <a:spLocks noChangeArrowheads="1"/>
          </p:cNvSpPr>
          <p:nvPr/>
        </p:nvSpPr>
        <p:spPr bwMode="auto">
          <a:xfrm>
            <a:off x="2933012" y="2122807"/>
            <a:ext cx="54292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solidFill>
                  <a:srgbClr val="FF0000"/>
                </a:solidFill>
                <a:effectLst>
                  <a:outerShdw blurRad="38100" dist="38100" dir="2700000" algn="tl">
                    <a:srgbClr val="000000"/>
                  </a:outerShdw>
                </a:effectLst>
              </a:rPr>
              <a:t>Br</a:t>
            </a:r>
          </a:p>
        </p:txBody>
      </p:sp>
      <p:sp>
        <p:nvSpPr>
          <p:cNvPr id="538633" name="Line 9"/>
          <p:cNvSpPr>
            <a:spLocks noChangeShapeType="1"/>
          </p:cNvSpPr>
          <p:nvPr/>
        </p:nvSpPr>
        <p:spPr bwMode="auto">
          <a:xfrm rot="960000" flipV="1">
            <a:off x="2542542" y="1474835"/>
            <a:ext cx="319087" cy="322262"/>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34" name="Line 10"/>
          <p:cNvSpPr>
            <a:spLocks noChangeShapeType="1"/>
          </p:cNvSpPr>
          <p:nvPr/>
        </p:nvSpPr>
        <p:spPr bwMode="auto">
          <a:xfrm rot="960000" flipV="1">
            <a:off x="3213618" y="1561548"/>
            <a:ext cx="317500" cy="322262"/>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35" name="Line 11"/>
          <p:cNvSpPr>
            <a:spLocks noChangeShapeType="1"/>
          </p:cNvSpPr>
          <p:nvPr/>
        </p:nvSpPr>
        <p:spPr bwMode="auto">
          <a:xfrm rot="16200000" flipV="1">
            <a:off x="2880407" y="1528537"/>
            <a:ext cx="322262" cy="319088"/>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36" name="Line 12"/>
          <p:cNvSpPr>
            <a:spLocks noChangeShapeType="1"/>
          </p:cNvSpPr>
          <p:nvPr/>
        </p:nvSpPr>
        <p:spPr bwMode="auto">
          <a:xfrm rot="18720000" flipV="1">
            <a:off x="3050334" y="1892931"/>
            <a:ext cx="266744" cy="223763"/>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37" name="Text Box 13"/>
          <p:cNvSpPr txBox="1">
            <a:spLocks noChangeArrowheads="1"/>
          </p:cNvSpPr>
          <p:nvPr/>
        </p:nvSpPr>
        <p:spPr bwMode="auto">
          <a:xfrm>
            <a:off x="2991532" y="1438050"/>
            <a:ext cx="3460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a:t>
            </a:r>
          </a:p>
        </p:txBody>
      </p:sp>
      <p:sp>
        <p:nvSpPr>
          <p:cNvPr id="538638" name="Line 14"/>
          <p:cNvSpPr>
            <a:spLocks noChangeShapeType="1"/>
          </p:cNvSpPr>
          <p:nvPr/>
        </p:nvSpPr>
        <p:spPr bwMode="auto">
          <a:xfrm rot="18981451" flipV="1">
            <a:off x="2769176" y="1234491"/>
            <a:ext cx="239093" cy="243552"/>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39" name="Text Box 15"/>
          <p:cNvSpPr txBox="1">
            <a:spLocks noChangeArrowheads="1"/>
          </p:cNvSpPr>
          <p:nvPr/>
        </p:nvSpPr>
        <p:spPr bwMode="auto">
          <a:xfrm>
            <a:off x="2680382" y="827520"/>
            <a:ext cx="547687"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solidFill>
                  <a:srgbClr val="FF0000"/>
                </a:solidFill>
                <a:effectLst>
                  <a:outerShdw blurRad="38100" dist="38100" dir="2700000" algn="tl">
                    <a:srgbClr val="000000"/>
                  </a:outerShdw>
                </a:effectLst>
              </a:rPr>
              <a:t>Br</a:t>
            </a:r>
          </a:p>
        </p:txBody>
      </p:sp>
      <p:sp>
        <p:nvSpPr>
          <p:cNvPr id="538640" name="Text Box 16"/>
          <p:cNvSpPr txBox="1">
            <a:spLocks noChangeArrowheads="1"/>
          </p:cNvSpPr>
          <p:nvPr/>
        </p:nvSpPr>
        <p:spPr bwMode="auto">
          <a:xfrm>
            <a:off x="2688319" y="1533300"/>
            <a:ext cx="347663"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a:t>
            </a:r>
          </a:p>
        </p:txBody>
      </p:sp>
      <p:sp>
        <p:nvSpPr>
          <p:cNvPr id="538641" name="Line 17"/>
          <p:cNvSpPr>
            <a:spLocks noChangeShapeType="1"/>
          </p:cNvSpPr>
          <p:nvPr/>
        </p:nvSpPr>
        <p:spPr bwMode="auto">
          <a:xfrm>
            <a:off x="1477057" y="1636487"/>
            <a:ext cx="930275" cy="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42" name="Text Box 18"/>
          <p:cNvSpPr txBox="1">
            <a:spLocks noChangeArrowheads="1"/>
          </p:cNvSpPr>
          <p:nvPr/>
        </p:nvSpPr>
        <p:spPr bwMode="auto">
          <a:xfrm>
            <a:off x="1456419" y="1163412"/>
            <a:ext cx="1295400"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Br</a:t>
            </a:r>
            <a:r>
              <a:rPr lang="en-US" altLang="en-US" sz="2000" baseline="-25000">
                <a:effectLst>
                  <a:outerShdw blurRad="38100" dist="38100" dir="2700000" algn="tl">
                    <a:srgbClr val="000000"/>
                  </a:outerShdw>
                </a:effectLst>
              </a:rPr>
              <a:t>2, </a:t>
            </a:r>
            <a:r>
              <a:rPr lang="en-US" altLang="en-US" sz="2000" i="1">
                <a:effectLst>
                  <a:outerShdw blurRad="38100" dist="38100" dir="2700000" algn="tl">
                    <a:srgbClr val="000000"/>
                  </a:outerShdw>
                </a:effectLst>
              </a:rPr>
              <a:t>hv</a:t>
            </a:r>
          </a:p>
        </p:txBody>
      </p:sp>
      <p:sp>
        <p:nvSpPr>
          <p:cNvPr id="538643" name="Text Box 19"/>
          <p:cNvSpPr txBox="1">
            <a:spLocks noChangeArrowheads="1"/>
          </p:cNvSpPr>
          <p:nvPr/>
        </p:nvSpPr>
        <p:spPr bwMode="auto">
          <a:xfrm>
            <a:off x="1529445" y="1628550"/>
            <a:ext cx="852488"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a:effectLst>
                  <a:outerShdw blurRad="38100" dist="38100" dir="2700000" algn="tl">
                    <a:srgbClr val="000000"/>
                  </a:outerShdw>
                </a:effectLst>
              </a:rPr>
              <a:t>-HBr</a:t>
            </a:r>
          </a:p>
        </p:txBody>
      </p:sp>
      <p:sp>
        <p:nvSpPr>
          <p:cNvPr id="538644" name="Text Box 20"/>
          <p:cNvSpPr txBox="1">
            <a:spLocks noChangeArrowheads="1"/>
          </p:cNvSpPr>
          <p:nvPr/>
        </p:nvSpPr>
        <p:spPr bwMode="auto">
          <a:xfrm>
            <a:off x="4070127" y="1220562"/>
            <a:ext cx="4206193" cy="52322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smtClean="0">
                <a:effectLst>
                  <a:outerShdw blurRad="38100" dist="38100" dir="2700000" algn="tl">
                    <a:srgbClr val="000000"/>
                  </a:outerShdw>
                </a:effectLst>
              </a:rPr>
              <a:t>Will give: </a:t>
            </a:r>
            <a:r>
              <a:rPr lang="en-US" altLang="en-US" sz="2800" i="1">
                <a:solidFill>
                  <a:srgbClr val="FF9900"/>
                </a:solidFill>
                <a:effectLst>
                  <a:outerShdw blurRad="38100" dist="38100" dir="2700000" algn="tl">
                    <a:srgbClr val="000000"/>
                  </a:outerShdw>
                </a:effectLst>
              </a:rPr>
              <a:t>SS SR  RS RR</a:t>
            </a:r>
          </a:p>
        </p:txBody>
      </p:sp>
      <p:grpSp>
        <p:nvGrpSpPr>
          <p:cNvPr id="538645" name="Group 21"/>
          <p:cNvGrpSpPr>
            <a:grpSpLocks/>
          </p:cNvGrpSpPr>
          <p:nvPr/>
        </p:nvGrpSpPr>
        <p:grpSpPr bwMode="auto">
          <a:xfrm>
            <a:off x="236538" y="2954338"/>
            <a:ext cx="2190750" cy="2366962"/>
            <a:chOff x="149" y="2248"/>
            <a:chExt cx="1380" cy="1491"/>
          </a:xfrm>
        </p:grpSpPr>
        <p:sp>
          <p:nvSpPr>
            <p:cNvPr id="538646" name="Text Box 22"/>
            <p:cNvSpPr txBox="1">
              <a:spLocks noChangeArrowheads="1"/>
            </p:cNvSpPr>
            <p:nvPr/>
          </p:nvSpPr>
          <p:spPr bwMode="auto">
            <a:xfrm>
              <a:off x="559" y="3412"/>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38647" name="Text Box 23"/>
            <p:cNvSpPr txBox="1">
              <a:spLocks noChangeArrowheads="1"/>
            </p:cNvSpPr>
            <p:nvPr/>
          </p:nvSpPr>
          <p:spPr bwMode="auto">
            <a:xfrm>
              <a:off x="561" y="224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38648" name="Text Box 24"/>
            <p:cNvSpPr txBox="1">
              <a:spLocks noChangeArrowheads="1"/>
            </p:cNvSpPr>
            <p:nvPr/>
          </p:nvSpPr>
          <p:spPr bwMode="auto">
            <a:xfrm>
              <a:off x="927" y="300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38649" name="Text Box 25"/>
            <p:cNvSpPr txBox="1">
              <a:spLocks noChangeArrowheads="1"/>
            </p:cNvSpPr>
            <p:nvPr/>
          </p:nvSpPr>
          <p:spPr bwMode="auto">
            <a:xfrm>
              <a:off x="149" y="262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38650" name="Text Box 26"/>
            <p:cNvSpPr txBox="1">
              <a:spLocks noChangeArrowheads="1"/>
            </p:cNvSpPr>
            <p:nvPr/>
          </p:nvSpPr>
          <p:spPr bwMode="auto">
            <a:xfrm>
              <a:off x="927" y="2629"/>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Br</a:t>
              </a:r>
              <a:endParaRPr lang="en-US" altLang="en-US" sz="2800" baseline="-25000">
                <a:effectLst>
                  <a:outerShdw blurRad="38100" dist="38100" dir="2700000" algn="tl">
                    <a:srgbClr val="000000"/>
                  </a:outerShdw>
                </a:effectLst>
              </a:endParaRPr>
            </a:p>
          </p:txBody>
        </p:sp>
        <p:sp>
          <p:nvSpPr>
            <p:cNvPr id="538651" name="Text Box 27"/>
            <p:cNvSpPr txBox="1">
              <a:spLocks noChangeArrowheads="1"/>
            </p:cNvSpPr>
            <p:nvPr/>
          </p:nvSpPr>
          <p:spPr bwMode="auto">
            <a:xfrm>
              <a:off x="174" y="300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Br</a:t>
              </a:r>
              <a:endParaRPr lang="en-US" altLang="en-US" sz="2800" baseline="-25000">
                <a:effectLst>
                  <a:outerShdw blurRad="38100" dist="38100" dir="2700000" algn="tl">
                    <a:srgbClr val="000000"/>
                  </a:outerShdw>
                </a:effectLst>
              </a:endParaRPr>
            </a:p>
          </p:txBody>
        </p:sp>
        <p:grpSp>
          <p:nvGrpSpPr>
            <p:cNvPr id="538652" name="Group 28"/>
            <p:cNvGrpSpPr>
              <a:grpSpLocks/>
            </p:cNvGrpSpPr>
            <p:nvPr/>
          </p:nvGrpSpPr>
          <p:grpSpPr bwMode="auto">
            <a:xfrm>
              <a:off x="468" y="2566"/>
              <a:ext cx="449" cy="896"/>
              <a:chOff x="418" y="2469"/>
              <a:chExt cx="449" cy="896"/>
            </a:xfrm>
          </p:grpSpPr>
          <p:sp>
            <p:nvSpPr>
              <p:cNvPr id="538653" name="Line 29"/>
              <p:cNvSpPr>
                <a:spLocks noChangeShapeType="1"/>
              </p:cNvSpPr>
              <p:nvPr/>
            </p:nvSpPr>
            <p:spPr bwMode="auto">
              <a:xfrm>
                <a:off x="631" y="2469"/>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54" name="Line 30"/>
              <p:cNvSpPr>
                <a:spLocks noChangeShapeType="1"/>
              </p:cNvSpPr>
              <p:nvPr/>
            </p:nvSpPr>
            <p:spPr bwMode="auto">
              <a:xfrm>
                <a:off x="418" y="273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55" name="Line 31"/>
              <p:cNvSpPr>
                <a:spLocks noChangeShapeType="1"/>
              </p:cNvSpPr>
              <p:nvPr/>
            </p:nvSpPr>
            <p:spPr bwMode="auto">
              <a:xfrm>
                <a:off x="419" y="3085"/>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538656" name="Group 32"/>
          <p:cNvGrpSpPr>
            <a:grpSpLocks/>
          </p:cNvGrpSpPr>
          <p:nvPr/>
        </p:nvGrpSpPr>
        <p:grpSpPr bwMode="auto">
          <a:xfrm>
            <a:off x="2381250" y="2954338"/>
            <a:ext cx="2190750" cy="2366962"/>
            <a:chOff x="1500" y="2248"/>
            <a:chExt cx="1380" cy="1491"/>
          </a:xfrm>
        </p:grpSpPr>
        <p:sp>
          <p:nvSpPr>
            <p:cNvPr id="538657" name="Text Box 33"/>
            <p:cNvSpPr txBox="1">
              <a:spLocks noChangeArrowheads="1"/>
            </p:cNvSpPr>
            <p:nvPr/>
          </p:nvSpPr>
          <p:spPr bwMode="auto">
            <a:xfrm>
              <a:off x="1910" y="3412"/>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38658" name="Text Box 34"/>
            <p:cNvSpPr txBox="1">
              <a:spLocks noChangeArrowheads="1"/>
            </p:cNvSpPr>
            <p:nvPr/>
          </p:nvSpPr>
          <p:spPr bwMode="auto">
            <a:xfrm>
              <a:off x="1912" y="224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38659" name="Text Box 35"/>
            <p:cNvSpPr txBox="1">
              <a:spLocks noChangeArrowheads="1"/>
            </p:cNvSpPr>
            <p:nvPr/>
          </p:nvSpPr>
          <p:spPr bwMode="auto">
            <a:xfrm>
              <a:off x="2278" y="300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Br</a:t>
              </a:r>
              <a:endParaRPr lang="en-US" altLang="en-US" sz="2800" baseline="-25000">
                <a:effectLst>
                  <a:outerShdw blurRad="38100" dist="38100" dir="2700000" algn="tl">
                    <a:srgbClr val="000000"/>
                  </a:outerShdw>
                </a:effectLst>
              </a:endParaRPr>
            </a:p>
          </p:txBody>
        </p:sp>
        <p:sp>
          <p:nvSpPr>
            <p:cNvPr id="538660" name="Text Box 36"/>
            <p:cNvSpPr txBox="1">
              <a:spLocks noChangeArrowheads="1"/>
            </p:cNvSpPr>
            <p:nvPr/>
          </p:nvSpPr>
          <p:spPr bwMode="auto">
            <a:xfrm>
              <a:off x="1500" y="262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Br</a:t>
              </a:r>
              <a:endParaRPr lang="en-US" altLang="en-US" sz="2800" baseline="-25000">
                <a:effectLst>
                  <a:outerShdw blurRad="38100" dist="38100" dir="2700000" algn="tl">
                    <a:srgbClr val="000000"/>
                  </a:outerShdw>
                </a:effectLst>
              </a:endParaRPr>
            </a:p>
          </p:txBody>
        </p:sp>
        <p:sp>
          <p:nvSpPr>
            <p:cNvPr id="538661" name="Text Box 37"/>
            <p:cNvSpPr txBox="1">
              <a:spLocks noChangeArrowheads="1"/>
            </p:cNvSpPr>
            <p:nvPr/>
          </p:nvSpPr>
          <p:spPr bwMode="auto">
            <a:xfrm>
              <a:off x="2278" y="2629"/>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38662" name="Text Box 38"/>
            <p:cNvSpPr txBox="1">
              <a:spLocks noChangeArrowheads="1"/>
            </p:cNvSpPr>
            <p:nvPr/>
          </p:nvSpPr>
          <p:spPr bwMode="auto">
            <a:xfrm>
              <a:off x="1525" y="300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grpSp>
          <p:nvGrpSpPr>
            <p:cNvPr id="538663" name="Group 39"/>
            <p:cNvGrpSpPr>
              <a:grpSpLocks/>
            </p:cNvGrpSpPr>
            <p:nvPr/>
          </p:nvGrpSpPr>
          <p:grpSpPr bwMode="auto">
            <a:xfrm>
              <a:off x="1819" y="2566"/>
              <a:ext cx="449" cy="896"/>
              <a:chOff x="418" y="2469"/>
              <a:chExt cx="449" cy="896"/>
            </a:xfrm>
          </p:grpSpPr>
          <p:sp>
            <p:nvSpPr>
              <p:cNvPr id="538664" name="Line 40"/>
              <p:cNvSpPr>
                <a:spLocks noChangeShapeType="1"/>
              </p:cNvSpPr>
              <p:nvPr/>
            </p:nvSpPr>
            <p:spPr bwMode="auto">
              <a:xfrm>
                <a:off x="631" y="2469"/>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65" name="Line 41"/>
              <p:cNvSpPr>
                <a:spLocks noChangeShapeType="1"/>
              </p:cNvSpPr>
              <p:nvPr/>
            </p:nvSpPr>
            <p:spPr bwMode="auto">
              <a:xfrm>
                <a:off x="418" y="273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66" name="Line 42"/>
              <p:cNvSpPr>
                <a:spLocks noChangeShapeType="1"/>
              </p:cNvSpPr>
              <p:nvPr/>
            </p:nvSpPr>
            <p:spPr bwMode="auto">
              <a:xfrm>
                <a:off x="419" y="3085"/>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538667" name="Group 43"/>
          <p:cNvGrpSpPr>
            <a:grpSpLocks/>
          </p:cNvGrpSpPr>
          <p:nvPr/>
        </p:nvGrpSpPr>
        <p:grpSpPr bwMode="auto">
          <a:xfrm>
            <a:off x="5173663" y="2954338"/>
            <a:ext cx="2190750" cy="2366962"/>
            <a:chOff x="3259" y="2248"/>
            <a:chExt cx="1380" cy="1491"/>
          </a:xfrm>
        </p:grpSpPr>
        <p:sp>
          <p:nvSpPr>
            <p:cNvPr id="538668" name="Text Box 44"/>
            <p:cNvSpPr txBox="1">
              <a:spLocks noChangeArrowheads="1"/>
            </p:cNvSpPr>
            <p:nvPr/>
          </p:nvSpPr>
          <p:spPr bwMode="auto">
            <a:xfrm>
              <a:off x="3669" y="3412"/>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38669" name="Text Box 45"/>
            <p:cNvSpPr txBox="1">
              <a:spLocks noChangeArrowheads="1"/>
            </p:cNvSpPr>
            <p:nvPr/>
          </p:nvSpPr>
          <p:spPr bwMode="auto">
            <a:xfrm>
              <a:off x="3671" y="224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38670" name="Text Box 46"/>
            <p:cNvSpPr txBox="1">
              <a:spLocks noChangeArrowheads="1"/>
            </p:cNvSpPr>
            <p:nvPr/>
          </p:nvSpPr>
          <p:spPr bwMode="auto">
            <a:xfrm>
              <a:off x="4037" y="300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Br</a:t>
              </a:r>
              <a:endParaRPr lang="en-US" altLang="en-US" sz="2800" baseline="-25000">
                <a:effectLst>
                  <a:outerShdw blurRad="38100" dist="38100" dir="2700000" algn="tl">
                    <a:srgbClr val="000000"/>
                  </a:outerShdw>
                </a:effectLst>
              </a:endParaRPr>
            </a:p>
          </p:txBody>
        </p:sp>
        <p:sp>
          <p:nvSpPr>
            <p:cNvPr id="538671" name="Text Box 47"/>
            <p:cNvSpPr txBox="1">
              <a:spLocks noChangeArrowheads="1"/>
            </p:cNvSpPr>
            <p:nvPr/>
          </p:nvSpPr>
          <p:spPr bwMode="auto">
            <a:xfrm>
              <a:off x="3259" y="262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38672" name="Text Box 48"/>
            <p:cNvSpPr txBox="1">
              <a:spLocks noChangeArrowheads="1"/>
            </p:cNvSpPr>
            <p:nvPr/>
          </p:nvSpPr>
          <p:spPr bwMode="auto">
            <a:xfrm>
              <a:off x="4037" y="2629"/>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Br</a:t>
              </a:r>
              <a:endParaRPr lang="en-US" altLang="en-US" sz="2800" baseline="-25000">
                <a:effectLst>
                  <a:outerShdw blurRad="38100" dist="38100" dir="2700000" algn="tl">
                    <a:srgbClr val="000000"/>
                  </a:outerShdw>
                </a:effectLst>
              </a:endParaRPr>
            </a:p>
          </p:txBody>
        </p:sp>
        <p:sp>
          <p:nvSpPr>
            <p:cNvPr id="538673" name="Text Box 49"/>
            <p:cNvSpPr txBox="1">
              <a:spLocks noChangeArrowheads="1"/>
            </p:cNvSpPr>
            <p:nvPr/>
          </p:nvSpPr>
          <p:spPr bwMode="auto">
            <a:xfrm>
              <a:off x="3284" y="300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grpSp>
          <p:nvGrpSpPr>
            <p:cNvPr id="538674" name="Group 50"/>
            <p:cNvGrpSpPr>
              <a:grpSpLocks/>
            </p:cNvGrpSpPr>
            <p:nvPr/>
          </p:nvGrpSpPr>
          <p:grpSpPr bwMode="auto">
            <a:xfrm>
              <a:off x="3578" y="2566"/>
              <a:ext cx="449" cy="896"/>
              <a:chOff x="418" y="2469"/>
              <a:chExt cx="449" cy="896"/>
            </a:xfrm>
          </p:grpSpPr>
          <p:sp>
            <p:nvSpPr>
              <p:cNvPr id="538675" name="Line 51"/>
              <p:cNvSpPr>
                <a:spLocks noChangeShapeType="1"/>
              </p:cNvSpPr>
              <p:nvPr/>
            </p:nvSpPr>
            <p:spPr bwMode="auto">
              <a:xfrm>
                <a:off x="631" y="2469"/>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76" name="Line 52"/>
              <p:cNvSpPr>
                <a:spLocks noChangeShapeType="1"/>
              </p:cNvSpPr>
              <p:nvPr/>
            </p:nvSpPr>
            <p:spPr bwMode="auto">
              <a:xfrm>
                <a:off x="418" y="273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77" name="Line 53"/>
              <p:cNvSpPr>
                <a:spLocks noChangeShapeType="1"/>
              </p:cNvSpPr>
              <p:nvPr/>
            </p:nvSpPr>
            <p:spPr bwMode="auto">
              <a:xfrm>
                <a:off x="419" y="3085"/>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538678" name="Group 54"/>
          <p:cNvGrpSpPr>
            <a:grpSpLocks/>
          </p:cNvGrpSpPr>
          <p:nvPr/>
        </p:nvGrpSpPr>
        <p:grpSpPr bwMode="auto">
          <a:xfrm>
            <a:off x="7235825" y="2954338"/>
            <a:ext cx="2190750" cy="2366962"/>
            <a:chOff x="4558" y="2248"/>
            <a:chExt cx="1380" cy="1491"/>
          </a:xfrm>
        </p:grpSpPr>
        <p:sp>
          <p:nvSpPr>
            <p:cNvPr id="538679" name="Text Box 55"/>
            <p:cNvSpPr txBox="1">
              <a:spLocks noChangeArrowheads="1"/>
            </p:cNvSpPr>
            <p:nvPr/>
          </p:nvSpPr>
          <p:spPr bwMode="auto">
            <a:xfrm>
              <a:off x="4968" y="3412"/>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38680" name="Text Box 56"/>
            <p:cNvSpPr txBox="1">
              <a:spLocks noChangeArrowheads="1"/>
            </p:cNvSpPr>
            <p:nvPr/>
          </p:nvSpPr>
          <p:spPr bwMode="auto">
            <a:xfrm>
              <a:off x="4970" y="224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38681" name="Text Box 57"/>
            <p:cNvSpPr txBox="1">
              <a:spLocks noChangeArrowheads="1"/>
            </p:cNvSpPr>
            <p:nvPr/>
          </p:nvSpPr>
          <p:spPr bwMode="auto">
            <a:xfrm>
              <a:off x="5336" y="300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38682" name="Text Box 58"/>
            <p:cNvSpPr txBox="1">
              <a:spLocks noChangeArrowheads="1"/>
            </p:cNvSpPr>
            <p:nvPr/>
          </p:nvSpPr>
          <p:spPr bwMode="auto">
            <a:xfrm>
              <a:off x="4558" y="262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Br</a:t>
              </a:r>
              <a:endParaRPr lang="en-US" altLang="en-US" sz="2800" baseline="-25000">
                <a:effectLst>
                  <a:outerShdw blurRad="38100" dist="38100" dir="2700000" algn="tl">
                    <a:srgbClr val="000000"/>
                  </a:outerShdw>
                </a:effectLst>
              </a:endParaRPr>
            </a:p>
          </p:txBody>
        </p:sp>
        <p:sp>
          <p:nvSpPr>
            <p:cNvPr id="538683" name="Text Box 59"/>
            <p:cNvSpPr txBox="1">
              <a:spLocks noChangeArrowheads="1"/>
            </p:cNvSpPr>
            <p:nvPr/>
          </p:nvSpPr>
          <p:spPr bwMode="auto">
            <a:xfrm>
              <a:off x="5336" y="2629"/>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38684" name="Text Box 60"/>
            <p:cNvSpPr txBox="1">
              <a:spLocks noChangeArrowheads="1"/>
            </p:cNvSpPr>
            <p:nvPr/>
          </p:nvSpPr>
          <p:spPr bwMode="auto">
            <a:xfrm>
              <a:off x="4583" y="300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Br</a:t>
              </a:r>
              <a:endParaRPr lang="en-US" altLang="en-US" sz="2800" baseline="-25000">
                <a:effectLst>
                  <a:outerShdw blurRad="38100" dist="38100" dir="2700000" algn="tl">
                    <a:srgbClr val="000000"/>
                  </a:outerShdw>
                </a:effectLst>
              </a:endParaRPr>
            </a:p>
          </p:txBody>
        </p:sp>
        <p:grpSp>
          <p:nvGrpSpPr>
            <p:cNvPr id="538685" name="Group 61"/>
            <p:cNvGrpSpPr>
              <a:grpSpLocks/>
            </p:cNvGrpSpPr>
            <p:nvPr/>
          </p:nvGrpSpPr>
          <p:grpSpPr bwMode="auto">
            <a:xfrm>
              <a:off x="4877" y="2566"/>
              <a:ext cx="449" cy="896"/>
              <a:chOff x="418" y="2469"/>
              <a:chExt cx="449" cy="896"/>
            </a:xfrm>
          </p:grpSpPr>
          <p:sp>
            <p:nvSpPr>
              <p:cNvPr id="538686" name="Line 62"/>
              <p:cNvSpPr>
                <a:spLocks noChangeShapeType="1"/>
              </p:cNvSpPr>
              <p:nvPr/>
            </p:nvSpPr>
            <p:spPr bwMode="auto">
              <a:xfrm>
                <a:off x="631" y="2469"/>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87" name="Line 63"/>
              <p:cNvSpPr>
                <a:spLocks noChangeShapeType="1"/>
              </p:cNvSpPr>
              <p:nvPr/>
            </p:nvSpPr>
            <p:spPr bwMode="auto">
              <a:xfrm>
                <a:off x="418" y="273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88" name="Line 64"/>
              <p:cNvSpPr>
                <a:spLocks noChangeShapeType="1"/>
              </p:cNvSpPr>
              <p:nvPr/>
            </p:nvSpPr>
            <p:spPr bwMode="auto">
              <a:xfrm>
                <a:off x="419" y="3085"/>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38690" name="Line 66"/>
          <p:cNvSpPr>
            <a:spLocks noChangeShapeType="1"/>
          </p:cNvSpPr>
          <p:nvPr/>
        </p:nvSpPr>
        <p:spPr bwMode="auto">
          <a:xfrm>
            <a:off x="7081838" y="3019425"/>
            <a:ext cx="0" cy="2495550"/>
          </a:xfrm>
          <a:prstGeom prst="line">
            <a:avLst/>
          </a:prstGeom>
          <a:noFill/>
          <a:ln w="38100">
            <a:solidFill>
              <a:srgbClr val="66CCFF"/>
            </a:solidFill>
            <a:prstDash val="sysDot"/>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91" name="Freeform 67"/>
          <p:cNvSpPr>
            <a:spLocks/>
          </p:cNvSpPr>
          <p:nvPr/>
        </p:nvSpPr>
        <p:spPr bwMode="auto">
          <a:xfrm>
            <a:off x="4116276" y="2630149"/>
            <a:ext cx="1144588" cy="276225"/>
          </a:xfrm>
          <a:custGeom>
            <a:avLst/>
            <a:gdLst>
              <a:gd name="T0" fmla="*/ 1491 w 1491"/>
              <a:gd name="T1" fmla="*/ 260 h 288"/>
              <a:gd name="T2" fmla="*/ 982 w 1491"/>
              <a:gd name="T3" fmla="*/ 36 h 288"/>
              <a:gd name="T4" fmla="*/ 442 w 1491"/>
              <a:gd name="T5" fmla="*/ 42 h 288"/>
              <a:gd name="T6" fmla="*/ 0 w 1491"/>
              <a:gd name="T7" fmla="*/ 288 h 288"/>
            </a:gdLst>
            <a:ahLst/>
            <a:cxnLst>
              <a:cxn ang="0">
                <a:pos x="T0" y="T1"/>
              </a:cxn>
              <a:cxn ang="0">
                <a:pos x="T2" y="T3"/>
              </a:cxn>
              <a:cxn ang="0">
                <a:pos x="T4" y="T5"/>
              </a:cxn>
              <a:cxn ang="0">
                <a:pos x="T6" y="T7"/>
              </a:cxn>
            </a:cxnLst>
            <a:rect l="0" t="0" r="r" b="b"/>
            <a:pathLst>
              <a:path w="1491" h="288">
                <a:moveTo>
                  <a:pt x="1491" y="260"/>
                </a:moveTo>
                <a:cubicBezTo>
                  <a:pt x="1406" y="223"/>
                  <a:pt x="1157" y="72"/>
                  <a:pt x="982" y="36"/>
                </a:cubicBezTo>
                <a:cubicBezTo>
                  <a:pt x="807" y="0"/>
                  <a:pt x="606" y="0"/>
                  <a:pt x="442" y="42"/>
                </a:cubicBezTo>
                <a:cubicBezTo>
                  <a:pt x="278" y="84"/>
                  <a:pt x="92" y="237"/>
                  <a:pt x="0" y="288"/>
                </a:cubicBezTo>
              </a:path>
            </a:pathLst>
          </a:custGeom>
          <a:noFill/>
          <a:ln w="38100" cap="flat" cmpd="sng">
            <a:solidFill>
              <a:schemeClr val="accent5">
                <a:lumMod val="40000"/>
                <a:lumOff val="60000"/>
              </a:schemeClr>
            </a:solidFill>
            <a:prstDash val="solid"/>
            <a:round/>
            <a:headEnd type="arrow"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92" name="Text Box 68"/>
          <p:cNvSpPr txBox="1">
            <a:spLocks noChangeArrowheads="1"/>
          </p:cNvSpPr>
          <p:nvPr/>
        </p:nvSpPr>
        <p:spPr bwMode="auto">
          <a:xfrm>
            <a:off x="4286250" y="5722028"/>
            <a:ext cx="4915354" cy="101566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a:solidFill>
                  <a:srgbClr val="66CCFF"/>
                </a:solidFill>
                <a:effectLst>
                  <a:outerShdw blurRad="38100" dist="38100" dir="2700000" algn="tl">
                    <a:srgbClr val="000000"/>
                  </a:outerShdw>
                </a:effectLst>
              </a:rPr>
              <a:t>This diastereomer is special:</a:t>
            </a:r>
            <a:r>
              <a:rPr lang="en-US" altLang="en-US" sz="2000">
                <a:effectLst>
                  <a:outerShdw blurRad="38100" dist="38100" dir="2700000" algn="tl">
                    <a:srgbClr val="000000"/>
                  </a:outerShdw>
                </a:effectLst>
              </a:rPr>
              <a:t> Image is </a:t>
            </a:r>
            <a:r>
              <a:rPr lang="en-US" altLang="en-US" sz="2000">
                <a:solidFill>
                  <a:srgbClr val="FFFF00"/>
                </a:solidFill>
                <a:effectLst>
                  <a:outerShdw blurRad="38100" dist="38100" dir="2700000" algn="tl">
                    <a:srgbClr val="000000"/>
                  </a:outerShdw>
                </a:effectLst>
              </a:rPr>
              <a:t>superimposable</a:t>
            </a:r>
            <a:r>
              <a:rPr lang="en-US" altLang="en-US" sz="2000">
                <a:effectLst>
                  <a:outerShdw blurRad="38100" dist="38100" dir="2700000" algn="tl">
                    <a:srgbClr val="000000"/>
                  </a:outerShdw>
                </a:effectLst>
              </a:rPr>
              <a:t> with mirror image!!! The molecule has an </a:t>
            </a:r>
            <a:r>
              <a:rPr lang="en-US" altLang="en-US" sz="2000">
                <a:solidFill>
                  <a:srgbClr val="FF00FF"/>
                </a:solidFill>
                <a:effectLst>
                  <a:outerShdw blurRad="38100" dist="38100" dir="2700000" algn="tl">
                    <a:srgbClr val="000000"/>
                  </a:outerShdw>
                </a:effectLst>
              </a:rPr>
              <a:t>internal mirror plane</a:t>
            </a:r>
            <a:r>
              <a:rPr lang="en-US" altLang="en-US" sz="2000">
                <a:effectLst>
                  <a:outerShdw blurRad="38100" dist="38100" dir="2700000" algn="tl">
                    <a:srgbClr val="000000"/>
                  </a:outerShdw>
                </a:effectLst>
              </a:rPr>
              <a:t>.</a:t>
            </a:r>
          </a:p>
        </p:txBody>
      </p:sp>
      <p:sp>
        <p:nvSpPr>
          <p:cNvPr id="538693" name="Text Box 69"/>
          <p:cNvSpPr txBox="1">
            <a:spLocks noChangeArrowheads="1"/>
          </p:cNvSpPr>
          <p:nvPr/>
        </p:nvSpPr>
        <p:spPr bwMode="auto">
          <a:xfrm>
            <a:off x="3584575" y="2250396"/>
            <a:ext cx="2541588"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accent5">
                    <a:lumMod val="40000"/>
                    <a:lumOff val="60000"/>
                  </a:schemeClr>
                </a:solidFill>
                <a:effectLst>
                  <a:outerShdw blurRad="38100" dist="38100" dir="2700000" algn="tl">
                    <a:srgbClr val="000000"/>
                  </a:outerShdw>
                </a:effectLst>
              </a:rPr>
              <a:t>Diastereomers</a:t>
            </a:r>
          </a:p>
        </p:txBody>
      </p:sp>
      <p:sp>
        <p:nvSpPr>
          <p:cNvPr id="538694" name="Line 70"/>
          <p:cNvSpPr>
            <a:spLocks noChangeShapeType="1"/>
          </p:cNvSpPr>
          <p:nvPr/>
        </p:nvSpPr>
        <p:spPr bwMode="auto">
          <a:xfrm>
            <a:off x="7000725" y="1052287"/>
            <a:ext cx="0" cy="812800"/>
          </a:xfrm>
          <a:prstGeom prst="line">
            <a:avLst/>
          </a:prstGeom>
          <a:noFill/>
          <a:ln w="38100">
            <a:solidFill>
              <a:srgbClr val="66CCFF"/>
            </a:solidFill>
            <a:prstDash val="sysDot"/>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695" name="Rectangle 71"/>
          <p:cNvSpPr>
            <a:spLocks noGrp="1" noChangeArrowheads="1"/>
          </p:cNvSpPr>
          <p:nvPr>
            <p:ph type="title" idx="4294967295"/>
          </p:nvPr>
        </p:nvSpPr>
        <p:spPr>
          <a:xfrm>
            <a:off x="221714" y="0"/>
            <a:ext cx="8700573" cy="790575"/>
          </a:xfrm>
        </p:spPr>
        <p:txBody>
          <a:bodyPr/>
          <a:lstStyle/>
          <a:p>
            <a:r>
              <a:rPr lang="en-US" altLang="en-US" sz="2800" smtClean="0">
                <a:solidFill>
                  <a:schemeClr val="accent1"/>
                </a:solidFill>
                <a:latin typeface="Comic Sans MS" panose="030F0702030302020204" pitchFamily="66" charset="0"/>
              </a:rPr>
              <a:t>Two Stereocenters With The </a:t>
            </a:r>
            <a:r>
              <a:rPr lang="en-US" altLang="en-US" sz="2800" smtClean="0">
                <a:solidFill>
                  <a:srgbClr val="FF9900"/>
                </a:solidFill>
                <a:latin typeface="Comic Sans MS" panose="030F0702030302020204" pitchFamily="66" charset="0"/>
              </a:rPr>
              <a:t>Same</a:t>
            </a:r>
            <a:r>
              <a:rPr lang="en-US" altLang="en-US" sz="2800" b="0" smtClean="0">
                <a:solidFill>
                  <a:schemeClr val="tx1"/>
                </a:solidFill>
                <a:latin typeface="Comic Sans MS" panose="030F0702030302020204" pitchFamily="66" charset="0"/>
              </a:rPr>
              <a:t> </a:t>
            </a:r>
            <a:r>
              <a:rPr lang="en-US" altLang="en-US" sz="2800" smtClean="0">
                <a:solidFill>
                  <a:schemeClr val="accent1"/>
                </a:solidFill>
                <a:latin typeface="Comic Sans MS" panose="030F0702030302020204" pitchFamily="66" charset="0"/>
              </a:rPr>
              <a:t>Substituents</a:t>
            </a:r>
            <a:endParaRPr lang="en-US" altLang="en-US" sz="2800">
              <a:solidFill>
                <a:schemeClr val="accent1"/>
              </a:solidFill>
              <a:latin typeface="Comic Sans MS" panose="030F0702030302020204" pitchFamily="66" charset="0"/>
            </a:endParaRPr>
          </a:p>
        </p:txBody>
      </p:sp>
      <p:sp>
        <p:nvSpPr>
          <p:cNvPr id="538698" name="Line 74"/>
          <p:cNvSpPr>
            <a:spLocks noChangeShapeType="1"/>
          </p:cNvSpPr>
          <p:nvPr/>
        </p:nvSpPr>
        <p:spPr bwMode="auto">
          <a:xfrm flipV="1">
            <a:off x="4994504" y="4086225"/>
            <a:ext cx="3943350" cy="9525"/>
          </a:xfrm>
          <a:prstGeom prst="line">
            <a:avLst/>
          </a:prstGeom>
          <a:noFill/>
          <a:ln w="38100">
            <a:solidFill>
              <a:srgbClr val="FF00FF"/>
            </a:solidFill>
            <a:prstDash val="dash"/>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74" name="Straight Connector 73"/>
          <p:cNvCxnSpPr/>
          <p:nvPr/>
        </p:nvCxnSpPr>
        <p:spPr bwMode="auto">
          <a:xfrm>
            <a:off x="154502" y="715699"/>
            <a:ext cx="8834996" cy="8201"/>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8689" name="Line 65"/>
          <p:cNvSpPr>
            <a:spLocks noChangeShapeType="1"/>
          </p:cNvSpPr>
          <p:nvPr/>
        </p:nvSpPr>
        <p:spPr bwMode="auto">
          <a:xfrm>
            <a:off x="2232025" y="3017838"/>
            <a:ext cx="0" cy="2495550"/>
          </a:xfrm>
          <a:prstGeom prst="line">
            <a:avLst/>
          </a:prstGeom>
          <a:noFill/>
          <a:ln w="38100">
            <a:solidFill>
              <a:srgbClr val="66CCFF"/>
            </a:solidFill>
            <a:prstDash val="sysDot"/>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2" name="Text Box 4"/>
          <p:cNvSpPr txBox="1">
            <a:spLocks noChangeArrowheads="1"/>
          </p:cNvSpPr>
          <p:nvPr/>
        </p:nvSpPr>
        <p:spPr bwMode="auto">
          <a:xfrm>
            <a:off x="1024102" y="5673448"/>
            <a:ext cx="70957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400">
                <a:effectLst>
                  <a:outerShdw blurRad="38100" dist="38100" dir="2700000" algn="tl">
                    <a:srgbClr val="000000"/>
                  </a:outerShdw>
                </a:effectLst>
              </a:rPr>
              <a:t>The diastereomer with a mirror plane is</a:t>
            </a:r>
            <a:r>
              <a:rPr lang="en-US" altLang="en-US" sz="2400">
                <a:solidFill>
                  <a:srgbClr val="00CC00"/>
                </a:solidFill>
                <a:effectLst>
                  <a:outerShdw blurRad="38100" dist="38100" dir="2700000" algn="tl">
                    <a:srgbClr val="000000"/>
                  </a:outerShdw>
                </a:effectLst>
              </a:rPr>
              <a:t> </a:t>
            </a:r>
            <a:r>
              <a:rPr lang="en-US" altLang="en-US" sz="2400">
                <a:solidFill>
                  <a:srgbClr val="FF0000"/>
                </a:solidFill>
                <a:effectLst>
                  <a:outerShdw blurRad="38100" dist="38100" dir="2700000" algn="tl">
                    <a:srgbClr val="000000"/>
                  </a:outerShdw>
                </a:effectLst>
              </a:rPr>
              <a:t>achiral</a:t>
            </a:r>
            <a:r>
              <a:rPr lang="en-US" altLang="en-US" sz="2400" smtClean="0">
                <a:effectLst>
                  <a:outerShdw blurRad="38100" dist="38100" dir="2700000" algn="tl">
                    <a:srgbClr val="000000"/>
                  </a:outerShdw>
                </a:effectLst>
              </a:rPr>
              <a:t>; such </a:t>
            </a:r>
            <a:r>
              <a:rPr lang="en-US" altLang="en-US" sz="2400">
                <a:effectLst>
                  <a:outerShdw blurRad="38100" dist="38100" dir="2700000" algn="tl">
                    <a:srgbClr val="000000"/>
                  </a:outerShdw>
                </a:effectLst>
              </a:rPr>
              <a:t>diastereomers are called </a:t>
            </a:r>
            <a:r>
              <a:rPr lang="en-US" altLang="en-US" sz="2400">
                <a:solidFill>
                  <a:srgbClr val="FF9900"/>
                </a:solidFill>
                <a:effectLst>
                  <a:outerShdw blurRad="38100" dist="38100" dir="2700000" algn="tl">
                    <a:srgbClr val="000000"/>
                  </a:outerShdw>
                </a:effectLst>
              </a:rPr>
              <a:t>meso</a:t>
            </a:r>
            <a:r>
              <a:rPr lang="en-US" altLang="en-US" sz="2400" smtClean="0">
                <a:effectLst>
                  <a:outerShdw blurRad="38100" dist="38100" dir="2700000" algn="tl">
                    <a:srgbClr val="000000"/>
                  </a:outerShdw>
                </a:effectLst>
              </a:rPr>
              <a:t>. 2,3,-Dibromobutane has only </a:t>
            </a:r>
            <a:r>
              <a:rPr lang="en-US" altLang="en-US" sz="2400" smtClean="0">
                <a:solidFill>
                  <a:srgbClr val="FFFF00"/>
                </a:solidFill>
                <a:effectLst>
                  <a:outerShdw blurRad="38100" dist="38100" dir="2700000" algn="tl">
                    <a:srgbClr val="000000"/>
                  </a:outerShdw>
                </a:effectLst>
              </a:rPr>
              <a:t>three stereoisomers</a:t>
            </a:r>
            <a:r>
              <a:rPr lang="en-US" altLang="en-US" sz="2400" smtClean="0">
                <a:effectLst>
                  <a:outerShdw blurRad="38100" dist="38100" dir="2700000" algn="tl">
                    <a:srgbClr val="000000"/>
                  </a:outerShdw>
                </a:effectLst>
              </a:rPr>
              <a:t>.</a:t>
            </a:r>
            <a:endParaRPr lang="en-US" altLang="en-US" sz="2400">
              <a:effectLst>
                <a:outerShdw blurRad="38100" dist="38100" dir="2700000" algn="tl">
                  <a:srgbClr val="000000"/>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623681434"/>
              </p:ext>
            </p:extLst>
          </p:nvPr>
        </p:nvGraphicFramePr>
        <p:xfrm>
          <a:off x="221679" y="1036746"/>
          <a:ext cx="8700642" cy="4597292"/>
        </p:xfrm>
        <a:graphic>
          <a:graphicData uri="http://schemas.openxmlformats.org/presentationml/2006/ole">
            <mc:AlternateContent xmlns:mc="http://schemas.openxmlformats.org/markup-compatibility/2006">
              <mc:Choice xmlns:v="urn:schemas-microsoft-com:vml" Requires="v">
                <p:oleObj spid="_x0000_s594983" name="Image" r:id="rId3" imgW="33003000" imgH="17434800" progId="Photoshop.Image.13">
                  <p:embed/>
                </p:oleObj>
              </mc:Choice>
              <mc:Fallback>
                <p:oleObj name="Image" r:id="rId3" imgW="33003000" imgH="17434800" progId="Photoshop.Image.13">
                  <p:embed/>
                  <p:pic>
                    <p:nvPicPr>
                      <p:cNvPr id="0" name=""/>
                      <p:cNvPicPr/>
                      <p:nvPr/>
                    </p:nvPicPr>
                    <p:blipFill>
                      <a:blip r:embed="rId4"/>
                      <a:stretch>
                        <a:fillRect/>
                      </a:stretch>
                    </p:blipFill>
                    <p:spPr>
                      <a:xfrm>
                        <a:off x="221679" y="1036746"/>
                        <a:ext cx="8700642" cy="4597292"/>
                      </a:xfrm>
                      <a:prstGeom prst="rect">
                        <a:avLst/>
                      </a:prstGeom>
                    </p:spPr>
                  </p:pic>
                </p:oleObj>
              </mc:Fallback>
            </mc:AlternateContent>
          </a:graphicData>
        </a:graphic>
      </p:graphicFrame>
      <p:sp>
        <p:nvSpPr>
          <p:cNvPr id="3" name="Title 2"/>
          <p:cNvSpPr>
            <a:spLocks noGrp="1"/>
          </p:cNvSpPr>
          <p:nvPr>
            <p:ph type="title"/>
          </p:nvPr>
        </p:nvSpPr>
        <p:spPr>
          <a:xfrm>
            <a:off x="-268015" y="-76205"/>
            <a:ext cx="9585435" cy="1143000"/>
          </a:xfrm>
        </p:spPr>
        <p:txBody>
          <a:bodyPr/>
          <a:lstStyle/>
          <a:p>
            <a:r>
              <a:rPr lang="en-US" smtClean="0">
                <a:solidFill>
                  <a:schemeClr val="accent1"/>
                </a:solidFill>
              </a:rPr>
              <a:t>The Achiral Meso Diastereomer</a:t>
            </a:r>
            <a:endParaRPr lang="en-US">
              <a:solidFill>
                <a:schemeClr val="accent1"/>
              </a:solidFill>
            </a:endParaRPr>
          </a:p>
        </p:txBody>
      </p:sp>
      <p:cxnSp>
        <p:nvCxnSpPr>
          <p:cNvPr id="10" name="Straight Connector 9"/>
          <p:cNvCxnSpPr/>
          <p:nvPr/>
        </p:nvCxnSpPr>
        <p:spPr bwMode="auto">
          <a:xfrm>
            <a:off x="130854" y="873355"/>
            <a:ext cx="8882292" cy="2945"/>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5" name="Rectangle 3"/>
          <p:cNvSpPr>
            <a:spLocks noGrp="1" noChangeArrowheads="1"/>
          </p:cNvSpPr>
          <p:nvPr>
            <p:ph type="title"/>
          </p:nvPr>
        </p:nvSpPr>
        <p:spPr>
          <a:xfrm>
            <a:off x="94594" y="91964"/>
            <a:ext cx="8860220" cy="1417638"/>
          </a:xfrm>
        </p:spPr>
        <p:txBody>
          <a:bodyPr/>
          <a:lstStyle/>
          <a:p>
            <a:r>
              <a:rPr lang="en-US" altLang="en-US" smtClean="0">
                <a:solidFill>
                  <a:schemeClr val="accent1"/>
                </a:solidFill>
                <a:cs typeface="Arial" panose="020B0604020202020204" pitchFamily="34" charset="0"/>
              </a:rPr>
              <a:t>Visualizing The Mirror Plane In A Meso Diastereomer</a:t>
            </a:r>
            <a:endParaRPr lang="en-US" altLang="en-US">
              <a:solidFill>
                <a:schemeClr val="accent1"/>
              </a:solidFill>
              <a:cs typeface="Arial" panose="020B0604020202020204" pitchFamily="34" charset="0"/>
            </a:endParaRPr>
          </a:p>
        </p:txBody>
      </p:sp>
      <p:cxnSp>
        <p:nvCxnSpPr>
          <p:cNvPr id="6" name="Straight Connector 5"/>
          <p:cNvCxnSpPr/>
          <p:nvPr/>
        </p:nvCxnSpPr>
        <p:spPr bwMode="auto">
          <a:xfrm flipV="1">
            <a:off x="149687" y="1447800"/>
            <a:ext cx="8844627" cy="1677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3"/>
          <a:stretch>
            <a:fillRect/>
          </a:stretch>
        </p:blipFill>
        <p:spPr>
          <a:xfrm>
            <a:off x="1408535" y="1509602"/>
            <a:ext cx="6326930" cy="2311080"/>
          </a:xfrm>
          <a:prstGeom prst="rect">
            <a:avLst/>
          </a:prstGeom>
        </p:spPr>
      </p:pic>
      <p:pic>
        <p:nvPicPr>
          <p:cNvPr id="3" name="Picture 2"/>
          <p:cNvPicPr>
            <a:picLocks noChangeAspect="1"/>
          </p:cNvPicPr>
          <p:nvPr/>
        </p:nvPicPr>
        <p:blipFill>
          <a:blip r:embed="rId4"/>
          <a:stretch>
            <a:fillRect/>
          </a:stretch>
        </p:blipFill>
        <p:spPr>
          <a:xfrm>
            <a:off x="116493" y="3839555"/>
            <a:ext cx="8911014" cy="2969461"/>
          </a:xfrm>
          <a:prstGeom prst="rect">
            <a:avLst/>
          </a:prstGeom>
        </p:spPr>
      </p:pic>
      <p:sp>
        <p:nvSpPr>
          <p:cNvPr id="4" name="TextBox 3">
            <a:hlinkClick r:id="rId5" action="ppaction://hlinkfile"/>
          </p:cNvPr>
          <p:cNvSpPr txBox="1"/>
          <p:nvPr/>
        </p:nvSpPr>
        <p:spPr>
          <a:xfrm>
            <a:off x="8361793" y="3129912"/>
            <a:ext cx="514885" cy="276999"/>
          </a:xfrm>
          <a:prstGeom prst="rect">
            <a:avLst/>
          </a:prstGeom>
          <a:solidFill>
            <a:schemeClr val="bg1">
              <a:lumMod val="75000"/>
            </a:schemeClr>
          </a:solidFill>
        </p:spPr>
        <p:txBody>
          <a:bodyPr wrap="none" rtlCol="0">
            <a:spAutoFit/>
          </a:bodyPr>
          <a:lstStyle/>
          <a:p>
            <a:r>
              <a:rPr lang="en-US" sz="1200" smtClean="0">
                <a:solidFill>
                  <a:schemeClr val="accent6"/>
                </a:solidFill>
              </a:rPr>
              <a:t>Rory</a:t>
            </a:r>
            <a:endParaRPr lang="en-US" sz="1200">
              <a:solidFill>
                <a:schemeClr val="accent6"/>
              </a:solidFill>
            </a:endParaRPr>
          </a:p>
        </p:txBody>
      </p:sp>
      <p:sp>
        <p:nvSpPr>
          <p:cNvPr id="10" name="TextBox 9">
            <a:hlinkClick r:id="rId6" action="ppaction://hlinkfile"/>
          </p:cNvPr>
          <p:cNvSpPr txBox="1"/>
          <p:nvPr/>
        </p:nvSpPr>
        <p:spPr>
          <a:xfrm>
            <a:off x="8319704" y="3437537"/>
            <a:ext cx="635110" cy="276999"/>
          </a:xfrm>
          <a:prstGeom prst="rect">
            <a:avLst/>
          </a:prstGeom>
          <a:solidFill>
            <a:schemeClr val="bg1">
              <a:lumMod val="75000"/>
            </a:schemeClr>
          </a:solidFill>
        </p:spPr>
        <p:txBody>
          <a:bodyPr wrap="none" rtlCol="0">
            <a:spAutoFit/>
          </a:bodyPr>
          <a:lstStyle/>
          <a:p>
            <a:r>
              <a:rPr lang="en-US" sz="1200" smtClean="0">
                <a:solidFill>
                  <a:schemeClr val="accent6"/>
                </a:solidFill>
              </a:rPr>
              <a:t>Walba</a:t>
            </a:r>
            <a:endParaRPr lang="en-US" sz="1200">
              <a:solidFill>
                <a:schemeClr val="accent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2" name="Text Box 4"/>
          <p:cNvSpPr txBox="1">
            <a:spLocks noChangeArrowheads="1"/>
          </p:cNvSpPr>
          <p:nvPr/>
        </p:nvSpPr>
        <p:spPr bwMode="auto">
          <a:xfrm>
            <a:off x="245293" y="1018953"/>
            <a:ext cx="8653414" cy="83099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a:effectLst>
                  <a:outerShdw blurRad="38100" dist="38100" dir="2700000" algn="tl">
                    <a:srgbClr val="000000"/>
                  </a:outerShdw>
                </a:effectLst>
              </a:rPr>
              <a:t>The two 2-bromobutanes are </a:t>
            </a:r>
            <a:r>
              <a:rPr lang="en-US" altLang="en-US" sz="2400" dirty="0">
                <a:solidFill>
                  <a:srgbClr val="FF9900"/>
                </a:solidFill>
                <a:effectLst>
                  <a:outerShdw blurRad="38100" dist="38100" dir="2700000" algn="tl">
                    <a:srgbClr val="000000"/>
                  </a:outerShdw>
                </a:effectLst>
              </a:rPr>
              <a:t>not </a:t>
            </a:r>
            <a:r>
              <a:rPr lang="en-US" altLang="en-US" sz="2400" dirty="0" smtClean="0">
                <a:solidFill>
                  <a:srgbClr val="FF9900"/>
                </a:solidFill>
                <a:effectLst>
                  <a:outerShdw blurRad="38100" dist="38100" dir="2700000" algn="tl">
                    <a:srgbClr val="000000"/>
                  </a:outerShdw>
                </a:effectLst>
              </a:rPr>
              <a:t>identical</a:t>
            </a:r>
            <a:r>
              <a:rPr lang="en-US" altLang="en-US" sz="2400" dirty="0" smtClean="0">
                <a:solidFill>
                  <a:schemeClr val="tx2"/>
                </a:solidFill>
                <a:effectLst>
                  <a:outerShdw blurRad="38100" dist="38100" dir="2700000" algn="tl">
                    <a:srgbClr val="000000"/>
                  </a:outerShdw>
                </a:effectLst>
              </a:rPr>
              <a:t>, because they are not </a:t>
            </a:r>
            <a:r>
              <a:rPr lang="en-US" altLang="en-US" sz="2400" dirty="0" smtClean="0">
                <a:effectLst>
                  <a:outerShdw blurRad="38100" dist="38100" dir="2700000" algn="tl">
                    <a:srgbClr val="000000"/>
                  </a:outerShdw>
                </a:effectLst>
              </a:rPr>
              <a:t> </a:t>
            </a:r>
            <a:r>
              <a:rPr lang="en-US" altLang="en-US" sz="2400" dirty="0" smtClean="0">
                <a:solidFill>
                  <a:srgbClr val="FF9900"/>
                </a:solidFill>
                <a:effectLst>
                  <a:outerShdw blurRad="38100" dist="38100" dir="2700000" algn="tl">
                    <a:srgbClr val="000000"/>
                  </a:outerShdw>
                </a:effectLst>
              </a:rPr>
              <a:t>superimposable</a:t>
            </a:r>
            <a:r>
              <a:rPr lang="en-US" altLang="en-US" sz="2400" dirty="0" smtClean="0">
                <a:effectLst>
                  <a:outerShdw blurRad="38100" dist="38100" dir="2700000" algn="tl">
                    <a:srgbClr val="000000"/>
                  </a:outerShdw>
                </a:effectLst>
              </a:rPr>
              <a:t>: </a:t>
            </a:r>
            <a:r>
              <a:rPr lang="en-US" altLang="en-US" sz="2400" dirty="0">
                <a:effectLst>
                  <a:outerShdw blurRad="38100" dist="38100" dir="2700000" algn="tl">
                    <a:srgbClr val="000000"/>
                  </a:outerShdw>
                </a:effectLst>
              </a:rPr>
              <a:t>They are </a:t>
            </a:r>
            <a:r>
              <a:rPr lang="en-US" altLang="en-US" sz="2400" dirty="0">
                <a:solidFill>
                  <a:srgbClr val="66CCFF"/>
                </a:solidFill>
                <a:effectLst>
                  <a:outerShdw blurRad="38100" dist="38100" dir="2700000" algn="tl">
                    <a:srgbClr val="000000"/>
                  </a:outerShdw>
                </a:effectLst>
              </a:rPr>
              <a:t>image</a:t>
            </a:r>
            <a:r>
              <a:rPr lang="en-US" altLang="en-US" sz="2400" dirty="0">
                <a:effectLst>
                  <a:outerShdw blurRad="38100" dist="38100" dir="2700000" algn="tl">
                    <a:srgbClr val="000000"/>
                  </a:outerShdw>
                </a:effectLst>
              </a:rPr>
              <a:t> and </a:t>
            </a:r>
            <a:r>
              <a:rPr lang="en-US" altLang="en-US" sz="2400" dirty="0">
                <a:solidFill>
                  <a:srgbClr val="66CCFF"/>
                </a:solidFill>
                <a:effectLst>
                  <a:outerShdw blurRad="38100" dist="38100" dir="2700000" algn="tl">
                    <a:srgbClr val="000000"/>
                  </a:outerShdw>
                </a:effectLst>
              </a:rPr>
              <a:t>mirror</a:t>
            </a:r>
            <a:r>
              <a:rPr lang="en-US" altLang="en-US" sz="2400" dirty="0">
                <a:solidFill>
                  <a:schemeClr val="accent1"/>
                </a:solidFill>
                <a:effectLst>
                  <a:outerShdw blurRad="38100" dist="38100" dir="2700000" algn="tl">
                    <a:srgbClr val="000000"/>
                  </a:outerShdw>
                </a:effectLst>
              </a:rPr>
              <a:t> </a:t>
            </a:r>
            <a:r>
              <a:rPr lang="en-US" altLang="en-US" sz="2400" dirty="0">
                <a:solidFill>
                  <a:srgbClr val="66CCFF"/>
                </a:solidFill>
                <a:effectLst>
                  <a:outerShdw blurRad="38100" dist="38100" dir="2700000" algn="tl">
                    <a:srgbClr val="000000"/>
                  </a:outerShdw>
                </a:effectLst>
              </a:rPr>
              <a:t>image</a:t>
            </a:r>
            <a:r>
              <a:rPr lang="en-US" altLang="en-US" sz="2400" dirty="0">
                <a:effectLst>
                  <a:outerShdw blurRad="38100" dist="38100" dir="2700000" algn="tl">
                    <a:srgbClr val="000000"/>
                  </a:outerShdw>
                </a:effectLst>
              </a:rPr>
              <a:t>.</a:t>
            </a:r>
          </a:p>
        </p:txBody>
      </p:sp>
      <p:sp>
        <p:nvSpPr>
          <p:cNvPr id="508933" name="Text Box 5"/>
          <p:cNvSpPr txBox="1">
            <a:spLocks noChangeArrowheads="1"/>
          </p:cNvSpPr>
          <p:nvPr/>
        </p:nvSpPr>
        <p:spPr bwMode="auto">
          <a:xfrm>
            <a:off x="769790" y="6051902"/>
            <a:ext cx="7604420" cy="40011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smtClean="0">
                <a:solidFill>
                  <a:srgbClr val="00B0F0"/>
                </a:solidFill>
                <a:effectLst>
                  <a:outerShdw blurRad="38100" dist="38100" dir="2700000" algn="tl">
                    <a:srgbClr val="000000"/>
                  </a:outerShdw>
                </a:effectLst>
              </a:rPr>
              <a:t>50:50</a:t>
            </a:r>
            <a:r>
              <a:rPr lang="en-US" altLang="en-US" sz="2000" dirty="0" smtClean="0">
                <a:effectLst>
                  <a:outerShdw blurRad="38100" dist="38100" dir="2700000" algn="tl">
                    <a:srgbClr val="000000"/>
                  </a:outerShdw>
                </a:effectLst>
              </a:rPr>
              <a:t> Mixture </a:t>
            </a:r>
            <a:r>
              <a:rPr lang="en-US" altLang="en-US" sz="2000" dirty="0">
                <a:effectLst>
                  <a:outerShdw blurRad="38100" dist="38100" dir="2700000" algn="tl">
                    <a:srgbClr val="000000"/>
                  </a:outerShdw>
                </a:effectLst>
              </a:rPr>
              <a:t>of </a:t>
            </a:r>
            <a:r>
              <a:rPr lang="en-US" altLang="en-US" sz="2000" dirty="0" smtClean="0">
                <a:effectLst>
                  <a:outerShdw blurRad="38100" dist="38100" dir="2700000" algn="tl">
                    <a:srgbClr val="000000"/>
                  </a:outerShdw>
                </a:effectLst>
              </a:rPr>
              <a:t>enantiomers: </a:t>
            </a:r>
            <a:r>
              <a:rPr lang="en-US" altLang="en-US" sz="2000" dirty="0">
                <a:solidFill>
                  <a:srgbClr val="00B0F0"/>
                </a:solidFill>
                <a:effectLst>
                  <a:outerShdw blurRad="38100" dist="38100" dir="2700000" algn="tl">
                    <a:srgbClr val="000000"/>
                  </a:outerShdw>
                </a:effectLst>
              </a:rPr>
              <a:t>Racemic</a:t>
            </a:r>
            <a:r>
              <a:rPr lang="en-US" altLang="en-US" sz="2000" dirty="0">
                <a:effectLst>
                  <a:outerShdw blurRad="38100" dist="38100" dir="2700000" algn="tl">
                    <a:srgbClr val="000000"/>
                  </a:outerShdw>
                </a:effectLst>
              </a:rPr>
              <a:t> </a:t>
            </a:r>
            <a:r>
              <a:rPr lang="en-US" altLang="en-US" sz="2000" dirty="0" smtClean="0">
                <a:effectLst>
                  <a:outerShdw blurRad="38100" dist="38100" dir="2700000" algn="tl">
                    <a:srgbClr val="000000"/>
                  </a:outerShdw>
                </a:effectLst>
              </a:rPr>
              <a:t>mixture </a:t>
            </a:r>
            <a:r>
              <a:rPr lang="en-US" altLang="en-US" sz="2000" dirty="0">
                <a:effectLst>
                  <a:outerShdw blurRad="38100" dist="38100" dir="2700000" algn="tl">
                    <a:srgbClr val="000000"/>
                  </a:outerShdw>
                </a:effectLst>
              </a:rPr>
              <a:t>or </a:t>
            </a:r>
            <a:r>
              <a:rPr lang="en-US" altLang="en-US" sz="2000" dirty="0">
                <a:solidFill>
                  <a:srgbClr val="00B0F0"/>
                </a:solidFill>
                <a:effectLst>
                  <a:outerShdw blurRad="38100" dist="38100" dir="2700000" algn="tl">
                    <a:srgbClr val="000000"/>
                  </a:outerShdw>
                </a:effectLst>
              </a:rPr>
              <a:t>racemate</a:t>
            </a:r>
          </a:p>
        </p:txBody>
      </p:sp>
      <p:sp>
        <p:nvSpPr>
          <p:cNvPr id="508938" name="Rectangle 10"/>
          <p:cNvSpPr>
            <a:spLocks noChangeArrowheads="1"/>
          </p:cNvSpPr>
          <p:nvPr/>
        </p:nvSpPr>
        <p:spPr bwMode="auto">
          <a:xfrm>
            <a:off x="1361349" y="4763657"/>
            <a:ext cx="6421303" cy="101566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dirty="0">
                <a:effectLst>
                  <a:outerShdw blurRad="38100" dist="38100" dir="2700000" algn="tl">
                    <a:srgbClr val="000000"/>
                  </a:outerShdw>
                </a:effectLst>
              </a:rPr>
              <a:t>The two isomers are </a:t>
            </a:r>
            <a:r>
              <a:rPr lang="en-US" altLang="en-US" sz="2000" dirty="0" smtClean="0">
                <a:effectLst>
                  <a:outerShdw blurRad="38100" dist="38100" dir="2700000" algn="tl">
                    <a:srgbClr val="000000"/>
                  </a:outerShdw>
                </a:effectLst>
              </a:rPr>
              <a:t>labelled </a:t>
            </a:r>
            <a:r>
              <a:rPr lang="en-US" altLang="en-US" sz="2000" dirty="0">
                <a:solidFill>
                  <a:srgbClr val="FF0000"/>
                </a:solidFill>
                <a:effectLst>
                  <a:outerShdw blurRad="38100" dist="38100" dir="2700000" algn="tl">
                    <a:srgbClr val="000000"/>
                  </a:outerShdw>
                </a:effectLst>
              </a:rPr>
              <a:t>enantiomers</a:t>
            </a:r>
            <a:r>
              <a:rPr lang="en-US" altLang="en-US" sz="2000" dirty="0">
                <a:effectLst>
                  <a:outerShdw blurRad="38100" dist="38100" dir="2700000" algn="tl">
                    <a:srgbClr val="000000"/>
                  </a:outerShdw>
                </a:effectLst>
              </a:rPr>
              <a:t>. Molecules that </a:t>
            </a:r>
            <a:r>
              <a:rPr lang="en-US" altLang="en-US" sz="2000" dirty="0">
                <a:solidFill>
                  <a:srgbClr val="FF9900"/>
                </a:solidFill>
                <a:effectLst>
                  <a:outerShdw blurRad="38100" dist="38100" dir="2700000" algn="tl">
                    <a:srgbClr val="000000"/>
                  </a:outerShdw>
                </a:effectLst>
              </a:rPr>
              <a:t>lack reflection symmetry </a:t>
            </a:r>
            <a:r>
              <a:rPr lang="en-US" altLang="en-US" sz="2000" dirty="0">
                <a:effectLst>
                  <a:outerShdw blurRad="38100" dist="38100" dir="2700000" algn="tl">
                    <a:srgbClr val="000000"/>
                  </a:outerShdw>
                </a:effectLst>
              </a:rPr>
              <a:t>are </a:t>
            </a:r>
            <a:r>
              <a:rPr lang="en-US" altLang="en-US" sz="2000" dirty="0" smtClean="0">
                <a:effectLst>
                  <a:outerShdw blurRad="38100" dist="38100" dir="2700000" algn="tl">
                    <a:srgbClr val="000000"/>
                  </a:outerShdw>
                </a:effectLst>
              </a:rPr>
              <a:t>called </a:t>
            </a:r>
            <a:r>
              <a:rPr lang="en-US" altLang="en-US" sz="2000" dirty="0" smtClean="0">
                <a:solidFill>
                  <a:srgbClr val="FF9900"/>
                </a:solidFill>
                <a:effectLst>
                  <a:outerShdw blurRad="38100" dist="38100" dir="2700000" algn="tl">
                    <a:srgbClr val="000000"/>
                  </a:outerShdw>
                </a:effectLst>
              </a:rPr>
              <a:t>chiral </a:t>
            </a:r>
            <a:r>
              <a:rPr lang="en-US" altLang="en-US" sz="2000" dirty="0" smtClean="0">
                <a:solidFill>
                  <a:schemeClr val="tx2"/>
                </a:solidFill>
                <a:effectLst>
                  <a:outerShdw blurRad="38100" dist="38100" dir="2700000" algn="tl">
                    <a:srgbClr val="000000"/>
                  </a:outerShdw>
                </a:effectLst>
              </a:rPr>
              <a:t>(from </a:t>
            </a:r>
            <a:r>
              <a:rPr lang="en-US" altLang="en-US" sz="2000" dirty="0" smtClean="0">
                <a:effectLst>
                  <a:outerShdw blurRad="38100" dist="38100" dir="2700000" algn="tl">
                    <a:srgbClr val="000000"/>
                  </a:outerShdw>
                </a:effectLst>
              </a:rPr>
              <a:t>Greek: </a:t>
            </a:r>
            <a:r>
              <a:rPr lang="en-US" altLang="en-US" sz="2000" i="1" dirty="0" err="1" smtClean="0">
                <a:effectLst>
                  <a:outerShdw blurRad="38100" dist="38100" dir="2700000" algn="tl">
                    <a:srgbClr val="000000"/>
                  </a:outerShdw>
                </a:effectLst>
              </a:rPr>
              <a:t>cheir</a:t>
            </a:r>
            <a:r>
              <a:rPr lang="en-US" altLang="en-US" sz="2000" dirty="0" smtClean="0">
                <a:effectLst>
                  <a:outerShdw blurRad="38100" dist="38100" dir="2700000" algn="tl">
                    <a:srgbClr val="000000"/>
                  </a:outerShdw>
                </a:effectLst>
              </a:rPr>
              <a:t>, hand </a:t>
            </a:r>
            <a:r>
              <a:rPr lang="en-US" altLang="en-US" sz="2000" dirty="0" smtClean="0">
                <a:effectLst>
                  <a:outerShdw blurRad="38100" dist="38100" dir="2700000" algn="tl">
                    <a:srgbClr val="000000"/>
                  </a:outerShdw>
                </a:effectLst>
                <a:sym typeface="Wingdings" panose="05000000000000000000" pitchFamily="2" charset="2"/>
              </a:rPr>
              <a:t> </a:t>
            </a:r>
            <a:r>
              <a:rPr lang="en-US" altLang="en-US" sz="2000" dirty="0" smtClean="0">
                <a:effectLst>
                  <a:outerShdw blurRad="38100" dist="38100" dir="2700000" algn="tl">
                    <a:srgbClr val="000000"/>
                  </a:outerShdw>
                </a:effectLst>
              </a:rPr>
              <a:t>“handedness”).</a:t>
            </a:r>
            <a:endParaRPr lang="en-US" altLang="en-US" sz="2000" dirty="0">
              <a:effectLst>
                <a:outerShdw blurRad="38100" dist="38100" dir="2700000" algn="tl">
                  <a:srgbClr val="000000"/>
                </a:outerShdw>
              </a:effectLst>
            </a:endParaRPr>
          </a:p>
        </p:txBody>
      </p:sp>
      <p:sp>
        <p:nvSpPr>
          <p:cNvPr id="2" name="Title 1"/>
          <p:cNvSpPr>
            <a:spLocks noGrp="1"/>
          </p:cNvSpPr>
          <p:nvPr>
            <p:ph type="title"/>
          </p:nvPr>
        </p:nvSpPr>
        <p:spPr>
          <a:xfrm>
            <a:off x="685800" y="118007"/>
            <a:ext cx="7772400" cy="800746"/>
          </a:xfrm>
        </p:spPr>
        <p:txBody>
          <a:bodyPr/>
          <a:lstStyle/>
          <a:p>
            <a:r>
              <a:rPr lang="en-US" dirty="0" smtClean="0">
                <a:solidFill>
                  <a:schemeClr val="accent1"/>
                </a:solidFill>
              </a:rPr>
              <a:t>Enantiomers</a:t>
            </a:r>
            <a:endParaRPr lang="en-US" dirty="0">
              <a:solidFill>
                <a:schemeClr val="accent1"/>
              </a:solidFill>
            </a:endParaRPr>
          </a:p>
        </p:txBody>
      </p:sp>
      <p:pic>
        <p:nvPicPr>
          <p:cNvPr id="3" name="Picture 2"/>
          <p:cNvPicPr>
            <a:picLocks noChangeAspect="1"/>
          </p:cNvPicPr>
          <p:nvPr/>
        </p:nvPicPr>
        <p:blipFill>
          <a:blip r:embed="rId3"/>
          <a:stretch>
            <a:fillRect/>
          </a:stretch>
        </p:blipFill>
        <p:spPr>
          <a:xfrm>
            <a:off x="2144578" y="1950150"/>
            <a:ext cx="4854844" cy="2757620"/>
          </a:xfrm>
          <a:prstGeom prst="rect">
            <a:avLst/>
          </a:prstGeom>
        </p:spPr>
      </p:pic>
      <p:cxnSp>
        <p:nvCxnSpPr>
          <p:cNvPr id="8" name="Straight Connector 7"/>
          <p:cNvCxnSpPr/>
          <p:nvPr/>
        </p:nvCxnSpPr>
        <p:spPr bwMode="auto">
          <a:xfrm flipV="1">
            <a:off x="142678" y="952500"/>
            <a:ext cx="8858644" cy="3853"/>
          </a:xfrm>
          <a:prstGeom prst="line">
            <a:avLst/>
          </a:prstGeom>
          <a:noFill/>
          <a:ln w="38100" cap="flat" cmpd="sng" algn="ctr">
            <a:solidFill>
              <a:schemeClr val="accent2">
                <a:lumMod val="40000"/>
                <a:lumOff val="60000"/>
              </a:scheme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57200"/>
            <a:ext cx="4146550" cy="6097588"/>
          </a:xfrm>
          <a:prstGeom prst="rect">
            <a:avLst/>
          </a:prstGeom>
          <a:noFill/>
          <a:extLst>
            <a:ext uri="{909E8E84-426E-40DD-AFC4-6F175D3DCCD1}">
              <a14:hiddenFill xmlns:a14="http://schemas.microsoft.com/office/drawing/2010/main">
                <a:solidFill>
                  <a:srgbClr val="FFFFFF"/>
                </a:solidFill>
              </a14:hiddenFill>
            </a:ext>
          </a:extLst>
        </p:spPr>
      </p:pic>
      <p:sp>
        <p:nvSpPr>
          <p:cNvPr id="541700" name="Text Box 4"/>
          <p:cNvSpPr txBox="1">
            <a:spLocks noChangeArrowheads="1"/>
          </p:cNvSpPr>
          <p:nvPr/>
        </p:nvSpPr>
        <p:spPr bwMode="auto">
          <a:xfrm>
            <a:off x="60325" y="2868613"/>
            <a:ext cx="3536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effectLst>
                  <a:outerShdw blurRad="38100" dist="38100" dir="2700000" algn="tl">
                    <a:srgbClr val="000000"/>
                  </a:outerShdw>
                </a:effectLst>
              </a:rPr>
              <a:t>The Great Kudu</a:t>
            </a:r>
          </a:p>
          <a:p>
            <a:pPr algn="ctr" eaLnBrk="0" hangingPunct="0"/>
            <a:r>
              <a:rPr lang="en-US" altLang="en-US">
                <a:effectLst>
                  <a:outerShdw blurRad="38100" dist="38100" dir="2700000" algn="tl">
                    <a:srgbClr val="000000"/>
                  </a:outerShdw>
                </a:effectLst>
              </a:rPr>
              <a:t>Is Meso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3" name="Rectangle 3"/>
          <p:cNvSpPr>
            <a:spLocks noGrp="1" noChangeArrowheads="1"/>
          </p:cNvSpPr>
          <p:nvPr>
            <p:ph type="title"/>
          </p:nvPr>
        </p:nvSpPr>
        <p:spPr>
          <a:xfrm>
            <a:off x="685800" y="-96838"/>
            <a:ext cx="7772400" cy="911226"/>
          </a:xfrm>
        </p:spPr>
        <p:txBody>
          <a:bodyPr/>
          <a:lstStyle/>
          <a:p>
            <a:r>
              <a:rPr lang="en-US" altLang="en-US" sz="3600" b="0">
                <a:solidFill>
                  <a:schemeClr val="tx1"/>
                </a:solidFill>
                <a:latin typeface="Arial" panose="020B0604020202020204" pitchFamily="34" charset="0"/>
                <a:cs typeface="Arial" panose="020B0604020202020204" pitchFamily="34" charset="0"/>
              </a:rPr>
              <a:t>Teaser: The Kiss of the Elephants</a:t>
            </a:r>
          </a:p>
        </p:txBody>
      </p:sp>
      <p:sp>
        <p:nvSpPr>
          <p:cNvPr id="542724" name="Text Box 4"/>
          <p:cNvSpPr txBox="1">
            <a:spLocks noChangeArrowheads="1"/>
          </p:cNvSpPr>
          <p:nvPr/>
        </p:nvSpPr>
        <p:spPr bwMode="auto">
          <a:xfrm>
            <a:off x="2554288" y="769938"/>
            <a:ext cx="4035425"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Chiral or Meso?</a:t>
            </a:r>
          </a:p>
        </p:txBody>
      </p:sp>
      <p:pic>
        <p:nvPicPr>
          <p:cNvPr id="542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66863"/>
            <a:ext cx="8535988" cy="5291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7" name="Rectangle 3"/>
          <p:cNvSpPr>
            <a:spLocks noGrp="1" noChangeArrowheads="1"/>
          </p:cNvSpPr>
          <p:nvPr>
            <p:ph type="title"/>
          </p:nvPr>
        </p:nvSpPr>
        <p:spPr>
          <a:xfrm>
            <a:off x="134008" y="42532"/>
            <a:ext cx="8875985" cy="1289050"/>
          </a:xfrm>
        </p:spPr>
        <p:txBody>
          <a:bodyPr/>
          <a:lstStyle/>
          <a:p>
            <a:r>
              <a:rPr lang="en-US" altLang="en-US">
                <a:solidFill>
                  <a:schemeClr val="accent1"/>
                </a:solidFill>
                <a:cs typeface="Arial" panose="020B0604020202020204" pitchFamily="34" charset="0"/>
              </a:rPr>
              <a:t>Cyclic Meso </a:t>
            </a:r>
            <a:r>
              <a:rPr lang="en-US" altLang="en-US" smtClean="0">
                <a:solidFill>
                  <a:schemeClr val="accent1"/>
                </a:solidFill>
                <a:cs typeface="Arial" panose="020B0604020202020204" pitchFamily="34" charset="0"/>
              </a:rPr>
              <a:t>Molecules: Cis</a:t>
            </a:r>
            <a:endParaRPr lang="en-US" altLang="en-US">
              <a:solidFill>
                <a:schemeClr val="accent1"/>
              </a:solidFill>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97078" y="2166293"/>
            <a:ext cx="8342425" cy="3244794"/>
          </a:xfrm>
          <a:prstGeom prst="rect">
            <a:avLst/>
          </a:prstGeom>
        </p:spPr>
      </p:pic>
      <p:cxnSp>
        <p:nvCxnSpPr>
          <p:cNvPr id="5" name="Straight Connector 4"/>
          <p:cNvCxnSpPr/>
          <p:nvPr/>
        </p:nvCxnSpPr>
        <p:spPr bwMode="auto">
          <a:xfrm>
            <a:off x="157972" y="1104900"/>
            <a:ext cx="8828057" cy="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5998785" y="4729654"/>
            <a:ext cx="910827" cy="369332"/>
          </a:xfrm>
          <a:prstGeom prst="rect">
            <a:avLst/>
          </a:prstGeom>
          <a:noFill/>
        </p:spPr>
        <p:txBody>
          <a:bodyPr wrap="none" rtlCol="0">
            <a:spAutoFit/>
          </a:bodyPr>
          <a:lstStyle/>
          <a:p>
            <a:r>
              <a:rPr lang="en-US" sz="1800" smtClean="0">
                <a:solidFill>
                  <a:schemeClr val="bg1"/>
                </a:solidFill>
              </a:rPr>
              <a:t>achiral</a:t>
            </a:r>
            <a:endParaRPr lang="en-US" sz="180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6" name="Text Box 4"/>
          <p:cNvSpPr txBox="1">
            <a:spLocks noChangeArrowheads="1"/>
          </p:cNvSpPr>
          <p:nvPr/>
        </p:nvSpPr>
        <p:spPr bwMode="auto">
          <a:xfrm>
            <a:off x="769938" y="999031"/>
            <a:ext cx="1057275"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RRR</a:t>
            </a:r>
          </a:p>
        </p:txBody>
      </p:sp>
      <p:sp>
        <p:nvSpPr>
          <p:cNvPr id="545797" name="Text Box 5"/>
          <p:cNvSpPr txBox="1">
            <a:spLocks noChangeArrowheads="1"/>
          </p:cNvSpPr>
          <p:nvPr/>
        </p:nvSpPr>
        <p:spPr bwMode="auto">
          <a:xfrm>
            <a:off x="765175" y="1422894"/>
            <a:ext cx="1203325"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RRS</a:t>
            </a:r>
          </a:p>
        </p:txBody>
      </p:sp>
      <p:sp>
        <p:nvSpPr>
          <p:cNvPr id="545798" name="Text Box 6"/>
          <p:cNvSpPr txBox="1">
            <a:spLocks noChangeArrowheads="1"/>
          </p:cNvSpPr>
          <p:nvPr/>
        </p:nvSpPr>
        <p:spPr bwMode="auto">
          <a:xfrm>
            <a:off x="760413" y="1846756"/>
            <a:ext cx="1290637"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RSR</a:t>
            </a:r>
          </a:p>
        </p:txBody>
      </p:sp>
      <p:sp>
        <p:nvSpPr>
          <p:cNvPr id="545799" name="Text Box 7"/>
          <p:cNvSpPr txBox="1">
            <a:spLocks noChangeArrowheads="1"/>
          </p:cNvSpPr>
          <p:nvPr/>
        </p:nvSpPr>
        <p:spPr bwMode="auto">
          <a:xfrm>
            <a:off x="755650" y="2270619"/>
            <a:ext cx="123190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SRR</a:t>
            </a:r>
          </a:p>
        </p:txBody>
      </p:sp>
      <p:sp>
        <p:nvSpPr>
          <p:cNvPr id="545800" name="Line 8"/>
          <p:cNvSpPr>
            <a:spLocks noChangeShapeType="1"/>
          </p:cNvSpPr>
          <p:nvPr/>
        </p:nvSpPr>
        <p:spPr bwMode="auto">
          <a:xfrm rot="-60000" flipH="1">
            <a:off x="2096331" y="970461"/>
            <a:ext cx="5102" cy="2135298"/>
          </a:xfrm>
          <a:prstGeom prst="line">
            <a:avLst/>
          </a:prstGeom>
          <a:noFill/>
          <a:ln w="38100">
            <a:solidFill>
              <a:srgbClr val="66CC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545801" name="Text Box 9"/>
          <p:cNvSpPr txBox="1">
            <a:spLocks noChangeArrowheads="1"/>
          </p:cNvSpPr>
          <p:nvPr/>
        </p:nvSpPr>
        <p:spPr bwMode="auto">
          <a:xfrm>
            <a:off x="2465388" y="994269"/>
            <a:ext cx="1290637"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SSS</a:t>
            </a:r>
          </a:p>
        </p:txBody>
      </p:sp>
      <p:sp>
        <p:nvSpPr>
          <p:cNvPr id="545802" name="Text Box 10"/>
          <p:cNvSpPr txBox="1">
            <a:spLocks noChangeArrowheads="1"/>
          </p:cNvSpPr>
          <p:nvPr/>
        </p:nvSpPr>
        <p:spPr bwMode="auto">
          <a:xfrm>
            <a:off x="2460625" y="1418131"/>
            <a:ext cx="1203325"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SSR</a:t>
            </a:r>
          </a:p>
        </p:txBody>
      </p:sp>
      <p:sp>
        <p:nvSpPr>
          <p:cNvPr id="545803" name="Text Box 11"/>
          <p:cNvSpPr txBox="1">
            <a:spLocks noChangeArrowheads="1"/>
          </p:cNvSpPr>
          <p:nvPr/>
        </p:nvSpPr>
        <p:spPr bwMode="auto">
          <a:xfrm>
            <a:off x="2455863" y="1841994"/>
            <a:ext cx="1290637"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SRS</a:t>
            </a:r>
          </a:p>
        </p:txBody>
      </p:sp>
      <p:sp>
        <p:nvSpPr>
          <p:cNvPr id="545804" name="Text Box 12"/>
          <p:cNvSpPr txBox="1">
            <a:spLocks noChangeArrowheads="1"/>
          </p:cNvSpPr>
          <p:nvPr/>
        </p:nvSpPr>
        <p:spPr bwMode="auto">
          <a:xfrm>
            <a:off x="2451100" y="2265856"/>
            <a:ext cx="123190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RSS</a:t>
            </a:r>
          </a:p>
        </p:txBody>
      </p:sp>
      <p:sp>
        <p:nvSpPr>
          <p:cNvPr id="545806" name="AutoShape 14"/>
          <p:cNvSpPr>
            <a:spLocks/>
          </p:cNvSpPr>
          <p:nvPr/>
        </p:nvSpPr>
        <p:spPr bwMode="auto">
          <a:xfrm>
            <a:off x="3759200" y="1029194"/>
            <a:ext cx="160338" cy="1944687"/>
          </a:xfrm>
          <a:prstGeom prst="rightBrace">
            <a:avLst>
              <a:gd name="adj1" fmla="val 101072"/>
              <a:gd name="adj2" fmla="val 50000"/>
            </a:avLst>
          </a:prstGeom>
          <a:noFill/>
          <a:ln w="38100">
            <a:solidFill>
              <a:srgbClr val="FF0000"/>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5807" name="Text Box 15"/>
          <p:cNvSpPr txBox="1">
            <a:spLocks noChangeArrowheads="1"/>
          </p:cNvSpPr>
          <p:nvPr/>
        </p:nvSpPr>
        <p:spPr bwMode="auto">
          <a:xfrm>
            <a:off x="3924300" y="1708644"/>
            <a:ext cx="4440238"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00"/>
                </a:solidFill>
                <a:effectLst>
                  <a:outerShdw blurRad="38100" dist="38100" dir="2700000" algn="tl">
                    <a:srgbClr val="000000"/>
                  </a:outerShdw>
                </a:effectLst>
              </a:rPr>
              <a:t>Diastereomers</a:t>
            </a:r>
          </a:p>
        </p:txBody>
      </p:sp>
      <p:sp>
        <p:nvSpPr>
          <p:cNvPr id="545808" name="Text Box 16"/>
          <p:cNvSpPr txBox="1">
            <a:spLocks noChangeArrowheads="1"/>
          </p:cNvSpPr>
          <p:nvPr/>
        </p:nvSpPr>
        <p:spPr bwMode="auto">
          <a:xfrm>
            <a:off x="1100138" y="3223119"/>
            <a:ext cx="2516187"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Enantiomers</a:t>
            </a:r>
          </a:p>
        </p:txBody>
      </p:sp>
      <p:sp>
        <p:nvSpPr>
          <p:cNvPr id="545809" name="AutoShape 17"/>
          <p:cNvSpPr>
            <a:spLocks/>
          </p:cNvSpPr>
          <p:nvPr/>
        </p:nvSpPr>
        <p:spPr bwMode="auto">
          <a:xfrm>
            <a:off x="6415088" y="868856"/>
            <a:ext cx="88900" cy="2249488"/>
          </a:xfrm>
          <a:prstGeom prst="rightBrace">
            <a:avLst>
              <a:gd name="adj1" fmla="val 210863"/>
              <a:gd name="adj2" fmla="val 50000"/>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5810" name="AutoShape 18"/>
          <p:cNvSpPr>
            <a:spLocks/>
          </p:cNvSpPr>
          <p:nvPr/>
        </p:nvSpPr>
        <p:spPr bwMode="auto">
          <a:xfrm rot="5400000" flipV="1">
            <a:off x="2025650" y="2138856"/>
            <a:ext cx="160338" cy="1944688"/>
          </a:xfrm>
          <a:prstGeom prst="rightBrace">
            <a:avLst>
              <a:gd name="adj1" fmla="val 101072"/>
              <a:gd name="adj2" fmla="val 50000"/>
            </a:avLst>
          </a:prstGeom>
          <a:noFill/>
          <a:ln w="38100">
            <a:solidFill>
              <a:srgbClr val="66CCFF"/>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5811" name="Text Box 19"/>
          <p:cNvSpPr txBox="1">
            <a:spLocks noChangeArrowheads="1"/>
          </p:cNvSpPr>
          <p:nvPr/>
        </p:nvSpPr>
        <p:spPr bwMode="auto">
          <a:xfrm>
            <a:off x="4313238" y="2426141"/>
            <a:ext cx="4381500" cy="11874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8 Stereoisomers (maximum): 4 </a:t>
            </a:r>
            <a:r>
              <a:rPr lang="en-US" altLang="en-US" sz="2400">
                <a:solidFill>
                  <a:srgbClr val="FF0000"/>
                </a:solidFill>
                <a:effectLst>
                  <a:outerShdw blurRad="38100" dist="38100" dir="2700000" algn="tl">
                    <a:srgbClr val="000000"/>
                  </a:outerShdw>
                </a:effectLst>
              </a:rPr>
              <a:t>Diastereomeric</a:t>
            </a:r>
            <a:r>
              <a:rPr lang="en-US" altLang="en-US" sz="2400">
                <a:effectLst>
                  <a:outerShdw blurRad="38100" dist="38100" dir="2700000" algn="tl">
                    <a:srgbClr val="000000"/>
                  </a:outerShdw>
                </a:effectLst>
              </a:rPr>
              <a:t> pairs of </a:t>
            </a:r>
            <a:r>
              <a:rPr lang="en-US" altLang="en-US" sz="2400">
                <a:solidFill>
                  <a:srgbClr val="66CCFF"/>
                </a:solidFill>
                <a:effectLst>
                  <a:outerShdw blurRad="38100" dist="38100" dir="2700000" algn="tl">
                    <a:srgbClr val="000000"/>
                  </a:outerShdw>
                </a:effectLst>
              </a:rPr>
              <a:t>enantiomers. </a:t>
            </a:r>
            <a:endParaRPr lang="en-US" altLang="en-US" sz="2400">
              <a:effectLst>
                <a:outerShdw blurRad="38100" dist="38100" dir="2700000" algn="tl">
                  <a:srgbClr val="000000"/>
                </a:outerShdw>
              </a:effectLst>
            </a:endParaRPr>
          </a:p>
        </p:txBody>
      </p:sp>
      <p:sp>
        <p:nvSpPr>
          <p:cNvPr id="545813" name="Text Box 21"/>
          <p:cNvSpPr txBox="1">
            <a:spLocks noChangeArrowheads="1"/>
          </p:cNvSpPr>
          <p:nvPr/>
        </p:nvSpPr>
        <p:spPr bwMode="auto">
          <a:xfrm>
            <a:off x="188913" y="3948606"/>
            <a:ext cx="8955087"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9900"/>
                </a:solidFill>
                <a:effectLst>
                  <a:outerShdw blurRad="38100" dist="38100" dir="2700000" algn="tl">
                    <a:srgbClr val="000000"/>
                  </a:outerShdw>
                </a:effectLst>
              </a:rPr>
              <a:t>Less</a:t>
            </a:r>
            <a:r>
              <a:rPr lang="en-US" altLang="en-US" sz="2400">
                <a:effectLst>
                  <a:outerShdw blurRad="38100" dist="38100" dir="2700000" algn="tl">
                    <a:srgbClr val="000000"/>
                  </a:outerShdw>
                </a:effectLst>
              </a:rPr>
              <a:t> if </a:t>
            </a:r>
            <a:r>
              <a:rPr lang="en-US" altLang="en-US" sz="2400">
                <a:solidFill>
                  <a:srgbClr val="FF9900"/>
                </a:solidFill>
                <a:effectLst>
                  <a:outerShdw blurRad="38100" dist="38100" dir="2700000" algn="tl">
                    <a:srgbClr val="000000"/>
                  </a:outerShdw>
                </a:effectLst>
              </a:rPr>
              <a:t>meso</a:t>
            </a:r>
            <a:r>
              <a:rPr lang="en-US" altLang="en-US" sz="2400">
                <a:effectLst>
                  <a:outerShdw blurRad="38100" dist="38100" dir="2700000" algn="tl">
                    <a:srgbClr val="000000"/>
                  </a:outerShdw>
                </a:effectLst>
              </a:rPr>
              <a:t> present, e.g., </a:t>
            </a:r>
            <a:r>
              <a:rPr lang="en-US" altLang="en-US" sz="2400" i="1">
                <a:effectLst>
                  <a:outerShdw blurRad="38100" dist="38100" dir="2700000" algn="tl">
                    <a:srgbClr val="000000"/>
                  </a:outerShdw>
                </a:effectLst>
              </a:rPr>
              <a:t>meso</a:t>
            </a:r>
            <a:r>
              <a:rPr lang="en-US" altLang="en-US" sz="2400">
                <a:effectLst>
                  <a:outerShdw blurRad="38100" dist="38100" dir="2700000" algn="tl">
                    <a:srgbClr val="000000"/>
                  </a:outerShdw>
                </a:effectLst>
              </a:rPr>
              <a:t>-2,3,4–tribromopentane: </a:t>
            </a:r>
          </a:p>
        </p:txBody>
      </p:sp>
      <p:grpSp>
        <p:nvGrpSpPr>
          <p:cNvPr id="545815" name="Group 23"/>
          <p:cNvGrpSpPr>
            <a:grpSpLocks/>
          </p:cNvGrpSpPr>
          <p:nvPr/>
        </p:nvGrpSpPr>
        <p:grpSpPr bwMode="auto">
          <a:xfrm>
            <a:off x="2028825" y="4502644"/>
            <a:ext cx="2427288" cy="2366962"/>
            <a:chOff x="0" y="1582"/>
            <a:chExt cx="1529" cy="1491"/>
          </a:xfrm>
        </p:grpSpPr>
        <p:sp>
          <p:nvSpPr>
            <p:cNvPr id="545816" name="Text Box 24"/>
            <p:cNvSpPr txBox="1">
              <a:spLocks noChangeArrowheads="1"/>
            </p:cNvSpPr>
            <p:nvPr/>
          </p:nvSpPr>
          <p:spPr bwMode="auto">
            <a:xfrm>
              <a:off x="927" y="1927"/>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FF00"/>
                  </a:solidFill>
                  <a:effectLst>
                    <a:outerShdw blurRad="38100" dist="38100" dir="2700000" algn="tl">
                      <a:srgbClr val="000000"/>
                    </a:outerShdw>
                  </a:effectLst>
                </a:rPr>
                <a:t>Br</a:t>
              </a:r>
              <a:endParaRPr lang="en-US" altLang="en-US" sz="2800" baseline="-25000">
                <a:solidFill>
                  <a:srgbClr val="00FF00"/>
                </a:solidFill>
                <a:effectLst>
                  <a:outerShdw blurRad="38100" dist="38100" dir="2700000" algn="tl">
                    <a:srgbClr val="000000"/>
                  </a:outerShdw>
                </a:effectLst>
              </a:endParaRPr>
            </a:p>
          </p:txBody>
        </p:sp>
        <p:grpSp>
          <p:nvGrpSpPr>
            <p:cNvPr id="545817" name="Group 25"/>
            <p:cNvGrpSpPr>
              <a:grpSpLocks/>
            </p:cNvGrpSpPr>
            <p:nvPr/>
          </p:nvGrpSpPr>
          <p:grpSpPr bwMode="auto">
            <a:xfrm>
              <a:off x="0" y="1582"/>
              <a:ext cx="1529" cy="1491"/>
              <a:chOff x="0" y="1609"/>
              <a:chExt cx="1529" cy="1491"/>
            </a:xfrm>
          </p:grpSpPr>
          <p:sp>
            <p:nvSpPr>
              <p:cNvPr id="545818" name="Text Box 26"/>
              <p:cNvSpPr txBox="1">
                <a:spLocks noChangeArrowheads="1"/>
              </p:cNvSpPr>
              <p:nvPr/>
            </p:nvSpPr>
            <p:spPr bwMode="auto">
              <a:xfrm>
                <a:off x="149" y="192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grpSp>
            <p:nvGrpSpPr>
              <p:cNvPr id="545819" name="Group 27"/>
              <p:cNvGrpSpPr>
                <a:grpSpLocks/>
              </p:cNvGrpSpPr>
              <p:nvPr/>
            </p:nvGrpSpPr>
            <p:grpSpPr bwMode="auto">
              <a:xfrm>
                <a:off x="0" y="1609"/>
                <a:ext cx="1529" cy="1491"/>
                <a:chOff x="0" y="1609"/>
                <a:chExt cx="1529" cy="1491"/>
              </a:xfrm>
            </p:grpSpPr>
            <p:grpSp>
              <p:nvGrpSpPr>
                <p:cNvPr id="545820" name="Group 28"/>
                <p:cNvGrpSpPr>
                  <a:grpSpLocks/>
                </p:cNvGrpSpPr>
                <p:nvPr/>
              </p:nvGrpSpPr>
              <p:grpSpPr bwMode="auto">
                <a:xfrm>
                  <a:off x="0" y="1609"/>
                  <a:ext cx="1529" cy="1491"/>
                  <a:chOff x="0" y="1609"/>
                  <a:chExt cx="1529" cy="1491"/>
                </a:xfrm>
              </p:grpSpPr>
              <p:sp>
                <p:nvSpPr>
                  <p:cNvPr id="545821" name="Line 29"/>
                  <p:cNvSpPr>
                    <a:spLocks noChangeShapeType="1"/>
                  </p:cNvSpPr>
                  <p:nvPr/>
                </p:nvSpPr>
                <p:spPr bwMode="auto">
                  <a:xfrm>
                    <a:off x="0" y="2341"/>
                    <a:ext cx="1362" cy="0"/>
                  </a:xfrm>
                  <a:prstGeom prst="line">
                    <a:avLst/>
                  </a:prstGeom>
                  <a:noFill/>
                  <a:ln w="38100">
                    <a:solidFill>
                      <a:srgbClr val="66CCFF"/>
                    </a:solidFill>
                    <a:prstDash val="sysDot"/>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5822" name="Line 30"/>
                  <p:cNvSpPr>
                    <a:spLocks noChangeShapeType="1"/>
                  </p:cNvSpPr>
                  <p:nvPr/>
                </p:nvSpPr>
                <p:spPr bwMode="auto">
                  <a:xfrm>
                    <a:off x="681" y="1927"/>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5823" name="Line 31"/>
                  <p:cNvSpPr>
                    <a:spLocks noChangeShapeType="1"/>
                  </p:cNvSpPr>
                  <p:nvPr/>
                </p:nvSpPr>
                <p:spPr bwMode="auto">
                  <a:xfrm>
                    <a:off x="466" y="260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5824" name="Group 32"/>
                  <p:cNvGrpSpPr>
                    <a:grpSpLocks/>
                  </p:cNvGrpSpPr>
                  <p:nvPr/>
                </p:nvGrpSpPr>
                <p:grpSpPr bwMode="auto">
                  <a:xfrm>
                    <a:off x="171" y="1609"/>
                    <a:ext cx="1358" cy="1491"/>
                    <a:chOff x="171" y="1609"/>
                    <a:chExt cx="1358" cy="1491"/>
                  </a:xfrm>
                </p:grpSpPr>
                <p:sp>
                  <p:nvSpPr>
                    <p:cNvPr id="545825" name="Text Box 33"/>
                    <p:cNvSpPr txBox="1">
                      <a:spLocks noChangeArrowheads="1"/>
                    </p:cNvSpPr>
                    <p:nvPr/>
                  </p:nvSpPr>
                  <p:spPr bwMode="auto">
                    <a:xfrm>
                      <a:off x="559" y="2773"/>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5826" name="Text Box 34"/>
                    <p:cNvSpPr txBox="1">
                      <a:spLocks noChangeArrowheads="1"/>
                    </p:cNvSpPr>
                    <p:nvPr/>
                  </p:nvSpPr>
                  <p:spPr bwMode="auto">
                    <a:xfrm>
                      <a:off x="561" y="1609"/>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5827" name="Text Box 35"/>
                    <p:cNvSpPr txBox="1">
                      <a:spLocks noChangeArrowheads="1"/>
                    </p:cNvSpPr>
                    <p:nvPr/>
                  </p:nvSpPr>
                  <p:spPr bwMode="auto">
                    <a:xfrm>
                      <a:off x="927" y="217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FF00"/>
                          </a:solidFill>
                          <a:effectLst>
                            <a:outerShdw blurRad="38100" dist="38100" dir="2700000" algn="tl">
                              <a:srgbClr val="000000"/>
                            </a:outerShdw>
                          </a:effectLst>
                        </a:rPr>
                        <a:t>Br</a:t>
                      </a:r>
                    </a:p>
                  </p:txBody>
                </p:sp>
                <p:sp>
                  <p:nvSpPr>
                    <p:cNvPr id="545828" name="Text Box 36"/>
                    <p:cNvSpPr txBox="1">
                      <a:spLocks noChangeArrowheads="1"/>
                    </p:cNvSpPr>
                    <p:nvPr/>
                  </p:nvSpPr>
                  <p:spPr bwMode="auto">
                    <a:xfrm>
                      <a:off x="174" y="217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45829" name="Line 37"/>
                    <p:cNvSpPr>
                      <a:spLocks noChangeShapeType="1"/>
                    </p:cNvSpPr>
                    <p:nvPr/>
                  </p:nvSpPr>
                  <p:spPr bwMode="auto">
                    <a:xfrm>
                      <a:off x="468" y="2128"/>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5830" name="Text Box 38"/>
                    <p:cNvSpPr txBox="1">
                      <a:spLocks noChangeArrowheads="1"/>
                    </p:cNvSpPr>
                    <p:nvPr/>
                  </p:nvSpPr>
                  <p:spPr bwMode="auto">
                    <a:xfrm>
                      <a:off x="924" y="2427"/>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FF00"/>
                          </a:solidFill>
                          <a:effectLst>
                            <a:outerShdw blurRad="38100" dist="38100" dir="2700000" algn="tl">
                              <a:srgbClr val="000000"/>
                            </a:outerShdw>
                          </a:effectLst>
                        </a:rPr>
                        <a:t>Br</a:t>
                      </a:r>
                      <a:endParaRPr lang="en-US" altLang="en-US" sz="2800" baseline="-25000">
                        <a:solidFill>
                          <a:srgbClr val="00FF00"/>
                        </a:solidFill>
                        <a:effectLst>
                          <a:outerShdw blurRad="38100" dist="38100" dir="2700000" algn="tl">
                            <a:srgbClr val="000000"/>
                          </a:outerShdw>
                        </a:effectLst>
                      </a:endParaRPr>
                    </a:p>
                  </p:txBody>
                </p:sp>
                <p:sp>
                  <p:nvSpPr>
                    <p:cNvPr id="545831" name="Text Box 39"/>
                    <p:cNvSpPr txBox="1">
                      <a:spLocks noChangeArrowheads="1"/>
                    </p:cNvSpPr>
                    <p:nvPr/>
                  </p:nvSpPr>
                  <p:spPr bwMode="auto">
                    <a:xfrm>
                      <a:off x="171" y="2427"/>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45832" name="Text Box 40"/>
                    <p:cNvSpPr txBox="1">
                      <a:spLocks noChangeArrowheads="1"/>
                    </p:cNvSpPr>
                    <p:nvPr/>
                  </p:nvSpPr>
                  <p:spPr bwMode="auto">
                    <a:xfrm>
                      <a:off x="503" y="1957"/>
                      <a:ext cx="384" cy="288"/>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solidFill>
                          <a:schemeClr val="accent1"/>
                        </a:solidFill>
                        <a:effectLst>
                          <a:outerShdw blurRad="38100" dist="38100" dir="2700000" algn="tl">
                            <a:srgbClr val="000000"/>
                          </a:outerShdw>
                        </a:effectLst>
                      </a:endParaRPr>
                    </a:p>
                  </p:txBody>
                </p:sp>
                <p:sp>
                  <p:nvSpPr>
                    <p:cNvPr id="545833" name="Text Box 41"/>
                    <p:cNvSpPr txBox="1">
                      <a:spLocks noChangeArrowheads="1"/>
                    </p:cNvSpPr>
                    <p:nvPr/>
                  </p:nvSpPr>
                  <p:spPr bwMode="auto">
                    <a:xfrm>
                      <a:off x="498" y="2437"/>
                      <a:ext cx="384" cy="288"/>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solidFill>
                          <a:schemeClr val="accent1"/>
                        </a:solidFill>
                        <a:effectLst>
                          <a:outerShdw blurRad="38100" dist="38100" dir="2700000" algn="tl">
                            <a:srgbClr val="000000"/>
                          </a:outerShdw>
                        </a:effectLst>
                      </a:endParaRPr>
                    </a:p>
                  </p:txBody>
                </p:sp>
              </p:grpSp>
            </p:grpSp>
            <p:sp>
              <p:nvSpPr>
                <p:cNvPr id="545834" name="Line 42"/>
                <p:cNvSpPr>
                  <a:spLocks noChangeShapeType="1"/>
                </p:cNvSpPr>
                <p:nvPr/>
              </p:nvSpPr>
              <p:spPr bwMode="auto">
                <a:xfrm>
                  <a:off x="469" y="2354"/>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545835" name="Text Box 43"/>
          <p:cNvSpPr txBox="1">
            <a:spLocks noChangeArrowheads="1"/>
          </p:cNvSpPr>
          <p:nvPr/>
        </p:nvSpPr>
        <p:spPr bwMode="auto">
          <a:xfrm>
            <a:off x="5457825" y="5050331"/>
            <a:ext cx="955675"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FF00"/>
                </a:solidFill>
                <a:effectLst>
                  <a:outerShdw blurRad="38100" dist="38100" dir="2700000" algn="tl">
                    <a:srgbClr val="000000"/>
                  </a:outerShdw>
                </a:effectLst>
              </a:rPr>
              <a:t>Br</a:t>
            </a:r>
            <a:endParaRPr lang="en-US" altLang="en-US" sz="2800" baseline="-25000">
              <a:solidFill>
                <a:srgbClr val="00FF00"/>
              </a:solidFill>
              <a:effectLst>
                <a:outerShdw blurRad="38100" dist="38100" dir="2700000" algn="tl">
                  <a:srgbClr val="000000"/>
                </a:outerShdw>
              </a:effectLst>
            </a:endParaRPr>
          </a:p>
        </p:txBody>
      </p:sp>
      <p:grpSp>
        <p:nvGrpSpPr>
          <p:cNvPr id="545836" name="Group 44"/>
          <p:cNvGrpSpPr>
            <a:grpSpLocks/>
          </p:cNvGrpSpPr>
          <p:nvPr/>
        </p:nvGrpSpPr>
        <p:grpSpPr bwMode="auto">
          <a:xfrm>
            <a:off x="3986213" y="4502644"/>
            <a:ext cx="2427287" cy="2366962"/>
            <a:chOff x="0" y="1609"/>
            <a:chExt cx="1529" cy="1491"/>
          </a:xfrm>
        </p:grpSpPr>
        <p:sp>
          <p:nvSpPr>
            <p:cNvPr id="545837" name="Text Box 45"/>
            <p:cNvSpPr txBox="1">
              <a:spLocks noChangeArrowheads="1"/>
            </p:cNvSpPr>
            <p:nvPr/>
          </p:nvSpPr>
          <p:spPr bwMode="auto">
            <a:xfrm>
              <a:off x="149" y="192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grpSp>
          <p:nvGrpSpPr>
            <p:cNvPr id="545838" name="Group 46"/>
            <p:cNvGrpSpPr>
              <a:grpSpLocks/>
            </p:cNvGrpSpPr>
            <p:nvPr/>
          </p:nvGrpSpPr>
          <p:grpSpPr bwMode="auto">
            <a:xfrm>
              <a:off x="0" y="1609"/>
              <a:ext cx="1529" cy="1491"/>
              <a:chOff x="0" y="1609"/>
              <a:chExt cx="1529" cy="1491"/>
            </a:xfrm>
          </p:grpSpPr>
          <p:grpSp>
            <p:nvGrpSpPr>
              <p:cNvPr id="545839" name="Group 47"/>
              <p:cNvGrpSpPr>
                <a:grpSpLocks/>
              </p:cNvGrpSpPr>
              <p:nvPr/>
            </p:nvGrpSpPr>
            <p:grpSpPr bwMode="auto">
              <a:xfrm>
                <a:off x="0" y="1609"/>
                <a:ext cx="1529" cy="1491"/>
                <a:chOff x="0" y="1609"/>
                <a:chExt cx="1529" cy="1491"/>
              </a:xfrm>
            </p:grpSpPr>
            <p:sp>
              <p:nvSpPr>
                <p:cNvPr id="545840" name="Line 48"/>
                <p:cNvSpPr>
                  <a:spLocks noChangeShapeType="1"/>
                </p:cNvSpPr>
                <p:nvPr/>
              </p:nvSpPr>
              <p:spPr bwMode="auto">
                <a:xfrm>
                  <a:off x="0" y="2341"/>
                  <a:ext cx="1362" cy="0"/>
                </a:xfrm>
                <a:prstGeom prst="line">
                  <a:avLst/>
                </a:prstGeom>
                <a:noFill/>
                <a:ln w="38100">
                  <a:solidFill>
                    <a:srgbClr val="66CCFF"/>
                  </a:solidFill>
                  <a:prstDash val="sysDot"/>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5841" name="Line 49"/>
                <p:cNvSpPr>
                  <a:spLocks noChangeShapeType="1"/>
                </p:cNvSpPr>
                <p:nvPr/>
              </p:nvSpPr>
              <p:spPr bwMode="auto">
                <a:xfrm>
                  <a:off x="681" y="1927"/>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5842" name="Line 50"/>
                <p:cNvSpPr>
                  <a:spLocks noChangeShapeType="1"/>
                </p:cNvSpPr>
                <p:nvPr/>
              </p:nvSpPr>
              <p:spPr bwMode="auto">
                <a:xfrm>
                  <a:off x="466" y="260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5843" name="Group 51"/>
                <p:cNvGrpSpPr>
                  <a:grpSpLocks/>
                </p:cNvGrpSpPr>
                <p:nvPr/>
              </p:nvGrpSpPr>
              <p:grpSpPr bwMode="auto">
                <a:xfrm>
                  <a:off x="171" y="1609"/>
                  <a:ext cx="1358" cy="1491"/>
                  <a:chOff x="171" y="1609"/>
                  <a:chExt cx="1358" cy="1491"/>
                </a:xfrm>
              </p:grpSpPr>
              <p:sp>
                <p:nvSpPr>
                  <p:cNvPr id="545844" name="Text Box 52"/>
                  <p:cNvSpPr txBox="1">
                    <a:spLocks noChangeArrowheads="1"/>
                  </p:cNvSpPr>
                  <p:nvPr/>
                </p:nvSpPr>
                <p:spPr bwMode="auto">
                  <a:xfrm>
                    <a:off x="559" y="2773"/>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5845" name="Text Box 53"/>
                  <p:cNvSpPr txBox="1">
                    <a:spLocks noChangeArrowheads="1"/>
                  </p:cNvSpPr>
                  <p:nvPr/>
                </p:nvSpPr>
                <p:spPr bwMode="auto">
                  <a:xfrm>
                    <a:off x="561" y="1609"/>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5846" name="Text Box 54"/>
                  <p:cNvSpPr txBox="1">
                    <a:spLocks noChangeArrowheads="1"/>
                  </p:cNvSpPr>
                  <p:nvPr/>
                </p:nvSpPr>
                <p:spPr bwMode="auto">
                  <a:xfrm>
                    <a:off x="927" y="217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45847" name="Text Box 55"/>
                  <p:cNvSpPr txBox="1">
                    <a:spLocks noChangeArrowheads="1"/>
                  </p:cNvSpPr>
                  <p:nvPr/>
                </p:nvSpPr>
                <p:spPr bwMode="auto">
                  <a:xfrm>
                    <a:off x="174" y="217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FF00"/>
                        </a:solidFill>
                        <a:effectLst>
                          <a:outerShdw blurRad="38100" dist="38100" dir="2700000" algn="tl">
                            <a:srgbClr val="000000"/>
                          </a:outerShdw>
                        </a:effectLst>
                      </a:rPr>
                      <a:t>Br</a:t>
                    </a:r>
                    <a:endParaRPr lang="en-US" altLang="en-US" sz="2800" baseline="-25000">
                      <a:solidFill>
                        <a:srgbClr val="00FF00"/>
                      </a:solidFill>
                      <a:effectLst>
                        <a:outerShdw blurRad="38100" dist="38100" dir="2700000" algn="tl">
                          <a:srgbClr val="000000"/>
                        </a:outerShdw>
                      </a:effectLst>
                    </a:endParaRPr>
                  </a:p>
                </p:txBody>
              </p:sp>
              <p:sp>
                <p:nvSpPr>
                  <p:cNvPr id="545848" name="Line 56"/>
                  <p:cNvSpPr>
                    <a:spLocks noChangeShapeType="1"/>
                  </p:cNvSpPr>
                  <p:nvPr/>
                </p:nvSpPr>
                <p:spPr bwMode="auto">
                  <a:xfrm>
                    <a:off x="468" y="2128"/>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5849" name="Text Box 57"/>
                  <p:cNvSpPr txBox="1">
                    <a:spLocks noChangeArrowheads="1"/>
                  </p:cNvSpPr>
                  <p:nvPr/>
                </p:nvSpPr>
                <p:spPr bwMode="auto">
                  <a:xfrm>
                    <a:off x="924" y="2427"/>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FF00"/>
                        </a:solidFill>
                        <a:effectLst>
                          <a:outerShdw blurRad="38100" dist="38100" dir="2700000" algn="tl">
                            <a:srgbClr val="000000"/>
                          </a:outerShdw>
                        </a:effectLst>
                      </a:rPr>
                      <a:t>Br</a:t>
                    </a:r>
                    <a:endParaRPr lang="en-US" altLang="en-US" sz="2800" baseline="-25000">
                      <a:solidFill>
                        <a:srgbClr val="00FF00"/>
                      </a:solidFill>
                      <a:effectLst>
                        <a:outerShdw blurRad="38100" dist="38100" dir="2700000" algn="tl">
                          <a:srgbClr val="000000"/>
                        </a:outerShdw>
                      </a:effectLst>
                    </a:endParaRPr>
                  </a:p>
                </p:txBody>
              </p:sp>
              <p:sp>
                <p:nvSpPr>
                  <p:cNvPr id="545850" name="Text Box 58"/>
                  <p:cNvSpPr txBox="1">
                    <a:spLocks noChangeArrowheads="1"/>
                  </p:cNvSpPr>
                  <p:nvPr/>
                </p:nvSpPr>
                <p:spPr bwMode="auto">
                  <a:xfrm>
                    <a:off x="171" y="2427"/>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45851" name="Text Box 59"/>
                  <p:cNvSpPr txBox="1">
                    <a:spLocks noChangeArrowheads="1"/>
                  </p:cNvSpPr>
                  <p:nvPr/>
                </p:nvSpPr>
                <p:spPr bwMode="auto">
                  <a:xfrm>
                    <a:off x="503" y="1957"/>
                    <a:ext cx="384" cy="288"/>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solidFill>
                        <a:schemeClr val="accent1"/>
                      </a:solidFill>
                      <a:effectLst>
                        <a:outerShdw blurRad="38100" dist="38100" dir="2700000" algn="tl">
                          <a:srgbClr val="000000"/>
                        </a:outerShdw>
                      </a:effectLst>
                    </a:endParaRPr>
                  </a:p>
                </p:txBody>
              </p:sp>
              <p:sp>
                <p:nvSpPr>
                  <p:cNvPr id="545852" name="Text Box 60"/>
                  <p:cNvSpPr txBox="1">
                    <a:spLocks noChangeArrowheads="1"/>
                  </p:cNvSpPr>
                  <p:nvPr/>
                </p:nvSpPr>
                <p:spPr bwMode="auto">
                  <a:xfrm>
                    <a:off x="498" y="2437"/>
                    <a:ext cx="384" cy="288"/>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solidFill>
                        <a:schemeClr val="accent1"/>
                      </a:solidFill>
                      <a:effectLst>
                        <a:outerShdw blurRad="38100" dist="38100" dir="2700000" algn="tl">
                          <a:srgbClr val="000000"/>
                        </a:outerShdw>
                      </a:effectLst>
                    </a:endParaRPr>
                  </a:p>
                </p:txBody>
              </p:sp>
            </p:grpSp>
          </p:grpSp>
          <p:sp>
            <p:nvSpPr>
              <p:cNvPr id="545853" name="Line 61"/>
              <p:cNvSpPr>
                <a:spLocks noChangeShapeType="1"/>
              </p:cNvSpPr>
              <p:nvPr/>
            </p:nvSpPr>
            <p:spPr bwMode="auto">
              <a:xfrm>
                <a:off x="469" y="2354"/>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 name="Title 1"/>
          <p:cNvSpPr>
            <a:spLocks noGrp="1"/>
          </p:cNvSpPr>
          <p:nvPr>
            <p:ph type="title"/>
          </p:nvPr>
        </p:nvSpPr>
        <p:spPr>
          <a:xfrm>
            <a:off x="685800" y="-155035"/>
            <a:ext cx="7772400" cy="1143000"/>
          </a:xfrm>
        </p:spPr>
        <p:txBody>
          <a:bodyPr/>
          <a:lstStyle/>
          <a:p>
            <a:r>
              <a:rPr lang="en-US" altLang="en-US">
                <a:solidFill>
                  <a:schemeClr val="accent1"/>
                </a:solidFill>
              </a:rPr>
              <a:t>Three </a:t>
            </a:r>
            <a:r>
              <a:rPr lang="en-US" altLang="en-US" smtClean="0">
                <a:solidFill>
                  <a:schemeClr val="accent1"/>
                </a:solidFill>
              </a:rPr>
              <a:t>Stereocenters</a:t>
            </a:r>
            <a:endParaRPr lang="en-US">
              <a:solidFill>
                <a:schemeClr val="accent1"/>
              </a:solidFill>
            </a:endParaRPr>
          </a:p>
        </p:txBody>
      </p:sp>
      <p:cxnSp>
        <p:nvCxnSpPr>
          <p:cNvPr id="59" name="Straight Connector 58"/>
          <p:cNvCxnSpPr/>
          <p:nvPr/>
        </p:nvCxnSpPr>
        <p:spPr bwMode="auto">
          <a:xfrm>
            <a:off x="138737" y="818179"/>
            <a:ext cx="8866527" cy="20021"/>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5263" name="Object 15"/>
          <p:cNvGraphicFramePr>
            <a:graphicFrameLocks noChangeAspect="1"/>
          </p:cNvGraphicFramePr>
          <p:nvPr>
            <p:extLst>
              <p:ext uri="{D42A27DB-BD31-4B8C-83A1-F6EECF244321}">
                <p14:modId xmlns:p14="http://schemas.microsoft.com/office/powerpoint/2010/main" val="49555548"/>
              </p:ext>
            </p:extLst>
          </p:nvPr>
        </p:nvGraphicFramePr>
        <p:xfrm>
          <a:off x="1623849" y="5159726"/>
          <a:ext cx="5754030" cy="1624429"/>
        </p:xfrm>
        <a:graphic>
          <a:graphicData uri="http://schemas.openxmlformats.org/presentationml/2006/ole">
            <mc:AlternateContent xmlns:mc="http://schemas.openxmlformats.org/markup-compatibility/2006">
              <mc:Choice xmlns:v="urn:schemas-microsoft-com:vml" Requires="v">
                <p:oleObj spid="_x0000_s565345" name="CS ChemDraw Drawing" r:id="rId4" imgW="4014175" imgH="1133813" progId="ChemDraw.Document.6.0">
                  <p:embed/>
                </p:oleObj>
              </mc:Choice>
              <mc:Fallback>
                <p:oleObj name="CS ChemDraw Drawing" r:id="rId4" imgW="4014175" imgH="1133813" progId="ChemDraw.Document.6.0">
                  <p:embed/>
                  <p:pic>
                    <p:nvPicPr>
                      <p:cNvPr id="0" name="Object 15"/>
                      <p:cNvPicPr>
                        <a:picLocks noChangeAspect="1" noChangeArrowheads="1"/>
                      </p:cNvPicPr>
                      <p:nvPr/>
                    </p:nvPicPr>
                    <p:blipFill>
                      <a:blip r:embed="rId5"/>
                      <a:srcRect/>
                      <a:stretch>
                        <a:fillRect/>
                      </a:stretch>
                    </p:blipFill>
                    <p:spPr bwMode="auto">
                      <a:xfrm>
                        <a:off x="1623849" y="5159726"/>
                        <a:ext cx="5754030" cy="1624429"/>
                      </a:xfrm>
                      <a:prstGeom prst="rect">
                        <a:avLst/>
                      </a:prstGeom>
                      <a:noFill/>
                      <a:ln>
                        <a:noFill/>
                      </a:ln>
                      <a:effectLst/>
                      <a:extLst/>
                    </p:spPr>
                  </p:pic>
                </p:oleObj>
              </mc:Fallback>
            </mc:AlternateContent>
          </a:graphicData>
        </a:graphic>
      </p:graphicFrame>
      <p:sp>
        <p:nvSpPr>
          <p:cNvPr id="565253" name="Text Box 5"/>
          <p:cNvSpPr txBox="1">
            <a:spLocks noChangeArrowheads="1"/>
          </p:cNvSpPr>
          <p:nvPr/>
        </p:nvSpPr>
        <p:spPr bwMode="auto">
          <a:xfrm>
            <a:off x="343405" y="2034570"/>
            <a:ext cx="5959366" cy="156966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i="1" smtClean="0">
                <a:solidFill>
                  <a:srgbClr val="FF0066"/>
                </a:solidFill>
                <a:effectLst>
                  <a:outerShdw blurRad="38100" dist="38100" dir="2700000" algn="tl">
                    <a:srgbClr val="000000"/>
                  </a:outerShdw>
                </a:effectLst>
              </a:rPr>
              <a:t>n</a:t>
            </a:r>
            <a:r>
              <a:rPr lang="en-US" altLang="en-US" sz="3200" smtClean="0">
                <a:effectLst>
                  <a:outerShdw blurRad="38100" dist="38100" dir="2700000" algn="tl">
                    <a:srgbClr val="000000"/>
                  </a:outerShdw>
                </a:effectLst>
              </a:rPr>
              <a:t> </a:t>
            </a:r>
            <a:r>
              <a:rPr lang="en-US" altLang="en-US" sz="3200">
                <a:effectLst>
                  <a:outerShdw blurRad="38100" dist="38100" dir="2700000" algn="tl">
                    <a:srgbClr val="000000"/>
                  </a:outerShdw>
                </a:effectLst>
              </a:rPr>
              <a:t>Stereocenters give rise to a maximum of </a:t>
            </a:r>
            <a:r>
              <a:rPr lang="en-US" altLang="en-US" sz="3200">
                <a:solidFill>
                  <a:srgbClr val="FF0066"/>
                </a:solidFill>
                <a:effectLst>
                  <a:outerShdw blurRad="38100" dist="38100" dir="2700000" algn="tl">
                    <a:srgbClr val="000000"/>
                  </a:outerShdw>
                </a:effectLst>
              </a:rPr>
              <a:t>2</a:t>
            </a:r>
            <a:r>
              <a:rPr lang="en-US" altLang="en-US" sz="3200" i="1" baseline="30000">
                <a:solidFill>
                  <a:srgbClr val="FF0066"/>
                </a:solidFill>
                <a:effectLst>
                  <a:outerShdw blurRad="38100" dist="38100" dir="2700000" algn="tl">
                    <a:srgbClr val="000000"/>
                  </a:outerShdw>
                </a:effectLst>
              </a:rPr>
              <a:t>n</a:t>
            </a:r>
            <a:r>
              <a:rPr lang="en-US" altLang="en-US" sz="3200" baseline="30000">
                <a:solidFill>
                  <a:srgbClr val="FF0000"/>
                </a:solidFill>
                <a:effectLst>
                  <a:outerShdw blurRad="38100" dist="38100" dir="2700000" algn="tl">
                    <a:srgbClr val="000000"/>
                  </a:outerShdw>
                </a:effectLst>
              </a:rPr>
              <a:t> </a:t>
            </a:r>
            <a:r>
              <a:rPr lang="en-US" altLang="en-US" sz="3200">
                <a:effectLst>
                  <a:outerShdw blurRad="38100" dist="38100" dir="2700000" algn="tl">
                    <a:srgbClr val="000000"/>
                  </a:outerShdw>
                </a:effectLst>
              </a:rPr>
              <a:t>stereoisomers, e.g</a:t>
            </a:r>
            <a:r>
              <a:rPr lang="en-US" altLang="en-US" sz="3200" smtClean="0">
                <a:effectLst>
                  <a:outerShdw blurRad="38100" dist="38100" dir="2700000" algn="tl">
                    <a:srgbClr val="000000"/>
                  </a:outerShdw>
                </a:effectLst>
              </a:rPr>
              <a:t>., </a:t>
            </a:r>
            <a:r>
              <a:rPr lang="en-US" altLang="en-US" sz="3200">
                <a:effectLst>
                  <a:outerShdw blurRad="38100" dist="38100" dir="2700000" algn="tl">
                    <a:srgbClr val="000000"/>
                  </a:outerShdw>
                </a:effectLst>
              </a:rPr>
              <a:t>2, 4, 8</a:t>
            </a:r>
            <a:r>
              <a:rPr lang="en-US" altLang="en-US" sz="3200" smtClean="0">
                <a:effectLst>
                  <a:outerShdw blurRad="38100" dist="38100" dir="2700000" algn="tl">
                    <a:srgbClr val="000000"/>
                  </a:outerShdw>
                </a:effectLst>
              </a:rPr>
              <a:t>, 16</a:t>
            </a:r>
            <a:r>
              <a:rPr lang="en-US" altLang="en-US" sz="3200">
                <a:effectLst>
                  <a:outerShdw blurRad="38100" dist="38100" dir="2700000" algn="tl">
                    <a:srgbClr val="000000"/>
                  </a:outerShdw>
                </a:effectLst>
              </a:rPr>
              <a:t>, 32…</a:t>
            </a:r>
          </a:p>
        </p:txBody>
      </p:sp>
      <p:sp>
        <p:nvSpPr>
          <p:cNvPr id="565254" name="Text Box 6"/>
          <p:cNvSpPr txBox="1">
            <a:spLocks noChangeArrowheads="1"/>
          </p:cNvSpPr>
          <p:nvPr/>
        </p:nvSpPr>
        <p:spPr bwMode="auto">
          <a:xfrm>
            <a:off x="-49786" y="4295820"/>
            <a:ext cx="6269283" cy="83099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effectLst>
                  <a:outerShdw blurRad="38100" dist="38100" dir="2700000" algn="tl">
                    <a:srgbClr val="000000"/>
                  </a:outerShdw>
                </a:effectLst>
              </a:rPr>
              <a:t>Note: </a:t>
            </a:r>
            <a:r>
              <a:rPr lang="en-US" altLang="en-US" sz="2400">
                <a:solidFill>
                  <a:srgbClr val="FF9900"/>
                </a:solidFill>
                <a:effectLst>
                  <a:outerShdw blurRad="38100" dist="38100" dir="2700000" algn="tl">
                    <a:srgbClr val="000000"/>
                  </a:outerShdw>
                </a:effectLst>
              </a:rPr>
              <a:t>Stereocenters</a:t>
            </a:r>
            <a:r>
              <a:rPr lang="en-US" altLang="en-US" sz="2400">
                <a:solidFill>
                  <a:srgbClr val="66CCFF"/>
                </a:solidFill>
                <a:effectLst>
                  <a:outerShdw blurRad="38100" dist="38100" dir="2700000" algn="tl">
                    <a:srgbClr val="000000"/>
                  </a:outerShdw>
                </a:effectLst>
              </a:rPr>
              <a:t> </a:t>
            </a:r>
            <a:r>
              <a:rPr lang="en-US" altLang="en-US" sz="2400">
                <a:solidFill>
                  <a:srgbClr val="FF9900"/>
                </a:solidFill>
                <a:effectLst>
                  <a:outerShdw blurRad="38100" dist="38100" dir="2700000" algn="tl">
                    <a:srgbClr val="000000"/>
                  </a:outerShdw>
                </a:effectLst>
              </a:rPr>
              <a:t>need not be adjacent </a:t>
            </a:r>
            <a:r>
              <a:rPr lang="en-US" altLang="en-US" sz="2400">
                <a:effectLst>
                  <a:outerShdw blurRad="38100" dist="38100" dir="2700000" algn="tl">
                    <a:srgbClr val="000000"/>
                  </a:outerShdw>
                </a:effectLst>
              </a:rPr>
              <a:t>for these relationships to hold:</a:t>
            </a:r>
          </a:p>
        </p:txBody>
      </p:sp>
      <p:sp>
        <p:nvSpPr>
          <p:cNvPr id="565258" name="Text Box 10"/>
          <p:cNvSpPr txBox="1">
            <a:spLocks noChangeArrowheads="1"/>
          </p:cNvSpPr>
          <p:nvPr/>
        </p:nvSpPr>
        <p:spPr bwMode="auto">
          <a:xfrm>
            <a:off x="2388695" y="5695845"/>
            <a:ext cx="41275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66CC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p:txBody>
      </p:sp>
      <p:sp>
        <p:nvSpPr>
          <p:cNvPr id="565260" name="Rectangle 12"/>
          <p:cNvSpPr>
            <a:spLocks noChangeArrowheads="1"/>
          </p:cNvSpPr>
          <p:nvPr/>
        </p:nvSpPr>
        <p:spPr bwMode="auto">
          <a:xfrm>
            <a:off x="3817445" y="5763719"/>
            <a:ext cx="41275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66CC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p:txBody>
      </p:sp>
      <p:sp>
        <p:nvSpPr>
          <p:cNvPr id="565262" name="Rectangle 14"/>
          <p:cNvSpPr>
            <a:spLocks noChangeArrowheads="1"/>
          </p:cNvSpPr>
          <p:nvPr/>
        </p:nvSpPr>
        <p:spPr bwMode="auto">
          <a:xfrm>
            <a:off x="6654580" y="5752356"/>
            <a:ext cx="41275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66CC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a:xfrm>
            <a:off x="685800" y="65683"/>
            <a:ext cx="7772400" cy="1143000"/>
          </a:xfrm>
        </p:spPr>
        <p:txBody>
          <a:bodyPr/>
          <a:lstStyle/>
          <a:p>
            <a:r>
              <a:rPr lang="en-US" sz="3600" smtClean="0">
                <a:solidFill>
                  <a:schemeClr val="accent1"/>
                </a:solidFill>
              </a:rPr>
              <a:t>Stereoisomerism Increases Chemical Space Drastically</a:t>
            </a:r>
            <a:endParaRPr lang="en-US" sz="3600">
              <a:solidFill>
                <a:schemeClr val="accent1"/>
              </a:solidFill>
            </a:endParaRPr>
          </a:p>
        </p:txBody>
      </p:sp>
      <p:cxnSp>
        <p:nvCxnSpPr>
          <p:cNvPr id="9" name="Straight Connector 8"/>
          <p:cNvCxnSpPr/>
          <p:nvPr/>
        </p:nvCxnSpPr>
        <p:spPr bwMode="auto">
          <a:xfrm>
            <a:off x="146148" y="1322679"/>
            <a:ext cx="8851705" cy="10821"/>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a:blip r:embed="rId6"/>
          <a:stretch>
            <a:fillRect/>
          </a:stretch>
        </p:blipFill>
        <p:spPr>
          <a:xfrm>
            <a:off x="6302771" y="1408501"/>
            <a:ext cx="2731814" cy="282179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Text Box 2"/>
          <p:cNvSpPr txBox="1">
            <a:spLocks noChangeArrowheads="1"/>
          </p:cNvSpPr>
          <p:nvPr/>
        </p:nvSpPr>
        <p:spPr bwMode="auto">
          <a:xfrm>
            <a:off x="0" y="1692275"/>
            <a:ext cx="9144000" cy="286232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0000"/>
                </a:solidFill>
                <a:effectLst>
                  <a:outerShdw blurRad="38100" dist="38100" dir="2700000" algn="tl">
                    <a:srgbClr val="000000"/>
                  </a:outerShdw>
                </a:effectLst>
              </a:rPr>
              <a:t>Ground Rule</a:t>
            </a:r>
            <a:r>
              <a:rPr lang="en-US" altLang="en-US">
                <a:effectLst>
                  <a:outerShdw blurRad="38100" dist="38100" dir="2700000" algn="tl">
                    <a:srgbClr val="000000"/>
                  </a:outerShdw>
                </a:effectLst>
              </a:rPr>
              <a:t>: We </a:t>
            </a:r>
            <a:r>
              <a:rPr lang="en-US" altLang="en-US">
                <a:solidFill>
                  <a:srgbClr val="FF9900"/>
                </a:solidFill>
                <a:effectLst>
                  <a:outerShdw blurRad="38100" dist="38100" dir="2700000" algn="tl">
                    <a:srgbClr val="000000"/>
                  </a:outerShdw>
                </a:effectLst>
              </a:rPr>
              <a:t>cannot</a:t>
            </a:r>
            <a:r>
              <a:rPr lang="en-US" altLang="en-US">
                <a:effectLst>
                  <a:outerShdw blurRad="38100" dist="38100" dir="2700000" algn="tl">
                    <a:srgbClr val="000000"/>
                  </a:outerShdw>
                </a:effectLst>
              </a:rPr>
              <a:t> get excess of </a:t>
            </a:r>
            <a:r>
              <a:rPr lang="en-US" altLang="en-US">
                <a:solidFill>
                  <a:srgbClr val="FF9900"/>
                </a:solidFill>
                <a:effectLst>
                  <a:outerShdw blurRad="38100" dist="38100" dir="2700000" algn="tl">
                    <a:srgbClr val="000000"/>
                  </a:outerShdw>
                </a:effectLst>
              </a:rPr>
              <a:t>one enantiomer</a:t>
            </a:r>
            <a:r>
              <a:rPr lang="en-US" altLang="en-US">
                <a:effectLst>
                  <a:outerShdw blurRad="38100" dist="38100" dir="2700000" algn="tl">
                    <a:srgbClr val="000000"/>
                  </a:outerShdw>
                </a:effectLst>
              </a:rPr>
              <a:t> from </a:t>
            </a:r>
            <a:r>
              <a:rPr lang="en-US" altLang="en-US">
                <a:solidFill>
                  <a:srgbClr val="00FF00"/>
                </a:solidFill>
                <a:effectLst>
                  <a:outerShdw blurRad="38100" dist="38100" dir="2700000" algn="tl">
                    <a:srgbClr val="000000"/>
                  </a:outerShdw>
                </a:effectLst>
              </a:rPr>
              <a:t>achiral</a:t>
            </a:r>
            <a:r>
              <a:rPr lang="en-US" altLang="en-US">
                <a:effectLst>
                  <a:outerShdw blurRad="38100" dist="38100" dir="2700000" algn="tl">
                    <a:srgbClr val="000000"/>
                  </a:outerShdw>
                </a:effectLst>
              </a:rPr>
              <a:t> starting material or from a </a:t>
            </a:r>
            <a:r>
              <a:rPr lang="en-US" altLang="en-US">
                <a:solidFill>
                  <a:srgbClr val="00FF00"/>
                </a:solidFill>
                <a:effectLst>
                  <a:outerShdw blurRad="38100" dist="38100" dir="2700000" algn="tl">
                    <a:srgbClr val="000000"/>
                  </a:outerShdw>
                </a:effectLst>
              </a:rPr>
              <a:t>racemate</a:t>
            </a:r>
            <a:r>
              <a:rPr lang="en-US" altLang="en-US">
                <a:effectLst>
                  <a:outerShdw blurRad="38100" dist="38100" dir="2700000" algn="tl">
                    <a:srgbClr val="000000"/>
                  </a:outerShdw>
                </a:effectLst>
              </a:rPr>
              <a:t>. I.e., we cannot </a:t>
            </a:r>
            <a:r>
              <a:rPr lang="en-US" altLang="en-US" smtClean="0">
                <a:effectLst>
                  <a:outerShdw blurRad="38100" dist="38100" dir="2700000" algn="tl">
                    <a:srgbClr val="000000"/>
                  </a:outerShdw>
                </a:effectLst>
              </a:rPr>
              <a:t>“engender” </a:t>
            </a:r>
            <a:r>
              <a:rPr lang="en-US" altLang="en-US">
                <a:effectLst>
                  <a:outerShdw blurRad="38100" dist="38100" dir="2700000" algn="tl">
                    <a:srgbClr val="000000"/>
                  </a:outerShdw>
                </a:effectLst>
              </a:rPr>
              <a:t>optical activity </a:t>
            </a:r>
            <a:r>
              <a:rPr lang="en-US" altLang="en-US" smtClean="0">
                <a:effectLst>
                  <a:outerShdw blurRad="38100" dist="38100" dir="2700000" algn="tl">
                    <a:srgbClr val="000000"/>
                  </a:outerShdw>
                </a:effectLst>
              </a:rPr>
              <a:t>from optically inactive ingredients.</a:t>
            </a:r>
            <a:endParaRPr lang="en-US" altLang="en-US">
              <a:effectLst>
                <a:outerShdw blurRad="38100" dist="38100" dir="2700000" algn="tl">
                  <a:srgbClr val="000000"/>
                </a:outerShdw>
              </a:effectLst>
            </a:endParaRPr>
          </a:p>
        </p:txBody>
      </p:sp>
      <p:sp>
        <p:nvSpPr>
          <p:cNvPr id="546819" name="Text Box 3"/>
          <p:cNvSpPr txBox="1">
            <a:spLocks noChangeArrowheads="1"/>
          </p:cNvSpPr>
          <p:nvPr/>
        </p:nvSpPr>
        <p:spPr bwMode="auto">
          <a:xfrm>
            <a:off x="974725" y="5486400"/>
            <a:ext cx="687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US" altLang="en-US" sz="2400" b="1">
              <a:effectLst/>
              <a:latin typeface="Times" panose="02020603050405020304" pitchFamily="18" charset="0"/>
            </a:endParaRPr>
          </a:p>
        </p:txBody>
      </p:sp>
      <p:sp>
        <p:nvSpPr>
          <p:cNvPr id="546820" name="Line 4"/>
          <p:cNvSpPr>
            <a:spLocks noChangeShapeType="1"/>
          </p:cNvSpPr>
          <p:nvPr/>
        </p:nvSpPr>
        <p:spPr bwMode="auto">
          <a:xfrm flipV="1">
            <a:off x="644525" y="5119688"/>
            <a:ext cx="317500" cy="32385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6821" name="Line 5"/>
          <p:cNvSpPr>
            <a:spLocks noChangeShapeType="1"/>
          </p:cNvSpPr>
          <p:nvPr/>
        </p:nvSpPr>
        <p:spPr bwMode="auto">
          <a:xfrm flipV="1">
            <a:off x="1252538" y="5119688"/>
            <a:ext cx="317500" cy="32385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6822" name="Line 6"/>
          <p:cNvSpPr>
            <a:spLocks noChangeShapeType="1"/>
          </p:cNvSpPr>
          <p:nvPr/>
        </p:nvSpPr>
        <p:spPr bwMode="auto">
          <a:xfrm rot="16200000" flipV="1">
            <a:off x="942975" y="5135563"/>
            <a:ext cx="322263" cy="31908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6823" name="Text Box 7"/>
          <p:cNvSpPr txBox="1">
            <a:spLocks noChangeArrowheads="1"/>
          </p:cNvSpPr>
          <p:nvPr/>
        </p:nvSpPr>
        <p:spPr bwMode="auto">
          <a:xfrm>
            <a:off x="3559340" y="5758898"/>
            <a:ext cx="679418"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effectLst>
                  <a:outerShdw blurRad="38100" dist="38100" dir="2700000" algn="tl">
                    <a:srgbClr val="000000"/>
                  </a:outerShdw>
                </a:effectLst>
              </a:rPr>
              <a:t>Br</a:t>
            </a:r>
          </a:p>
        </p:txBody>
      </p:sp>
      <p:sp>
        <p:nvSpPr>
          <p:cNvPr id="546824" name="Line 8"/>
          <p:cNvSpPr>
            <a:spLocks noChangeShapeType="1"/>
          </p:cNvSpPr>
          <p:nvPr/>
        </p:nvSpPr>
        <p:spPr bwMode="auto">
          <a:xfrm flipV="1">
            <a:off x="3200400" y="5221288"/>
            <a:ext cx="319088" cy="322262"/>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6825" name="Line 9"/>
          <p:cNvSpPr>
            <a:spLocks noChangeShapeType="1"/>
          </p:cNvSpPr>
          <p:nvPr/>
        </p:nvSpPr>
        <p:spPr bwMode="auto">
          <a:xfrm flipV="1">
            <a:off x="3808413" y="5221288"/>
            <a:ext cx="317500" cy="322262"/>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6826" name="Line 10"/>
          <p:cNvSpPr>
            <a:spLocks noChangeShapeType="1"/>
          </p:cNvSpPr>
          <p:nvPr/>
        </p:nvSpPr>
        <p:spPr bwMode="auto">
          <a:xfrm rot="16200000" flipV="1">
            <a:off x="3498851" y="5235575"/>
            <a:ext cx="322262" cy="319087"/>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6827" name="Line 11"/>
          <p:cNvSpPr>
            <a:spLocks noChangeShapeType="1"/>
          </p:cNvSpPr>
          <p:nvPr/>
        </p:nvSpPr>
        <p:spPr bwMode="auto">
          <a:xfrm rot="18981451" flipV="1">
            <a:off x="3698508" y="5578596"/>
            <a:ext cx="196495" cy="20301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6828" name="Text Box 12"/>
          <p:cNvSpPr txBox="1">
            <a:spLocks noChangeArrowheads="1"/>
          </p:cNvSpPr>
          <p:nvPr/>
        </p:nvSpPr>
        <p:spPr bwMode="auto">
          <a:xfrm>
            <a:off x="3633624" y="5176620"/>
            <a:ext cx="3460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66CCFF"/>
                </a:solidFill>
                <a:effectLst>
                  <a:outerShdw blurRad="38100" dist="38100" dir="2700000" algn="tl">
                    <a:srgbClr val="000000"/>
                  </a:outerShdw>
                </a:effectLst>
              </a:rPr>
              <a:t>*</a:t>
            </a:r>
          </a:p>
        </p:txBody>
      </p:sp>
      <p:sp>
        <p:nvSpPr>
          <p:cNvPr id="546829" name="Line 13"/>
          <p:cNvSpPr>
            <a:spLocks noChangeShapeType="1"/>
          </p:cNvSpPr>
          <p:nvPr/>
        </p:nvSpPr>
        <p:spPr bwMode="auto">
          <a:xfrm>
            <a:off x="1993900" y="5343525"/>
            <a:ext cx="930275" cy="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6830" name="Text Box 14"/>
          <p:cNvSpPr txBox="1">
            <a:spLocks noChangeArrowheads="1"/>
          </p:cNvSpPr>
          <p:nvPr/>
        </p:nvSpPr>
        <p:spPr bwMode="auto">
          <a:xfrm>
            <a:off x="1998663" y="4870450"/>
            <a:ext cx="1295400"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Br</a:t>
            </a:r>
            <a:r>
              <a:rPr lang="en-US" altLang="en-US" sz="2000" baseline="-25000">
                <a:effectLst>
                  <a:outerShdw blurRad="38100" dist="38100" dir="2700000" algn="tl">
                    <a:srgbClr val="000000"/>
                  </a:outerShdw>
                </a:effectLst>
              </a:rPr>
              <a:t>2, </a:t>
            </a:r>
            <a:r>
              <a:rPr lang="en-US" altLang="en-US" sz="2000" i="1">
                <a:effectLst>
                  <a:outerShdw blurRad="38100" dist="38100" dir="2700000" algn="tl">
                    <a:srgbClr val="000000"/>
                  </a:outerShdw>
                </a:effectLst>
              </a:rPr>
              <a:t>hv</a:t>
            </a:r>
          </a:p>
        </p:txBody>
      </p:sp>
      <p:sp>
        <p:nvSpPr>
          <p:cNvPr id="546831" name="Text Box 15"/>
          <p:cNvSpPr txBox="1">
            <a:spLocks noChangeArrowheads="1"/>
          </p:cNvSpPr>
          <p:nvPr/>
        </p:nvSpPr>
        <p:spPr bwMode="auto">
          <a:xfrm>
            <a:off x="2132013" y="5345113"/>
            <a:ext cx="1293812"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effectLst>
                  <a:outerShdw blurRad="38100" dist="38100" dir="2700000" algn="tl">
                    <a:srgbClr val="000000"/>
                  </a:outerShdw>
                </a:effectLst>
              </a:rPr>
              <a:t>-HBr</a:t>
            </a:r>
          </a:p>
        </p:txBody>
      </p:sp>
      <p:sp>
        <p:nvSpPr>
          <p:cNvPr id="546832" name="Text Box 16"/>
          <p:cNvSpPr txBox="1">
            <a:spLocks noChangeArrowheads="1"/>
          </p:cNvSpPr>
          <p:nvPr/>
        </p:nvSpPr>
        <p:spPr bwMode="auto">
          <a:xfrm>
            <a:off x="508000" y="5735638"/>
            <a:ext cx="131286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effectLst>
                  <a:outerShdw blurRad="38100" dist="38100" dir="2700000" algn="tl">
                    <a:srgbClr val="000000"/>
                  </a:outerShdw>
                </a:effectLst>
              </a:rPr>
              <a:t>achiral</a:t>
            </a:r>
          </a:p>
        </p:txBody>
      </p:sp>
      <p:sp>
        <p:nvSpPr>
          <p:cNvPr id="546833" name="Text Box 17"/>
          <p:cNvSpPr txBox="1">
            <a:spLocks noChangeArrowheads="1"/>
          </p:cNvSpPr>
          <p:nvPr/>
        </p:nvSpPr>
        <p:spPr bwMode="auto">
          <a:xfrm>
            <a:off x="4699000" y="5154613"/>
            <a:ext cx="3789363" cy="116046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00"/>
                </a:solidFill>
                <a:effectLst>
                  <a:outerShdw blurRad="38100" dist="38100" dir="2700000" algn="tl">
                    <a:srgbClr val="000000"/>
                  </a:outerShdw>
                </a:effectLst>
              </a:rPr>
              <a:t>Chiral</a:t>
            </a:r>
            <a:r>
              <a:rPr lang="en-US" altLang="en-US" sz="2800">
                <a:solidFill>
                  <a:schemeClr val="tx2"/>
                </a:solidFill>
                <a:effectLst>
                  <a:outerShdw blurRad="38100" dist="38100" dir="2700000" algn="tl">
                    <a:srgbClr val="000000"/>
                  </a:outerShdw>
                </a:effectLst>
              </a:rPr>
              <a:t>, but </a:t>
            </a:r>
            <a:r>
              <a:rPr lang="en-US" altLang="en-US" sz="2800">
                <a:solidFill>
                  <a:srgbClr val="FFC000"/>
                </a:solidFill>
                <a:effectLst>
                  <a:outerShdw blurRad="38100" dist="38100" dir="2700000" algn="tl">
                    <a:srgbClr val="000000"/>
                  </a:outerShdw>
                </a:effectLst>
              </a:rPr>
              <a:t>racemic</a:t>
            </a:r>
          </a:p>
          <a:p>
            <a:pPr>
              <a:spcBef>
                <a:spcPct val="50000"/>
              </a:spcBef>
            </a:pPr>
            <a:r>
              <a:rPr lang="en-US" altLang="en-US" sz="2800">
                <a:effectLst>
                  <a:outerShdw blurRad="38100" dist="38100" dir="2700000" algn="tl">
                    <a:srgbClr val="000000"/>
                  </a:outerShdw>
                </a:effectLst>
              </a:rPr>
              <a:t>50:50 mix of </a:t>
            </a:r>
            <a:r>
              <a:rPr lang="en-US" altLang="en-US" sz="2800" i="1">
                <a:solidFill>
                  <a:srgbClr val="FF9900"/>
                </a:solidFill>
                <a:effectLst>
                  <a:outerShdw blurRad="38100" dist="38100" dir="2700000" algn="tl">
                    <a:srgbClr val="000000"/>
                  </a:outerShdw>
                </a:effectLst>
              </a:rPr>
              <a:t>R</a:t>
            </a:r>
            <a:r>
              <a:rPr lang="en-US" altLang="en-US" sz="2800" i="1">
                <a:effectLst>
                  <a:outerShdw blurRad="38100" dist="38100" dir="2700000" algn="tl">
                    <a:srgbClr val="000000"/>
                  </a:outerShdw>
                </a:effectLst>
              </a:rPr>
              <a:t> </a:t>
            </a:r>
            <a:r>
              <a:rPr lang="en-US" altLang="en-US" sz="2800">
                <a:effectLst>
                  <a:outerShdw blurRad="38100" dist="38100" dir="2700000" algn="tl">
                    <a:srgbClr val="000000"/>
                  </a:outerShdw>
                </a:effectLst>
              </a:rPr>
              <a:t>and </a:t>
            </a:r>
            <a:r>
              <a:rPr lang="en-US" altLang="en-US" sz="2800" i="1">
                <a:solidFill>
                  <a:srgbClr val="FF9900"/>
                </a:solidFill>
                <a:effectLst>
                  <a:outerShdw blurRad="38100" dist="38100" dir="2700000" algn="tl">
                    <a:srgbClr val="000000"/>
                  </a:outerShdw>
                </a:effectLst>
              </a:rPr>
              <a:t>S</a:t>
            </a:r>
          </a:p>
        </p:txBody>
      </p:sp>
      <p:sp>
        <p:nvSpPr>
          <p:cNvPr id="546834" name="Rectangle 18"/>
          <p:cNvSpPr>
            <a:spLocks noGrp="1" noChangeArrowheads="1"/>
          </p:cNvSpPr>
          <p:nvPr>
            <p:ph type="title" idx="4294967295"/>
          </p:nvPr>
        </p:nvSpPr>
        <p:spPr>
          <a:xfrm>
            <a:off x="442913" y="23813"/>
            <a:ext cx="8015287" cy="1557337"/>
          </a:xfrm>
        </p:spPr>
        <p:txBody>
          <a:bodyPr/>
          <a:lstStyle/>
          <a:p>
            <a:r>
              <a:rPr lang="en-US" altLang="en-US">
                <a:solidFill>
                  <a:schemeClr val="accent1"/>
                </a:solidFill>
              </a:rPr>
              <a:t>Stereochemistry </a:t>
            </a:r>
            <a:r>
              <a:rPr lang="en-US" altLang="en-US" smtClean="0">
                <a:solidFill>
                  <a:schemeClr val="accent1"/>
                </a:solidFill>
              </a:rPr>
              <a:t>In </a:t>
            </a:r>
            <a:r>
              <a:rPr lang="en-US" altLang="en-US">
                <a:solidFill>
                  <a:schemeClr val="accent1"/>
                </a:solidFill>
              </a:rPr>
              <a:t>Chemical Reactions</a:t>
            </a:r>
          </a:p>
        </p:txBody>
      </p:sp>
      <p:sp>
        <p:nvSpPr>
          <p:cNvPr id="546835" name="Text Box 19"/>
          <p:cNvSpPr txBox="1">
            <a:spLocks noChangeArrowheads="1"/>
          </p:cNvSpPr>
          <p:nvPr/>
        </p:nvSpPr>
        <p:spPr bwMode="auto">
          <a:xfrm>
            <a:off x="1448677" y="5698770"/>
            <a:ext cx="2052637" cy="83099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a:solidFill>
                  <a:srgbClr val="66CCFF"/>
                </a:solidFill>
                <a:effectLst>
                  <a:outerShdw blurRad="38100" dist="38100" dir="2700000" algn="tl">
                    <a:srgbClr val="000000"/>
                  </a:outerShdw>
                </a:effectLst>
              </a:rPr>
              <a:t>achiral </a:t>
            </a:r>
            <a:r>
              <a:rPr lang="en-US" altLang="en-US" sz="2400" smtClean="0">
                <a:solidFill>
                  <a:srgbClr val="66CCFF"/>
                </a:solidFill>
                <a:effectLst>
                  <a:outerShdw blurRad="38100" dist="38100" dir="2700000" algn="tl">
                    <a:srgbClr val="000000"/>
                  </a:outerShdw>
                </a:effectLst>
              </a:rPr>
              <a:t>ingredients</a:t>
            </a:r>
            <a:endParaRPr lang="en-US" altLang="en-US" sz="2400">
              <a:solidFill>
                <a:srgbClr val="66CCFF"/>
              </a:solidFill>
              <a:effectLst>
                <a:outerShdw blurRad="38100" dist="38100" dir="2700000" algn="tl">
                  <a:srgbClr val="000000"/>
                </a:outerShdw>
              </a:effectLst>
            </a:endParaRPr>
          </a:p>
        </p:txBody>
      </p:sp>
      <p:cxnSp>
        <p:nvCxnSpPr>
          <p:cNvPr id="20" name="Straight Connector 19"/>
          <p:cNvCxnSpPr/>
          <p:nvPr/>
        </p:nvCxnSpPr>
        <p:spPr bwMode="auto">
          <a:xfrm>
            <a:off x="146620" y="1503984"/>
            <a:ext cx="8850761" cy="20016"/>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972"/>
            <a:ext cx="9144000" cy="1143000"/>
          </a:xfrm>
        </p:spPr>
        <p:txBody>
          <a:bodyPr/>
          <a:lstStyle/>
          <a:p>
            <a:r>
              <a:rPr lang="en-US" sz="3200" smtClean="0">
                <a:solidFill>
                  <a:schemeClr val="accent1"/>
                </a:solidFill>
              </a:rPr>
              <a:t>Why? The Intermediate Radical Is Achiral</a:t>
            </a:r>
            <a:endParaRPr lang="en-US" sz="3200">
              <a:solidFill>
                <a:schemeClr val="accent1"/>
              </a:solidFill>
            </a:endParaRPr>
          </a:p>
        </p:txBody>
      </p:sp>
      <p:cxnSp>
        <p:nvCxnSpPr>
          <p:cNvPr id="5" name="Straight Connector 4"/>
          <p:cNvCxnSpPr/>
          <p:nvPr/>
        </p:nvCxnSpPr>
        <p:spPr bwMode="auto">
          <a:xfrm flipV="1">
            <a:off x="134795" y="647700"/>
            <a:ext cx="8874410" cy="4936"/>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7844" name="Text Box 4"/>
          <p:cNvSpPr txBox="1">
            <a:spLocks noChangeArrowheads="1"/>
          </p:cNvSpPr>
          <p:nvPr/>
        </p:nvSpPr>
        <p:spPr bwMode="auto">
          <a:xfrm>
            <a:off x="328575" y="2796264"/>
            <a:ext cx="3032289" cy="206210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smtClean="0">
                <a:effectLst>
                  <a:outerShdw blurRad="38100" dist="38100" dir="2700000" algn="tl">
                    <a:srgbClr val="000000"/>
                  </a:outerShdw>
                </a:effectLst>
              </a:rPr>
              <a:t>50/50 Chance of attack from either side: </a:t>
            </a:r>
          </a:p>
          <a:p>
            <a:pPr algn="ctr"/>
            <a:r>
              <a:rPr lang="en-US" altLang="en-US" sz="3200" i="1" smtClean="0">
                <a:solidFill>
                  <a:srgbClr val="FF9900"/>
                </a:solidFill>
                <a:effectLst>
                  <a:outerShdw blurRad="38100" dist="38100" dir="2700000" algn="tl">
                    <a:srgbClr val="000000"/>
                  </a:outerShdw>
                </a:effectLst>
              </a:rPr>
              <a:t>R </a:t>
            </a:r>
            <a:r>
              <a:rPr lang="en-US" altLang="en-US" sz="3200" smtClean="0">
                <a:effectLst>
                  <a:outerShdw blurRad="38100" dist="38100" dir="2700000" algn="tl">
                    <a:srgbClr val="000000"/>
                  </a:outerShdw>
                </a:effectLst>
              </a:rPr>
              <a:t>:</a:t>
            </a:r>
            <a:r>
              <a:rPr lang="en-US" altLang="en-US" sz="3200" i="1" smtClean="0">
                <a:solidFill>
                  <a:srgbClr val="FF9900"/>
                </a:solidFill>
                <a:effectLst>
                  <a:outerShdw blurRad="38100" dist="38100" dir="2700000" algn="tl">
                    <a:srgbClr val="000000"/>
                  </a:outerShdw>
                </a:effectLst>
              </a:rPr>
              <a:t>S </a:t>
            </a:r>
            <a:r>
              <a:rPr lang="en-US" altLang="en-US" sz="3200" smtClean="0">
                <a:solidFill>
                  <a:schemeClr val="tx2"/>
                </a:solidFill>
                <a:effectLst>
                  <a:outerShdw blurRad="38100" dist="38100" dir="2700000" algn="tl">
                    <a:srgbClr val="000000"/>
                  </a:outerShdw>
                </a:effectLst>
              </a:rPr>
              <a:t>= 1 : 1</a:t>
            </a:r>
            <a:endParaRPr lang="en-US" altLang="en-US" sz="3200">
              <a:solidFill>
                <a:schemeClr val="tx2"/>
              </a:solidFill>
              <a:effectLst>
                <a:outerShdw blurRad="38100" dist="38100" dir="2700000" algn="tl">
                  <a:srgbClr val="000000"/>
                </a:outerShdw>
              </a:effectLst>
            </a:endParaRPr>
          </a:p>
        </p:txBody>
      </p:sp>
      <p:pic>
        <p:nvPicPr>
          <p:cNvPr id="3" name="Picture 2"/>
          <p:cNvPicPr>
            <a:picLocks noChangeAspect="1"/>
          </p:cNvPicPr>
          <p:nvPr/>
        </p:nvPicPr>
        <p:blipFill>
          <a:blip r:embed="rId2"/>
          <a:stretch>
            <a:fillRect/>
          </a:stretch>
        </p:blipFill>
        <p:spPr>
          <a:xfrm>
            <a:off x="3685372" y="893379"/>
            <a:ext cx="4885686" cy="5867875"/>
          </a:xfrm>
          <a:prstGeom prst="rect">
            <a:avLst/>
          </a:prstGeom>
        </p:spPr>
      </p:pic>
      <p:sp>
        <p:nvSpPr>
          <p:cNvPr id="6" name="Rounded Rectangle 5"/>
          <p:cNvSpPr/>
          <p:nvPr/>
        </p:nvSpPr>
        <p:spPr bwMode="auto">
          <a:xfrm>
            <a:off x="3685372" y="3176752"/>
            <a:ext cx="1194056" cy="1355834"/>
          </a:xfrm>
          <a:prstGeom prst="roundRect">
            <a:avLst/>
          </a:prstGeom>
          <a:noFill/>
          <a:ln w="38100" cap="flat" cmpd="sng" algn="ctr">
            <a:solidFill>
              <a:srgbClr val="FF00FF"/>
            </a:solidFill>
            <a:prstDash val="solid"/>
            <a:round/>
            <a:headEnd type="none" w="med" len="med"/>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65" name="Text Box 17"/>
          <p:cNvSpPr txBox="1">
            <a:spLocks noChangeArrowheads="1"/>
          </p:cNvSpPr>
          <p:nvPr/>
        </p:nvSpPr>
        <p:spPr bwMode="auto">
          <a:xfrm>
            <a:off x="1748547" y="2378547"/>
            <a:ext cx="63976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Cl·</a:t>
            </a:r>
          </a:p>
        </p:txBody>
      </p:sp>
      <p:sp>
        <p:nvSpPr>
          <p:cNvPr id="590866" name="Text Box 18"/>
          <p:cNvSpPr txBox="1">
            <a:spLocks noChangeArrowheads="1"/>
          </p:cNvSpPr>
          <p:nvPr/>
        </p:nvSpPr>
        <p:spPr bwMode="auto">
          <a:xfrm>
            <a:off x="1713241" y="2881349"/>
            <a:ext cx="744537"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H</a:t>
            </a:r>
            <a:r>
              <a:rPr lang="en-US" altLang="en-US" sz="2400">
                <a:solidFill>
                  <a:srgbClr val="00FF00"/>
                </a:solidFill>
                <a:effectLst>
                  <a:outerShdw blurRad="38100" dist="38100" dir="2700000" algn="tl">
                    <a:srgbClr val="000000"/>
                  </a:outerShdw>
                </a:effectLst>
              </a:rPr>
              <a:t>Cl</a:t>
            </a:r>
          </a:p>
        </p:txBody>
      </p:sp>
      <p:sp>
        <p:nvSpPr>
          <p:cNvPr id="590854" name="Text Box 6"/>
          <p:cNvSpPr txBox="1">
            <a:spLocks noChangeArrowheads="1"/>
          </p:cNvSpPr>
          <p:nvPr/>
        </p:nvSpPr>
        <p:spPr bwMode="auto">
          <a:xfrm>
            <a:off x="532362" y="3474195"/>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90855" name="Text Box 7"/>
          <p:cNvSpPr txBox="1">
            <a:spLocks noChangeArrowheads="1"/>
          </p:cNvSpPr>
          <p:nvPr/>
        </p:nvSpPr>
        <p:spPr bwMode="auto">
          <a:xfrm>
            <a:off x="535537" y="1626345"/>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90856" name="Text Box 8"/>
          <p:cNvSpPr txBox="1">
            <a:spLocks noChangeArrowheads="1"/>
          </p:cNvSpPr>
          <p:nvPr/>
        </p:nvSpPr>
        <p:spPr bwMode="auto">
          <a:xfrm>
            <a:off x="1046927" y="2829670"/>
            <a:ext cx="673099"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90857" name="Text Box 9"/>
          <p:cNvSpPr txBox="1">
            <a:spLocks noChangeArrowheads="1"/>
          </p:cNvSpPr>
          <p:nvPr/>
        </p:nvSpPr>
        <p:spPr bwMode="auto">
          <a:xfrm>
            <a:off x="-51838" y="2277220"/>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FF"/>
                </a:solidFill>
                <a:effectLst>
                  <a:outerShdw blurRad="38100" dist="38100" dir="2700000" algn="tl">
                    <a:srgbClr val="000000"/>
                  </a:outerShdw>
                </a:effectLst>
              </a:rPr>
              <a:t>H</a:t>
            </a:r>
            <a:endParaRPr lang="en-US" altLang="en-US" sz="2800" baseline="-25000">
              <a:solidFill>
                <a:srgbClr val="FF00FF"/>
              </a:solidFill>
              <a:effectLst>
                <a:outerShdw blurRad="38100" dist="38100" dir="2700000" algn="tl">
                  <a:srgbClr val="000000"/>
                </a:outerShdw>
              </a:effectLst>
            </a:endParaRPr>
          </a:p>
        </p:txBody>
      </p:sp>
      <p:sp>
        <p:nvSpPr>
          <p:cNvPr id="590858" name="Text Box 10"/>
          <p:cNvSpPr txBox="1">
            <a:spLocks noChangeArrowheads="1"/>
          </p:cNvSpPr>
          <p:nvPr/>
        </p:nvSpPr>
        <p:spPr bwMode="auto">
          <a:xfrm>
            <a:off x="1046927" y="2231182"/>
            <a:ext cx="673099"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solidFill>
                  <a:srgbClr val="FF0000"/>
                </a:solidFill>
                <a:effectLst>
                  <a:outerShdw blurRad="38100" dist="38100" dir="2700000" algn="tl">
                    <a:srgbClr val="000000"/>
                  </a:outerShdw>
                </a:effectLst>
              </a:rPr>
              <a:t>Br</a:t>
            </a:r>
            <a:endParaRPr lang="en-US" altLang="en-US" sz="2800" baseline="-25000">
              <a:solidFill>
                <a:srgbClr val="FF0000"/>
              </a:solidFill>
              <a:effectLst>
                <a:outerShdw blurRad="38100" dist="38100" dir="2700000" algn="tl">
                  <a:srgbClr val="000000"/>
                </a:outerShdw>
              </a:effectLst>
            </a:endParaRPr>
          </a:p>
        </p:txBody>
      </p:sp>
      <p:sp>
        <p:nvSpPr>
          <p:cNvPr id="590859" name="Text Box 11"/>
          <p:cNvSpPr txBox="1">
            <a:spLocks noChangeArrowheads="1"/>
          </p:cNvSpPr>
          <p:nvPr/>
        </p:nvSpPr>
        <p:spPr bwMode="auto">
          <a:xfrm>
            <a:off x="-40726" y="2829670"/>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grpSp>
        <p:nvGrpSpPr>
          <p:cNvPr id="590860" name="Group 12"/>
          <p:cNvGrpSpPr>
            <a:grpSpLocks/>
          </p:cNvGrpSpPr>
          <p:nvPr/>
        </p:nvGrpSpPr>
        <p:grpSpPr bwMode="auto">
          <a:xfrm>
            <a:off x="387899" y="2131170"/>
            <a:ext cx="712788" cy="1422400"/>
            <a:chOff x="418" y="2469"/>
            <a:chExt cx="449" cy="896"/>
          </a:xfrm>
        </p:grpSpPr>
        <p:sp>
          <p:nvSpPr>
            <p:cNvPr id="590861" name="Line 13"/>
            <p:cNvSpPr>
              <a:spLocks noChangeShapeType="1"/>
            </p:cNvSpPr>
            <p:nvPr/>
          </p:nvSpPr>
          <p:spPr bwMode="auto">
            <a:xfrm>
              <a:off x="631" y="2469"/>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2" name="Line 14"/>
            <p:cNvSpPr>
              <a:spLocks noChangeShapeType="1"/>
            </p:cNvSpPr>
            <p:nvPr/>
          </p:nvSpPr>
          <p:spPr bwMode="auto">
            <a:xfrm>
              <a:off x="418" y="273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3" name="Line 15"/>
            <p:cNvSpPr>
              <a:spLocks noChangeShapeType="1"/>
            </p:cNvSpPr>
            <p:nvPr/>
          </p:nvSpPr>
          <p:spPr bwMode="auto">
            <a:xfrm>
              <a:off x="419" y="3085"/>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864" name="Line 16"/>
          <p:cNvSpPr>
            <a:spLocks noChangeShapeType="1"/>
          </p:cNvSpPr>
          <p:nvPr/>
        </p:nvSpPr>
        <p:spPr bwMode="auto">
          <a:xfrm>
            <a:off x="1623851" y="2834160"/>
            <a:ext cx="740266" cy="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7" name="Text Box 19"/>
          <p:cNvSpPr txBox="1">
            <a:spLocks noChangeArrowheads="1"/>
          </p:cNvSpPr>
          <p:nvPr/>
        </p:nvSpPr>
        <p:spPr bwMode="auto">
          <a:xfrm>
            <a:off x="6395438" y="3493245"/>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90868" name="Text Box 20"/>
          <p:cNvSpPr txBox="1">
            <a:spLocks noChangeArrowheads="1"/>
          </p:cNvSpPr>
          <p:nvPr/>
        </p:nvSpPr>
        <p:spPr bwMode="auto">
          <a:xfrm>
            <a:off x="6398613" y="1645395"/>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90869" name="Text Box 21"/>
          <p:cNvSpPr txBox="1">
            <a:spLocks noChangeArrowheads="1"/>
          </p:cNvSpPr>
          <p:nvPr/>
        </p:nvSpPr>
        <p:spPr bwMode="auto">
          <a:xfrm>
            <a:off x="6932013" y="2848720"/>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H</a:t>
            </a:r>
            <a:endParaRPr lang="en-US" altLang="en-US" sz="2800" baseline="-25000">
              <a:effectLst>
                <a:outerShdw blurRad="38100" dist="38100" dir="2700000" algn="tl">
                  <a:srgbClr val="000000"/>
                </a:outerShdw>
              </a:effectLst>
            </a:endParaRPr>
          </a:p>
        </p:txBody>
      </p:sp>
      <p:sp>
        <p:nvSpPr>
          <p:cNvPr id="590870" name="Text Box 22"/>
          <p:cNvSpPr txBox="1">
            <a:spLocks noChangeArrowheads="1"/>
          </p:cNvSpPr>
          <p:nvPr/>
        </p:nvSpPr>
        <p:spPr bwMode="auto">
          <a:xfrm>
            <a:off x="5801713" y="2315320"/>
            <a:ext cx="4984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FF00"/>
                </a:solidFill>
                <a:effectLst>
                  <a:outerShdw blurRad="38100" dist="38100" dir="2700000" algn="tl">
                    <a:srgbClr val="000000"/>
                  </a:outerShdw>
                </a:effectLst>
              </a:rPr>
              <a:t>Cl</a:t>
            </a:r>
            <a:endParaRPr lang="en-US" altLang="en-US" sz="2800" baseline="-25000">
              <a:solidFill>
                <a:srgbClr val="00FF00"/>
              </a:solidFill>
              <a:effectLst>
                <a:outerShdw blurRad="38100" dist="38100" dir="2700000" algn="tl">
                  <a:srgbClr val="000000"/>
                </a:outerShdw>
              </a:effectLst>
            </a:endParaRPr>
          </a:p>
        </p:txBody>
      </p:sp>
      <p:sp>
        <p:nvSpPr>
          <p:cNvPr id="590871" name="Text Box 23"/>
          <p:cNvSpPr txBox="1">
            <a:spLocks noChangeArrowheads="1"/>
          </p:cNvSpPr>
          <p:nvPr/>
        </p:nvSpPr>
        <p:spPr bwMode="auto">
          <a:xfrm>
            <a:off x="6932013" y="2250232"/>
            <a:ext cx="955675"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00"/>
                </a:solidFill>
                <a:effectLst>
                  <a:outerShdw blurRad="38100" dist="38100" dir="2700000" algn="tl">
                    <a:srgbClr val="000000"/>
                  </a:outerShdw>
                </a:effectLst>
              </a:rPr>
              <a:t>Br</a:t>
            </a:r>
            <a:endParaRPr lang="en-US" altLang="en-US" sz="2800" baseline="-25000">
              <a:solidFill>
                <a:srgbClr val="FF0000"/>
              </a:solidFill>
              <a:effectLst>
                <a:outerShdw blurRad="38100" dist="38100" dir="2700000" algn="tl">
                  <a:srgbClr val="000000"/>
                </a:outerShdw>
              </a:effectLst>
            </a:endParaRPr>
          </a:p>
        </p:txBody>
      </p:sp>
      <p:sp>
        <p:nvSpPr>
          <p:cNvPr id="590872" name="Text Box 24"/>
          <p:cNvSpPr txBox="1">
            <a:spLocks noChangeArrowheads="1"/>
          </p:cNvSpPr>
          <p:nvPr/>
        </p:nvSpPr>
        <p:spPr bwMode="auto">
          <a:xfrm>
            <a:off x="5803301" y="2848720"/>
            <a:ext cx="44132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p>
        </p:txBody>
      </p:sp>
      <p:grpSp>
        <p:nvGrpSpPr>
          <p:cNvPr id="590873" name="Group 25"/>
          <p:cNvGrpSpPr>
            <a:grpSpLocks/>
          </p:cNvGrpSpPr>
          <p:nvPr/>
        </p:nvGrpSpPr>
        <p:grpSpPr bwMode="auto">
          <a:xfrm>
            <a:off x="6250976" y="2150220"/>
            <a:ext cx="712787" cy="1422400"/>
            <a:chOff x="418" y="2469"/>
            <a:chExt cx="449" cy="896"/>
          </a:xfrm>
        </p:grpSpPr>
        <p:sp>
          <p:nvSpPr>
            <p:cNvPr id="590874" name="Line 26"/>
            <p:cNvSpPr>
              <a:spLocks noChangeShapeType="1"/>
            </p:cNvSpPr>
            <p:nvPr/>
          </p:nvSpPr>
          <p:spPr bwMode="auto">
            <a:xfrm>
              <a:off x="631" y="2469"/>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75" name="Line 27"/>
            <p:cNvSpPr>
              <a:spLocks noChangeShapeType="1"/>
            </p:cNvSpPr>
            <p:nvPr/>
          </p:nvSpPr>
          <p:spPr bwMode="auto">
            <a:xfrm>
              <a:off x="418" y="273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76" name="Line 28"/>
            <p:cNvSpPr>
              <a:spLocks noChangeShapeType="1"/>
            </p:cNvSpPr>
            <p:nvPr/>
          </p:nvSpPr>
          <p:spPr bwMode="auto">
            <a:xfrm>
              <a:off x="419" y="3085"/>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877" name="Text Box 29"/>
          <p:cNvSpPr txBox="1">
            <a:spLocks noChangeArrowheads="1"/>
          </p:cNvSpPr>
          <p:nvPr/>
        </p:nvSpPr>
        <p:spPr bwMode="auto">
          <a:xfrm>
            <a:off x="8128988" y="3474195"/>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90878" name="Text Box 30"/>
          <p:cNvSpPr txBox="1">
            <a:spLocks noChangeArrowheads="1"/>
          </p:cNvSpPr>
          <p:nvPr/>
        </p:nvSpPr>
        <p:spPr bwMode="auto">
          <a:xfrm>
            <a:off x="8132163" y="1626345"/>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90879" name="Text Box 31"/>
          <p:cNvSpPr txBox="1">
            <a:spLocks noChangeArrowheads="1"/>
          </p:cNvSpPr>
          <p:nvPr/>
        </p:nvSpPr>
        <p:spPr bwMode="auto">
          <a:xfrm>
            <a:off x="8675088" y="2878610"/>
            <a:ext cx="51752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90880" name="Text Box 32"/>
          <p:cNvSpPr txBox="1">
            <a:spLocks noChangeArrowheads="1"/>
          </p:cNvSpPr>
          <p:nvPr/>
        </p:nvSpPr>
        <p:spPr bwMode="auto">
          <a:xfrm>
            <a:off x="8636988" y="2267695"/>
            <a:ext cx="508000"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FF00"/>
                </a:solidFill>
                <a:effectLst>
                  <a:outerShdw blurRad="38100" dist="38100" dir="2700000" algn="tl">
                    <a:srgbClr val="000000"/>
                  </a:outerShdw>
                </a:effectLst>
              </a:rPr>
              <a:t>Cl</a:t>
            </a:r>
            <a:endParaRPr lang="en-US" altLang="en-US" sz="2800" baseline="-25000">
              <a:solidFill>
                <a:srgbClr val="00FF00"/>
              </a:solidFill>
              <a:effectLst>
                <a:outerShdw blurRad="38100" dist="38100" dir="2700000" algn="tl">
                  <a:srgbClr val="000000"/>
                </a:outerShdw>
              </a:effectLst>
            </a:endParaRPr>
          </a:p>
        </p:txBody>
      </p:sp>
      <p:sp>
        <p:nvSpPr>
          <p:cNvPr id="590881" name="Text Box 33"/>
          <p:cNvSpPr txBox="1">
            <a:spLocks noChangeArrowheads="1"/>
          </p:cNvSpPr>
          <p:nvPr/>
        </p:nvSpPr>
        <p:spPr bwMode="auto">
          <a:xfrm>
            <a:off x="7493988" y="2250232"/>
            <a:ext cx="955675"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00"/>
                </a:solidFill>
                <a:effectLst>
                  <a:outerShdw blurRad="38100" dist="38100" dir="2700000" algn="tl">
                    <a:srgbClr val="000000"/>
                  </a:outerShdw>
                </a:effectLst>
              </a:rPr>
              <a:t>Br</a:t>
            </a:r>
            <a:endParaRPr lang="en-US" altLang="en-US" sz="2800" baseline="-25000">
              <a:solidFill>
                <a:srgbClr val="FF0000"/>
              </a:solidFill>
              <a:effectLst>
                <a:outerShdw blurRad="38100" dist="38100" dir="2700000" algn="tl">
                  <a:srgbClr val="000000"/>
                </a:outerShdw>
              </a:effectLst>
            </a:endParaRPr>
          </a:p>
        </p:txBody>
      </p:sp>
      <p:sp>
        <p:nvSpPr>
          <p:cNvPr id="590882" name="Text Box 34"/>
          <p:cNvSpPr txBox="1">
            <a:spLocks noChangeArrowheads="1"/>
          </p:cNvSpPr>
          <p:nvPr/>
        </p:nvSpPr>
        <p:spPr bwMode="auto">
          <a:xfrm>
            <a:off x="7517801" y="2829670"/>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H</a:t>
            </a:r>
            <a:endParaRPr lang="en-US" altLang="en-US" sz="2800" baseline="-25000">
              <a:effectLst>
                <a:outerShdw blurRad="38100" dist="38100" dir="2700000" algn="tl">
                  <a:srgbClr val="000000"/>
                </a:outerShdw>
              </a:effectLst>
            </a:endParaRPr>
          </a:p>
        </p:txBody>
      </p:sp>
      <p:grpSp>
        <p:nvGrpSpPr>
          <p:cNvPr id="590883" name="Group 35"/>
          <p:cNvGrpSpPr>
            <a:grpSpLocks/>
          </p:cNvGrpSpPr>
          <p:nvPr/>
        </p:nvGrpSpPr>
        <p:grpSpPr bwMode="auto">
          <a:xfrm>
            <a:off x="7984526" y="2131170"/>
            <a:ext cx="712787" cy="1422400"/>
            <a:chOff x="418" y="2469"/>
            <a:chExt cx="449" cy="896"/>
          </a:xfrm>
        </p:grpSpPr>
        <p:sp>
          <p:nvSpPr>
            <p:cNvPr id="590884" name="Line 36"/>
            <p:cNvSpPr>
              <a:spLocks noChangeShapeType="1"/>
            </p:cNvSpPr>
            <p:nvPr/>
          </p:nvSpPr>
          <p:spPr bwMode="auto">
            <a:xfrm>
              <a:off x="631" y="2469"/>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85" name="Line 37"/>
            <p:cNvSpPr>
              <a:spLocks noChangeShapeType="1"/>
            </p:cNvSpPr>
            <p:nvPr/>
          </p:nvSpPr>
          <p:spPr bwMode="auto">
            <a:xfrm>
              <a:off x="418" y="273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86" name="Line 38"/>
            <p:cNvSpPr>
              <a:spLocks noChangeShapeType="1"/>
            </p:cNvSpPr>
            <p:nvPr/>
          </p:nvSpPr>
          <p:spPr bwMode="auto">
            <a:xfrm>
              <a:off x="419" y="3085"/>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887" name="Text Box 39"/>
          <p:cNvSpPr txBox="1">
            <a:spLocks noChangeArrowheads="1"/>
          </p:cNvSpPr>
          <p:nvPr/>
        </p:nvSpPr>
        <p:spPr bwMode="auto">
          <a:xfrm>
            <a:off x="2417212" y="3592582"/>
            <a:ext cx="2545720" cy="1200329"/>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a:solidFill>
                  <a:srgbClr val="FFFF00"/>
                </a:solidFill>
                <a:effectLst>
                  <a:outerShdw blurRad="38100" dist="38100" dir="2700000" algn="tl">
                    <a:srgbClr val="000000"/>
                  </a:outerShdw>
                </a:effectLst>
              </a:rPr>
              <a:t>Same </a:t>
            </a:r>
            <a:r>
              <a:rPr lang="en-US" altLang="en-US" sz="2400" smtClean="0">
                <a:solidFill>
                  <a:srgbClr val="FFFF00"/>
                </a:solidFill>
                <a:effectLst>
                  <a:outerShdw blurRad="38100" dist="38100" dir="2700000" algn="tl">
                    <a:srgbClr val="000000"/>
                  </a:outerShdw>
                </a:effectLst>
              </a:rPr>
              <a:t>environment (mirror plane)</a:t>
            </a:r>
            <a:endParaRPr lang="en-US" altLang="en-US" sz="2400">
              <a:solidFill>
                <a:srgbClr val="FFFF00"/>
              </a:solidFill>
              <a:effectLst>
                <a:outerShdw blurRad="38100" dist="38100" dir="2700000" algn="tl">
                  <a:srgbClr val="000000"/>
                </a:outerShdw>
              </a:effectLst>
            </a:endParaRPr>
          </a:p>
        </p:txBody>
      </p:sp>
      <p:sp>
        <p:nvSpPr>
          <p:cNvPr id="590888" name="Text Box 40"/>
          <p:cNvSpPr txBox="1">
            <a:spLocks noChangeArrowheads="1"/>
          </p:cNvSpPr>
          <p:nvPr/>
        </p:nvSpPr>
        <p:spPr bwMode="auto">
          <a:xfrm>
            <a:off x="6081546" y="4113957"/>
            <a:ext cx="2810918" cy="156966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smtClean="0">
                <a:solidFill>
                  <a:srgbClr val="FF0000"/>
                </a:solidFill>
                <a:effectLst>
                  <a:outerShdw blurRad="38100" dist="38100" dir="2700000" algn="tl">
                    <a:srgbClr val="000000"/>
                  </a:outerShdw>
                </a:effectLst>
              </a:rPr>
              <a:t>Racemate                 </a:t>
            </a:r>
            <a:r>
              <a:rPr lang="en-US" altLang="en-US" sz="2400" smtClean="0">
                <a:solidFill>
                  <a:srgbClr val="66CCFF"/>
                </a:solidFill>
                <a:effectLst>
                  <a:outerShdw blurRad="38100" dist="38100" dir="2700000" algn="tl">
                    <a:srgbClr val="000000"/>
                  </a:outerShdw>
                </a:effectLst>
              </a:rPr>
              <a:t>Optically inactive </a:t>
            </a:r>
            <a:r>
              <a:rPr lang="en-US" altLang="en-US" sz="2400" smtClean="0">
                <a:effectLst>
                  <a:outerShdw blurRad="38100" dist="38100" dir="2700000" algn="tl">
                    <a:srgbClr val="000000"/>
                  </a:outerShdw>
                </a:effectLst>
              </a:rPr>
              <a:t>Formed </a:t>
            </a:r>
            <a:r>
              <a:rPr lang="en-US" altLang="en-US" sz="2400">
                <a:effectLst>
                  <a:outerShdw blurRad="38100" dist="38100" dir="2700000" algn="tl">
                    <a:srgbClr val="000000"/>
                  </a:outerShdw>
                </a:effectLst>
              </a:rPr>
              <a:t>in </a:t>
            </a:r>
            <a:r>
              <a:rPr lang="en-US" altLang="en-US" sz="2400" i="1">
                <a:solidFill>
                  <a:srgbClr val="FF9900"/>
                </a:solidFill>
                <a:effectLst>
                  <a:outerShdw blurRad="38100" dist="38100" dir="2700000" algn="tl">
                    <a:srgbClr val="000000"/>
                  </a:outerShdw>
                </a:effectLst>
              </a:rPr>
              <a:t>equal</a:t>
            </a:r>
            <a:r>
              <a:rPr lang="en-US" altLang="en-US" sz="2400">
                <a:effectLst>
                  <a:outerShdw blurRad="38100" dist="38100" dir="2700000" algn="tl">
                    <a:srgbClr val="000000"/>
                  </a:outerShdw>
                </a:effectLst>
              </a:rPr>
              <a:t> </a:t>
            </a:r>
            <a:r>
              <a:rPr lang="en-US" altLang="en-US" sz="2400" smtClean="0">
                <a:effectLst>
                  <a:outerShdw blurRad="38100" dist="38100" dir="2700000" algn="tl">
                    <a:srgbClr val="000000"/>
                  </a:outerShdw>
                </a:effectLst>
              </a:rPr>
              <a:t>amounts</a:t>
            </a:r>
            <a:endParaRPr lang="en-US" altLang="en-US" sz="2400">
              <a:effectLst>
                <a:outerShdw blurRad="38100" dist="38100" dir="2700000" algn="tl">
                  <a:srgbClr val="000000"/>
                </a:outerShdw>
              </a:effectLst>
            </a:endParaRPr>
          </a:p>
        </p:txBody>
      </p:sp>
      <p:sp>
        <p:nvSpPr>
          <p:cNvPr id="590889" name="Text Box 41"/>
          <p:cNvSpPr txBox="1">
            <a:spLocks noChangeArrowheads="1"/>
          </p:cNvSpPr>
          <p:nvPr/>
        </p:nvSpPr>
        <p:spPr bwMode="auto">
          <a:xfrm>
            <a:off x="437111" y="6096010"/>
            <a:ext cx="8613586" cy="46166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solidFill>
                  <a:srgbClr val="FF0000"/>
                </a:solidFill>
                <a:effectLst>
                  <a:outerShdw blurRad="38100" dist="38100" dir="2700000" algn="tl">
                    <a:srgbClr val="000000"/>
                  </a:outerShdw>
                </a:effectLst>
              </a:rPr>
              <a:t>Note:</a:t>
            </a:r>
            <a:r>
              <a:rPr lang="en-US" altLang="en-US" sz="2400">
                <a:effectLst>
                  <a:outerShdw blurRad="38100" dist="38100" dir="2700000" algn="tl">
                    <a:srgbClr val="000000"/>
                  </a:outerShdw>
                </a:effectLst>
              </a:rPr>
              <a:t> If you start from </a:t>
            </a:r>
            <a:r>
              <a:rPr lang="en-US" altLang="en-US" sz="2400" smtClean="0">
                <a:effectLst>
                  <a:outerShdw blurRad="38100" dist="38100" dir="2700000" algn="tl">
                    <a:srgbClr val="000000"/>
                  </a:outerShdw>
                </a:effectLst>
              </a:rPr>
              <a:t>the racemate: same outcome. </a:t>
            </a:r>
            <a:endParaRPr lang="en-US" altLang="en-US" sz="2400">
              <a:effectLst>
                <a:outerShdw blurRad="38100" dist="38100" dir="2700000" algn="tl">
                  <a:srgbClr val="000000"/>
                </a:outerShdw>
              </a:effectLst>
            </a:endParaRPr>
          </a:p>
        </p:txBody>
      </p:sp>
      <p:sp>
        <p:nvSpPr>
          <p:cNvPr id="590891" name="Text Box 43"/>
          <p:cNvSpPr txBox="1">
            <a:spLocks noChangeArrowheads="1"/>
          </p:cNvSpPr>
          <p:nvPr/>
        </p:nvSpPr>
        <p:spPr bwMode="auto">
          <a:xfrm>
            <a:off x="3820559" y="2586019"/>
            <a:ext cx="1505223" cy="95410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smtClean="0">
                <a:solidFill>
                  <a:srgbClr val="B2B2B2"/>
                </a:solidFill>
                <a:effectLst>
                  <a:outerShdw blurRad="38100" dist="38100" dir="2700000" algn="tl">
                    <a:srgbClr val="000000"/>
                  </a:outerShdw>
                </a:effectLst>
              </a:rPr>
              <a:t>C</a:t>
            </a:r>
            <a:r>
              <a:rPr lang="en-US" altLang="en-US" sz="2800" smtClean="0">
                <a:solidFill>
                  <a:srgbClr val="FFFFFF"/>
                </a:solidFill>
                <a:effectLst>
                  <a:outerShdw blurRad="38100" dist="38100" dir="2700000" algn="tl">
                    <a:srgbClr val="000000"/>
                  </a:outerShdw>
                </a:effectLst>
              </a:rPr>
              <a:t>H</a:t>
            </a:r>
            <a:r>
              <a:rPr lang="en-US" altLang="en-US" sz="2800" baseline="-25000" smtClean="0">
                <a:solidFill>
                  <a:srgbClr val="FFFFFF"/>
                </a:solidFill>
                <a:effectLst>
                  <a:outerShdw blurRad="38100" dist="38100" dir="2700000" algn="tl">
                    <a:srgbClr val="000000"/>
                  </a:outerShdw>
                </a:effectLst>
              </a:rPr>
              <a:t>2</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a:p>
            <a:pPr>
              <a:spcBef>
                <a:spcPct val="50000"/>
              </a:spcBef>
            </a:pPr>
            <a:endParaRPr lang="en-US" altLang="en-US" sz="2800" baseline="-25000">
              <a:solidFill>
                <a:srgbClr val="B2B2B2"/>
              </a:solidFill>
              <a:effectLst>
                <a:outerShdw blurRad="38100" dist="38100" dir="2700000" algn="tl">
                  <a:srgbClr val="000000"/>
                </a:outerShdw>
              </a:effectLst>
            </a:endParaRPr>
          </a:p>
        </p:txBody>
      </p:sp>
      <p:sp>
        <p:nvSpPr>
          <p:cNvPr id="590892" name="Text Box 44"/>
          <p:cNvSpPr txBox="1">
            <a:spLocks noChangeArrowheads="1"/>
          </p:cNvSpPr>
          <p:nvPr/>
        </p:nvSpPr>
        <p:spPr bwMode="auto">
          <a:xfrm>
            <a:off x="3207786" y="2562207"/>
            <a:ext cx="495300"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B2B2B2"/>
                </a:solidFill>
                <a:effectLst>
                  <a:outerShdw blurRad="38100" dist="38100" dir="2700000" algn="tl">
                    <a:srgbClr val="000000"/>
                  </a:outerShdw>
                </a:effectLst>
              </a:rPr>
              <a:t>C</a:t>
            </a:r>
          </a:p>
        </p:txBody>
      </p:sp>
      <p:sp>
        <p:nvSpPr>
          <p:cNvPr id="590895" name="Text Box 47"/>
          <p:cNvSpPr txBox="1">
            <a:spLocks noChangeArrowheads="1"/>
          </p:cNvSpPr>
          <p:nvPr/>
        </p:nvSpPr>
        <p:spPr bwMode="auto">
          <a:xfrm>
            <a:off x="2583219" y="2343813"/>
            <a:ext cx="630237"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00"/>
                </a:solidFill>
                <a:effectLst>
                  <a:outerShdw blurRad="38100" dist="38100" dir="2700000" algn="tl">
                    <a:srgbClr val="000000"/>
                  </a:outerShdw>
                </a:effectLst>
              </a:rPr>
              <a:t>Br</a:t>
            </a:r>
          </a:p>
        </p:txBody>
      </p:sp>
      <p:sp>
        <p:nvSpPr>
          <p:cNvPr id="590897" name="Line 49"/>
          <p:cNvSpPr>
            <a:spLocks noChangeShapeType="1"/>
          </p:cNvSpPr>
          <p:nvPr/>
        </p:nvSpPr>
        <p:spPr bwMode="auto">
          <a:xfrm>
            <a:off x="3550686" y="2836844"/>
            <a:ext cx="301625"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98" name="Freeform 50"/>
          <p:cNvSpPr>
            <a:spLocks/>
          </p:cNvSpPr>
          <p:nvPr/>
        </p:nvSpPr>
        <p:spPr bwMode="auto">
          <a:xfrm>
            <a:off x="3277636" y="2252644"/>
            <a:ext cx="319087" cy="406400"/>
          </a:xfrm>
          <a:custGeom>
            <a:avLst/>
            <a:gdLst>
              <a:gd name="T0" fmla="*/ 44 w 201"/>
              <a:gd name="T1" fmla="*/ 253 h 256"/>
              <a:gd name="T2" fmla="*/ 8 w 201"/>
              <a:gd name="T3" fmla="*/ 97 h 256"/>
              <a:gd name="T4" fmla="*/ 92 w 201"/>
              <a:gd name="T5" fmla="*/ 1 h 256"/>
              <a:gd name="T6" fmla="*/ 188 w 201"/>
              <a:gd name="T7" fmla="*/ 91 h 256"/>
              <a:gd name="T8" fmla="*/ 170 w 201"/>
              <a:gd name="T9" fmla="*/ 256 h 256"/>
            </a:gdLst>
            <a:ahLst/>
            <a:cxnLst>
              <a:cxn ang="0">
                <a:pos x="T0" y="T1"/>
              </a:cxn>
              <a:cxn ang="0">
                <a:pos x="T2" y="T3"/>
              </a:cxn>
              <a:cxn ang="0">
                <a:pos x="T4" y="T5"/>
              </a:cxn>
              <a:cxn ang="0">
                <a:pos x="T6" y="T7"/>
              </a:cxn>
              <a:cxn ang="0">
                <a:pos x="T8" y="T9"/>
              </a:cxn>
            </a:cxnLst>
            <a:rect l="0" t="0" r="r" b="b"/>
            <a:pathLst>
              <a:path w="201" h="256">
                <a:moveTo>
                  <a:pt x="44" y="253"/>
                </a:moveTo>
                <a:cubicBezTo>
                  <a:pt x="38" y="226"/>
                  <a:pt x="0" y="139"/>
                  <a:pt x="8" y="97"/>
                </a:cubicBezTo>
                <a:cubicBezTo>
                  <a:pt x="16" y="55"/>
                  <a:pt x="62" y="2"/>
                  <a:pt x="92" y="1"/>
                </a:cubicBezTo>
                <a:cubicBezTo>
                  <a:pt x="122" y="0"/>
                  <a:pt x="175" y="49"/>
                  <a:pt x="188" y="91"/>
                </a:cubicBezTo>
                <a:cubicBezTo>
                  <a:pt x="201" y="133"/>
                  <a:pt x="174" y="222"/>
                  <a:pt x="170" y="256"/>
                </a:cubicBezTo>
              </a:path>
            </a:pathLst>
          </a:custGeom>
          <a:noFill/>
          <a:ln w="38100" cap="flat" cmpd="sng">
            <a:solidFill>
              <a:srgbClr val="00FF00"/>
            </a:solidFill>
            <a:prstDash val="solid"/>
            <a:round/>
            <a:headEnd type="none" w="med" len="med"/>
            <a:tailEnd type="none" w="sm" len="sm"/>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99" name="Freeform 51"/>
          <p:cNvSpPr>
            <a:spLocks/>
          </p:cNvSpPr>
          <p:nvPr/>
        </p:nvSpPr>
        <p:spPr bwMode="auto">
          <a:xfrm flipV="1">
            <a:off x="3277636" y="2986069"/>
            <a:ext cx="319087" cy="406400"/>
          </a:xfrm>
          <a:custGeom>
            <a:avLst/>
            <a:gdLst>
              <a:gd name="T0" fmla="*/ 44 w 201"/>
              <a:gd name="T1" fmla="*/ 253 h 256"/>
              <a:gd name="T2" fmla="*/ 8 w 201"/>
              <a:gd name="T3" fmla="*/ 97 h 256"/>
              <a:gd name="T4" fmla="*/ 92 w 201"/>
              <a:gd name="T5" fmla="*/ 1 h 256"/>
              <a:gd name="T6" fmla="*/ 188 w 201"/>
              <a:gd name="T7" fmla="*/ 91 h 256"/>
              <a:gd name="T8" fmla="*/ 170 w 201"/>
              <a:gd name="T9" fmla="*/ 256 h 256"/>
            </a:gdLst>
            <a:ahLst/>
            <a:cxnLst>
              <a:cxn ang="0">
                <a:pos x="T0" y="T1"/>
              </a:cxn>
              <a:cxn ang="0">
                <a:pos x="T2" y="T3"/>
              </a:cxn>
              <a:cxn ang="0">
                <a:pos x="T4" y="T5"/>
              </a:cxn>
              <a:cxn ang="0">
                <a:pos x="T6" y="T7"/>
              </a:cxn>
              <a:cxn ang="0">
                <a:pos x="T8" y="T9"/>
              </a:cxn>
            </a:cxnLst>
            <a:rect l="0" t="0" r="r" b="b"/>
            <a:pathLst>
              <a:path w="201" h="256">
                <a:moveTo>
                  <a:pt x="44" y="253"/>
                </a:moveTo>
                <a:cubicBezTo>
                  <a:pt x="38" y="226"/>
                  <a:pt x="0" y="139"/>
                  <a:pt x="8" y="97"/>
                </a:cubicBezTo>
                <a:cubicBezTo>
                  <a:pt x="16" y="55"/>
                  <a:pt x="62" y="2"/>
                  <a:pt x="92" y="1"/>
                </a:cubicBezTo>
                <a:cubicBezTo>
                  <a:pt x="122" y="0"/>
                  <a:pt x="175" y="49"/>
                  <a:pt x="188" y="91"/>
                </a:cubicBezTo>
                <a:cubicBezTo>
                  <a:pt x="201" y="133"/>
                  <a:pt x="174" y="222"/>
                  <a:pt x="170" y="256"/>
                </a:cubicBezTo>
              </a:path>
            </a:pathLst>
          </a:custGeom>
          <a:noFill/>
          <a:ln w="38100" cap="flat" cmpd="sng">
            <a:solidFill>
              <a:srgbClr val="00FF00"/>
            </a:solidFill>
            <a:prstDash val="solid"/>
            <a:round/>
            <a:headEnd type="none" w="med" len="med"/>
            <a:tailEnd type="none" w="sm" len="sm"/>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1" name="Text Box 53"/>
          <p:cNvSpPr txBox="1">
            <a:spLocks noChangeArrowheads="1"/>
          </p:cNvSpPr>
          <p:nvPr/>
        </p:nvSpPr>
        <p:spPr bwMode="auto">
          <a:xfrm>
            <a:off x="2401336" y="2857482"/>
            <a:ext cx="1027112"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B2B2B2"/>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90904" name="Oval 56"/>
          <p:cNvSpPr>
            <a:spLocks noChangeArrowheads="1"/>
          </p:cNvSpPr>
          <p:nvPr/>
        </p:nvSpPr>
        <p:spPr bwMode="auto">
          <a:xfrm flipH="1">
            <a:off x="3414161" y="2430444"/>
            <a:ext cx="42862" cy="42863"/>
          </a:xfrm>
          <a:prstGeom prst="ellipse">
            <a:avLst/>
          </a:prstGeom>
          <a:solidFill>
            <a:srgbClr val="FFFF00"/>
          </a:solidFill>
          <a:ln w="38100">
            <a:solidFill>
              <a:srgbClr val="00FF00"/>
            </a:solidFill>
            <a:round/>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5" name="Freeform 57"/>
          <p:cNvSpPr>
            <a:spLocks/>
          </p:cNvSpPr>
          <p:nvPr/>
        </p:nvSpPr>
        <p:spPr bwMode="auto">
          <a:xfrm>
            <a:off x="3449086" y="2009757"/>
            <a:ext cx="482600" cy="1636712"/>
          </a:xfrm>
          <a:custGeom>
            <a:avLst/>
            <a:gdLst>
              <a:gd name="T0" fmla="*/ 31 w 304"/>
              <a:gd name="T1" fmla="*/ 903 h 1031"/>
              <a:gd name="T2" fmla="*/ 247 w 304"/>
              <a:gd name="T3" fmla="*/ 903 h 1031"/>
              <a:gd name="T4" fmla="*/ 263 w 304"/>
              <a:gd name="T5" fmla="*/ 134 h 1031"/>
              <a:gd name="T6" fmla="*/ 0 w 304"/>
              <a:gd name="T7" fmla="*/ 101 h 1031"/>
            </a:gdLst>
            <a:ahLst/>
            <a:cxnLst>
              <a:cxn ang="0">
                <a:pos x="T0" y="T1"/>
              </a:cxn>
              <a:cxn ang="0">
                <a:pos x="T2" y="T3"/>
              </a:cxn>
              <a:cxn ang="0">
                <a:pos x="T4" y="T5"/>
              </a:cxn>
              <a:cxn ang="0">
                <a:pos x="T6" y="T7"/>
              </a:cxn>
            </a:cxnLst>
            <a:rect l="0" t="0" r="r" b="b"/>
            <a:pathLst>
              <a:path w="304" h="1031">
                <a:moveTo>
                  <a:pt x="31" y="903"/>
                </a:moveTo>
                <a:cubicBezTo>
                  <a:pt x="67" y="903"/>
                  <a:pt x="208" y="1031"/>
                  <a:pt x="247" y="903"/>
                </a:cubicBezTo>
                <a:cubicBezTo>
                  <a:pt x="286" y="775"/>
                  <a:pt x="304" y="268"/>
                  <a:pt x="263" y="134"/>
                </a:cubicBezTo>
                <a:cubicBezTo>
                  <a:pt x="222" y="0"/>
                  <a:pt x="115" y="41"/>
                  <a:pt x="0" y="101"/>
                </a:cubicBezTo>
              </a:path>
            </a:pathLst>
          </a:custGeom>
          <a:noFill/>
          <a:ln w="38100" cap="flat" cmpd="sng">
            <a:solidFill>
              <a:srgbClr val="FFFF00"/>
            </a:solidFill>
            <a:prstDash val="solid"/>
            <a:round/>
            <a:headEnd type="arrow"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6" name="Text Box 58"/>
          <p:cNvSpPr txBox="1">
            <a:spLocks noChangeArrowheads="1"/>
          </p:cNvSpPr>
          <p:nvPr/>
        </p:nvSpPr>
        <p:spPr bwMode="auto">
          <a:xfrm>
            <a:off x="1519566" y="2735299"/>
            <a:ext cx="442912"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a:t>
            </a:r>
          </a:p>
        </p:txBody>
      </p:sp>
      <p:sp>
        <p:nvSpPr>
          <p:cNvPr id="590907" name="Text Box 59"/>
          <p:cNvSpPr txBox="1">
            <a:spLocks noChangeArrowheads="1"/>
          </p:cNvSpPr>
          <p:nvPr/>
        </p:nvSpPr>
        <p:spPr bwMode="auto">
          <a:xfrm>
            <a:off x="368849" y="2166095"/>
            <a:ext cx="3714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1">
                <a:solidFill>
                  <a:srgbClr val="FF9900"/>
                </a:solidFill>
                <a:effectLst>
                  <a:outerShdw blurRad="38100" dist="38100" dir="2700000" algn="tl">
                    <a:srgbClr val="000000"/>
                  </a:outerShdw>
                </a:effectLst>
              </a:rPr>
              <a:t>S</a:t>
            </a:r>
          </a:p>
        </p:txBody>
      </p:sp>
      <p:sp>
        <p:nvSpPr>
          <p:cNvPr id="590909" name="Text Box 61"/>
          <p:cNvSpPr txBox="1">
            <a:spLocks noChangeArrowheads="1"/>
          </p:cNvSpPr>
          <p:nvPr/>
        </p:nvSpPr>
        <p:spPr bwMode="auto">
          <a:xfrm>
            <a:off x="6238058" y="2215035"/>
            <a:ext cx="3714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1">
                <a:solidFill>
                  <a:srgbClr val="FF9900"/>
                </a:solidFill>
                <a:effectLst>
                  <a:outerShdw blurRad="38100" dist="38100" dir="2700000" algn="tl">
                    <a:srgbClr val="000000"/>
                  </a:outerShdw>
                </a:effectLst>
              </a:rPr>
              <a:t>S</a:t>
            </a:r>
          </a:p>
        </p:txBody>
      </p:sp>
      <p:sp>
        <p:nvSpPr>
          <p:cNvPr id="590912" name="Text Box 64"/>
          <p:cNvSpPr txBox="1">
            <a:spLocks noChangeArrowheads="1"/>
          </p:cNvSpPr>
          <p:nvPr/>
        </p:nvSpPr>
        <p:spPr bwMode="auto">
          <a:xfrm>
            <a:off x="7992136" y="2200747"/>
            <a:ext cx="3714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1">
                <a:solidFill>
                  <a:srgbClr val="FF9900"/>
                </a:solidFill>
                <a:effectLst>
                  <a:outerShdw blurRad="38100" dist="38100" dir="2700000" algn="tl">
                    <a:srgbClr val="000000"/>
                  </a:outerShdw>
                </a:effectLst>
              </a:rPr>
              <a:t>R</a:t>
            </a:r>
          </a:p>
        </p:txBody>
      </p:sp>
      <p:graphicFrame>
        <p:nvGraphicFramePr>
          <p:cNvPr id="590913" name="Object 65"/>
          <p:cNvGraphicFramePr>
            <a:graphicFrameLocks noChangeAspect="1"/>
          </p:cNvGraphicFramePr>
          <p:nvPr>
            <p:extLst>
              <p:ext uri="{D42A27DB-BD31-4B8C-83A1-F6EECF244321}">
                <p14:modId xmlns:p14="http://schemas.microsoft.com/office/powerpoint/2010/main" val="2204170130"/>
              </p:ext>
            </p:extLst>
          </p:nvPr>
        </p:nvGraphicFramePr>
        <p:xfrm>
          <a:off x="2968073" y="2884469"/>
          <a:ext cx="365125" cy="157163"/>
        </p:xfrm>
        <a:graphic>
          <a:graphicData uri="http://schemas.openxmlformats.org/presentationml/2006/ole">
            <mc:AlternateContent xmlns:mc="http://schemas.openxmlformats.org/markup-compatibility/2006">
              <mc:Choice xmlns:v="urn:schemas-microsoft-com:vml" Requires="v">
                <p:oleObj spid="_x0000_s591027" name="CS ChemDraw Drawing" r:id="rId3" imgW="545400" imgH="235440" progId="ChemDraw.Document.6.0">
                  <p:embed/>
                </p:oleObj>
              </mc:Choice>
              <mc:Fallback>
                <p:oleObj name="CS ChemDraw Drawing" r:id="rId3" imgW="545400" imgH="235440" progId="ChemDraw.Document.6.0">
                  <p:embed/>
                  <p:pic>
                    <p:nvPicPr>
                      <p:cNvPr id="0" name="Object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073" y="2884469"/>
                        <a:ext cx="365125" cy="15716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0915" name="Line 67"/>
          <p:cNvSpPr>
            <a:spLocks noChangeShapeType="1"/>
          </p:cNvSpPr>
          <p:nvPr/>
        </p:nvSpPr>
        <p:spPr bwMode="auto">
          <a:xfrm>
            <a:off x="5236726" y="2834160"/>
            <a:ext cx="600075" cy="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16" name="Text Box 68"/>
          <p:cNvSpPr txBox="1">
            <a:spLocks noChangeArrowheads="1"/>
          </p:cNvSpPr>
          <p:nvPr/>
        </p:nvSpPr>
        <p:spPr bwMode="auto">
          <a:xfrm>
            <a:off x="5167039" y="2338478"/>
            <a:ext cx="63976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Cl</a:t>
            </a:r>
            <a:r>
              <a:rPr lang="en-US" altLang="en-US" sz="2400" baseline="-25000">
                <a:solidFill>
                  <a:srgbClr val="00FF00"/>
                </a:solidFill>
                <a:effectLst>
                  <a:outerShdw blurRad="38100" dist="38100" dir="2700000" algn="tl">
                    <a:srgbClr val="000000"/>
                  </a:outerShdw>
                </a:effectLst>
              </a:rPr>
              <a:t>2</a:t>
            </a:r>
          </a:p>
        </p:txBody>
      </p:sp>
      <p:sp>
        <p:nvSpPr>
          <p:cNvPr id="590918" name="Line 70"/>
          <p:cNvSpPr>
            <a:spLocks noChangeShapeType="1"/>
          </p:cNvSpPr>
          <p:nvPr/>
        </p:nvSpPr>
        <p:spPr bwMode="auto">
          <a:xfrm>
            <a:off x="73574" y="1824782"/>
            <a:ext cx="76200" cy="457200"/>
          </a:xfrm>
          <a:prstGeom prst="line">
            <a:avLst/>
          </a:prstGeom>
          <a:noFill/>
          <a:ln w="38100">
            <a:solidFill>
              <a:srgbClr val="FF00FF"/>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itle 1"/>
          <p:cNvSpPr>
            <a:spLocks noGrp="1"/>
          </p:cNvSpPr>
          <p:nvPr>
            <p:ph type="title"/>
          </p:nvPr>
        </p:nvSpPr>
        <p:spPr>
          <a:xfrm>
            <a:off x="107157" y="-68324"/>
            <a:ext cx="8929687" cy="1143000"/>
          </a:xfrm>
        </p:spPr>
        <p:txBody>
          <a:bodyPr/>
          <a:lstStyle/>
          <a:p>
            <a:r>
              <a:rPr lang="en-US" sz="3200" smtClean="0">
                <a:solidFill>
                  <a:schemeClr val="accent1"/>
                </a:solidFill>
              </a:rPr>
              <a:t>Mechanisms Are Important:chlorination Of (</a:t>
            </a:r>
            <a:r>
              <a:rPr lang="en-US" sz="3200" i="1" smtClean="0">
                <a:solidFill>
                  <a:schemeClr val="accent1"/>
                </a:solidFill>
              </a:rPr>
              <a:t>S</a:t>
            </a:r>
            <a:r>
              <a:rPr lang="en-US" sz="3200" smtClean="0">
                <a:solidFill>
                  <a:schemeClr val="accent1"/>
                </a:solidFill>
              </a:rPr>
              <a:t>)-2-bromobutane At C2</a:t>
            </a:r>
            <a:endParaRPr lang="en-US" sz="3200">
              <a:solidFill>
                <a:schemeClr val="accent1"/>
              </a:solidFill>
            </a:endParaRPr>
          </a:p>
        </p:txBody>
      </p:sp>
      <p:cxnSp>
        <p:nvCxnSpPr>
          <p:cNvPr id="66" name="Straight Connector 65"/>
          <p:cNvCxnSpPr/>
          <p:nvPr/>
        </p:nvCxnSpPr>
        <p:spPr bwMode="auto">
          <a:xfrm flipV="1">
            <a:off x="145018" y="1104900"/>
            <a:ext cx="8853964" cy="4943"/>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tangle 3"/>
          <p:cNvSpPr/>
          <p:nvPr/>
        </p:nvSpPr>
        <p:spPr>
          <a:xfrm>
            <a:off x="-9197" y="3985488"/>
            <a:ext cx="1528763" cy="830997"/>
          </a:xfrm>
          <a:prstGeom prst="rect">
            <a:avLst/>
          </a:prstGeom>
        </p:spPr>
        <p:txBody>
          <a:bodyPr wrap="square">
            <a:spAutoFit/>
          </a:bodyPr>
          <a:lstStyle/>
          <a:p>
            <a:pPr lvl="0" algn="ctr">
              <a:spcBef>
                <a:spcPct val="50000"/>
              </a:spcBef>
            </a:pPr>
            <a:r>
              <a:rPr lang="en-US" altLang="en-US" sz="2400">
                <a:solidFill>
                  <a:srgbClr val="66CCFF"/>
                </a:solidFill>
                <a:effectLst>
                  <a:outerShdw blurRad="38100" dist="38100" dir="2700000" algn="tl">
                    <a:srgbClr val="000000"/>
                  </a:outerShdw>
                </a:effectLst>
              </a:rPr>
              <a:t>Optically </a:t>
            </a:r>
            <a:r>
              <a:rPr lang="en-US" altLang="en-US" sz="2400" smtClean="0">
                <a:solidFill>
                  <a:srgbClr val="66CCFF"/>
                </a:solidFill>
                <a:effectLst>
                  <a:outerShdw blurRad="38100" dist="38100" dir="2700000" algn="tl">
                    <a:srgbClr val="000000"/>
                  </a:outerShdw>
                </a:effectLst>
              </a:rPr>
              <a:t>active</a:t>
            </a:r>
            <a:r>
              <a:rPr lang="en-US" altLang="en-US" sz="2400" smtClean="0">
                <a:solidFill>
                  <a:srgbClr val="EBD189"/>
                </a:solidFill>
                <a:effectLst>
                  <a:outerShdw blurRad="38100" dist="38100" dir="2700000" algn="tl">
                    <a:srgbClr val="000000"/>
                  </a:outerShdw>
                </a:effectLst>
              </a:rPr>
              <a:t>  </a:t>
            </a:r>
            <a:endParaRPr lang="en-US" altLang="en-US" sz="2400">
              <a:solidFill>
                <a:srgbClr val="EBD189"/>
              </a:solidFill>
              <a:effectLst>
                <a:outerShdw blurRad="38100" dist="38100" dir="2700000" algn="tl">
                  <a:srgbClr val="000000"/>
                </a:outerShdw>
              </a:effectLst>
            </a:endParaRPr>
          </a:p>
        </p:txBody>
      </p:sp>
      <p:sp>
        <p:nvSpPr>
          <p:cNvPr id="69" name="Text Box 59"/>
          <p:cNvSpPr txBox="1">
            <a:spLocks noChangeArrowheads="1"/>
          </p:cNvSpPr>
          <p:nvPr/>
        </p:nvSpPr>
        <p:spPr bwMode="auto">
          <a:xfrm>
            <a:off x="700993" y="2515230"/>
            <a:ext cx="371475" cy="338554"/>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smtClean="0">
                <a:solidFill>
                  <a:schemeClr val="accent5">
                    <a:lumMod val="20000"/>
                    <a:lumOff val="80000"/>
                  </a:schemeClr>
                </a:solidFill>
                <a:effectLst>
                  <a:outerShdw blurRad="38100" dist="38100" dir="2700000" algn="tl">
                    <a:srgbClr val="000000"/>
                  </a:outerShdw>
                </a:effectLst>
              </a:rPr>
              <a:t>2</a:t>
            </a:r>
            <a:endParaRPr lang="en-US" altLang="en-US" sz="1600">
              <a:solidFill>
                <a:schemeClr val="accent5">
                  <a:lumMod val="20000"/>
                  <a:lumOff val="80000"/>
                </a:schemeClr>
              </a:solidFill>
              <a:effectLst>
                <a:outerShdw blurRad="38100" dist="38100" dir="2700000" algn="tl">
                  <a:srgbClr val="000000"/>
                </a:outerShdw>
              </a:effectLs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519002466"/>
              </p:ext>
            </p:extLst>
          </p:nvPr>
        </p:nvGraphicFramePr>
        <p:xfrm>
          <a:off x="2995969" y="2639392"/>
          <a:ext cx="337671" cy="201762"/>
        </p:xfrm>
        <a:graphic>
          <a:graphicData uri="http://schemas.openxmlformats.org/presentationml/2006/ole">
            <mc:AlternateContent xmlns:mc="http://schemas.openxmlformats.org/markup-compatibility/2006">
              <mc:Choice xmlns:v="urn:schemas-microsoft-com:vml" Requires="v">
                <p:oleObj spid="_x0000_s591028" name="CS ChemDraw Drawing" r:id="rId5" imgW="382508" imgH="228708" progId="ChemDraw.Document.6.0">
                  <p:embed/>
                </p:oleObj>
              </mc:Choice>
              <mc:Fallback>
                <p:oleObj name="CS ChemDraw Drawing" r:id="rId5" imgW="382508" imgH="228708" progId="ChemDraw.Document.6.0">
                  <p:embed/>
                  <p:pic>
                    <p:nvPicPr>
                      <p:cNvPr id="0" name=""/>
                      <p:cNvPicPr/>
                      <p:nvPr/>
                    </p:nvPicPr>
                    <p:blipFill>
                      <a:blip r:embed="rId6"/>
                      <a:stretch>
                        <a:fillRect/>
                      </a:stretch>
                    </p:blipFill>
                    <p:spPr>
                      <a:xfrm>
                        <a:off x="2995969" y="2639392"/>
                        <a:ext cx="337671" cy="201762"/>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8867" name="Group 3"/>
          <p:cNvGrpSpPr>
            <a:grpSpLocks/>
          </p:cNvGrpSpPr>
          <p:nvPr/>
        </p:nvGrpSpPr>
        <p:grpSpPr bwMode="auto">
          <a:xfrm>
            <a:off x="188913" y="1992321"/>
            <a:ext cx="2190750" cy="2366962"/>
            <a:chOff x="149" y="2248"/>
            <a:chExt cx="1380" cy="1491"/>
          </a:xfrm>
        </p:grpSpPr>
        <p:sp>
          <p:nvSpPr>
            <p:cNvPr id="548868" name="Text Box 4"/>
            <p:cNvSpPr txBox="1">
              <a:spLocks noChangeArrowheads="1"/>
            </p:cNvSpPr>
            <p:nvPr/>
          </p:nvSpPr>
          <p:spPr bwMode="auto">
            <a:xfrm>
              <a:off x="559" y="3412"/>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8869" name="Text Box 5"/>
            <p:cNvSpPr txBox="1">
              <a:spLocks noChangeArrowheads="1"/>
            </p:cNvSpPr>
            <p:nvPr/>
          </p:nvSpPr>
          <p:spPr bwMode="auto">
            <a:xfrm>
              <a:off x="561" y="224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8870" name="Text Box 6"/>
            <p:cNvSpPr txBox="1">
              <a:spLocks noChangeArrowheads="1"/>
            </p:cNvSpPr>
            <p:nvPr/>
          </p:nvSpPr>
          <p:spPr bwMode="auto">
            <a:xfrm>
              <a:off x="927" y="300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48871" name="Text Box 7"/>
            <p:cNvSpPr txBox="1">
              <a:spLocks noChangeArrowheads="1"/>
            </p:cNvSpPr>
            <p:nvPr/>
          </p:nvSpPr>
          <p:spPr bwMode="auto">
            <a:xfrm>
              <a:off x="149" y="2628"/>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48872" name="Text Box 8"/>
            <p:cNvSpPr txBox="1">
              <a:spLocks noChangeArrowheads="1"/>
            </p:cNvSpPr>
            <p:nvPr/>
          </p:nvSpPr>
          <p:spPr bwMode="auto">
            <a:xfrm>
              <a:off x="927" y="2629"/>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00"/>
                  </a:solidFill>
                  <a:effectLst>
                    <a:outerShdw blurRad="38100" dist="38100" dir="2700000" algn="tl">
                      <a:srgbClr val="000000"/>
                    </a:outerShdw>
                  </a:effectLst>
                </a:rPr>
                <a:t>Br</a:t>
              </a:r>
              <a:endParaRPr lang="en-US" altLang="en-US" sz="2800" baseline="-25000">
                <a:solidFill>
                  <a:srgbClr val="FF0000"/>
                </a:solidFill>
                <a:effectLst>
                  <a:outerShdw blurRad="38100" dist="38100" dir="2700000" algn="tl">
                    <a:srgbClr val="000000"/>
                  </a:outerShdw>
                </a:effectLst>
              </a:endParaRPr>
            </a:p>
          </p:txBody>
        </p:sp>
        <p:sp>
          <p:nvSpPr>
            <p:cNvPr id="548873" name="Text Box 9"/>
            <p:cNvSpPr txBox="1">
              <a:spLocks noChangeArrowheads="1"/>
            </p:cNvSpPr>
            <p:nvPr/>
          </p:nvSpPr>
          <p:spPr bwMode="auto">
            <a:xfrm>
              <a:off x="174" y="3006"/>
              <a:ext cx="602" cy="32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grpSp>
          <p:nvGrpSpPr>
            <p:cNvPr id="548874" name="Group 10"/>
            <p:cNvGrpSpPr>
              <a:grpSpLocks/>
            </p:cNvGrpSpPr>
            <p:nvPr/>
          </p:nvGrpSpPr>
          <p:grpSpPr bwMode="auto">
            <a:xfrm>
              <a:off x="468" y="2566"/>
              <a:ext cx="449" cy="896"/>
              <a:chOff x="418" y="2469"/>
              <a:chExt cx="449" cy="896"/>
            </a:xfrm>
          </p:grpSpPr>
          <p:sp>
            <p:nvSpPr>
              <p:cNvPr id="548875" name="Line 11"/>
              <p:cNvSpPr>
                <a:spLocks noChangeShapeType="1"/>
              </p:cNvSpPr>
              <p:nvPr/>
            </p:nvSpPr>
            <p:spPr bwMode="auto">
              <a:xfrm>
                <a:off x="631" y="2469"/>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876" name="Line 12"/>
              <p:cNvSpPr>
                <a:spLocks noChangeShapeType="1"/>
              </p:cNvSpPr>
              <p:nvPr/>
            </p:nvSpPr>
            <p:spPr bwMode="auto">
              <a:xfrm>
                <a:off x="418" y="273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877" name="Line 13"/>
              <p:cNvSpPr>
                <a:spLocks noChangeShapeType="1"/>
              </p:cNvSpPr>
              <p:nvPr/>
            </p:nvSpPr>
            <p:spPr bwMode="auto">
              <a:xfrm>
                <a:off x="419" y="3085"/>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48879" name="Line 15"/>
          <p:cNvSpPr>
            <a:spLocks noChangeShapeType="1"/>
          </p:cNvSpPr>
          <p:nvPr/>
        </p:nvSpPr>
        <p:spPr bwMode="auto">
          <a:xfrm>
            <a:off x="2039938" y="3160721"/>
            <a:ext cx="600075" cy="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880" name="Text Box 16"/>
          <p:cNvSpPr txBox="1">
            <a:spLocks noChangeArrowheads="1"/>
          </p:cNvSpPr>
          <p:nvPr/>
        </p:nvSpPr>
        <p:spPr bwMode="auto">
          <a:xfrm>
            <a:off x="2079625" y="2705108"/>
            <a:ext cx="63976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Cl·</a:t>
            </a:r>
          </a:p>
        </p:txBody>
      </p:sp>
      <p:sp>
        <p:nvSpPr>
          <p:cNvPr id="548881" name="Text Box 17"/>
          <p:cNvSpPr txBox="1">
            <a:spLocks noChangeArrowheads="1"/>
          </p:cNvSpPr>
          <p:nvPr/>
        </p:nvSpPr>
        <p:spPr bwMode="auto">
          <a:xfrm>
            <a:off x="1989138" y="3144846"/>
            <a:ext cx="744537"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H</a:t>
            </a:r>
            <a:r>
              <a:rPr lang="en-US" altLang="en-US" sz="2400">
                <a:solidFill>
                  <a:srgbClr val="00FF00"/>
                </a:solidFill>
                <a:effectLst>
                  <a:outerShdw blurRad="38100" dist="38100" dir="2700000" algn="tl">
                    <a:srgbClr val="000000"/>
                  </a:outerShdw>
                </a:effectLst>
              </a:rPr>
              <a:t>Cl</a:t>
            </a:r>
          </a:p>
        </p:txBody>
      </p:sp>
      <p:sp>
        <p:nvSpPr>
          <p:cNvPr id="548883" name="Text Box 19"/>
          <p:cNvSpPr txBox="1">
            <a:spLocks noChangeArrowheads="1"/>
          </p:cNvSpPr>
          <p:nvPr/>
        </p:nvSpPr>
        <p:spPr bwMode="auto">
          <a:xfrm>
            <a:off x="6308725" y="3859221"/>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8884" name="Text Box 20"/>
          <p:cNvSpPr txBox="1">
            <a:spLocks noChangeArrowheads="1"/>
          </p:cNvSpPr>
          <p:nvPr/>
        </p:nvSpPr>
        <p:spPr bwMode="auto">
          <a:xfrm>
            <a:off x="6311900" y="2011371"/>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8885" name="Text Box 21"/>
          <p:cNvSpPr txBox="1">
            <a:spLocks noChangeArrowheads="1"/>
          </p:cNvSpPr>
          <p:nvPr/>
        </p:nvSpPr>
        <p:spPr bwMode="auto">
          <a:xfrm>
            <a:off x="6892925" y="3214696"/>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FF00"/>
                </a:solidFill>
                <a:effectLst>
                  <a:outerShdw blurRad="38100" dist="38100" dir="2700000" algn="tl">
                    <a:srgbClr val="000000"/>
                  </a:outerShdw>
                </a:effectLst>
              </a:rPr>
              <a:t>Cl</a:t>
            </a:r>
            <a:endParaRPr lang="en-US" altLang="en-US" sz="2800" baseline="-25000">
              <a:solidFill>
                <a:srgbClr val="00FF00"/>
              </a:solidFill>
              <a:effectLst>
                <a:outerShdw blurRad="38100" dist="38100" dir="2700000" algn="tl">
                  <a:srgbClr val="000000"/>
                </a:outerShdw>
              </a:effectLst>
            </a:endParaRPr>
          </a:p>
        </p:txBody>
      </p:sp>
      <p:sp>
        <p:nvSpPr>
          <p:cNvPr id="548886" name="Text Box 22"/>
          <p:cNvSpPr txBox="1">
            <a:spLocks noChangeArrowheads="1"/>
          </p:cNvSpPr>
          <p:nvPr/>
        </p:nvSpPr>
        <p:spPr bwMode="auto">
          <a:xfrm>
            <a:off x="5715000" y="2681296"/>
            <a:ext cx="4984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48887" name="Text Box 23"/>
          <p:cNvSpPr txBox="1">
            <a:spLocks noChangeArrowheads="1"/>
          </p:cNvSpPr>
          <p:nvPr/>
        </p:nvSpPr>
        <p:spPr bwMode="auto">
          <a:xfrm>
            <a:off x="6892925" y="2616208"/>
            <a:ext cx="955675"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00"/>
                </a:solidFill>
                <a:effectLst>
                  <a:outerShdw blurRad="38100" dist="38100" dir="2700000" algn="tl">
                    <a:srgbClr val="000000"/>
                  </a:outerShdw>
                </a:effectLst>
              </a:rPr>
              <a:t>Br</a:t>
            </a:r>
            <a:endParaRPr lang="en-US" altLang="en-US" sz="2800" baseline="-25000">
              <a:solidFill>
                <a:srgbClr val="FF0000"/>
              </a:solidFill>
              <a:effectLst>
                <a:outerShdw blurRad="38100" dist="38100" dir="2700000" algn="tl">
                  <a:srgbClr val="000000"/>
                </a:outerShdw>
              </a:effectLst>
            </a:endParaRPr>
          </a:p>
        </p:txBody>
      </p:sp>
      <p:sp>
        <p:nvSpPr>
          <p:cNvPr id="548888" name="Text Box 24"/>
          <p:cNvSpPr txBox="1">
            <a:spLocks noChangeArrowheads="1"/>
          </p:cNvSpPr>
          <p:nvPr/>
        </p:nvSpPr>
        <p:spPr bwMode="auto">
          <a:xfrm>
            <a:off x="5716588" y="3214696"/>
            <a:ext cx="44132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p>
        </p:txBody>
      </p:sp>
      <p:grpSp>
        <p:nvGrpSpPr>
          <p:cNvPr id="548889" name="Group 25"/>
          <p:cNvGrpSpPr>
            <a:grpSpLocks/>
          </p:cNvGrpSpPr>
          <p:nvPr/>
        </p:nvGrpSpPr>
        <p:grpSpPr bwMode="auto">
          <a:xfrm>
            <a:off x="6164263" y="2516196"/>
            <a:ext cx="712787" cy="1422400"/>
            <a:chOff x="418" y="2469"/>
            <a:chExt cx="449" cy="896"/>
          </a:xfrm>
        </p:grpSpPr>
        <p:sp>
          <p:nvSpPr>
            <p:cNvPr id="548890" name="Line 26"/>
            <p:cNvSpPr>
              <a:spLocks noChangeShapeType="1"/>
            </p:cNvSpPr>
            <p:nvPr/>
          </p:nvSpPr>
          <p:spPr bwMode="auto">
            <a:xfrm>
              <a:off x="631" y="2469"/>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891" name="Line 27"/>
            <p:cNvSpPr>
              <a:spLocks noChangeShapeType="1"/>
            </p:cNvSpPr>
            <p:nvPr/>
          </p:nvSpPr>
          <p:spPr bwMode="auto">
            <a:xfrm>
              <a:off x="418" y="273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892" name="Line 28"/>
            <p:cNvSpPr>
              <a:spLocks noChangeShapeType="1"/>
            </p:cNvSpPr>
            <p:nvPr/>
          </p:nvSpPr>
          <p:spPr bwMode="auto">
            <a:xfrm>
              <a:off x="419" y="3085"/>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8894" name="Text Box 30"/>
          <p:cNvSpPr txBox="1">
            <a:spLocks noChangeArrowheads="1"/>
          </p:cNvSpPr>
          <p:nvPr/>
        </p:nvSpPr>
        <p:spPr bwMode="auto">
          <a:xfrm>
            <a:off x="8042275" y="3840171"/>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8895" name="Text Box 31"/>
          <p:cNvSpPr txBox="1">
            <a:spLocks noChangeArrowheads="1"/>
          </p:cNvSpPr>
          <p:nvPr/>
        </p:nvSpPr>
        <p:spPr bwMode="auto">
          <a:xfrm>
            <a:off x="8045450" y="1992321"/>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8896" name="Text Box 32"/>
          <p:cNvSpPr txBox="1">
            <a:spLocks noChangeArrowheads="1"/>
          </p:cNvSpPr>
          <p:nvPr/>
        </p:nvSpPr>
        <p:spPr bwMode="auto">
          <a:xfrm>
            <a:off x="8626475" y="3205171"/>
            <a:ext cx="51752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48897" name="Text Box 33"/>
          <p:cNvSpPr txBox="1">
            <a:spLocks noChangeArrowheads="1"/>
          </p:cNvSpPr>
          <p:nvPr/>
        </p:nvSpPr>
        <p:spPr bwMode="auto">
          <a:xfrm>
            <a:off x="7448550" y="2633671"/>
            <a:ext cx="508000"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endParaRPr lang="en-US" altLang="en-US" sz="2800" baseline="-25000">
              <a:solidFill>
                <a:srgbClr val="FFFFFF"/>
              </a:solidFill>
              <a:effectLst>
                <a:outerShdw blurRad="38100" dist="38100" dir="2700000" algn="tl">
                  <a:srgbClr val="000000"/>
                </a:outerShdw>
              </a:effectLst>
            </a:endParaRPr>
          </a:p>
        </p:txBody>
      </p:sp>
      <p:sp>
        <p:nvSpPr>
          <p:cNvPr id="548898" name="Text Box 34"/>
          <p:cNvSpPr txBox="1">
            <a:spLocks noChangeArrowheads="1"/>
          </p:cNvSpPr>
          <p:nvPr/>
        </p:nvSpPr>
        <p:spPr bwMode="auto">
          <a:xfrm>
            <a:off x="8626475" y="2597158"/>
            <a:ext cx="955675"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00"/>
                </a:solidFill>
                <a:effectLst>
                  <a:outerShdw blurRad="38100" dist="38100" dir="2700000" algn="tl">
                    <a:srgbClr val="000000"/>
                  </a:outerShdw>
                </a:effectLst>
              </a:rPr>
              <a:t>Br</a:t>
            </a:r>
            <a:endParaRPr lang="en-US" altLang="en-US" sz="2800" baseline="-25000">
              <a:solidFill>
                <a:srgbClr val="FF0000"/>
              </a:solidFill>
              <a:effectLst>
                <a:outerShdw blurRad="38100" dist="38100" dir="2700000" algn="tl">
                  <a:srgbClr val="000000"/>
                </a:outerShdw>
              </a:effectLst>
            </a:endParaRPr>
          </a:p>
        </p:txBody>
      </p:sp>
      <p:sp>
        <p:nvSpPr>
          <p:cNvPr id="548899" name="Text Box 35"/>
          <p:cNvSpPr txBox="1">
            <a:spLocks noChangeArrowheads="1"/>
          </p:cNvSpPr>
          <p:nvPr/>
        </p:nvSpPr>
        <p:spPr bwMode="auto">
          <a:xfrm>
            <a:off x="7431088" y="3195646"/>
            <a:ext cx="95567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FF00"/>
                </a:solidFill>
                <a:effectLst>
                  <a:outerShdw blurRad="38100" dist="38100" dir="2700000" algn="tl">
                    <a:srgbClr val="000000"/>
                  </a:outerShdw>
                </a:effectLst>
              </a:rPr>
              <a:t>Cl</a:t>
            </a:r>
            <a:endParaRPr lang="en-US" altLang="en-US" sz="2800" baseline="-25000">
              <a:solidFill>
                <a:srgbClr val="00FF00"/>
              </a:solidFill>
              <a:effectLst>
                <a:outerShdw blurRad="38100" dist="38100" dir="2700000" algn="tl">
                  <a:srgbClr val="000000"/>
                </a:outerShdw>
              </a:effectLst>
            </a:endParaRPr>
          </a:p>
        </p:txBody>
      </p:sp>
      <p:grpSp>
        <p:nvGrpSpPr>
          <p:cNvPr id="548900" name="Group 36"/>
          <p:cNvGrpSpPr>
            <a:grpSpLocks/>
          </p:cNvGrpSpPr>
          <p:nvPr/>
        </p:nvGrpSpPr>
        <p:grpSpPr bwMode="auto">
          <a:xfrm>
            <a:off x="7897813" y="2497146"/>
            <a:ext cx="712787" cy="1422400"/>
            <a:chOff x="418" y="2469"/>
            <a:chExt cx="449" cy="896"/>
          </a:xfrm>
        </p:grpSpPr>
        <p:sp>
          <p:nvSpPr>
            <p:cNvPr id="548901" name="Line 37"/>
            <p:cNvSpPr>
              <a:spLocks noChangeShapeType="1"/>
            </p:cNvSpPr>
            <p:nvPr/>
          </p:nvSpPr>
          <p:spPr bwMode="auto">
            <a:xfrm>
              <a:off x="631" y="2469"/>
              <a:ext cx="0" cy="896"/>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902" name="Line 38"/>
            <p:cNvSpPr>
              <a:spLocks noChangeShapeType="1"/>
            </p:cNvSpPr>
            <p:nvPr/>
          </p:nvSpPr>
          <p:spPr bwMode="auto">
            <a:xfrm>
              <a:off x="418" y="2733"/>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903" name="Line 39"/>
            <p:cNvSpPr>
              <a:spLocks noChangeShapeType="1"/>
            </p:cNvSpPr>
            <p:nvPr/>
          </p:nvSpPr>
          <p:spPr bwMode="auto">
            <a:xfrm>
              <a:off x="419" y="3085"/>
              <a:ext cx="448"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48904" name="Text Box 40"/>
          <p:cNvSpPr txBox="1">
            <a:spLocks noChangeArrowheads="1"/>
          </p:cNvSpPr>
          <p:nvPr/>
        </p:nvSpPr>
        <p:spPr bwMode="auto">
          <a:xfrm>
            <a:off x="2678907" y="3861489"/>
            <a:ext cx="2135186" cy="83099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a:solidFill>
                  <a:srgbClr val="FFFF00"/>
                </a:solidFill>
                <a:effectLst>
                  <a:outerShdw blurRad="38100" dist="38100" dir="2700000" algn="tl">
                    <a:srgbClr val="000000"/>
                  </a:outerShdw>
                </a:effectLst>
              </a:rPr>
              <a:t>Different environment</a:t>
            </a:r>
          </a:p>
        </p:txBody>
      </p:sp>
      <p:sp>
        <p:nvSpPr>
          <p:cNvPr id="548905" name="Text Box 41"/>
          <p:cNvSpPr txBox="1">
            <a:spLocks noChangeArrowheads="1"/>
          </p:cNvSpPr>
          <p:nvPr/>
        </p:nvSpPr>
        <p:spPr bwMode="auto">
          <a:xfrm>
            <a:off x="5903459" y="4381960"/>
            <a:ext cx="3346450" cy="83099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smtClean="0">
                <a:solidFill>
                  <a:srgbClr val="FF0000"/>
                </a:solidFill>
                <a:effectLst>
                  <a:outerShdw blurRad="38100" dist="38100" dir="2700000" algn="tl">
                    <a:srgbClr val="000000"/>
                  </a:outerShdw>
                </a:effectLst>
              </a:rPr>
              <a:t>Diastereomers     </a:t>
            </a:r>
            <a:r>
              <a:rPr lang="en-US" altLang="en-US" sz="2400" smtClean="0">
                <a:solidFill>
                  <a:srgbClr val="66CCFF"/>
                </a:solidFill>
                <a:effectLst>
                  <a:outerShdw blurRad="38100" dist="38100" dir="2700000" algn="tl">
                    <a:srgbClr val="000000"/>
                  </a:outerShdw>
                </a:effectLst>
              </a:rPr>
              <a:t>Both </a:t>
            </a:r>
            <a:r>
              <a:rPr lang="en-US" altLang="en-US" sz="2400">
                <a:solidFill>
                  <a:srgbClr val="66CCFF"/>
                </a:solidFill>
                <a:effectLst>
                  <a:outerShdw blurRad="38100" dist="38100" dir="2700000" algn="tl">
                    <a:srgbClr val="000000"/>
                  </a:outerShdw>
                </a:effectLst>
              </a:rPr>
              <a:t>optically active</a:t>
            </a:r>
            <a:r>
              <a:rPr lang="en-US" altLang="en-US" sz="2400">
                <a:effectLst>
                  <a:outerShdw blurRad="38100" dist="38100" dir="2700000" algn="tl">
                    <a:srgbClr val="000000"/>
                  </a:outerShdw>
                </a:effectLst>
              </a:rPr>
              <a:t>  </a:t>
            </a:r>
          </a:p>
        </p:txBody>
      </p:sp>
      <p:sp>
        <p:nvSpPr>
          <p:cNvPr id="548906" name="Text Box 42"/>
          <p:cNvSpPr txBox="1">
            <a:spLocks noChangeArrowheads="1"/>
          </p:cNvSpPr>
          <p:nvPr/>
        </p:nvSpPr>
        <p:spPr bwMode="auto">
          <a:xfrm>
            <a:off x="128588" y="5108356"/>
            <a:ext cx="4613275" cy="156966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effectLst>
                  <a:outerShdw blurRad="38100" dist="38100" dir="2700000" algn="tl">
                    <a:srgbClr val="000000"/>
                  </a:outerShdw>
                </a:effectLst>
              </a:rPr>
              <a:t>Note:</a:t>
            </a:r>
            <a:r>
              <a:rPr lang="en-US" altLang="en-US" sz="2400">
                <a:effectLst>
                  <a:outerShdw blurRad="38100" dist="38100" dir="2700000" algn="tl">
                    <a:srgbClr val="000000"/>
                  </a:outerShdw>
                </a:effectLst>
              </a:rPr>
              <a:t> If you start from </a:t>
            </a:r>
            <a:r>
              <a:rPr lang="en-US" altLang="en-US" sz="2400" smtClean="0">
                <a:effectLst>
                  <a:outerShdw blurRad="38100" dist="38100" dir="2700000" algn="tl">
                    <a:srgbClr val="000000"/>
                  </a:outerShdw>
                </a:effectLst>
              </a:rPr>
              <a:t>the </a:t>
            </a:r>
            <a:r>
              <a:rPr lang="en-US" altLang="en-US" sz="2400">
                <a:effectLst>
                  <a:outerShdw blurRad="38100" dist="38100" dir="2700000" algn="tl">
                    <a:srgbClr val="000000"/>
                  </a:outerShdw>
                </a:effectLst>
              </a:rPr>
              <a:t>racemate, you  still form </a:t>
            </a:r>
            <a:r>
              <a:rPr lang="en-US" altLang="en-US" sz="2400">
                <a:solidFill>
                  <a:srgbClr val="FF0000"/>
                </a:solidFill>
                <a:effectLst>
                  <a:outerShdw blurRad="38100" dist="38100" dir="2700000" algn="tl">
                    <a:srgbClr val="000000"/>
                  </a:outerShdw>
                </a:effectLst>
              </a:rPr>
              <a:t>diastereomers</a:t>
            </a:r>
            <a:r>
              <a:rPr lang="en-US" altLang="en-US" sz="2400">
                <a:effectLst>
                  <a:outerShdw blurRad="38100" dist="38100" dir="2700000" algn="tl">
                    <a:srgbClr val="000000"/>
                  </a:outerShdw>
                </a:effectLst>
              </a:rPr>
              <a:t>, but they are </a:t>
            </a:r>
            <a:r>
              <a:rPr lang="en-US" altLang="en-US" sz="2400">
                <a:solidFill>
                  <a:srgbClr val="66CCFF"/>
                </a:solidFill>
                <a:effectLst>
                  <a:outerShdw blurRad="38100" dist="38100" dir="2700000" algn="tl">
                    <a:srgbClr val="000000"/>
                  </a:outerShdw>
                </a:effectLst>
              </a:rPr>
              <a:t>racemic </a:t>
            </a:r>
            <a:r>
              <a:rPr lang="en-US" altLang="en-US" sz="2400">
                <a:effectLst>
                  <a:outerShdw blurRad="38100" dist="38100" dir="2700000" algn="tl">
                    <a:srgbClr val="000000"/>
                  </a:outerShdw>
                </a:effectLst>
              </a:rPr>
              <a:t>(not optically active).</a:t>
            </a:r>
          </a:p>
        </p:txBody>
      </p:sp>
      <p:sp>
        <p:nvSpPr>
          <p:cNvPr id="548908" name="Text Box 44"/>
          <p:cNvSpPr txBox="1">
            <a:spLocks noChangeArrowheads="1"/>
          </p:cNvSpPr>
          <p:nvPr/>
        </p:nvSpPr>
        <p:spPr bwMode="auto">
          <a:xfrm>
            <a:off x="3970338" y="2841633"/>
            <a:ext cx="495300"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B2B2B2"/>
                </a:solidFill>
                <a:effectLst>
                  <a:outerShdw blurRad="38100" dist="38100" dir="2700000" algn="tl">
                    <a:srgbClr val="000000"/>
                  </a:outerShdw>
                </a:effectLst>
              </a:rPr>
              <a:t>C</a:t>
            </a:r>
          </a:p>
        </p:txBody>
      </p:sp>
      <p:sp>
        <p:nvSpPr>
          <p:cNvPr id="548909" name="Text Box 45"/>
          <p:cNvSpPr txBox="1">
            <a:spLocks noChangeArrowheads="1"/>
          </p:cNvSpPr>
          <p:nvPr/>
        </p:nvSpPr>
        <p:spPr bwMode="auto">
          <a:xfrm>
            <a:off x="3357563" y="2817821"/>
            <a:ext cx="495300"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B2B2B2"/>
                </a:solidFill>
                <a:effectLst>
                  <a:outerShdw blurRad="38100" dist="38100" dir="2700000" algn="tl">
                    <a:srgbClr val="000000"/>
                  </a:outerShdw>
                </a:effectLst>
              </a:rPr>
              <a:t>C</a:t>
            </a:r>
          </a:p>
        </p:txBody>
      </p:sp>
      <p:sp>
        <p:nvSpPr>
          <p:cNvPr id="548910" name="Text Box 46"/>
          <p:cNvSpPr txBox="1">
            <a:spLocks noChangeArrowheads="1"/>
          </p:cNvSpPr>
          <p:nvPr/>
        </p:nvSpPr>
        <p:spPr bwMode="auto">
          <a:xfrm>
            <a:off x="4451350" y="3152783"/>
            <a:ext cx="941388"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8911" name="Text Box 47"/>
          <p:cNvSpPr txBox="1">
            <a:spLocks noChangeArrowheads="1"/>
          </p:cNvSpPr>
          <p:nvPr/>
        </p:nvSpPr>
        <p:spPr bwMode="auto">
          <a:xfrm>
            <a:off x="4413250" y="2247908"/>
            <a:ext cx="496888"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p>
        </p:txBody>
      </p:sp>
      <p:sp>
        <p:nvSpPr>
          <p:cNvPr id="548912" name="Text Box 48"/>
          <p:cNvSpPr txBox="1">
            <a:spLocks noChangeArrowheads="1"/>
          </p:cNvSpPr>
          <p:nvPr/>
        </p:nvSpPr>
        <p:spPr bwMode="auto">
          <a:xfrm>
            <a:off x="4348163" y="3536958"/>
            <a:ext cx="630237"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00"/>
                </a:solidFill>
                <a:effectLst>
                  <a:outerShdw blurRad="38100" dist="38100" dir="2700000" algn="tl">
                    <a:srgbClr val="000000"/>
                  </a:outerShdw>
                </a:effectLst>
              </a:rPr>
              <a:t>Br</a:t>
            </a:r>
          </a:p>
        </p:txBody>
      </p:sp>
      <p:sp>
        <p:nvSpPr>
          <p:cNvPr id="548914" name="Line 50"/>
          <p:cNvSpPr>
            <a:spLocks noChangeShapeType="1"/>
          </p:cNvSpPr>
          <p:nvPr/>
        </p:nvSpPr>
        <p:spPr bwMode="auto">
          <a:xfrm>
            <a:off x="3700463" y="3092458"/>
            <a:ext cx="301625"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915" name="Freeform 51"/>
          <p:cNvSpPr>
            <a:spLocks/>
          </p:cNvSpPr>
          <p:nvPr/>
        </p:nvSpPr>
        <p:spPr bwMode="auto">
          <a:xfrm>
            <a:off x="3427413" y="2508258"/>
            <a:ext cx="319087" cy="406400"/>
          </a:xfrm>
          <a:custGeom>
            <a:avLst/>
            <a:gdLst>
              <a:gd name="T0" fmla="*/ 44 w 201"/>
              <a:gd name="T1" fmla="*/ 253 h 256"/>
              <a:gd name="T2" fmla="*/ 8 w 201"/>
              <a:gd name="T3" fmla="*/ 97 h 256"/>
              <a:gd name="T4" fmla="*/ 92 w 201"/>
              <a:gd name="T5" fmla="*/ 1 h 256"/>
              <a:gd name="T6" fmla="*/ 188 w 201"/>
              <a:gd name="T7" fmla="*/ 91 h 256"/>
              <a:gd name="T8" fmla="*/ 170 w 201"/>
              <a:gd name="T9" fmla="*/ 256 h 256"/>
            </a:gdLst>
            <a:ahLst/>
            <a:cxnLst>
              <a:cxn ang="0">
                <a:pos x="T0" y="T1"/>
              </a:cxn>
              <a:cxn ang="0">
                <a:pos x="T2" y="T3"/>
              </a:cxn>
              <a:cxn ang="0">
                <a:pos x="T4" y="T5"/>
              </a:cxn>
              <a:cxn ang="0">
                <a:pos x="T6" y="T7"/>
              </a:cxn>
              <a:cxn ang="0">
                <a:pos x="T8" y="T9"/>
              </a:cxn>
            </a:cxnLst>
            <a:rect l="0" t="0" r="r" b="b"/>
            <a:pathLst>
              <a:path w="201" h="256">
                <a:moveTo>
                  <a:pt x="44" y="253"/>
                </a:moveTo>
                <a:cubicBezTo>
                  <a:pt x="38" y="226"/>
                  <a:pt x="0" y="139"/>
                  <a:pt x="8" y="97"/>
                </a:cubicBezTo>
                <a:cubicBezTo>
                  <a:pt x="16" y="55"/>
                  <a:pt x="62" y="2"/>
                  <a:pt x="92" y="1"/>
                </a:cubicBezTo>
                <a:cubicBezTo>
                  <a:pt x="122" y="0"/>
                  <a:pt x="175" y="49"/>
                  <a:pt x="188" y="91"/>
                </a:cubicBezTo>
                <a:cubicBezTo>
                  <a:pt x="201" y="133"/>
                  <a:pt x="174" y="222"/>
                  <a:pt x="170" y="256"/>
                </a:cubicBezTo>
              </a:path>
            </a:pathLst>
          </a:custGeom>
          <a:noFill/>
          <a:ln w="38100" cap="flat" cmpd="sng">
            <a:solidFill>
              <a:srgbClr val="00FF00"/>
            </a:solidFill>
            <a:prstDash val="solid"/>
            <a:round/>
            <a:headEnd type="none" w="med" len="med"/>
            <a:tailEnd type="none" w="sm" len="sm"/>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916" name="Freeform 52"/>
          <p:cNvSpPr>
            <a:spLocks/>
          </p:cNvSpPr>
          <p:nvPr/>
        </p:nvSpPr>
        <p:spPr bwMode="auto">
          <a:xfrm flipV="1">
            <a:off x="3427413" y="3241683"/>
            <a:ext cx="319087" cy="406400"/>
          </a:xfrm>
          <a:custGeom>
            <a:avLst/>
            <a:gdLst>
              <a:gd name="T0" fmla="*/ 44 w 201"/>
              <a:gd name="T1" fmla="*/ 253 h 256"/>
              <a:gd name="T2" fmla="*/ 8 w 201"/>
              <a:gd name="T3" fmla="*/ 97 h 256"/>
              <a:gd name="T4" fmla="*/ 92 w 201"/>
              <a:gd name="T5" fmla="*/ 1 h 256"/>
              <a:gd name="T6" fmla="*/ 188 w 201"/>
              <a:gd name="T7" fmla="*/ 91 h 256"/>
              <a:gd name="T8" fmla="*/ 170 w 201"/>
              <a:gd name="T9" fmla="*/ 256 h 256"/>
            </a:gdLst>
            <a:ahLst/>
            <a:cxnLst>
              <a:cxn ang="0">
                <a:pos x="T0" y="T1"/>
              </a:cxn>
              <a:cxn ang="0">
                <a:pos x="T2" y="T3"/>
              </a:cxn>
              <a:cxn ang="0">
                <a:pos x="T4" y="T5"/>
              </a:cxn>
              <a:cxn ang="0">
                <a:pos x="T6" y="T7"/>
              </a:cxn>
              <a:cxn ang="0">
                <a:pos x="T8" y="T9"/>
              </a:cxn>
            </a:cxnLst>
            <a:rect l="0" t="0" r="r" b="b"/>
            <a:pathLst>
              <a:path w="201" h="256">
                <a:moveTo>
                  <a:pt x="44" y="253"/>
                </a:moveTo>
                <a:cubicBezTo>
                  <a:pt x="38" y="226"/>
                  <a:pt x="0" y="139"/>
                  <a:pt x="8" y="97"/>
                </a:cubicBezTo>
                <a:cubicBezTo>
                  <a:pt x="16" y="55"/>
                  <a:pt x="62" y="2"/>
                  <a:pt x="92" y="1"/>
                </a:cubicBezTo>
                <a:cubicBezTo>
                  <a:pt x="122" y="0"/>
                  <a:pt x="175" y="49"/>
                  <a:pt x="188" y="91"/>
                </a:cubicBezTo>
                <a:cubicBezTo>
                  <a:pt x="201" y="133"/>
                  <a:pt x="174" y="222"/>
                  <a:pt x="170" y="256"/>
                </a:cubicBezTo>
              </a:path>
            </a:pathLst>
          </a:custGeom>
          <a:noFill/>
          <a:ln w="38100" cap="flat" cmpd="sng">
            <a:solidFill>
              <a:srgbClr val="00FF00"/>
            </a:solidFill>
            <a:prstDash val="solid"/>
            <a:round/>
            <a:headEnd type="none" w="med" len="med"/>
            <a:tailEnd type="none" w="sm" len="sm"/>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918" name="Text Box 54"/>
          <p:cNvSpPr txBox="1">
            <a:spLocks noChangeArrowheads="1"/>
          </p:cNvSpPr>
          <p:nvPr/>
        </p:nvSpPr>
        <p:spPr bwMode="auto">
          <a:xfrm>
            <a:off x="2759075" y="2618477"/>
            <a:ext cx="496888"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FF"/>
                </a:solidFill>
                <a:effectLst>
                  <a:outerShdw blurRad="38100" dist="38100" dir="2700000" algn="tl">
                    <a:srgbClr val="000000"/>
                  </a:outerShdw>
                </a:effectLst>
              </a:rPr>
              <a:t>H</a:t>
            </a:r>
          </a:p>
        </p:txBody>
      </p:sp>
      <p:sp>
        <p:nvSpPr>
          <p:cNvPr id="548919" name="Text Box 55"/>
          <p:cNvSpPr txBox="1">
            <a:spLocks noChangeArrowheads="1"/>
          </p:cNvSpPr>
          <p:nvPr/>
        </p:nvSpPr>
        <p:spPr bwMode="auto">
          <a:xfrm>
            <a:off x="2551113" y="3113096"/>
            <a:ext cx="1027112"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B2B2B2"/>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548920" name="Line 56"/>
          <p:cNvSpPr>
            <a:spLocks noChangeShapeType="1"/>
          </p:cNvSpPr>
          <p:nvPr/>
        </p:nvSpPr>
        <p:spPr bwMode="auto">
          <a:xfrm flipV="1">
            <a:off x="4286250" y="2611446"/>
            <a:ext cx="193675" cy="322262"/>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923" name="Oval 59"/>
          <p:cNvSpPr>
            <a:spLocks noChangeArrowheads="1"/>
          </p:cNvSpPr>
          <p:nvPr/>
        </p:nvSpPr>
        <p:spPr bwMode="auto">
          <a:xfrm flipH="1">
            <a:off x="3563938" y="2686058"/>
            <a:ext cx="42862" cy="42863"/>
          </a:xfrm>
          <a:prstGeom prst="ellipse">
            <a:avLst/>
          </a:prstGeom>
          <a:solidFill>
            <a:srgbClr val="FFFF00"/>
          </a:solidFill>
          <a:ln w="38100">
            <a:solidFill>
              <a:srgbClr val="00FF00"/>
            </a:solidFill>
            <a:round/>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924" name="Freeform 60"/>
          <p:cNvSpPr>
            <a:spLocks/>
          </p:cNvSpPr>
          <p:nvPr/>
        </p:nvSpPr>
        <p:spPr bwMode="auto">
          <a:xfrm>
            <a:off x="3598863" y="2265371"/>
            <a:ext cx="482600" cy="1636712"/>
          </a:xfrm>
          <a:custGeom>
            <a:avLst/>
            <a:gdLst>
              <a:gd name="T0" fmla="*/ 31 w 304"/>
              <a:gd name="T1" fmla="*/ 903 h 1031"/>
              <a:gd name="T2" fmla="*/ 247 w 304"/>
              <a:gd name="T3" fmla="*/ 903 h 1031"/>
              <a:gd name="T4" fmla="*/ 263 w 304"/>
              <a:gd name="T5" fmla="*/ 134 h 1031"/>
              <a:gd name="T6" fmla="*/ 0 w 304"/>
              <a:gd name="T7" fmla="*/ 101 h 1031"/>
            </a:gdLst>
            <a:ahLst/>
            <a:cxnLst>
              <a:cxn ang="0">
                <a:pos x="T0" y="T1"/>
              </a:cxn>
              <a:cxn ang="0">
                <a:pos x="T2" y="T3"/>
              </a:cxn>
              <a:cxn ang="0">
                <a:pos x="T4" y="T5"/>
              </a:cxn>
              <a:cxn ang="0">
                <a:pos x="T6" y="T7"/>
              </a:cxn>
            </a:cxnLst>
            <a:rect l="0" t="0" r="r" b="b"/>
            <a:pathLst>
              <a:path w="304" h="1031">
                <a:moveTo>
                  <a:pt x="31" y="903"/>
                </a:moveTo>
                <a:cubicBezTo>
                  <a:pt x="67" y="903"/>
                  <a:pt x="208" y="1031"/>
                  <a:pt x="247" y="903"/>
                </a:cubicBezTo>
                <a:cubicBezTo>
                  <a:pt x="286" y="775"/>
                  <a:pt x="304" y="268"/>
                  <a:pt x="263" y="134"/>
                </a:cubicBezTo>
                <a:cubicBezTo>
                  <a:pt x="222" y="0"/>
                  <a:pt x="115" y="41"/>
                  <a:pt x="0" y="101"/>
                </a:cubicBezTo>
              </a:path>
            </a:pathLst>
          </a:custGeom>
          <a:noFill/>
          <a:ln w="38100" cap="flat" cmpd="sng">
            <a:solidFill>
              <a:srgbClr val="FFFF00"/>
            </a:solidFill>
            <a:prstDash val="solid"/>
            <a:round/>
            <a:headEnd type="arrow" w="med" len="med"/>
            <a:tailEnd type="arrow" w="med" len="me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926" name="Text Box 62"/>
          <p:cNvSpPr txBox="1">
            <a:spLocks noChangeArrowheads="1"/>
          </p:cNvSpPr>
          <p:nvPr/>
        </p:nvSpPr>
        <p:spPr bwMode="auto">
          <a:xfrm>
            <a:off x="1795463" y="2998796"/>
            <a:ext cx="442912"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a:t>
            </a:r>
          </a:p>
        </p:txBody>
      </p:sp>
      <p:sp>
        <p:nvSpPr>
          <p:cNvPr id="548928" name="Text Box 64"/>
          <p:cNvSpPr txBox="1">
            <a:spLocks noChangeArrowheads="1"/>
          </p:cNvSpPr>
          <p:nvPr/>
        </p:nvSpPr>
        <p:spPr bwMode="auto">
          <a:xfrm>
            <a:off x="676275" y="2532071"/>
            <a:ext cx="3714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1">
                <a:solidFill>
                  <a:srgbClr val="FF9900"/>
                </a:solidFill>
                <a:effectLst>
                  <a:outerShdw blurRad="38100" dist="38100" dir="2700000" algn="tl">
                    <a:srgbClr val="000000"/>
                  </a:outerShdw>
                </a:effectLst>
              </a:rPr>
              <a:t>S</a:t>
            </a:r>
          </a:p>
        </p:txBody>
      </p:sp>
      <p:sp>
        <p:nvSpPr>
          <p:cNvPr id="548929" name="Text Box 65"/>
          <p:cNvSpPr txBox="1">
            <a:spLocks noChangeArrowheads="1"/>
          </p:cNvSpPr>
          <p:nvPr/>
        </p:nvSpPr>
        <p:spPr bwMode="auto">
          <a:xfrm>
            <a:off x="4200525" y="2860004"/>
            <a:ext cx="3714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1">
                <a:solidFill>
                  <a:srgbClr val="FF9900"/>
                </a:solidFill>
                <a:effectLst>
                  <a:outerShdw blurRad="38100" dist="38100" dir="2700000" algn="tl">
                    <a:srgbClr val="000000"/>
                  </a:outerShdw>
                </a:effectLst>
              </a:rPr>
              <a:t>S</a:t>
            </a:r>
          </a:p>
        </p:txBody>
      </p:sp>
      <p:sp>
        <p:nvSpPr>
          <p:cNvPr id="548930" name="Text Box 66"/>
          <p:cNvSpPr txBox="1">
            <a:spLocks noChangeArrowheads="1"/>
          </p:cNvSpPr>
          <p:nvPr/>
        </p:nvSpPr>
        <p:spPr bwMode="auto">
          <a:xfrm>
            <a:off x="6119813" y="2541596"/>
            <a:ext cx="3714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1">
                <a:solidFill>
                  <a:srgbClr val="FF9900"/>
                </a:solidFill>
                <a:effectLst>
                  <a:outerShdw blurRad="38100" dist="38100" dir="2700000" algn="tl">
                    <a:srgbClr val="000000"/>
                  </a:outerShdw>
                </a:effectLst>
              </a:rPr>
              <a:t>S</a:t>
            </a:r>
          </a:p>
        </p:txBody>
      </p:sp>
      <p:sp>
        <p:nvSpPr>
          <p:cNvPr id="548932" name="Text Box 68"/>
          <p:cNvSpPr txBox="1">
            <a:spLocks noChangeArrowheads="1"/>
          </p:cNvSpPr>
          <p:nvPr/>
        </p:nvSpPr>
        <p:spPr bwMode="auto">
          <a:xfrm>
            <a:off x="7886700" y="3074996"/>
            <a:ext cx="3714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1">
                <a:solidFill>
                  <a:srgbClr val="FF9900"/>
                </a:solidFill>
                <a:effectLst>
                  <a:outerShdw blurRad="38100" dist="38100" dir="2700000" algn="tl">
                    <a:srgbClr val="000000"/>
                  </a:outerShdw>
                </a:effectLst>
              </a:rPr>
              <a:t>S</a:t>
            </a:r>
          </a:p>
        </p:txBody>
      </p:sp>
      <p:sp>
        <p:nvSpPr>
          <p:cNvPr id="548933" name="Text Box 69"/>
          <p:cNvSpPr txBox="1">
            <a:spLocks noChangeArrowheads="1"/>
          </p:cNvSpPr>
          <p:nvPr/>
        </p:nvSpPr>
        <p:spPr bwMode="auto">
          <a:xfrm>
            <a:off x="6134100" y="3098808"/>
            <a:ext cx="3714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1">
                <a:solidFill>
                  <a:srgbClr val="FF9900"/>
                </a:solidFill>
                <a:effectLst>
                  <a:outerShdw blurRad="38100" dist="38100" dir="2700000" algn="tl">
                    <a:srgbClr val="000000"/>
                  </a:outerShdw>
                </a:effectLst>
              </a:rPr>
              <a:t>R</a:t>
            </a:r>
          </a:p>
        </p:txBody>
      </p:sp>
      <p:sp>
        <p:nvSpPr>
          <p:cNvPr id="548934" name="Text Box 70"/>
          <p:cNvSpPr txBox="1">
            <a:spLocks noChangeArrowheads="1"/>
          </p:cNvSpPr>
          <p:nvPr/>
        </p:nvSpPr>
        <p:spPr bwMode="auto">
          <a:xfrm>
            <a:off x="7858125" y="2527308"/>
            <a:ext cx="371475" cy="39687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1">
                <a:solidFill>
                  <a:srgbClr val="FF9900"/>
                </a:solidFill>
                <a:effectLst>
                  <a:outerShdw blurRad="38100" dist="38100" dir="2700000" algn="tl">
                    <a:srgbClr val="000000"/>
                  </a:outerShdw>
                </a:effectLst>
              </a:rPr>
              <a:t>S</a:t>
            </a:r>
          </a:p>
        </p:txBody>
      </p:sp>
      <p:graphicFrame>
        <p:nvGraphicFramePr>
          <p:cNvPr id="548938" name="Object 74"/>
          <p:cNvGraphicFramePr>
            <a:graphicFrameLocks noChangeAspect="1"/>
          </p:cNvGraphicFramePr>
          <p:nvPr>
            <p:extLst>
              <p:ext uri="{D42A27DB-BD31-4B8C-83A1-F6EECF244321}">
                <p14:modId xmlns:p14="http://schemas.microsoft.com/office/powerpoint/2010/main" val="1506245084"/>
              </p:ext>
            </p:extLst>
          </p:nvPr>
        </p:nvGraphicFramePr>
        <p:xfrm>
          <a:off x="3117850" y="3140083"/>
          <a:ext cx="365125" cy="157163"/>
        </p:xfrm>
        <a:graphic>
          <a:graphicData uri="http://schemas.openxmlformats.org/presentationml/2006/ole">
            <mc:AlternateContent xmlns:mc="http://schemas.openxmlformats.org/markup-compatibility/2006">
              <mc:Choice xmlns:v="urn:schemas-microsoft-com:vml" Requires="v">
                <p:oleObj spid="_x0000_s549069" name="CS ChemDraw Drawing" r:id="rId3" imgW="545400" imgH="235440" progId="ChemDraw.Document.6.0">
                  <p:embed/>
                </p:oleObj>
              </mc:Choice>
              <mc:Fallback>
                <p:oleObj name="CS ChemDraw Drawing" r:id="rId3" imgW="545400" imgH="235440" progId="ChemDraw.Document.6.0">
                  <p:embed/>
                  <p:pic>
                    <p:nvPicPr>
                      <p:cNvPr id="0" name="Object 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3140083"/>
                        <a:ext cx="365125" cy="15716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8941" name="AutoShape 77"/>
          <p:cNvSpPr>
            <a:spLocks noChangeArrowheads="1"/>
          </p:cNvSpPr>
          <p:nvPr/>
        </p:nvSpPr>
        <p:spPr bwMode="auto">
          <a:xfrm rot="19287359">
            <a:off x="4273550" y="3263908"/>
            <a:ext cx="103188" cy="360363"/>
          </a:xfrm>
          <a:prstGeom prst="triangle">
            <a:avLst>
              <a:gd name="adj" fmla="val 50000"/>
            </a:avLst>
          </a:prstGeom>
          <a:solidFill>
            <a:schemeClr val="tx1"/>
          </a:solidFill>
          <a:ln w="38100">
            <a:solidFill>
              <a:schemeClr val="tx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8942" name="Line 78"/>
          <p:cNvSpPr>
            <a:spLocks noChangeShapeType="1"/>
          </p:cNvSpPr>
          <p:nvPr/>
        </p:nvSpPr>
        <p:spPr bwMode="auto">
          <a:xfrm>
            <a:off x="4945063" y="3160721"/>
            <a:ext cx="600075" cy="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943" name="Text Box 79"/>
          <p:cNvSpPr txBox="1">
            <a:spLocks noChangeArrowheads="1"/>
          </p:cNvSpPr>
          <p:nvPr/>
        </p:nvSpPr>
        <p:spPr bwMode="auto">
          <a:xfrm>
            <a:off x="4899025" y="2609858"/>
            <a:ext cx="639763"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Cl</a:t>
            </a:r>
            <a:r>
              <a:rPr lang="en-US" altLang="en-US" sz="2400" baseline="-25000">
                <a:solidFill>
                  <a:srgbClr val="00FF00"/>
                </a:solidFill>
                <a:effectLst>
                  <a:outerShdw blurRad="38100" dist="38100" dir="2700000" algn="tl">
                    <a:srgbClr val="000000"/>
                  </a:outerShdw>
                </a:effectLst>
              </a:rPr>
              <a:t>2</a:t>
            </a:r>
          </a:p>
        </p:txBody>
      </p:sp>
      <p:sp>
        <p:nvSpPr>
          <p:cNvPr id="548944" name="Text Box 80"/>
          <p:cNvSpPr txBox="1">
            <a:spLocks noChangeArrowheads="1"/>
          </p:cNvSpPr>
          <p:nvPr/>
        </p:nvSpPr>
        <p:spPr bwMode="auto">
          <a:xfrm>
            <a:off x="4927409" y="5493942"/>
            <a:ext cx="4110421" cy="774379"/>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65000"/>
              </a:lnSpc>
              <a:spcBef>
                <a:spcPct val="50000"/>
              </a:spcBef>
            </a:pPr>
            <a:r>
              <a:rPr lang="en-US" altLang="en-US" sz="2400">
                <a:effectLst>
                  <a:outerShdw blurRad="38100" dist="38100" dir="2700000" algn="tl">
                    <a:srgbClr val="000000"/>
                  </a:outerShdw>
                </a:effectLst>
              </a:rPr>
              <a:t>Formed in </a:t>
            </a:r>
            <a:r>
              <a:rPr lang="en-US" altLang="en-US" sz="2400" i="1">
                <a:solidFill>
                  <a:srgbClr val="FF9900"/>
                </a:solidFill>
                <a:effectLst>
                  <a:outerShdw blurRad="38100" dist="38100" dir="2700000" algn="tl">
                    <a:srgbClr val="000000"/>
                  </a:outerShdw>
                </a:effectLst>
              </a:rPr>
              <a:t>unequal</a:t>
            </a:r>
            <a:r>
              <a:rPr lang="en-US" altLang="en-US" sz="2400">
                <a:effectLst>
                  <a:outerShdw blurRad="38100" dist="38100" dir="2700000" algn="tl">
                    <a:srgbClr val="000000"/>
                  </a:outerShdw>
                </a:effectLst>
              </a:rPr>
              <a:t> amounts:</a:t>
            </a:r>
          </a:p>
          <a:p>
            <a:pPr algn="ctr">
              <a:lnSpc>
                <a:spcPct val="65000"/>
              </a:lnSpc>
              <a:spcBef>
                <a:spcPct val="50000"/>
              </a:spcBef>
            </a:pPr>
            <a:r>
              <a:rPr lang="en-US" altLang="en-US" sz="2400">
                <a:solidFill>
                  <a:srgbClr val="FF00FF"/>
                </a:solidFill>
                <a:effectLst>
                  <a:outerShdw blurRad="38100" dist="38100" dir="2700000" algn="tl">
                    <a:srgbClr val="000000"/>
                  </a:outerShdw>
                </a:effectLst>
              </a:rPr>
              <a:t>“Stereoselectivity”</a:t>
            </a:r>
          </a:p>
        </p:txBody>
      </p:sp>
      <p:sp>
        <p:nvSpPr>
          <p:cNvPr id="3" name="Notched Right Arrow 2"/>
          <p:cNvSpPr/>
          <p:nvPr/>
        </p:nvSpPr>
        <p:spPr bwMode="auto">
          <a:xfrm>
            <a:off x="8463105" y="5993785"/>
            <a:ext cx="512871" cy="153987"/>
          </a:xfrm>
          <a:prstGeom prst="notchedRightArrow">
            <a:avLst/>
          </a:prstGeom>
          <a:solidFill>
            <a:srgbClr val="FFFF00"/>
          </a:solidFill>
          <a:ln w="38100" cap="flat" cmpd="sng" algn="ctr">
            <a:solidFill>
              <a:srgbClr val="FF00FF"/>
            </a:solidFill>
            <a:prstDash val="solid"/>
            <a:round/>
            <a:headEnd type="none" w="med" len="med"/>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endParaRPr>
          </a:p>
        </p:txBody>
      </p:sp>
      <p:sp>
        <p:nvSpPr>
          <p:cNvPr id="4" name="Title 3"/>
          <p:cNvSpPr>
            <a:spLocks noGrp="1"/>
          </p:cNvSpPr>
          <p:nvPr>
            <p:ph type="title"/>
          </p:nvPr>
        </p:nvSpPr>
        <p:spPr>
          <a:xfrm>
            <a:off x="710661" y="138682"/>
            <a:ext cx="7772400" cy="1143000"/>
          </a:xfrm>
        </p:spPr>
        <p:txBody>
          <a:bodyPr/>
          <a:lstStyle/>
          <a:p>
            <a:r>
              <a:rPr lang="en-US" sz="4000" smtClean="0">
                <a:solidFill>
                  <a:schemeClr val="accent1"/>
                </a:solidFill>
              </a:rPr>
              <a:t>Leaving The Stereocenter Untouched:Chlorination At C3</a:t>
            </a:r>
            <a:endParaRPr lang="en-US" sz="4000">
              <a:solidFill>
                <a:schemeClr val="accent1"/>
              </a:solidFill>
            </a:endParaRPr>
          </a:p>
        </p:txBody>
      </p:sp>
      <p:cxnSp>
        <p:nvCxnSpPr>
          <p:cNvPr id="71" name="Straight Connector 70"/>
          <p:cNvCxnSpPr/>
          <p:nvPr/>
        </p:nvCxnSpPr>
        <p:spPr bwMode="auto">
          <a:xfrm flipV="1">
            <a:off x="146148" y="1316672"/>
            <a:ext cx="8851705" cy="381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Text Box 59"/>
          <p:cNvSpPr txBox="1">
            <a:spLocks noChangeArrowheads="1"/>
          </p:cNvSpPr>
          <p:nvPr/>
        </p:nvSpPr>
        <p:spPr bwMode="auto">
          <a:xfrm>
            <a:off x="1004890" y="3177502"/>
            <a:ext cx="371475" cy="338554"/>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smtClean="0">
                <a:solidFill>
                  <a:schemeClr val="accent5">
                    <a:lumMod val="20000"/>
                    <a:lumOff val="80000"/>
                  </a:schemeClr>
                </a:solidFill>
                <a:effectLst>
                  <a:outerShdw blurRad="38100" dist="38100" dir="2700000" algn="tl">
                    <a:srgbClr val="000000"/>
                  </a:outerShdw>
                </a:effectLst>
              </a:rPr>
              <a:t>3</a:t>
            </a:r>
            <a:endParaRPr lang="en-US" altLang="en-US" sz="1600">
              <a:solidFill>
                <a:schemeClr val="accent5">
                  <a:lumMod val="20000"/>
                  <a:lumOff val="80000"/>
                </a:schemeClr>
              </a:solidFill>
              <a:effectLst>
                <a:outerShdw blurRad="38100" dist="38100" dir="2700000" algn="tl">
                  <a:srgbClr val="000000"/>
                </a:outerShdw>
              </a:effectLst>
            </a:endParaRPr>
          </a:p>
        </p:txBody>
      </p:sp>
      <p:graphicFrame>
        <p:nvGraphicFramePr>
          <p:cNvPr id="73" name="Object 72"/>
          <p:cNvGraphicFramePr>
            <a:graphicFrameLocks noChangeAspect="1"/>
          </p:cNvGraphicFramePr>
          <p:nvPr>
            <p:extLst>
              <p:ext uri="{D42A27DB-BD31-4B8C-83A1-F6EECF244321}">
                <p14:modId xmlns:p14="http://schemas.microsoft.com/office/powerpoint/2010/main" val="2744110272"/>
              </p:ext>
            </p:extLst>
          </p:nvPr>
        </p:nvGraphicFramePr>
        <p:xfrm>
          <a:off x="3126598" y="2859828"/>
          <a:ext cx="337671" cy="201762"/>
        </p:xfrm>
        <a:graphic>
          <a:graphicData uri="http://schemas.openxmlformats.org/presentationml/2006/ole">
            <mc:AlternateContent xmlns:mc="http://schemas.openxmlformats.org/markup-compatibility/2006">
              <mc:Choice xmlns:v="urn:schemas-microsoft-com:vml" Requires="v">
                <p:oleObj spid="_x0000_s549070" name="CS ChemDraw Drawing" r:id="rId5" imgW="382508" imgH="228708" progId="ChemDraw.Document.6.0">
                  <p:embed/>
                </p:oleObj>
              </mc:Choice>
              <mc:Fallback>
                <p:oleObj name="CS ChemDraw Drawing" r:id="rId5" imgW="382508" imgH="228708" progId="ChemDraw.Document.6.0">
                  <p:embed/>
                  <p:pic>
                    <p:nvPicPr>
                      <p:cNvPr id="0" name=""/>
                      <p:cNvPicPr/>
                      <p:nvPr/>
                    </p:nvPicPr>
                    <p:blipFill>
                      <a:blip r:embed="rId6"/>
                      <a:stretch>
                        <a:fillRect/>
                      </a:stretch>
                    </p:blipFill>
                    <p:spPr>
                      <a:xfrm>
                        <a:off x="3126598" y="2859828"/>
                        <a:ext cx="337671" cy="20176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768302366"/>
              </p:ext>
            </p:extLst>
          </p:nvPr>
        </p:nvGraphicFramePr>
        <p:xfrm>
          <a:off x="4265454" y="3195647"/>
          <a:ext cx="325597" cy="238496"/>
        </p:xfrm>
        <a:graphic>
          <a:graphicData uri="http://schemas.openxmlformats.org/presentationml/2006/ole">
            <mc:AlternateContent xmlns:mc="http://schemas.openxmlformats.org/markup-compatibility/2006">
              <mc:Choice xmlns:v="urn:schemas-microsoft-com:vml" Requires="v">
                <p:oleObj spid="_x0000_s549071" name="CS ChemDraw Drawing" r:id="rId7" imgW="248522" imgH="182880" progId="ChemDraw.Document.6.0">
                  <p:embed/>
                </p:oleObj>
              </mc:Choice>
              <mc:Fallback>
                <p:oleObj name="CS ChemDraw Drawing" r:id="rId7" imgW="248522" imgH="182880" progId="ChemDraw.Document.6.0">
                  <p:embed/>
                  <p:pic>
                    <p:nvPicPr>
                      <p:cNvPr id="0" name=""/>
                      <p:cNvPicPr/>
                      <p:nvPr/>
                    </p:nvPicPr>
                    <p:blipFill>
                      <a:blip r:embed="rId8"/>
                      <a:stretch>
                        <a:fillRect/>
                      </a:stretch>
                    </p:blipFill>
                    <p:spPr>
                      <a:xfrm>
                        <a:off x="4265454" y="3195647"/>
                        <a:ext cx="325597" cy="238496"/>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20" y="5165"/>
            <a:ext cx="8920360" cy="669009"/>
          </a:xfrm>
        </p:spPr>
        <p:txBody>
          <a:bodyPr/>
          <a:lstStyle/>
          <a:p>
            <a:r>
              <a:rPr lang="en-US" sz="2800" dirty="0" smtClean="0">
                <a:solidFill>
                  <a:schemeClr val="accent1"/>
                </a:solidFill>
              </a:rPr>
              <a:t>Optically Active Or Racemic? </a:t>
            </a:r>
            <a:r>
              <a:rPr lang="en-US" sz="2800" dirty="0" err="1" smtClean="0">
                <a:solidFill>
                  <a:schemeClr val="accent1"/>
                </a:solidFill>
              </a:rPr>
              <a:t>Wrting</a:t>
            </a:r>
            <a:r>
              <a:rPr lang="en-US" sz="2800" dirty="0" smtClean="0">
                <a:solidFill>
                  <a:schemeClr val="accent1"/>
                </a:solidFill>
              </a:rPr>
              <a:t> Conventions</a:t>
            </a:r>
            <a:endParaRPr lang="en-US" sz="2800" dirty="0">
              <a:solidFill>
                <a:schemeClr val="accent1"/>
              </a:solidFill>
            </a:endParaRPr>
          </a:p>
        </p:txBody>
      </p:sp>
      <p:cxnSp>
        <p:nvCxnSpPr>
          <p:cNvPr id="3" name="Straight Connector 2"/>
          <p:cNvCxnSpPr/>
          <p:nvPr/>
        </p:nvCxnSpPr>
        <p:spPr bwMode="auto">
          <a:xfrm flipV="1">
            <a:off x="146148" y="642499"/>
            <a:ext cx="8851705" cy="381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tangle 3"/>
          <p:cNvSpPr/>
          <p:nvPr/>
        </p:nvSpPr>
        <p:spPr>
          <a:xfrm>
            <a:off x="146148" y="3439717"/>
            <a:ext cx="8920360" cy="1015663"/>
          </a:xfrm>
          <a:prstGeom prst="rect">
            <a:avLst/>
          </a:prstGeom>
        </p:spPr>
        <p:txBody>
          <a:bodyPr wrap="square">
            <a:spAutoFit/>
          </a:bodyPr>
          <a:lstStyle/>
          <a:p>
            <a:r>
              <a:rPr lang="en-US" sz="2000" dirty="0" smtClean="0">
                <a:latin typeface="+mn-lt"/>
              </a:rPr>
              <a:t>If the starting material or products are optically active, it is indicated </a:t>
            </a:r>
            <a:r>
              <a:rPr lang="en-US" sz="2000" dirty="0">
                <a:latin typeface="+mn-lt"/>
              </a:rPr>
              <a:t>by the </a:t>
            </a:r>
            <a:r>
              <a:rPr lang="en-US" sz="2000" i="1" dirty="0">
                <a:latin typeface="+mn-lt"/>
              </a:rPr>
              <a:t>R</a:t>
            </a:r>
            <a:r>
              <a:rPr lang="en-US" sz="2000" dirty="0">
                <a:latin typeface="+mn-lt"/>
              </a:rPr>
              <a:t>/</a:t>
            </a:r>
            <a:r>
              <a:rPr lang="en-US" sz="2000" i="1" dirty="0">
                <a:latin typeface="+mn-lt"/>
              </a:rPr>
              <a:t>S </a:t>
            </a:r>
            <a:r>
              <a:rPr lang="en-US" sz="2000" dirty="0">
                <a:latin typeface="+mn-lt"/>
              </a:rPr>
              <a:t>notation, the sign of optical rotation, or some </a:t>
            </a:r>
            <a:r>
              <a:rPr lang="en-US" sz="2000" dirty="0" smtClean="0">
                <a:latin typeface="+mn-lt"/>
              </a:rPr>
              <a:t>surrounding text. For example, </a:t>
            </a:r>
            <a:endParaRPr lang="en-US" sz="2000" dirty="0">
              <a:latin typeface="+mn-lt"/>
            </a:endParaRPr>
          </a:p>
        </p:txBody>
      </p:sp>
      <p:sp>
        <p:nvSpPr>
          <p:cNvPr id="6" name="Rectangle 5"/>
          <p:cNvSpPr/>
          <p:nvPr/>
        </p:nvSpPr>
        <p:spPr>
          <a:xfrm>
            <a:off x="228057" y="866552"/>
            <a:ext cx="8687886" cy="1015663"/>
          </a:xfrm>
          <a:prstGeom prst="rect">
            <a:avLst/>
          </a:prstGeom>
        </p:spPr>
        <p:txBody>
          <a:bodyPr wrap="square">
            <a:spAutoFit/>
          </a:bodyPr>
          <a:lstStyle/>
          <a:p>
            <a:r>
              <a:rPr lang="en-US" sz="2000" dirty="0" smtClean="0">
                <a:solidFill>
                  <a:srgbClr val="EBD189"/>
                </a:solidFill>
                <a:latin typeface="Comic Sans MS"/>
              </a:rPr>
              <a:t>Usually, it </a:t>
            </a:r>
            <a:r>
              <a:rPr lang="en-US" sz="2000" dirty="0">
                <a:solidFill>
                  <a:srgbClr val="EBD189"/>
                </a:solidFill>
                <a:latin typeface="Comic Sans MS"/>
              </a:rPr>
              <a:t>is </a:t>
            </a:r>
            <a:r>
              <a:rPr lang="en-US" sz="2000" dirty="0">
                <a:solidFill>
                  <a:srgbClr val="FFFF00"/>
                </a:solidFill>
                <a:latin typeface="Comic Sans MS"/>
              </a:rPr>
              <a:t>assumed</a:t>
            </a:r>
            <a:r>
              <a:rPr lang="en-US" sz="2000" dirty="0">
                <a:solidFill>
                  <a:srgbClr val="EBD189"/>
                </a:solidFill>
                <a:latin typeface="Comic Sans MS"/>
              </a:rPr>
              <a:t> that </a:t>
            </a:r>
            <a:r>
              <a:rPr lang="en-US" sz="2000" dirty="0">
                <a:solidFill>
                  <a:srgbClr val="FFFF00"/>
                </a:solidFill>
                <a:latin typeface="Comic Sans MS"/>
              </a:rPr>
              <a:t>all ingredients </a:t>
            </a:r>
            <a:r>
              <a:rPr lang="en-US" sz="2000" dirty="0">
                <a:solidFill>
                  <a:srgbClr val="EBD189"/>
                </a:solidFill>
                <a:latin typeface="Comic Sans MS"/>
              </a:rPr>
              <a:t>in a reaction </a:t>
            </a:r>
            <a:r>
              <a:rPr lang="en-US" sz="2000" dirty="0">
                <a:solidFill>
                  <a:srgbClr val="FFFF00"/>
                </a:solidFill>
                <a:latin typeface="Comic Sans MS"/>
              </a:rPr>
              <a:t>are racemic</a:t>
            </a:r>
            <a:r>
              <a:rPr lang="en-US" sz="2000" dirty="0" smtClean="0">
                <a:solidFill>
                  <a:srgbClr val="EBD189"/>
                </a:solidFill>
                <a:latin typeface="Comic Sans MS"/>
              </a:rPr>
              <a:t>. To save time, typically only one enantiomer is written. For example,</a:t>
            </a:r>
            <a:r>
              <a:rPr lang="en-US" sz="2000" dirty="0"/>
              <a:t> </a:t>
            </a:r>
            <a:r>
              <a:rPr lang="en-US" sz="2000" dirty="0" smtClean="0"/>
              <a:t>the </a:t>
            </a:r>
            <a:r>
              <a:rPr lang="en-US" sz="2000" dirty="0"/>
              <a:t>chlorination of racemic 2-bromobutane at C3 is </a:t>
            </a:r>
            <a:r>
              <a:rPr lang="en-US" sz="2000" dirty="0" smtClean="0"/>
              <a:t>written </a:t>
            </a:r>
            <a:r>
              <a:rPr lang="en-US" sz="2000" dirty="0"/>
              <a:t>as follows:</a:t>
            </a:r>
            <a:r>
              <a:rPr lang="en-US" sz="2000" dirty="0" smtClean="0">
                <a:solidFill>
                  <a:srgbClr val="EBD189"/>
                </a:solidFill>
                <a:latin typeface="Comic Sans MS"/>
              </a:rPr>
              <a:t> </a:t>
            </a:r>
            <a:endParaRPr lang="en-US" dirty="0"/>
          </a:p>
        </p:txBody>
      </p:sp>
      <p:sp>
        <p:nvSpPr>
          <p:cNvPr id="11" name="TextBox 10"/>
          <p:cNvSpPr txBox="1"/>
          <p:nvPr/>
        </p:nvSpPr>
        <p:spPr>
          <a:xfrm>
            <a:off x="7695626" y="1946451"/>
            <a:ext cx="1282209" cy="1169551"/>
          </a:xfrm>
          <a:prstGeom prst="rect">
            <a:avLst/>
          </a:prstGeom>
          <a:noFill/>
        </p:spPr>
        <p:txBody>
          <a:bodyPr wrap="square" rtlCol="0">
            <a:spAutoFit/>
          </a:bodyPr>
          <a:lstStyle/>
          <a:p>
            <a:r>
              <a:rPr lang="en-US" sz="1400" dirty="0" err="1" smtClean="0">
                <a:solidFill>
                  <a:srgbClr val="FF00FF"/>
                </a:solidFill>
              </a:rPr>
              <a:t>Equimolar</a:t>
            </a:r>
            <a:r>
              <a:rPr lang="en-US" sz="1400" dirty="0" smtClean="0">
                <a:solidFill>
                  <a:srgbClr val="FF00FF"/>
                </a:solidFill>
              </a:rPr>
              <a:t> presence of </a:t>
            </a:r>
            <a:r>
              <a:rPr lang="en-US" sz="1400" dirty="0">
                <a:solidFill>
                  <a:srgbClr val="FF00FF"/>
                </a:solidFill>
              </a:rPr>
              <a:t>the other </a:t>
            </a:r>
            <a:r>
              <a:rPr lang="en-US" sz="1400" dirty="0" smtClean="0">
                <a:solidFill>
                  <a:srgbClr val="FF00FF"/>
                </a:solidFill>
              </a:rPr>
              <a:t>enantiomer is assumed</a:t>
            </a:r>
            <a:endParaRPr lang="en-US" sz="1400" dirty="0">
              <a:solidFill>
                <a:srgbClr val="FF00FF"/>
              </a:solidFill>
            </a:endParaRPr>
          </a:p>
        </p:txBody>
      </p:sp>
      <p:grpSp>
        <p:nvGrpSpPr>
          <p:cNvPr id="14" name="Group 13"/>
          <p:cNvGrpSpPr/>
          <p:nvPr/>
        </p:nvGrpSpPr>
        <p:grpSpPr>
          <a:xfrm>
            <a:off x="1510267" y="1967454"/>
            <a:ext cx="6123466" cy="1454274"/>
            <a:chOff x="1858983" y="2734617"/>
            <a:chExt cx="6123466" cy="1454274"/>
          </a:xfrm>
        </p:grpSpPr>
        <p:pic>
          <p:nvPicPr>
            <p:cNvPr id="7" name="Picture 6"/>
            <p:cNvPicPr>
              <a:picLocks noChangeAspect="1"/>
            </p:cNvPicPr>
            <p:nvPr/>
          </p:nvPicPr>
          <p:blipFill>
            <a:blip r:embed="rId2"/>
            <a:stretch>
              <a:fillRect/>
            </a:stretch>
          </p:blipFill>
          <p:spPr>
            <a:xfrm>
              <a:off x="1858983" y="2734617"/>
              <a:ext cx="6123466" cy="1454274"/>
            </a:xfrm>
            <a:prstGeom prst="rect">
              <a:avLst/>
            </a:prstGeom>
          </p:spPr>
        </p:pic>
        <p:sp>
          <p:nvSpPr>
            <p:cNvPr id="8" name="Rounded Rectangle 7"/>
            <p:cNvSpPr/>
            <p:nvPr/>
          </p:nvSpPr>
          <p:spPr bwMode="auto">
            <a:xfrm>
              <a:off x="1858983" y="2734617"/>
              <a:ext cx="1209686" cy="829993"/>
            </a:xfrm>
            <a:prstGeom prst="roundRect">
              <a:avLst/>
            </a:prstGeom>
            <a:noFill/>
            <a:ln w="38100" cap="flat" cmpd="sng" algn="ctr">
              <a:solidFill>
                <a:srgbClr val="FF00FF"/>
              </a:solidFill>
              <a:prstDash val="solid"/>
              <a:round/>
              <a:headEnd type="none" w="med" len="med"/>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endParaRPr>
            </a:p>
          </p:txBody>
        </p:sp>
        <p:sp>
          <p:nvSpPr>
            <p:cNvPr id="12" name="Rounded Rectangle 11"/>
            <p:cNvSpPr/>
            <p:nvPr/>
          </p:nvSpPr>
          <p:spPr bwMode="auto">
            <a:xfrm>
              <a:off x="5366767" y="2766034"/>
              <a:ext cx="1209686" cy="1119711"/>
            </a:xfrm>
            <a:prstGeom prst="roundRect">
              <a:avLst/>
            </a:prstGeom>
            <a:noFill/>
            <a:ln w="38100" cap="flat" cmpd="sng" algn="ctr">
              <a:solidFill>
                <a:srgbClr val="FF00FF"/>
              </a:solidFill>
              <a:prstDash val="solid"/>
              <a:round/>
              <a:headEnd type="none" w="med" len="med"/>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endParaRPr>
            </a:p>
          </p:txBody>
        </p:sp>
        <p:sp>
          <p:nvSpPr>
            <p:cNvPr id="13" name="Rounded Rectangle 12"/>
            <p:cNvSpPr/>
            <p:nvPr/>
          </p:nvSpPr>
          <p:spPr bwMode="auto">
            <a:xfrm>
              <a:off x="6788257" y="2763454"/>
              <a:ext cx="1157215" cy="1119711"/>
            </a:xfrm>
            <a:prstGeom prst="roundRect">
              <a:avLst/>
            </a:prstGeom>
            <a:noFill/>
            <a:ln w="38100" cap="flat" cmpd="sng" algn="ctr">
              <a:solidFill>
                <a:srgbClr val="FF00FF"/>
              </a:solidFill>
              <a:prstDash val="solid"/>
              <a:round/>
              <a:headEnd type="none" w="med" len="med"/>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endParaRPr>
            </a:p>
          </p:txBody>
        </p:sp>
      </p:grpSp>
      <p:pic>
        <p:nvPicPr>
          <p:cNvPr id="15" name="Picture 14"/>
          <p:cNvPicPr>
            <a:picLocks noChangeAspect="1"/>
          </p:cNvPicPr>
          <p:nvPr/>
        </p:nvPicPr>
        <p:blipFill>
          <a:blip r:embed="rId3"/>
          <a:stretch>
            <a:fillRect/>
          </a:stretch>
        </p:blipFill>
        <p:spPr>
          <a:xfrm>
            <a:off x="2575821" y="4169044"/>
            <a:ext cx="4598945" cy="2688955"/>
          </a:xfrm>
          <a:prstGeom prst="rect">
            <a:avLst/>
          </a:prstGeom>
        </p:spPr>
      </p:pic>
    </p:spTree>
    <p:extLst>
      <p:ext uri="{BB962C8B-B14F-4D97-AF65-F5344CB8AC3E}">
        <p14:creationId xmlns:p14="http://schemas.microsoft.com/office/powerpoint/2010/main" val="5804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71" name="Text Box 19"/>
          <p:cNvSpPr txBox="1">
            <a:spLocks noChangeArrowheads="1"/>
          </p:cNvSpPr>
          <p:nvPr/>
        </p:nvSpPr>
        <p:spPr bwMode="auto">
          <a:xfrm>
            <a:off x="123987" y="5043589"/>
            <a:ext cx="8896027" cy="138499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effectLst>
                  <a:outerShdw blurRad="38100" dist="38100" dir="2700000" algn="tl">
                    <a:srgbClr val="000000"/>
                  </a:outerShdw>
                </a:effectLst>
              </a:rPr>
              <a:t>If image and mirror image </a:t>
            </a:r>
            <a:r>
              <a:rPr lang="en-US" altLang="en-US" sz="2800" dirty="0" smtClean="0">
                <a:effectLst>
                  <a:outerShdw blurRad="38100" dist="38100" dir="2700000" algn="tl">
                    <a:srgbClr val="000000"/>
                  </a:outerShdw>
                </a:effectLst>
              </a:rPr>
              <a:t>of a molecule are superimposable it is </a:t>
            </a:r>
            <a:r>
              <a:rPr lang="en-US" altLang="en-US" sz="2800" dirty="0" smtClean="0">
                <a:solidFill>
                  <a:srgbClr val="FF00FF"/>
                </a:solidFill>
                <a:effectLst>
                  <a:outerShdw blurRad="38100" dist="38100" dir="2700000" algn="tl">
                    <a:srgbClr val="000000"/>
                  </a:outerShdw>
                </a:effectLst>
              </a:rPr>
              <a:t>achiral</a:t>
            </a:r>
            <a:r>
              <a:rPr lang="en-US" altLang="en-US" sz="2800" dirty="0">
                <a:effectLst>
                  <a:outerShdw blurRad="38100" dist="38100" dir="2700000" algn="tl">
                    <a:srgbClr val="000000"/>
                  </a:outerShdw>
                </a:effectLst>
              </a:rPr>
              <a:t>. Quick test: </a:t>
            </a:r>
            <a:r>
              <a:rPr lang="en-US" altLang="en-US" sz="2800" dirty="0" smtClean="0">
                <a:solidFill>
                  <a:srgbClr val="FF00FF"/>
                </a:solidFill>
                <a:effectLst>
                  <a:outerShdw blurRad="38100" dist="38100" dir="2700000" algn="tl">
                    <a:srgbClr val="000000"/>
                  </a:outerShdw>
                </a:effectLst>
              </a:rPr>
              <a:t>presence of a mirror plane</a:t>
            </a:r>
            <a:r>
              <a:rPr lang="en-US" altLang="en-US" sz="2800" dirty="0" smtClean="0">
                <a:effectLst>
                  <a:outerShdw blurRad="38100" dist="38100" dir="2700000" algn="tl">
                    <a:srgbClr val="000000"/>
                  </a:outerShdw>
                </a:effectLst>
              </a:rPr>
              <a:t>. </a:t>
            </a:r>
            <a:r>
              <a:rPr lang="en-US" altLang="en-US" sz="2800" dirty="0" smtClean="0">
                <a:solidFill>
                  <a:srgbClr val="66CCFF"/>
                </a:solidFill>
                <a:effectLst>
                  <a:outerShdw blurRad="38100" dist="38100" dir="2700000" algn="tl">
                    <a:srgbClr val="000000"/>
                  </a:outerShdw>
                </a:effectLst>
              </a:rPr>
              <a:t>Chiral</a:t>
            </a:r>
            <a:r>
              <a:rPr lang="en-US" altLang="en-US" sz="2800" dirty="0" smtClean="0">
                <a:effectLst>
                  <a:outerShdw blurRad="38100" dist="38100" dir="2700000" algn="tl">
                    <a:srgbClr val="000000"/>
                  </a:outerShdw>
                </a:effectLst>
              </a:rPr>
              <a:t> </a:t>
            </a:r>
            <a:r>
              <a:rPr lang="en-US" altLang="en-US" sz="2800" dirty="0">
                <a:effectLst>
                  <a:outerShdw blurRad="38100" dist="38100" dir="2700000" algn="tl">
                    <a:srgbClr val="000000"/>
                  </a:outerShdw>
                </a:effectLst>
              </a:rPr>
              <a:t>molecules </a:t>
            </a:r>
            <a:r>
              <a:rPr lang="en-US" altLang="en-US" sz="2800" dirty="0">
                <a:solidFill>
                  <a:srgbClr val="66CCFF"/>
                </a:solidFill>
                <a:effectLst>
                  <a:outerShdw blurRad="38100" dist="38100" dir="2700000" algn="tl">
                    <a:srgbClr val="000000"/>
                  </a:outerShdw>
                </a:effectLst>
              </a:rPr>
              <a:t>lack a mirror plane</a:t>
            </a:r>
            <a:r>
              <a:rPr lang="en-US" altLang="en-US" sz="2800" dirty="0">
                <a:effectLst>
                  <a:outerShdw blurRad="38100" dist="38100" dir="2700000" algn="tl">
                    <a:srgbClr val="000000"/>
                  </a:outerShdw>
                </a:effectLst>
              </a:rPr>
              <a:t>.</a:t>
            </a:r>
          </a:p>
        </p:txBody>
      </p:sp>
      <p:sp>
        <p:nvSpPr>
          <p:cNvPr id="509975" name="Text Box 23"/>
          <p:cNvSpPr txBox="1">
            <a:spLocks noChangeArrowheads="1"/>
          </p:cNvSpPr>
          <p:nvPr/>
        </p:nvSpPr>
        <p:spPr bwMode="auto">
          <a:xfrm>
            <a:off x="0" y="1092705"/>
            <a:ext cx="9144000" cy="138499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effectLst>
                  <a:outerShdw blurRad="38100" dist="38100" dir="2700000" algn="tl">
                    <a:srgbClr val="000000"/>
                  </a:outerShdw>
                </a:effectLst>
              </a:rPr>
              <a:t>Most organic molecules owe their chirality to the presence of a </a:t>
            </a:r>
            <a:r>
              <a:rPr lang="en-US" altLang="en-US" sz="2800" dirty="0">
                <a:solidFill>
                  <a:srgbClr val="66CCFF"/>
                </a:solidFill>
                <a:effectLst>
                  <a:outerShdw blurRad="38100" dist="38100" dir="2700000" algn="tl">
                    <a:srgbClr val="000000"/>
                  </a:outerShdw>
                </a:effectLst>
              </a:rPr>
              <a:t>stereocenter</a:t>
            </a:r>
            <a:r>
              <a:rPr lang="en-US" altLang="en-US" sz="2800" dirty="0">
                <a:effectLst>
                  <a:outerShdw blurRad="38100" dist="38100" dir="2700000" algn="tl">
                    <a:srgbClr val="000000"/>
                  </a:outerShdw>
                </a:effectLst>
              </a:rPr>
              <a:t>, usually a carbon with </a:t>
            </a:r>
            <a:r>
              <a:rPr lang="en-US" altLang="en-US" sz="2800" dirty="0">
                <a:solidFill>
                  <a:srgbClr val="FF9900"/>
                </a:solidFill>
                <a:effectLst>
                  <a:outerShdw blurRad="38100" dist="38100" dir="2700000" algn="tl">
                    <a:srgbClr val="000000"/>
                  </a:outerShdw>
                </a:effectLst>
              </a:rPr>
              <a:t>4</a:t>
            </a:r>
            <a:r>
              <a:rPr lang="en-US" altLang="en-US" sz="2800" dirty="0">
                <a:effectLst>
                  <a:outerShdw blurRad="38100" dist="38100" dir="2700000" algn="tl">
                    <a:srgbClr val="000000"/>
                  </a:outerShdw>
                </a:effectLst>
              </a:rPr>
              <a:t> </a:t>
            </a:r>
            <a:r>
              <a:rPr lang="en-US" altLang="en-US" sz="2800" dirty="0">
                <a:solidFill>
                  <a:srgbClr val="FF9900"/>
                </a:solidFill>
                <a:effectLst>
                  <a:outerShdw blurRad="38100" dist="38100" dir="2700000" algn="tl">
                    <a:srgbClr val="000000"/>
                  </a:outerShdw>
                </a:effectLst>
              </a:rPr>
              <a:t>different</a:t>
            </a:r>
            <a:r>
              <a:rPr lang="en-US" altLang="en-US" sz="2800" dirty="0">
                <a:effectLst>
                  <a:outerShdw blurRad="38100" dist="38100" dir="2700000" algn="tl">
                    <a:srgbClr val="000000"/>
                  </a:outerShdw>
                </a:effectLst>
              </a:rPr>
              <a:t> substituents: </a:t>
            </a:r>
            <a:r>
              <a:rPr lang="en-US" altLang="en-US" sz="2800" dirty="0" smtClean="0">
                <a:effectLst>
                  <a:outerShdw blurRad="38100" dist="38100" dir="2700000" algn="tl">
                    <a:srgbClr val="000000"/>
                  </a:outerShdw>
                </a:effectLst>
              </a:rPr>
              <a:t>an </a:t>
            </a:r>
            <a:r>
              <a:rPr lang="en-US" altLang="en-US" sz="2800" dirty="0" smtClean="0">
                <a:solidFill>
                  <a:srgbClr val="66CCFF"/>
                </a:solidFill>
                <a:effectLst>
                  <a:outerShdw blurRad="38100" dist="38100" dir="2700000" algn="tl">
                    <a:srgbClr val="000000"/>
                  </a:outerShdw>
                </a:effectLst>
              </a:rPr>
              <a:t>asymmetric </a:t>
            </a:r>
            <a:r>
              <a:rPr lang="en-US" altLang="en-US" sz="2800" dirty="0">
                <a:solidFill>
                  <a:srgbClr val="66CCFF"/>
                </a:solidFill>
                <a:effectLst>
                  <a:outerShdw blurRad="38100" dist="38100" dir="2700000" algn="tl">
                    <a:srgbClr val="000000"/>
                  </a:outerShdw>
                </a:effectLst>
              </a:rPr>
              <a:t>carbon</a:t>
            </a:r>
            <a:r>
              <a:rPr lang="en-US" altLang="en-US" sz="2800" dirty="0">
                <a:effectLst>
                  <a:outerShdw blurRad="38100" dist="38100" dir="2700000" algn="tl">
                    <a:srgbClr val="000000"/>
                  </a:outerShdw>
                </a:effectLst>
              </a:rPr>
              <a:t>. </a:t>
            </a:r>
          </a:p>
        </p:txBody>
      </p:sp>
      <p:sp>
        <p:nvSpPr>
          <p:cNvPr id="2" name="Title 1"/>
          <p:cNvSpPr>
            <a:spLocks noGrp="1"/>
          </p:cNvSpPr>
          <p:nvPr>
            <p:ph type="title"/>
          </p:nvPr>
        </p:nvSpPr>
        <p:spPr>
          <a:xfrm>
            <a:off x="685800" y="71830"/>
            <a:ext cx="7772400" cy="785247"/>
          </a:xfrm>
        </p:spPr>
        <p:txBody>
          <a:bodyPr/>
          <a:lstStyle/>
          <a:p>
            <a:r>
              <a:rPr lang="en-US" altLang="en-US" dirty="0" err="1" smtClean="0">
                <a:solidFill>
                  <a:schemeClr val="accent1"/>
                </a:solidFill>
              </a:rPr>
              <a:t>Stereocenters</a:t>
            </a:r>
            <a:endParaRPr lang="en-US" dirty="0">
              <a:solidFill>
                <a:schemeClr val="accent1"/>
              </a:solidFill>
            </a:endParaRPr>
          </a:p>
        </p:txBody>
      </p:sp>
      <p:grpSp>
        <p:nvGrpSpPr>
          <p:cNvPr id="18" name="Group 17"/>
          <p:cNvGrpSpPr/>
          <p:nvPr/>
        </p:nvGrpSpPr>
        <p:grpSpPr>
          <a:xfrm>
            <a:off x="1953943" y="2944487"/>
            <a:ext cx="5236115" cy="1646237"/>
            <a:chOff x="1637631" y="2735263"/>
            <a:chExt cx="5236115" cy="1646237"/>
          </a:xfrm>
        </p:grpSpPr>
        <p:sp>
          <p:nvSpPr>
            <p:cNvPr id="509959" name="Text Box 7"/>
            <p:cNvSpPr txBox="1">
              <a:spLocks noChangeArrowheads="1"/>
            </p:cNvSpPr>
            <p:nvPr/>
          </p:nvSpPr>
          <p:spPr bwMode="auto">
            <a:xfrm>
              <a:off x="2938463" y="3373438"/>
              <a:ext cx="77470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C</a:t>
              </a:r>
            </a:p>
          </p:txBody>
        </p:sp>
        <p:sp>
          <p:nvSpPr>
            <p:cNvPr id="509960" name="Line 8"/>
            <p:cNvSpPr>
              <a:spLocks noChangeShapeType="1"/>
            </p:cNvSpPr>
            <p:nvPr/>
          </p:nvSpPr>
          <p:spPr bwMode="auto">
            <a:xfrm>
              <a:off x="3309938" y="3829050"/>
              <a:ext cx="384175" cy="220663"/>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1" name="Line 9"/>
            <p:cNvSpPr>
              <a:spLocks noChangeShapeType="1"/>
            </p:cNvSpPr>
            <p:nvPr/>
          </p:nvSpPr>
          <p:spPr bwMode="auto">
            <a:xfrm rot="7050689">
              <a:off x="2666206" y="3848895"/>
              <a:ext cx="384175" cy="220662"/>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2" name="AutoShape 10"/>
            <p:cNvSpPr>
              <a:spLocks noChangeArrowheads="1"/>
            </p:cNvSpPr>
            <p:nvPr/>
          </p:nvSpPr>
          <p:spPr bwMode="auto">
            <a:xfrm rot="9000000">
              <a:off x="2890838" y="3067050"/>
              <a:ext cx="157162" cy="385763"/>
            </a:xfrm>
            <a:prstGeom prst="triangle">
              <a:avLst>
                <a:gd name="adj" fmla="val 50000"/>
              </a:avLst>
            </a:prstGeom>
            <a:solidFill>
              <a:schemeClr val="tx1"/>
            </a:solidFill>
            <a:ln w="38100">
              <a:solidFill>
                <a:schemeClr val="tx1"/>
              </a:solidFill>
              <a:miter lim="800000"/>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64" name="Oval 12"/>
            <p:cNvSpPr>
              <a:spLocks noChangeArrowheads="1"/>
            </p:cNvSpPr>
            <p:nvPr/>
          </p:nvSpPr>
          <p:spPr bwMode="auto">
            <a:xfrm>
              <a:off x="3484563" y="2765425"/>
              <a:ext cx="342900" cy="342900"/>
            </a:xfrm>
            <a:prstGeom prst="ellipse">
              <a:avLst/>
            </a:prstGeom>
            <a:solidFill>
              <a:srgbClr val="FF0000"/>
            </a:solidFill>
            <a:ln w="38100">
              <a:solidFill>
                <a:srgbClr val="FF0000"/>
              </a:solidFill>
              <a:round/>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65" name="Oval 13"/>
            <p:cNvSpPr>
              <a:spLocks noChangeArrowheads="1"/>
            </p:cNvSpPr>
            <p:nvPr/>
          </p:nvSpPr>
          <p:spPr bwMode="auto">
            <a:xfrm>
              <a:off x="2547938" y="2735263"/>
              <a:ext cx="342900" cy="342900"/>
            </a:xfrm>
            <a:prstGeom prst="ellipse">
              <a:avLst/>
            </a:prstGeom>
            <a:solidFill>
              <a:srgbClr val="00FF00"/>
            </a:solidFill>
            <a:ln w="38100">
              <a:solidFill>
                <a:srgbClr val="00FF00"/>
              </a:solidFill>
              <a:round/>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effectLst>
                  <a:outerShdw blurRad="38100" dist="38100" dir="2700000" algn="tl">
                    <a:srgbClr val="000000"/>
                  </a:outerShdw>
                </a:effectLst>
              </a:endParaRPr>
            </a:p>
          </p:txBody>
        </p:sp>
        <p:sp>
          <p:nvSpPr>
            <p:cNvPr id="509966" name="Oval 14"/>
            <p:cNvSpPr>
              <a:spLocks noChangeArrowheads="1"/>
            </p:cNvSpPr>
            <p:nvPr/>
          </p:nvSpPr>
          <p:spPr bwMode="auto">
            <a:xfrm>
              <a:off x="2347913" y="4038600"/>
              <a:ext cx="342900" cy="342900"/>
            </a:xfrm>
            <a:prstGeom prst="ellipse">
              <a:avLst/>
            </a:prstGeom>
            <a:solidFill>
              <a:srgbClr val="FFFFFF"/>
            </a:solidFill>
            <a:ln w="38100">
              <a:solidFill>
                <a:srgbClr val="FFFFFF"/>
              </a:solidFill>
              <a:round/>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67" name="Oval 15"/>
            <p:cNvSpPr>
              <a:spLocks noChangeArrowheads="1"/>
            </p:cNvSpPr>
            <p:nvPr/>
          </p:nvSpPr>
          <p:spPr bwMode="auto">
            <a:xfrm>
              <a:off x="3673475" y="4038600"/>
              <a:ext cx="342900" cy="342900"/>
            </a:xfrm>
            <a:prstGeom prst="ellipse">
              <a:avLst/>
            </a:prstGeom>
            <a:solidFill>
              <a:srgbClr val="FFFF00"/>
            </a:solidFill>
            <a:ln w="38100">
              <a:solidFill>
                <a:srgbClr val="FFFF00"/>
              </a:solidFill>
              <a:round/>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9968" name="Line 16"/>
            <p:cNvSpPr>
              <a:spLocks noChangeShapeType="1"/>
            </p:cNvSpPr>
            <p:nvPr/>
          </p:nvSpPr>
          <p:spPr bwMode="auto">
            <a:xfrm>
              <a:off x="3451523" y="3674309"/>
              <a:ext cx="928687" cy="0"/>
            </a:xfrm>
            <a:prstGeom prst="line">
              <a:avLst/>
            </a:prstGeom>
            <a:noFill/>
            <a:ln w="28575">
              <a:solidFill>
                <a:srgbClr val="66CCFF"/>
              </a:solidFill>
              <a:round/>
              <a:headEnd type="arrow"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969" name="Text Box 17"/>
            <p:cNvSpPr txBox="1">
              <a:spLocks noChangeArrowheads="1"/>
            </p:cNvSpPr>
            <p:nvPr/>
          </p:nvSpPr>
          <p:spPr bwMode="auto">
            <a:xfrm>
              <a:off x="4316283" y="3400425"/>
              <a:ext cx="2557463"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66CCFF"/>
                  </a:solidFill>
                  <a:effectLst>
                    <a:outerShdw blurRad="38100" dist="38100" dir="2700000" algn="tl">
                      <a:srgbClr val="000000"/>
                    </a:outerShdw>
                  </a:effectLst>
                </a:rPr>
                <a:t>Stereocenter</a:t>
              </a:r>
            </a:p>
          </p:txBody>
        </p:sp>
        <p:sp>
          <p:nvSpPr>
            <p:cNvPr id="509974" name="Text Box 22"/>
            <p:cNvSpPr txBox="1">
              <a:spLocks noChangeArrowheads="1"/>
            </p:cNvSpPr>
            <p:nvPr/>
          </p:nvSpPr>
          <p:spPr bwMode="auto">
            <a:xfrm>
              <a:off x="2768868" y="3412292"/>
              <a:ext cx="428625"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66CCFF"/>
                  </a:solidFill>
                  <a:effectLst>
                    <a:outerShdw blurRad="38100" dist="38100" dir="2700000" algn="tl">
                      <a:srgbClr val="000000"/>
                    </a:outerShdw>
                  </a:effectLst>
                </a:rPr>
                <a:t>*</a:t>
              </a:r>
            </a:p>
          </p:txBody>
        </p:sp>
        <p:cxnSp>
          <p:nvCxnSpPr>
            <p:cNvPr id="13" name="Curved Connector 12"/>
            <p:cNvCxnSpPr>
              <a:stCxn id="14" idx="3"/>
            </p:cNvCxnSpPr>
            <p:nvPr/>
          </p:nvCxnSpPr>
          <p:spPr bwMode="auto">
            <a:xfrm flipV="1">
              <a:off x="2376936" y="3585139"/>
              <a:ext cx="441333" cy="259357"/>
            </a:xfrm>
            <a:prstGeom prst="curvedConnector3">
              <a:avLst/>
            </a:prstGeom>
            <a:solidFill>
              <a:srgbClr val="66CCFF"/>
            </a:solidFill>
            <a:ln w="38100" cap="flat" cmpd="sng" algn="ctr">
              <a:solidFill>
                <a:srgbClr val="66CC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1637631" y="3705996"/>
              <a:ext cx="739305" cy="276999"/>
            </a:xfrm>
            <a:prstGeom prst="rect">
              <a:avLst/>
            </a:prstGeom>
            <a:noFill/>
          </p:spPr>
          <p:txBody>
            <a:bodyPr wrap="none" rtlCol="0">
              <a:spAutoFit/>
            </a:bodyPr>
            <a:lstStyle/>
            <a:p>
              <a:r>
                <a:rPr lang="en-US" sz="1200" dirty="0" smtClean="0">
                  <a:solidFill>
                    <a:srgbClr val="66CCFF"/>
                  </a:solidFill>
                </a:rPr>
                <a:t>labelled</a:t>
              </a:r>
              <a:endParaRPr lang="en-US" sz="1200" dirty="0">
                <a:solidFill>
                  <a:srgbClr val="66CCFF"/>
                </a:solidFill>
              </a:endParaRPr>
            </a:p>
          </p:txBody>
        </p:sp>
      </p:grpSp>
      <p:graphicFrame>
        <p:nvGraphicFramePr>
          <p:cNvPr id="22" name="Object 21"/>
          <p:cNvGraphicFramePr>
            <a:graphicFrameLocks noChangeAspect="1"/>
          </p:cNvGraphicFramePr>
          <p:nvPr>
            <p:extLst>
              <p:ext uri="{D42A27DB-BD31-4B8C-83A1-F6EECF244321}">
                <p14:modId xmlns:p14="http://schemas.microsoft.com/office/powerpoint/2010/main" val="2121929826"/>
              </p:ext>
            </p:extLst>
          </p:nvPr>
        </p:nvGraphicFramePr>
        <p:xfrm>
          <a:off x="3570419" y="3287387"/>
          <a:ext cx="331787" cy="438150"/>
        </p:xfrm>
        <a:graphic>
          <a:graphicData uri="http://schemas.openxmlformats.org/presentationml/2006/ole">
            <mc:AlternateContent xmlns:mc="http://schemas.openxmlformats.org/markup-compatibility/2006">
              <mc:Choice xmlns:v="urn:schemas-microsoft-com:vml" Requires="v">
                <p:oleObj spid="_x0000_s510038" name="CS ChemDraw Drawing" r:id="rId3" imgW="331723" imgH="438555" progId="ChemDraw.Document.6.0">
                  <p:embed/>
                </p:oleObj>
              </mc:Choice>
              <mc:Fallback>
                <p:oleObj name="CS ChemDraw Drawing" r:id="rId3" imgW="331723" imgH="438555" progId="ChemDraw.Document.6.0">
                  <p:embed/>
                  <p:pic>
                    <p:nvPicPr>
                      <p:cNvPr id="0" name=""/>
                      <p:cNvPicPr/>
                      <p:nvPr/>
                    </p:nvPicPr>
                    <p:blipFill>
                      <a:blip r:embed="rId4"/>
                      <a:stretch>
                        <a:fillRect/>
                      </a:stretch>
                    </p:blipFill>
                    <p:spPr>
                      <a:xfrm>
                        <a:off x="3570419" y="3287387"/>
                        <a:ext cx="331787" cy="438150"/>
                      </a:xfrm>
                      <a:prstGeom prst="rect">
                        <a:avLst/>
                      </a:prstGeom>
                    </p:spPr>
                  </p:pic>
                </p:oleObj>
              </mc:Fallback>
            </mc:AlternateContent>
          </a:graphicData>
        </a:graphic>
      </p:graphicFrame>
      <p:cxnSp>
        <p:nvCxnSpPr>
          <p:cNvPr id="21" name="Straight Connector 20"/>
          <p:cNvCxnSpPr/>
          <p:nvPr/>
        </p:nvCxnSpPr>
        <p:spPr bwMode="auto">
          <a:xfrm flipV="1">
            <a:off x="146148" y="941591"/>
            <a:ext cx="8851705" cy="38100"/>
          </a:xfrm>
          <a:prstGeom prst="line">
            <a:avLst/>
          </a:prstGeom>
          <a:noFill/>
          <a:ln w="38100" cap="flat" cmpd="sng" algn="ctr">
            <a:solidFill>
              <a:schemeClr val="accent2">
                <a:lumMod val="40000"/>
                <a:lumOff val="60000"/>
              </a:scheme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2" name="Text Box 4"/>
          <p:cNvSpPr txBox="1">
            <a:spLocks noChangeArrowheads="1"/>
          </p:cNvSpPr>
          <p:nvPr/>
        </p:nvSpPr>
        <p:spPr bwMode="auto">
          <a:xfrm>
            <a:off x="5879594" y="4384566"/>
            <a:ext cx="326440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400">
                <a:solidFill>
                  <a:srgbClr val="FF00FF"/>
                </a:solidFill>
                <a:effectLst>
                  <a:outerShdw blurRad="38100" dist="38100" dir="2700000" algn="tl">
                    <a:srgbClr val="000000"/>
                  </a:outerShdw>
                </a:effectLst>
              </a:rPr>
              <a:t>Stereoselectivity:</a:t>
            </a:r>
          </a:p>
          <a:p>
            <a:pPr algn="ctr" eaLnBrk="0" hangingPunct="0"/>
            <a:r>
              <a:rPr lang="en-US" altLang="en-US" sz="2400">
                <a:effectLst>
                  <a:outerShdw blurRad="38100" dist="38100" dir="2700000" algn="tl">
                    <a:srgbClr val="000000"/>
                  </a:outerShdw>
                </a:effectLst>
              </a:rPr>
              <a:t>Preferential </a:t>
            </a:r>
            <a:r>
              <a:rPr lang="en-US" altLang="en-US" sz="2400" smtClean="0">
                <a:effectLst>
                  <a:outerShdw blurRad="38100" dist="38100" dir="2700000" algn="tl">
                    <a:srgbClr val="000000"/>
                  </a:outerShdw>
                </a:effectLst>
              </a:rPr>
              <a:t>formation </a:t>
            </a:r>
            <a:r>
              <a:rPr lang="en-US" altLang="en-US" sz="2400">
                <a:effectLst>
                  <a:outerShdw blurRad="38100" dist="38100" dir="2700000" algn="tl">
                    <a:srgbClr val="000000"/>
                  </a:outerShdw>
                </a:effectLst>
              </a:rPr>
              <a:t>of </a:t>
            </a:r>
            <a:r>
              <a:rPr lang="en-US" altLang="en-US" sz="2400" smtClean="0">
                <a:effectLst>
                  <a:outerShdw blurRad="38100" dist="38100" dir="2700000" algn="tl">
                    <a:srgbClr val="000000"/>
                  </a:outerShdw>
                </a:effectLst>
              </a:rPr>
              <a:t>one stereoisomer </a:t>
            </a:r>
            <a:r>
              <a:rPr lang="en-US" altLang="en-US" sz="2400">
                <a:effectLst>
                  <a:outerShdw blurRad="38100" dist="38100" dir="2700000" algn="tl">
                    <a:srgbClr val="000000"/>
                  </a:outerShdw>
                </a:effectLst>
              </a:rPr>
              <a:t>over</a:t>
            </a:r>
          </a:p>
          <a:p>
            <a:pPr algn="ctr" eaLnBrk="0" hangingPunct="0"/>
            <a:r>
              <a:rPr lang="en-US" altLang="en-US" sz="2400">
                <a:effectLst>
                  <a:outerShdw blurRad="38100" dist="38100" dir="2700000" algn="tl">
                    <a:srgbClr val="000000"/>
                  </a:outerShdw>
                </a:effectLst>
              </a:rPr>
              <a:t>the other.</a:t>
            </a:r>
          </a:p>
        </p:txBody>
      </p:sp>
      <p:sp>
        <p:nvSpPr>
          <p:cNvPr id="2" name="Title 1"/>
          <p:cNvSpPr>
            <a:spLocks noGrp="1"/>
          </p:cNvSpPr>
          <p:nvPr>
            <p:ph type="title"/>
          </p:nvPr>
        </p:nvSpPr>
        <p:spPr>
          <a:xfrm>
            <a:off x="685800" y="-59870"/>
            <a:ext cx="7772400" cy="1143000"/>
          </a:xfrm>
        </p:spPr>
        <p:txBody>
          <a:bodyPr/>
          <a:lstStyle/>
          <a:p>
            <a:r>
              <a:rPr lang="en-US" smtClean="0">
                <a:solidFill>
                  <a:schemeClr val="accent1"/>
                </a:solidFill>
              </a:rPr>
              <a:t>Stereoselectivity</a:t>
            </a:r>
            <a:endParaRPr lang="en-US">
              <a:solidFill>
                <a:schemeClr val="accent1"/>
              </a:solidFill>
            </a:endParaRPr>
          </a:p>
        </p:txBody>
      </p:sp>
      <p:cxnSp>
        <p:nvCxnSpPr>
          <p:cNvPr id="5" name="Straight Connector 4"/>
          <p:cNvCxnSpPr/>
          <p:nvPr/>
        </p:nvCxnSpPr>
        <p:spPr bwMode="auto">
          <a:xfrm>
            <a:off x="142678" y="938390"/>
            <a:ext cx="8858644" cy="1411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p:cNvPicPr>
            <a:picLocks noChangeAspect="1"/>
          </p:cNvPicPr>
          <p:nvPr/>
        </p:nvPicPr>
        <p:blipFill>
          <a:blip r:embed="rId2"/>
          <a:stretch>
            <a:fillRect/>
          </a:stretch>
        </p:blipFill>
        <p:spPr>
          <a:xfrm>
            <a:off x="550856" y="985688"/>
            <a:ext cx="5274509" cy="584095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428" y="2191406"/>
            <a:ext cx="3120855" cy="4563078"/>
          </a:xfrm>
          <a:prstGeom prst="rect">
            <a:avLst/>
          </a:prstGeom>
          <a:noFill/>
          <a:extLst>
            <a:ext uri="{909E8E84-426E-40DD-AFC4-6F175D3DCCD1}">
              <a14:hiddenFill xmlns:a14="http://schemas.microsoft.com/office/drawing/2010/main">
                <a:solidFill>
                  <a:srgbClr val="FFFFFF"/>
                </a:solidFill>
              </a14:hiddenFill>
            </a:ext>
          </a:extLst>
        </p:spPr>
      </p:pic>
      <p:sp>
        <p:nvSpPr>
          <p:cNvPr id="550915" name="Text Box 3"/>
          <p:cNvSpPr txBox="1">
            <a:spLocks noChangeArrowheads="1"/>
          </p:cNvSpPr>
          <p:nvPr/>
        </p:nvSpPr>
        <p:spPr bwMode="auto">
          <a:xfrm>
            <a:off x="72546" y="3454991"/>
            <a:ext cx="4586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2400" dirty="0" smtClean="0">
                <a:effectLst>
                  <a:outerShdw blurRad="38100" dist="38100" dir="2700000" algn="tl">
                    <a:srgbClr val="000000"/>
                  </a:outerShdw>
                </a:effectLst>
              </a:rPr>
              <a:t>Pasteur was lucky: the enantiomers of racemic ammonium </a:t>
            </a:r>
            <a:r>
              <a:rPr lang="en-US" altLang="en-US" sz="2400" dirty="0">
                <a:effectLst>
                  <a:outerShdw blurRad="38100" dist="38100" dir="2700000" algn="tl">
                    <a:srgbClr val="000000"/>
                  </a:outerShdw>
                </a:effectLst>
              </a:rPr>
              <a:t>tartrate </a:t>
            </a:r>
            <a:r>
              <a:rPr lang="en-US" altLang="en-US" sz="2400" dirty="0" smtClean="0">
                <a:effectLst>
                  <a:outerShdw blurRad="38100" dist="38100" dir="2700000" algn="tl">
                    <a:srgbClr val="000000"/>
                  </a:outerShdw>
                </a:effectLst>
              </a:rPr>
              <a:t>separate  </a:t>
            </a:r>
            <a:r>
              <a:rPr lang="en-US" altLang="en-US" sz="2400" dirty="0">
                <a:effectLst>
                  <a:outerShdw blurRad="38100" dist="38100" dir="2700000" algn="tl">
                    <a:srgbClr val="000000"/>
                  </a:outerShdw>
                </a:effectLst>
              </a:rPr>
              <a:t>as two “enantiomeric crystals”. </a:t>
            </a:r>
          </a:p>
        </p:txBody>
      </p:sp>
      <p:sp>
        <p:nvSpPr>
          <p:cNvPr id="550916" name="Rectangle 4"/>
          <p:cNvSpPr>
            <a:spLocks noGrp="1" noChangeArrowheads="1"/>
          </p:cNvSpPr>
          <p:nvPr>
            <p:ph type="title" idx="4294967295"/>
          </p:nvPr>
        </p:nvSpPr>
        <p:spPr>
          <a:xfrm>
            <a:off x="-658679" y="0"/>
            <a:ext cx="9009993" cy="1434662"/>
          </a:xfrm>
        </p:spPr>
        <p:txBody>
          <a:bodyPr/>
          <a:lstStyle/>
          <a:p>
            <a:r>
              <a:rPr lang="en-US" altLang="en-US" dirty="0">
                <a:solidFill>
                  <a:schemeClr val="accent1"/>
                </a:solidFill>
              </a:rPr>
              <a:t>How </a:t>
            </a:r>
            <a:r>
              <a:rPr lang="en-US" altLang="en-US" dirty="0" smtClean="0">
                <a:solidFill>
                  <a:schemeClr val="accent1"/>
                </a:solidFill>
              </a:rPr>
              <a:t>Do We Get A Pure Enantiomer?</a:t>
            </a:r>
            <a:endParaRPr lang="en-US" altLang="en-US" dirty="0">
              <a:solidFill>
                <a:schemeClr val="accent1"/>
              </a:solidFill>
            </a:endParaRPr>
          </a:p>
        </p:txBody>
      </p:sp>
      <p:pic>
        <p:nvPicPr>
          <p:cNvPr id="2" name="Picture 1"/>
          <p:cNvPicPr>
            <a:picLocks noChangeAspect="1"/>
          </p:cNvPicPr>
          <p:nvPr/>
        </p:nvPicPr>
        <p:blipFill>
          <a:blip r:embed="rId4"/>
          <a:stretch>
            <a:fillRect/>
          </a:stretch>
        </p:blipFill>
        <p:spPr>
          <a:xfrm>
            <a:off x="182880" y="5271032"/>
            <a:ext cx="4719637" cy="1280255"/>
          </a:xfrm>
          <a:prstGeom prst="rect">
            <a:avLst/>
          </a:prstGeom>
        </p:spPr>
      </p:pic>
      <p:cxnSp>
        <p:nvCxnSpPr>
          <p:cNvPr id="6" name="Straight Connector 5"/>
          <p:cNvCxnSpPr/>
          <p:nvPr/>
        </p:nvCxnSpPr>
        <p:spPr bwMode="auto">
          <a:xfrm>
            <a:off x="158444" y="1371946"/>
            <a:ext cx="7799936" cy="7403"/>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41549" y="1694792"/>
            <a:ext cx="5894882" cy="1754326"/>
          </a:xfrm>
          <a:prstGeom prst="rect">
            <a:avLst/>
          </a:prstGeom>
          <a:noFill/>
        </p:spPr>
        <p:txBody>
          <a:bodyPr wrap="square" rtlCol="0">
            <a:spAutoFit/>
          </a:bodyPr>
          <a:lstStyle/>
          <a:p>
            <a:r>
              <a:rPr lang="en-US" smtClean="0"/>
              <a:t>Separation of enantiomers from the racemates:</a:t>
            </a:r>
          </a:p>
          <a:p>
            <a:r>
              <a:rPr lang="en-US" smtClean="0">
                <a:solidFill>
                  <a:srgbClr val="FFC000"/>
                </a:solidFill>
              </a:rPr>
              <a:t>resolution</a:t>
            </a:r>
            <a:endParaRPr lang="en-US">
              <a:solidFill>
                <a:srgbClr val="FFC000"/>
              </a:solidFill>
            </a:endParaRPr>
          </a:p>
        </p:txBody>
      </p:sp>
      <p:pic>
        <p:nvPicPr>
          <p:cNvPr id="595970" name="Picture 2" descr="http://www.eplantscience.com/index/images/scientist_image/Pcrystal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479" y="3818952"/>
            <a:ext cx="1362952" cy="10881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7826644" y="1494910"/>
            <a:ext cx="14258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mn-lt"/>
              </a:rPr>
              <a:t>Louis Pasteur</a:t>
            </a:r>
            <a:r>
              <a:rPr kumimoji="0" lang="en-US" altLang="en-US" sz="1400" b="0" i="0" u="none" strike="noStrike" cap="none" normalizeH="0" baseline="0" dirty="0" smtClean="0">
                <a:ln>
                  <a:noFill/>
                </a:ln>
                <a:solidFill>
                  <a:schemeClr val="tx1"/>
                </a:solidFill>
                <a:effectLst/>
                <a:latin typeface="+mn-lt"/>
              </a:rPr>
              <a:t> (1822–1895) </a:t>
            </a:r>
          </a:p>
        </p:txBody>
      </p:sp>
      <p:pic>
        <p:nvPicPr>
          <p:cNvPr id="610307" name="Picture 3" descr="http://www.notablebiographies.com/images/uewb_08_img05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9480" y="364213"/>
            <a:ext cx="941706" cy="1152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40" name="Rectangle 4"/>
          <p:cNvSpPr>
            <a:spLocks noGrp="1" noChangeArrowheads="1"/>
          </p:cNvSpPr>
          <p:nvPr>
            <p:ph type="title" idx="4294967295"/>
          </p:nvPr>
        </p:nvSpPr>
        <p:spPr>
          <a:xfrm>
            <a:off x="190500" y="250056"/>
            <a:ext cx="8819493" cy="1247666"/>
          </a:xfrm>
        </p:spPr>
        <p:txBody>
          <a:bodyPr/>
          <a:lstStyle/>
          <a:p>
            <a:r>
              <a:rPr lang="en-US" altLang="en-US" smtClean="0">
                <a:solidFill>
                  <a:schemeClr val="accent1"/>
                </a:solidFill>
              </a:rPr>
              <a:t>Usually: Chemical Separation Of Enantiomers</a:t>
            </a:r>
            <a:endParaRPr lang="en-US" altLang="en-US">
              <a:solidFill>
                <a:schemeClr val="accent1"/>
              </a:solidFill>
            </a:endParaRPr>
          </a:p>
        </p:txBody>
      </p:sp>
      <p:cxnSp>
        <p:nvCxnSpPr>
          <p:cNvPr id="5" name="Straight Connector 4"/>
          <p:cNvCxnSpPr/>
          <p:nvPr/>
        </p:nvCxnSpPr>
        <p:spPr bwMode="auto">
          <a:xfrm>
            <a:off x="158444" y="1561133"/>
            <a:ext cx="8827113" cy="967"/>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324507" y="1670328"/>
            <a:ext cx="8370176" cy="2246769"/>
          </a:xfrm>
          <a:prstGeom prst="rect">
            <a:avLst/>
          </a:prstGeom>
          <a:noFill/>
        </p:spPr>
        <p:txBody>
          <a:bodyPr wrap="square" rtlCol="0">
            <a:spAutoFit/>
          </a:bodyPr>
          <a:lstStyle/>
          <a:p>
            <a:r>
              <a:rPr lang="en-US" sz="2800" smtClean="0"/>
              <a:t>Use a cheap (typically a natural product) pure </a:t>
            </a:r>
            <a:r>
              <a:rPr lang="en-US" sz="2800" smtClean="0">
                <a:solidFill>
                  <a:srgbClr val="FFFF00"/>
                </a:solidFill>
              </a:rPr>
              <a:t>enantiomer as an auxiliary </a:t>
            </a:r>
            <a:r>
              <a:rPr lang="en-US" sz="2800" smtClean="0"/>
              <a:t>to bind to components of racemate: gives </a:t>
            </a:r>
            <a:r>
              <a:rPr lang="en-US" sz="2800" smtClean="0">
                <a:solidFill>
                  <a:srgbClr val="FF0000"/>
                </a:solidFill>
              </a:rPr>
              <a:t>diastereomers</a:t>
            </a:r>
            <a:r>
              <a:rPr lang="en-US" sz="2800" smtClean="0"/>
              <a:t>, which can be separated. Like using a left hand (auxiliary) to sort another person’s right and left hands:</a:t>
            </a:r>
            <a:endParaRPr lang="en-US" sz="2800"/>
          </a:p>
        </p:txBody>
      </p:sp>
      <p:graphicFrame>
        <p:nvGraphicFramePr>
          <p:cNvPr id="6" name="Object 5"/>
          <p:cNvGraphicFramePr>
            <a:graphicFrameLocks noChangeAspect="1"/>
          </p:cNvGraphicFramePr>
          <p:nvPr>
            <p:extLst>
              <p:ext uri="{D42A27DB-BD31-4B8C-83A1-F6EECF244321}">
                <p14:modId xmlns:p14="http://schemas.microsoft.com/office/powerpoint/2010/main" val="1296510228"/>
              </p:ext>
            </p:extLst>
          </p:nvPr>
        </p:nvGraphicFramePr>
        <p:xfrm>
          <a:off x="2293445" y="3917097"/>
          <a:ext cx="4432300" cy="1879600"/>
        </p:xfrm>
        <a:graphic>
          <a:graphicData uri="http://schemas.openxmlformats.org/presentationml/2006/ole">
            <mc:AlternateContent xmlns:mc="http://schemas.openxmlformats.org/markup-compatibility/2006">
              <mc:Choice xmlns:v="urn:schemas-microsoft-com:vml" Requires="v">
                <p:oleObj spid="_x0000_s606232" name="Image" r:id="rId3" imgW="4431600" imgH="1879200" progId="Photoshop.Image.13">
                  <p:embed/>
                </p:oleObj>
              </mc:Choice>
              <mc:Fallback>
                <p:oleObj name="Image" r:id="rId3" imgW="4431600" imgH="1879200" progId="Photoshop.Image.13">
                  <p:embed/>
                  <p:pic>
                    <p:nvPicPr>
                      <p:cNvPr id="0" name=""/>
                      <p:cNvPicPr/>
                      <p:nvPr/>
                    </p:nvPicPr>
                    <p:blipFill>
                      <a:blip r:embed="rId4"/>
                      <a:stretch>
                        <a:fillRect/>
                      </a:stretch>
                    </p:blipFill>
                    <p:spPr>
                      <a:xfrm>
                        <a:off x="2293445" y="3917097"/>
                        <a:ext cx="4432300" cy="1879600"/>
                      </a:xfrm>
                      <a:prstGeom prst="rect">
                        <a:avLst/>
                      </a:prstGeom>
                    </p:spPr>
                  </p:pic>
                </p:oleObj>
              </mc:Fallback>
            </mc:AlternateContent>
          </a:graphicData>
        </a:graphic>
      </p:graphicFrame>
      <p:sp>
        <p:nvSpPr>
          <p:cNvPr id="7" name="TextBox 6"/>
          <p:cNvSpPr txBox="1"/>
          <p:nvPr/>
        </p:nvSpPr>
        <p:spPr>
          <a:xfrm>
            <a:off x="536029" y="5841692"/>
            <a:ext cx="8330386" cy="954107"/>
          </a:xfrm>
          <a:prstGeom prst="rect">
            <a:avLst/>
          </a:prstGeom>
          <a:noFill/>
        </p:spPr>
        <p:txBody>
          <a:bodyPr wrap="square" rtlCol="0">
            <a:spAutoFit/>
          </a:bodyPr>
          <a:lstStyle/>
          <a:p>
            <a:r>
              <a:rPr lang="en-US" sz="2800" smtClean="0"/>
              <a:t>After separation, the auxiliary is removed to leave pure enantiomers of original racemate.</a:t>
            </a:r>
            <a:endParaRPr lang="en-US" sz="28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123" y="327271"/>
            <a:ext cx="8479426" cy="6383071"/>
          </a:xfrm>
          <a:prstGeom prst="rect">
            <a:avLst/>
          </a:prstGeom>
        </p:spPr>
      </p:pic>
      <p:sp>
        <p:nvSpPr>
          <p:cNvPr id="552969" name="Line 9"/>
          <p:cNvSpPr>
            <a:spLocks noChangeShapeType="1"/>
          </p:cNvSpPr>
          <p:nvPr/>
        </p:nvSpPr>
        <p:spPr bwMode="auto">
          <a:xfrm flipV="1">
            <a:off x="5494564" y="3878036"/>
            <a:ext cx="1453243" cy="408214"/>
          </a:xfrm>
          <a:prstGeom prst="line">
            <a:avLst/>
          </a:prstGeom>
          <a:noFill/>
          <a:ln w="38100">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2970" name="Text Box 10"/>
          <p:cNvSpPr txBox="1">
            <a:spLocks noChangeArrowheads="1"/>
          </p:cNvSpPr>
          <p:nvPr/>
        </p:nvSpPr>
        <p:spPr bwMode="auto">
          <a:xfrm>
            <a:off x="4182269" y="4286250"/>
            <a:ext cx="1693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000">
                <a:solidFill>
                  <a:srgbClr val="FF9900"/>
                </a:solidFill>
                <a:effectLst>
                  <a:outerShdw blurRad="38100" dist="38100" dir="2700000" algn="tl">
                    <a:srgbClr val="000000"/>
                  </a:outerShdw>
                </a:effectLst>
              </a:rPr>
              <a:t>Similar value</a:t>
            </a:r>
          </a:p>
          <a:p>
            <a:pPr algn="ctr" eaLnBrk="0" hangingPunct="0"/>
            <a:r>
              <a:rPr lang="en-US" altLang="en-US" sz="2000">
                <a:solidFill>
                  <a:srgbClr val="FF9900"/>
                </a:solidFill>
                <a:effectLst>
                  <a:outerShdw blurRad="38100" dist="38100" dir="2700000" algn="tl">
                    <a:srgbClr val="000000"/>
                  </a:outerShdw>
                </a:effectLst>
              </a:rPr>
              <a:t>coincidental</a:t>
            </a:r>
          </a:p>
        </p:txBody>
      </p:sp>
      <p:sp>
        <p:nvSpPr>
          <p:cNvPr id="552971" name="Text Box 11"/>
          <p:cNvSpPr txBox="1">
            <a:spLocks noChangeArrowheads="1"/>
          </p:cNvSpPr>
          <p:nvPr/>
        </p:nvSpPr>
        <p:spPr bwMode="auto">
          <a:xfrm>
            <a:off x="6588578" y="1617663"/>
            <a:ext cx="1325064" cy="523220"/>
          </a:xfrm>
          <a:prstGeom prst="rect">
            <a:avLst/>
          </a:prstGeom>
          <a:solidFill>
            <a:srgbClr val="FF9900"/>
          </a:solidFill>
          <a:ln>
            <a:noFill/>
          </a:ln>
          <a:effectLst/>
          <a:extLs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a:solidFill>
                  <a:srgbClr val="00FF00"/>
                </a:solidFill>
                <a:effectLst>
                  <a:outerShdw blurRad="38100" dist="38100" dir="2700000" algn="tl">
                    <a:srgbClr val="000000"/>
                  </a:outerShdw>
                </a:effectLst>
              </a:rPr>
              <a:t>From </a:t>
            </a:r>
            <a:r>
              <a:rPr lang="en-US" altLang="en-US" sz="1400" smtClean="0">
                <a:solidFill>
                  <a:srgbClr val="00FF00"/>
                </a:solidFill>
                <a:effectLst>
                  <a:outerShdw blurRad="38100" dist="38100" dir="2700000" algn="tl">
                    <a:srgbClr val="000000"/>
                  </a:outerShdw>
                </a:effectLst>
              </a:rPr>
              <a:t>wine fermentation</a:t>
            </a:r>
            <a:endParaRPr lang="en-US" altLang="en-US" sz="1400">
              <a:solidFill>
                <a:srgbClr val="00FF00"/>
              </a:solidFill>
              <a:effectLst>
                <a:outerShdw blurRad="38100" dist="38100" dir="2700000" algn="tl">
                  <a:srgbClr val="000000"/>
                </a:outerShdw>
              </a:effectLst>
            </a:endParaRPr>
          </a:p>
        </p:txBody>
      </p:sp>
      <p:sp>
        <p:nvSpPr>
          <p:cNvPr id="8" name="Line 9"/>
          <p:cNvSpPr>
            <a:spLocks noChangeShapeType="1"/>
          </p:cNvSpPr>
          <p:nvPr/>
        </p:nvSpPr>
        <p:spPr bwMode="auto">
          <a:xfrm flipH="1" flipV="1">
            <a:off x="3191104" y="3878036"/>
            <a:ext cx="1372732" cy="408214"/>
          </a:xfrm>
          <a:prstGeom prst="line">
            <a:avLst/>
          </a:prstGeom>
          <a:noFill/>
          <a:ln w="38100">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xfrm>
            <a:off x="70945" y="11494"/>
            <a:ext cx="8970579" cy="1143000"/>
          </a:xfrm>
        </p:spPr>
        <p:txBody>
          <a:bodyPr/>
          <a:lstStyle/>
          <a:p>
            <a:r>
              <a:rPr lang="en-US" altLang="en-US" sz="2800">
                <a:solidFill>
                  <a:schemeClr val="accent1"/>
                </a:solidFill>
                <a:cs typeface="Arial" panose="020B0604020202020204" pitchFamily="34" charset="0"/>
              </a:rPr>
              <a:t>Enantioselectivity:</a:t>
            </a:r>
            <a:br>
              <a:rPr lang="en-US" altLang="en-US" sz="2800">
                <a:solidFill>
                  <a:schemeClr val="accent1"/>
                </a:solidFill>
                <a:cs typeface="Arial" panose="020B0604020202020204" pitchFamily="34" charset="0"/>
              </a:rPr>
            </a:br>
            <a:r>
              <a:rPr lang="en-US" altLang="en-US" sz="2800">
                <a:solidFill>
                  <a:schemeClr val="accent1"/>
                </a:solidFill>
                <a:cs typeface="Arial" panose="020B0604020202020204" pitchFamily="34" charset="0"/>
              </a:rPr>
              <a:t>Generating One Enantiomer </a:t>
            </a:r>
            <a:r>
              <a:rPr lang="en-US" altLang="en-US" sz="2800" smtClean="0">
                <a:solidFill>
                  <a:schemeClr val="accent1"/>
                </a:solidFill>
                <a:cs typeface="Arial" panose="020B0604020202020204" pitchFamily="34" charset="0"/>
              </a:rPr>
              <a:t>From </a:t>
            </a:r>
            <a:r>
              <a:rPr lang="en-US" altLang="en-US" sz="2800">
                <a:solidFill>
                  <a:schemeClr val="accent1"/>
                </a:solidFill>
                <a:cs typeface="Arial" panose="020B0604020202020204" pitchFamily="34" charset="0"/>
              </a:rPr>
              <a:t>Achiral Material</a:t>
            </a:r>
          </a:p>
        </p:txBody>
      </p:sp>
      <p:sp>
        <p:nvSpPr>
          <p:cNvPr id="557061" name="Text Box 5"/>
          <p:cNvSpPr txBox="1">
            <a:spLocks noChangeArrowheads="1"/>
          </p:cNvSpPr>
          <p:nvPr/>
        </p:nvSpPr>
        <p:spPr bwMode="auto">
          <a:xfrm>
            <a:off x="1458447" y="4627478"/>
            <a:ext cx="622710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800">
                <a:effectLst>
                  <a:outerShdw blurRad="38100" dist="38100" dir="2700000" algn="tl">
                    <a:srgbClr val="000000"/>
                  </a:outerShdw>
                </a:effectLst>
              </a:rPr>
              <a:t>A </a:t>
            </a:r>
            <a:r>
              <a:rPr lang="en-US" altLang="en-US" sz="2800">
                <a:solidFill>
                  <a:srgbClr val="FF0000"/>
                </a:solidFill>
                <a:effectLst>
                  <a:outerShdw blurRad="38100" dist="38100" dir="2700000" algn="tl">
                    <a:srgbClr val="000000"/>
                  </a:outerShdw>
                </a:effectLst>
              </a:rPr>
              <a:t>“handed” </a:t>
            </a:r>
            <a:r>
              <a:rPr lang="en-US" altLang="en-US" sz="2800" smtClean="0">
                <a:effectLst>
                  <a:outerShdw blurRad="38100" dist="38100" dir="2700000" algn="tl">
                    <a:srgbClr val="000000"/>
                  </a:outerShdw>
                </a:effectLst>
              </a:rPr>
              <a:t>reagent or </a:t>
            </a:r>
            <a:r>
              <a:rPr lang="en-US" altLang="en-US" sz="2800">
                <a:effectLst>
                  <a:outerShdw blurRad="38100" dist="38100" dir="2700000" algn="tl">
                    <a:srgbClr val="000000"/>
                  </a:outerShdw>
                </a:effectLst>
              </a:rPr>
              <a:t>catalyst can </a:t>
            </a:r>
            <a:r>
              <a:rPr lang="en-US" altLang="en-US" sz="2800" smtClean="0">
                <a:effectLst>
                  <a:outerShdw blurRad="38100" dist="38100" dir="2700000" algn="tl">
                    <a:srgbClr val="000000"/>
                  </a:outerShdw>
                </a:effectLst>
              </a:rPr>
              <a:t>tell the difference between top and bottom: different energies</a:t>
            </a:r>
            <a:endParaRPr lang="en-US" altLang="en-US" sz="2800">
              <a:effectLst>
                <a:outerShdw blurRad="38100" dist="38100" dir="2700000" algn="tl">
                  <a:srgbClr val="000000"/>
                </a:outerShdw>
              </a:effectLst>
            </a:endParaRPr>
          </a:p>
        </p:txBody>
      </p:sp>
      <p:cxnSp>
        <p:nvCxnSpPr>
          <p:cNvPr id="8" name="Straight Connector 7"/>
          <p:cNvCxnSpPr/>
          <p:nvPr/>
        </p:nvCxnSpPr>
        <p:spPr bwMode="auto">
          <a:xfrm flipV="1">
            <a:off x="142678" y="1066800"/>
            <a:ext cx="8858644" cy="13478"/>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oup 1"/>
          <p:cNvGrpSpPr/>
          <p:nvPr/>
        </p:nvGrpSpPr>
        <p:grpSpPr>
          <a:xfrm>
            <a:off x="1086929" y="1408169"/>
            <a:ext cx="6970143" cy="2910040"/>
            <a:chOff x="474563" y="1408169"/>
            <a:chExt cx="6970143" cy="2910040"/>
          </a:xfrm>
        </p:grpSpPr>
        <p:sp>
          <p:nvSpPr>
            <p:cNvPr id="9" name="Text Box 43"/>
            <p:cNvSpPr txBox="1">
              <a:spLocks noChangeArrowheads="1"/>
            </p:cNvSpPr>
            <p:nvPr/>
          </p:nvSpPr>
          <p:spPr bwMode="auto">
            <a:xfrm>
              <a:off x="1893786" y="2961575"/>
              <a:ext cx="1505223" cy="954107"/>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smtClean="0">
                  <a:solidFill>
                    <a:srgbClr val="B2B2B2"/>
                  </a:solidFill>
                  <a:effectLst>
                    <a:outerShdw blurRad="38100" dist="38100" dir="2700000" algn="tl">
                      <a:srgbClr val="000000"/>
                    </a:outerShdw>
                  </a:effectLst>
                </a:rPr>
                <a:t>C</a:t>
              </a:r>
              <a:r>
                <a:rPr lang="en-US" altLang="en-US" sz="2800" smtClean="0">
                  <a:solidFill>
                    <a:srgbClr val="FFFFFF"/>
                  </a:solidFill>
                  <a:effectLst>
                    <a:outerShdw blurRad="38100" dist="38100" dir="2700000" algn="tl">
                      <a:srgbClr val="000000"/>
                    </a:outerShdw>
                  </a:effectLst>
                </a:rPr>
                <a:t>H</a:t>
              </a:r>
              <a:r>
                <a:rPr lang="en-US" altLang="en-US" sz="2800" baseline="-25000" smtClean="0">
                  <a:solidFill>
                    <a:srgbClr val="FFFFFF"/>
                  </a:solidFill>
                  <a:effectLst>
                    <a:outerShdw blurRad="38100" dist="38100" dir="2700000" algn="tl">
                      <a:srgbClr val="000000"/>
                    </a:outerShdw>
                  </a:effectLst>
                </a:rPr>
                <a:t>2</a:t>
              </a:r>
              <a:r>
                <a:rPr lang="en-US" altLang="en-US" sz="2800">
                  <a:solidFill>
                    <a:schemeClr val="folHlink"/>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a:p>
              <a:pPr>
                <a:spcBef>
                  <a:spcPct val="50000"/>
                </a:spcBef>
              </a:pPr>
              <a:endParaRPr lang="en-US" altLang="en-US" sz="2800" baseline="-25000">
                <a:solidFill>
                  <a:srgbClr val="B2B2B2"/>
                </a:solidFill>
                <a:effectLst>
                  <a:outerShdw blurRad="38100" dist="38100" dir="2700000" algn="tl">
                    <a:srgbClr val="000000"/>
                  </a:outerShdw>
                </a:effectLst>
              </a:endParaRPr>
            </a:p>
          </p:txBody>
        </p:sp>
        <p:sp>
          <p:nvSpPr>
            <p:cNvPr id="10" name="Text Box 44"/>
            <p:cNvSpPr txBox="1">
              <a:spLocks noChangeArrowheads="1"/>
            </p:cNvSpPr>
            <p:nvPr/>
          </p:nvSpPr>
          <p:spPr bwMode="auto">
            <a:xfrm>
              <a:off x="1281013" y="2937763"/>
              <a:ext cx="495300"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B2B2B2"/>
                  </a:solidFill>
                  <a:effectLst>
                    <a:outerShdw blurRad="38100" dist="38100" dir="2700000" algn="tl">
                      <a:srgbClr val="000000"/>
                    </a:outerShdw>
                  </a:effectLst>
                </a:rPr>
                <a:t>C</a:t>
              </a:r>
            </a:p>
          </p:txBody>
        </p:sp>
        <p:sp>
          <p:nvSpPr>
            <p:cNvPr id="11" name="Text Box 47"/>
            <p:cNvSpPr txBox="1">
              <a:spLocks noChangeArrowheads="1"/>
            </p:cNvSpPr>
            <p:nvPr/>
          </p:nvSpPr>
          <p:spPr bwMode="auto">
            <a:xfrm>
              <a:off x="656446" y="2719369"/>
              <a:ext cx="630237" cy="5191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0000"/>
                  </a:solidFill>
                  <a:effectLst>
                    <a:outerShdw blurRad="38100" dist="38100" dir="2700000" algn="tl">
                      <a:srgbClr val="000000"/>
                    </a:outerShdw>
                  </a:effectLst>
                </a:rPr>
                <a:t>Br</a:t>
              </a:r>
            </a:p>
          </p:txBody>
        </p:sp>
        <p:sp>
          <p:nvSpPr>
            <p:cNvPr id="12" name="Line 49"/>
            <p:cNvSpPr>
              <a:spLocks noChangeShapeType="1"/>
            </p:cNvSpPr>
            <p:nvPr/>
          </p:nvSpPr>
          <p:spPr bwMode="auto">
            <a:xfrm>
              <a:off x="1623913" y="3212400"/>
              <a:ext cx="301625" cy="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50"/>
            <p:cNvSpPr>
              <a:spLocks/>
            </p:cNvSpPr>
            <p:nvPr/>
          </p:nvSpPr>
          <p:spPr bwMode="auto">
            <a:xfrm>
              <a:off x="1350863" y="2628200"/>
              <a:ext cx="319087" cy="406400"/>
            </a:xfrm>
            <a:custGeom>
              <a:avLst/>
              <a:gdLst>
                <a:gd name="T0" fmla="*/ 44 w 201"/>
                <a:gd name="T1" fmla="*/ 253 h 256"/>
                <a:gd name="T2" fmla="*/ 8 w 201"/>
                <a:gd name="T3" fmla="*/ 97 h 256"/>
                <a:gd name="T4" fmla="*/ 92 w 201"/>
                <a:gd name="T5" fmla="*/ 1 h 256"/>
                <a:gd name="T6" fmla="*/ 188 w 201"/>
                <a:gd name="T7" fmla="*/ 91 h 256"/>
                <a:gd name="T8" fmla="*/ 170 w 201"/>
                <a:gd name="T9" fmla="*/ 256 h 256"/>
              </a:gdLst>
              <a:ahLst/>
              <a:cxnLst>
                <a:cxn ang="0">
                  <a:pos x="T0" y="T1"/>
                </a:cxn>
                <a:cxn ang="0">
                  <a:pos x="T2" y="T3"/>
                </a:cxn>
                <a:cxn ang="0">
                  <a:pos x="T4" y="T5"/>
                </a:cxn>
                <a:cxn ang="0">
                  <a:pos x="T6" y="T7"/>
                </a:cxn>
                <a:cxn ang="0">
                  <a:pos x="T8" y="T9"/>
                </a:cxn>
              </a:cxnLst>
              <a:rect l="0" t="0" r="r" b="b"/>
              <a:pathLst>
                <a:path w="201" h="256">
                  <a:moveTo>
                    <a:pt x="44" y="253"/>
                  </a:moveTo>
                  <a:cubicBezTo>
                    <a:pt x="38" y="226"/>
                    <a:pt x="0" y="139"/>
                    <a:pt x="8" y="97"/>
                  </a:cubicBezTo>
                  <a:cubicBezTo>
                    <a:pt x="16" y="55"/>
                    <a:pt x="62" y="2"/>
                    <a:pt x="92" y="1"/>
                  </a:cubicBezTo>
                  <a:cubicBezTo>
                    <a:pt x="122" y="0"/>
                    <a:pt x="175" y="49"/>
                    <a:pt x="188" y="91"/>
                  </a:cubicBezTo>
                  <a:cubicBezTo>
                    <a:pt x="201" y="133"/>
                    <a:pt x="174" y="222"/>
                    <a:pt x="170" y="256"/>
                  </a:cubicBezTo>
                </a:path>
              </a:pathLst>
            </a:custGeom>
            <a:noFill/>
            <a:ln w="38100" cap="flat" cmpd="sng">
              <a:solidFill>
                <a:srgbClr val="00FF00"/>
              </a:solidFill>
              <a:prstDash val="solid"/>
              <a:round/>
              <a:headEnd type="none" w="med" len="med"/>
              <a:tailEnd type="none" w="sm" len="sm"/>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51"/>
            <p:cNvSpPr>
              <a:spLocks/>
            </p:cNvSpPr>
            <p:nvPr/>
          </p:nvSpPr>
          <p:spPr bwMode="auto">
            <a:xfrm flipV="1">
              <a:off x="1350863" y="3361625"/>
              <a:ext cx="319087" cy="406400"/>
            </a:xfrm>
            <a:custGeom>
              <a:avLst/>
              <a:gdLst>
                <a:gd name="T0" fmla="*/ 44 w 201"/>
                <a:gd name="T1" fmla="*/ 253 h 256"/>
                <a:gd name="T2" fmla="*/ 8 w 201"/>
                <a:gd name="T3" fmla="*/ 97 h 256"/>
                <a:gd name="T4" fmla="*/ 92 w 201"/>
                <a:gd name="T5" fmla="*/ 1 h 256"/>
                <a:gd name="T6" fmla="*/ 188 w 201"/>
                <a:gd name="T7" fmla="*/ 91 h 256"/>
                <a:gd name="T8" fmla="*/ 170 w 201"/>
                <a:gd name="T9" fmla="*/ 256 h 256"/>
              </a:gdLst>
              <a:ahLst/>
              <a:cxnLst>
                <a:cxn ang="0">
                  <a:pos x="T0" y="T1"/>
                </a:cxn>
                <a:cxn ang="0">
                  <a:pos x="T2" y="T3"/>
                </a:cxn>
                <a:cxn ang="0">
                  <a:pos x="T4" y="T5"/>
                </a:cxn>
                <a:cxn ang="0">
                  <a:pos x="T6" y="T7"/>
                </a:cxn>
                <a:cxn ang="0">
                  <a:pos x="T8" y="T9"/>
                </a:cxn>
              </a:cxnLst>
              <a:rect l="0" t="0" r="r" b="b"/>
              <a:pathLst>
                <a:path w="201" h="256">
                  <a:moveTo>
                    <a:pt x="44" y="253"/>
                  </a:moveTo>
                  <a:cubicBezTo>
                    <a:pt x="38" y="226"/>
                    <a:pt x="0" y="139"/>
                    <a:pt x="8" y="97"/>
                  </a:cubicBezTo>
                  <a:cubicBezTo>
                    <a:pt x="16" y="55"/>
                    <a:pt x="62" y="2"/>
                    <a:pt x="92" y="1"/>
                  </a:cubicBezTo>
                  <a:cubicBezTo>
                    <a:pt x="122" y="0"/>
                    <a:pt x="175" y="49"/>
                    <a:pt x="188" y="91"/>
                  </a:cubicBezTo>
                  <a:cubicBezTo>
                    <a:pt x="201" y="133"/>
                    <a:pt x="174" y="222"/>
                    <a:pt x="170" y="256"/>
                  </a:cubicBezTo>
                </a:path>
              </a:pathLst>
            </a:custGeom>
            <a:noFill/>
            <a:ln w="38100" cap="flat" cmpd="sng">
              <a:solidFill>
                <a:srgbClr val="00FF00"/>
              </a:solidFill>
              <a:prstDash val="solid"/>
              <a:round/>
              <a:headEnd type="none" w="med" len="med"/>
              <a:tailEnd type="none" w="sm" len="sm"/>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53"/>
            <p:cNvSpPr txBox="1">
              <a:spLocks noChangeArrowheads="1"/>
            </p:cNvSpPr>
            <p:nvPr/>
          </p:nvSpPr>
          <p:spPr bwMode="auto">
            <a:xfrm>
              <a:off x="474563" y="3233038"/>
              <a:ext cx="1027112" cy="51911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B2B2B2"/>
                  </a:solidFill>
                  <a:effectLst>
                    <a:outerShdw blurRad="38100" dist="38100" dir="2700000" algn="tl">
                      <a:srgbClr val="000000"/>
                    </a:outerShdw>
                  </a:effectLst>
                </a:rPr>
                <a:t>C</a:t>
              </a:r>
              <a:r>
                <a:rPr lang="en-US" altLang="en-US" sz="2800">
                  <a:solidFill>
                    <a:srgbClr val="FFFFFF"/>
                  </a:solidFill>
                  <a:effectLst>
                    <a:outerShdw blurRad="38100" dist="38100" dir="2700000" algn="tl">
                      <a:srgbClr val="000000"/>
                    </a:outerShdw>
                  </a:effectLst>
                </a:rPr>
                <a:t>H</a:t>
              </a:r>
              <a:r>
                <a:rPr lang="en-US" altLang="en-US" sz="2800" baseline="-25000">
                  <a:solidFill>
                    <a:srgbClr val="FFFFFF"/>
                  </a:solidFill>
                  <a:effectLst>
                    <a:outerShdw blurRad="38100" dist="38100" dir="2700000" algn="tl">
                      <a:srgbClr val="000000"/>
                    </a:outerShdw>
                  </a:effectLst>
                </a:rPr>
                <a:t>3</a:t>
              </a:r>
            </a:p>
          </p:txBody>
        </p:sp>
        <p:sp>
          <p:nvSpPr>
            <p:cNvPr id="16" name="Oval 56"/>
            <p:cNvSpPr>
              <a:spLocks noChangeArrowheads="1"/>
            </p:cNvSpPr>
            <p:nvPr/>
          </p:nvSpPr>
          <p:spPr bwMode="auto">
            <a:xfrm flipH="1">
              <a:off x="1487388" y="2806000"/>
              <a:ext cx="42862" cy="42863"/>
            </a:xfrm>
            <a:prstGeom prst="ellipse">
              <a:avLst/>
            </a:prstGeom>
            <a:solidFill>
              <a:srgbClr val="FFFF00"/>
            </a:solidFill>
            <a:ln w="38100">
              <a:solidFill>
                <a:srgbClr val="00FF00"/>
              </a:solidFill>
              <a:round/>
              <a:headEn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8" name="Object 65"/>
            <p:cNvGraphicFramePr>
              <a:graphicFrameLocks noChangeAspect="1"/>
            </p:cNvGraphicFramePr>
            <p:nvPr>
              <p:extLst>
                <p:ext uri="{D42A27DB-BD31-4B8C-83A1-F6EECF244321}">
                  <p14:modId xmlns:p14="http://schemas.microsoft.com/office/powerpoint/2010/main" val="2757486018"/>
                </p:ext>
              </p:extLst>
            </p:nvPr>
          </p:nvGraphicFramePr>
          <p:xfrm>
            <a:off x="1041300" y="3260025"/>
            <a:ext cx="365125" cy="157163"/>
          </p:xfrm>
          <a:graphic>
            <a:graphicData uri="http://schemas.openxmlformats.org/presentationml/2006/ole">
              <mc:AlternateContent xmlns:mc="http://schemas.openxmlformats.org/markup-compatibility/2006">
                <mc:Choice xmlns:v="urn:schemas-microsoft-com:vml" Requires="v">
                  <p:oleObj spid="_x0000_s557252" name="CS ChemDraw Drawing" r:id="rId3" imgW="545400" imgH="235440" progId="ChemDraw.Document.6.0">
                    <p:embed/>
                  </p:oleObj>
                </mc:Choice>
                <mc:Fallback>
                  <p:oleObj name="CS ChemDraw Drawing" r:id="rId3" imgW="545400" imgH="23544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300" y="3260025"/>
                          <a:ext cx="365125" cy="15716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042809783"/>
                </p:ext>
              </p:extLst>
            </p:nvPr>
          </p:nvGraphicFramePr>
          <p:xfrm>
            <a:off x="1069196" y="3014948"/>
            <a:ext cx="337671" cy="201762"/>
          </p:xfrm>
          <a:graphic>
            <a:graphicData uri="http://schemas.openxmlformats.org/presentationml/2006/ole">
              <mc:AlternateContent xmlns:mc="http://schemas.openxmlformats.org/markup-compatibility/2006">
                <mc:Choice xmlns:v="urn:schemas-microsoft-com:vml" Requires="v">
                  <p:oleObj spid="_x0000_s557253" name="CS ChemDraw Drawing" r:id="rId5" imgW="382508" imgH="228708" progId="ChemDraw.Document.6.0">
                    <p:embed/>
                  </p:oleObj>
                </mc:Choice>
                <mc:Fallback>
                  <p:oleObj name="CS ChemDraw Drawing" r:id="rId5" imgW="382508" imgH="228708" progId="ChemDraw.Document.6.0">
                    <p:embed/>
                    <p:pic>
                      <p:nvPicPr>
                        <p:cNvPr id="0" name=""/>
                        <p:cNvPicPr/>
                        <p:nvPr/>
                      </p:nvPicPr>
                      <p:blipFill>
                        <a:blip r:embed="rId6"/>
                        <a:stretch>
                          <a:fillRect/>
                        </a:stretch>
                      </p:blipFill>
                      <p:spPr>
                        <a:xfrm>
                          <a:off x="1069196" y="3014948"/>
                          <a:ext cx="337671" cy="201762"/>
                        </a:xfrm>
                        <a:prstGeom prst="rect">
                          <a:avLst/>
                        </a:prstGeom>
                      </p:spPr>
                    </p:pic>
                  </p:oleObj>
                </mc:Fallback>
              </mc:AlternateContent>
            </a:graphicData>
          </a:graphic>
        </p:graphicFrame>
        <p:pic>
          <p:nvPicPr>
            <p:cNvPr id="557191" name="Picture 135" descr="http://pngimg.com/upload/hands_PNG91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98" y="1408169"/>
              <a:ext cx="2228435" cy="1484502"/>
            </a:xfrm>
            <a:prstGeom prst="rect">
              <a:avLst/>
            </a:prstGeom>
            <a:noFill/>
            <a:extLst>
              <a:ext uri="{909E8E84-426E-40DD-AFC4-6F175D3DCCD1}">
                <a14:hiddenFill xmlns:a14="http://schemas.microsoft.com/office/drawing/2010/main">
                  <a:solidFill>
                    <a:srgbClr val="FFFFFF"/>
                  </a:solidFill>
                </a14:hiddenFill>
              </a:ext>
            </a:extLst>
          </p:spPr>
        </p:pic>
        <p:sp>
          <p:nvSpPr>
            <p:cNvPr id="21" name="Line 67"/>
            <p:cNvSpPr>
              <a:spLocks noChangeShapeType="1"/>
            </p:cNvSpPr>
            <p:nvPr/>
          </p:nvSpPr>
          <p:spPr bwMode="auto">
            <a:xfrm>
              <a:off x="3736188" y="3212400"/>
              <a:ext cx="600075" cy="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 Box 18"/>
            <p:cNvSpPr txBox="1">
              <a:spLocks noChangeArrowheads="1"/>
            </p:cNvSpPr>
            <p:nvPr/>
          </p:nvSpPr>
          <p:spPr bwMode="auto">
            <a:xfrm>
              <a:off x="5287714" y="2999675"/>
              <a:ext cx="774700"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000000"/>
                    </a:outerShdw>
                  </a:effectLst>
                </a:rPr>
                <a:t>C</a:t>
              </a:r>
            </a:p>
          </p:txBody>
        </p:sp>
        <p:sp>
          <p:nvSpPr>
            <p:cNvPr id="23" name="Line 19"/>
            <p:cNvSpPr>
              <a:spLocks noChangeShapeType="1"/>
            </p:cNvSpPr>
            <p:nvPr/>
          </p:nvSpPr>
          <p:spPr bwMode="auto">
            <a:xfrm rot="3768750">
              <a:off x="5372645" y="2717894"/>
              <a:ext cx="382588" cy="203200"/>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0"/>
            <p:cNvSpPr>
              <a:spLocks noChangeShapeType="1"/>
            </p:cNvSpPr>
            <p:nvPr/>
          </p:nvSpPr>
          <p:spPr bwMode="auto">
            <a:xfrm rot="10198702">
              <a:off x="5692527" y="3314000"/>
              <a:ext cx="384175" cy="220663"/>
            </a:xfrm>
            <a:prstGeom prst="line">
              <a:avLst/>
            </a:prstGeom>
            <a:noFill/>
            <a:ln w="38100">
              <a:solidFill>
                <a:schemeClr val="tx1"/>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23"/>
            <p:cNvSpPr txBox="1">
              <a:spLocks noChangeArrowheads="1"/>
            </p:cNvSpPr>
            <p:nvPr/>
          </p:nvSpPr>
          <p:spPr bwMode="auto">
            <a:xfrm>
              <a:off x="5342417" y="2212950"/>
              <a:ext cx="522773" cy="46166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smtClean="0">
                  <a:solidFill>
                    <a:srgbClr val="FF00FF"/>
                  </a:solidFill>
                  <a:effectLst>
                    <a:outerShdw blurRad="38100" dist="38100" dir="2700000" algn="tl">
                      <a:srgbClr val="000000"/>
                    </a:outerShdw>
                  </a:effectLst>
                </a:rPr>
                <a:t>X</a:t>
              </a:r>
            </a:p>
          </p:txBody>
        </p:sp>
        <p:sp>
          <p:nvSpPr>
            <p:cNvPr id="26" name="Text Box 24"/>
            <p:cNvSpPr txBox="1">
              <a:spLocks noChangeArrowheads="1"/>
            </p:cNvSpPr>
            <p:nvPr/>
          </p:nvSpPr>
          <p:spPr bwMode="auto">
            <a:xfrm>
              <a:off x="6005263" y="3317175"/>
              <a:ext cx="1439443" cy="46166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2</a:t>
              </a:r>
              <a:r>
                <a:rPr lang="en-US" altLang="en-US" sz="2400" smtClean="0">
                  <a:solidFill>
                    <a:schemeClr val="folHlink"/>
                  </a:solidFill>
                  <a:effectLst>
                    <a:outerShdw blurRad="38100" dist="38100" dir="2700000" algn="tl">
                      <a:srgbClr val="000000"/>
                    </a:outerShdw>
                  </a:effectLst>
                </a:rPr>
                <a:t>C</a:t>
              </a:r>
              <a:r>
                <a:rPr lang="en-US" altLang="en-US" sz="2400" smtClean="0">
                  <a:solidFill>
                    <a:srgbClr val="FFFFFF"/>
                  </a:solidFill>
                  <a:effectLst>
                    <a:outerShdw blurRad="38100" dist="38100" dir="2700000" algn="tl">
                      <a:srgbClr val="000000"/>
                    </a:outerShdw>
                  </a:effectLst>
                </a:rPr>
                <a:t>H</a:t>
              </a:r>
              <a:r>
                <a:rPr lang="en-US" altLang="en-US" sz="2400" baseline="-25000" smtClean="0">
                  <a:solidFill>
                    <a:srgbClr val="FFFFFF"/>
                  </a:solidFill>
                  <a:effectLst>
                    <a:outerShdw blurRad="38100" dist="38100" dir="2700000" algn="tl">
                      <a:srgbClr val="000000"/>
                    </a:outerShdw>
                  </a:effectLst>
                </a:rPr>
                <a:t>3</a:t>
              </a:r>
              <a:endParaRPr lang="en-US" altLang="en-US" sz="2400" baseline="-25000">
                <a:solidFill>
                  <a:srgbClr val="FFFFFF"/>
                </a:solidFill>
                <a:effectLst>
                  <a:outerShdw blurRad="38100" dist="38100" dir="2700000" algn="tl">
                    <a:srgbClr val="000000"/>
                  </a:outerShdw>
                </a:effectLst>
              </a:endParaRPr>
            </a:p>
          </p:txBody>
        </p:sp>
        <p:sp>
          <p:nvSpPr>
            <p:cNvPr id="27" name="Text Box 25"/>
            <p:cNvSpPr txBox="1">
              <a:spLocks noChangeArrowheads="1"/>
            </p:cNvSpPr>
            <p:nvPr/>
          </p:nvSpPr>
          <p:spPr bwMode="auto">
            <a:xfrm>
              <a:off x="4767767" y="3856544"/>
              <a:ext cx="908490" cy="46166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solidFill>
                    <a:schemeClr val="folHlink"/>
                  </a:solidFill>
                  <a:effectLst>
                    <a:outerShdw blurRad="38100" dist="38100" dir="2700000" algn="tl">
                      <a:srgbClr val="000000"/>
                    </a:outerShdw>
                  </a:effectLst>
                </a:rPr>
                <a:t>C</a:t>
              </a:r>
              <a:r>
                <a:rPr lang="en-US" altLang="en-US" sz="2400">
                  <a:solidFill>
                    <a:srgbClr val="FFFFFF"/>
                  </a:solidFill>
                  <a:effectLst>
                    <a:outerShdw blurRad="38100" dist="38100" dir="2700000" algn="tl">
                      <a:srgbClr val="000000"/>
                    </a:outerShdw>
                  </a:effectLst>
                </a:rPr>
                <a:t>H</a:t>
              </a:r>
              <a:r>
                <a:rPr lang="en-US" altLang="en-US" sz="2400" baseline="-25000">
                  <a:solidFill>
                    <a:srgbClr val="FFFFFF"/>
                  </a:solidFill>
                  <a:effectLst>
                    <a:outerShdw blurRad="38100" dist="38100" dir="2700000" algn="tl">
                      <a:srgbClr val="000000"/>
                    </a:outerShdw>
                  </a:effectLst>
                </a:rPr>
                <a:t>3</a:t>
              </a:r>
              <a:endParaRPr lang="en-US" altLang="en-US" sz="2400" baseline="-25000" dirty="0">
                <a:solidFill>
                  <a:srgbClr val="FFFF00"/>
                </a:solidFill>
                <a:effectLst>
                  <a:outerShdw blurRad="38100" dist="38100" dir="2700000" algn="tl">
                    <a:srgbClr val="000000"/>
                  </a:outerShdw>
                </a:effectLst>
              </a:endParaRPr>
            </a:p>
          </p:txBody>
        </p:sp>
        <p:sp>
          <p:nvSpPr>
            <p:cNvPr id="28" name="Text Box 26"/>
            <p:cNvSpPr txBox="1">
              <a:spLocks noChangeArrowheads="1"/>
            </p:cNvSpPr>
            <p:nvPr/>
          </p:nvSpPr>
          <p:spPr bwMode="auto">
            <a:xfrm>
              <a:off x="4589214" y="3406075"/>
              <a:ext cx="593725" cy="45720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smtClean="0">
                  <a:solidFill>
                    <a:srgbClr val="FF0000"/>
                  </a:solidFill>
                  <a:effectLst>
                    <a:outerShdw blurRad="38100" dist="38100" dir="2700000" algn="tl">
                      <a:srgbClr val="000000"/>
                    </a:outerShdw>
                  </a:effectLst>
                </a:rPr>
                <a:t>Br</a:t>
              </a:r>
              <a:endParaRPr lang="en-US" altLang="en-US" sz="2400" baseline="-25000">
                <a:solidFill>
                  <a:srgbClr val="FF0000"/>
                </a:solidFill>
                <a:effectLst>
                  <a:outerShdw blurRad="38100" dist="38100" dir="2700000" algn="tl">
                    <a:srgbClr val="000000"/>
                  </a:outerShdw>
                </a:effectLst>
              </a:endParaRPr>
            </a:p>
          </p:txBody>
        </p:sp>
        <p:sp>
          <p:nvSpPr>
            <p:cNvPr id="39" name="Text Box 39"/>
            <p:cNvSpPr txBox="1">
              <a:spLocks noChangeArrowheads="1"/>
            </p:cNvSpPr>
            <p:nvPr/>
          </p:nvSpPr>
          <p:spPr bwMode="auto">
            <a:xfrm>
              <a:off x="5228977" y="2848863"/>
              <a:ext cx="385762" cy="641350"/>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66CCFF"/>
                  </a:solidFill>
                  <a:effectLst>
                    <a:outerShdw blurRad="38100" dist="38100" dir="2700000" algn="tl">
                      <a:srgbClr val="000000"/>
                    </a:outerShdw>
                  </a:effectLst>
                </a:rPr>
                <a:t>*</a:t>
              </a:r>
            </a:p>
          </p:txBody>
        </p:sp>
        <p:graphicFrame>
          <p:nvGraphicFramePr>
            <p:cNvPr id="43" name="Object 42"/>
            <p:cNvGraphicFramePr>
              <a:graphicFrameLocks noChangeAspect="1"/>
            </p:cNvGraphicFramePr>
            <p:nvPr>
              <p:extLst>
                <p:ext uri="{D42A27DB-BD31-4B8C-83A1-F6EECF244321}">
                  <p14:modId xmlns:p14="http://schemas.microsoft.com/office/powerpoint/2010/main" val="3599805965"/>
                </p:ext>
              </p:extLst>
            </p:nvPr>
          </p:nvGraphicFramePr>
          <p:xfrm>
            <a:off x="4910482" y="3348171"/>
            <a:ext cx="487573" cy="290513"/>
          </p:xfrm>
          <a:graphic>
            <a:graphicData uri="http://schemas.openxmlformats.org/presentationml/2006/ole">
              <mc:AlternateContent xmlns:mc="http://schemas.openxmlformats.org/markup-compatibility/2006">
                <mc:Choice xmlns:v="urn:schemas-microsoft-com:vml" Requires="v">
                  <p:oleObj spid="_x0000_s557254" name="CS ChemDraw Drawing" r:id="rId8" imgW="380617" imgH="226709" progId="ChemDraw.Document.6.0">
                    <p:embed/>
                  </p:oleObj>
                </mc:Choice>
                <mc:Fallback>
                  <p:oleObj name="CS ChemDraw Drawing" r:id="rId8" imgW="380617" imgH="226709" progId="ChemDraw.Document.6.0">
                    <p:embed/>
                    <p:pic>
                      <p:nvPicPr>
                        <p:cNvPr id="0" name=""/>
                        <p:cNvPicPr/>
                        <p:nvPr/>
                      </p:nvPicPr>
                      <p:blipFill>
                        <a:blip r:embed="rId9"/>
                        <a:stretch>
                          <a:fillRect/>
                        </a:stretch>
                      </p:blipFill>
                      <p:spPr>
                        <a:xfrm>
                          <a:off x="4910482" y="3348171"/>
                          <a:ext cx="487573" cy="290513"/>
                        </a:xfrm>
                        <a:prstGeom prst="rect">
                          <a:avLst/>
                        </a:prstGeom>
                      </p:spPr>
                    </p:pic>
                  </p:oleObj>
                </mc:Fallback>
              </mc:AlternateContent>
            </a:graphicData>
          </a:graphic>
        </p:graphicFrame>
        <p:pic>
          <p:nvPicPr>
            <p:cNvPr id="45" name="Picture 44"/>
            <p:cNvPicPr>
              <a:picLocks noChangeAspect="1"/>
            </p:cNvPicPr>
            <p:nvPr/>
          </p:nvPicPr>
          <p:blipFill>
            <a:blip r:embed="rId10"/>
            <a:stretch>
              <a:fillRect/>
            </a:stretch>
          </p:blipFill>
          <p:spPr>
            <a:xfrm rot="4429473">
              <a:off x="5103211" y="3512392"/>
              <a:ext cx="379652" cy="448936"/>
            </a:xfrm>
            <a:prstGeom prst="rect">
              <a:avLst/>
            </a:prstGeom>
          </p:spPr>
        </p:pic>
        <p:sp>
          <p:nvSpPr>
            <p:cNvPr id="46" name="Text Box 23"/>
            <p:cNvSpPr txBox="1">
              <a:spLocks noChangeArrowheads="1"/>
            </p:cNvSpPr>
            <p:nvPr/>
          </p:nvSpPr>
          <p:spPr bwMode="auto">
            <a:xfrm>
              <a:off x="1468073" y="2158349"/>
              <a:ext cx="522773" cy="461665"/>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38100">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smtClean="0">
                  <a:solidFill>
                    <a:srgbClr val="FF00FF"/>
                  </a:solidFill>
                  <a:effectLst>
                    <a:outerShdw blurRad="38100" dist="38100" dir="2700000" algn="tl">
                      <a:srgbClr val="000000"/>
                    </a:outerShdw>
                  </a:effectLst>
                </a:rPr>
                <a:t>X</a:t>
              </a: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5" name="Rectangle 3"/>
          <p:cNvSpPr>
            <a:spLocks noGrp="1" noChangeArrowheads="1"/>
          </p:cNvSpPr>
          <p:nvPr>
            <p:ph type="title"/>
          </p:nvPr>
        </p:nvSpPr>
        <p:spPr>
          <a:xfrm>
            <a:off x="685800" y="0"/>
            <a:ext cx="7772400" cy="1143000"/>
          </a:xfrm>
        </p:spPr>
        <p:txBody>
          <a:bodyPr/>
          <a:lstStyle/>
          <a:p>
            <a:r>
              <a:rPr lang="en-US" altLang="en-US" sz="3600">
                <a:solidFill>
                  <a:schemeClr val="accent1"/>
                </a:solidFill>
                <a:cs typeface="Arial" panose="020B0604020202020204" pitchFamily="34" charset="0"/>
              </a:rPr>
              <a:t>Enantiomer </a:t>
            </a:r>
            <a:r>
              <a:rPr lang="en-US" altLang="en-US" sz="3600" smtClean="0">
                <a:solidFill>
                  <a:schemeClr val="accent1"/>
                </a:solidFill>
                <a:cs typeface="Arial" panose="020B0604020202020204" pitchFamily="34" charset="0"/>
              </a:rPr>
              <a:t>Recognition In Nature</a:t>
            </a:r>
            <a:endParaRPr lang="en-US" altLang="en-US" sz="3600">
              <a:solidFill>
                <a:schemeClr val="accent1"/>
              </a:solidFill>
              <a:cs typeface="Arial" panose="020B0604020202020204" pitchFamily="34" charset="0"/>
            </a:endParaRPr>
          </a:p>
        </p:txBody>
      </p:sp>
      <p:sp>
        <p:nvSpPr>
          <p:cNvPr id="556036" name="Text Box 4"/>
          <p:cNvSpPr txBox="1">
            <a:spLocks noChangeArrowheads="1"/>
          </p:cNvSpPr>
          <p:nvPr/>
        </p:nvSpPr>
        <p:spPr bwMode="auto">
          <a:xfrm>
            <a:off x="1304597" y="1512999"/>
            <a:ext cx="653480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400" smtClean="0">
                <a:effectLst>
                  <a:outerShdw blurRad="38100" dist="38100" dir="2700000" algn="tl">
                    <a:srgbClr val="000000"/>
                  </a:outerShdw>
                </a:effectLst>
              </a:rPr>
              <a:t>Receptor sites in enzymes: the “active site”</a:t>
            </a:r>
            <a:endParaRPr lang="en-US" altLang="en-US" sz="2400">
              <a:effectLst>
                <a:outerShdw blurRad="38100" dist="38100" dir="2700000" algn="tl">
                  <a:srgbClr val="000000"/>
                </a:outerShdw>
              </a:effectLst>
            </a:endParaRPr>
          </a:p>
        </p:txBody>
      </p:sp>
      <p:cxnSp>
        <p:nvCxnSpPr>
          <p:cNvPr id="6" name="Straight Connector 5"/>
          <p:cNvCxnSpPr/>
          <p:nvPr/>
        </p:nvCxnSpPr>
        <p:spPr bwMode="auto">
          <a:xfrm>
            <a:off x="150561" y="977800"/>
            <a:ext cx="8842879" cy="128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2"/>
          <a:stretch>
            <a:fillRect/>
          </a:stretch>
        </p:blipFill>
        <p:spPr>
          <a:xfrm>
            <a:off x="216705" y="2581129"/>
            <a:ext cx="8710590" cy="337297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title"/>
          </p:nvPr>
        </p:nvSpPr>
        <p:spPr>
          <a:xfrm>
            <a:off x="685800" y="-238784"/>
            <a:ext cx="7772400" cy="1143000"/>
          </a:xfrm>
        </p:spPr>
        <p:txBody>
          <a:bodyPr/>
          <a:lstStyle/>
          <a:p>
            <a:r>
              <a:rPr lang="en-US" altLang="en-US" sz="3200">
                <a:solidFill>
                  <a:schemeClr val="accent1"/>
                </a:solidFill>
              </a:rPr>
              <a:t>Enantiomers </a:t>
            </a:r>
            <a:r>
              <a:rPr lang="en-US" altLang="en-US" sz="3200" smtClean="0">
                <a:solidFill>
                  <a:schemeClr val="accent1"/>
                </a:solidFill>
              </a:rPr>
              <a:t>And </a:t>
            </a:r>
            <a:r>
              <a:rPr lang="en-US" altLang="en-US" sz="3200">
                <a:solidFill>
                  <a:schemeClr val="accent1"/>
                </a:solidFill>
              </a:rPr>
              <a:t>Physiological Activity</a:t>
            </a:r>
          </a:p>
        </p:txBody>
      </p:sp>
      <p:cxnSp>
        <p:nvCxnSpPr>
          <p:cNvPr id="5" name="Straight Connector 4"/>
          <p:cNvCxnSpPr/>
          <p:nvPr/>
        </p:nvCxnSpPr>
        <p:spPr bwMode="auto">
          <a:xfrm>
            <a:off x="146620" y="717669"/>
            <a:ext cx="8850761" cy="6231"/>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8" name="Object 6"/>
          <p:cNvGraphicFramePr>
            <a:graphicFrameLocks noChangeAspect="1"/>
          </p:cNvGraphicFramePr>
          <p:nvPr>
            <p:extLst>
              <p:ext uri="{D42A27DB-BD31-4B8C-83A1-F6EECF244321}">
                <p14:modId xmlns:p14="http://schemas.microsoft.com/office/powerpoint/2010/main" val="1737576982"/>
              </p:ext>
            </p:extLst>
          </p:nvPr>
        </p:nvGraphicFramePr>
        <p:xfrm>
          <a:off x="1879600" y="736600"/>
          <a:ext cx="5688013" cy="6070600"/>
        </p:xfrm>
        <a:graphic>
          <a:graphicData uri="http://schemas.openxmlformats.org/presentationml/2006/ole">
            <mc:AlternateContent xmlns:mc="http://schemas.openxmlformats.org/markup-compatibility/2006">
              <mc:Choice xmlns:v="urn:schemas-microsoft-com:vml" Requires="v">
                <p:oleObj spid="_x0000_s609297" name="CS ChemDraw Drawing" r:id="rId3" imgW="6778824" imgH="7242134" progId="ChemDraw.Document.6.0">
                  <p:embed/>
                </p:oleObj>
              </mc:Choice>
              <mc:Fallback>
                <p:oleObj name="CS ChemDraw Drawing" r:id="rId3" imgW="6778824" imgH="7242134" progId="ChemDraw.Document.6.0">
                  <p:embed/>
                  <p:pic>
                    <p:nvPicPr>
                      <p:cNvPr id="0" name=""/>
                      <p:cNvPicPr>
                        <a:picLocks noChangeAspect="1" noChangeArrowheads="1"/>
                      </p:cNvPicPr>
                      <p:nvPr/>
                    </p:nvPicPr>
                    <p:blipFill>
                      <a:blip r:embed="rId4"/>
                      <a:srcRect/>
                      <a:stretch>
                        <a:fillRect/>
                      </a:stretch>
                    </p:blipFill>
                    <p:spPr bwMode="auto">
                      <a:xfrm>
                        <a:off x="1879600" y="736600"/>
                        <a:ext cx="5688013" cy="60706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3" name="Rectangle 3"/>
          <p:cNvSpPr>
            <a:spLocks noGrp="1" noChangeArrowheads="1"/>
          </p:cNvSpPr>
          <p:nvPr>
            <p:ph type="title"/>
          </p:nvPr>
        </p:nvSpPr>
        <p:spPr>
          <a:xfrm>
            <a:off x="685800" y="0"/>
            <a:ext cx="7772400" cy="1143000"/>
          </a:xfrm>
        </p:spPr>
        <p:txBody>
          <a:bodyPr/>
          <a:lstStyle/>
          <a:p>
            <a:r>
              <a:rPr lang="en-US" altLang="en-US" sz="3200">
                <a:solidFill>
                  <a:schemeClr val="accent1"/>
                </a:solidFill>
                <a:cs typeface="Arial" panose="020B0604020202020204" pitchFamily="34" charset="0"/>
              </a:rPr>
              <a:t>The Origin </a:t>
            </a:r>
            <a:r>
              <a:rPr lang="en-US" altLang="en-US" sz="3200" smtClean="0">
                <a:solidFill>
                  <a:schemeClr val="accent1"/>
                </a:solidFill>
                <a:cs typeface="Arial" panose="020B0604020202020204" pitchFamily="34" charset="0"/>
              </a:rPr>
              <a:t>Of </a:t>
            </a:r>
            <a:r>
              <a:rPr lang="en-US" altLang="en-US" sz="3200">
                <a:solidFill>
                  <a:schemeClr val="accent1"/>
                </a:solidFill>
                <a:cs typeface="Arial" panose="020B0604020202020204" pitchFamily="34" charset="0"/>
              </a:rPr>
              <a:t>Our Enantiomer World:</a:t>
            </a:r>
            <a:br>
              <a:rPr lang="en-US" altLang="en-US" sz="3200">
                <a:solidFill>
                  <a:schemeClr val="accent1"/>
                </a:solidFill>
                <a:cs typeface="Arial" panose="020B0604020202020204" pitchFamily="34" charset="0"/>
              </a:rPr>
            </a:br>
            <a:r>
              <a:rPr lang="en-US" altLang="en-US" sz="3200">
                <a:solidFill>
                  <a:schemeClr val="accent1"/>
                </a:solidFill>
                <a:cs typeface="Arial" panose="020B0604020202020204" pitchFamily="34" charset="0"/>
              </a:rPr>
              <a:t>Many Theories</a:t>
            </a:r>
          </a:p>
        </p:txBody>
      </p:sp>
      <p:sp>
        <p:nvSpPr>
          <p:cNvPr id="558084" name="Text Box 4"/>
          <p:cNvSpPr txBox="1">
            <a:spLocks noChangeArrowheads="1"/>
          </p:cNvSpPr>
          <p:nvPr/>
        </p:nvSpPr>
        <p:spPr bwMode="auto">
          <a:xfrm>
            <a:off x="357187" y="1288682"/>
            <a:ext cx="84296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400">
                <a:solidFill>
                  <a:srgbClr val="66CCFF"/>
                </a:solidFill>
                <a:effectLst>
                  <a:outerShdw blurRad="38100" dist="38100" dir="2700000" algn="tl">
                    <a:srgbClr val="000000"/>
                  </a:outerShdw>
                </a:effectLst>
              </a:rPr>
              <a:t>Space</a:t>
            </a:r>
            <a:r>
              <a:rPr lang="en-US" altLang="en-US" sz="2400">
                <a:effectLst>
                  <a:outerShdw blurRad="38100" dist="38100" dir="2700000" algn="tl">
                    <a:srgbClr val="000000"/>
                  </a:outerShdw>
                </a:effectLst>
              </a:rPr>
              <a:t> (begs the question), “</a:t>
            </a:r>
            <a:r>
              <a:rPr lang="en-US" altLang="en-US" sz="2400">
                <a:solidFill>
                  <a:srgbClr val="66CCFF"/>
                </a:solidFill>
                <a:effectLst>
                  <a:outerShdw blurRad="38100" dist="38100" dir="2700000" algn="tl">
                    <a:srgbClr val="000000"/>
                  </a:outerShdw>
                </a:effectLst>
              </a:rPr>
              <a:t>spontaneous resolution</a:t>
            </a:r>
            <a:r>
              <a:rPr lang="en-US" altLang="en-US" sz="2400">
                <a:effectLst>
                  <a:outerShdw blurRad="38100" dist="38100" dir="2700000" algn="tl">
                    <a:srgbClr val="000000"/>
                  </a:outerShdw>
                </a:effectLst>
              </a:rPr>
              <a:t>” and </a:t>
            </a:r>
            <a:r>
              <a:rPr lang="en-US" altLang="en-US" sz="2400">
                <a:solidFill>
                  <a:schemeClr val="tx2"/>
                </a:solidFill>
                <a:effectLst>
                  <a:outerShdw blurRad="38100" dist="38100" dir="2700000" algn="tl">
                    <a:srgbClr val="000000"/>
                  </a:outerShdw>
                </a:effectLst>
              </a:rPr>
              <a:t>amplification</a:t>
            </a:r>
            <a:r>
              <a:rPr lang="en-US" altLang="en-US" sz="2400">
                <a:effectLst>
                  <a:outerShdw blurRad="38100" dist="38100" dir="2700000" algn="tl">
                    <a:srgbClr val="000000"/>
                  </a:outerShdw>
                </a:effectLst>
              </a:rPr>
              <a:t>, crystal </a:t>
            </a:r>
            <a:r>
              <a:rPr lang="en-US" altLang="en-US" sz="2400">
                <a:solidFill>
                  <a:srgbClr val="66CCFF"/>
                </a:solidFill>
                <a:effectLst>
                  <a:outerShdw blurRad="38100" dist="38100" dir="2700000" algn="tl">
                    <a:srgbClr val="000000"/>
                  </a:outerShdw>
                </a:effectLst>
              </a:rPr>
              <a:t>surfaces</a:t>
            </a:r>
            <a:r>
              <a:rPr lang="en-US" altLang="en-US" sz="2400">
                <a:effectLst>
                  <a:outerShdw blurRad="38100" dist="38100" dir="2700000" algn="tl">
                    <a:srgbClr val="000000"/>
                  </a:outerShdw>
                </a:effectLst>
              </a:rPr>
              <a:t> or clays, </a:t>
            </a:r>
            <a:r>
              <a:rPr lang="en-US" altLang="en-US" sz="2400">
                <a:solidFill>
                  <a:srgbClr val="66CCFF"/>
                </a:solidFill>
                <a:effectLst>
                  <a:outerShdw blurRad="38100" dist="38100" dir="2700000" algn="tl">
                    <a:srgbClr val="000000"/>
                  </a:outerShdw>
                </a:effectLst>
              </a:rPr>
              <a:t>earth’s rotation</a:t>
            </a:r>
            <a:r>
              <a:rPr lang="en-US" altLang="en-US" sz="2400">
                <a:effectLst>
                  <a:outerShdw blurRad="38100" dist="38100" dir="2700000" algn="tl">
                    <a:srgbClr val="000000"/>
                  </a:outerShdw>
                </a:effectLst>
              </a:rPr>
              <a:t>, </a:t>
            </a:r>
            <a:r>
              <a:rPr lang="en-US" altLang="en-US" sz="2400">
                <a:solidFill>
                  <a:srgbClr val="66CCFF"/>
                </a:solidFill>
                <a:effectLst>
                  <a:outerShdw blurRad="38100" dist="38100" dir="2700000" algn="tl">
                    <a:srgbClr val="000000"/>
                  </a:outerShdw>
                </a:effectLst>
              </a:rPr>
              <a:t>parity violation </a:t>
            </a:r>
            <a:r>
              <a:rPr lang="en-US" altLang="en-US" sz="2400">
                <a:effectLst>
                  <a:outerShdw blurRad="38100" dist="38100" dir="2700000" algn="tl">
                    <a:srgbClr val="000000"/>
                  </a:outerShdw>
                </a:effectLst>
              </a:rPr>
              <a:t>at the atomic level (measured in radioactive decay of </a:t>
            </a:r>
            <a:r>
              <a:rPr lang="en-US" altLang="en-US" sz="2400" baseline="30000">
                <a:effectLst>
                  <a:outerShdw blurRad="38100" dist="38100" dir="2700000" algn="tl">
                    <a:srgbClr val="000000"/>
                  </a:outerShdw>
                </a:effectLst>
              </a:rPr>
              <a:t>60</a:t>
            </a:r>
            <a:r>
              <a:rPr lang="en-US" altLang="en-US" sz="2400">
                <a:effectLst>
                  <a:outerShdw blurRad="38100" dist="38100" dir="2700000" algn="tl">
                    <a:srgbClr val="000000"/>
                  </a:outerShdw>
                </a:effectLst>
              </a:rPr>
              <a:t>Co), circularly polarized </a:t>
            </a:r>
            <a:r>
              <a:rPr lang="en-US" altLang="en-US" sz="2400">
                <a:solidFill>
                  <a:srgbClr val="66CCFF"/>
                </a:solidFill>
                <a:effectLst>
                  <a:outerShdw blurRad="38100" dist="38100" dir="2700000" algn="tl">
                    <a:srgbClr val="000000"/>
                  </a:outerShdw>
                </a:effectLst>
              </a:rPr>
              <a:t>“chiral” light</a:t>
            </a:r>
            <a:r>
              <a:rPr lang="en-US" altLang="en-US" sz="2400">
                <a:effectLst>
                  <a:outerShdw blurRad="38100" dist="38100" dir="2700000" algn="tl">
                    <a:srgbClr val="000000"/>
                  </a:outerShdw>
                </a:effectLst>
              </a:rPr>
              <a:t>………</a:t>
            </a:r>
          </a:p>
        </p:txBody>
      </p:sp>
      <p:pic>
        <p:nvPicPr>
          <p:cNvPr id="607234" name="Picture 2" descr="Plu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5985" y="3227674"/>
            <a:ext cx="3525493" cy="352549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bwMode="auto">
          <a:xfrm flipV="1">
            <a:off x="142678" y="1143000"/>
            <a:ext cx="8858644" cy="8227"/>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6432331" y="4656609"/>
            <a:ext cx="2711669" cy="830997"/>
          </a:xfrm>
          <a:prstGeom prst="rect">
            <a:avLst/>
          </a:prstGeom>
        </p:spPr>
        <p:txBody>
          <a:bodyPr wrap="square">
            <a:spAutoFit/>
          </a:bodyPr>
          <a:lstStyle/>
          <a:p>
            <a:pPr algn="ctr"/>
            <a:r>
              <a:rPr lang="en-US" sz="1600" smtClean="0"/>
              <a:t>New Horizons spacecraft: Pluto</a:t>
            </a:r>
          </a:p>
          <a:p>
            <a:pPr algn="ctr"/>
            <a:r>
              <a:rPr lang="en-US" sz="1600" smtClean="0"/>
              <a:t>July </a:t>
            </a:r>
            <a:r>
              <a:rPr lang="en-US" sz="1600"/>
              <a:t>18, 2015 02:00 pm</a:t>
            </a:r>
          </a:p>
        </p:txBody>
      </p:sp>
      <p:sp>
        <p:nvSpPr>
          <p:cNvPr id="3" name="TextBox 2"/>
          <p:cNvSpPr txBox="1"/>
          <p:nvPr/>
        </p:nvSpPr>
        <p:spPr>
          <a:xfrm>
            <a:off x="1076014" y="4416764"/>
            <a:ext cx="1526792" cy="1015663"/>
          </a:xfrm>
          <a:prstGeom prst="rect">
            <a:avLst/>
          </a:prstGeom>
          <a:noFill/>
        </p:spPr>
        <p:txBody>
          <a:bodyPr wrap="square" rtlCol="0">
            <a:spAutoFit/>
          </a:bodyPr>
          <a:lstStyle/>
          <a:p>
            <a:pPr algn="ctr"/>
            <a:r>
              <a:rPr lang="en-US" sz="2000" smtClean="0">
                <a:solidFill>
                  <a:srgbClr val="FF00FF"/>
                </a:solidFill>
              </a:rPr>
              <a:t>Is there chiral life out there?</a:t>
            </a:r>
            <a:endParaRPr lang="en-US" sz="2000">
              <a:solidFill>
                <a:srgbClr val="FF00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9" name="Rectangle 3"/>
          <p:cNvSpPr>
            <a:spLocks noGrp="1" noChangeArrowheads="1"/>
          </p:cNvSpPr>
          <p:nvPr>
            <p:ph type="title"/>
          </p:nvPr>
        </p:nvSpPr>
        <p:spPr>
          <a:xfrm>
            <a:off x="314325" y="223838"/>
            <a:ext cx="8458200" cy="1443037"/>
          </a:xfrm>
        </p:spPr>
        <p:txBody>
          <a:bodyPr/>
          <a:lstStyle/>
          <a:p>
            <a:r>
              <a:rPr lang="en-US" altLang="en-US" dirty="0">
                <a:solidFill>
                  <a:srgbClr val="00FF00"/>
                </a:solidFill>
                <a:cs typeface="Arial" panose="020B0604020202020204" pitchFamily="34" charset="0"/>
              </a:rPr>
              <a:t>Asymmetric Carbon: </a:t>
            </a:r>
            <a:br>
              <a:rPr lang="en-US" altLang="en-US" dirty="0">
                <a:solidFill>
                  <a:srgbClr val="00FF00"/>
                </a:solidFill>
                <a:cs typeface="Arial" panose="020B0604020202020204" pitchFamily="34" charset="0"/>
              </a:rPr>
            </a:br>
            <a:r>
              <a:rPr lang="en-US" altLang="en-US" dirty="0">
                <a:solidFill>
                  <a:srgbClr val="00FF00"/>
                </a:solidFill>
                <a:cs typeface="Arial" panose="020B0604020202020204" pitchFamily="34" charset="0"/>
              </a:rPr>
              <a:t>No Mirror Plane</a:t>
            </a:r>
          </a:p>
        </p:txBody>
      </p:sp>
      <p:sp>
        <p:nvSpPr>
          <p:cNvPr id="510980" name="AutoShape 4"/>
          <p:cNvSpPr>
            <a:spLocks noChangeArrowheads="1"/>
          </p:cNvSpPr>
          <p:nvPr/>
        </p:nvSpPr>
        <p:spPr bwMode="auto">
          <a:xfrm>
            <a:off x="8179228" y="2246928"/>
            <a:ext cx="485775" cy="976313"/>
          </a:xfrm>
          <a:prstGeom prst="downArrow">
            <a:avLst>
              <a:gd name="adj1" fmla="val 50000"/>
              <a:gd name="adj2" fmla="val 50245"/>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effectLst>
                <a:outerShdw blurRad="38100" dist="38100" dir="2700000" algn="tl">
                  <a:srgbClr val="000000"/>
                </a:outerShdw>
              </a:effectLst>
            </a:endParaRPr>
          </a:p>
        </p:txBody>
      </p:sp>
      <p:pic>
        <p:nvPicPr>
          <p:cNvPr id="2" name="Picture 1"/>
          <p:cNvPicPr>
            <a:picLocks noChangeAspect="1"/>
          </p:cNvPicPr>
          <p:nvPr/>
        </p:nvPicPr>
        <p:blipFill>
          <a:blip r:embed="rId2"/>
          <a:stretch>
            <a:fillRect/>
          </a:stretch>
        </p:blipFill>
        <p:spPr>
          <a:xfrm>
            <a:off x="215214" y="3415104"/>
            <a:ext cx="8713573" cy="2427755"/>
          </a:xfrm>
          <a:prstGeom prst="rect">
            <a:avLst/>
          </a:prstGeom>
        </p:spPr>
      </p:pic>
      <p:cxnSp>
        <p:nvCxnSpPr>
          <p:cNvPr id="6" name="Straight Connector 5"/>
          <p:cNvCxnSpPr/>
          <p:nvPr/>
        </p:nvCxnSpPr>
        <p:spPr bwMode="auto">
          <a:xfrm flipV="1">
            <a:off x="142678" y="1676400"/>
            <a:ext cx="8858644" cy="13052"/>
          </a:xfrm>
          <a:prstGeom prst="line">
            <a:avLst/>
          </a:prstGeom>
          <a:noFill/>
          <a:ln w="38100" cap="flat" cmpd="sng" algn="ctr">
            <a:solidFill>
              <a:schemeClr val="accent2">
                <a:lumMod val="40000"/>
                <a:lumOff val="60000"/>
              </a:scheme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40" name="Rectangle 4"/>
          <p:cNvSpPr>
            <a:spLocks noGrp="1" noChangeArrowheads="1"/>
          </p:cNvSpPr>
          <p:nvPr>
            <p:ph type="title"/>
          </p:nvPr>
        </p:nvSpPr>
        <p:spPr>
          <a:xfrm>
            <a:off x="695325" y="114300"/>
            <a:ext cx="7772400" cy="1143000"/>
          </a:xfrm>
        </p:spPr>
        <p:txBody>
          <a:bodyPr/>
          <a:lstStyle/>
          <a:p>
            <a:r>
              <a:rPr lang="en-US" altLang="en-US">
                <a:solidFill>
                  <a:srgbClr val="00FF00"/>
                </a:solidFill>
                <a:cs typeface="Arial" panose="020B0604020202020204" pitchFamily="34" charset="0"/>
              </a:rPr>
              <a:t>Symmetry </a:t>
            </a:r>
            <a:r>
              <a:rPr lang="en-US" altLang="en-US" smtClean="0">
                <a:solidFill>
                  <a:srgbClr val="00FF00"/>
                </a:solidFill>
                <a:cs typeface="Arial" panose="020B0604020202020204" pitchFamily="34" charset="0"/>
              </a:rPr>
              <a:t>In </a:t>
            </a:r>
            <a:r>
              <a:rPr lang="en-US" altLang="en-US" dirty="0">
                <a:solidFill>
                  <a:srgbClr val="00FF00"/>
                </a:solidFill>
                <a:cs typeface="Arial" panose="020B0604020202020204" pitchFamily="34" charset="0"/>
              </a:rPr>
              <a:t>Nature</a:t>
            </a:r>
          </a:p>
        </p:txBody>
      </p:sp>
      <p:pic>
        <p:nvPicPr>
          <p:cNvPr id="577542" name="Picture 6" descr="95011_cb338624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8" y="1525588"/>
            <a:ext cx="7754937" cy="51657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bwMode="auto">
          <a:xfrm>
            <a:off x="134795" y="1129779"/>
            <a:ext cx="8874410" cy="13221"/>
          </a:xfrm>
          <a:prstGeom prst="line">
            <a:avLst/>
          </a:prstGeom>
          <a:noFill/>
          <a:ln w="38100" cap="flat" cmpd="sng" algn="ctr">
            <a:solidFill>
              <a:schemeClr val="accent2">
                <a:lumMod val="40000"/>
                <a:lumOff val="60000"/>
              </a:scheme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9" name="Picture 5" descr="700048_31314623f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958850"/>
            <a:ext cx="8575675" cy="494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5" name="Picture 7" descr="12495265_7db37ad9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563563"/>
            <a:ext cx="8629650" cy="5729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2">
      <a:dk1>
        <a:srgbClr val="777777"/>
      </a:dk1>
      <a:lt1>
        <a:srgbClr val="EBD189"/>
      </a:lt1>
      <a:dk2>
        <a:srgbClr val="00007A"/>
      </a:dk2>
      <a:lt2>
        <a:srgbClr val="EBD189"/>
      </a:lt2>
      <a:accent1>
        <a:srgbClr val="00FF00"/>
      </a:accent1>
      <a:accent2>
        <a:srgbClr val="777777"/>
      </a:accent2>
      <a:accent3>
        <a:srgbClr val="AAAABE"/>
      </a:accent3>
      <a:accent4>
        <a:srgbClr val="C9B274"/>
      </a:accent4>
      <a:accent5>
        <a:srgbClr val="AACAE2"/>
      </a:accent5>
      <a:accent6>
        <a:srgbClr val="6B6B6B"/>
      </a:accent6>
      <a:hlink>
        <a:srgbClr val="CCCCFF"/>
      </a:hlink>
      <a:folHlink>
        <a:srgbClr val="B2B2B2"/>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6CCFF"/>
        </a:solidFill>
        <a:ln w="38100" cap="flat" cmpd="sng" algn="ctr">
          <a:solidFill>
            <a:schemeClr val="tx1"/>
          </a:solidFill>
          <a:prstDash val="solid"/>
          <a:round/>
          <a:headEnd type="none" w="med"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defRPr>
        </a:defPPr>
      </a:lstStyle>
    </a:spDef>
    <a:lnDef>
      <a:spPr bwMode="auto">
        <a:xfrm>
          <a:off x="0" y="0"/>
          <a:ext cx="1" cy="1"/>
        </a:xfrm>
        <a:custGeom>
          <a:avLst/>
          <a:gdLst/>
          <a:ahLst/>
          <a:cxnLst/>
          <a:rect l="0" t="0" r="0" b="0"/>
          <a:pathLst/>
        </a:custGeom>
        <a:solidFill>
          <a:srgbClr val="66CCFF"/>
        </a:solidFill>
        <a:ln w="38100" cap="flat" cmpd="sng" algn="ctr">
          <a:solidFill>
            <a:schemeClr val="tx1"/>
          </a:solidFill>
          <a:prstDash val="solid"/>
          <a:round/>
          <a:headEnd type="none" w="med" len="med"/>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anose="030F0702030302020204"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777777"/>
        </a:dk1>
        <a:lt1>
          <a:srgbClr val="EBD189"/>
        </a:lt1>
        <a:dk2>
          <a:srgbClr val="00007A"/>
        </a:dk2>
        <a:lt2>
          <a:srgbClr val="EBD189"/>
        </a:lt2>
        <a:accent1>
          <a:srgbClr val="0099CC"/>
        </a:accent1>
        <a:accent2>
          <a:srgbClr val="777777"/>
        </a:accent2>
        <a:accent3>
          <a:srgbClr val="AAAABE"/>
        </a:accent3>
        <a:accent4>
          <a:srgbClr val="C9B274"/>
        </a:accent4>
        <a:accent5>
          <a:srgbClr val="AACAE2"/>
        </a:accent5>
        <a:accent6>
          <a:srgbClr val="6B6B6B"/>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15291</TotalTime>
  <Words>1913</Words>
  <Application>Microsoft Office PowerPoint</Application>
  <PresentationFormat>On-screen Show (4:3)</PresentationFormat>
  <Paragraphs>582</Paragraphs>
  <Slides>57</Slides>
  <Notes>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57</vt:i4>
      </vt:variant>
    </vt:vector>
  </HeadingPairs>
  <TitlesOfParts>
    <vt:vector size="72" baseType="lpstr">
      <vt:lpstr>Arial Unicode MS</vt:lpstr>
      <vt:lpstr>Arial</vt:lpstr>
      <vt:lpstr>Arial Rounded MT Bold</vt:lpstr>
      <vt:lpstr>Comic Sans MS</vt:lpstr>
      <vt:lpstr>Impact</vt:lpstr>
      <vt:lpstr>MT Symbol</vt:lpstr>
      <vt:lpstr>STXingkai</vt:lpstr>
      <vt:lpstr>Symbol</vt:lpstr>
      <vt:lpstr>Times</vt:lpstr>
      <vt:lpstr>Times New Roman</vt:lpstr>
      <vt:lpstr>Wingdings</vt:lpstr>
      <vt:lpstr>Default Design</vt:lpstr>
      <vt:lpstr>Photo Editor Photo</vt:lpstr>
      <vt:lpstr>CS ChemDraw Drawing</vt:lpstr>
      <vt:lpstr>Image</vt:lpstr>
      <vt:lpstr>Chapter 5: Image And Mirror Image</vt:lpstr>
      <vt:lpstr>Image And Mirror Image Of Limonene</vt:lpstr>
      <vt:lpstr>A New Type Of Stereoisomerism</vt:lpstr>
      <vt:lpstr>Enantiomers</vt:lpstr>
      <vt:lpstr>Stereocenters</vt:lpstr>
      <vt:lpstr>Asymmetric Carbon:  No Mirror Plane</vt:lpstr>
      <vt:lpstr>Symmetry In Nature</vt:lpstr>
      <vt:lpstr>PowerPoint Presentation</vt:lpstr>
      <vt:lpstr>PowerPoint Presentation</vt:lpstr>
      <vt:lpstr>Escargot</vt:lpstr>
      <vt:lpstr>Symmetry is beautiful, or is it ?</vt:lpstr>
      <vt:lpstr>Symmetry in Art: M. C. Escher</vt:lpstr>
      <vt:lpstr>PowerPoint Presentation</vt:lpstr>
      <vt:lpstr>PowerPoint Presentation</vt:lpstr>
      <vt:lpstr>The Various Kinds Of Isomers</vt:lpstr>
      <vt:lpstr>Enantiomers: How To Tell Which Is Which</vt:lpstr>
      <vt:lpstr>The Polarimeter</vt:lpstr>
      <vt:lpstr>Optical Rotation</vt:lpstr>
      <vt:lpstr>Examples of [α]</vt:lpstr>
      <vt:lpstr>Naming Enantiomers Or, How To Describe Absolute Configuration At A Stereocenter</vt:lpstr>
      <vt:lpstr>Cahn-Ingold-Prelog</vt:lpstr>
      <vt:lpstr>The Sequence Rules</vt:lpstr>
      <vt:lpstr>PowerPoint Presentation</vt:lpstr>
      <vt:lpstr>Procedure For Assignment  Of R And S</vt:lpstr>
      <vt:lpstr>Fischer Projections</vt:lpstr>
      <vt:lpstr>A Mental Exercise</vt:lpstr>
      <vt:lpstr>Rules For Handling Fischer Projections </vt:lpstr>
      <vt:lpstr>Use Of Fischer Projections In Assigning R,S</vt:lpstr>
      <vt:lpstr>PowerPoint Presentation</vt:lpstr>
      <vt:lpstr>PowerPoint Presentation</vt:lpstr>
      <vt:lpstr>Diastereomers</vt:lpstr>
      <vt:lpstr>Fischer Projections</vt:lpstr>
      <vt:lpstr>Julien and Paloma: Two Stereocenters</vt:lpstr>
      <vt:lpstr>Assigning R,S In Diastereomers</vt:lpstr>
      <vt:lpstr>Cyclic Cis And Trans Isomers Are Diastereomers!</vt:lpstr>
      <vt:lpstr>Assigning R,S In Cyclic Analogs</vt:lpstr>
      <vt:lpstr>Two Stereocenters With The Same Substituents</vt:lpstr>
      <vt:lpstr>The Achiral Meso Diastereomer</vt:lpstr>
      <vt:lpstr>Visualizing The Mirror Plane In A Meso Diastereomer</vt:lpstr>
      <vt:lpstr>PowerPoint Presentation</vt:lpstr>
      <vt:lpstr>Teaser: The Kiss of the Elephants</vt:lpstr>
      <vt:lpstr>Cyclic Meso Molecules: Cis</vt:lpstr>
      <vt:lpstr>Three Stereocenters</vt:lpstr>
      <vt:lpstr>Stereoisomerism Increases Chemical Space Drastically</vt:lpstr>
      <vt:lpstr>Stereochemistry In Chemical Reactions</vt:lpstr>
      <vt:lpstr>Why? The Intermediate Radical Is Achiral</vt:lpstr>
      <vt:lpstr>Mechanisms Are Important:chlorination Of (S)-2-bromobutane At C2</vt:lpstr>
      <vt:lpstr>Leaving The Stereocenter Untouched:Chlorination At C3</vt:lpstr>
      <vt:lpstr>Optically Active Or Racemic? Wrting Conventions</vt:lpstr>
      <vt:lpstr>Stereoselectivity</vt:lpstr>
      <vt:lpstr>How Do We Get A Pure Enantiomer?</vt:lpstr>
      <vt:lpstr>Usually: Chemical Separation Of Enantiomers</vt:lpstr>
      <vt:lpstr>PowerPoint Presentation</vt:lpstr>
      <vt:lpstr>Enantioselectivity: Generating One Enantiomer From Achiral Material</vt:lpstr>
      <vt:lpstr>Enantiomer Recognition In Nature</vt:lpstr>
      <vt:lpstr>Enantiomers And Physiological Activity</vt:lpstr>
      <vt:lpstr>The Origin Of Our Enantiomer World: Many Theories</vt:lpstr>
    </vt:vector>
  </TitlesOfParts>
  <Manager/>
  <Company>UCB Chemisrty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F2005</dc:title>
  <dc:subject>Chemistry 3A</dc:subject>
  <dc:creator>P. Vollhardt</dc:creator>
  <cp:keywords/>
  <cp:lastModifiedBy>peter vollhardt</cp:lastModifiedBy>
  <cp:revision>632</cp:revision>
  <dcterms:created xsi:type="dcterms:W3CDTF">2000-03-16T20:35:38Z</dcterms:created>
  <dcterms:modified xsi:type="dcterms:W3CDTF">2015-08-11T22:19:48Z</dcterms:modified>
  <cp:category>Chemistry</cp:category>
</cp:coreProperties>
</file>