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603" r:id="rId2"/>
    <p:sldId id="605" r:id="rId3"/>
    <p:sldId id="637" r:id="rId4"/>
    <p:sldId id="606" r:id="rId5"/>
    <p:sldId id="607" r:id="rId6"/>
    <p:sldId id="638" r:id="rId7"/>
    <p:sldId id="608" r:id="rId8"/>
    <p:sldId id="610" r:id="rId9"/>
    <p:sldId id="611" r:id="rId10"/>
    <p:sldId id="613" r:id="rId11"/>
    <p:sldId id="614" r:id="rId12"/>
    <p:sldId id="615" r:id="rId13"/>
    <p:sldId id="617" r:id="rId14"/>
    <p:sldId id="623" r:id="rId15"/>
    <p:sldId id="619" r:id="rId16"/>
    <p:sldId id="620" r:id="rId17"/>
    <p:sldId id="621" r:id="rId18"/>
    <p:sldId id="622" r:id="rId19"/>
    <p:sldId id="625" r:id="rId20"/>
    <p:sldId id="626" r:id="rId21"/>
    <p:sldId id="627" r:id="rId22"/>
    <p:sldId id="628" r:id="rId23"/>
    <p:sldId id="630" r:id="rId24"/>
    <p:sldId id="629" r:id="rId25"/>
    <p:sldId id="642" r:id="rId26"/>
    <p:sldId id="640" r:id="rId27"/>
    <p:sldId id="641" r:id="rId28"/>
    <p:sldId id="632" r:id="rId29"/>
    <p:sldId id="633" r:id="rId30"/>
  </p:sldIdLst>
  <p:sldSz cx="9144000" cy="6858000" type="screen4x3"/>
  <p:notesSz cx="6400800" cy="8686800"/>
  <p:defaultTextStyle>
    <a:defPPr>
      <a:defRPr lang="en-US"/>
    </a:defPPr>
    <a:lvl1pPr algn="ctr" rtl="0" fontAlgn="base">
      <a:spcBef>
        <a:spcPct val="0"/>
      </a:spcBef>
      <a:spcAft>
        <a:spcPct val="0"/>
      </a:spcAft>
      <a:defRPr sz="1600" kern="1200">
        <a:solidFill>
          <a:srgbClr val="EBD189"/>
        </a:solidFill>
        <a:effectLst>
          <a:outerShdw blurRad="38100" dist="38100" dir="2700000" algn="tl">
            <a:srgbClr val="000000">
              <a:alpha val="43137"/>
            </a:srgbClr>
          </a:outerShdw>
        </a:effectLst>
        <a:latin typeface="Arial Rounded MT Bold" panose="020F0704030504030204" pitchFamily="34" charset="0"/>
        <a:ea typeface="+mn-ea"/>
        <a:cs typeface="+mn-cs"/>
      </a:defRPr>
    </a:lvl1pPr>
    <a:lvl2pPr marL="457200" algn="ctr" rtl="0" fontAlgn="base">
      <a:spcBef>
        <a:spcPct val="0"/>
      </a:spcBef>
      <a:spcAft>
        <a:spcPct val="0"/>
      </a:spcAft>
      <a:defRPr sz="1600" kern="1200">
        <a:solidFill>
          <a:srgbClr val="EBD189"/>
        </a:solidFill>
        <a:effectLst>
          <a:outerShdw blurRad="38100" dist="38100" dir="2700000" algn="tl">
            <a:srgbClr val="000000">
              <a:alpha val="43137"/>
            </a:srgbClr>
          </a:outerShdw>
        </a:effectLst>
        <a:latin typeface="Arial Rounded MT Bold" panose="020F0704030504030204" pitchFamily="34" charset="0"/>
        <a:ea typeface="+mn-ea"/>
        <a:cs typeface="+mn-cs"/>
      </a:defRPr>
    </a:lvl2pPr>
    <a:lvl3pPr marL="914400" algn="ctr" rtl="0" fontAlgn="base">
      <a:spcBef>
        <a:spcPct val="0"/>
      </a:spcBef>
      <a:spcAft>
        <a:spcPct val="0"/>
      </a:spcAft>
      <a:defRPr sz="1600" kern="1200">
        <a:solidFill>
          <a:srgbClr val="EBD189"/>
        </a:solidFill>
        <a:effectLst>
          <a:outerShdw blurRad="38100" dist="38100" dir="2700000" algn="tl">
            <a:srgbClr val="000000">
              <a:alpha val="43137"/>
            </a:srgbClr>
          </a:outerShdw>
        </a:effectLst>
        <a:latin typeface="Arial Rounded MT Bold" panose="020F0704030504030204" pitchFamily="34" charset="0"/>
        <a:ea typeface="+mn-ea"/>
        <a:cs typeface="+mn-cs"/>
      </a:defRPr>
    </a:lvl3pPr>
    <a:lvl4pPr marL="1371600" algn="ctr" rtl="0" fontAlgn="base">
      <a:spcBef>
        <a:spcPct val="0"/>
      </a:spcBef>
      <a:spcAft>
        <a:spcPct val="0"/>
      </a:spcAft>
      <a:defRPr sz="1600" kern="1200">
        <a:solidFill>
          <a:srgbClr val="EBD189"/>
        </a:solidFill>
        <a:effectLst>
          <a:outerShdw blurRad="38100" dist="38100" dir="2700000" algn="tl">
            <a:srgbClr val="000000">
              <a:alpha val="43137"/>
            </a:srgbClr>
          </a:outerShdw>
        </a:effectLst>
        <a:latin typeface="Arial Rounded MT Bold" panose="020F0704030504030204" pitchFamily="34" charset="0"/>
        <a:ea typeface="+mn-ea"/>
        <a:cs typeface="+mn-cs"/>
      </a:defRPr>
    </a:lvl4pPr>
    <a:lvl5pPr marL="1828800" algn="ctr" rtl="0" fontAlgn="base">
      <a:spcBef>
        <a:spcPct val="0"/>
      </a:spcBef>
      <a:spcAft>
        <a:spcPct val="0"/>
      </a:spcAft>
      <a:defRPr sz="1600" kern="1200">
        <a:solidFill>
          <a:srgbClr val="EBD189"/>
        </a:solidFill>
        <a:effectLst>
          <a:outerShdw blurRad="38100" dist="38100" dir="2700000" algn="tl">
            <a:srgbClr val="000000">
              <a:alpha val="43137"/>
            </a:srgbClr>
          </a:outerShdw>
        </a:effectLst>
        <a:latin typeface="Arial Rounded MT Bold" panose="020F0704030504030204" pitchFamily="34" charset="0"/>
        <a:ea typeface="+mn-ea"/>
        <a:cs typeface="+mn-cs"/>
      </a:defRPr>
    </a:lvl5pPr>
    <a:lvl6pPr marL="2286000" algn="l" defTabSz="914400" rtl="0" eaLnBrk="1" latinLnBrk="0" hangingPunct="1">
      <a:defRPr sz="1600" kern="1200">
        <a:solidFill>
          <a:srgbClr val="EBD189"/>
        </a:solidFill>
        <a:effectLst>
          <a:outerShdw blurRad="38100" dist="38100" dir="2700000" algn="tl">
            <a:srgbClr val="000000">
              <a:alpha val="43137"/>
            </a:srgbClr>
          </a:outerShdw>
        </a:effectLst>
        <a:latin typeface="Arial Rounded MT Bold" panose="020F0704030504030204" pitchFamily="34" charset="0"/>
        <a:ea typeface="+mn-ea"/>
        <a:cs typeface="+mn-cs"/>
      </a:defRPr>
    </a:lvl6pPr>
    <a:lvl7pPr marL="2743200" algn="l" defTabSz="914400" rtl="0" eaLnBrk="1" latinLnBrk="0" hangingPunct="1">
      <a:defRPr sz="1600" kern="1200">
        <a:solidFill>
          <a:srgbClr val="EBD189"/>
        </a:solidFill>
        <a:effectLst>
          <a:outerShdw blurRad="38100" dist="38100" dir="2700000" algn="tl">
            <a:srgbClr val="000000">
              <a:alpha val="43137"/>
            </a:srgbClr>
          </a:outerShdw>
        </a:effectLst>
        <a:latin typeface="Arial Rounded MT Bold" panose="020F0704030504030204" pitchFamily="34" charset="0"/>
        <a:ea typeface="+mn-ea"/>
        <a:cs typeface="+mn-cs"/>
      </a:defRPr>
    </a:lvl7pPr>
    <a:lvl8pPr marL="3200400" algn="l" defTabSz="914400" rtl="0" eaLnBrk="1" latinLnBrk="0" hangingPunct="1">
      <a:defRPr sz="1600" kern="1200">
        <a:solidFill>
          <a:srgbClr val="EBD189"/>
        </a:solidFill>
        <a:effectLst>
          <a:outerShdw blurRad="38100" dist="38100" dir="2700000" algn="tl">
            <a:srgbClr val="000000">
              <a:alpha val="43137"/>
            </a:srgbClr>
          </a:outerShdw>
        </a:effectLst>
        <a:latin typeface="Arial Rounded MT Bold" panose="020F0704030504030204" pitchFamily="34" charset="0"/>
        <a:ea typeface="+mn-ea"/>
        <a:cs typeface="+mn-cs"/>
      </a:defRPr>
    </a:lvl8pPr>
    <a:lvl9pPr marL="3657600" algn="l" defTabSz="914400" rtl="0" eaLnBrk="1" latinLnBrk="0" hangingPunct="1">
      <a:defRPr sz="1600" kern="1200">
        <a:solidFill>
          <a:srgbClr val="EBD189"/>
        </a:solidFill>
        <a:effectLst>
          <a:outerShdw blurRad="38100" dist="38100" dir="2700000" algn="tl">
            <a:srgbClr val="000000">
              <a:alpha val="43137"/>
            </a:srgbClr>
          </a:outerShdw>
        </a:effectLst>
        <a:latin typeface="Arial Rounded MT Bold" panose="020F0704030504030204" pitchFamily="34" charset="0"/>
        <a:ea typeface="+mn-ea"/>
        <a:cs typeface="+mn-cs"/>
      </a:defRPr>
    </a:lvl9pPr>
  </p:defaultTextStyle>
  <p:extLst>
    <p:ext uri="{EFAFB233-063F-42B5-8137-9DF3F51BA10A}">
      <p15:sldGuideLst xmlns:p15="http://schemas.microsoft.com/office/powerpoint/2012/main">
        <p15:guide id="1" orient="horz" pos="840" userDrawn="1">
          <p15:clr>
            <a:srgbClr val="A4A3A4"/>
          </p15:clr>
        </p15:guide>
        <p15:guide id="2" pos="2880">
          <p15:clr>
            <a:srgbClr val="A4A3A4"/>
          </p15:clr>
        </p15:guide>
      </p15:sldGuideLst>
    </p:ext>
    <p:ext uri="{2D200454-40CA-4A62-9FC3-DE9A4176ACB9}">
      <p15:notesGuideLst xmlns:p15="http://schemas.microsoft.com/office/powerpoint/2012/main">
        <p15:guide id="1" orient="horz" pos="2736">
          <p15:clr>
            <a:srgbClr val="A4A3A4"/>
          </p15:clr>
        </p15:guide>
        <p15:guide id="2" pos="20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C00CC"/>
    <a:srgbClr val="66CCFF"/>
    <a:srgbClr val="FFFF00"/>
    <a:srgbClr val="FF9900"/>
    <a:srgbClr val="CCCCFF"/>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7385" autoAdjust="0"/>
  </p:normalViewPr>
  <p:slideViewPr>
    <p:cSldViewPr snapToGrid="0">
      <p:cViewPr varScale="1">
        <p:scale>
          <a:sx n="113" d="100"/>
          <a:sy n="113" d="100"/>
        </p:scale>
        <p:origin x="1497" y="42"/>
      </p:cViewPr>
      <p:guideLst>
        <p:guide orient="horz" pos="84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0" d="100"/>
          <a:sy n="60" d="100"/>
        </p:scale>
        <p:origin x="-1764" y="-84"/>
      </p:cViewPr>
      <p:guideLst>
        <p:guide orient="horz" pos="2736"/>
        <p:guide pos="2016"/>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hdr" sz="quarter"/>
          </p:nvPr>
        </p:nvSpPr>
        <p:spPr bwMode="auto">
          <a:xfrm>
            <a:off x="530225" y="463550"/>
            <a:ext cx="27749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02" tIns="43102" rIns="86202" bIns="43102" numCol="1" anchor="t" anchorCtr="0" compatLnSpc="1">
            <a:prstTxWarp prst="textNoShape">
              <a:avLst/>
            </a:prstTxWarp>
          </a:bodyPr>
          <a:lstStyle>
            <a:lvl1pPr algn="l" defTabSz="862013">
              <a:defRPr sz="1200">
                <a:solidFill>
                  <a:schemeClr val="tx1"/>
                </a:solidFill>
                <a:effectLst/>
                <a:latin typeface="Comic Sans MS" panose="030F0702030302020204" pitchFamily="66" charset="0"/>
              </a:defRPr>
            </a:lvl1pPr>
          </a:lstStyle>
          <a:p>
            <a:endParaRPr lang="en-US" altLang="en-US"/>
          </a:p>
        </p:txBody>
      </p:sp>
      <p:sp>
        <p:nvSpPr>
          <p:cNvPr id="239619" name="Rectangle 3"/>
          <p:cNvSpPr>
            <a:spLocks noGrp="1" noChangeArrowheads="1"/>
          </p:cNvSpPr>
          <p:nvPr>
            <p:ph type="dt" sz="quarter" idx="1"/>
          </p:nvPr>
        </p:nvSpPr>
        <p:spPr bwMode="auto">
          <a:xfrm>
            <a:off x="3406775" y="449263"/>
            <a:ext cx="277336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02" tIns="43102" rIns="86202" bIns="43102" numCol="1" anchor="t" anchorCtr="0" compatLnSpc="1">
            <a:prstTxWarp prst="textNoShape">
              <a:avLst/>
            </a:prstTxWarp>
          </a:bodyPr>
          <a:lstStyle>
            <a:lvl1pPr algn="r" defTabSz="862013">
              <a:defRPr sz="1200">
                <a:solidFill>
                  <a:schemeClr val="tx1"/>
                </a:solidFill>
                <a:effectLst/>
                <a:latin typeface="Comic Sans MS" panose="030F0702030302020204" pitchFamily="66" charset="0"/>
              </a:defRPr>
            </a:lvl1pPr>
          </a:lstStyle>
          <a:p>
            <a:fld id="{6D7DEFF8-EDAC-4A64-BA09-0B81837B2086}" type="datetime1">
              <a:rPr lang="en-US" altLang="en-US"/>
              <a:pPr/>
              <a:t>9/25/2017</a:t>
            </a:fld>
            <a:endParaRPr lang="en-US" altLang="en-US"/>
          </a:p>
        </p:txBody>
      </p:sp>
      <p:sp>
        <p:nvSpPr>
          <p:cNvPr id="239620" name="Rectangle 4"/>
          <p:cNvSpPr>
            <a:spLocks noGrp="1" noChangeArrowheads="1"/>
          </p:cNvSpPr>
          <p:nvPr>
            <p:ph type="ftr" sz="quarter" idx="2"/>
          </p:nvPr>
        </p:nvSpPr>
        <p:spPr bwMode="auto">
          <a:xfrm>
            <a:off x="0" y="8253413"/>
            <a:ext cx="277336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02" tIns="43102" rIns="86202" bIns="43102" numCol="1" anchor="b" anchorCtr="0" compatLnSpc="1">
            <a:prstTxWarp prst="textNoShape">
              <a:avLst/>
            </a:prstTxWarp>
          </a:bodyPr>
          <a:lstStyle>
            <a:lvl1pPr algn="l" defTabSz="862013">
              <a:defRPr sz="1200">
                <a:solidFill>
                  <a:schemeClr val="tx1"/>
                </a:solidFill>
                <a:effectLst/>
                <a:latin typeface="Comic Sans MS" panose="030F0702030302020204" pitchFamily="66" charset="0"/>
              </a:defRPr>
            </a:lvl1pPr>
          </a:lstStyle>
          <a:p>
            <a:r>
              <a:rPr lang="en-US" altLang="en-US"/>
              <a:t>© Univesity of California</a:t>
            </a:r>
          </a:p>
        </p:txBody>
      </p:sp>
      <p:sp>
        <p:nvSpPr>
          <p:cNvPr id="239621" name="Rectangle 5"/>
          <p:cNvSpPr>
            <a:spLocks noGrp="1" noChangeArrowheads="1"/>
          </p:cNvSpPr>
          <p:nvPr>
            <p:ph type="sldNum" sz="quarter" idx="3"/>
          </p:nvPr>
        </p:nvSpPr>
        <p:spPr bwMode="auto">
          <a:xfrm>
            <a:off x="3627438" y="8253413"/>
            <a:ext cx="2773362"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02" tIns="43102" rIns="86202" bIns="43102" numCol="1" anchor="b" anchorCtr="0" compatLnSpc="1">
            <a:prstTxWarp prst="textNoShape">
              <a:avLst/>
            </a:prstTxWarp>
          </a:bodyPr>
          <a:lstStyle>
            <a:lvl1pPr algn="r" defTabSz="862013">
              <a:defRPr sz="1200">
                <a:solidFill>
                  <a:schemeClr val="tx1"/>
                </a:solidFill>
                <a:effectLst/>
                <a:latin typeface="Comic Sans MS" panose="030F0702030302020204" pitchFamily="66" charset="0"/>
              </a:defRPr>
            </a:lvl1pPr>
          </a:lstStyle>
          <a:p>
            <a:fld id="{CD1E14A1-3BDF-4F84-AA91-2233586D22DB}" type="slidenum">
              <a:rPr lang="en-US" altLang="en-US"/>
              <a:pPr/>
              <a:t>‹#›</a:t>
            </a:fld>
            <a:endParaRPr lang="en-US" altLang="en-US"/>
          </a:p>
        </p:txBody>
      </p:sp>
    </p:spTree>
    <p:extLst>
      <p:ext uri="{BB962C8B-B14F-4D97-AF65-F5344CB8AC3E}">
        <p14:creationId xmlns:p14="http://schemas.microsoft.com/office/powerpoint/2010/main" val="1112163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7733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02" tIns="43102" rIns="86202" bIns="43102" numCol="1" anchor="t" anchorCtr="0" compatLnSpc="1">
            <a:prstTxWarp prst="textNoShape">
              <a:avLst/>
            </a:prstTxWarp>
          </a:bodyPr>
          <a:lstStyle>
            <a:lvl1pPr algn="l" defTabSz="862013">
              <a:defRPr sz="1200">
                <a:solidFill>
                  <a:schemeClr val="tx1"/>
                </a:solidFill>
                <a:effectLst/>
                <a:latin typeface="Times New Roman" panose="02020603050405020304" pitchFamily="18" charset="0"/>
              </a:defRPr>
            </a:lvl1pPr>
          </a:lstStyle>
          <a:p>
            <a:endParaRPr lang="en-US" altLang="en-US"/>
          </a:p>
        </p:txBody>
      </p:sp>
      <p:sp>
        <p:nvSpPr>
          <p:cNvPr id="4099" name="Rectangle 3"/>
          <p:cNvSpPr>
            <a:spLocks noGrp="1" noChangeArrowheads="1"/>
          </p:cNvSpPr>
          <p:nvPr>
            <p:ph type="dt" idx="1"/>
          </p:nvPr>
        </p:nvSpPr>
        <p:spPr bwMode="auto">
          <a:xfrm>
            <a:off x="3627438" y="0"/>
            <a:ext cx="2773362"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02" tIns="43102" rIns="86202" bIns="43102" numCol="1" anchor="t" anchorCtr="0" compatLnSpc="1">
            <a:prstTxWarp prst="textNoShape">
              <a:avLst/>
            </a:prstTxWarp>
          </a:bodyPr>
          <a:lstStyle>
            <a:lvl1pPr algn="r" defTabSz="862013">
              <a:defRPr sz="1200">
                <a:solidFill>
                  <a:schemeClr val="tx1"/>
                </a:solidFill>
                <a:effectLst/>
                <a:latin typeface="Times New Roman" panose="02020603050405020304" pitchFamily="18" charset="0"/>
              </a:defRPr>
            </a:lvl1pPr>
          </a:lstStyle>
          <a:p>
            <a:fld id="{710F328F-383E-47AF-ADB6-DDEDF63DDB25}" type="datetime1">
              <a:rPr lang="en-US" altLang="en-US"/>
              <a:pPr/>
              <a:t>9/25/2017</a:t>
            </a:fld>
            <a:endParaRPr lang="en-US" altLang="en-US"/>
          </a:p>
        </p:txBody>
      </p:sp>
      <p:sp>
        <p:nvSpPr>
          <p:cNvPr id="4100" name="Rectangle 4"/>
          <p:cNvSpPr>
            <a:spLocks noGrp="1" noRot="1" noChangeAspect="1" noChangeArrowheads="1" noTextEdit="1"/>
          </p:cNvSpPr>
          <p:nvPr>
            <p:ph type="sldImg" idx="2"/>
          </p:nvPr>
        </p:nvSpPr>
        <p:spPr bwMode="auto">
          <a:xfrm>
            <a:off x="1028700" y="652463"/>
            <a:ext cx="4343400" cy="32575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852488" y="4125913"/>
            <a:ext cx="4695825"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02" tIns="43102" rIns="86202" bIns="431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253413"/>
            <a:ext cx="277336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02" tIns="43102" rIns="86202" bIns="43102" numCol="1" anchor="b" anchorCtr="0" compatLnSpc="1">
            <a:prstTxWarp prst="textNoShape">
              <a:avLst/>
            </a:prstTxWarp>
          </a:bodyPr>
          <a:lstStyle>
            <a:lvl1pPr algn="l" defTabSz="862013">
              <a:defRPr sz="1200">
                <a:solidFill>
                  <a:schemeClr val="tx1"/>
                </a:solidFill>
                <a:effectLst/>
                <a:latin typeface="Times New Roman" panose="02020603050405020304" pitchFamily="18" charset="0"/>
              </a:defRPr>
            </a:lvl1pPr>
          </a:lstStyle>
          <a:p>
            <a:r>
              <a:rPr lang="en-US" altLang="en-US"/>
              <a:t>© Univesity of California</a:t>
            </a:r>
          </a:p>
        </p:txBody>
      </p:sp>
      <p:sp>
        <p:nvSpPr>
          <p:cNvPr id="4103" name="Rectangle 7"/>
          <p:cNvSpPr>
            <a:spLocks noGrp="1" noChangeArrowheads="1"/>
          </p:cNvSpPr>
          <p:nvPr>
            <p:ph type="sldNum" sz="quarter" idx="5"/>
          </p:nvPr>
        </p:nvSpPr>
        <p:spPr bwMode="auto">
          <a:xfrm>
            <a:off x="3627438" y="8253413"/>
            <a:ext cx="2773362"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02" tIns="43102" rIns="86202" bIns="43102" numCol="1" anchor="b" anchorCtr="0" compatLnSpc="1">
            <a:prstTxWarp prst="textNoShape">
              <a:avLst/>
            </a:prstTxWarp>
          </a:bodyPr>
          <a:lstStyle>
            <a:lvl1pPr algn="r" defTabSz="862013">
              <a:defRPr sz="1200">
                <a:solidFill>
                  <a:schemeClr val="tx1"/>
                </a:solidFill>
                <a:effectLst/>
                <a:latin typeface="Times New Roman" panose="02020603050405020304" pitchFamily="18" charset="0"/>
              </a:defRPr>
            </a:lvl1pPr>
          </a:lstStyle>
          <a:p>
            <a:fld id="{F08B24FD-A908-40DB-B77D-EC7D1038768B}" type="slidenum">
              <a:rPr lang="en-US" altLang="en-US"/>
              <a:pPr/>
              <a:t>‹#›</a:t>
            </a:fld>
            <a:endParaRPr lang="en-US" altLang="en-US"/>
          </a:p>
        </p:txBody>
      </p:sp>
    </p:spTree>
    <p:extLst>
      <p:ext uri="{BB962C8B-B14F-4D97-AF65-F5344CB8AC3E}">
        <p14:creationId xmlns:p14="http://schemas.microsoft.com/office/powerpoint/2010/main" val="1307564220"/>
      </p:ext>
    </p:extLst>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mathworld.wolfram.com/Icosahedron.html" TargetMode="External"/><Relationship Id="rId13" Type="http://schemas.openxmlformats.org/officeDocument/2006/relationships/hyperlink" Target="http://mathworld.wolfram.com/Kepler-PoinsotSolid.html" TargetMode="External"/><Relationship Id="rId3" Type="http://schemas.openxmlformats.org/officeDocument/2006/relationships/hyperlink" Target="http://mathworld.wolfram.com/ConvexPolyhedron.html" TargetMode="External"/><Relationship Id="rId7" Type="http://schemas.openxmlformats.org/officeDocument/2006/relationships/hyperlink" Target="http://mathworld.wolfram.com/Dodecahedron.html" TargetMode="External"/><Relationship Id="rId12" Type="http://schemas.openxmlformats.org/officeDocument/2006/relationships/hyperlink" Target="http://mathworld.wolfram.com/Elements.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mathworld.wolfram.com/Cube.html" TargetMode="External"/><Relationship Id="rId11" Type="http://schemas.openxmlformats.org/officeDocument/2006/relationships/hyperlink" Target="http://scienceworld.wolfram.com/biography/Euclid.html" TargetMode="External"/><Relationship Id="rId5" Type="http://schemas.openxmlformats.org/officeDocument/2006/relationships/hyperlink" Target="http://mathworld.wolfram.com/RegularPolygon.html" TargetMode="External"/><Relationship Id="rId15" Type="http://schemas.openxmlformats.org/officeDocument/2006/relationships/hyperlink" Target="http://scienceworld.wolfram.com/astronomy/BC.html" TargetMode="External"/><Relationship Id="rId10" Type="http://schemas.openxmlformats.org/officeDocument/2006/relationships/hyperlink" Target="http://mathworld.wolfram.com/Tetrahedron.html" TargetMode="External"/><Relationship Id="rId4" Type="http://schemas.openxmlformats.org/officeDocument/2006/relationships/hyperlink" Target="http://mathworld.wolfram.com/ConvexPolygon.html" TargetMode="External"/><Relationship Id="rId9" Type="http://schemas.openxmlformats.org/officeDocument/2006/relationships/hyperlink" Target="http://mathworld.wolfram.com/Octahedron.html" TargetMode="External"/><Relationship Id="rId14" Type="http://schemas.openxmlformats.org/officeDocument/2006/relationships/hyperlink" Target="http://scienceworld.wolfram.com/biography/Plato.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6A8552F-9A2A-42CC-AE0D-1C29BA8E634C}" type="datetime1">
              <a:rPr lang="en-US" altLang="en-US"/>
              <a:pPr/>
              <a:t>9/25/2017</a:t>
            </a:fld>
            <a:endParaRPr lang="en-US" altLang="en-US"/>
          </a:p>
        </p:txBody>
      </p:sp>
      <p:sp>
        <p:nvSpPr>
          <p:cNvPr id="6" name="Rectangle 6"/>
          <p:cNvSpPr>
            <a:spLocks noGrp="1" noChangeArrowheads="1"/>
          </p:cNvSpPr>
          <p:nvPr>
            <p:ph type="ftr" sz="quarter" idx="4"/>
          </p:nvPr>
        </p:nvSpPr>
        <p:spPr>
          <a:ln/>
        </p:spPr>
        <p:txBody>
          <a:bodyPr/>
          <a:lstStyle/>
          <a:p>
            <a:r>
              <a:rPr lang="en-US" altLang="en-US"/>
              <a:t>© Univesity of California</a:t>
            </a:r>
          </a:p>
        </p:txBody>
      </p:sp>
      <p:sp>
        <p:nvSpPr>
          <p:cNvPr id="7" name="Rectangle 7"/>
          <p:cNvSpPr>
            <a:spLocks noGrp="1" noChangeArrowheads="1"/>
          </p:cNvSpPr>
          <p:nvPr>
            <p:ph type="sldNum" sz="quarter" idx="5"/>
          </p:nvPr>
        </p:nvSpPr>
        <p:spPr>
          <a:ln/>
        </p:spPr>
        <p:txBody>
          <a:bodyPr/>
          <a:lstStyle/>
          <a:p>
            <a:fld id="{77C15717-BA7C-4C05-B111-842E51EB8392}" type="slidenum">
              <a:rPr lang="en-US" altLang="en-US"/>
              <a:pPr/>
              <a:t>1</a:t>
            </a:fld>
            <a:endParaRPr lang="en-US" altLang="en-US"/>
          </a:p>
        </p:txBody>
      </p:sp>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pPr>
              <a:lnSpc>
                <a:spcPct val="80000"/>
              </a:lnSpc>
            </a:pPr>
            <a:r>
              <a:rPr lang="en-US" altLang="en-US" b="1" dirty="0" err="1"/>
              <a:t>Diosgenin</a:t>
            </a:r>
            <a:r>
              <a:rPr lang="en-US" altLang="en-US" b="1" dirty="0"/>
              <a:t> was first extracted from the Mexican yam in 1941 and this continues to provide a source for the production of sex steroids including </a:t>
            </a:r>
            <a:r>
              <a:rPr lang="en-US" altLang="en-US" b="1" dirty="0" err="1"/>
              <a:t>norethisterone</a:t>
            </a:r>
            <a:r>
              <a:rPr lang="en-US" altLang="en-US" b="1" dirty="0"/>
              <a:t> (</a:t>
            </a:r>
            <a:r>
              <a:rPr lang="en-US" altLang="en-US" b="1" dirty="0" err="1"/>
              <a:t>norethindrone</a:t>
            </a:r>
            <a:r>
              <a:rPr lang="en-US" altLang="en-US" b="1" dirty="0"/>
              <a:t> in the USA) and progesterone</a:t>
            </a:r>
            <a:r>
              <a:rPr lang="en-US" altLang="en-US" dirty="0"/>
              <a:t> </a:t>
            </a:r>
            <a:endParaRPr lang="en-US" altLang="en-US" sz="800" b="1" dirty="0"/>
          </a:p>
          <a:p>
            <a:pPr>
              <a:lnSpc>
                <a:spcPct val="80000"/>
              </a:lnSpc>
            </a:pPr>
            <a:r>
              <a:rPr lang="en-US" altLang="en-US" sz="800" b="1" dirty="0"/>
              <a:t>CHEMICAL HIGHLIGHT 4-2</a:t>
            </a:r>
          </a:p>
          <a:p>
            <a:pPr>
              <a:lnSpc>
                <a:spcPct val="80000"/>
              </a:lnSpc>
            </a:pPr>
            <a:r>
              <a:rPr lang="en-US" altLang="en-US" sz="800" b="1" dirty="0"/>
              <a:t>Controlling Fertility: From “the Pill” to RU-486</a:t>
            </a:r>
            <a:endParaRPr lang="en-US" altLang="en-US" sz="800" dirty="0"/>
          </a:p>
          <a:p>
            <a:pPr>
              <a:lnSpc>
                <a:spcPct val="80000"/>
              </a:lnSpc>
            </a:pPr>
            <a:r>
              <a:rPr lang="en-US" altLang="en-US" sz="800" dirty="0"/>
              <a:t>The menstrual cycle is controlled by three protein hormones from the pituitary gland. The follicle-stimulating hormone (FSH) induces the growth of the egg, and the luteinizing hormone (LH) induces its release from the ovaries and the formation of an ovarian tissue called the </a:t>
            </a:r>
            <a:r>
              <a:rPr lang="en-US" altLang="en-US" sz="800" i="1" dirty="0"/>
              <a:t>corpus luteum.</a:t>
            </a:r>
            <a:r>
              <a:rPr lang="en-US" altLang="en-US" sz="800" dirty="0"/>
              <a:t> The third pituitary hormone (</a:t>
            </a:r>
            <a:r>
              <a:rPr lang="en-US" altLang="en-US" sz="800" dirty="0" err="1"/>
              <a:t>luteotropic</a:t>
            </a:r>
            <a:r>
              <a:rPr lang="en-US" altLang="en-US" sz="800" dirty="0"/>
              <a:t> hormone, also called </a:t>
            </a:r>
            <a:r>
              <a:rPr lang="en-US" altLang="en-US" sz="800" dirty="0" err="1"/>
              <a:t>luteotropin</a:t>
            </a:r>
            <a:r>
              <a:rPr lang="en-US" altLang="en-US" sz="800" dirty="0"/>
              <a:t> or prolactin), stimulates the corpus luteum and maintains its function.</a:t>
            </a:r>
          </a:p>
          <a:p>
            <a:pPr>
              <a:lnSpc>
                <a:spcPct val="80000"/>
              </a:lnSpc>
            </a:pPr>
            <a:r>
              <a:rPr lang="en-US" altLang="en-US" sz="800" dirty="0"/>
              <a:t>As the cycle begins and egg growth is initiated, the tissue around the egg secretes increasing quantities of estrogens. When a certain concentration of estrogen in the bloodstream has been reached, the production of FSH is turned off. The egg is released at this stage in response to LH. At the time of ovulation, LH also triggers the formation of the corpus luteum, which in turn begins to secrete increasing amounts of progesterone. This last hormone suppresses any further ovulation by turning off the production of LH. If the egg is not fertilized, the corpus luteum regresses and the ovum and the </a:t>
            </a:r>
            <a:r>
              <a:rPr lang="en-US" altLang="en-US" sz="800" i="1" dirty="0"/>
              <a:t>endometrium</a:t>
            </a:r>
            <a:r>
              <a:rPr lang="en-US" altLang="en-US" sz="800" dirty="0"/>
              <a:t> (uterine lining) are expelled (menstruation). Pregnancy, on the other hand, leads to increased production of estrogens and progesterone to prevent pituitary hormone secretion and thus renewed ovulation.</a:t>
            </a:r>
          </a:p>
          <a:p>
            <a:pPr>
              <a:lnSpc>
                <a:spcPct val="80000"/>
              </a:lnSpc>
            </a:pPr>
            <a:r>
              <a:rPr lang="en-US" altLang="en-US" sz="800" dirty="0"/>
              <a:t>The birth control pill consists of a mixture of synthetic potent estrogen and progesterone derivatives (more potent than the natural hormones), which, when taken throughout most of the menstrual cycle, prevent both development of the ovum and ovulation by turning off production of both FSH and LH. The female body is essentially being tricked into believing that it is pregnant. Some of the commercial pills contain a combination of </a:t>
            </a:r>
            <a:r>
              <a:rPr lang="en-US" altLang="en-US" sz="800" dirty="0" err="1"/>
              <a:t>norethindrone</a:t>
            </a:r>
            <a:r>
              <a:rPr lang="en-US" altLang="en-US" sz="800" dirty="0"/>
              <a:t> and </a:t>
            </a:r>
            <a:r>
              <a:rPr lang="en-US" altLang="en-US" sz="800" dirty="0" err="1"/>
              <a:t>ethynylestradiol</a:t>
            </a:r>
            <a:r>
              <a:rPr lang="en-US" altLang="en-US" sz="800" dirty="0"/>
              <a:t>. Other preparations consist of similar analogs with minor structural variations.</a:t>
            </a:r>
          </a:p>
          <a:p>
            <a:pPr>
              <a:lnSpc>
                <a:spcPct val="80000"/>
              </a:lnSpc>
            </a:pPr>
            <a:r>
              <a:rPr lang="en-US" altLang="en-US" sz="800" dirty="0"/>
              <a:t>A fertilized human egg before cleavage (</a:t>
            </a:r>
            <a:r>
              <a:rPr lang="en-US" altLang="en-US" sz="800" i="1" dirty="0"/>
              <a:t>zygote</a:t>
            </a:r>
            <a:r>
              <a:rPr lang="en-US" altLang="en-US" sz="800" dirty="0"/>
              <a:t>), approximately 100 </a:t>
            </a:r>
            <a:r>
              <a:rPr lang="en-US" altLang="en-US" sz="800" i="1" dirty="0"/>
              <a:t>m</a:t>
            </a:r>
            <a:r>
              <a:rPr lang="en-US" altLang="en-US" sz="800" dirty="0"/>
              <a:t>m in size.</a:t>
            </a:r>
          </a:p>
          <a:p>
            <a:pPr>
              <a:lnSpc>
                <a:spcPct val="80000"/>
              </a:lnSpc>
            </a:pPr>
            <a:r>
              <a:rPr lang="en-US" altLang="en-US" sz="800" dirty="0"/>
              <a:t>RU-486 (mifepristone) is a synthetic steroid that blocks the effects of progesterone. The fertilized egg is not implanted, because the necessary preparation of the endometrium has been prevented. RU-486 has been used in France since 1988 as a “morning after” pill. After much discussion and testing, the Food and Drug Administration approved the drug for the U.S. market in 2000.</a:t>
            </a:r>
          </a:p>
          <a:p>
            <a:pPr>
              <a:lnSpc>
                <a:spcPct val="80000"/>
              </a:lnSpc>
            </a:pPr>
            <a:endParaRPr lang="en-US" altLang="en-US" sz="800" dirty="0"/>
          </a:p>
          <a:p>
            <a:pPr>
              <a:lnSpc>
                <a:spcPct val="80000"/>
              </a:lnSpc>
            </a:pPr>
            <a:endParaRPr lang="en-US" altLang="en-US" sz="800" dirty="0"/>
          </a:p>
          <a:p>
            <a:pPr>
              <a:lnSpc>
                <a:spcPct val="80000"/>
              </a:lnSpc>
            </a:pPr>
            <a:endParaRPr lang="en-US" altLang="en-US" sz="800" dirty="0"/>
          </a:p>
          <a:p>
            <a:pPr>
              <a:lnSpc>
                <a:spcPct val="80000"/>
              </a:lnSpc>
            </a:pPr>
            <a:r>
              <a:rPr lang="en-US" altLang="en-US" sz="800" dirty="0"/>
              <a:t>    Journal of Young Investigators </a:t>
            </a:r>
            <a:br>
              <a:rPr lang="en-US" altLang="en-US" sz="800" dirty="0"/>
            </a:br>
            <a:r>
              <a:rPr lang="en-US" altLang="en-US" sz="800" dirty="0"/>
              <a:t>   </a:t>
            </a:r>
            <a:r>
              <a:rPr lang="en-US" altLang="en-US" sz="800" i="1" dirty="0"/>
              <a:t> Undergraduate, Peer-Reviewed Science Journal</a:t>
            </a:r>
            <a:r>
              <a:rPr lang="en-US" altLang="en-US" sz="800" dirty="0"/>
              <a:t> Volume Six</a:t>
            </a:r>
            <a:r>
              <a:rPr lang="en-US" altLang="en-US" sz="800" b="1" dirty="0"/>
              <a:t>    FEATURE</a:t>
            </a:r>
            <a:r>
              <a:rPr lang="en-US" altLang="en-US" sz="800" dirty="0"/>
              <a:t> ARTICLE RECENT ISSUES | ARCHIVES | RESOURCES | JYI NEWS | ABOUT JYI Issue 7, February 2003</a:t>
            </a:r>
            <a:br>
              <a:rPr lang="en-US" altLang="en-US" sz="800" dirty="0"/>
            </a:br>
            <a:r>
              <a:rPr lang="en-US" altLang="en-US" sz="800" dirty="0"/>
              <a:t/>
            </a:r>
            <a:br>
              <a:rPr lang="en-US" altLang="en-US" sz="800" dirty="0"/>
            </a:br>
            <a:r>
              <a:rPr lang="en-US" altLang="en-US" sz="800" b="1" dirty="0"/>
              <a:t>Yams of Fortune: The (Uncontrolled) Birth of Oral Contraceptives</a:t>
            </a:r>
            <a:r>
              <a:rPr lang="en-US" altLang="en-US" sz="800" dirty="0"/>
              <a:t/>
            </a:r>
            <a:br>
              <a:rPr lang="en-US" altLang="en-US" sz="800" dirty="0"/>
            </a:br>
            <a:r>
              <a:rPr lang="en-US" altLang="en-US" sz="800" dirty="0"/>
              <a:t/>
            </a:r>
            <a:br>
              <a:rPr lang="en-US" altLang="en-US" sz="800" dirty="0"/>
            </a:br>
            <a:r>
              <a:rPr lang="en-US" altLang="en-US" sz="800" b="1" dirty="0"/>
              <a:t>Mandy </a:t>
            </a:r>
            <a:r>
              <a:rPr lang="en-US" altLang="en-US" sz="800" b="1" dirty="0" err="1"/>
              <a:t>Redig</a:t>
            </a:r>
            <a:r>
              <a:rPr lang="en-US" altLang="en-US" sz="800" dirty="0"/>
              <a:t/>
            </a:r>
            <a:br>
              <a:rPr lang="en-US" altLang="en-US" sz="800" dirty="0"/>
            </a:br>
            <a:r>
              <a:rPr lang="en-US" altLang="en-US" sz="800" dirty="0"/>
              <a:t>Biochemistry, University of Arizona</a:t>
            </a:r>
            <a:br>
              <a:rPr lang="en-US" altLang="en-US" sz="800" dirty="0"/>
            </a:br>
            <a:r>
              <a:rPr lang="en-US" altLang="en-US" sz="800" dirty="0"/>
              <a:t>redig@jyi.org </a:t>
            </a:r>
            <a:br>
              <a:rPr lang="en-US" altLang="en-US" sz="800" dirty="0"/>
            </a:br>
            <a:r>
              <a:rPr lang="en-US" altLang="en-US" sz="800" dirty="0"/>
              <a:t>Russell Marker hated wasting time. Upon qualifying for a doctoral degree in chemistry as a twenty-three-year-old student at the University of Maryland in 1925, all that stood between him and his degree were several required physical chemistry courses. But Marker didn't want to take physical chemistry, as he already had a master's degree in the subject. The university refused to modify its graduation requirements and Marker's own advisor threatened him with the dead end career of "urine analyst" if he didn't complete his coursework. Marker refused and left the university without his degree, an independent scientist in search of a job.  Russell Marker during his years at Pennsylvania State University</a:t>
            </a:r>
            <a:br>
              <a:rPr lang="en-US" altLang="en-US" sz="800" dirty="0"/>
            </a:br>
            <a:r>
              <a:rPr lang="en-US" altLang="en-US" sz="800" b="1" dirty="0"/>
              <a:t/>
            </a:r>
            <a:br>
              <a:rPr lang="en-US" altLang="en-US" sz="800" b="1" dirty="0"/>
            </a:br>
            <a:r>
              <a:rPr lang="en-US" altLang="en-US" sz="800" b="1" dirty="0"/>
              <a:t>Courtesy of</a:t>
            </a:r>
            <a:r>
              <a:rPr lang="en-US" altLang="en-US" sz="800" dirty="0"/>
              <a:t> Pennsylvania State University</a:t>
            </a:r>
          </a:p>
          <a:p>
            <a:pPr>
              <a:lnSpc>
                <a:spcPct val="80000"/>
              </a:lnSpc>
            </a:pPr>
            <a:r>
              <a:rPr lang="en-US" altLang="en-US" sz="800" dirty="0"/>
              <a:t>Despite his advisor's lack of optimism, Marker did indeed go on to make tremendous scientific contributions throughout his career. While not the only scientist or social visionary involved, Marker's work formed the scientific cornerstone for the development of oral contraceptives, among the most socially significant scientific discoveries ever made. Yet despite such professional achievements, Marker's story remains marked by the combination of independence, good fortune, and ingenuity that led him to walk away from a Ph.D. because of a disagreement over coursework. </a:t>
            </a:r>
          </a:p>
          <a:p>
            <a:pPr>
              <a:lnSpc>
                <a:spcPct val="80000"/>
              </a:lnSpc>
            </a:pPr>
            <a:r>
              <a:rPr lang="en-US" altLang="en-US" sz="800" dirty="0"/>
              <a:t>In the words of Steven Weintraub, the Russell and Mildred Marker Professor of Natural Products Chemistry at Pennsylvania State University, "There are more stories told about Russell Marker than perhaps any chemist. Although many of these stories are apocryphal, they are so fascinating that most of us cannot bear to stop repeating them. This is the oral history of our profession that we pass to our colleagues and our students. They are the campfire stories that bind our profession together." </a:t>
            </a:r>
            <a:br>
              <a:rPr lang="en-US" altLang="en-US" sz="800" dirty="0"/>
            </a:br>
            <a:endParaRPr lang="en-US" altLang="en-US" sz="800" dirty="0"/>
          </a:p>
          <a:p>
            <a:pPr>
              <a:lnSpc>
                <a:spcPct val="80000"/>
              </a:lnSpc>
            </a:pPr>
            <a:r>
              <a:rPr lang="en-US" altLang="en-US" sz="800" dirty="0"/>
              <a:t>Following his less-than-glorious send-off from the University of Maryland, Marker's interest in hydrocarbon research led him to Ethyl Corporation. While at Ethyl, he developed an octane rating system for gasoline that is still used today. However, after a few years Marker's chemical interests changed, and he left Ethyl to work as an organic chemist at the Rockefeller Institute. Here too he met with success; over a six-year period he produced many publications focusing on molecular configurations and their relationship to reaction chemistry. Eventually, Marker's background in hydrocarbon chemistry and molecular orientation led him to the developing field of steroid research. In 1938, he accepted a funded position at Pennsylvania State University. </a:t>
            </a:r>
            <a:br>
              <a:rPr lang="en-US" altLang="en-US" sz="800" dirty="0"/>
            </a:br>
            <a:endParaRPr lang="en-US" altLang="en-US" sz="800" dirty="0"/>
          </a:p>
          <a:p>
            <a:pPr>
              <a:lnSpc>
                <a:spcPct val="80000"/>
              </a:lnSpc>
            </a:pPr>
            <a:r>
              <a:rPr lang="en-US" altLang="en-US" sz="800" b="1" dirty="0"/>
              <a:t>The power of hormones</a:t>
            </a:r>
            <a:r>
              <a:rPr lang="en-US" altLang="en-US" sz="800" dirty="0"/>
              <a:t/>
            </a:r>
            <a:br>
              <a:rPr lang="en-US" altLang="en-US" sz="800" dirty="0"/>
            </a:br>
            <a:r>
              <a:rPr lang="en-US" altLang="en-US" sz="800" dirty="0"/>
              <a:t>  </a:t>
            </a:r>
            <a:r>
              <a:rPr lang="en-US" altLang="en-US" sz="800" b="1" dirty="0"/>
              <a:t>Figure 1</a:t>
            </a:r>
            <a:r>
              <a:rPr lang="en-US" altLang="en-US" sz="800" dirty="0"/>
              <a:t>: An overview of the menstrual cycle. Progesterone is critically important in controlling this progression of events and thus the ability to medically manipulate progesterone led to the development of birth control.</a:t>
            </a:r>
            <a:br>
              <a:rPr lang="en-US" altLang="en-US" sz="800" dirty="0"/>
            </a:br>
            <a:r>
              <a:rPr lang="en-US" altLang="en-US" sz="800" dirty="0"/>
              <a:t>(Click on image to see larger version)</a:t>
            </a:r>
            <a:br>
              <a:rPr lang="en-US" altLang="en-US" sz="800" dirty="0"/>
            </a:br>
            <a:r>
              <a:rPr lang="en-US" altLang="en-US" sz="800" b="1" dirty="0"/>
              <a:t/>
            </a:r>
            <a:br>
              <a:rPr lang="en-US" altLang="en-US" sz="800" b="1" dirty="0"/>
            </a:br>
            <a:r>
              <a:rPr lang="en-US" altLang="en-US" sz="800" b="1" dirty="0"/>
              <a:t>Courtesy of</a:t>
            </a:r>
            <a:r>
              <a:rPr lang="en-US" altLang="en-US" sz="800" dirty="0"/>
              <a:t> Holistic Online</a:t>
            </a:r>
          </a:p>
          <a:p>
            <a:pPr>
              <a:lnSpc>
                <a:spcPct val="80000"/>
              </a:lnSpc>
            </a:pPr>
            <a:r>
              <a:rPr lang="en-US" altLang="en-US" sz="800" dirty="0"/>
              <a:t>Of particular interest at this time in chemical history were the recently discovered sex hormones, or androgens, molecules such as testosterone, estrogen, and progesterone (see Figure 1). Of these, progesterone was perhaps the most interesting because it is the chemical precursor for another class of steroids, the glucocorticoids. Glucocorticoids and androgens are instrumental in controlling many of life processes. Metabolic disposal of carbohydrates, proteins, and lipids, inflammatory responses vital to a functioning immune system, maintenance of blood hydration, pH and salt levels, as well as sexual development and function all rely on the proper functioning of various steroids. </a:t>
            </a:r>
            <a:br>
              <a:rPr lang="en-US" altLang="en-US" sz="800" dirty="0"/>
            </a:br>
            <a:r>
              <a:rPr lang="en-US" altLang="en-US" sz="800" dirty="0"/>
              <a:t/>
            </a:r>
            <a:br>
              <a:rPr lang="en-US" altLang="en-US" sz="800" dirty="0"/>
            </a:br>
            <a:r>
              <a:rPr lang="en-US" altLang="en-US" sz="800" dirty="0"/>
              <a:t>The vast power of such hormones was not lost on physicians, and by the 1930s, progesterone was used to treat menstrual disorders, problem pregnancies, and gynecological cancers. However, progesterone was so expensive to purchase that both research and medical endeavors were often stymied. The only known way to isolate the hormone involved laborious and inefficient synthesis exploiting the byproducts of cholesterol oxidation. In a price comparison, at today's market value, gold sells for about $11 a gram; in the 1930s, progesterone sold for $80 a gram. And so, despite the potential medical benefits of steroid hormones, progress in the field remained frustratingly slow. </a:t>
            </a:r>
            <a:br>
              <a:rPr lang="en-US" altLang="en-US" sz="800" dirty="0"/>
            </a:br>
            <a:endParaRPr lang="en-US" altLang="en-US" sz="800" dirty="0"/>
          </a:p>
          <a:p>
            <a:pPr>
              <a:lnSpc>
                <a:spcPct val="80000"/>
              </a:lnSpc>
            </a:pPr>
            <a:r>
              <a:rPr lang="en-US" altLang="en-US" sz="800" dirty="0"/>
              <a:t>It may have been his unusual academic background or work experience that contributed to Russell Marker's breakthrough in the field of hormone synthesis. In 1938 he presented a chemical hypothesis that contradicted prevailing chemical beliefs of the time. He proposed that the side chain of </a:t>
            </a:r>
            <a:r>
              <a:rPr lang="en-US" altLang="en-US" sz="800" dirty="0" err="1"/>
              <a:t>sarsasapogenin</a:t>
            </a:r>
            <a:r>
              <a:rPr lang="en-US" altLang="en-US" sz="800" dirty="0"/>
              <a:t>, a plant steroid derived from the </a:t>
            </a:r>
            <a:r>
              <a:rPr lang="en-US" altLang="en-US" sz="800" dirty="0" err="1"/>
              <a:t>sarsparilla</a:t>
            </a:r>
            <a:r>
              <a:rPr lang="en-US" altLang="en-US" sz="800" dirty="0"/>
              <a:t> plant, was not chemically inert but actually chemically reactive. As a result, if chemical groups were removed from the </a:t>
            </a:r>
            <a:r>
              <a:rPr lang="en-US" altLang="en-US" sz="800" dirty="0" err="1"/>
              <a:t>sarsasapogenin</a:t>
            </a:r>
            <a:r>
              <a:rPr lang="en-US" altLang="en-US" sz="800" dirty="0"/>
              <a:t> side chain, then what remained was no longer </a:t>
            </a:r>
            <a:r>
              <a:rPr lang="en-US" altLang="en-US" sz="800" dirty="0" err="1"/>
              <a:t>sarsasapogenin</a:t>
            </a:r>
            <a:r>
              <a:rPr lang="en-US" altLang="en-US" sz="800" dirty="0"/>
              <a:t> but progesterone (see Figure 2). In a series of reactions now known as Marker degradation, Marker had found a way to synthesize progesterone.  </a:t>
            </a:r>
            <a:r>
              <a:rPr lang="en-US" altLang="en-US" sz="800" b="1" dirty="0"/>
              <a:t>Figure 2: </a:t>
            </a:r>
            <a:r>
              <a:rPr lang="en-US" altLang="en-US" sz="800" dirty="0"/>
              <a:t>The molecular structure of </a:t>
            </a:r>
            <a:r>
              <a:rPr lang="en-US" altLang="en-US" sz="800" dirty="0" err="1"/>
              <a:t>diosgenin</a:t>
            </a:r>
            <a:r>
              <a:rPr lang="en-US" altLang="en-US" sz="800" dirty="0"/>
              <a:t>, the precursor for progesterone isolated from yams</a:t>
            </a:r>
            <a:br>
              <a:rPr lang="en-US" altLang="en-US" sz="800" dirty="0"/>
            </a:br>
            <a:r>
              <a:rPr lang="en-US" altLang="en-US" sz="800" b="1" dirty="0"/>
              <a:t/>
            </a:r>
            <a:br>
              <a:rPr lang="en-US" altLang="en-US" sz="800" b="1" dirty="0"/>
            </a:br>
            <a:r>
              <a:rPr lang="en-US" altLang="en-US" sz="800" b="1" dirty="0"/>
              <a:t>Courtesy of</a:t>
            </a:r>
            <a:r>
              <a:rPr lang="en-US" altLang="en-US" sz="800" dirty="0"/>
              <a:t> www.friedli.com/herbs/phytochem/ glycosides.html</a:t>
            </a:r>
          </a:p>
          <a:p>
            <a:pPr>
              <a:lnSpc>
                <a:spcPct val="80000"/>
              </a:lnSpc>
            </a:pPr>
            <a:r>
              <a:rPr lang="en-US" altLang="en-US" sz="800" dirty="0"/>
              <a:t>There was only one problem - </a:t>
            </a:r>
            <a:r>
              <a:rPr lang="en-US" altLang="en-US" sz="800" dirty="0" err="1"/>
              <a:t>sarsasapogenin</a:t>
            </a:r>
            <a:r>
              <a:rPr lang="en-US" altLang="en-US" sz="800" dirty="0"/>
              <a:t> was also extremely expensive. However, rather than give up on his idea, Marker began studying botany, trying to find a less-expensive chemical relative of </a:t>
            </a:r>
            <a:r>
              <a:rPr lang="en-US" altLang="en-US" sz="800" dirty="0" err="1"/>
              <a:t>sarsasapogenin</a:t>
            </a:r>
            <a:r>
              <a:rPr lang="en-US" altLang="en-US" sz="800" dirty="0"/>
              <a:t> with which to further his studies. His search led him south, to the Mexican-American border in the Southwest, and finally into Mexico itself. </a:t>
            </a:r>
            <a:br>
              <a:rPr lang="en-US" altLang="en-US" sz="800" dirty="0"/>
            </a:br>
            <a:r>
              <a:rPr lang="en-US" altLang="en-US" sz="800" dirty="0"/>
              <a:t/>
            </a:r>
            <a:br>
              <a:rPr lang="en-US" altLang="en-US" sz="800" dirty="0"/>
            </a:br>
            <a:r>
              <a:rPr lang="en-US" altLang="en-US" sz="800" dirty="0"/>
              <a:t/>
            </a:r>
            <a:br>
              <a:rPr lang="en-US" altLang="en-US" sz="800" dirty="0"/>
            </a:br>
            <a:endParaRPr lang="en-US" altLang="en-US" sz="800" dirty="0"/>
          </a:p>
          <a:p>
            <a:pPr>
              <a:lnSpc>
                <a:spcPct val="80000"/>
              </a:lnSpc>
            </a:pPr>
            <a:r>
              <a:rPr lang="en-US" altLang="en-US" sz="800" b="1" dirty="0"/>
              <a:t>A trip to </a:t>
            </a:r>
            <a:r>
              <a:rPr lang="en-US" altLang="en-US" sz="800" b="1" dirty="0" err="1"/>
              <a:t>Verzcruz</a:t>
            </a:r>
            <a:r>
              <a:rPr lang="en-US" altLang="en-US" sz="800" b="1" dirty="0"/>
              <a:t>, Mexico</a:t>
            </a:r>
            <a:r>
              <a:rPr lang="en-US" altLang="en-US" sz="800" dirty="0"/>
              <a:t/>
            </a:r>
            <a:br>
              <a:rPr lang="en-US" altLang="en-US" sz="800" dirty="0"/>
            </a:br>
            <a:r>
              <a:rPr lang="en-US" altLang="en-US" sz="800" dirty="0"/>
              <a:t/>
            </a:r>
            <a:br>
              <a:rPr lang="en-US" altLang="en-US" sz="800" dirty="0"/>
            </a:br>
            <a:r>
              <a:rPr lang="en-US" altLang="en-US" sz="800" dirty="0"/>
              <a:t>In November 1941, he found his steroid source in the most unlikely of plants, the wild yam </a:t>
            </a:r>
            <a:r>
              <a:rPr lang="en-US" altLang="en-US" sz="800" dirty="0" err="1"/>
              <a:t>Dioscorea</a:t>
            </a:r>
            <a:r>
              <a:rPr lang="en-US" altLang="en-US" sz="800" dirty="0"/>
              <a:t> that grows near the city of </a:t>
            </a:r>
            <a:r>
              <a:rPr lang="en-US" altLang="en-US" sz="800" dirty="0" err="1"/>
              <a:t>Oriziba</a:t>
            </a:r>
            <a:r>
              <a:rPr lang="en-US" altLang="en-US" sz="800" dirty="0"/>
              <a:t> in the state of Veracruz (see Figure 3). Marker went on a field trip, collecting two large sacks of the tuber in the mountains of Veracruz. With this precious luggage he headed back to </a:t>
            </a:r>
            <a:r>
              <a:rPr lang="en-US" altLang="en-US" sz="800" dirty="0" err="1"/>
              <a:t>Oriziba</a:t>
            </a:r>
            <a:r>
              <a:rPr lang="en-US" altLang="en-US" sz="800" dirty="0"/>
              <a:t> to return to his position at Penn State. </a:t>
            </a:r>
            <a:br>
              <a:rPr lang="en-US" altLang="en-US" sz="800" dirty="0"/>
            </a:br>
            <a:r>
              <a:rPr lang="en-US" altLang="en-US" sz="800" dirty="0"/>
              <a:t/>
            </a:r>
            <a:br>
              <a:rPr lang="en-US" altLang="en-US" sz="800" dirty="0"/>
            </a:br>
            <a:r>
              <a:rPr lang="en-US" altLang="en-US" sz="800" dirty="0"/>
              <a:t>Unfortunately, when he went to claim his yams, he discovered that they had disappeared from the top of the bus; luckily he was able to bribe a police officer for their release. He later smuggled the yams across the border. Once back in Pennsylvania, Marker demonstrated that </a:t>
            </a:r>
            <a:r>
              <a:rPr lang="en-US" altLang="en-US" sz="800" dirty="0" err="1"/>
              <a:t>diosgenin</a:t>
            </a:r>
            <a:r>
              <a:rPr lang="en-US" altLang="en-US" sz="800" dirty="0"/>
              <a:t>, the compound extracted from the yams, could be efficiently synthesized into progesterone. Yet despite this achievement, not a single American pharmaceutical company wanted to commercialize Marker's process. In a 1979 interview, Marker recounted his tale of frustration: </a:t>
            </a:r>
            <a:br>
              <a:rPr lang="en-US" altLang="en-US" sz="800" dirty="0"/>
            </a:br>
            <a:r>
              <a:rPr lang="en-US" altLang="en-US" sz="800" dirty="0"/>
              <a:t> </a:t>
            </a:r>
          </a:p>
          <a:p>
            <a:pPr>
              <a:lnSpc>
                <a:spcPct val="80000"/>
              </a:lnSpc>
            </a:pPr>
            <a:r>
              <a:rPr lang="en-US" altLang="en-US" sz="800" b="1" dirty="0"/>
              <a:t>Figure 3 </a:t>
            </a:r>
            <a:r>
              <a:rPr lang="en-US" altLang="en-US" sz="800" dirty="0"/>
              <a:t>: Veracruz, Mexico, in the eastern region of Mexico, was the source of Marker's wild yams</a:t>
            </a:r>
            <a:br>
              <a:rPr lang="en-US" altLang="en-US" sz="800" dirty="0"/>
            </a:br>
            <a:r>
              <a:rPr lang="en-US" altLang="en-US" sz="800" dirty="0"/>
              <a:t>(Click on image to see larger version)</a:t>
            </a:r>
            <a:r>
              <a:rPr lang="en-US" altLang="en-US" sz="800" b="1" dirty="0"/>
              <a:t/>
            </a:r>
            <a:br>
              <a:rPr lang="en-US" altLang="en-US" sz="800" b="1" dirty="0"/>
            </a:br>
            <a:r>
              <a:rPr lang="en-US" altLang="en-US" sz="800" b="1" dirty="0"/>
              <a:t>Courtesy of</a:t>
            </a:r>
            <a:r>
              <a:rPr lang="en-US" altLang="en-US" sz="800" dirty="0"/>
              <a:t> http://shunya.net/Pictures/Mexico/mexico-map.jpg</a:t>
            </a:r>
          </a:p>
          <a:p>
            <a:pPr>
              <a:lnSpc>
                <a:spcPct val="80000"/>
              </a:lnSpc>
            </a:pPr>
            <a:r>
              <a:rPr lang="en-US" altLang="en-US" sz="800" dirty="0"/>
              <a:t>"After I was convinced that Parke-Davis would not go into it, I tried other companies to get support. For instance, I tried Merck and they said that since Parke-Davis turned me down they would not go into it. … Then I decided that I was going to have to go into it myself." </a:t>
            </a:r>
            <a:br>
              <a:rPr lang="en-US" altLang="en-US" sz="800" dirty="0"/>
            </a:br>
            <a:endParaRPr lang="en-US" altLang="en-US" sz="800" dirty="0"/>
          </a:p>
          <a:p>
            <a:pPr>
              <a:lnSpc>
                <a:spcPct val="80000"/>
              </a:lnSpc>
            </a:pPr>
            <a:r>
              <a:rPr lang="en-US" altLang="en-US" sz="800" dirty="0"/>
              <a:t>And so, with the determination that had once led him to walk out on a Ph.D., Marker resigned his position at Penn State, withdrew all of his savings, and moved to Veracruz. He soon became an expert on yams, harvesting 10 tons of them from the Mexican jungle. The yams were dried and reduced to a syrup that was easily transported back to the United States. Marker borrowed a friend's lab to convert his yam syrup into three kilograms of progesterone, at that time the largest batch ever produced, with a 1943 market value of about $240,000. Convinced that his idea was commercially viable, Marker decided to return to Mexico in search of partners in industry. </a:t>
            </a:r>
            <a:br>
              <a:rPr lang="en-US" altLang="en-US" sz="800" dirty="0"/>
            </a:br>
            <a:r>
              <a:rPr lang="en-US" altLang="en-US" sz="800" dirty="0"/>
              <a:t/>
            </a:r>
            <a:br>
              <a:rPr lang="en-US" altLang="en-US" sz="800" dirty="0"/>
            </a:br>
            <a:r>
              <a:rPr lang="en-US" altLang="en-US" sz="800" dirty="0"/>
              <a:t>Arriving in Mexico City, he turned to the phonebook. In 1944 a small company called </a:t>
            </a:r>
            <a:r>
              <a:rPr lang="en-US" altLang="en-US" sz="800" dirty="0" err="1"/>
              <a:t>Syntex</a:t>
            </a:r>
            <a:r>
              <a:rPr lang="en-US" altLang="en-US" sz="800" dirty="0"/>
              <a:t> was formed as a result of a partnership between Marker, </a:t>
            </a:r>
            <a:r>
              <a:rPr lang="en-US" altLang="en-US" sz="800" dirty="0" err="1"/>
              <a:t>Emerik</a:t>
            </a:r>
            <a:r>
              <a:rPr lang="en-US" altLang="en-US" sz="800" dirty="0"/>
              <a:t> </a:t>
            </a:r>
            <a:r>
              <a:rPr lang="en-US" altLang="en-US" sz="800" dirty="0" err="1"/>
              <a:t>Somolo</a:t>
            </a:r>
            <a:r>
              <a:rPr lang="en-US" altLang="en-US" sz="800" dirty="0"/>
              <a:t>, a Hungarian immigrant to Mexico, and Dr. Federico Lehmann, a German-trained scientist. Unfortunately, this relationship was not to last. Following disputes over profits, Marker pulled out of </a:t>
            </a:r>
            <a:r>
              <a:rPr lang="en-US" altLang="en-US" sz="800" dirty="0" err="1"/>
              <a:t>Syntex</a:t>
            </a:r>
            <a:r>
              <a:rPr lang="en-US" altLang="en-US" sz="800" dirty="0"/>
              <a:t> by the end of 1945 and established his own company. For personal reasons he retired from this position, and from chemical research itself, in 1949 at the age of 47. </a:t>
            </a:r>
            <a:br>
              <a:rPr lang="en-US" altLang="en-US" sz="800" dirty="0"/>
            </a:br>
            <a:r>
              <a:rPr lang="en-US" altLang="en-US" sz="800" dirty="0"/>
              <a:t/>
            </a:r>
            <a:br>
              <a:rPr lang="en-US" altLang="en-US" sz="800" dirty="0"/>
            </a:br>
            <a:r>
              <a:rPr lang="en-US" altLang="en-US" sz="800" dirty="0"/>
              <a:t/>
            </a:r>
            <a:br>
              <a:rPr lang="en-US" altLang="en-US" sz="800" dirty="0"/>
            </a:br>
            <a:endParaRPr lang="en-US" altLang="en-US" sz="800" dirty="0"/>
          </a:p>
          <a:p>
            <a:pPr>
              <a:lnSpc>
                <a:spcPct val="80000"/>
              </a:lnSpc>
            </a:pPr>
            <a:r>
              <a:rPr lang="en-US" altLang="en-US" sz="800" b="1" dirty="0"/>
              <a:t>Continuing on Marker's foundation</a:t>
            </a:r>
            <a:r>
              <a:rPr lang="en-US" altLang="en-US" sz="800" dirty="0"/>
              <a:t> </a:t>
            </a:r>
          </a:p>
          <a:p>
            <a:pPr>
              <a:lnSpc>
                <a:spcPct val="80000"/>
              </a:lnSpc>
            </a:pPr>
            <a:r>
              <a:rPr lang="en-US" altLang="en-US" sz="800" dirty="0"/>
              <a:t/>
            </a:r>
            <a:br>
              <a:rPr lang="en-US" altLang="en-US" sz="800" dirty="0"/>
            </a:br>
            <a:r>
              <a:rPr lang="en-US" altLang="en-US" sz="800" dirty="0"/>
              <a:t>Yet </a:t>
            </a:r>
            <a:r>
              <a:rPr lang="en-US" altLang="en-US" sz="800" dirty="0" err="1"/>
              <a:t>Syntex</a:t>
            </a:r>
            <a:r>
              <a:rPr lang="en-US" altLang="en-US" sz="800" dirty="0"/>
              <a:t> as well as other companies were able to continue on the foundation Marker had pioneered. Back in the early 1920s when Marker was still a graduate student, experimental manipulation in rats proved that an unknown compound secreted from the ovaries of a pregnant mammal prevented ovulation, in a process called hormone regulation.</a:t>
            </a:r>
          </a:p>
          <a:p>
            <a:pPr>
              <a:lnSpc>
                <a:spcPct val="80000"/>
              </a:lnSpc>
            </a:pPr>
            <a:r>
              <a:rPr lang="en-US" altLang="en-US" sz="800" dirty="0"/>
              <a:t>By 1950 two additional discoveries had been made. First, the "magic substance" first described in 1921 was properly identified as progesterone. Second, following the achievements of Russell Marker and succeeding chemists, progesterone had become one of the cheapest and most readily available of all hormones. Thanks to </a:t>
            </a:r>
            <a:r>
              <a:rPr lang="en-US" altLang="en-US" sz="800" dirty="0" err="1"/>
              <a:t>Syntex</a:t>
            </a:r>
            <a:r>
              <a:rPr lang="en-US" altLang="en-US" sz="800" dirty="0"/>
              <a:t>, the price of progesterone had plummeted from $80 to $1 per gram. </a:t>
            </a:r>
            <a:br>
              <a:rPr lang="en-US" altLang="en-US" sz="800" dirty="0"/>
            </a:br>
            <a:endParaRPr lang="en-US" altLang="en-US" sz="800" b="1" dirty="0"/>
          </a:p>
          <a:p>
            <a:pPr>
              <a:lnSpc>
                <a:spcPct val="80000"/>
              </a:lnSpc>
            </a:pPr>
            <a:r>
              <a:rPr lang="en-US" altLang="en-US" sz="800" b="1" dirty="0"/>
              <a:t>Oral Contraceptives Timeline</a:t>
            </a:r>
          </a:p>
          <a:p>
            <a:pPr>
              <a:lnSpc>
                <a:spcPct val="80000"/>
              </a:lnSpc>
            </a:pPr>
            <a:r>
              <a:rPr lang="en-US" altLang="en-US" sz="800" dirty="0"/>
              <a:t>The development of the first oral contraceptives was a cumulative event following the work and visions of many people on an international scale - men and women as well as scientists and social activists. This timeline is an attempt to place Russell Marker, credited with inventing "the pill," in historical and scientific perspective.</a:t>
            </a:r>
            <a:br>
              <a:rPr lang="en-US" altLang="en-US" sz="800" dirty="0"/>
            </a:br>
            <a:endParaRPr lang="en-US" altLang="en-US" sz="800" dirty="0"/>
          </a:p>
          <a:p>
            <a:pPr>
              <a:lnSpc>
                <a:spcPct val="80000"/>
              </a:lnSpc>
            </a:pPr>
            <a:r>
              <a:rPr lang="en-US" altLang="en-US" sz="800" dirty="0"/>
              <a:t>1916 </a:t>
            </a:r>
          </a:p>
          <a:p>
            <a:pPr>
              <a:lnSpc>
                <a:spcPct val="80000"/>
              </a:lnSpc>
            </a:pPr>
            <a:r>
              <a:rPr lang="en-US" altLang="en-US" sz="800" dirty="0"/>
              <a:t>Margaret Sanger opens the first birth control clinic in the United States.</a:t>
            </a:r>
          </a:p>
          <a:p>
            <a:pPr>
              <a:lnSpc>
                <a:spcPct val="80000"/>
              </a:lnSpc>
            </a:pPr>
            <a:r>
              <a:rPr lang="en-US" altLang="en-US" sz="800" dirty="0"/>
              <a:t>1921</a:t>
            </a:r>
          </a:p>
          <a:p>
            <a:pPr>
              <a:lnSpc>
                <a:spcPct val="80000"/>
              </a:lnSpc>
            </a:pPr>
            <a:r>
              <a:rPr lang="en-US" altLang="en-US" sz="800" dirty="0"/>
              <a:t>Austrian endocrinologist Ludwig </a:t>
            </a:r>
            <a:r>
              <a:rPr lang="en-US" altLang="en-US" sz="800" dirty="0" err="1"/>
              <a:t>Haberlandt</a:t>
            </a:r>
            <a:r>
              <a:rPr lang="en-US" altLang="en-US" sz="800" dirty="0"/>
              <a:t> begins experiments on the role of progesterone.</a:t>
            </a:r>
          </a:p>
          <a:p>
            <a:pPr>
              <a:lnSpc>
                <a:spcPct val="80000"/>
              </a:lnSpc>
            </a:pPr>
            <a:r>
              <a:rPr lang="en-US" altLang="en-US" sz="800" dirty="0"/>
              <a:t>1925</a:t>
            </a:r>
          </a:p>
          <a:p>
            <a:pPr>
              <a:lnSpc>
                <a:spcPct val="80000"/>
              </a:lnSpc>
            </a:pPr>
            <a:r>
              <a:rPr lang="en-US" altLang="en-US" sz="800" dirty="0"/>
              <a:t>Russell Marker leaves his doctoral work and begins a career in industry.</a:t>
            </a:r>
          </a:p>
          <a:p>
            <a:pPr>
              <a:lnSpc>
                <a:spcPct val="80000"/>
              </a:lnSpc>
            </a:pPr>
            <a:r>
              <a:rPr lang="en-US" altLang="en-US" sz="800" dirty="0"/>
              <a:t>1938</a:t>
            </a:r>
          </a:p>
          <a:p>
            <a:pPr>
              <a:lnSpc>
                <a:spcPct val="80000"/>
              </a:lnSpc>
            </a:pPr>
            <a:r>
              <a:rPr lang="en-US" altLang="en-US" sz="800" dirty="0"/>
              <a:t>Marker proposes the Marker degradation for the synthesis of progesterone from plant products.</a:t>
            </a:r>
          </a:p>
          <a:p>
            <a:pPr>
              <a:lnSpc>
                <a:spcPct val="80000"/>
              </a:lnSpc>
            </a:pPr>
            <a:r>
              <a:rPr lang="en-US" altLang="en-US" sz="800" dirty="0"/>
              <a:t>1942</a:t>
            </a:r>
          </a:p>
          <a:p>
            <a:pPr>
              <a:lnSpc>
                <a:spcPct val="80000"/>
              </a:lnSpc>
            </a:pPr>
            <a:r>
              <a:rPr lang="en-US" altLang="en-US" sz="800" dirty="0"/>
              <a:t>Marker demonstrates that </a:t>
            </a:r>
            <a:r>
              <a:rPr lang="en-US" altLang="en-US" sz="800" dirty="0" err="1"/>
              <a:t>diosgenin</a:t>
            </a:r>
            <a:r>
              <a:rPr lang="en-US" altLang="en-US" sz="800" dirty="0"/>
              <a:t>, extracted from wild yams, can be used to synthesize progesterone.</a:t>
            </a:r>
          </a:p>
          <a:p>
            <a:pPr>
              <a:lnSpc>
                <a:spcPct val="80000"/>
              </a:lnSpc>
            </a:pPr>
            <a:r>
              <a:rPr lang="en-US" altLang="en-US" sz="800" dirty="0"/>
              <a:t>1944</a:t>
            </a:r>
          </a:p>
          <a:p>
            <a:pPr>
              <a:lnSpc>
                <a:spcPct val="80000"/>
              </a:lnSpc>
            </a:pPr>
            <a:r>
              <a:rPr lang="en-US" altLang="en-US" sz="800" dirty="0" err="1"/>
              <a:t>Syntex</a:t>
            </a:r>
            <a:r>
              <a:rPr lang="en-US" altLang="en-US" sz="800" dirty="0"/>
              <a:t>, a joint venture between Marker, </a:t>
            </a:r>
            <a:r>
              <a:rPr lang="en-US" altLang="en-US" sz="800" dirty="0" err="1"/>
              <a:t>Emerik</a:t>
            </a:r>
            <a:r>
              <a:rPr lang="en-US" altLang="en-US" sz="800" dirty="0"/>
              <a:t> </a:t>
            </a:r>
            <a:r>
              <a:rPr lang="en-US" altLang="en-US" sz="800" dirty="0" err="1"/>
              <a:t>Somlo</a:t>
            </a:r>
            <a:r>
              <a:rPr lang="en-US" altLang="en-US" sz="800" dirty="0"/>
              <a:t>, and Federico Lehmann, is launched.</a:t>
            </a:r>
          </a:p>
          <a:p>
            <a:pPr>
              <a:lnSpc>
                <a:spcPct val="80000"/>
              </a:lnSpc>
            </a:pPr>
            <a:r>
              <a:rPr lang="en-US" altLang="en-US" sz="800" dirty="0"/>
              <a:t>1945</a:t>
            </a:r>
          </a:p>
          <a:p>
            <a:pPr>
              <a:lnSpc>
                <a:spcPct val="80000"/>
              </a:lnSpc>
            </a:pPr>
            <a:r>
              <a:rPr lang="en-US" altLang="en-US" sz="800" dirty="0"/>
              <a:t>Marker leaves </a:t>
            </a:r>
            <a:r>
              <a:rPr lang="en-US" altLang="en-US" sz="800" dirty="0" err="1"/>
              <a:t>Syntex</a:t>
            </a:r>
            <a:r>
              <a:rPr lang="en-US" altLang="en-US" sz="800" dirty="0"/>
              <a:t>. </a:t>
            </a:r>
          </a:p>
          <a:p>
            <a:pPr>
              <a:lnSpc>
                <a:spcPct val="80000"/>
              </a:lnSpc>
            </a:pPr>
            <a:r>
              <a:rPr lang="en-US" altLang="en-US" sz="800" dirty="0" err="1"/>
              <a:t>Syntex</a:t>
            </a:r>
            <a:r>
              <a:rPr lang="en-US" altLang="en-US" sz="800" dirty="0"/>
              <a:t> recruits Dr. George </a:t>
            </a:r>
            <a:r>
              <a:rPr lang="en-US" altLang="en-US" sz="800" dirty="0" err="1"/>
              <a:t>Rosenkranz</a:t>
            </a:r>
            <a:r>
              <a:rPr lang="en-US" altLang="en-US" sz="800" dirty="0"/>
              <a:t>, a Hungarian émigré in Cuba, as research director.</a:t>
            </a:r>
          </a:p>
          <a:p>
            <a:pPr>
              <a:lnSpc>
                <a:spcPct val="80000"/>
              </a:lnSpc>
            </a:pPr>
            <a:r>
              <a:rPr lang="en-US" altLang="en-US" sz="800" dirty="0"/>
              <a:t>1949</a:t>
            </a:r>
          </a:p>
          <a:p>
            <a:pPr>
              <a:lnSpc>
                <a:spcPct val="80000"/>
              </a:lnSpc>
            </a:pPr>
            <a:r>
              <a:rPr lang="en-US" altLang="en-US" sz="800" dirty="0"/>
              <a:t>Marker retires from chemical research. </a:t>
            </a:r>
          </a:p>
          <a:p>
            <a:pPr>
              <a:lnSpc>
                <a:spcPct val="80000"/>
              </a:lnSpc>
            </a:pPr>
            <a:r>
              <a:rPr lang="en-US" altLang="en-US" sz="800" dirty="0"/>
              <a:t>Carl Djerassi, a chemist at Ciba </a:t>
            </a:r>
            <a:r>
              <a:rPr lang="en-US" altLang="en-US" sz="800" dirty="0" err="1"/>
              <a:t>Pharmeceutical</a:t>
            </a:r>
            <a:r>
              <a:rPr lang="en-US" altLang="en-US" sz="800" dirty="0"/>
              <a:t> Company in New Jersey, is recruited by </a:t>
            </a:r>
            <a:r>
              <a:rPr lang="en-US" altLang="en-US" sz="800" dirty="0" err="1"/>
              <a:t>Rosenkranz</a:t>
            </a:r>
            <a:r>
              <a:rPr lang="en-US" altLang="en-US" sz="800" dirty="0"/>
              <a:t> to go to Mexico as director of steroid research at </a:t>
            </a:r>
            <a:r>
              <a:rPr lang="en-US" altLang="en-US" sz="800" dirty="0" err="1"/>
              <a:t>Syntex</a:t>
            </a:r>
            <a:endParaRPr lang="en-US" altLang="en-US" sz="800" dirty="0"/>
          </a:p>
          <a:p>
            <a:pPr>
              <a:lnSpc>
                <a:spcPct val="80000"/>
              </a:lnSpc>
            </a:pPr>
            <a:r>
              <a:rPr lang="en-US" altLang="en-US" sz="800" dirty="0"/>
              <a:t>1951</a:t>
            </a:r>
          </a:p>
          <a:p>
            <a:pPr>
              <a:lnSpc>
                <a:spcPct val="80000"/>
              </a:lnSpc>
            </a:pPr>
            <a:r>
              <a:rPr lang="en-US" altLang="en-US" sz="800" dirty="0" err="1"/>
              <a:t>Norenthindrone</a:t>
            </a:r>
            <a:r>
              <a:rPr lang="en-US" altLang="en-US" sz="800" dirty="0"/>
              <a:t>, an orally active variant of progesterone, is discovered in a </a:t>
            </a:r>
            <a:r>
              <a:rPr lang="en-US" altLang="en-US" sz="800" dirty="0" err="1"/>
              <a:t>Syntex</a:t>
            </a:r>
            <a:r>
              <a:rPr lang="en-US" altLang="en-US" sz="800" dirty="0"/>
              <a:t> lab under the direction of </a:t>
            </a:r>
            <a:r>
              <a:rPr lang="en-US" altLang="en-US" sz="800" dirty="0" err="1"/>
              <a:t>Rosenkranz</a:t>
            </a:r>
            <a:r>
              <a:rPr lang="en-US" altLang="en-US" sz="800" dirty="0"/>
              <a:t> and Djerassi. </a:t>
            </a:r>
          </a:p>
          <a:p>
            <a:pPr>
              <a:lnSpc>
                <a:spcPct val="80000"/>
              </a:lnSpc>
            </a:pPr>
            <a:r>
              <a:rPr lang="en-US" altLang="en-US" sz="800" dirty="0"/>
              <a:t>Sanger challenges her friend Dr. Gregory </a:t>
            </a:r>
            <a:r>
              <a:rPr lang="en-US" altLang="en-US" sz="800" dirty="0" err="1"/>
              <a:t>Pincus</a:t>
            </a:r>
            <a:r>
              <a:rPr lang="en-US" altLang="en-US" sz="800" dirty="0"/>
              <a:t> to find an oral contraceptive. Katherine McCormick, a friend of Sanger, donates research funds.</a:t>
            </a:r>
          </a:p>
          <a:p>
            <a:pPr>
              <a:lnSpc>
                <a:spcPct val="80000"/>
              </a:lnSpc>
            </a:pPr>
            <a:r>
              <a:rPr lang="en-US" altLang="en-US" sz="800" dirty="0"/>
              <a:t>1953</a:t>
            </a:r>
          </a:p>
          <a:p>
            <a:pPr>
              <a:lnSpc>
                <a:spcPct val="80000"/>
              </a:lnSpc>
            </a:pPr>
            <a:r>
              <a:rPr lang="en-US" altLang="en-US" sz="800" dirty="0"/>
              <a:t>Carl Djerassi leaves Mexico but retains a research connection with </a:t>
            </a:r>
            <a:r>
              <a:rPr lang="en-US" altLang="en-US" sz="800" dirty="0" err="1"/>
              <a:t>Syntex</a:t>
            </a:r>
            <a:r>
              <a:rPr lang="en-US" altLang="en-US" sz="800" dirty="0"/>
              <a:t>. </a:t>
            </a:r>
          </a:p>
          <a:p>
            <a:pPr>
              <a:lnSpc>
                <a:spcPct val="80000"/>
              </a:lnSpc>
            </a:pPr>
            <a:r>
              <a:rPr lang="en-US" altLang="en-US" sz="800" dirty="0"/>
              <a:t>Dr. Gregory </a:t>
            </a:r>
            <a:r>
              <a:rPr lang="en-US" altLang="en-US" sz="800" dirty="0" err="1"/>
              <a:t>Pincus</a:t>
            </a:r>
            <a:r>
              <a:rPr lang="en-US" altLang="en-US" sz="800" dirty="0"/>
              <a:t> begins testing oral contraceptives using G.D. Searle's norethynodrel.</a:t>
            </a:r>
          </a:p>
          <a:p>
            <a:pPr>
              <a:lnSpc>
                <a:spcPct val="80000"/>
              </a:lnSpc>
            </a:pPr>
            <a:r>
              <a:rPr lang="en-US" altLang="en-US" sz="800" dirty="0"/>
              <a:t>1960</a:t>
            </a:r>
          </a:p>
          <a:p>
            <a:pPr>
              <a:lnSpc>
                <a:spcPct val="80000"/>
              </a:lnSpc>
            </a:pPr>
            <a:r>
              <a:rPr lang="en-US" altLang="en-US" sz="800" dirty="0"/>
              <a:t>The Food and Drug Administration approves the first oral birth control pill using the norethynodrel produced by G.D. Searle.</a:t>
            </a:r>
          </a:p>
          <a:p>
            <a:pPr>
              <a:lnSpc>
                <a:spcPct val="80000"/>
              </a:lnSpc>
            </a:pPr>
            <a:r>
              <a:rPr lang="en-US" altLang="en-US" sz="800" dirty="0"/>
              <a:t>1962 </a:t>
            </a:r>
          </a:p>
          <a:p>
            <a:pPr>
              <a:lnSpc>
                <a:spcPct val="80000"/>
              </a:lnSpc>
            </a:pPr>
            <a:r>
              <a:rPr lang="en-US" altLang="en-US" sz="800" dirty="0"/>
              <a:t>The FDA approves a birth control pill containing </a:t>
            </a:r>
            <a:r>
              <a:rPr lang="en-US" altLang="en-US" sz="800" dirty="0" err="1"/>
              <a:t>norethindrone</a:t>
            </a:r>
            <a:r>
              <a:rPr lang="en-US" altLang="en-US" sz="800" dirty="0"/>
              <a:t>, the </a:t>
            </a:r>
            <a:r>
              <a:rPr lang="en-US" altLang="en-US" sz="800" dirty="0" err="1"/>
              <a:t>Syntex</a:t>
            </a:r>
            <a:r>
              <a:rPr lang="en-US" altLang="en-US" sz="800" dirty="0"/>
              <a:t> compound.</a:t>
            </a:r>
          </a:p>
          <a:p>
            <a:pPr>
              <a:lnSpc>
                <a:spcPct val="80000"/>
              </a:lnSpc>
            </a:pPr>
            <a:r>
              <a:rPr lang="en-US" altLang="en-US" sz="800" dirty="0"/>
              <a:t/>
            </a:r>
            <a:br>
              <a:rPr lang="en-US" altLang="en-US" sz="800" dirty="0"/>
            </a:br>
            <a:r>
              <a:rPr lang="en-US" altLang="en-US" sz="800" dirty="0"/>
              <a:t>1970 Senate hearings held on the safety of oral contraceptives.</a:t>
            </a:r>
          </a:p>
          <a:p>
            <a:pPr>
              <a:lnSpc>
                <a:spcPct val="80000"/>
              </a:lnSpc>
            </a:pPr>
            <a:r>
              <a:rPr lang="en-US" altLang="en-US" sz="800" dirty="0"/>
              <a:t>These discoveries became reality just as social consciousness was beginning to explore the concept of contraception; hormonal manipulation of the female reproductive system seemed an ideal possibility for birth control. However, progesterone itself wasn't the best candidate because it required injection; an orally-active mimic of progesterone was a better alternative. </a:t>
            </a:r>
          </a:p>
          <a:p>
            <a:pPr>
              <a:lnSpc>
                <a:spcPct val="80000"/>
              </a:lnSpc>
            </a:pPr>
            <a:r>
              <a:rPr lang="en-US" altLang="en-US" sz="800" dirty="0"/>
              <a:t>In 1951, Carl </a:t>
            </a:r>
            <a:r>
              <a:rPr lang="en-US" altLang="en-US" sz="800" dirty="0" err="1"/>
              <a:t>Djeressi</a:t>
            </a:r>
            <a:r>
              <a:rPr lang="en-US" altLang="en-US" sz="800" dirty="0"/>
              <a:t>, the scientist who succeeded Marker at </a:t>
            </a:r>
            <a:r>
              <a:rPr lang="en-US" altLang="en-US" sz="800" dirty="0" err="1"/>
              <a:t>Syntex</a:t>
            </a:r>
            <a:r>
              <a:rPr lang="en-US" altLang="en-US" sz="800" dirty="0"/>
              <a:t>, filed for a patent on a compound he called </a:t>
            </a:r>
            <a:r>
              <a:rPr lang="en-US" altLang="en-US" sz="800" dirty="0" err="1"/>
              <a:t>norethindrone</a:t>
            </a:r>
            <a:r>
              <a:rPr lang="en-US" altLang="en-US" sz="800" dirty="0"/>
              <a:t>, a modification of progesterone. In 1953, the pharmaceutical company G.D. Searle obtained a patent on the work of Frank Colton, a chemical variant they dubbed norethynodrel. The irony of this dual discovery is that neither scientist had a birth control pill in mind when developing the compounds. There was greater interest in using progesterone mimics to synthesize cortisol, a compound already in use as a treatment for inflammatory disease. </a:t>
            </a:r>
            <a:br>
              <a:rPr lang="en-US" altLang="en-US" sz="800" dirty="0"/>
            </a:br>
            <a:r>
              <a:rPr lang="en-US" altLang="en-US" sz="800" dirty="0"/>
              <a:t/>
            </a:r>
            <a:br>
              <a:rPr lang="en-US" altLang="en-US" sz="800" dirty="0"/>
            </a:br>
            <a:r>
              <a:rPr lang="en-US" altLang="en-US" sz="800" dirty="0"/>
              <a:t>However, eventually the connection was made between orally active "progesterone" and birth control. After several years of testing, G.D. Searle obtained the first FDA patent for an oral contraceptive in 1960. This was followed in 1962 by a </a:t>
            </a:r>
            <a:r>
              <a:rPr lang="en-US" altLang="en-US" sz="800" dirty="0" err="1"/>
              <a:t>Syntex</a:t>
            </a:r>
            <a:r>
              <a:rPr lang="en-US" altLang="en-US" sz="800" dirty="0"/>
              <a:t> patent now marketed as part of Johnson &amp; Johnson. </a:t>
            </a:r>
            <a:r>
              <a:rPr lang="en-US" altLang="en-US" sz="800" dirty="0" err="1"/>
              <a:t>Norethindrone</a:t>
            </a:r>
            <a:r>
              <a:rPr lang="en-US" altLang="en-US" sz="800" dirty="0"/>
              <a:t>, the chemical that got its start in a small lab in Mexico, is the active ingredient in nearly half of all oral contraceptives used today. </a:t>
            </a:r>
            <a:br>
              <a:rPr lang="en-US" altLang="en-US" sz="800" dirty="0"/>
            </a:br>
            <a:r>
              <a:rPr lang="en-US" altLang="en-US" sz="800" dirty="0"/>
              <a:t/>
            </a:r>
            <a:br>
              <a:rPr lang="en-US" altLang="en-US" sz="800" dirty="0"/>
            </a:br>
            <a:r>
              <a:rPr lang="en-US" altLang="en-US" sz="800" dirty="0"/>
              <a:t/>
            </a:r>
            <a:br>
              <a:rPr lang="en-US" altLang="en-US" sz="800" dirty="0"/>
            </a:br>
            <a:endParaRPr lang="en-US" altLang="en-US" sz="800" dirty="0"/>
          </a:p>
          <a:p>
            <a:pPr>
              <a:lnSpc>
                <a:spcPct val="80000"/>
              </a:lnSpc>
            </a:pPr>
            <a:r>
              <a:rPr lang="en-US" altLang="en-US" sz="800" b="1" dirty="0"/>
              <a:t>The birth control pill today</a:t>
            </a:r>
            <a:r>
              <a:rPr lang="en-US" altLang="en-US" sz="800" dirty="0"/>
              <a:t/>
            </a:r>
            <a:br>
              <a:rPr lang="en-US" altLang="en-US" sz="800" dirty="0"/>
            </a:br>
            <a:endParaRPr lang="en-US" altLang="en-US" sz="800" dirty="0"/>
          </a:p>
          <a:p>
            <a:pPr>
              <a:lnSpc>
                <a:spcPct val="80000"/>
              </a:lnSpc>
            </a:pPr>
            <a:r>
              <a:rPr lang="en-US" altLang="en-US" sz="800" dirty="0"/>
              <a:t>The work that began with the study of sex hormones in the early 20th century involved many research scientists, physicians, and social visionaries. Indeed, there is a dialogue that continues today concerning the long-term effects of hormonal manipulation (see a timeline of the history of oral contraceptives). However, it cannot be denied that the science begun by Russell Marker has had tremendous repercussions in many different fields. With more than 10 million users in the United States alone, "the pill," as it is commonly known, is the most common form of non-surgical birth control. Also used in the developing world, the ability to control pregnancy and family development has had an undeniable affect on women's health and social opportunities. Says Susan Scrimshaw, dean of the University of Illinois public health school: </a:t>
            </a:r>
            <a:br>
              <a:rPr lang="en-US" altLang="en-US" sz="800" dirty="0"/>
            </a:br>
            <a:r>
              <a:rPr lang="en-US" altLang="en-US" sz="800" dirty="0"/>
              <a:t/>
            </a:r>
            <a:br>
              <a:rPr lang="en-US" altLang="en-US" sz="800" dirty="0"/>
            </a:br>
            <a:r>
              <a:rPr lang="en-US" altLang="en-US" sz="800" dirty="0"/>
              <a:t> </a:t>
            </a:r>
          </a:p>
          <a:p>
            <a:pPr>
              <a:lnSpc>
                <a:spcPct val="80000"/>
              </a:lnSpc>
            </a:pPr>
            <a:r>
              <a:rPr lang="en-US" altLang="en-US" sz="800" dirty="0"/>
              <a:t>Oral Contraceptives - "the Pill" that developed out of Marker's work</a:t>
            </a:r>
            <a:br>
              <a:rPr lang="en-US" altLang="en-US" sz="800" dirty="0"/>
            </a:br>
            <a:endParaRPr lang="en-US" altLang="en-US" sz="800" dirty="0"/>
          </a:p>
          <a:p>
            <a:pPr>
              <a:lnSpc>
                <a:spcPct val="80000"/>
              </a:lnSpc>
            </a:pPr>
            <a:r>
              <a:rPr lang="en-US" altLang="en-US" sz="800" b="1" dirty="0"/>
              <a:t>Courtesy of</a:t>
            </a:r>
            <a:r>
              <a:rPr lang="en-US" altLang="en-US" sz="800" dirty="0"/>
              <a:t> University of Arizona Campus Health</a:t>
            </a:r>
          </a:p>
          <a:p>
            <a:pPr>
              <a:lnSpc>
                <a:spcPct val="80000"/>
              </a:lnSpc>
            </a:pPr>
            <a:r>
              <a:rPr lang="en-US" altLang="en-US" sz="800" dirty="0"/>
              <a:t>"In the U.S., I believe, this led to more certainty in women's careers and was part of women's really growing in stature and influence in the </a:t>
            </a:r>
            <a:r>
              <a:rPr lang="en-US" altLang="en-US" sz="800" dirty="0" err="1"/>
              <a:t>professions.Internationally</a:t>
            </a:r>
            <a:r>
              <a:rPr lang="en-US" altLang="en-US" sz="800" dirty="0"/>
              <a:t>, I think, it also helped women with the sense of control over their lives and is still part of transformations in women's independence and growth in education and leadership." </a:t>
            </a:r>
            <a:br>
              <a:rPr lang="en-US" altLang="en-US" sz="800" dirty="0"/>
            </a:br>
            <a:endParaRPr lang="en-US" altLang="en-US" sz="800" dirty="0"/>
          </a:p>
          <a:p>
            <a:pPr>
              <a:lnSpc>
                <a:spcPct val="80000"/>
              </a:lnSpc>
            </a:pPr>
            <a:r>
              <a:rPr lang="en-US" altLang="en-US" sz="800" dirty="0"/>
              <a:t>In addition, beyond social influences, the scientific relationships formed in Mexico have led to beneficial growth in that country's research endeavors and scientific community. In 1951, following the patent on </a:t>
            </a:r>
            <a:r>
              <a:rPr lang="en-US" altLang="en-US" sz="800" dirty="0" err="1"/>
              <a:t>norethindrone</a:t>
            </a:r>
            <a:r>
              <a:rPr lang="en-US" altLang="en-US" sz="800" dirty="0"/>
              <a:t>, </a:t>
            </a:r>
            <a:r>
              <a:rPr lang="en-US" altLang="en-US" sz="800" i="1" dirty="0"/>
              <a:t>Fortune</a:t>
            </a:r>
            <a:r>
              <a:rPr lang="en-US" altLang="en-US" sz="800" dirty="0"/>
              <a:t> magazine headlined an article: "</a:t>
            </a:r>
            <a:r>
              <a:rPr lang="en-US" altLang="en-US" sz="800" dirty="0" err="1"/>
              <a:t>Syntex</a:t>
            </a:r>
            <a:r>
              <a:rPr lang="en-US" altLang="en-US" sz="800" dirty="0"/>
              <a:t> makes the biggest technological boom ever heard south of the border." Further developments needed to sustain scientific growth led to the establishment of what is now Mexico's leading research institute, the </a:t>
            </a:r>
            <a:r>
              <a:rPr lang="en-US" altLang="en-US" sz="800" dirty="0" err="1"/>
              <a:t>Instituto</a:t>
            </a:r>
            <a:r>
              <a:rPr lang="en-US" altLang="en-US" sz="800" dirty="0"/>
              <a:t> de </a:t>
            </a:r>
            <a:r>
              <a:rPr lang="en-US" altLang="en-US" sz="800" dirty="0" err="1"/>
              <a:t>Quimica</a:t>
            </a:r>
            <a:r>
              <a:rPr lang="en-US" altLang="en-US" sz="800" dirty="0"/>
              <a:t> of the National University. Noriega </a:t>
            </a:r>
            <a:r>
              <a:rPr lang="en-US" altLang="en-US" sz="800" dirty="0" err="1"/>
              <a:t>Bernechea</a:t>
            </a:r>
            <a:r>
              <a:rPr lang="en-US" altLang="en-US" sz="800" dirty="0"/>
              <a:t>, the president of the Mexican </a:t>
            </a:r>
            <a:r>
              <a:rPr lang="en-US" altLang="en-US" sz="800" dirty="0" err="1"/>
              <a:t>Sociedad</a:t>
            </a:r>
            <a:r>
              <a:rPr lang="en-US" altLang="en-US" sz="800" dirty="0"/>
              <a:t> de </a:t>
            </a:r>
            <a:r>
              <a:rPr lang="en-US" altLang="en-US" sz="800" dirty="0" err="1"/>
              <a:t>Quimica</a:t>
            </a:r>
            <a:r>
              <a:rPr lang="en-US" altLang="en-US" sz="800" dirty="0"/>
              <a:t>, says, "the debt of gratitude that Mexican research and education owe </a:t>
            </a:r>
            <a:r>
              <a:rPr lang="en-US" altLang="en-US" sz="800" dirty="0" err="1"/>
              <a:t>Syntex</a:t>
            </a:r>
            <a:r>
              <a:rPr lang="en-US" altLang="en-US" sz="800" dirty="0"/>
              <a:t> cannot be overshadowed by anything." </a:t>
            </a:r>
            <a:br>
              <a:rPr lang="en-US" altLang="en-US" sz="800" dirty="0"/>
            </a:br>
            <a:r>
              <a:rPr lang="en-US" altLang="en-US" sz="800" dirty="0"/>
              <a:t/>
            </a:r>
            <a:br>
              <a:rPr lang="en-US" altLang="en-US" sz="800" dirty="0"/>
            </a:br>
            <a:r>
              <a:rPr lang="en-US" altLang="en-US" sz="800" dirty="0"/>
              <a:t>It would be impossible to tally the lives affected by Russell Marker's contribution to chemistry. It would also be impossible to estimate the odds that his discovery and the steps it entailed - walking out on a Ph.D., conducting three completely different kinds of chemical research before age 40, resigning a prestigious faculty position, and spending life savings in pursuit of Mexican yams - would be made at all. And that is what makes science fun. Great discoveries are often made by those willing to see things in a slightly different way. Even a remote, inedible wild tuber has value for those willing to search for it.   </a:t>
            </a:r>
            <a:r>
              <a:rPr lang="en-US" altLang="en-US" sz="800" b="1" dirty="0"/>
              <a:t>Suggested Reading </a:t>
            </a:r>
            <a:r>
              <a:rPr lang="en-US" altLang="en-US" sz="800" dirty="0"/>
              <a:t/>
            </a:r>
            <a:br>
              <a:rPr lang="en-US" altLang="en-US" sz="800" dirty="0"/>
            </a:br>
            <a:r>
              <a:rPr lang="en-US" altLang="en-US" sz="800" dirty="0"/>
              <a:t/>
            </a:r>
            <a:br>
              <a:rPr lang="en-US" altLang="en-US" sz="800" dirty="0"/>
            </a:br>
            <a:r>
              <a:rPr lang="en-US" altLang="en-US" sz="800" dirty="0"/>
              <a:t>Adams, Lisa. Mexico Celebrates Local Discovery that Led to the Pill. http://www.canoe.ca/Health0111/26_mexico-ap.html </a:t>
            </a:r>
            <a:br>
              <a:rPr lang="en-US" altLang="en-US" sz="800" dirty="0"/>
            </a:br>
            <a:r>
              <a:rPr lang="en-US" altLang="en-US" sz="800" dirty="0"/>
              <a:t>[Link current as of February 1, 2003]</a:t>
            </a:r>
            <a:br>
              <a:rPr lang="en-US" altLang="en-US" sz="800" dirty="0"/>
            </a:br>
            <a:r>
              <a:rPr lang="en-US" altLang="en-US" sz="800" dirty="0"/>
              <a:t/>
            </a:r>
            <a:br>
              <a:rPr lang="en-US" altLang="en-US" sz="800" dirty="0"/>
            </a:br>
            <a:r>
              <a:rPr lang="en-US" altLang="en-US" sz="800" dirty="0"/>
              <a:t>Price comparison between gold and progesterone: www.usagold.com </a:t>
            </a:r>
            <a:r>
              <a:rPr lang="en-US" altLang="en-US" sz="800" dirty="0" err="1"/>
              <a:t>Raber</a:t>
            </a:r>
            <a:r>
              <a:rPr lang="en-US" altLang="en-US" sz="800" dirty="0"/>
              <a:t>, Linda. "International Historic Chemical Landmark acclaims success of Mexican steroid industry and a U.S. chemist who made it possible." American Chemical Society 77 (43): 78-80, 1999. </a:t>
            </a:r>
            <a:br>
              <a:rPr lang="en-US" altLang="en-US" sz="800" dirty="0"/>
            </a:br>
            <a:r>
              <a:rPr lang="en-US" altLang="en-US" sz="800" dirty="0"/>
              <a:t/>
            </a:r>
            <a:br>
              <a:rPr lang="en-US" altLang="en-US" sz="800" dirty="0"/>
            </a:br>
            <a:r>
              <a:rPr lang="en-US" altLang="en-US" sz="800" dirty="0"/>
              <a:t>Roberts, Royston. Serendipity: Accidental Discoveries in Science. Wiley and Sons: New York, 1989. </a:t>
            </a:r>
            <a:br>
              <a:rPr lang="en-US" altLang="en-US" sz="800" dirty="0"/>
            </a:br>
            <a:r>
              <a:rPr lang="en-US" altLang="en-US" sz="800" dirty="0"/>
              <a:t/>
            </a:r>
            <a:br>
              <a:rPr lang="en-US" altLang="en-US" sz="800" dirty="0"/>
            </a:br>
            <a:r>
              <a:rPr lang="en-US" altLang="en-US" sz="800" dirty="0"/>
              <a:t>Snider, Sharon. The Pill: Thirty Years of Health Concerns. FDA online 1990. http://www.fda.gov/bbs/topics/CONSUMER/CON00027.html [Link current as of February 1, 2003]</a:t>
            </a:r>
            <a:br>
              <a:rPr lang="en-US" altLang="en-US" sz="800" dirty="0"/>
            </a:br>
            <a:r>
              <a:rPr lang="en-US" altLang="en-US" sz="800" dirty="0"/>
              <a:t/>
            </a:r>
            <a:br>
              <a:rPr lang="en-US" altLang="en-US" sz="800" dirty="0"/>
            </a:br>
            <a:r>
              <a:rPr lang="en-US" altLang="en-US" sz="800" dirty="0" err="1"/>
              <a:t>Voet</a:t>
            </a:r>
            <a:r>
              <a:rPr lang="en-US" altLang="en-US" sz="800" dirty="0"/>
              <a:t>, Donald and Judith </a:t>
            </a:r>
            <a:r>
              <a:rPr lang="en-US" altLang="en-US" sz="800" dirty="0" err="1"/>
              <a:t>Voet</a:t>
            </a:r>
            <a:r>
              <a:rPr lang="en-US" altLang="en-US" sz="800" dirty="0"/>
              <a:t>. Biochemistry. Wiley and Sons: New York, 1995. </a:t>
            </a:r>
            <a:br>
              <a:rPr lang="en-US" altLang="en-US" sz="800" dirty="0"/>
            </a:br>
            <a:r>
              <a:rPr lang="en-US" altLang="en-US" sz="800" dirty="0"/>
              <a:t/>
            </a:r>
            <a:br>
              <a:rPr lang="en-US" altLang="en-US" sz="800" dirty="0"/>
            </a:br>
            <a:endParaRPr lang="en-US" altLang="en-US" sz="800" dirty="0"/>
          </a:p>
          <a:p>
            <a:pPr>
              <a:lnSpc>
                <a:spcPct val="80000"/>
              </a:lnSpc>
            </a:pPr>
            <a:r>
              <a:rPr lang="en-US" altLang="en-US" sz="800" dirty="0"/>
              <a:t>Journal of Young Investigators. 2003. Volume Six.</a:t>
            </a:r>
            <a:br>
              <a:rPr lang="en-US" altLang="en-US" sz="800" dirty="0"/>
            </a:br>
            <a:r>
              <a:rPr lang="en-US" altLang="en-US" sz="800" dirty="0"/>
              <a:t>Copyright © 2003 by Mandy </a:t>
            </a:r>
            <a:r>
              <a:rPr lang="en-US" altLang="en-US" sz="800" dirty="0" err="1"/>
              <a:t>Redig</a:t>
            </a:r>
            <a:r>
              <a:rPr lang="en-US" altLang="en-US" sz="800" dirty="0"/>
              <a:t> and JYI. All rights reserved. </a:t>
            </a:r>
            <a:r>
              <a:rPr lang="en-US" altLang="en-US" sz="800" b="1" dirty="0"/>
              <a:t>SEARCH</a:t>
            </a:r>
            <a:r>
              <a:rPr lang="en-US" altLang="en-US" sz="800" dirty="0"/>
              <a:t>   |   </a:t>
            </a:r>
            <a:r>
              <a:rPr lang="en-US" altLang="en-US" sz="800" b="1" dirty="0"/>
              <a:t>SITE MAP</a:t>
            </a:r>
            <a:r>
              <a:rPr lang="en-US" altLang="en-US" sz="800" dirty="0"/>
              <a:t>   |   </a:t>
            </a:r>
            <a:r>
              <a:rPr lang="en-US" altLang="en-US" sz="800" b="1" dirty="0"/>
              <a:t>RECENT WEB SITE ADDITIONS</a:t>
            </a:r>
            <a:r>
              <a:rPr lang="en-US" altLang="en-US" sz="800" dirty="0"/>
              <a:t>          </a:t>
            </a:r>
            <a:r>
              <a:rPr lang="en-US" altLang="en-US" sz="800" b="1" dirty="0"/>
              <a:t>PRIVACY POLICY</a:t>
            </a:r>
            <a:r>
              <a:rPr lang="en-US" altLang="en-US" sz="800" dirty="0"/>
              <a:t>  |    </a:t>
            </a:r>
            <a:r>
              <a:rPr lang="en-US" altLang="en-US" sz="800" b="1" dirty="0"/>
              <a:t>CONTACT US</a:t>
            </a:r>
            <a:r>
              <a:rPr lang="en-US" altLang="en-US" sz="800" dirty="0"/>
              <a:t> </a:t>
            </a:r>
            <a:br>
              <a:rPr lang="en-US" altLang="en-US" sz="800" dirty="0"/>
            </a:br>
            <a:r>
              <a:rPr lang="en-US" altLang="en-US" sz="800" dirty="0"/>
              <a:t>JYI is supported by: The National Science Foundation, The Burroughs </a:t>
            </a:r>
            <a:r>
              <a:rPr lang="en-US" altLang="en-US" sz="800" dirty="0" err="1"/>
              <a:t>Wellcome</a:t>
            </a:r>
            <a:r>
              <a:rPr lang="en-US" altLang="en-US" sz="800" dirty="0"/>
              <a:t> Fund, Glaxo </a:t>
            </a:r>
            <a:r>
              <a:rPr lang="en-US" altLang="en-US" sz="800" dirty="0" err="1"/>
              <a:t>Wellcome</a:t>
            </a:r>
            <a:r>
              <a:rPr lang="en-US" altLang="en-US" sz="800" dirty="0"/>
              <a:t> Inc., Science Magazine, Science's Next Wave, Swarthmore College, Duke University, Georgetown University, and many others. </a:t>
            </a:r>
          </a:p>
          <a:p>
            <a:pPr>
              <a:lnSpc>
                <a:spcPct val="80000"/>
              </a:lnSpc>
            </a:pPr>
            <a:r>
              <a:rPr lang="en-US" altLang="en-US" sz="800" dirty="0"/>
              <a:t>Copyright ©1998-2003 The Journal of Young Investigators, Inc.</a:t>
            </a:r>
          </a:p>
          <a:p>
            <a:pPr>
              <a:lnSpc>
                <a:spcPct val="80000"/>
              </a:lnSpc>
            </a:pPr>
            <a:endParaRPr lang="en-US" altLang="en-US" sz="800" dirty="0"/>
          </a:p>
        </p:txBody>
      </p:sp>
    </p:spTree>
    <p:extLst>
      <p:ext uri="{BB962C8B-B14F-4D97-AF65-F5344CB8AC3E}">
        <p14:creationId xmlns:p14="http://schemas.microsoft.com/office/powerpoint/2010/main" val="1388460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710F328F-383E-47AF-ADB6-DDEDF63DDB25}" type="datetime1">
              <a:rPr lang="en-US" altLang="en-US" smtClean="0"/>
              <a:pPr/>
              <a:t>9/25/2017</a:t>
            </a:fld>
            <a:endParaRPr lang="en-US" altLang="en-US"/>
          </a:p>
        </p:txBody>
      </p:sp>
      <p:sp>
        <p:nvSpPr>
          <p:cNvPr id="5" name="Footer Placeholder 4"/>
          <p:cNvSpPr>
            <a:spLocks noGrp="1"/>
          </p:cNvSpPr>
          <p:nvPr>
            <p:ph type="ftr" sz="quarter" idx="11"/>
          </p:nvPr>
        </p:nvSpPr>
        <p:spPr/>
        <p:txBody>
          <a:bodyPr/>
          <a:lstStyle/>
          <a:p>
            <a:r>
              <a:rPr lang="en-US" altLang="en-US" smtClean="0"/>
              <a:t>© Univesity of California</a:t>
            </a:r>
            <a:endParaRPr lang="en-US" altLang="en-US"/>
          </a:p>
        </p:txBody>
      </p:sp>
      <p:sp>
        <p:nvSpPr>
          <p:cNvPr id="6" name="Slide Number Placeholder 5"/>
          <p:cNvSpPr>
            <a:spLocks noGrp="1"/>
          </p:cNvSpPr>
          <p:nvPr>
            <p:ph type="sldNum" sz="quarter" idx="12"/>
          </p:nvPr>
        </p:nvSpPr>
        <p:spPr/>
        <p:txBody>
          <a:bodyPr/>
          <a:lstStyle/>
          <a:p>
            <a:fld id="{F08B24FD-A908-40DB-B77D-EC7D1038768B}" type="slidenum">
              <a:rPr lang="en-US" altLang="en-US" smtClean="0"/>
              <a:pPr/>
              <a:t>13</a:t>
            </a:fld>
            <a:endParaRPr lang="en-US" altLang="en-US"/>
          </a:p>
        </p:txBody>
      </p:sp>
    </p:spTree>
    <p:extLst>
      <p:ext uri="{BB962C8B-B14F-4D97-AF65-F5344CB8AC3E}">
        <p14:creationId xmlns:p14="http://schemas.microsoft.com/office/powerpoint/2010/main" val="2489681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1FEEC23-5DB9-47AA-8D2A-50954F873780}" type="datetime1">
              <a:rPr lang="en-US" altLang="en-US"/>
              <a:pPr/>
              <a:t>9/25/2017</a:t>
            </a:fld>
            <a:endParaRPr lang="en-US" altLang="en-US"/>
          </a:p>
        </p:txBody>
      </p:sp>
      <p:sp>
        <p:nvSpPr>
          <p:cNvPr id="6" name="Rectangle 6"/>
          <p:cNvSpPr>
            <a:spLocks noGrp="1" noChangeArrowheads="1"/>
          </p:cNvSpPr>
          <p:nvPr>
            <p:ph type="ftr" sz="quarter" idx="4"/>
          </p:nvPr>
        </p:nvSpPr>
        <p:spPr>
          <a:ln/>
        </p:spPr>
        <p:txBody>
          <a:bodyPr/>
          <a:lstStyle/>
          <a:p>
            <a:r>
              <a:rPr lang="en-US" altLang="en-US"/>
              <a:t>© Univesity of California</a:t>
            </a:r>
          </a:p>
        </p:txBody>
      </p:sp>
      <p:sp>
        <p:nvSpPr>
          <p:cNvPr id="7" name="Rectangle 7"/>
          <p:cNvSpPr>
            <a:spLocks noGrp="1" noChangeArrowheads="1"/>
          </p:cNvSpPr>
          <p:nvPr>
            <p:ph type="sldNum" sz="quarter" idx="5"/>
          </p:nvPr>
        </p:nvSpPr>
        <p:spPr>
          <a:ln/>
        </p:spPr>
        <p:txBody>
          <a:bodyPr/>
          <a:lstStyle/>
          <a:p>
            <a:fld id="{89A6E499-5EDF-4DC6-A630-54151F62ED31}" type="slidenum">
              <a:rPr lang="en-US" altLang="en-US"/>
              <a:pPr/>
              <a:t>17</a:t>
            </a:fld>
            <a:endParaRPr lang="en-US" altLang="en-US"/>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p:txBody>
          <a:bodyPr/>
          <a:lstStyle/>
          <a:p>
            <a:r>
              <a:rPr lang="en-US" altLang="en-US"/>
              <a:t>Movie9:30-Functional</a:t>
            </a:r>
          </a:p>
        </p:txBody>
      </p:sp>
    </p:spTree>
    <p:extLst>
      <p:ext uri="{BB962C8B-B14F-4D97-AF65-F5344CB8AC3E}">
        <p14:creationId xmlns:p14="http://schemas.microsoft.com/office/powerpoint/2010/main" val="42880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92A661AE-CCCC-490E-9E77-2AEA5F0500EF}" type="datetime1">
              <a:rPr lang="en-US" altLang="en-US"/>
              <a:pPr/>
              <a:t>9/25/2017</a:t>
            </a:fld>
            <a:endParaRPr lang="en-US" altLang="en-US"/>
          </a:p>
        </p:txBody>
      </p:sp>
      <p:sp>
        <p:nvSpPr>
          <p:cNvPr id="6" name="Rectangle 6"/>
          <p:cNvSpPr>
            <a:spLocks noGrp="1" noChangeArrowheads="1"/>
          </p:cNvSpPr>
          <p:nvPr>
            <p:ph type="ftr" sz="quarter" idx="4"/>
          </p:nvPr>
        </p:nvSpPr>
        <p:spPr>
          <a:ln/>
        </p:spPr>
        <p:txBody>
          <a:bodyPr/>
          <a:lstStyle/>
          <a:p>
            <a:r>
              <a:rPr lang="en-US" altLang="en-US"/>
              <a:t>© Univesity of California</a:t>
            </a:r>
          </a:p>
        </p:txBody>
      </p:sp>
      <p:sp>
        <p:nvSpPr>
          <p:cNvPr id="7" name="Rectangle 7"/>
          <p:cNvSpPr>
            <a:spLocks noGrp="1" noChangeArrowheads="1"/>
          </p:cNvSpPr>
          <p:nvPr>
            <p:ph type="sldNum" sz="quarter" idx="5"/>
          </p:nvPr>
        </p:nvSpPr>
        <p:spPr>
          <a:ln/>
        </p:spPr>
        <p:txBody>
          <a:bodyPr/>
          <a:lstStyle/>
          <a:p>
            <a:fld id="{0882988B-8D94-44E8-A7C5-6AE43DFAF932}" type="slidenum">
              <a:rPr lang="en-US" altLang="en-US"/>
              <a:pPr/>
              <a:t>27</a:t>
            </a:fld>
            <a:endParaRPr lang="en-US" altLang="en-US"/>
          </a:p>
        </p:txBody>
      </p:sp>
      <p:sp>
        <p:nvSpPr>
          <p:cNvPr id="700418" name="Rectangle 2"/>
          <p:cNvSpPr>
            <a:spLocks noGrp="1" noRot="1" noChangeAspect="1" noChangeArrowheads="1" noTextEdit="1"/>
          </p:cNvSpPr>
          <p:nvPr>
            <p:ph type="sldImg"/>
          </p:nvPr>
        </p:nvSpPr>
        <p:spPr>
          <a:ln/>
        </p:spPr>
      </p:sp>
      <p:sp>
        <p:nvSpPr>
          <p:cNvPr id="700419" name="Rectangle 3"/>
          <p:cNvSpPr>
            <a:spLocks noGrp="1" noChangeArrowheads="1"/>
          </p:cNvSpPr>
          <p:nvPr>
            <p:ph type="body" idx="1"/>
          </p:nvPr>
        </p:nvSpPr>
        <p:spPr/>
        <p:txBody>
          <a:bodyPr/>
          <a:lstStyle/>
          <a:p>
            <a:r>
              <a:rPr lang="en-US" altLang="en-US"/>
              <a:t>The Platonic solids, also called the regular solids or regular polyhedra, are </a:t>
            </a:r>
            <a:r>
              <a:rPr lang="en-US" altLang="en-US">
                <a:hlinkClick r:id="rId3"/>
              </a:rPr>
              <a:t>convex polyhedra</a:t>
            </a:r>
            <a:r>
              <a:rPr lang="en-US" altLang="en-US"/>
              <a:t> with equivalent faces composed of congruent </a:t>
            </a:r>
            <a:r>
              <a:rPr lang="en-US" altLang="en-US">
                <a:hlinkClick r:id="rId4"/>
              </a:rPr>
              <a:t>convex</a:t>
            </a:r>
            <a:r>
              <a:rPr lang="en-US" altLang="en-US"/>
              <a:t> </a:t>
            </a:r>
            <a:r>
              <a:rPr lang="en-US" altLang="en-US">
                <a:hlinkClick r:id="rId5"/>
              </a:rPr>
              <a:t>regular polygons</a:t>
            </a:r>
            <a:r>
              <a:rPr lang="en-US" altLang="en-US"/>
              <a:t>. There are exactly five such solids (Steinhaus 1999, pp. 252-256): the </a:t>
            </a:r>
            <a:r>
              <a:rPr lang="en-US" altLang="en-US">
                <a:hlinkClick r:id="rId6"/>
              </a:rPr>
              <a:t>cube</a:t>
            </a:r>
            <a:r>
              <a:rPr lang="en-US" altLang="en-US"/>
              <a:t>, </a:t>
            </a:r>
            <a:r>
              <a:rPr lang="en-US" altLang="en-US">
                <a:hlinkClick r:id="rId7"/>
              </a:rPr>
              <a:t>dodecahedron</a:t>
            </a:r>
            <a:r>
              <a:rPr lang="en-US" altLang="en-US"/>
              <a:t>, </a:t>
            </a:r>
            <a:r>
              <a:rPr lang="en-US" altLang="en-US">
                <a:hlinkClick r:id="rId8"/>
              </a:rPr>
              <a:t>icosahedron</a:t>
            </a:r>
            <a:r>
              <a:rPr lang="en-US" altLang="en-US"/>
              <a:t>, </a:t>
            </a:r>
            <a:r>
              <a:rPr lang="en-US" altLang="en-US">
                <a:hlinkClick r:id="rId9"/>
              </a:rPr>
              <a:t>octahedron</a:t>
            </a:r>
            <a:r>
              <a:rPr lang="en-US" altLang="en-US"/>
              <a:t>, and </a:t>
            </a:r>
            <a:r>
              <a:rPr lang="en-US" altLang="en-US">
                <a:hlinkClick r:id="rId10"/>
              </a:rPr>
              <a:t>tetrahedron</a:t>
            </a:r>
            <a:r>
              <a:rPr lang="en-US" altLang="en-US"/>
              <a:t>, as was proved by </a:t>
            </a:r>
            <a:r>
              <a:rPr lang="en-US" altLang="en-US">
                <a:hlinkClick r:id="rId11"/>
              </a:rPr>
              <a:t>Euclid</a:t>
            </a:r>
            <a:r>
              <a:rPr lang="en-US" altLang="en-US"/>
              <a:t>   in the last proposition of the </a:t>
            </a:r>
            <a:r>
              <a:rPr lang="en-US" altLang="en-US" i="1">
                <a:hlinkClick r:id="rId12"/>
              </a:rPr>
              <a:t>Elements</a:t>
            </a:r>
            <a:r>
              <a:rPr lang="en-US" altLang="en-US"/>
              <a:t>. The Platonic solids are sometimes also called "cosmic figures" (Cromwell 1997), although this term is sometimes used to refer collectively to both the Platonic solids </a:t>
            </a:r>
            <a:r>
              <a:rPr lang="en-US" altLang="en-US" i="1"/>
              <a:t>and</a:t>
            </a:r>
            <a:r>
              <a:rPr lang="en-US" altLang="en-US"/>
              <a:t> </a:t>
            </a:r>
            <a:r>
              <a:rPr lang="en-US" altLang="en-US">
                <a:hlinkClick r:id="rId13"/>
              </a:rPr>
              <a:t>Kepler-Poinsot solids</a:t>
            </a:r>
            <a:r>
              <a:rPr lang="en-US" altLang="en-US"/>
              <a:t> (Coxeter 1973). </a:t>
            </a:r>
          </a:p>
          <a:p>
            <a:r>
              <a:rPr lang="en-US" altLang="en-US"/>
              <a:t>The Platonic solids were known to the ancient Greeks, and were described by </a:t>
            </a:r>
            <a:r>
              <a:rPr lang="en-US" altLang="en-US">
                <a:hlinkClick r:id="rId14"/>
              </a:rPr>
              <a:t>Plato</a:t>
            </a:r>
            <a:r>
              <a:rPr lang="en-US" altLang="en-US"/>
              <a:t>   in his </a:t>
            </a:r>
            <a:r>
              <a:rPr lang="en-US" altLang="en-US" i="1"/>
              <a:t>Timaeus</a:t>
            </a:r>
            <a:r>
              <a:rPr lang="en-US" altLang="en-US"/>
              <a:t> ca. 350 </a:t>
            </a:r>
            <a:r>
              <a:rPr lang="en-US" altLang="en-US">
                <a:hlinkClick r:id="rId15"/>
              </a:rPr>
              <a:t>BC</a:t>
            </a:r>
            <a:r>
              <a:rPr lang="en-US" altLang="en-US"/>
              <a:t>  . In this work, Plato equated the </a:t>
            </a:r>
            <a:r>
              <a:rPr lang="en-US" altLang="en-US">
                <a:hlinkClick r:id="rId10"/>
              </a:rPr>
              <a:t>tetrahedron</a:t>
            </a:r>
            <a:r>
              <a:rPr lang="en-US" altLang="en-US"/>
              <a:t> with the "element" fire, the </a:t>
            </a:r>
            <a:r>
              <a:rPr lang="en-US" altLang="en-US">
                <a:hlinkClick r:id="rId6"/>
              </a:rPr>
              <a:t>cube</a:t>
            </a:r>
            <a:r>
              <a:rPr lang="en-US" altLang="en-US"/>
              <a:t> with earth, the </a:t>
            </a:r>
            <a:r>
              <a:rPr lang="en-US" altLang="en-US">
                <a:hlinkClick r:id="rId8"/>
              </a:rPr>
              <a:t>icosahedron</a:t>
            </a:r>
            <a:r>
              <a:rPr lang="en-US" altLang="en-US"/>
              <a:t> with water, the </a:t>
            </a:r>
            <a:r>
              <a:rPr lang="en-US" altLang="en-US">
                <a:hlinkClick r:id="rId9"/>
              </a:rPr>
              <a:t>octahedron</a:t>
            </a:r>
            <a:r>
              <a:rPr lang="en-US" altLang="en-US"/>
              <a:t> with air, and the </a:t>
            </a:r>
            <a:r>
              <a:rPr lang="en-US" altLang="en-US">
                <a:hlinkClick r:id="rId7"/>
              </a:rPr>
              <a:t>dodecahedron</a:t>
            </a:r>
            <a:r>
              <a:rPr lang="en-US" altLang="en-US"/>
              <a:t> with the stuff of which the constellations and heavens were made (Cromwell 1997). </a:t>
            </a:r>
          </a:p>
        </p:txBody>
      </p:sp>
    </p:spTree>
    <p:extLst>
      <p:ext uri="{BB962C8B-B14F-4D97-AF65-F5344CB8AC3E}">
        <p14:creationId xmlns:p14="http://schemas.microsoft.com/office/powerpoint/2010/main" val="100818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14370A6-90DA-4305-9DF0-514A781D2E7B}" type="datetime1">
              <a:rPr lang="en-US" altLang="en-US"/>
              <a:pPr/>
              <a:t>9/25/2017</a:t>
            </a:fld>
            <a:endParaRPr lang="en-US" altLang="en-US"/>
          </a:p>
        </p:txBody>
      </p:sp>
      <p:sp>
        <p:nvSpPr>
          <p:cNvPr id="6" name="Rectangle 6"/>
          <p:cNvSpPr>
            <a:spLocks noGrp="1" noChangeArrowheads="1"/>
          </p:cNvSpPr>
          <p:nvPr>
            <p:ph type="ftr" sz="quarter" idx="4"/>
          </p:nvPr>
        </p:nvSpPr>
        <p:spPr>
          <a:ln/>
        </p:spPr>
        <p:txBody>
          <a:bodyPr/>
          <a:lstStyle/>
          <a:p>
            <a:r>
              <a:rPr lang="en-US" altLang="en-US"/>
              <a:t>© Univesity of California</a:t>
            </a:r>
          </a:p>
        </p:txBody>
      </p:sp>
      <p:sp>
        <p:nvSpPr>
          <p:cNvPr id="7" name="Rectangle 7"/>
          <p:cNvSpPr>
            <a:spLocks noGrp="1" noChangeArrowheads="1"/>
          </p:cNvSpPr>
          <p:nvPr>
            <p:ph type="sldNum" sz="quarter" idx="5"/>
          </p:nvPr>
        </p:nvSpPr>
        <p:spPr>
          <a:ln/>
        </p:spPr>
        <p:txBody>
          <a:bodyPr/>
          <a:lstStyle/>
          <a:p>
            <a:fld id="{9988AB3A-A33A-40E7-A34E-D1FC67145ACF}" type="slidenum">
              <a:rPr lang="en-US" altLang="en-US"/>
              <a:pPr/>
              <a:t>28</a:t>
            </a:fld>
            <a:endParaRPr lang="en-US" alt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r>
              <a:rPr lang="en-US" altLang="en-US"/>
              <a:t>Dodecahedrane 23 steps from cyclopentadiene. 1.5mg in first synthesis. Prinzbach grams.</a:t>
            </a:r>
          </a:p>
        </p:txBody>
      </p:sp>
    </p:spTree>
    <p:extLst>
      <p:ext uri="{BB962C8B-B14F-4D97-AF65-F5344CB8AC3E}">
        <p14:creationId xmlns:p14="http://schemas.microsoft.com/office/powerpoint/2010/main" val="2727942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ltLang="en-US"/>
              <a:t>© University of California</a:t>
            </a:r>
          </a:p>
        </p:txBody>
      </p:sp>
      <p:sp>
        <p:nvSpPr>
          <p:cNvPr id="5" name="Slide Number Placeholder 4"/>
          <p:cNvSpPr>
            <a:spLocks noGrp="1"/>
          </p:cNvSpPr>
          <p:nvPr>
            <p:ph type="sldNum" sz="quarter" idx="11"/>
          </p:nvPr>
        </p:nvSpPr>
        <p:spPr/>
        <p:txBody>
          <a:bodyPr/>
          <a:lstStyle>
            <a:lvl1pPr>
              <a:defRPr/>
            </a:lvl1pPr>
          </a:lstStyle>
          <a:p>
            <a:r>
              <a:rPr lang="en-US" altLang="en-US"/>
              <a:t>L07-</a:t>
            </a:r>
            <a:fld id="{78C6AB50-A18E-4CFF-B6FF-0B80B382AC8C}" type="slidenum">
              <a:rPr lang="en-US" altLang="en-US"/>
              <a:pPr/>
              <a:t>‹#›</a:t>
            </a:fld>
            <a:endParaRPr lang="en-US" altLang="en-US"/>
          </a:p>
        </p:txBody>
      </p:sp>
    </p:spTree>
    <p:extLst>
      <p:ext uri="{BB962C8B-B14F-4D97-AF65-F5344CB8AC3E}">
        <p14:creationId xmlns:p14="http://schemas.microsoft.com/office/powerpoint/2010/main" val="3038421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 University of California</a:t>
            </a:r>
          </a:p>
        </p:txBody>
      </p:sp>
      <p:sp>
        <p:nvSpPr>
          <p:cNvPr id="5" name="Slide Number Placeholder 4"/>
          <p:cNvSpPr>
            <a:spLocks noGrp="1"/>
          </p:cNvSpPr>
          <p:nvPr>
            <p:ph type="sldNum" sz="quarter" idx="11"/>
          </p:nvPr>
        </p:nvSpPr>
        <p:spPr/>
        <p:txBody>
          <a:bodyPr/>
          <a:lstStyle>
            <a:lvl1pPr>
              <a:defRPr/>
            </a:lvl1pPr>
          </a:lstStyle>
          <a:p>
            <a:r>
              <a:rPr lang="en-US" altLang="en-US"/>
              <a:t>L07-</a:t>
            </a:r>
            <a:fld id="{70B11CFD-9362-405B-BF85-AA1817E69A61}" type="slidenum">
              <a:rPr lang="en-US" altLang="en-US"/>
              <a:pPr/>
              <a:t>‹#›</a:t>
            </a:fld>
            <a:endParaRPr lang="en-US" altLang="en-US"/>
          </a:p>
        </p:txBody>
      </p:sp>
    </p:spTree>
    <p:extLst>
      <p:ext uri="{BB962C8B-B14F-4D97-AF65-F5344CB8AC3E}">
        <p14:creationId xmlns:p14="http://schemas.microsoft.com/office/powerpoint/2010/main" val="23586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 University of California</a:t>
            </a:r>
          </a:p>
        </p:txBody>
      </p:sp>
      <p:sp>
        <p:nvSpPr>
          <p:cNvPr id="5" name="Slide Number Placeholder 4"/>
          <p:cNvSpPr>
            <a:spLocks noGrp="1"/>
          </p:cNvSpPr>
          <p:nvPr>
            <p:ph type="sldNum" sz="quarter" idx="11"/>
          </p:nvPr>
        </p:nvSpPr>
        <p:spPr/>
        <p:txBody>
          <a:bodyPr/>
          <a:lstStyle>
            <a:lvl1pPr>
              <a:defRPr/>
            </a:lvl1pPr>
          </a:lstStyle>
          <a:p>
            <a:r>
              <a:rPr lang="en-US" altLang="en-US"/>
              <a:t>L07-</a:t>
            </a:r>
            <a:fld id="{0202BDFF-BA2F-467D-B76C-33DA3D642103}" type="slidenum">
              <a:rPr lang="en-US" altLang="en-US"/>
              <a:pPr/>
              <a:t>‹#›</a:t>
            </a:fld>
            <a:endParaRPr lang="en-US" altLang="en-US"/>
          </a:p>
        </p:txBody>
      </p:sp>
    </p:spTree>
    <p:extLst>
      <p:ext uri="{BB962C8B-B14F-4D97-AF65-F5344CB8AC3E}">
        <p14:creationId xmlns:p14="http://schemas.microsoft.com/office/powerpoint/2010/main" val="314881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 University of California</a:t>
            </a:r>
          </a:p>
        </p:txBody>
      </p:sp>
      <p:sp>
        <p:nvSpPr>
          <p:cNvPr id="5" name="Slide Number Placeholder 4"/>
          <p:cNvSpPr>
            <a:spLocks noGrp="1"/>
          </p:cNvSpPr>
          <p:nvPr>
            <p:ph type="sldNum" sz="quarter" idx="11"/>
          </p:nvPr>
        </p:nvSpPr>
        <p:spPr/>
        <p:txBody>
          <a:bodyPr/>
          <a:lstStyle>
            <a:lvl1pPr>
              <a:defRPr/>
            </a:lvl1pPr>
          </a:lstStyle>
          <a:p>
            <a:r>
              <a:rPr lang="en-US" altLang="en-US"/>
              <a:t>L07-</a:t>
            </a:r>
            <a:fld id="{F58EA79F-8540-420C-9E02-5488689BD874}" type="slidenum">
              <a:rPr lang="en-US" altLang="en-US"/>
              <a:pPr/>
              <a:t>‹#›</a:t>
            </a:fld>
            <a:endParaRPr lang="en-US" altLang="en-US"/>
          </a:p>
        </p:txBody>
      </p:sp>
    </p:spTree>
    <p:extLst>
      <p:ext uri="{BB962C8B-B14F-4D97-AF65-F5344CB8AC3E}">
        <p14:creationId xmlns:p14="http://schemas.microsoft.com/office/powerpoint/2010/main" val="369023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 University of California</a:t>
            </a:r>
          </a:p>
        </p:txBody>
      </p:sp>
      <p:sp>
        <p:nvSpPr>
          <p:cNvPr id="5" name="Slide Number Placeholder 4"/>
          <p:cNvSpPr>
            <a:spLocks noGrp="1"/>
          </p:cNvSpPr>
          <p:nvPr>
            <p:ph type="sldNum" sz="quarter" idx="11"/>
          </p:nvPr>
        </p:nvSpPr>
        <p:spPr/>
        <p:txBody>
          <a:bodyPr/>
          <a:lstStyle>
            <a:lvl1pPr>
              <a:defRPr/>
            </a:lvl1pPr>
          </a:lstStyle>
          <a:p>
            <a:r>
              <a:rPr lang="en-US" altLang="en-US"/>
              <a:t>L07-</a:t>
            </a:r>
            <a:fld id="{14102A1A-C1FC-4008-AFB8-394D19810B64}" type="slidenum">
              <a:rPr lang="en-US" altLang="en-US"/>
              <a:pPr/>
              <a:t>‹#›</a:t>
            </a:fld>
            <a:endParaRPr lang="en-US" altLang="en-US"/>
          </a:p>
        </p:txBody>
      </p:sp>
    </p:spTree>
    <p:extLst>
      <p:ext uri="{BB962C8B-B14F-4D97-AF65-F5344CB8AC3E}">
        <p14:creationId xmlns:p14="http://schemas.microsoft.com/office/powerpoint/2010/main" val="224169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ltLang="en-US"/>
              <a:t>© University of California</a:t>
            </a:r>
          </a:p>
        </p:txBody>
      </p:sp>
      <p:sp>
        <p:nvSpPr>
          <p:cNvPr id="6" name="Slide Number Placeholder 5"/>
          <p:cNvSpPr>
            <a:spLocks noGrp="1"/>
          </p:cNvSpPr>
          <p:nvPr>
            <p:ph type="sldNum" sz="quarter" idx="11"/>
          </p:nvPr>
        </p:nvSpPr>
        <p:spPr/>
        <p:txBody>
          <a:bodyPr/>
          <a:lstStyle>
            <a:lvl1pPr>
              <a:defRPr/>
            </a:lvl1pPr>
          </a:lstStyle>
          <a:p>
            <a:r>
              <a:rPr lang="en-US" altLang="en-US"/>
              <a:t>L07-</a:t>
            </a:r>
            <a:fld id="{80CBEDEA-88C3-40C7-B230-F6BE66333AA7}" type="slidenum">
              <a:rPr lang="en-US" altLang="en-US"/>
              <a:pPr/>
              <a:t>‹#›</a:t>
            </a:fld>
            <a:endParaRPr lang="en-US" altLang="en-US"/>
          </a:p>
        </p:txBody>
      </p:sp>
    </p:spTree>
    <p:extLst>
      <p:ext uri="{BB962C8B-B14F-4D97-AF65-F5344CB8AC3E}">
        <p14:creationId xmlns:p14="http://schemas.microsoft.com/office/powerpoint/2010/main" val="2739385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ltLang="en-US"/>
              <a:t>© University of California</a:t>
            </a:r>
          </a:p>
        </p:txBody>
      </p:sp>
      <p:sp>
        <p:nvSpPr>
          <p:cNvPr id="8" name="Slide Number Placeholder 7"/>
          <p:cNvSpPr>
            <a:spLocks noGrp="1"/>
          </p:cNvSpPr>
          <p:nvPr>
            <p:ph type="sldNum" sz="quarter" idx="11"/>
          </p:nvPr>
        </p:nvSpPr>
        <p:spPr/>
        <p:txBody>
          <a:bodyPr/>
          <a:lstStyle>
            <a:lvl1pPr>
              <a:defRPr/>
            </a:lvl1pPr>
          </a:lstStyle>
          <a:p>
            <a:r>
              <a:rPr lang="en-US" altLang="en-US"/>
              <a:t>L07-</a:t>
            </a:r>
            <a:fld id="{20C7EF00-5E48-44CB-8217-272B37C3056C}" type="slidenum">
              <a:rPr lang="en-US" altLang="en-US"/>
              <a:pPr/>
              <a:t>‹#›</a:t>
            </a:fld>
            <a:endParaRPr lang="en-US" altLang="en-US"/>
          </a:p>
        </p:txBody>
      </p:sp>
    </p:spTree>
    <p:extLst>
      <p:ext uri="{BB962C8B-B14F-4D97-AF65-F5344CB8AC3E}">
        <p14:creationId xmlns:p14="http://schemas.microsoft.com/office/powerpoint/2010/main" val="1487059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72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6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 University of California</a:t>
            </a:r>
          </a:p>
        </p:txBody>
      </p:sp>
      <p:sp>
        <p:nvSpPr>
          <p:cNvPr id="6" name="Slide Number Placeholder 5"/>
          <p:cNvSpPr>
            <a:spLocks noGrp="1"/>
          </p:cNvSpPr>
          <p:nvPr>
            <p:ph type="sldNum" sz="quarter" idx="11"/>
          </p:nvPr>
        </p:nvSpPr>
        <p:spPr/>
        <p:txBody>
          <a:bodyPr/>
          <a:lstStyle>
            <a:lvl1pPr>
              <a:defRPr/>
            </a:lvl1pPr>
          </a:lstStyle>
          <a:p>
            <a:r>
              <a:rPr lang="en-US" altLang="en-US"/>
              <a:t>L07-</a:t>
            </a:r>
            <a:fld id="{F351C7CA-CC7B-4A86-A69C-6C85BDD3979D}" type="slidenum">
              <a:rPr lang="en-US" altLang="en-US"/>
              <a:pPr/>
              <a:t>‹#›</a:t>
            </a:fld>
            <a:endParaRPr lang="en-US" altLang="en-US"/>
          </a:p>
        </p:txBody>
      </p:sp>
    </p:spTree>
    <p:extLst>
      <p:ext uri="{BB962C8B-B14F-4D97-AF65-F5344CB8AC3E}">
        <p14:creationId xmlns:p14="http://schemas.microsoft.com/office/powerpoint/2010/main" val="250296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 University of California</a:t>
            </a:r>
          </a:p>
        </p:txBody>
      </p:sp>
      <p:sp>
        <p:nvSpPr>
          <p:cNvPr id="6" name="Slide Number Placeholder 5"/>
          <p:cNvSpPr>
            <a:spLocks noGrp="1"/>
          </p:cNvSpPr>
          <p:nvPr>
            <p:ph type="sldNum" sz="quarter" idx="11"/>
          </p:nvPr>
        </p:nvSpPr>
        <p:spPr/>
        <p:txBody>
          <a:bodyPr/>
          <a:lstStyle>
            <a:lvl1pPr>
              <a:defRPr/>
            </a:lvl1pPr>
          </a:lstStyle>
          <a:p>
            <a:r>
              <a:rPr lang="en-US" altLang="en-US"/>
              <a:t>L07-</a:t>
            </a:r>
            <a:fld id="{52BF2D2C-0727-4E2A-8692-5BA06F31180C}" type="slidenum">
              <a:rPr lang="en-US" altLang="en-US"/>
              <a:pPr/>
              <a:t>‹#›</a:t>
            </a:fld>
            <a:endParaRPr lang="en-US" altLang="en-US"/>
          </a:p>
        </p:txBody>
      </p:sp>
    </p:spTree>
    <p:extLst>
      <p:ext uri="{BB962C8B-B14F-4D97-AF65-F5344CB8AC3E}">
        <p14:creationId xmlns:p14="http://schemas.microsoft.com/office/powerpoint/2010/main" val="412701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7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0" y="6550025"/>
            <a:ext cx="2895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ffectLst/>
                <a:latin typeface="Times New Roman" panose="02020603050405020304" pitchFamily="18" charset="0"/>
              </a:defRPr>
            </a:lvl1pPr>
          </a:lstStyle>
          <a:p>
            <a:r>
              <a:rPr lang="en-US" altLang="en-US"/>
              <a:t>© University of California</a:t>
            </a:r>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ffectLst/>
                <a:latin typeface="+mn-lt"/>
              </a:defRPr>
            </a:lvl1pPr>
          </a:lstStyle>
          <a:p>
            <a:r>
              <a:rPr lang="en-US" altLang="en-US"/>
              <a:t>L07-</a:t>
            </a:r>
            <a:fld id="{EE0DCE61-1288-48D6-B18E-DF70A1C13C7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fontAlgn="base">
        <a:spcBef>
          <a:spcPct val="0"/>
        </a:spcBef>
        <a:spcAft>
          <a:spcPct val="0"/>
        </a:spcAft>
        <a:defRPr sz="4400" b="1" kern="1200">
          <a:solidFill>
            <a:srgbClr val="EBD189"/>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2pPr>
      <a:lvl3pPr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3pPr>
      <a:lvl4pPr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4pPr>
      <a:lvl5pPr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5pPr>
      <a:lvl6pPr marL="457200"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6pPr>
      <a:lvl7pPr marL="914400"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7pPr>
      <a:lvl8pPr marL="1371600"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8pPr>
      <a:lvl9pPr marL="1828800"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9pPr>
    </p:titleStyle>
    <p:bodyStyle>
      <a:lvl1pPr marL="342900" indent="-342900" algn="l" rtl="0" fontAlgn="base">
        <a:spcBef>
          <a:spcPct val="20000"/>
        </a:spcBef>
        <a:spcAft>
          <a:spcPct val="0"/>
        </a:spcAft>
        <a:buChar char="•"/>
        <a:defRPr sz="3600" kern="1200">
          <a:solidFill>
            <a:srgbClr val="FFF2B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rgbClr val="FFFFFF"/>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4.emf"/><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pubserv3.cypressintegrated.com/showphoto.php?photo=1605&amp;size=big&amp;sort=1&amp;cat=1022" TargetMode="External"/><Relationship Id="rId2" Type="http://schemas.openxmlformats.org/officeDocument/2006/relationships/image" Target="../media/image16.emf"/><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Music/Thelonious%20Monk%20-%20John%20Coltrane/06%20-%20Functional.ra" TargetMode="External"/><Relationship Id="rId5" Type="http://schemas.openxmlformats.org/officeDocument/2006/relationships/hyperlink" Target="../WalbaMovies/04CYCLOH.MOV" TargetMode="External"/><Relationship Id="rId4" Type="http://schemas.openxmlformats.org/officeDocument/2006/relationships/hyperlink" Target="../Videos3rdEdn/D4A.M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Videos3rdEdn/D4B.MOV" TargetMode="External"/><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6.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5.emf"/><Relationship Id="rId5" Type="http://schemas.openxmlformats.org/officeDocument/2006/relationships/oleObject" Target="../embeddings/oleObject4.bin"/><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emf"/><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8" Type="http://schemas.openxmlformats.org/officeDocument/2006/relationships/hyperlink" Target="http://www.enchantedlearning.com/math/geometry/solids/Icosahedron.shtml" TargetMode="External"/><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www.enchantedlearning.com/math/geometry/solids/Octahedron.shtml" TargetMode="External"/><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notesSlide" Target="../notesSlides/notesSlide5.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0.jpeg"/><Relationship Id="rId5" Type="http://schemas.openxmlformats.org/officeDocument/2006/relationships/hyperlink" Target="http://en.wikipedia.org/wiki/Image:Dodecahedron.jpg" TargetMode="Externa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76200"/>
            <a:ext cx="7772400" cy="1143000"/>
          </a:xfrm>
        </p:spPr>
        <p:txBody>
          <a:bodyPr/>
          <a:lstStyle/>
          <a:p>
            <a:r>
              <a:rPr lang="en-US" dirty="0" smtClean="0">
                <a:solidFill>
                  <a:srgbClr val="00FF00"/>
                </a:solidFill>
                <a:latin typeface="+mn-lt"/>
              </a:rPr>
              <a:t>Chapter 4: Cycloalkanes</a:t>
            </a:r>
            <a:endParaRPr lang="en-US" dirty="0">
              <a:solidFill>
                <a:srgbClr val="00FF00"/>
              </a:solidFill>
              <a:latin typeface="+mn-lt"/>
            </a:endParaRPr>
          </a:p>
        </p:txBody>
      </p:sp>
      <p:cxnSp>
        <p:nvCxnSpPr>
          <p:cNvPr id="4" name="Straight Connector 3"/>
          <p:cNvCxnSpPr/>
          <p:nvPr/>
        </p:nvCxnSpPr>
        <p:spPr bwMode="auto">
          <a:xfrm>
            <a:off x="121139" y="1028700"/>
            <a:ext cx="8901723" cy="1778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6389" name="Rectangle 5"/>
          <p:cNvSpPr>
            <a:spLocks noGrp="1" noChangeArrowheads="1"/>
          </p:cNvSpPr>
          <p:nvPr>
            <p:ph type="title" idx="4294967295"/>
          </p:nvPr>
        </p:nvSpPr>
        <p:spPr>
          <a:xfrm>
            <a:off x="685800" y="133350"/>
            <a:ext cx="7772400" cy="858838"/>
          </a:xfrm>
        </p:spPr>
        <p:txBody>
          <a:bodyPr/>
          <a:lstStyle/>
          <a:p>
            <a:r>
              <a:rPr lang="en-US" altLang="en-US" dirty="0" err="1">
                <a:solidFill>
                  <a:srgbClr val="00FF00"/>
                </a:solidFill>
              </a:rPr>
              <a:t>Cyclopropane</a:t>
            </a:r>
            <a:endParaRPr lang="en-US" altLang="en-US" dirty="0">
              <a:solidFill>
                <a:srgbClr val="00FF00"/>
              </a:solidFill>
            </a:endParaRPr>
          </a:p>
        </p:txBody>
      </p:sp>
      <p:cxnSp>
        <p:nvCxnSpPr>
          <p:cNvPr id="6" name="Straight Connector 5"/>
          <p:cNvCxnSpPr/>
          <p:nvPr/>
        </p:nvCxnSpPr>
        <p:spPr bwMode="auto">
          <a:xfrm>
            <a:off x="150056" y="985520"/>
            <a:ext cx="8843889" cy="508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p:cNvGrpSpPr/>
          <p:nvPr/>
        </p:nvGrpSpPr>
        <p:grpSpPr>
          <a:xfrm>
            <a:off x="1627859" y="2285325"/>
            <a:ext cx="5888283" cy="2814850"/>
            <a:chOff x="1617390" y="2285325"/>
            <a:chExt cx="5888283" cy="2814850"/>
          </a:xfrm>
        </p:grpSpPr>
        <p:pic>
          <p:nvPicPr>
            <p:cNvPr id="2" name="Picture 1"/>
            <p:cNvPicPr>
              <a:picLocks noChangeAspect="1"/>
            </p:cNvPicPr>
            <p:nvPr/>
          </p:nvPicPr>
          <p:blipFill>
            <a:blip r:embed="rId2"/>
            <a:stretch>
              <a:fillRect/>
            </a:stretch>
          </p:blipFill>
          <p:spPr>
            <a:xfrm>
              <a:off x="1617390" y="2285325"/>
              <a:ext cx="2802210" cy="2814850"/>
            </a:xfrm>
            <a:prstGeom prst="rect">
              <a:avLst/>
            </a:prstGeom>
          </p:spPr>
        </p:pic>
        <p:pic>
          <p:nvPicPr>
            <p:cNvPr id="3" name="Picture 2"/>
            <p:cNvPicPr>
              <a:picLocks noChangeAspect="1"/>
            </p:cNvPicPr>
            <p:nvPr/>
          </p:nvPicPr>
          <p:blipFill>
            <a:blip r:embed="rId3"/>
            <a:stretch>
              <a:fillRect/>
            </a:stretch>
          </p:blipFill>
          <p:spPr>
            <a:xfrm>
              <a:off x="4907280" y="2286080"/>
              <a:ext cx="2598393" cy="2814095"/>
            </a:xfrm>
            <a:prstGeom prst="rect">
              <a:avLst/>
            </a:prstGeom>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9063" y="1073227"/>
            <a:ext cx="7785875" cy="5354306"/>
          </a:xfrm>
          <a:prstGeom prst="rect">
            <a:avLst/>
          </a:prstGeom>
        </p:spPr>
      </p:pic>
      <p:sp>
        <p:nvSpPr>
          <p:cNvPr id="657411" name="Rectangle 3"/>
          <p:cNvSpPr>
            <a:spLocks noGrp="1" noChangeArrowheads="1"/>
          </p:cNvSpPr>
          <p:nvPr>
            <p:ph type="title"/>
          </p:nvPr>
        </p:nvSpPr>
        <p:spPr>
          <a:xfrm>
            <a:off x="152400" y="0"/>
            <a:ext cx="8991600" cy="1143000"/>
          </a:xfrm>
        </p:spPr>
        <p:txBody>
          <a:bodyPr/>
          <a:lstStyle/>
          <a:p>
            <a:pPr algn="l"/>
            <a:r>
              <a:rPr lang="en-US" altLang="en-US" sz="3600" dirty="0">
                <a:solidFill>
                  <a:srgbClr val="00FF00"/>
                </a:solidFill>
              </a:rPr>
              <a:t>Strain Relief Through “Banana” Bonds</a:t>
            </a:r>
          </a:p>
        </p:txBody>
      </p:sp>
      <p:sp>
        <p:nvSpPr>
          <p:cNvPr id="657412" name="Line 4"/>
          <p:cNvSpPr>
            <a:spLocks noChangeShapeType="1"/>
          </p:cNvSpPr>
          <p:nvPr/>
        </p:nvSpPr>
        <p:spPr bwMode="auto">
          <a:xfrm flipH="1" flipV="1">
            <a:off x="6781800" y="3880484"/>
            <a:ext cx="571500" cy="59626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413" name="Line 5"/>
          <p:cNvSpPr>
            <a:spLocks noChangeShapeType="1"/>
          </p:cNvSpPr>
          <p:nvPr/>
        </p:nvSpPr>
        <p:spPr bwMode="auto">
          <a:xfrm>
            <a:off x="3108960" y="3756660"/>
            <a:ext cx="647700" cy="0"/>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414" name="Text Box 6"/>
          <p:cNvSpPr txBox="1">
            <a:spLocks noChangeArrowheads="1"/>
          </p:cNvSpPr>
          <p:nvPr/>
        </p:nvSpPr>
        <p:spPr bwMode="auto">
          <a:xfrm>
            <a:off x="846409" y="6413186"/>
            <a:ext cx="28937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000" dirty="0" err="1">
                <a:solidFill>
                  <a:schemeClr val="tx1"/>
                </a:solidFill>
                <a:effectLst>
                  <a:outerShdw blurRad="38100" dist="38100" dir="2700000" algn="tl">
                    <a:srgbClr val="000000"/>
                  </a:outerShdw>
                </a:effectLst>
                <a:latin typeface="Comic Sans MS" panose="030F0702030302020204" pitchFamily="66" charset="0"/>
              </a:rPr>
              <a:t>Trimethylene</a:t>
            </a:r>
            <a:r>
              <a:rPr lang="en-US" altLang="en-US" sz="2000" dirty="0">
                <a:solidFill>
                  <a:schemeClr val="tx1"/>
                </a:solidFill>
                <a:effectLst>
                  <a:outerShdw blurRad="38100" dist="38100" dir="2700000" algn="tl">
                    <a:srgbClr val="000000"/>
                  </a:outerShdw>
                </a:effectLst>
                <a:latin typeface="Comic Sans MS" panose="030F0702030302020204" pitchFamily="66" charset="0"/>
              </a:rPr>
              <a:t> </a:t>
            </a:r>
            <a:r>
              <a:rPr lang="en-US" altLang="en-US" sz="2000" dirty="0" err="1">
                <a:solidFill>
                  <a:schemeClr val="tx1"/>
                </a:solidFill>
                <a:effectLst>
                  <a:outerShdw blurRad="38100" dist="38100" dir="2700000" algn="tl">
                    <a:srgbClr val="000000"/>
                  </a:outerShdw>
                </a:effectLst>
                <a:latin typeface="Comic Sans MS" panose="030F0702030302020204" pitchFamily="66" charset="0"/>
              </a:rPr>
              <a:t>diradical</a:t>
            </a:r>
            <a:endParaRPr lang="en-US" altLang="en-US" sz="2000" dirty="0">
              <a:solidFill>
                <a:schemeClr val="tx1"/>
              </a:solidFill>
              <a:effectLst>
                <a:outerShdw blurRad="38100" dist="38100" dir="2700000" algn="tl">
                  <a:srgbClr val="000000"/>
                </a:outerShdw>
              </a:effectLst>
              <a:latin typeface="Comic Sans MS" panose="030F0702030302020204" pitchFamily="66" charset="0"/>
            </a:endParaRPr>
          </a:p>
        </p:txBody>
      </p:sp>
      <p:sp>
        <p:nvSpPr>
          <p:cNvPr id="657415" name="Text Box 7"/>
          <p:cNvSpPr txBox="1">
            <a:spLocks noChangeArrowheads="1"/>
          </p:cNvSpPr>
          <p:nvPr/>
        </p:nvSpPr>
        <p:spPr bwMode="auto">
          <a:xfrm>
            <a:off x="6620069" y="4476749"/>
            <a:ext cx="218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solidFill>
                  <a:srgbClr val="FF0000"/>
                </a:solidFill>
                <a:effectLst>
                  <a:outerShdw blurRad="38100" dist="38100" dir="2700000" algn="tl">
                    <a:srgbClr val="000000"/>
                  </a:outerShdw>
                </a:effectLst>
                <a:latin typeface="Comic Sans MS" panose="030F0702030302020204" pitchFamily="66" charset="0"/>
              </a:rPr>
              <a:t>Weakened:</a:t>
            </a:r>
          </a:p>
          <a:p>
            <a:r>
              <a:rPr lang="en-US" altLang="en-US" dirty="0">
                <a:solidFill>
                  <a:srgbClr val="FF0000"/>
                </a:solidFill>
                <a:effectLst>
                  <a:outerShdw blurRad="38100" dist="38100" dir="2700000" algn="tl">
                    <a:srgbClr val="000000"/>
                  </a:outerShdw>
                </a:effectLst>
                <a:latin typeface="Comic Sans MS" panose="030F0702030302020204" pitchFamily="66" charset="0"/>
              </a:rPr>
              <a:t>65 </a:t>
            </a:r>
            <a:r>
              <a:rPr lang="en-US" altLang="en-US" dirty="0" smtClean="0">
                <a:solidFill>
                  <a:srgbClr val="FF0000"/>
                </a:solidFill>
                <a:effectLst>
                  <a:outerShdw blurRad="38100" dist="38100" dir="2700000" algn="tl">
                    <a:srgbClr val="000000"/>
                  </a:outerShdw>
                </a:effectLst>
                <a:latin typeface="Comic Sans MS" panose="030F0702030302020204" pitchFamily="66" charset="0"/>
              </a:rPr>
              <a:t>kcal mol</a:t>
            </a:r>
            <a:r>
              <a:rPr lang="en-US" altLang="en-US" baseline="30000" dirty="0" smtClean="0">
                <a:solidFill>
                  <a:srgbClr val="FF0000"/>
                </a:solidFill>
                <a:effectLst>
                  <a:outerShdw blurRad="38100" dist="38100" dir="2700000" algn="tl">
                    <a:srgbClr val="000000"/>
                  </a:outerShdw>
                </a:effectLst>
                <a:latin typeface="Comic Sans MS" panose="030F0702030302020204" pitchFamily="66" charset="0"/>
              </a:rPr>
              <a:t>-1</a:t>
            </a:r>
            <a:endParaRPr lang="en-US" altLang="en-US" dirty="0">
              <a:solidFill>
                <a:srgbClr val="FF0000"/>
              </a:solidFill>
              <a:effectLst>
                <a:outerShdw blurRad="38100" dist="38100" dir="2700000" algn="tl">
                  <a:srgbClr val="000000"/>
                </a:outerShdw>
              </a:effectLst>
              <a:latin typeface="Comic Sans MS" panose="030F0702030302020204" pitchFamily="66" charset="0"/>
            </a:endParaRPr>
          </a:p>
        </p:txBody>
      </p:sp>
      <p:sp>
        <p:nvSpPr>
          <p:cNvPr id="657416" name="Line 8"/>
          <p:cNvSpPr>
            <a:spLocks noChangeShapeType="1"/>
          </p:cNvSpPr>
          <p:nvPr/>
        </p:nvSpPr>
        <p:spPr bwMode="auto">
          <a:xfrm flipH="1" flipV="1">
            <a:off x="3055619" y="3870960"/>
            <a:ext cx="653415" cy="9525"/>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0" name="Straight Connector 9"/>
          <p:cNvCxnSpPr/>
          <p:nvPr/>
        </p:nvCxnSpPr>
        <p:spPr bwMode="auto">
          <a:xfrm>
            <a:off x="142240" y="947420"/>
            <a:ext cx="8859520" cy="11508"/>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8435" name="Rectangle 3"/>
          <p:cNvSpPr>
            <a:spLocks noGrp="1" noChangeArrowheads="1"/>
          </p:cNvSpPr>
          <p:nvPr>
            <p:ph type="title"/>
          </p:nvPr>
        </p:nvSpPr>
        <p:spPr>
          <a:xfrm>
            <a:off x="434340" y="114300"/>
            <a:ext cx="8275320" cy="871220"/>
          </a:xfrm>
        </p:spPr>
        <p:txBody>
          <a:bodyPr/>
          <a:lstStyle/>
          <a:p>
            <a:r>
              <a:rPr lang="en-US" altLang="en-US" sz="3200" dirty="0" err="1">
                <a:solidFill>
                  <a:srgbClr val="00FF00"/>
                </a:solidFill>
              </a:rPr>
              <a:t>Cyclobutane</a:t>
            </a:r>
            <a:r>
              <a:rPr lang="en-US" altLang="en-US" sz="2800" dirty="0">
                <a:solidFill>
                  <a:srgbClr val="00FF00"/>
                </a:solidFill>
              </a:rPr>
              <a:t>: “Puckering” Reduces Eclipsing</a:t>
            </a:r>
          </a:p>
        </p:txBody>
      </p:sp>
      <p:cxnSp>
        <p:nvCxnSpPr>
          <p:cNvPr id="4" name="Straight Connector 3"/>
          <p:cNvCxnSpPr/>
          <p:nvPr/>
        </p:nvCxnSpPr>
        <p:spPr bwMode="auto">
          <a:xfrm>
            <a:off x="130624" y="871220"/>
            <a:ext cx="8882752" cy="508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Picture 1"/>
          <p:cNvPicPr>
            <a:picLocks noChangeAspect="1"/>
          </p:cNvPicPr>
          <p:nvPr/>
        </p:nvPicPr>
        <p:blipFill>
          <a:blip r:embed="rId2"/>
          <a:stretch>
            <a:fillRect/>
          </a:stretch>
        </p:blipFill>
        <p:spPr>
          <a:xfrm>
            <a:off x="86829" y="1337802"/>
            <a:ext cx="8978803" cy="2167398"/>
          </a:xfrm>
          <a:prstGeom prst="rect">
            <a:avLst/>
          </a:prstGeom>
        </p:spPr>
      </p:pic>
      <p:pic>
        <p:nvPicPr>
          <p:cNvPr id="6" name="Picture 5"/>
          <p:cNvPicPr>
            <a:picLocks noChangeAspect="1"/>
          </p:cNvPicPr>
          <p:nvPr/>
        </p:nvPicPr>
        <p:blipFill>
          <a:blip r:embed="rId3"/>
          <a:stretch>
            <a:fillRect/>
          </a:stretch>
        </p:blipFill>
        <p:spPr>
          <a:xfrm>
            <a:off x="1716777" y="4449246"/>
            <a:ext cx="5783909" cy="2126177"/>
          </a:xfrm>
          <a:prstGeom prst="rect">
            <a:avLst/>
          </a:prstGeom>
        </p:spPr>
      </p:pic>
      <p:sp>
        <p:nvSpPr>
          <p:cNvPr id="8" name="Text Box 6"/>
          <p:cNvSpPr txBox="1">
            <a:spLocks noChangeArrowheads="1"/>
          </p:cNvSpPr>
          <p:nvPr/>
        </p:nvSpPr>
        <p:spPr bwMode="auto">
          <a:xfrm>
            <a:off x="517901" y="5219946"/>
            <a:ext cx="11480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CC00CC"/>
                </a:solidFill>
                <a:effectLst/>
                <a:latin typeface="+mn-lt"/>
              </a:rPr>
              <a:t>Almost</a:t>
            </a:r>
          </a:p>
          <a:p>
            <a:r>
              <a:rPr lang="en-US" altLang="en-US" dirty="0">
                <a:solidFill>
                  <a:srgbClr val="CC00CC"/>
                </a:solidFill>
                <a:effectLst/>
                <a:latin typeface="+mn-lt"/>
              </a:rPr>
              <a:t>staggered</a:t>
            </a:r>
          </a:p>
        </p:txBody>
      </p:sp>
      <p:cxnSp>
        <p:nvCxnSpPr>
          <p:cNvPr id="5" name="Straight Connector 4"/>
          <p:cNvCxnSpPr/>
          <p:nvPr/>
        </p:nvCxnSpPr>
        <p:spPr bwMode="auto">
          <a:xfrm>
            <a:off x="2400300" y="5411001"/>
            <a:ext cx="225298" cy="492166"/>
          </a:xfrm>
          <a:prstGeom prst="line">
            <a:avLst/>
          </a:prstGeom>
          <a:noFill/>
          <a:ln w="38100" cap="flat" cmpd="sng" algn="ctr">
            <a:solidFill>
              <a:srgbClr val="CC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2400300" y="5411001"/>
            <a:ext cx="457200" cy="0"/>
          </a:xfrm>
          <a:prstGeom prst="line">
            <a:avLst/>
          </a:prstGeom>
          <a:noFill/>
          <a:ln w="38100" cap="flat" cmpd="sng" algn="ctr">
            <a:solidFill>
              <a:srgbClr val="CC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2857500" y="5411001"/>
            <a:ext cx="624840" cy="80762"/>
          </a:xfrm>
          <a:prstGeom prst="line">
            <a:avLst/>
          </a:prstGeom>
          <a:noFill/>
          <a:ln w="38100" cap="flat" cmpd="sng" algn="ctr">
            <a:solidFill>
              <a:srgbClr val="CC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3"/>
          <p:cNvSpPr txBox="1">
            <a:spLocks noChangeArrowheads="1"/>
          </p:cNvSpPr>
          <p:nvPr/>
        </p:nvSpPr>
        <p:spPr bwMode="auto">
          <a:xfrm>
            <a:off x="434340" y="3513235"/>
            <a:ext cx="8275320" cy="74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EBD189"/>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2pPr>
            <a:lvl3pPr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3pPr>
            <a:lvl4pPr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4pPr>
            <a:lvl5pPr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5pPr>
            <a:lvl6pPr marL="457200"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6pPr>
            <a:lvl7pPr marL="914400"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7pPr>
            <a:lvl8pPr marL="1371600"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8pPr>
            <a:lvl9pPr marL="1828800"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9pPr>
          </a:lstStyle>
          <a:p>
            <a:r>
              <a:rPr lang="en-US" altLang="en-US" sz="3200" dirty="0" err="1">
                <a:solidFill>
                  <a:srgbClr val="00FF00"/>
                </a:solidFill>
              </a:rPr>
              <a:t>Cyclopentane</a:t>
            </a:r>
            <a:r>
              <a:rPr lang="en-US" altLang="en-US" sz="3200" dirty="0">
                <a:solidFill>
                  <a:srgbClr val="00FF00"/>
                </a:solidFill>
              </a:rPr>
              <a:t>: Envelope Conformation</a:t>
            </a:r>
          </a:p>
        </p:txBody>
      </p:sp>
      <p:cxnSp>
        <p:nvCxnSpPr>
          <p:cNvPr id="23" name="Straight Connector 22"/>
          <p:cNvCxnSpPr/>
          <p:nvPr/>
        </p:nvCxnSpPr>
        <p:spPr bwMode="auto">
          <a:xfrm flipV="1">
            <a:off x="138386" y="4191000"/>
            <a:ext cx="8867228" cy="182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52" y="2004259"/>
            <a:ext cx="9151681" cy="1920041"/>
          </a:xfrm>
          <a:prstGeom prst="rect">
            <a:avLst/>
          </a:prstGeom>
        </p:spPr>
      </p:pic>
      <p:sp>
        <p:nvSpPr>
          <p:cNvPr id="660483" name="Rectangle 3"/>
          <p:cNvSpPr>
            <a:spLocks noGrp="1" noChangeArrowheads="1"/>
          </p:cNvSpPr>
          <p:nvPr>
            <p:ph type="title"/>
          </p:nvPr>
        </p:nvSpPr>
        <p:spPr>
          <a:xfrm>
            <a:off x="438150" y="43815"/>
            <a:ext cx="8269288" cy="1114425"/>
          </a:xfrm>
        </p:spPr>
        <p:txBody>
          <a:bodyPr/>
          <a:lstStyle/>
          <a:p>
            <a:r>
              <a:rPr lang="en-US" altLang="en-US" sz="3200" dirty="0">
                <a:solidFill>
                  <a:srgbClr val="00FF00"/>
                </a:solidFill>
              </a:rPr>
              <a:t>The </a:t>
            </a:r>
            <a:r>
              <a:rPr lang="en-US" altLang="en-US" sz="3200" dirty="0" smtClean="0">
                <a:solidFill>
                  <a:srgbClr val="00FF00"/>
                </a:solidFill>
              </a:rPr>
              <a:t>(Almost) Unstrained </a:t>
            </a:r>
            <a:r>
              <a:rPr lang="en-US" altLang="en-US" sz="3200" dirty="0">
                <a:solidFill>
                  <a:srgbClr val="00FF00"/>
                </a:solidFill>
              </a:rPr>
              <a:t>Cyclohexane:</a:t>
            </a:r>
            <a:br>
              <a:rPr lang="en-US" altLang="en-US" sz="3200" dirty="0">
                <a:solidFill>
                  <a:srgbClr val="00FF00"/>
                </a:solidFill>
              </a:rPr>
            </a:br>
            <a:r>
              <a:rPr lang="en-US" altLang="en-US" sz="3200" dirty="0">
                <a:solidFill>
                  <a:srgbClr val="00FF00"/>
                </a:solidFill>
              </a:rPr>
              <a:t>A “Chair” Conformation</a:t>
            </a:r>
          </a:p>
        </p:txBody>
      </p:sp>
      <p:sp>
        <p:nvSpPr>
          <p:cNvPr id="660487" name="Line 7"/>
          <p:cNvSpPr>
            <a:spLocks noChangeShapeType="1"/>
          </p:cNvSpPr>
          <p:nvPr/>
        </p:nvSpPr>
        <p:spPr bwMode="auto">
          <a:xfrm flipV="1">
            <a:off x="2082800" y="2415539"/>
            <a:ext cx="180340" cy="548739"/>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660488" name="Line 8"/>
          <p:cNvSpPr>
            <a:spLocks noChangeShapeType="1"/>
          </p:cNvSpPr>
          <p:nvPr/>
        </p:nvSpPr>
        <p:spPr bwMode="auto">
          <a:xfrm flipH="1">
            <a:off x="283845" y="3232150"/>
            <a:ext cx="161925" cy="428625"/>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60489" name="Text Box 9"/>
          <p:cNvSpPr txBox="1">
            <a:spLocks noChangeArrowheads="1"/>
          </p:cNvSpPr>
          <p:nvPr/>
        </p:nvSpPr>
        <p:spPr bwMode="auto">
          <a:xfrm>
            <a:off x="1968182" y="2143959"/>
            <a:ext cx="92868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b="1" dirty="0">
                <a:solidFill>
                  <a:srgbClr val="FF9900"/>
                </a:solidFill>
                <a:effectLst/>
                <a:latin typeface="+mn-lt"/>
              </a:rPr>
              <a:t>Move </a:t>
            </a:r>
          </a:p>
          <a:p>
            <a:r>
              <a:rPr lang="en-US" altLang="en-US" sz="1050" b="1" dirty="0" smtClean="0">
                <a:solidFill>
                  <a:srgbClr val="FF9900"/>
                </a:solidFill>
                <a:effectLst/>
                <a:latin typeface="+mn-lt"/>
              </a:rPr>
              <a:t>up</a:t>
            </a:r>
            <a:endParaRPr lang="en-US" altLang="en-US" sz="1050" b="1" dirty="0">
              <a:solidFill>
                <a:srgbClr val="FF9900"/>
              </a:solidFill>
              <a:effectLst/>
              <a:latin typeface="+mn-lt"/>
            </a:endParaRPr>
          </a:p>
        </p:txBody>
      </p:sp>
      <p:cxnSp>
        <p:nvCxnSpPr>
          <p:cNvPr id="9" name="Straight Connector 8"/>
          <p:cNvCxnSpPr/>
          <p:nvPr/>
        </p:nvCxnSpPr>
        <p:spPr bwMode="auto">
          <a:xfrm>
            <a:off x="146148" y="1137920"/>
            <a:ext cx="8851705" cy="508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9"/>
          <p:cNvSpPr txBox="1">
            <a:spLocks noChangeArrowheads="1"/>
          </p:cNvSpPr>
          <p:nvPr/>
        </p:nvSpPr>
        <p:spPr bwMode="auto">
          <a:xfrm>
            <a:off x="-188119" y="3573135"/>
            <a:ext cx="92868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b="1" dirty="0">
                <a:solidFill>
                  <a:srgbClr val="FF9900"/>
                </a:solidFill>
                <a:effectLst/>
                <a:latin typeface="+mn-lt"/>
              </a:rPr>
              <a:t>Move </a:t>
            </a:r>
          </a:p>
          <a:p>
            <a:r>
              <a:rPr lang="en-US" altLang="en-US" sz="1050" b="1" dirty="0" smtClean="0">
                <a:solidFill>
                  <a:srgbClr val="FF9900"/>
                </a:solidFill>
                <a:effectLst/>
                <a:latin typeface="+mn-lt"/>
              </a:rPr>
              <a:t>down</a:t>
            </a:r>
            <a:endParaRPr lang="en-US" altLang="en-US" sz="1050" b="1" dirty="0">
              <a:solidFill>
                <a:srgbClr val="FF9900"/>
              </a:solidFill>
              <a:effectLst/>
              <a:latin typeface="+mn-lt"/>
            </a:endParaRPr>
          </a:p>
        </p:txBody>
      </p:sp>
      <p:pic>
        <p:nvPicPr>
          <p:cNvPr id="3" name="Picture 2"/>
          <p:cNvPicPr>
            <a:picLocks noChangeAspect="1"/>
          </p:cNvPicPr>
          <p:nvPr/>
        </p:nvPicPr>
        <p:blipFill>
          <a:blip r:embed="rId4"/>
          <a:stretch>
            <a:fillRect/>
          </a:stretch>
        </p:blipFill>
        <p:spPr>
          <a:xfrm flipH="1">
            <a:off x="6285625" y="4053839"/>
            <a:ext cx="2748960" cy="1790701"/>
          </a:xfrm>
          <a:prstGeom prst="rect">
            <a:avLst/>
          </a:prstGeom>
        </p:spPr>
      </p:pic>
      <p:pic>
        <p:nvPicPr>
          <p:cNvPr id="4" name="Picture 3"/>
          <p:cNvPicPr>
            <a:picLocks noChangeAspect="1"/>
          </p:cNvPicPr>
          <p:nvPr/>
        </p:nvPicPr>
        <p:blipFill>
          <a:blip r:embed="rId5"/>
          <a:stretch>
            <a:fillRect/>
          </a:stretch>
        </p:blipFill>
        <p:spPr>
          <a:xfrm>
            <a:off x="182880" y="4676226"/>
            <a:ext cx="5890833" cy="1930314"/>
          </a:xfrm>
          <a:prstGeom prst="rect">
            <a:avLst/>
          </a:prstGeom>
        </p:spPr>
      </p:pic>
      <p:sp>
        <p:nvSpPr>
          <p:cNvPr id="5" name="TextBox 4"/>
          <p:cNvSpPr txBox="1"/>
          <p:nvPr/>
        </p:nvSpPr>
        <p:spPr>
          <a:xfrm>
            <a:off x="7315299" y="5974079"/>
            <a:ext cx="689612" cy="338554"/>
          </a:xfrm>
          <a:prstGeom prst="rect">
            <a:avLst/>
          </a:prstGeom>
          <a:noFill/>
        </p:spPr>
        <p:txBody>
          <a:bodyPr wrap="none" rtlCol="0">
            <a:spAutoFit/>
          </a:bodyPr>
          <a:lstStyle/>
          <a:p>
            <a:r>
              <a:rPr lang="en-US" dirty="0" smtClean="0">
                <a:latin typeface="+mn-lt"/>
              </a:rPr>
              <a:t>Chair</a:t>
            </a:r>
            <a:endParaRPr lang="en-US" dirty="0">
              <a:latin typeface="+mn-lt"/>
            </a:endParaRPr>
          </a:p>
        </p:txBody>
      </p:sp>
      <p:sp>
        <p:nvSpPr>
          <p:cNvPr id="6" name="TextBox 5"/>
          <p:cNvSpPr txBox="1"/>
          <p:nvPr/>
        </p:nvSpPr>
        <p:spPr>
          <a:xfrm>
            <a:off x="880476" y="4266235"/>
            <a:ext cx="3753656" cy="338554"/>
          </a:xfrm>
          <a:prstGeom prst="rect">
            <a:avLst/>
          </a:prstGeom>
          <a:noFill/>
        </p:spPr>
        <p:txBody>
          <a:bodyPr wrap="none" rtlCol="0">
            <a:spAutoFit/>
          </a:bodyPr>
          <a:lstStyle/>
          <a:p>
            <a:r>
              <a:rPr lang="en-US" dirty="0" smtClean="0">
                <a:solidFill>
                  <a:srgbClr val="00B0F0"/>
                </a:solidFill>
              </a:rPr>
              <a:t>Newman projection along C-C bond</a:t>
            </a:r>
            <a:endParaRPr lang="en-US" dirty="0">
              <a:solidFill>
                <a:srgbClr val="00B0F0"/>
              </a:solidFill>
            </a:endParaRPr>
          </a:p>
        </p:txBody>
      </p:sp>
      <p:sp>
        <p:nvSpPr>
          <p:cNvPr id="7" name="TextBox 6"/>
          <p:cNvSpPr txBox="1"/>
          <p:nvPr/>
        </p:nvSpPr>
        <p:spPr>
          <a:xfrm>
            <a:off x="4215988" y="6267986"/>
            <a:ext cx="1214949" cy="338554"/>
          </a:xfrm>
          <a:prstGeom prst="rect">
            <a:avLst/>
          </a:prstGeom>
          <a:noFill/>
        </p:spPr>
        <p:txBody>
          <a:bodyPr wrap="none" rtlCol="0">
            <a:spAutoFit/>
          </a:bodyPr>
          <a:lstStyle/>
          <a:p>
            <a:r>
              <a:rPr lang="en-US" dirty="0" smtClean="0">
                <a:solidFill>
                  <a:srgbClr val="CC00CC"/>
                </a:solidFill>
              </a:rPr>
              <a:t>Staggered</a:t>
            </a:r>
            <a:endParaRPr lang="en-US" dirty="0">
              <a:solidFill>
                <a:srgbClr val="CC00CC"/>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1905000"/>
            <a:ext cx="8535987" cy="3048000"/>
          </a:xfrm>
          <a:prstGeom prst="rect">
            <a:avLst/>
          </a:prstGeom>
          <a:noFill/>
          <a:extLst>
            <a:ext uri="{909E8E84-426E-40DD-AFC4-6F175D3DCCD1}">
              <a14:hiddenFill xmlns:a14="http://schemas.microsoft.com/office/drawing/2010/main">
                <a:solidFill>
                  <a:srgbClr val="FFFFFF"/>
                </a:solidFill>
              </a14:hiddenFill>
            </a:ext>
          </a:extLst>
        </p:spPr>
      </p:pic>
      <p:sp>
        <p:nvSpPr>
          <p:cNvPr id="666627" name="Rectangle 3"/>
          <p:cNvSpPr>
            <a:spLocks noGrp="1" noChangeArrowheads="1"/>
          </p:cNvSpPr>
          <p:nvPr>
            <p:ph type="title"/>
          </p:nvPr>
        </p:nvSpPr>
        <p:spPr>
          <a:xfrm>
            <a:off x="-203200" y="91440"/>
            <a:ext cx="9550400" cy="1143000"/>
          </a:xfrm>
        </p:spPr>
        <p:txBody>
          <a:bodyPr/>
          <a:lstStyle/>
          <a:p>
            <a:r>
              <a:rPr lang="en-US" altLang="en-US" sz="4000" smtClean="0">
                <a:solidFill>
                  <a:srgbClr val="00FF00"/>
                </a:solidFill>
              </a:rPr>
              <a:t>How To Draw The Chair Cyclohexane</a:t>
            </a:r>
            <a:endParaRPr lang="en-US" altLang="en-US" sz="4000" dirty="0">
              <a:solidFill>
                <a:srgbClr val="00FF00"/>
              </a:solidFill>
            </a:endParaRPr>
          </a:p>
        </p:txBody>
      </p:sp>
      <p:sp>
        <p:nvSpPr>
          <p:cNvPr id="666628" name="Line 4"/>
          <p:cNvSpPr>
            <a:spLocks noChangeShapeType="1"/>
          </p:cNvSpPr>
          <p:nvPr/>
        </p:nvSpPr>
        <p:spPr bwMode="auto">
          <a:xfrm flipH="1" flipV="1">
            <a:off x="457200" y="3609975"/>
            <a:ext cx="257175" cy="1571625"/>
          </a:xfrm>
          <a:prstGeom prst="line">
            <a:avLst/>
          </a:prstGeom>
          <a:noFill/>
          <a:ln w="19050">
            <a:solidFill>
              <a:srgbClr val="00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629" name="Text Box 5"/>
          <p:cNvSpPr txBox="1">
            <a:spLocks noChangeArrowheads="1"/>
          </p:cNvSpPr>
          <p:nvPr/>
        </p:nvSpPr>
        <p:spPr bwMode="auto">
          <a:xfrm>
            <a:off x="82903" y="5247323"/>
            <a:ext cx="120738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dirty="0">
                <a:solidFill>
                  <a:srgbClr val="FFFF00"/>
                </a:solidFill>
                <a:effectLst>
                  <a:outerShdw blurRad="38100" dist="38100" dir="2700000" algn="tl">
                    <a:srgbClr val="000000"/>
                  </a:outerShdw>
                </a:effectLst>
                <a:latin typeface="Comic Sans MS" panose="030F0702030302020204" pitchFamily="66" charset="0"/>
              </a:rPr>
              <a:t>This end</a:t>
            </a:r>
          </a:p>
          <a:p>
            <a:pPr eaLnBrk="0" hangingPunct="0"/>
            <a:r>
              <a:rPr lang="en-US" altLang="en-US" sz="2000" dirty="0" smtClean="0">
                <a:solidFill>
                  <a:srgbClr val="00FF00"/>
                </a:solidFill>
                <a:effectLst>
                  <a:outerShdw blurRad="38100" dist="38100" dir="2700000" algn="tl">
                    <a:srgbClr val="000000"/>
                  </a:outerShdw>
                </a:effectLst>
                <a:latin typeface="Comic Sans MS" panose="030F0702030302020204" pitchFamily="66" charset="0"/>
              </a:rPr>
              <a:t>“down”</a:t>
            </a:r>
            <a:endParaRPr lang="en-US" altLang="en-US" sz="2000" dirty="0">
              <a:solidFill>
                <a:srgbClr val="00FF00"/>
              </a:solidFill>
              <a:effectLst>
                <a:outerShdw blurRad="38100" dist="38100" dir="2700000" algn="tl">
                  <a:srgbClr val="000000"/>
                </a:outerShdw>
              </a:effectLst>
              <a:latin typeface="Comic Sans MS" panose="030F0702030302020204" pitchFamily="66" charset="0"/>
            </a:endParaRPr>
          </a:p>
        </p:txBody>
      </p:sp>
      <p:sp>
        <p:nvSpPr>
          <p:cNvPr id="666630" name="Line 6"/>
          <p:cNvSpPr>
            <a:spLocks noChangeShapeType="1"/>
          </p:cNvSpPr>
          <p:nvPr/>
        </p:nvSpPr>
        <p:spPr bwMode="auto">
          <a:xfrm flipH="1" flipV="1">
            <a:off x="2286000" y="2876550"/>
            <a:ext cx="247650" cy="2344738"/>
          </a:xfrm>
          <a:prstGeom prst="line">
            <a:avLst/>
          </a:prstGeom>
          <a:noFill/>
          <a:ln w="19050">
            <a:solidFill>
              <a:srgbClr val="FF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631" name="Text Box 7"/>
          <p:cNvSpPr txBox="1">
            <a:spLocks noChangeArrowheads="1"/>
          </p:cNvSpPr>
          <p:nvPr/>
        </p:nvSpPr>
        <p:spPr bwMode="auto">
          <a:xfrm>
            <a:off x="1871097" y="5281930"/>
            <a:ext cx="120738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dirty="0">
                <a:solidFill>
                  <a:srgbClr val="FFFF00"/>
                </a:solidFill>
                <a:effectLst>
                  <a:outerShdw blurRad="38100" dist="38100" dir="2700000" algn="tl">
                    <a:srgbClr val="000000"/>
                  </a:outerShdw>
                </a:effectLst>
                <a:latin typeface="Comic Sans MS" panose="030F0702030302020204" pitchFamily="66" charset="0"/>
              </a:rPr>
              <a:t>This end</a:t>
            </a:r>
          </a:p>
          <a:p>
            <a:pPr eaLnBrk="0" hangingPunct="0"/>
            <a:r>
              <a:rPr lang="en-US" altLang="en-US" sz="2000" dirty="0" smtClean="0">
                <a:solidFill>
                  <a:srgbClr val="FF9900"/>
                </a:solidFill>
                <a:effectLst>
                  <a:outerShdw blurRad="38100" dist="38100" dir="2700000" algn="tl">
                    <a:srgbClr val="000000"/>
                  </a:outerShdw>
                </a:effectLst>
                <a:latin typeface="Comic Sans MS" panose="030F0702030302020204" pitchFamily="66" charset="0"/>
              </a:rPr>
              <a:t>“</a:t>
            </a:r>
            <a:r>
              <a:rPr lang="en-US" altLang="en-US" sz="2000" dirty="0">
                <a:solidFill>
                  <a:srgbClr val="FF9900"/>
                </a:solidFill>
                <a:effectLst>
                  <a:outerShdw blurRad="38100" dist="38100" dir="2700000" algn="tl">
                    <a:srgbClr val="000000"/>
                  </a:outerShdw>
                </a:effectLst>
                <a:latin typeface="Comic Sans MS" panose="030F0702030302020204" pitchFamily="66" charset="0"/>
              </a:rPr>
              <a:t>up”</a:t>
            </a:r>
          </a:p>
        </p:txBody>
      </p:sp>
      <p:sp>
        <p:nvSpPr>
          <p:cNvPr id="666633" name="Rectangle 9"/>
          <p:cNvSpPr>
            <a:spLocks noChangeArrowheads="1"/>
          </p:cNvSpPr>
          <p:nvPr/>
        </p:nvSpPr>
        <p:spPr bwMode="auto">
          <a:xfrm>
            <a:off x="1460210" y="5010150"/>
            <a:ext cx="1847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000" dirty="0">
              <a:solidFill>
                <a:srgbClr val="FFFF00"/>
              </a:solidFill>
              <a:effectLst>
                <a:outerShdw blurRad="38100" dist="38100" dir="2700000" algn="tl">
                  <a:srgbClr val="000000"/>
                </a:outerShdw>
              </a:effectLst>
              <a:latin typeface="Comic Sans MS" panose="030F0702030302020204" pitchFamily="66" charset="0"/>
            </a:endParaRPr>
          </a:p>
        </p:txBody>
      </p:sp>
      <p:sp>
        <p:nvSpPr>
          <p:cNvPr id="666634" name="Text Box 10"/>
          <p:cNvSpPr txBox="1">
            <a:spLocks noChangeArrowheads="1"/>
          </p:cNvSpPr>
          <p:nvPr/>
        </p:nvSpPr>
        <p:spPr bwMode="auto">
          <a:xfrm>
            <a:off x="3078480" y="5266691"/>
            <a:ext cx="4809173" cy="1006475"/>
          </a:xfrm>
          <a:prstGeom prst="rect">
            <a:avLst/>
          </a:prstGeom>
          <a:solidFill>
            <a:srgbClr val="00B050"/>
          </a:solidFill>
          <a:ln>
            <a:noFill/>
          </a:ln>
          <a:effectLst/>
          <a:extLst/>
        </p:spPr>
        <p:txBody>
          <a:bodyPr wrap="square">
            <a:spAutoFit/>
          </a:bodyPr>
          <a:lstStyle/>
          <a:p>
            <a:r>
              <a:rPr lang="en-US" altLang="en-US" sz="2000" dirty="0">
                <a:effectLst>
                  <a:outerShdw blurRad="38100" dist="38100" dir="2700000" algn="tl">
                    <a:srgbClr val="000000"/>
                  </a:outerShdw>
                </a:effectLst>
                <a:latin typeface="+mn-lt"/>
              </a:rPr>
              <a:t>Equatorial bonds must be </a:t>
            </a:r>
            <a:r>
              <a:rPr lang="en-US" altLang="en-US" sz="2000" i="1" dirty="0">
                <a:solidFill>
                  <a:schemeClr val="accent6">
                    <a:lumMod val="75000"/>
                  </a:schemeClr>
                </a:solidFill>
                <a:effectLst>
                  <a:outerShdw blurRad="38100" dist="38100" dir="2700000" algn="tl">
                    <a:srgbClr val="000000"/>
                  </a:outerShdw>
                </a:effectLst>
                <a:latin typeface="+mn-lt"/>
              </a:rPr>
              <a:t>parallel </a:t>
            </a:r>
            <a:r>
              <a:rPr lang="en-US" altLang="en-US" sz="2000" dirty="0">
                <a:effectLst>
                  <a:outerShdw blurRad="38100" dist="38100" dir="2700000" algn="tl">
                    <a:srgbClr val="000000"/>
                  </a:outerShdw>
                </a:effectLst>
                <a:latin typeface="+mn-lt"/>
              </a:rPr>
              <a:t>to the C–C bond(s) </a:t>
            </a:r>
            <a:r>
              <a:rPr lang="en-US" altLang="en-US" sz="2000" dirty="0">
                <a:solidFill>
                  <a:schemeClr val="accent6">
                    <a:lumMod val="75000"/>
                  </a:schemeClr>
                </a:solidFill>
                <a:effectLst>
                  <a:outerShdw blurRad="38100" dist="38100" dir="2700000" algn="tl">
                    <a:srgbClr val="000000"/>
                  </a:outerShdw>
                </a:effectLst>
                <a:latin typeface="+mn-lt"/>
              </a:rPr>
              <a:t>“one over”</a:t>
            </a:r>
            <a:r>
              <a:rPr lang="en-US" altLang="en-US" sz="2000" dirty="0">
                <a:effectLst>
                  <a:outerShdw blurRad="38100" dist="38100" dir="2700000" algn="tl">
                    <a:srgbClr val="000000"/>
                  </a:outerShdw>
                </a:effectLst>
                <a:latin typeface="+mn-lt"/>
              </a:rPr>
              <a:t> [not the attached one(s), but the next one(s)]</a:t>
            </a:r>
          </a:p>
        </p:txBody>
      </p:sp>
      <p:cxnSp>
        <p:nvCxnSpPr>
          <p:cNvPr id="10" name="Straight Connector 9"/>
          <p:cNvCxnSpPr/>
          <p:nvPr/>
        </p:nvCxnSpPr>
        <p:spPr bwMode="auto">
          <a:xfrm flipV="1">
            <a:off x="134425" y="1055077"/>
            <a:ext cx="8875151" cy="6643"/>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Arc 1"/>
          <p:cNvSpPr/>
          <p:nvPr/>
        </p:nvSpPr>
        <p:spPr bwMode="auto">
          <a:xfrm rot="10800000">
            <a:off x="2901950" y="3436619"/>
            <a:ext cx="1395730" cy="365760"/>
          </a:xfrm>
          <a:prstGeom prst="arc">
            <a:avLst>
              <a:gd name="adj1" fmla="val 10525564"/>
              <a:gd name="adj2" fmla="val 219950"/>
            </a:avLst>
          </a:prstGeom>
          <a:noFill/>
          <a:ln w="22225" cap="flat" cmpd="sng" algn="ctr">
            <a:solidFill>
              <a:schemeClr val="accent6">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EBD189"/>
              </a:solidFill>
              <a:effectLst>
                <a:outerShdw blurRad="38100" dist="38100" dir="2700000" algn="tl">
                  <a:srgbClr val="000000">
                    <a:alpha val="43137"/>
                  </a:srgbClr>
                </a:outerShdw>
              </a:effectLst>
              <a:latin typeface="Arial Rounded MT Bold" panose="020F0704030504030204" pitchFamily="34" charset="0"/>
            </a:endParaRPr>
          </a:p>
        </p:txBody>
      </p:sp>
      <p:sp>
        <p:nvSpPr>
          <p:cNvPr id="12" name="Arc 11"/>
          <p:cNvSpPr/>
          <p:nvPr/>
        </p:nvSpPr>
        <p:spPr bwMode="auto">
          <a:xfrm rot="9264849">
            <a:off x="3584504" y="2737997"/>
            <a:ext cx="1395872" cy="1107685"/>
          </a:xfrm>
          <a:prstGeom prst="arc">
            <a:avLst>
              <a:gd name="adj1" fmla="val 10868457"/>
              <a:gd name="adj2" fmla="val 219950"/>
            </a:avLst>
          </a:prstGeom>
          <a:noFill/>
          <a:ln w="22225" cap="flat" cmpd="sng" algn="ctr">
            <a:solidFill>
              <a:schemeClr val="accent6">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EBD189"/>
              </a:solidFill>
              <a:effectLst>
                <a:outerShdw blurRad="38100" dist="38100" dir="2700000" algn="tl">
                  <a:srgbClr val="000000">
                    <a:alpha val="43137"/>
                  </a:srgbClr>
                </a:outerShdw>
              </a:effectLst>
              <a:latin typeface="Arial Rounded MT Bold" panose="020F0704030504030204" pitchFamily="34" charset="0"/>
            </a:endParaRPr>
          </a:p>
        </p:txBody>
      </p:sp>
      <p:cxnSp>
        <p:nvCxnSpPr>
          <p:cNvPr id="4" name="Straight Arrow Connector 3"/>
          <p:cNvCxnSpPr/>
          <p:nvPr/>
        </p:nvCxnSpPr>
        <p:spPr bwMode="auto">
          <a:xfrm flipH="1" flipV="1">
            <a:off x="4608732" y="3802380"/>
            <a:ext cx="2058768" cy="1536383"/>
          </a:xfrm>
          <a:prstGeom prst="straightConnector1">
            <a:avLst/>
          </a:prstGeom>
          <a:noFill/>
          <a:ln w="22225" cap="flat" cmpd="sng" algn="ctr">
            <a:solidFill>
              <a:schemeClr val="accent6">
                <a:lumMod val="75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626099" y="4739640"/>
            <a:ext cx="1369093" cy="276999"/>
          </a:xfrm>
          <a:prstGeom prst="rect">
            <a:avLst/>
          </a:prstGeom>
          <a:noFill/>
        </p:spPr>
        <p:txBody>
          <a:bodyPr wrap="none" rtlCol="0">
            <a:spAutoFit/>
          </a:bodyPr>
          <a:lstStyle/>
          <a:p>
            <a:r>
              <a:rPr lang="en-US" sz="1200" dirty="0" smtClean="0">
                <a:solidFill>
                  <a:srgbClr val="CC00CC"/>
                </a:solidFill>
              </a:rPr>
              <a:t>All vertical lines</a:t>
            </a:r>
            <a:endParaRPr lang="en-US" sz="1200" dirty="0">
              <a:solidFill>
                <a:srgbClr val="CC00CC"/>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724" y="1129066"/>
            <a:ext cx="9008552" cy="2894294"/>
          </a:xfrm>
          <a:prstGeom prst="rect">
            <a:avLst/>
          </a:prstGeom>
        </p:spPr>
      </p:pic>
      <p:sp>
        <p:nvSpPr>
          <p:cNvPr id="662531" name="Rectangle 3"/>
          <p:cNvSpPr>
            <a:spLocks noGrp="1" noChangeArrowheads="1"/>
          </p:cNvSpPr>
          <p:nvPr>
            <p:ph type="title"/>
          </p:nvPr>
        </p:nvSpPr>
        <p:spPr>
          <a:xfrm>
            <a:off x="213360" y="45720"/>
            <a:ext cx="8717280" cy="788670"/>
          </a:xfrm>
        </p:spPr>
        <p:txBody>
          <a:bodyPr/>
          <a:lstStyle/>
          <a:p>
            <a:pPr algn="l"/>
            <a:r>
              <a:rPr lang="en-US" altLang="en-US" sz="4000" dirty="0">
                <a:solidFill>
                  <a:srgbClr val="00FF00"/>
                </a:solidFill>
              </a:rPr>
              <a:t>The Cyclohexane </a:t>
            </a:r>
            <a:r>
              <a:rPr lang="en-US" altLang="en-US" sz="4000">
                <a:solidFill>
                  <a:srgbClr val="CC00CC"/>
                </a:solidFill>
              </a:rPr>
              <a:t>Boat</a:t>
            </a:r>
            <a:r>
              <a:rPr lang="en-US" altLang="en-US" sz="4000">
                <a:solidFill>
                  <a:srgbClr val="00FF00"/>
                </a:solidFill>
              </a:rPr>
              <a:t> </a:t>
            </a:r>
            <a:r>
              <a:rPr lang="en-US" altLang="en-US" sz="4000" smtClean="0">
                <a:solidFill>
                  <a:srgbClr val="00FF00"/>
                </a:solidFill>
              </a:rPr>
              <a:t>Is </a:t>
            </a:r>
            <a:r>
              <a:rPr lang="en-US" altLang="en-US" sz="4000" dirty="0">
                <a:solidFill>
                  <a:srgbClr val="00FF00"/>
                </a:solidFill>
              </a:rPr>
              <a:t>Strained</a:t>
            </a:r>
          </a:p>
        </p:txBody>
      </p:sp>
      <p:sp>
        <p:nvSpPr>
          <p:cNvPr id="662532" name="Text Box 4"/>
          <p:cNvSpPr txBox="1">
            <a:spLocks noChangeArrowheads="1"/>
          </p:cNvSpPr>
          <p:nvPr/>
        </p:nvSpPr>
        <p:spPr bwMode="auto">
          <a:xfrm>
            <a:off x="6947420" y="3621375"/>
            <a:ext cx="20826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000" b="1" dirty="0" smtClean="0">
                <a:solidFill>
                  <a:srgbClr val="CC00CC"/>
                </a:solidFill>
                <a:effectLst/>
                <a:latin typeface="+mn-lt"/>
              </a:rPr>
              <a:t>+6.9 kcal mol</a:t>
            </a:r>
            <a:r>
              <a:rPr lang="en-US" altLang="en-US" sz="2000" b="1" baseline="30000" dirty="0" smtClean="0">
                <a:solidFill>
                  <a:srgbClr val="CC00CC"/>
                </a:solidFill>
                <a:effectLst/>
                <a:latin typeface="+mn-lt"/>
              </a:rPr>
              <a:t>-1</a:t>
            </a:r>
            <a:endParaRPr lang="en-US" altLang="en-US" sz="2000" b="1" dirty="0">
              <a:solidFill>
                <a:srgbClr val="CC00CC"/>
              </a:solidFill>
              <a:effectLst/>
              <a:latin typeface="+mn-lt"/>
            </a:endParaRPr>
          </a:p>
        </p:txBody>
      </p:sp>
      <p:sp>
        <p:nvSpPr>
          <p:cNvPr id="662533" name="Line 5"/>
          <p:cNvSpPr>
            <a:spLocks noChangeShapeType="1"/>
          </p:cNvSpPr>
          <p:nvPr/>
        </p:nvSpPr>
        <p:spPr bwMode="auto">
          <a:xfrm flipV="1">
            <a:off x="2040255" y="2181225"/>
            <a:ext cx="9525" cy="590550"/>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62535" name="Line 7"/>
          <p:cNvSpPr>
            <a:spLocks noChangeShapeType="1"/>
          </p:cNvSpPr>
          <p:nvPr/>
        </p:nvSpPr>
        <p:spPr bwMode="auto">
          <a:xfrm flipV="1">
            <a:off x="567690" y="2171700"/>
            <a:ext cx="9525" cy="590550"/>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662537" name="Picture 9" descr="29IndexStock-453266-me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570" y="4175478"/>
            <a:ext cx="2798763"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p:cNvSpPr txBox="1">
            <a:spLocks noChangeArrowheads="1"/>
          </p:cNvSpPr>
          <p:nvPr/>
        </p:nvSpPr>
        <p:spPr bwMode="auto">
          <a:xfrm>
            <a:off x="1585436" y="1765727"/>
            <a:ext cx="92868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b="1" dirty="0">
                <a:solidFill>
                  <a:srgbClr val="FF9900"/>
                </a:solidFill>
                <a:effectLst/>
                <a:latin typeface="+mn-lt"/>
              </a:rPr>
              <a:t>Move </a:t>
            </a:r>
          </a:p>
          <a:p>
            <a:r>
              <a:rPr lang="en-US" altLang="en-US" sz="1050" b="1" dirty="0" smtClean="0">
                <a:solidFill>
                  <a:srgbClr val="FF9900"/>
                </a:solidFill>
                <a:effectLst/>
                <a:latin typeface="+mn-lt"/>
              </a:rPr>
              <a:t>up</a:t>
            </a:r>
            <a:endParaRPr lang="en-US" altLang="en-US" sz="1050" b="1" dirty="0">
              <a:solidFill>
                <a:srgbClr val="FF9900"/>
              </a:solidFill>
              <a:effectLst/>
              <a:latin typeface="+mn-lt"/>
            </a:endParaRPr>
          </a:p>
        </p:txBody>
      </p:sp>
      <p:sp>
        <p:nvSpPr>
          <p:cNvPr id="11" name="Text Box 9"/>
          <p:cNvSpPr txBox="1">
            <a:spLocks noChangeArrowheads="1"/>
          </p:cNvSpPr>
          <p:nvPr/>
        </p:nvSpPr>
        <p:spPr bwMode="auto">
          <a:xfrm>
            <a:off x="112871" y="1765727"/>
            <a:ext cx="92868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b="1" dirty="0">
                <a:solidFill>
                  <a:srgbClr val="FF9900"/>
                </a:solidFill>
                <a:effectLst/>
                <a:latin typeface="+mn-lt"/>
              </a:rPr>
              <a:t>Move </a:t>
            </a:r>
          </a:p>
          <a:p>
            <a:r>
              <a:rPr lang="en-US" altLang="en-US" sz="1050" b="1" dirty="0" smtClean="0">
                <a:solidFill>
                  <a:srgbClr val="FF9900"/>
                </a:solidFill>
                <a:effectLst/>
                <a:latin typeface="+mn-lt"/>
              </a:rPr>
              <a:t>up</a:t>
            </a:r>
            <a:endParaRPr lang="en-US" altLang="en-US" sz="1050" b="1" dirty="0">
              <a:solidFill>
                <a:srgbClr val="FF9900"/>
              </a:solidFill>
              <a:effectLst/>
              <a:latin typeface="+mn-lt"/>
            </a:endParaRPr>
          </a:p>
        </p:txBody>
      </p:sp>
      <p:sp>
        <p:nvSpPr>
          <p:cNvPr id="12" name="TextBox 11"/>
          <p:cNvSpPr txBox="1"/>
          <p:nvPr/>
        </p:nvSpPr>
        <p:spPr>
          <a:xfrm>
            <a:off x="4505006" y="6121471"/>
            <a:ext cx="623889" cy="338554"/>
          </a:xfrm>
          <a:prstGeom prst="rect">
            <a:avLst/>
          </a:prstGeom>
          <a:noFill/>
        </p:spPr>
        <p:txBody>
          <a:bodyPr wrap="none" rtlCol="0">
            <a:spAutoFit/>
          </a:bodyPr>
          <a:lstStyle/>
          <a:p>
            <a:r>
              <a:rPr lang="en-US" dirty="0" smtClean="0">
                <a:latin typeface="+mn-lt"/>
              </a:rPr>
              <a:t>Boat</a:t>
            </a:r>
            <a:endParaRPr lang="en-US" dirty="0">
              <a:latin typeface="+mn-lt"/>
            </a:endParaRPr>
          </a:p>
        </p:txBody>
      </p:sp>
      <p:cxnSp>
        <p:nvCxnSpPr>
          <p:cNvPr id="13" name="Straight Connector 12"/>
          <p:cNvCxnSpPr/>
          <p:nvPr/>
        </p:nvCxnSpPr>
        <p:spPr bwMode="auto">
          <a:xfrm>
            <a:off x="148420" y="795020"/>
            <a:ext cx="8847161" cy="508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18150" y="5697853"/>
            <a:ext cx="2950669" cy="1077218"/>
          </a:xfrm>
          <a:prstGeom prst="rect">
            <a:avLst/>
          </a:prstGeom>
          <a:noFill/>
        </p:spPr>
        <p:txBody>
          <a:bodyPr wrap="square" rtlCol="0">
            <a:spAutoFit/>
          </a:bodyPr>
          <a:lstStyle/>
          <a:p>
            <a:r>
              <a:rPr lang="en-US" dirty="0" smtClean="0"/>
              <a:t>We shall see that the boat form is actually a transition state in the dynamics of cyclohexane movement.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06" y="1981200"/>
            <a:ext cx="8535988" cy="2146300"/>
          </a:xfrm>
          <a:prstGeom prst="rect">
            <a:avLst/>
          </a:prstGeom>
          <a:noFill/>
          <a:extLst>
            <a:ext uri="{909E8E84-426E-40DD-AFC4-6F175D3DCCD1}">
              <a14:hiddenFill xmlns:a14="http://schemas.microsoft.com/office/drawing/2010/main">
                <a:solidFill>
                  <a:srgbClr val="FFFFFF"/>
                </a:solidFill>
              </a14:hiddenFill>
            </a:ext>
          </a:extLst>
        </p:spPr>
      </p:pic>
      <p:sp>
        <p:nvSpPr>
          <p:cNvPr id="663555" name="Rectangle 3"/>
          <p:cNvSpPr>
            <a:spLocks noGrp="1" noChangeArrowheads="1"/>
          </p:cNvSpPr>
          <p:nvPr>
            <p:ph type="title"/>
          </p:nvPr>
        </p:nvSpPr>
        <p:spPr>
          <a:xfrm>
            <a:off x="685800" y="297180"/>
            <a:ext cx="7772400" cy="909638"/>
          </a:xfrm>
        </p:spPr>
        <p:txBody>
          <a:bodyPr/>
          <a:lstStyle/>
          <a:p>
            <a:r>
              <a:rPr lang="en-US" altLang="en-US" dirty="0">
                <a:solidFill>
                  <a:srgbClr val="00FF00"/>
                </a:solidFill>
              </a:rPr>
              <a:t>…</a:t>
            </a:r>
            <a:r>
              <a:rPr lang="en-US" altLang="en-US">
                <a:solidFill>
                  <a:srgbClr val="00FF00"/>
                </a:solidFill>
              </a:rPr>
              <a:t>So </a:t>
            </a:r>
            <a:r>
              <a:rPr lang="en-US" altLang="en-US" smtClean="0">
                <a:solidFill>
                  <a:srgbClr val="00FF00"/>
                </a:solidFill>
              </a:rPr>
              <a:t>It </a:t>
            </a:r>
            <a:r>
              <a:rPr lang="en-US" altLang="en-US" dirty="0" smtClean="0">
                <a:solidFill>
                  <a:srgbClr val="00FF00"/>
                </a:solidFill>
              </a:rPr>
              <a:t>Twists </a:t>
            </a:r>
            <a:endParaRPr lang="en-US" altLang="en-US" dirty="0">
              <a:solidFill>
                <a:srgbClr val="00FF00"/>
              </a:solidFill>
            </a:endParaRPr>
          </a:p>
        </p:txBody>
      </p:sp>
      <p:sp>
        <p:nvSpPr>
          <p:cNvPr id="663556" name="Text Box 4"/>
          <p:cNvSpPr txBox="1">
            <a:spLocks noChangeArrowheads="1"/>
          </p:cNvSpPr>
          <p:nvPr/>
        </p:nvSpPr>
        <p:spPr bwMode="auto">
          <a:xfrm>
            <a:off x="539750" y="4571376"/>
            <a:ext cx="80645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3200" dirty="0">
                <a:solidFill>
                  <a:schemeClr val="tx1"/>
                </a:solidFill>
                <a:effectLst>
                  <a:outerShdw blurRad="38100" dist="38100" dir="2700000" algn="tl">
                    <a:srgbClr val="000000"/>
                  </a:outerShdw>
                </a:effectLst>
                <a:latin typeface="Comic Sans MS" panose="030F0702030302020204" pitchFamily="66" charset="0"/>
              </a:rPr>
              <a:t>But this is only part of its mobility.</a:t>
            </a:r>
          </a:p>
          <a:p>
            <a:pPr eaLnBrk="0" hangingPunct="0"/>
            <a:r>
              <a:rPr lang="en-US" altLang="en-US" sz="3200" dirty="0">
                <a:solidFill>
                  <a:schemeClr val="tx1"/>
                </a:solidFill>
                <a:effectLst>
                  <a:outerShdw blurRad="38100" dist="38100" dir="2700000" algn="tl">
                    <a:srgbClr val="000000"/>
                  </a:outerShdw>
                </a:effectLst>
                <a:latin typeface="Comic Sans MS" panose="030F0702030302020204" pitchFamily="66" charset="0"/>
              </a:rPr>
              <a:t>The </a:t>
            </a:r>
            <a:r>
              <a:rPr lang="en-US" altLang="en-US" sz="3200" dirty="0" smtClean="0">
                <a:solidFill>
                  <a:schemeClr val="tx1"/>
                </a:solidFill>
                <a:effectLst>
                  <a:outerShdw blurRad="38100" dist="38100" dir="2700000" algn="tl">
                    <a:srgbClr val="000000"/>
                  </a:outerShdw>
                </a:effectLst>
                <a:latin typeface="Comic Sans MS" panose="030F0702030302020204" pitchFamily="66" charset="0"/>
              </a:rPr>
              <a:t>most important movement is a </a:t>
            </a:r>
            <a:r>
              <a:rPr lang="en-US" altLang="en-US" sz="3200" dirty="0">
                <a:solidFill>
                  <a:srgbClr val="FF9900"/>
                </a:solidFill>
                <a:effectLst>
                  <a:outerShdw blurRad="38100" dist="38100" dir="2700000" algn="tl">
                    <a:srgbClr val="000000"/>
                  </a:outerShdw>
                </a:effectLst>
                <a:latin typeface="Comic Sans MS" panose="030F0702030302020204" pitchFamily="66" charset="0"/>
              </a:rPr>
              <a:t>“</a:t>
            </a:r>
            <a:r>
              <a:rPr lang="en-US" altLang="en-US" sz="3200" dirty="0" smtClean="0">
                <a:solidFill>
                  <a:srgbClr val="FF9900"/>
                </a:solidFill>
                <a:effectLst>
                  <a:outerShdw blurRad="38100" dist="38100" dir="2700000" algn="tl">
                    <a:srgbClr val="000000"/>
                  </a:outerShdw>
                </a:effectLst>
                <a:latin typeface="Comic Sans MS" panose="030F0702030302020204" pitchFamily="66" charset="0"/>
              </a:rPr>
              <a:t>flip”</a:t>
            </a:r>
            <a:r>
              <a:rPr lang="en-US" altLang="en-US" sz="3200" dirty="0" smtClean="0">
                <a:solidFill>
                  <a:schemeClr val="tx1"/>
                </a:solidFill>
                <a:effectLst>
                  <a:outerShdw blurRad="38100" dist="38100" dir="2700000" algn="tl">
                    <a:srgbClr val="000000"/>
                  </a:outerShdw>
                </a:effectLst>
                <a:latin typeface="Comic Sans MS" panose="030F0702030302020204" pitchFamily="66" charset="0"/>
              </a:rPr>
              <a:t> </a:t>
            </a:r>
            <a:r>
              <a:rPr lang="en-US" altLang="en-US" sz="3200" dirty="0">
                <a:solidFill>
                  <a:schemeClr val="tx1"/>
                </a:solidFill>
                <a:effectLst>
                  <a:outerShdw blurRad="38100" dist="38100" dir="2700000" algn="tl">
                    <a:srgbClr val="000000"/>
                  </a:outerShdw>
                </a:effectLst>
                <a:latin typeface="Comic Sans MS" panose="030F0702030302020204" pitchFamily="66" charset="0"/>
              </a:rPr>
              <a:t>from one </a:t>
            </a:r>
            <a:r>
              <a:rPr lang="en-US" altLang="en-US" sz="3200" dirty="0" smtClean="0">
                <a:solidFill>
                  <a:srgbClr val="FF9900"/>
                </a:solidFill>
                <a:effectLst>
                  <a:outerShdw blurRad="38100" dist="38100" dir="2700000" algn="tl">
                    <a:srgbClr val="000000"/>
                  </a:outerShdw>
                </a:effectLst>
                <a:latin typeface="Comic Sans MS" panose="030F0702030302020204" pitchFamily="66" charset="0"/>
              </a:rPr>
              <a:t>chair form </a:t>
            </a:r>
            <a:r>
              <a:rPr lang="en-US" altLang="en-US" sz="3200" dirty="0">
                <a:solidFill>
                  <a:srgbClr val="FF9900"/>
                </a:solidFill>
                <a:effectLst>
                  <a:outerShdw blurRad="38100" dist="38100" dir="2700000" algn="tl">
                    <a:srgbClr val="000000"/>
                  </a:outerShdw>
                </a:effectLst>
                <a:latin typeface="Comic Sans MS" panose="030F0702030302020204" pitchFamily="66" charset="0"/>
              </a:rPr>
              <a:t>to </a:t>
            </a:r>
            <a:r>
              <a:rPr lang="en-US" altLang="en-US" sz="3200" dirty="0" smtClean="0">
                <a:solidFill>
                  <a:srgbClr val="FF9900"/>
                </a:solidFill>
                <a:effectLst>
                  <a:outerShdw blurRad="38100" dist="38100" dir="2700000" algn="tl">
                    <a:srgbClr val="000000"/>
                  </a:outerShdw>
                </a:effectLst>
                <a:latin typeface="Comic Sans MS" panose="030F0702030302020204" pitchFamily="66" charset="0"/>
              </a:rPr>
              <a:t>another.</a:t>
            </a:r>
            <a:endParaRPr lang="en-US" altLang="en-US" sz="3200" dirty="0">
              <a:solidFill>
                <a:srgbClr val="FF9900"/>
              </a:solidFill>
              <a:effectLst>
                <a:outerShdw blurRad="38100" dist="38100" dir="2700000" algn="tl">
                  <a:srgbClr val="000000"/>
                </a:outerShdw>
              </a:effectLst>
              <a:latin typeface="Comic Sans MS" panose="030F0702030302020204" pitchFamily="66" charset="0"/>
            </a:endParaRPr>
          </a:p>
        </p:txBody>
      </p:sp>
      <p:sp>
        <p:nvSpPr>
          <p:cNvPr id="663558" name="Text Box 6"/>
          <p:cNvSpPr txBox="1">
            <a:spLocks noChangeArrowheads="1"/>
          </p:cNvSpPr>
          <p:nvPr/>
        </p:nvSpPr>
        <p:spPr bwMode="auto">
          <a:xfrm>
            <a:off x="861060" y="3407093"/>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1400" b="1" dirty="0" smtClean="0">
                <a:solidFill>
                  <a:schemeClr val="accent1"/>
                </a:solidFill>
                <a:effectLst/>
                <a:latin typeface="+mn-lt"/>
              </a:rPr>
              <a:t>More stable by 1.4 kcal mol</a:t>
            </a:r>
            <a:r>
              <a:rPr lang="en-US" altLang="en-US" sz="1400" b="1" baseline="30000" dirty="0" smtClean="0">
                <a:solidFill>
                  <a:schemeClr val="accent1"/>
                </a:solidFill>
                <a:effectLst/>
                <a:latin typeface="+mn-lt"/>
              </a:rPr>
              <a:t>-1</a:t>
            </a:r>
            <a:endParaRPr lang="en-US" altLang="en-US" sz="1400" b="1" dirty="0">
              <a:solidFill>
                <a:schemeClr val="tx1"/>
              </a:solidFill>
              <a:effectLst/>
              <a:latin typeface="+mn-lt"/>
            </a:endParaRPr>
          </a:p>
        </p:txBody>
      </p:sp>
      <p:sp>
        <p:nvSpPr>
          <p:cNvPr id="8" name="Text Box 6"/>
          <p:cNvSpPr txBox="1">
            <a:spLocks noChangeArrowheads="1"/>
          </p:cNvSpPr>
          <p:nvPr/>
        </p:nvSpPr>
        <p:spPr bwMode="auto">
          <a:xfrm>
            <a:off x="6765925" y="3264664"/>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1400" b="1" dirty="0" smtClean="0">
                <a:solidFill>
                  <a:schemeClr val="accent1"/>
                </a:solidFill>
                <a:effectLst/>
                <a:latin typeface="+mn-lt"/>
              </a:rPr>
              <a:t>More stable by 1.4 kcal mol</a:t>
            </a:r>
            <a:r>
              <a:rPr lang="en-US" altLang="en-US" sz="1400" b="1" baseline="30000" dirty="0" smtClean="0">
                <a:solidFill>
                  <a:schemeClr val="accent1"/>
                </a:solidFill>
                <a:effectLst/>
                <a:latin typeface="+mn-lt"/>
              </a:rPr>
              <a:t>-1</a:t>
            </a:r>
            <a:endParaRPr lang="en-US" altLang="en-US" sz="1400" b="1" dirty="0">
              <a:solidFill>
                <a:schemeClr val="tx1"/>
              </a:solidFill>
              <a:effectLst/>
              <a:latin typeface="+mn-lt"/>
            </a:endParaRPr>
          </a:p>
        </p:txBody>
      </p:sp>
      <p:cxnSp>
        <p:nvCxnSpPr>
          <p:cNvPr id="9" name="Straight Connector 8"/>
          <p:cNvCxnSpPr/>
          <p:nvPr/>
        </p:nvCxnSpPr>
        <p:spPr bwMode="auto">
          <a:xfrm>
            <a:off x="142240" y="1168400"/>
            <a:ext cx="8859520" cy="1270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4579" name="Rectangle 3"/>
          <p:cNvSpPr>
            <a:spLocks noGrp="1" noChangeArrowheads="1"/>
          </p:cNvSpPr>
          <p:nvPr>
            <p:ph type="title" idx="4294967295"/>
          </p:nvPr>
        </p:nvSpPr>
        <p:spPr>
          <a:xfrm>
            <a:off x="685800" y="109538"/>
            <a:ext cx="7772400" cy="692150"/>
          </a:xfrm>
        </p:spPr>
        <p:txBody>
          <a:bodyPr/>
          <a:lstStyle/>
          <a:p>
            <a:r>
              <a:rPr lang="en-US" altLang="en-US" dirty="0" smtClean="0">
                <a:solidFill>
                  <a:srgbClr val="00FF00"/>
                </a:solidFill>
              </a:rPr>
              <a:t>The Cyclohexane </a:t>
            </a:r>
            <a:r>
              <a:rPr lang="en-US" altLang="en-US" dirty="0">
                <a:solidFill>
                  <a:srgbClr val="00FF00"/>
                </a:solidFill>
              </a:rPr>
              <a:t>Ring Flip</a:t>
            </a:r>
          </a:p>
        </p:txBody>
      </p:sp>
      <p:cxnSp>
        <p:nvCxnSpPr>
          <p:cNvPr id="121" name="Straight Connector 120"/>
          <p:cNvCxnSpPr/>
          <p:nvPr/>
        </p:nvCxnSpPr>
        <p:spPr bwMode="auto">
          <a:xfrm flipV="1">
            <a:off x="156698" y="914400"/>
            <a:ext cx="8830605" cy="254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Picture 1"/>
          <p:cNvPicPr>
            <a:picLocks noChangeAspect="1"/>
          </p:cNvPicPr>
          <p:nvPr/>
        </p:nvPicPr>
        <p:blipFill>
          <a:blip r:embed="rId3"/>
          <a:stretch>
            <a:fillRect/>
          </a:stretch>
        </p:blipFill>
        <p:spPr>
          <a:xfrm>
            <a:off x="91440" y="1991215"/>
            <a:ext cx="8961120" cy="2715584"/>
          </a:xfrm>
          <a:prstGeom prst="rect">
            <a:avLst/>
          </a:prstGeom>
        </p:spPr>
      </p:pic>
      <p:sp>
        <p:nvSpPr>
          <p:cNvPr id="664605" name="Text Box 29"/>
          <p:cNvSpPr txBox="1">
            <a:spLocks noChangeArrowheads="1"/>
          </p:cNvSpPr>
          <p:nvPr/>
        </p:nvSpPr>
        <p:spPr bwMode="auto">
          <a:xfrm>
            <a:off x="3393763" y="4284080"/>
            <a:ext cx="14239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n-US" sz="2000" dirty="0">
                <a:solidFill>
                  <a:srgbClr val="CC00CC"/>
                </a:solidFill>
                <a:effectLst>
                  <a:outerShdw blurRad="38100" dist="38100" dir="2700000" algn="tl">
                    <a:srgbClr val="000000"/>
                  </a:outerShdw>
                </a:effectLst>
                <a:latin typeface="Comic Sans MS" panose="030F0702030302020204" pitchFamily="66" charset="0"/>
              </a:rPr>
              <a:t>Δ</a:t>
            </a:r>
            <a:r>
              <a:rPr lang="en-US" altLang="en-US" sz="2000" i="1" dirty="0">
                <a:solidFill>
                  <a:srgbClr val="CC00CC"/>
                </a:solidFill>
                <a:effectLst>
                  <a:outerShdw blurRad="38100" dist="38100" dir="2700000" algn="tl">
                    <a:srgbClr val="000000"/>
                  </a:outerShdw>
                </a:effectLst>
                <a:latin typeface="Comic Sans MS" panose="030F0702030302020204" pitchFamily="66" charset="0"/>
              </a:rPr>
              <a:t>G°</a:t>
            </a:r>
            <a:r>
              <a:rPr lang="en-US" altLang="en-US" sz="2000" dirty="0">
                <a:solidFill>
                  <a:srgbClr val="CC00CC"/>
                </a:solidFill>
                <a:effectLst>
                  <a:outerShdw blurRad="38100" dist="38100" dir="2700000" algn="tl">
                    <a:srgbClr val="000000"/>
                  </a:outerShdw>
                </a:effectLst>
                <a:latin typeface="Comic Sans MS" panose="030F0702030302020204" pitchFamily="66" charset="0"/>
              </a:rPr>
              <a:t> = O</a:t>
            </a:r>
            <a:endParaRPr lang="el-GR" altLang="en-US" sz="2000" dirty="0">
              <a:solidFill>
                <a:srgbClr val="CC00CC"/>
              </a:solidFill>
              <a:effectLst>
                <a:outerShdw blurRad="38100" dist="38100" dir="2700000" algn="tl">
                  <a:srgbClr val="000000"/>
                </a:outerShdw>
              </a:effectLst>
              <a:latin typeface="Comic Sans MS" panose="030F0702030302020204" pitchFamily="66" charset="0"/>
            </a:endParaRPr>
          </a:p>
        </p:txBody>
      </p:sp>
      <p:sp>
        <p:nvSpPr>
          <p:cNvPr id="3" name="TextBox 2">
            <a:hlinkClick r:id="rId4" action="ppaction://hlinkfile"/>
          </p:cNvPr>
          <p:cNvSpPr txBox="1"/>
          <p:nvPr/>
        </p:nvSpPr>
        <p:spPr>
          <a:xfrm>
            <a:off x="8015583" y="5658894"/>
            <a:ext cx="997902" cy="338554"/>
          </a:xfrm>
          <a:prstGeom prst="rect">
            <a:avLst/>
          </a:prstGeom>
          <a:solidFill>
            <a:schemeClr val="bg1">
              <a:lumMod val="75000"/>
            </a:schemeClr>
          </a:solidFill>
        </p:spPr>
        <p:txBody>
          <a:bodyPr wrap="none" rtlCol="0">
            <a:spAutoFit/>
          </a:bodyPr>
          <a:lstStyle/>
          <a:p>
            <a:r>
              <a:rPr lang="en-US" smtClean="0">
                <a:solidFill>
                  <a:schemeClr val="bg1"/>
                </a:solidFill>
              </a:rPr>
              <a:t>FlipAnm</a:t>
            </a:r>
            <a:endParaRPr lang="en-US">
              <a:solidFill>
                <a:schemeClr val="bg1"/>
              </a:solidFill>
            </a:endParaRPr>
          </a:p>
        </p:txBody>
      </p:sp>
      <p:sp>
        <p:nvSpPr>
          <p:cNvPr id="4" name="TextBox 3">
            <a:hlinkClick r:id="rId5" action="ppaction://hlinkfile"/>
          </p:cNvPr>
          <p:cNvSpPr txBox="1"/>
          <p:nvPr/>
        </p:nvSpPr>
        <p:spPr>
          <a:xfrm>
            <a:off x="8125137" y="6442922"/>
            <a:ext cx="799899" cy="338554"/>
          </a:xfrm>
          <a:prstGeom prst="rect">
            <a:avLst/>
          </a:prstGeom>
          <a:solidFill>
            <a:schemeClr val="bg1">
              <a:lumMod val="75000"/>
            </a:schemeClr>
          </a:solidFill>
        </p:spPr>
        <p:txBody>
          <a:bodyPr wrap="none" rtlCol="0">
            <a:spAutoFit/>
          </a:bodyPr>
          <a:lstStyle/>
          <a:p>
            <a:r>
              <a:rPr lang="en-US" smtClean="0">
                <a:solidFill>
                  <a:schemeClr val="bg1"/>
                </a:solidFill>
              </a:rPr>
              <a:t>Walba</a:t>
            </a:r>
            <a:endParaRPr lang="en-US">
              <a:solidFill>
                <a:schemeClr val="bg1"/>
              </a:solidFill>
            </a:endParaRPr>
          </a:p>
        </p:txBody>
      </p:sp>
      <p:sp>
        <p:nvSpPr>
          <p:cNvPr id="5" name="TextBox 4">
            <a:hlinkClick r:id="rId6" action="ppaction://hlinkfile"/>
          </p:cNvPr>
          <p:cNvSpPr txBox="1"/>
          <p:nvPr/>
        </p:nvSpPr>
        <p:spPr>
          <a:xfrm>
            <a:off x="8165052" y="6044343"/>
            <a:ext cx="720070" cy="338554"/>
          </a:xfrm>
          <a:prstGeom prst="rect">
            <a:avLst/>
          </a:prstGeom>
          <a:solidFill>
            <a:schemeClr val="bg1">
              <a:lumMod val="75000"/>
            </a:schemeClr>
          </a:solidFill>
        </p:spPr>
        <p:txBody>
          <a:bodyPr wrap="none" rtlCol="0">
            <a:spAutoFit/>
          </a:bodyPr>
          <a:lstStyle/>
          <a:p>
            <a:r>
              <a:rPr lang="en-US" smtClean="0">
                <a:solidFill>
                  <a:schemeClr val="bg1"/>
                </a:solidFill>
              </a:rPr>
              <a:t>Monk</a:t>
            </a:r>
            <a:endParaRPr lang="en-US">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5835" y="902786"/>
            <a:ext cx="7432330" cy="5894253"/>
          </a:xfrm>
          <a:prstGeom prst="rect">
            <a:avLst/>
          </a:prstGeom>
        </p:spPr>
      </p:pic>
      <p:sp>
        <p:nvSpPr>
          <p:cNvPr id="665603" name="Rectangle 3"/>
          <p:cNvSpPr>
            <a:spLocks noGrp="1" noChangeArrowheads="1"/>
          </p:cNvSpPr>
          <p:nvPr>
            <p:ph type="title"/>
          </p:nvPr>
        </p:nvSpPr>
        <p:spPr>
          <a:xfrm>
            <a:off x="381000" y="85725"/>
            <a:ext cx="8437563" cy="554355"/>
          </a:xfrm>
        </p:spPr>
        <p:txBody>
          <a:bodyPr/>
          <a:lstStyle/>
          <a:p>
            <a:r>
              <a:rPr lang="en-US" altLang="en-US" dirty="0">
                <a:solidFill>
                  <a:srgbClr val="00FF00"/>
                </a:solidFill>
              </a:rPr>
              <a:t>The Chair-Chair Flip Manifold</a:t>
            </a:r>
          </a:p>
        </p:txBody>
      </p:sp>
      <p:sp>
        <p:nvSpPr>
          <p:cNvPr id="665605" name="Text Box 5">
            <a:hlinkClick r:id="rId3" action="ppaction://hlinkfile"/>
          </p:cNvPr>
          <p:cNvSpPr txBox="1">
            <a:spLocks noChangeArrowheads="1"/>
          </p:cNvSpPr>
          <p:nvPr/>
        </p:nvSpPr>
        <p:spPr bwMode="auto">
          <a:xfrm>
            <a:off x="8346219" y="6462713"/>
            <a:ext cx="636714" cy="276999"/>
          </a:xfrm>
          <a:prstGeom prst="rect">
            <a:avLst/>
          </a:prstGeom>
          <a:solidFill>
            <a:schemeClr val="bg1">
              <a:lumMod val="75000"/>
            </a:schemeClr>
          </a:solidFill>
          <a:ln>
            <a:noFill/>
          </a:ln>
          <a:effectLst/>
          <a:extLst/>
        </p:spPr>
        <p:txBody>
          <a:bodyPr wrap="none">
            <a:spAutoFit/>
          </a:bodyPr>
          <a:lstStyle/>
          <a:p>
            <a:r>
              <a:rPr lang="en-US" altLang="en-US" sz="1200" smtClean="0">
                <a:solidFill>
                  <a:schemeClr val="bg1">
                    <a:lumMod val="60000"/>
                    <a:lumOff val="40000"/>
                  </a:schemeClr>
                </a:solidFill>
                <a:effectLst>
                  <a:outerShdw blurRad="38100" dist="38100" dir="2700000" algn="tl">
                    <a:srgbClr val="000000"/>
                  </a:outerShdw>
                </a:effectLst>
              </a:rPr>
              <a:t>PEDia</a:t>
            </a:r>
            <a:endParaRPr lang="en-US" altLang="en-US" sz="1200">
              <a:solidFill>
                <a:schemeClr val="bg1">
                  <a:lumMod val="60000"/>
                  <a:lumOff val="40000"/>
                </a:schemeClr>
              </a:solidFill>
              <a:effectLst>
                <a:outerShdw blurRad="38100" dist="38100" dir="2700000" algn="tl">
                  <a:srgbClr val="000000"/>
                </a:outerShdw>
              </a:effectLst>
            </a:endParaRPr>
          </a:p>
        </p:txBody>
      </p:sp>
      <p:sp>
        <p:nvSpPr>
          <p:cNvPr id="665606" name="Text Box 6"/>
          <p:cNvSpPr txBox="1">
            <a:spLocks noChangeArrowheads="1"/>
          </p:cNvSpPr>
          <p:nvPr/>
        </p:nvSpPr>
        <p:spPr bwMode="auto">
          <a:xfrm>
            <a:off x="7994650" y="539591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200">
              <a:effectLst>
                <a:outerShdw blurRad="38100" dist="38100" dir="2700000" algn="tl">
                  <a:srgbClr val="000000"/>
                </a:outerShdw>
              </a:effectLst>
            </a:endParaRPr>
          </a:p>
        </p:txBody>
      </p:sp>
      <p:sp>
        <p:nvSpPr>
          <p:cNvPr id="665608" name="Text Box 8"/>
          <p:cNvSpPr txBox="1">
            <a:spLocks noChangeArrowheads="1"/>
          </p:cNvSpPr>
          <p:nvPr/>
        </p:nvSpPr>
        <p:spPr bwMode="auto">
          <a:xfrm>
            <a:off x="3450432" y="6032818"/>
            <a:ext cx="2243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solidFill>
                  <a:srgbClr val="FF9900"/>
                </a:solidFill>
                <a:effectLst>
                  <a:outerShdw blurRad="38100" dist="38100" dir="2700000" algn="tl">
                    <a:srgbClr val="000000"/>
                  </a:outerShdw>
                </a:effectLst>
              </a:rPr>
              <a:t>100,000 times/sec</a:t>
            </a:r>
          </a:p>
        </p:txBody>
      </p:sp>
      <p:cxnSp>
        <p:nvCxnSpPr>
          <p:cNvPr id="8" name="Straight Connector 7"/>
          <p:cNvCxnSpPr/>
          <p:nvPr/>
        </p:nvCxnSpPr>
        <p:spPr bwMode="auto">
          <a:xfrm>
            <a:off x="130517" y="787400"/>
            <a:ext cx="8882966" cy="1270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8675" name="Text Box 3"/>
          <p:cNvSpPr txBox="1">
            <a:spLocks noChangeArrowheads="1"/>
          </p:cNvSpPr>
          <p:nvPr/>
        </p:nvSpPr>
        <p:spPr bwMode="auto">
          <a:xfrm>
            <a:off x="358140" y="212725"/>
            <a:ext cx="842772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4400" b="1" dirty="0" err="1" smtClean="0">
                <a:solidFill>
                  <a:srgbClr val="00FF00"/>
                </a:solidFill>
                <a:effectLst>
                  <a:outerShdw blurRad="38100" dist="38100" dir="2700000" algn="tl">
                    <a:srgbClr val="000000"/>
                  </a:outerShdw>
                </a:effectLst>
                <a:latin typeface="Comic Sans MS" panose="030F0702030302020204" pitchFamily="66" charset="0"/>
              </a:rPr>
              <a:t>Monosubstituted</a:t>
            </a:r>
            <a:r>
              <a:rPr lang="en-US" altLang="en-US" sz="4400" b="1" dirty="0" smtClean="0">
                <a:solidFill>
                  <a:srgbClr val="00FF00"/>
                </a:solidFill>
                <a:effectLst>
                  <a:outerShdw blurRad="38100" dist="38100" dir="2700000" algn="tl">
                    <a:srgbClr val="000000"/>
                  </a:outerShdw>
                </a:effectLst>
                <a:latin typeface="Comic Sans MS" panose="030F0702030302020204" pitchFamily="66" charset="0"/>
              </a:rPr>
              <a:t> </a:t>
            </a:r>
            <a:r>
              <a:rPr lang="en-US" altLang="en-US" sz="4400" b="1" dirty="0" err="1" smtClean="0">
                <a:solidFill>
                  <a:srgbClr val="00FF00"/>
                </a:solidFill>
                <a:effectLst>
                  <a:outerShdw blurRad="38100" dist="38100" dir="2700000" algn="tl">
                    <a:srgbClr val="000000"/>
                  </a:outerShdw>
                </a:effectLst>
                <a:latin typeface="Comic Sans MS" panose="030F0702030302020204" pitchFamily="66" charset="0"/>
              </a:rPr>
              <a:t>Cyclohexanes</a:t>
            </a:r>
            <a:endParaRPr lang="en-US" altLang="en-US" sz="4400" b="1" dirty="0">
              <a:solidFill>
                <a:srgbClr val="00FF00"/>
              </a:solidFill>
              <a:effectLst>
                <a:outerShdw blurRad="38100" dist="38100" dir="2700000" algn="tl">
                  <a:srgbClr val="000000"/>
                </a:outerShdw>
              </a:effectLst>
              <a:latin typeface="Comic Sans MS" panose="030F0702030302020204" pitchFamily="66" charset="0"/>
            </a:endParaRPr>
          </a:p>
        </p:txBody>
      </p:sp>
      <p:grpSp>
        <p:nvGrpSpPr>
          <p:cNvPr id="668677" name="Group 5"/>
          <p:cNvGrpSpPr>
            <a:grpSpLocks/>
          </p:cNvGrpSpPr>
          <p:nvPr/>
        </p:nvGrpSpPr>
        <p:grpSpPr bwMode="auto">
          <a:xfrm>
            <a:off x="876300" y="3806825"/>
            <a:ext cx="1557338" cy="922338"/>
            <a:chOff x="354" y="1072"/>
            <a:chExt cx="981" cy="581"/>
          </a:xfrm>
        </p:grpSpPr>
        <p:cxnSp>
          <p:nvCxnSpPr>
            <p:cNvPr id="668678" name="AutoShape 6"/>
            <p:cNvCxnSpPr>
              <a:cxnSpLocks noChangeShapeType="1"/>
            </p:cNvCxnSpPr>
            <p:nvPr/>
          </p:nvCxnSpPr>
          <p:spPr bwMode="auto">
            <a:xfrm rot="21145984" flipH="1">
              <a:off x="354" y="1112"/>
              <a:ext cx="252" cy="541"/>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8679" name="AutoShape 7"/>
            <p:cNvCxnSpPr>
              <a:cxnSpLocks noChangeShapeType="1"/>
            </p:cNvCxnSpPr>
            <p:nvPr/>
          </p:nvCxnSpPr>
          <p:spPr bwMode="auto">
            <a:xfrm rot="21145984" flipV="1">
              <a:off x="374" y="1402"/>
              <a:ext cx="310" cy="246"/>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8680" name="AutoShape 8"/>
            <p:cNvCxnSpPr>
              <a:cxnSpLocks noChangeShapeType="1"/>
            </p:cNvCxnSpPr>
            <p:nvPr/>
          </p:nvCxnSpPr>
          <p:spPr bwMode="auto">
            <a:xfrm rot="-454016">
              <a:off x="676" y="1355"/>
              <a:ext cx="363" cy="246"/>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8681" name="AutoShape 9"/>
            <p:cNvCxnSpPr>
              <a:cxnSpLocks noChangeShapeType="1"/>
            </p:cNvCxnSpPr>
            <p:nvPr/>
          </p:nvCxnSpPr>
          <p:spPr bwMode="auto">
            <a:xfrm rot="21145984" flipV="1">
              <a:off x="1025" y="1134"/>
              <a:ext cx="310" cy="431"/>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8682" name="AutoShape 10"/>
            <p:cNvCxnSpPr>
              <a:cxnSpLocks noChangeShapeType="1"/>
            </p:cNvCxnSpPr>
            <p:nvPr/>
          </p:nvCxnSpPr>
          <p:spPr bwMode="auto">
            <a:xfrm rot="21145984" flipH="1">
              <a:off x="975" y="1138"/>
              <a:ext cx="345" cy="176"/>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8683" name="AutoShape 11"/>
            <p:cNvCxnSpPr>
              <a:cxnSpLocks noChangeShapeType="1"/>
            </p:cNvCxnSpPr>
            <p:nvPr/>
          </p:nvCxnSpPr>
          <p:spPr bwMode="auto">
            <a:xfrm rot="-454016" flipH="1" flipV="1">
              <a:off x="582" y="1072"/>
              <a:ext cx="394" cy="288"/>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68684" name="Line 12"/>
          <p:cNvSpPr>
            <a:spLocks noChangeShapeType="1"/>
          </p:cNvSpPr>
          <p:nvPr/>
        </p:nvSpPr>
        <p:spPr bwMode="auto">
          <a:xfrm>
            <a:off x="3703638" y="4003675"/>
            <a:ext cx="639762" cy="0"/>
          </a:xfrm>
          <a:prstGeom prst="line">
            <a:avLst/>
          </a:prstGeom>
          <a:noFill/>
          <a:ln w="28575">
            <a:solidFill>
              <a:srgbClr val="FF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68685" name="Line 13"/>
          <p:cNvSpPr>
            <a:spLocks noChangeShapeType="1"/>
          </p:cNvSpPr>
          <p:nvPr/>
        </p:nvSpPr>
        <p:spPr bwMode="auto">
          <a:xfrm>
            <a:off x="3703638" y="4156075"/>
            <a:ext cx="1371600" cy="0"/>
          </a:xfrm>
          <a:prstGeom prst="line">
            <a:avLst/>
          </a:prstGeom>
          <a:noFill/>
          <a:ln w="28575">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68686" name="Text Box 14"/>
          <p:cNvSpPr txBox="1">
            <a:spLocks noChangeArrowheads="1"/>
          </p:cNvSpPr>
          <p:nvPr/>
        </p:nvSpPr>
        <p:spPr bwMode="auto">
          <a:xfrm>
            <a:off x="3497019" y="4303013"/>
            <a:ext cx="180510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2400" dirty="0">
                <a:solidFill>
                  <a:srgbClr val="FFFF00"/>
                </a:solidFill>
                <a:effectLst>
                  <a:outerShdw blurRad="38100" dist="38100" dir="2700000" algn="tl">
                    <a:srgbClr val="000000"/>
                  </a:outerShdw>
                </a:effectLst>
                <a:latin typeface="Comic Sans MS" panose="030F0702030302020204" pitchFamily="66" charset="0"/>
              </a:rPr>
              <a:t>Δ</a:t>
            </a:r>
            <a:r>
              <a:rPr lang="en-US" altLang="en-US" sz="2400" i="1" dirty="0">
                <a:solidFill>
                  <a:srgbClr val="FFFF00"/>
                </a:solidFill>
                <a:effectLst>
                  <a:outerShdw blurRad="38100" dist="38100" dir="2700000" algn="tl">
                    <a:srgbClr val="000000"/>
                  </a:outerShdw>
                </a:effectLst>
                <a:latin typeface="Comic Sans MS" panose="030F0702030302020204" pitchFamily="66" charset="0"/>
              </a:rPr>
              <a:t>G°</a:t>
            </a:r>
            <a:r>
              <a:rPr lang="en-US" altLang="en-US" sz="2400" dirty="0">
                <a:solidFill>
                  <a:srgbClr val="FFFF00"/>
                </a:solidFill>
                <a:effectLst>
                  <a:outerShdw blurRad="38100" dist="38100" dir="2700000" algn="tl">
                    <a:srgbClr val="000000"/>
                  </a:outerShdw>
                </a:effectLst>
                <a:latin typeface="Comic Sans MS" panose="030F0702030302020204" pitchFamily="66" charset="0"/>
              </a:rPr>
              <a:t> = +</a:t>
            </a:r>
            <a:r>
              <a:rPr lang="en-US" altLang="en-US" sz="2400" dirty="0" smtClean="0">
                <a:solidFill>
                  <a:srgbClr val="FFFF00"/>
                </a:solidFill>
                <a:effectLst>
                  <a:outerShdw blurRad="38100" dist="38100" dir="2700000" algn="tl">
                    <a:srgbClr val="000000"/>
                  </a:outerShdw>
                </a:effectLst>
                <a:latin typeface="Comic Sans MS" panose="030F0702030302020204" pitchFamily="66" charset="0"/>
              </a:rPr>
              <a:t>1.7</a:t>
            </a:r>
          </a:p>
          <a:p>
            <a:pPr>
              <a:spcBef>
                <a:spcPct val="50000"/>
              </a:spcBef>
            </a:pPr>
            <a:r>
              <a:rPr lang="en-US" altLang="en-US" sz="2400" dirty="0" smtClean="0">
                <a:solidFill>
                  <a:srgbClr val="FFFF00"/>
                </a:solidFill>
                <a:effectLst>
                  <a:outerShdw blurRad="38100" dist="38100" dir="2700000" algn="tl">
                    <a:srgbClr val="000000"/>
                  </a:outerShdw>
                </a:effectLst>
                <a:latin typeface="Comic Sans MS" panose="030F0702030302020204" pitchFamily="66" charset="0"/>
              </a:rPr>
              <a:t>Ratio: 95:5</a:t>
            </a:r>
            <a:endParaRPr lang="el-GR" altLang="en-US" sz="2400" dirty="0">
              <a:solidFill>
                <a:srgbClr val="FFFF00"/>
              </a:solidFill>
              <a:effectLst>
                <a:outerShdw blurRad="38100" dist="38100" dir="2700000" algn="tl">
                  <a:srgbClr val="000000"/>
                </a:outerShdw>
              </a:effectLst>
              <a:latin typeface="Comic Sans MS" panose="030F0702030302020204" pitchFamily="66" charset="0"/>
            </a:endParaRPr>
          </a:p>
        </p:txBody>
      </p:sp>
      <p:cxnSp>
        <p:nvCxnSpPr>
          <p:cNvPr id="668687" name="AutoShape 15"/>
          <p:cNvCxnSpPr>
            <a:cxnSpLocks noChangeShapeType="1"/>
          </p:cNvCxnSpPr>
          <p:nvPr/>
        </p:nvCxnSpPr>
        <p:spPr bwMode="auto">
          <a:xfrm rot="454016">
            <a:off x="6907213" y="3868738"/>
            <a:ext cx="430212" cy="858837"/>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8688" name="AutoShape 16"/>
          <p:cNvCxnSpPr>
            <a:cxnSpLocks noChangeShapeType="1"/>
          </p:cNvCxnSpPr>
          <p:nvPr/>
        </p:nvCxnSpPr>
        <p:spPr bwMode="auto">
          <a:xfrm rot="454016" flipH="1" flipV="1">
            <a:off x="6773863" y="4329113"/>
            <a:ext cx="530225" cy="390525"/>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8689" name="AutoShape 17"/>
          <p:cNvCxnSpPr>
            <a:cxnSpLocks noChangeShapeType="1"/>
          </p:cNvCxnSpPr>
          <p:nvPr/>
        </p:nvCxnSpPr>
        <p:spPr bwMode="auto">
          <a:xfrm rot="454016" flipH="1">
            <a:off x="6169025" y="4254500"/>
            <a:ext cx="619125" cy="390525"/>
          </a:xfrm>
          <a:prstGeom prst="straightConnector1">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8690" name="AutoShape 18"/>
          <p:cNvCxnSpPr>
            <a:cxnSpLocks noChangeShapeType="1"/>
          </p:cNvCxnSpPr>
          <p:nvPr/>
        </p:nvCxnSpPr>
        <p:spPr bwMode="auto">
          <a:xfrm rot="454016" flipH="1" flipV="1">
            <a:off x="5664200" y="3903663"/>
            <a:ext cx="528638" cy="684212"/>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8691" name="AutoShape 19"/>
          <p:cNvCxnSpPr>
            <a:cxnSpLocks noChangeShapeType="1"/>
          </p:cNvCxnSpPr>
          <p:nvPr/>
        </p:nvCxnSpPr>
        <p:spPr bwMode="auto">
          <a:xfrm rot="454016">
            <a:off x="5689600" y="3910013"/>
            <a:ext cx="588963" cy="27940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8692" name="AutoShape 20"/>
          <p:cNvCxnSpPr>
            <a:cxnSpLocks noChangeShapeType="1"/>
          </p:cNvCxnSpPr>
          <p:nvPr/>
        </p:nvCxnSpPr>
        <p:spPr bwMode="auto">
          <a:xfrm rot="454016" flipV="1">
            <a:off x="6276975" y="3805238"/>
            <a:ext cx="671513" cy="457200"/>
          </a:xfrm>
          <a:prstGeom prst="straightConnector1">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8693" name="Line 21"/>
          <p:cNvSpPr>
            <a:spLocks noChangeShapeType="1"/>
          </p:cNvSpPr>
          <p:nvPr/>
        </p:nvSpPr>
        <p:spPr bwMode="auto">
          <a:xfrm rot="5400000">
            <a:off x="2248694" y="3740944"/>
            <a:ext cx="2746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68694" name="Line 22"/>
          <p:cNvSpPr>
            <a:spLocks noChangeShapeType="1"/>
          </p:cNvSpPr>
          <p:nvPr/>
        </p:nvSpPr>
        <p:spPr bwMode="auto">
          <a:xfrm rot="1200000">
            <a:off x="2376488" y="3924300"/>
            <a:ext cx="2746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68695" name="Line 23"/>
          <p:cNvSpPr>
            <a:spLocks noChangeShapeType="1"/>
          </p:cNvSpPr>
          <p:nvPr/>
        </p:nvSpPr>
        <p:spPr bwMode="auto">
          <a:xfrm rot="5400000">
            <a:off x="7141369" y="4890294"/>
            <a:ext cx="274638" cy="0"/>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68696" name="Line 24"/>
          <p:cNvSpPr>
            <a:spLocks noChangeShapeType="1"/>
          </p:cNvSpPr>
          <p:nvPr/>
        </p:nvSpPr>
        <p:spPr bwMode="auto">
          <a:xfrm rot="9600000">
            <a:off x="7273925" y="4713288"/>
            <a:ext cx="2746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68697" name="Line 25"/>
          <p:cNvSpPr>
            <a:spLocks noChangeShapeType="1"/>
          </p:cNvSpPr>
          <p:nvPr/>
        </p:nvSpPr>
        <p:spPr bwMode="auto">
          <a:xfrm rot="5400000">
            <a:off x="6117432" y="4356894"/>
            <a:ext cx="2651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68698" name="Line 26"/>
          <p:cNvSpPr>
            <a:spLocks noChangeShapeType="1"/>
          </p:cNvSpPr>
          <p:nvPr/>
        </p:nvSpPr>
        <p:spPr bwMode="auto">
          <a:xfrm rot="5400000">
            <a:off x="6205537" y="4657726"/>
            <a:ext cx="920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68699" name="Line 27"/>
          <p:cNvSpPr>
            <a:spLocks noChangeShapeType="1"/>
          </p:cNvSpPr>
          <p:nvPr/>
        </p:nvSpPr>
        <p:spPr bwMode="auto">
          <a:xfrm rot="5400000">
            <a:off x="6006306" y="4750594"/>
            <a:ext cx="2746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68700" name="Text Box 28"/>
          <p:cNvSpPr txBox="1">
            <a:spLocks noChangeArrowheads="1"/>
          </p:cNvSpPr>
          <p:nvPr/>
        </p:nvSpPr>
        <p:spPr bwMode="auto">
          <a:xfrm>
            <a:off x="7101100" y="3331866"/>
            <a:ext cx="10366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smtClean="0">
                <a:solidFill>
                  <a:srgbClr val="00FF00"/>
                </a:solidFill>
                <a:effectLst>
                  <a:outerShdw blurRad="38100" dist="38100" dir="2700000" algn="tl">
                    <a:srgbClr val="000000"/>
                  </a:outerShdw>
                </a:effectLst>
                <a:latin typeface="Comic Sans MS" panose="030F0702030302020204" pitchFamily="66" charset="0"/>
              </a:rPr>
              <a:t>Gauche strain</a:t>
            </a:r>
            <a:endParaRPr lang="en-US" altLang="en-US" sz="2000" dirty="0">
              <a:solidFill>
                <a:srgbClr val="00FF00"/>
              </a:solidFill>
              <a:effectLst>
                <a:outerShdw blurRad="38100" dist="38100" dir="2700000" algn="tl">
                  <a:srgbClr val="000000"/>
                </a:outerShdw>
              </a:effectLst>
              <a:latin typeface="Comic Sans MS" panose="030F0702030302020204" pitchFamily="66" charset="0"/>
            </a:endParaRPr>
          </a:p>
        </p:txBody>
      </p:sp>
      <p:sp>
        <p:nvSpPr>
          <p:cNvPr id="668701" name="Freeform 29"/>
          <p:cNvSpPr>
            <a:spLocks/>
          </p:cNvSpPr>
          <p:nvPr/>
        </p:nvSpPr>
        <p:spPr bwMode="auto">
          <a:xfrm>
            <a:off x="6484938" y="3476625"/>
            <a:ext cx="647700" cy="465138"/>
          </a:xfrm>
          <a:custGeom>
            <a:avLst/>
            <a:gdLst>
              <a:gd name="T0" fmla="*/ 408 w 408"/>
              <a:gd name="T1" fmla="*/ 31 h 293"/>
              <a:gd name="T2" fmla="*/ 56 w 408"/>
              <a:gd name="T3" fmla="*/ 44 h 293"/>
              <a:gd name="T4" fmla="*/ 69 w 408"/>
              <a:gd name="T5" fmla="*/ 293 h 293"/>
            </a:gdLst>
            <a:ahLst/>
            <a:cxnLst>
              <a:cxn ang="0">
                <a:pos x="T0" y="T1"/>
              </a:cxn>
              <a:cxn ang="0">
                <a:pos x="T2" y="T3"/>
              </a:cxn>
              <a:cxn ang="0">
                <a:pos x="T4" y="T5"/>
              </a:cxn>
            </a:cxnLst>
            <a:rect l="0" t="0" r="r" b="b"/>
            <a:pathLst>
              <a:path w="408" h="293">
                <a:moveTo>
                  <a:pt x="408" y="31"/>
                </a:moveTo>
                <a:cubicBezTo>
                  <a:pt x="260" y="15"/>
                  <a:pt x="112" y="0"/>
                  <a:pt x="56" y="44"/>
                </a:cubicBezTo>
                <a:cubicBezTo>
                  <a:pt x="0" y="88"/>
                  <a:pt x="34" y="190"/>
                  <a:pt x="69" y="293"/>
                </a:cubicBezTo>
              </a:path>
            </a:pathLst>
          </a:custGeom>
          <a:noFill/>
          <a:ln w="25400" cap="flat" cmpd="sng">
            <a:solidFill>
              <a:srgbClr val="00FF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68702" name="Freeform 30"/>
          <p:cNvSpPr>
            <a:spLocks/>
          </p:cNvSpPr>
          <p:nvPr/>
        </p:nvSpPr>
        <p:spPr bwMode="auto">
          <a:xfrm rot="18035826" flipV="1">
            <a:off x="6551613" y="4151313"/>
            <a:ext cx="803275" cy="415925"/>
          </a:xfrm>
          <a:custGeom>
            <a:avLst/>
            <a:gdLst>
              <a:gd name="T0" fmla="*/ 408 w 408"/>
              <a:gd name="T1" fmla="*/ 31 h 293"/>
              <a:gd name="T2" fmla="*/ 56 w 408"/>
              <a:gd name="T3" fmla="*/ 44 h 293"/>
              <a:gd name="T4" fmla="*/ 69 w 408"/>
              <a:gd name="T5" fmla="*/ 293 h 293"/>
            </a:gdLst>
            <a:ahLst/>
            <a:cxnLst>
              <a:cxn ang="0">
                <a:pos x="T0" y="T1"/>
              </a:cxn>
              <a:cxn ang="0">
                <a:pos x="T2" y="T3"/>
              </a:cxn>
              <a:cxn ang="0">
                <a:pos x="T4" y="T5"/>
              </a:cxn>
            </a:cxnLst>
            <a:rect l="0" t="0" r="r" b="b"/>
            <a:pathLst>
              <a:path w="408" h="293">
                <a:moveTo>
                  <a:pt x="408" y="31"/>
                </a:moveTo>
                <a:cubicBezTo>
                  <a:pt x="260" y="15"/>
                  <a:pt x="112" y="0"/>
                  <a:pt x="56" y="44"/>
                </a:cubicBezTo>
                <a:cubicBezTo>
                  <a:pt x="0" y="88"/>
                  <a:pt x="34" y="190"/>
                  <a:pt x="69" y="293"/>
                </a:cubicBezTo>
              </a:path>
            </a:pathLst>
          </a:custGeom>
          <a:noFill/>
          <a:ln w="25400" cap="flat" cmpd="sng">
            <a:solidFill>
              <a:srgbClr val="00FF00"/>
            </a:solidFill>
            <a:prstDash val="solid"/>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68703" name="Rectangle 31"/>
          <p:cNvSpPr>
            <a:spLocks noChangeArrowheads="1"/>
          </p:cNvSpPr>
          <p:nvPr/>
        </p:nvSpPr>
        <p:spPr bwMode="auto">
          <a:xfrm>
            <a:off x="5889625" y="4829175"/>
            <a:ext cx="417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FFFFFF"/>
                </a:solidFill>
                <a:effectLst>
                  <a:outerShdw blurRad="38100" dist="38100" dir="2700000" algn="tl">
                    <a:srgbClr val="000000"/>
                  </a:outerShdw>
                </a:effectLst>
                <a:latin typeface="Comic Sans MS" panose="030F0702030302020204" pitchFamily="66" charset="0"/>
              </a:rPr>
              <a:t>H</a:t>
            </a:r>
          </a:p>
        </p:txBody>
      </p:sp>
      <p:sp>
        <p:nvSpPr>
          <p:cNvPr id="668704" name="Rectangle 32"/>
          <p:cNvSpPr>
            <a:spLocks noChangeArrowheads="1"/>
          </p:cNvSpPr>
          <p:nvPr/>
        </p:nvSpPr>
        <p:spPr bwMode="auto">
          <a:xfrm>
            <a:off x="6142038" y="4668838"/>
            <a:ext cx="360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FFFFFF"/>
                </a:solidFill>
                <a:effectLst>
                  <a:outerShdw blurRad="38100" dist="38100" dir="2700000" algn="tl">
                    <a:srgbClr val="000000"/>
                  </a:outerShdw>
                </a:effectLst>
                <a:latin typeface="Comic Sans MS" panose="030F0702030302020204" pitchFamily="66" charset="0"/>
              </a:rPr>
              <a:t>H</a:t>
            </a:r>
          </a:p>
        </p:txBody>
      </p:sp>
      <p:sp>
        <p:nvSpPr>
          <p:cNvPr id="668705" name="Rectangle 33"/>
          <p:cNvSpPr>
            <a:spLocks noChangeArrowheads="1"/>
          </p:cNvSpPr>
          <p:nvPr/>
        </p:nvSpPr>
        <p:spPr bwMode="auto">
          <a:xfrm>
            <a:off x="7062788" y="4999038"/>
            <a:ext cx="725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B2B2B2"/>
                </a:solidFill>
                <a:effectLst>
                  <a:outerShdw blurRad="38100" dist="38100" dir="2700000" algn="tl">
                    <a:srgbClr val="000000"/>
                  </a:outerShdw>
                </a:effectLst>
                <a:latin typeface="Comic Sans MS" panose="030F0702030302020204" pitchFamily="66" charset="0"/>
              </a:rPr>
              <a:t>C</a:t>
            </a:r>
            <a:r>
              <a:rPr lang="en-US" altLang="en-US" sz="2400">
                <a:solidFill>
                  <a:srgbClr val="FFFFFF"/>
                </a:solidFill>
                <a:effectLst>
                  <a:outerShdw blurRad="38100" dist="38100" dir="2700000" algn="tl">
                    <a:srgbClr val="000000"/>
                  </a:outerShdw>
                </a:effectLst>
                <a:latin typeface="Comic Sans MS" panose="030F0702030302020204" pitchFamily="66" charset="0"/>
              </a:rPr>
              <a:t>H</a:t>
            </a:r>
            <a:r>
              <a:rPr lang="en-US" altLang="en-US" sz="2400" baseline="-25000">
                <a:solidFill>
                  <a:srgbClr val="FFFFFF"/>
                </a:solidFill>
                <a:effectLst>
                  <a:outerShdw blurRad="38100" dist="38100" dir="2700000" algn="tl">
                    <a:srgbClr val="000000"/>
                  </a:outerShdw>
                </a:effectLst>
                <a:latin typeface="Comic Sans MS" panose="030F0702030302020204" pitchFamily="66" charset="0"/>
              </a:rPr>
              <a:t>3</a:t>
            </a:r>
          </a:p>
        </p:txBody>
      </p:sp>
      <p:sp>
        <p:nvSpPr>
          <p:cNvPr id="668707" name="Text Box 35"/>
          <p:cNvSpPr txBox="1">
            <a:spLocks noChangeArrowheads="1"/>
          </p:cNvSpPr>
          <p:nvPr/>
        </p:nvSpPr>
        <p:spPr bwMode="auto">
          <a:xfrm rot="857023">
            <a:off x="6624638" y="4811713"/>
            <a:ext cx="5810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a:solidFill>
                  <a:srgbClr val="FF9900"/>
                </a:solidFill>
                <a:effectLst/>
              </a:rPr>
              <a:t>(</a:t>
            </a:r>
          </a:p>
        </p:txBody>
      </p:sp>
      <p:sp>
        <p:nvSpPr>
          <p:cNvPr id="668708" name="Line 36"/>
          <p:cNvSpPr>
            <a:spLocks noChangeShapeType="1"/>
          </p:cNvSpPr>
          <p:nvPr/>
        </p:nvSpPr>
        <p:spPr bwMode="auto">
          <a:xfrm rot="10457023">
            <a:off x="6846888" y="5449888"/>
            <a:ext cx="109537" cy="0"/>
          </a:xfrm>
          <a:prstGeom prst="line">
            <a:avLst/>
          </a:prstGeom>
          <a:noFill/>
          <a:ln w="222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68709" name="Line 37"/>
          <p:cNvSpPr>
            <a:spLocks noChangeShapeType="1"/>
          </p:cNvSpPr>
          <p:nvPr/>
        </p:nvSpPr>
        <p:spPr bwMode="auto">
          <a:xfrm rot="10457023">
            <a:off x="6826250" y="5349875"/>
            <a:ext cx="109538" cy="0"/>
          </a:xfrm>
          <a:prstGeom prst="line">
            <a:avLst/>
          </a:prstGeom>
          <a:noFill/>
          <a:ln w="222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68710" name="Line 38"/>
          <p:cNvSpPr>
            <a:spLocks noChangeShapeType="1"/>
          </p:cNvSpPr>
          <p:nvPr/>
        </p:nvSpPr>
        <p:spPr bwMode="auto">
          <a:xfrm rot="857023">
            <a:off x="6861175" y="5229225"/>
            <a:ext cx="93663" cy="0"/>
          </a:xfrm>
          <a:prstGeom prst="line">
            <a:avLst/>
          </a:prstGeom>
          <a:noFill/>
          <a:ln w="222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68711" name="Line 39"/>
          <p:cNvSpPr>
            <a:spLocks noChangeShapeType="1"/>
          </p:cNvSpPr>
          <p:nvPr/>
        </p:nvSpPr>
        <p:spPr bwMode="auto">
          <a:xfrm rot="12857023">
            <a:off x="6962775" y="5068888"/>
            <a:ext cx="109538" cy="0"/>
          </a:xfrm>
          <a:prstGeom prst="line">
            <a:avLst/>
          </a:prstGeom>
          <a:noFill/>
          <a:ln w="222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68712" name="Line 40"/>
          <p:cNvSpPr>
            <a:spLocks noChangeShapeType="1"/>
          </p:cNvSpPr>
          <p:nvPr/>
        </p:nvSpPr>
        <p:spPr bwMode="auto">
          <a:xfrm rot="12857023">
            <a:off x="6916738" y="5124450"/>
            <a:ext cx="93662" cy="0"/>
          </a:xfrm>
          <a:prstGeom prst="line">
            <a:avLst/>
          </a:prstGeom>
          <a:noFill/>
          <a:ln w="222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68714" name="Text Box 42"/>
          <p:cNvSpPr txBox="1">
            <a:spLocks noChangeArrowheads="1"/>
          </p:cNvSpPr>
          <p:nvPr/>
        </p:nvSpPr>
        <p:spPr bwMode="auto">
          <a:xfrm rot="1873949">
            <a:off x="6246813" y="4699000"/>
            <a:ext cx="5810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a:solidFill>
                  <a:srgbClr val="FF9900"/>
                </a:solidFill>
                <a:effectLst/>
              </a:rPr>
              <a:t>)</a:t>
            </a:r>
          </a:p>
        </p:txBody>
      </p:sp>
      <p:sp>
        <p:nvSpPr>
          <p:cNvPr id="668715" name="Line 43"/>
          <p:cNvSpPr>
            <a:spLocks noChangeShapeType="1"/>
          </p:cNvSpPr>
          <p:nvPr/>
        </p:nvSpPr>
        <p:spPr bwMode="auto">
          <a:xfrm rot="11473949">
            <a:off x="6508750" y="4938713"/>
            <a:ext cx="109538"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68716" name="Line 44"/>
          <p:cNvSpPr>
            <a:spLocks noChangeShapeType="1"/>
          </p:cNvSpPr>
          <p:nvPr/>
        </p:nvSpPr>
        <p:spPr bwMode="auto">
          <a:xfrm rot="13873949">
            <a:off x="6396831" y="5209382"/>
            <a:ext cx="109537" cy="0"/>
          </a:xfrm>
          <a:prstGeom prst="line">
            <a:avLst/>
          </a:prstGeom>
          <a:noFill/>
          <a:ln w="222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68717" name="Line 45"/>
          <p:cNvSpPr>
            <a:spLocks noChangeShapeType="1"/>
          </p:cNvSpPr>
          <p:nvPr/>
        </p:nvSpPr>
        <p:spPr bwMode="auto">
          <a:xfrm rot="1873949">
            <a:off x="6478588" y="5122863"/>
            <a:ext cx="93662" cy="0"/>
          </a:xfrm>
          <a:prstGeom prst="line">
            <a:avLst/>
          </a:prstGeom>
          <a:noFill/>
          <a:ln w="222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68718" name="Line 46"/>
          <p:cNvSpPr>
            <a:spLocks noChangeShapeType="1"/>
          </p:cNvSpPr>
          <p:nvPr/>
        </p:nvSpPr>
        <p:spPr bwMode="auto">
          <a:xfrm rot="11473949">
            <a:off x="6503988" y="5029200"/>
            <a:ext cx="109537" cy="0"/>
          </a:xfrm>
          <a:prstGeom prst="line">
            <a:avLst/>
          </a:prstGeom>
          <a:noFill/>
          <a:ln w="222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68719" name="Line 47"/>
          <p:cNvSpPr>
            <a:spLocks noChangeShapeType="1"/>
          </p:cNvSpPr>
          <p:nvPr/>
        </p:nvSpPr>
        <p:spPr bwMode="auto">
          <a:xfrm rot="13873949">
            <a:off x="6322219" y="5268119"/>
            <a:ext cx="109538" cy="0"/>
          </a:xfrm>
          <a:prstGeom prst="line">
            <a:avLst/>
          </a:prstGeom>
          <a:noFill/>
          <a:ln w="222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68720" name="Text Box 48"/>
          <p:cNvSpPr txBox="1">
            <a:spLocks noChangeArrowheads="1"/>
          </p:cNvSpPr>
          <p:nvPr/>
        </p:nvSpPr>
        <p:spPr bwMode="auto">
          <a:xfrm>
            <a:off x="5302120" y="5490027"/>
            <a:ext cx="17651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smtClean="0">
                <a:solidFill>
                  <a:srgbClr val="FF9900"/>
                </a:solidFill>
                <a:effectLst>
                  <a:outerShdw blurRad="38100" dist="38100" dir="2700000" algn="tl">
                    <a:srgbClr val="000000"/>
                  </a:outerShdw>
                </a:effectLst>
                <a:latin typeface="Comic Sans MS" panose="030F0702030302020204" pitchFamily="66" charset="0"/>
              </a:rPr>
              <a:t>Transannular strain</a:t>
            </a:r>
            <a:endParaRPr lang="en-US" altLang="en-US" sz="2000" dirty="0">
              <a:solidFill>
                <a:srgbClr val="FF9900"/>
              </a:solidFill>
              <a:effectLst>
                <a:outerShdw blurRad="38100" dist="38100" dir="2700000" algn="tl">
                  <a:srgbClr val="000000"/>
                </a:outerShdw>
              </a:effectLst>
              <a:latin typeface="Comic Sans MS" panose="030F0702030302020204" pitchFamily="66" charset="0"/>
            </a:endParaRPr>
          </a:p>
        </p:txBody>
      </p:sp>
      <p:sp>
        <p:nvSpPr>
          <p:cNvPr id="668721" name="Rectangle 49"/>
          <p:cNvSpPr>
            <a:spLocks noChangeArrowheads="1"/>
          </p:cNvSpPr>
          <p:nvPr/>
        </p:nvSpPr>
        <p:spPr bwMode="auto">
          <a:xfrm>
            <a:off x="2173288" y="3221038"/>
            <a:ext cx="417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FFFF"/>
                </a:solidFill>
                <a:effectLst>
                  <a:outerShdw blurRad="38100" dist="38100" dir="2700000" algn="tl">
                    <a:srgbClr val="000000"/>
                  </a:outerShdw>
                </a:effectLst>
                <a:latin typeface="Comic Sans MS" panose="030F0702030302020204" pitchFamily="66" charset="0"/>
              </a:rPr>
              <a:t>H</a:t>
            </a:r>
          </a:p>
        </p:txBody>
      </p:sp>
      <p:sp>
        <p:nvSpPr>
          <p:cNvPr id="668722" name="Rectangle 50"/>
          <p:cNvSpPr>
            <a:spLocks noChangeArrowheads="1"/>
          </p:cNvSpPr>
          <p:nvPr/>
        </p:nvSpPr>
        <p:spPr bwMode="auto">
          <a:xfrm>
            <a:off x="2611438" y="3738563"/>
            <a:ext cx="669925"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68723" name="Rectangle 51"/>
          <p:cNvSpPr>
            <a:spLocks noChangeArrowheads="1"/>
          </p:cNvSpPr>
          <p:nvPr/>
        </p:nvSpPr>
        <p:spPr bwMode="auto">
          <a:xfrm>
            <a:off x="2586038" y="3787775"/>
            <a:ext cx="725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B2B2B2"/>
                </a:solidFill>
                <a:effectLst>
                  <a:outerShdw blurRad="38100" dist="38100" dir="2700000" algn="tl">
                    <a:srgbClr val="000000"/>
                  </a:outerShdw>
                </a:effectLst>
                <a:latin typeface="Comic Sans MS" panose="030F0702030302020204" pitchFamily="66" charset="0"/>
              </a:rPr>
              <a:t>C</a:t>
            </a:r>
            <a:r>
              <a:rPr lang="en-US" altLang="en-US" sz="2400">
                <a:solidFill>
                  <a:srgbClr val="FFFFFF"/>
                </a:solidFill>
                <a:effectLst>
                  <a:outerShdw blurRad="38100" dist="38100" dir="2700000" algn="tl">
                    <a:srgbClr val="000000"/>
                  </a:outerShdw>
                </a:effectLst>
                <a:latin typeface="Comic Sans MS" panose="030F0702030302020204" pitchFamily="66" charset="0"/>
              </a:rPr>
              <a:t>H</a:t>
            </a:r>
            <a:r>
              <a:rPr lang="en-US" altLang="en-US" sz="2400" baseline="-25000">
                <a:solidFill>
                  <a:srgbClr val="FFFFFF"/>
                </a:solidFill>
                <a:effectLst>
                  <a:outerShdw blurRad="38100" dist="38100" dir="2700000" algn="tl">
                    <a:srgbClr val="000000"/>
                  </a:outerShdw>
                </a:effectLst>
                <a:latin typeface="Comic Sans MS" panose="030F0702030302020204" pitchFamily="66" charset="0"/>
              </a:rPr>
              <a:t>3</a:t>
            </a:r>
          </a:p>
        </p:txBody>
      </p:sp>
      <p:sp>
        <p:nvSpPr>
          <p:cNvPr id="668724" name="Oval 52"/>
          <p:cNvSpPr>
            <a:spLocks noChangeArrowheads="1"/>
          </p:cNvSpPr>
          <p:nvPr/>
        </p:nvSpPr>
        <p:spPr bwMode="auto">
          <a:xfrm>
            <a:off x="2660650" y="3698875"/>
            <a:ext cx="641350" cy="669925"/>
          </a:xfrm>
          <a:prstGeom prst="ellipse">
            <a:avLst/>
          </a:prstGeom>
          <a:noFill/>
          <a:ln w="25400" algn="ctr">
            <a:solidFill>
              <a:srgbClr val="66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68725" name="Freeform 53"/>
          <p:cNvSpPr>
            <a:spLocks/>
          </p:cNvSpPr>
          <p:nvPr/>
        </p:nvSpPr>
        <p:spPr bwMode="auto">
          <a:xfrm>
            <a:off x="2814638" y="4368800"/>
            <a:ext cx="366712" cy="1096963"/>
          </a:xfrm>
          <a:custGeom>
            <a:avLst/>
            <a:gdLst>
              <a:gd name="T0" fmla="*/ 121 w 231"/>
              <a:gd name="T1" fmla="*/ 0 h 691"/>
              <a:gd name="T2" fmla="*/ 211 w 231"/>
              <a:gd name="T3" fmla="*/ 499 h 691"/>
              <a:gd name="T4" fmla="*/ 0 w 231"/>
              <a:gd name="T5" fmla="*/ 691 h 691"/>
            </a:gdLst>
            <a:ahLst/>
            <a:cxnLst>
              <a:cxn ang="0">
                <a:pos x="T0" y="T1"/>
              </a:cxn>
              <a:cxn ang="0">
                <a:pos x="T2" y="T3"/>
              </a:cxn>
              <a:cxn ang="0">
                <a:pos x="T4" y="T5"/>
              </a:cxn>
            </a:cxnLst>
            <a:rect l="0" t="0" r="r" b="b"/>
            <a:pathLst>
              <a:path w="231" h="691">
                <a:moveTo>
                  <a:pt x="121" y="0"/>
                </a:moveTo>
                <a:cubicBezTo>
                  <a:pt x="176" y="192"/>
                  <a:pt x="231" y="384"/>
                  <a:pt x="211" y="499"/>
                </a:cubicBezTo>
                <a:cubicBezTo>
                  <a:pt x="191" y="614"/>
                  <a:pt x="95" y="652"/>
                  <a:pt x="0" y="691"/>
                </a:cubicBezTo>
              </a:path>
            </a:pathLst>
          </a:custGeom>
          <a:noFill/>
          <a:ln w="25400" cap="flat" cmpd="sng">
            <a:solidFill>
              <a:srgbClr val="66CCFF"/>
            </a:solidFill>
            <a:prstDash val="solid"/>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68726" name="Freeform 54"/>
          <p:cNvSpPr>
            <a:spLocks/>
          </p:cNvSpPr>
          <p:nvPr/>
        </p:nvSpPr>
        <p:spPr bwMode="auto">
          <a:xfrm rot="19838757" flipH="1">
            <a:off x="7354888" y="5537200"/>
            <a:ext cx="385762" cy="582613"/>
          </a:xfrm>
          <a:custGeom>
            <a:avLst/>
            <a:gdLst>
              <a:gd name="T0" fmla="*/ 121 w 231"/>
              <a:gd name="T1" fmla="*/ 0 h 691"/>
              <a:gd name="T2" fmla="*/ 211 w 231"/>
              <a:gd name="T3" fmla="*/ 499 h 691"/>
              <a:gd name="T4" fmla="*/ 0 w 231"/>
              <a:gd name="T5" fmla="*/ 691 h 691"/>
            </a:gdLst>
            <a:ahLst/>
            <a:cxnLst>
              <a:cxn ang="0">
                <a:pos x="T0" y="T1"/>
              </a:cxn>
              <a:cxn ang="0">
                <a:pos x="T2" y="T3"/>
              </a:cxn>
              <a:cxn ang="0">
                <a:pos x="T4" y="T5"/>
              </a:cxn>
            </a:cxnLst>
            <a:rect l="0" t="0" r="r" b="b"/>
            <a:pathLst>
              <a:path w="231" h="691">
                <a:moveTo>
                  <a:pt x="121" y="0"/>
                </a:moveTo>
                <a:cubicBezTo>
                  <a:pt x="176" y="192"/>
                  <a:pt x="231" y="384"/>
                  <a:pt x="211" y="499"/>
                </a:cubicBezTo>
                <a:cubicBezTo>
                  <a:pt x="191" y="614"/>
                  <a:pt x="95" y="652"/>
                  <a:pt x="0" y="691"/>
                </a:cubicBezTo>
              </a:path>
            </a:pathLst>
          </a:custGeom>
          <a:noFill/>
          <a:ln w="22225" cap="flat" cmpd="sng">
            <a:solidFill>
              <a:srgbClr val="FF0000"/>
            </a:solidFill>
            <a:prstDash val="solid"/>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68727" name="Oval 55"/>
          <p:cNvSpPr>
            <a:spLocks noChangeArrowheads="1"/>
          </p:cNvSpPr>
          <p:nvPr/>
        </p:nvSpPr>
        <p:spPr bwMode="auto">
          <a:xfrm>
            <a:off x="7102475" y="5019675"/>
            <a:ext cx="639763" cy="558800"/>
          </a:xfrm>
          <a:prstGeom prst="ellipse">
            <a:avLst/>
          </a:prstGeom>
          <a:noFill/>
          <a:ln w="222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68728" name="Text Box 56"/>
          <p:cNvSpPr txBox="1">
            <a:spLocks noChangeArrowheads="1"/>
          </p:cNvSpPr>
          <p:nvPr/>
        </p:nvSpPr>
        <p:spPr bwMode="auto">
          <a:xfrm>
            <a:off x="7858686" y="5749866"/>
            <a:ext cx="71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solidFill>
                  <a:srgbClr val="FF0000"/>
                </a:solidFill>
                <a:effectLst>
                  <a:outerShdw blurRad="38100" dist="38100" dir="2700000" algn="tl">
                    <a:srgbClr val="000000"/>
                  </a:outerShdw>
                </a:effectLst>
                <a:latin typeface="Comic Sans MS" panose="030F0702030302020204" pitchFamily="66" charset="0"/>
              </a:rPr>
              <a:t>ax</a:t>
            </a:r>
          </a:p>
        </p:txBody>
      </p:sp>
      <p:sp>
        <p:nvSpPr>
          <p:cNvPr id="668729" name="Text Box 57"/>
          <p:cNvSpPr txBox="1">
            <a:spLocks noChangeArrowheads="1"/>
          </p:cNvSpPr>
          <p:nvPr/>
        </p:nvSpPr>
        <p:spPr bwMode="auto">
          <a:xfrm>
            <a:off x="2390469" y="5231722"/>
            <a:ext cx="71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err="1">
                <a:solidFill>
                  <a:srgbClr val="66CCFF"/>
                </a:solidFill>
                <a:effectLst>
                  <a:outerShdw blurRad="38100" dist="38100" dir="2700000" algn="tl">
                    <a:srgbClr val="000000"/>
                  </a:outerShdw>
                </a:effectLst>
                <a:latin typeface="Comic Sans MS" panose="030F0702030302020204" pitchFamily="66" charset="0"/>
              </a:rPr>
              <a:t>eq</a:t>
            </a:r>
            <a:endParaRPr lang="en-US" altLang="en-US" sz="2000" dirty="0">
              <a:solidFill>
                <a:srgbClr val="66CCFF"/>
              </a:solidFill>
              <a:effectLst>
                <a:outerShdw blurRad="38100" dist="38100" dir="2700000" algn="tl">
                  <a:srgbClr val="000000"/>
                </a:outerShdw>
              </a:effectLst>
              <a:latin typeface="Comic Sans MS" panose="030F0702030302020204" pitchFamily="66" charset="0"/>
            </a:endParaRPr>
          </a:p>
        </p:txBody>
      </p:sp>
      <p:sp>
        <p:nvSpPr>
          <p:cNvPr id="668730" name="Freeform 58"/>
          <p:cNvSpPr>
            <a:spLocks/>
          </p:cNvSpPr>
          <p:nvPr/>
        </p:nvSpPr>
        <p:spPr bwMode="auto">
          <a:xfrm rot="15671060" flipV="1">
            <a:off x="7153275" y="4248151"/>
            <a:ext cx="903287" cy="563562"/>
          </a:xfrm>
          <a:custGeom>
            <a:avLst/>
            <a:gdLst>
              <a:gd name="T0" fmla="*/ 408 w 408"/>
              <a:gd name="T1" fmla="*/ 31 h 293"/>
              <a:gd name="T2" fmla="*/ 56 w 408"/>
              <a:gd name="T3" fmla="*/ 44 h 293"/>
              <a:gd name="T4" fmla="*/ 69 w 408"/>
              <a:gd name="T5" fmla="*/ 293 h 293"/>
            </a:gdLst>
            <a:ahLst/>
            <a:cxnLst>
              <a:cxn ang="0">
                <a:pos x="T0" y="T1"/>
              </a:cxn>
              <a:cxn ang="0">
                <a:pos x="T2" y="T3"/>
              </a:cxn>
              <a:cxn ang="0">
                <a:pos x="T4" y="T5"/>
              </a:cxn>
            </a:cxnLst>
            <a:rect l="0" t="0" r="r" b="b"/>
            <a:pathLst>
              <a:path w="408" h="293">
                <a:moveTo>
                  <a:pt x="408" y="31"/>
                </a:moveTo>
                <a:cubicBezTo>
                  <a:pt x="260" y="15"/>
                  <a:pt x="112" y="0"/>
                  <a:pt x="56" y="44"/>
                </a:cubicBezTo>
                <a:cubicBezTo>
                  <a:pt x="0" y="88"/>
                  <a:pt x="34" y="190"/>
                  <a:pt x="69" y="293"/>
                </a:cubicBezTo>
              </a:path>
            </a:pathLst>
          </a:custGeom>
          <a:noFill/>
          <a:ln w="25400" cap="flat" cmpd="sng">
            <a:solidFill>
              <a:srgbClr val="00FF00"/>
            </a:solidFill>
            <a:prstDash val="solid"/>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68731" name="Line 59"/>
          <p:cNvSpPr>
            <a:spLocks noChangeShapeType="1"/>
          </p:cNvSpPr>
          <p:nvPr/>
        </p:nvSpPr>
        <p:spPr bwMode="auto">
          <a:xfrm>
            <a:off x="4729163" y="4729163"/>
            <a:ext cx="300037"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68732" name="Line 60"/>
          <p:cNvSpPr>
            <a:spLocks noChangeShapeType="1"/>
          </p:cNvSpPr>
          <p:nvPr/>
        </p:nvSpPr>
        <p:spPr bwMode="auto">
          <a:xfrm>
            <a:off x="4722813" y="4786313"/>
            <a:ext cx="300037"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68733" name="Text Box 61"/>
          <p:cNvSpPr txBox="1">
            <a:spLocks noChangeArrowheads="1"/>
          </p:cNvSpPr>
          <p:nvPr/>
        </p:nvSpPr>
        <p:spPr bwMode="auto">
          <a:xfrm>
            <a:off x="919401" y="1375824"/>
            <a:ext cx="73051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solidFill>
                  <a:srgbClr val="66CCFF"/>
                </a:solidFill>
                <a:effectLst>
                  <a:outerShdw blurRad="38100" dist="38100" dir="2700000" algn="tl">
                    <a:srgbClr val="000000"/>
                  </a:outerShdw>
                </a:effectLst>
                <a:latin typeface="Comic Sans MS" panose="030F0702030302020204" pitchFamily="66" charset="0"/>
              </a:rPr>
              <a:t>Conformational Analysis:</a:t>
            </a:r>
            <a:r>
              <a:rPr lang="en-US" altLang="en-US" sz="3200" dirty="0">
                <a:solidFill>
                  <a:srgbClr val="FFFF00"/>
                </a:solidFill>
                <a:effectLst>
                  <a:outerShdw blurRad="38100" dist="38100" dir="2700000" algn="tl">
                    <a:srgbClr val="000000"/>
                  </a:outerShdw>
                </a:effectLst>
                <a:latin typeface="Comic Sans MS" panose="030F0702030302020204" pitchFamily="66" charset="0"/>
              </a:rPr>
              <a:t> </a:t>
            </a:r>
            <a:r>
              <a:rPr lang="en-US" altLang="en-US" sz="3200" dirty="0" smtClean="0">
                <a:solidFill>
                  <a:schemeClr val="tx1"/>
                </a:solidFill>
                <a:effectLst>
                  <a:outerShdw blurRad="38100" dist="38100" dir="2700000" algn="tl">
                    <a:srgbClr val="000000"/>
                  </a:outerShdw>
                </a:effectLst>
                <a:latin typeface="Comic Sans MS" panose="030F0702030302020204" pitchFamily="66" charset="0"/>
              </a:rPr>
              <a:t>the energetics </a:t>
            </a:r>
            <a:r>
              <a:rPr lang="en-US" altLang="en-US" sz="3200" dirty="0">
                <a:solidFill>
                  <a:schemeClr val="tx1"/>
                </a:solidFill>
                <a:effectLst>
                  <a:outerShdw blurRad="38100" dist="38100" dir="2700000" algn="tl">
                    <a:srgbClr val="000000"/>
                  </a:outerShdw>
                </a:effectLst>
                <a:latin typeface="Comic Sans MS" panose="030F0702030302020204" pitchFamily="66" charset="0"/>
              </a:rPr>
              <a:t>of </a:t>
            </a:r>
            <a:r>
              <a:rPr lang="en-US" altLang="en-US" sz="3200" dirty="0">
                <a:solidFill>
                  <a:srgbClr val="FF0000"/>
                </a:solidFill>
                <a:effectLst>
                  <a:outerShdw blurRad="38100" dist="38100" dir="2700000" algn="tl">
                    <a:srgbClr val="000000"/>
                  </a:outerShdw>
                </a:effectLst>
                <a:latin typeface="Comic Sans MS" panose="030F0702030302020204" pitchFamily="66" charset="0"/>
              </a:rPr>
              <a:t>ax</a:t>
            </a:r>
            <a:r>
              <a:rPr lang="en-US" altLang="en-US" sz="3200" dirty="0">
                <a:solidFill>
                  <a:schemeClr val="tx1"/>
                </a:solidFill>
                <a:effectLst>
                  <a:outerShdw blurRad="38100" dist="38100" dir="2700000" algn="tl">
                    <a:srgbClr val="000000"/>
                  </a:outerShdw>
                </a:effectLst>
                <a:latin typeface="Comic Sans MS" panose="030F0702030302020204" pitchFamily="66" charset="0"/>
              </a:rPr>
              <a:t>-</a:t>
            </a:r>
            <a:r>
              <a:rPr lang="en-US" altLang="en-US" sz="3200" dirty="0" err="1">
                <a:solidFill>
                  <a:srgbClr val="66CCFF"/>
                </a:solidFill>
                <a:effectLst>
                  <a:outerShdw blurRad="38100" dist="38100" dir="2700000" algn="tl">
                    <a:srgbClr val="000000"/>
                  </a:outerShdw>
                </a:effectLst>
                <a:latin typeface="Comic Sans MS" panose="030F0702030302020204" pitchFamily="66" charset="0"/>
              </a:rPr>
              <a:t>eq</a:t>
            </a:r>
            <a:r>
              <a:rPr lang="en-US" altLang="en-US" sz="3200" dirty="0">
                <a:solidFill>
                  <a:schemeClr val="tx1"/>
                </a:solidFill>
                <a:effectLst>
                  <a:outerShdw blurRad="38100" dist="38100" dir="2700000" algn="tl">
                    <a:srgbClr val="000000"/>
                  </a:outerShdw>
                </a:effectLst>
                <a:latin typeface="Comic Sans MS" panose="030F0702030302020204" pitchFamily="66" charset="0"/>
              </a:rPr>
              <a:t> </a:t>
            </a:r>
            <a:r>
              <a:rPr lang="en-US" altLang="en-US" sz="3200" dirty="0" smtClean="0">
                <a:solidFill>
                  <a:schemeClr val="tx1"/>
                </a:solidFill>
                <a:effectLst>
                  <a:outerShdw blurRad="38100" dist="38100" dir="2700000" algn="tl">
                    <a:srgbClr val="000000"/>
                  </a:outerShdw>
                </a:effectLst>
                <a:latin typeface="Comic Sans MS" panose="030F0702030302020204" pitchFamily="66" charset="0"/>
              </a:rPr>
              <a:t>substituents </a:t>
            </a:r>
            <a:endParaRPr lang="en-US" altLang="en-US" sz="3200" dirty="0">
              <a:solidFill>
                <a:srgbClr val="FFFF00"/>
              </a:solidFill>
              <a:effectLst>
                <a:outerShdw blurRad="38100" dist="38100" dir="2700000" algn="tl">
                  <a:srgbClr val="000000"/>
                </a:outerShdw>
              </a:effectLst>
              <a:latin typeface="Comic Sans MS" panose="030F0702030302020204" pitchFamily="66" charset="0"/>
            </a:endParaRPr>
          </a:p>
        </p:txBody>
      </p:sp>
      <p:sp>
        <p:nvSpPr>
          <p:cNvPr id="2" name="Rectangle 1"/>
          <p:cNvSpPr/>
          <p:nvPr/>
        </p:nvSpPr>
        <p:spPr>
          <a:xfrm>
            <a:off x="3736336" y="859641"/>
            <a:ext cx="1316386" cy="461665"/>
          </a:xfrm>
          <a:prstGeom prst="rect">
            <a:avLst/>
          </a:prstGeom>
        </p:spPr>
        <p:txBody>
          <a:bodyPr wrap="none">
            <a:spAutoFit/>
          </a:bodyPr>
          <a:lstStyle/>
          <a:p>
            <a:pPr algn="l">
              <a:spcBef>
                <a:spcPct val="50000"/>
              </a:spcBef>
            </a:pPr>
            <a:r>
              <a:rPr lang="el-GR" altLang="en-US" sz="2400" b="1" dirty="0">
                <a:solidFill>
                  <a:srgbClr val="CC00CC"/>
                </a:solidFill>
                <a:effectLst>
                  <a:outerShdw blurRad="38100" dist="38100" dir="2700000" algn="tl">
                    <a:srgbClr val="000000"/>
                  </a:outerShdw>
                </a:effectLst>
                <a:latin typeface="Comic Sans MS" panose="030F0702030302020204" pitchFamily="66" charset="0"/>
              </a:rPr>
              <a:t>Δ</a:t>
            </a:r>
            <a:r>
              <a:rPr lang="en-US" altLang="en-US" sz="2400" b="1" i="1" dirty="0">
                <a:solidFill>
                  <a:srgbClr val="CC00CC"/>
                </a:solidFill>
                <a:effectLst>
                  <a:outerShdw blurRad="38100" dist="38100" dir="2700000" algn="tl">
                    <a:srgbClr val="000000"/>
                  </a:outerShdw>
                </a:effectLst>
                <a:latin typeface="Comic Sans MS" panose="030F0702030302020204" pitchFamily="66" charset="0"/>
              </a:rPr>
              <a:t>G</a:t>
            </a:r>
            <a:r>
              <a:rPr lang="en-US" altLang="en-US" sz="2400" b="1" i="1" dirty="0" smtClean="0">
                <a:solidFill>
                  <a:srgbClr val="CC00CC"/>
                </a:solidFill>
                <a:effectLst>
                  <a:outerShdw blurRad="38100" dist="38100" dir="2700000" algn="tl">
                    <a:srgbClr val="000000"/>
                  </a:outerShdw>
                </a:effectLst>
                <a:latin typeface="Comic Sans MS" panose="030F0702030302020204" pitchFamily="66" charset="0"/>
              </a:rPr>
              <a:t>°</a:t>
            </a:r>
            <a:r>
              <a:rPr lang="en-US" altLang="en-US" sz="2400" b="1" i="1" dirty="0" smtClean="0">
                <a:solidFill>
                  <a:srgbClr val="CC00CC"/>
                </a:solidFill>
                <a:effectLst>
                  <a:outerShdw blurRad="38100" dist="38100" dir="2700000" algn="tl">
                    <a:srgbClr val="000000"/>
                  </a:outerShdw>
                </a:effectLst>
                <a:latin typeface="Comic Sans MS" panose="030F0702030302020204" pitchFamily="66" charset="0"/>
                <a:sym typeface="Symbol" panose="05050102010706020507" pitchFamily="18" charset="2"/>
              </a:rPr>
              <a:t></a:t>
            </a:r>
            <a:r>
              <a:rPr lang="en-US" altLang="en-US" sz="2400" b="1" i="1" dirty="0" smtClean="0">
                <a:solidFill>
                  <a:srgbClr val="CC00CC"/>
                </a:solidFill>
                <a:effectLst>
                  <a:outerShdw blurRad="38100" dist="38100" dir="2700000" algn="tl">
                    <a:srgbClr val="000000"/>
                  </a:outerShdw>
                </a:effectLst>
                <a:latin typeface="Comic Sans MS" panose="030F0702030302020204" pitchFamily="66" charset="0"/>
              </a:rPr>
              <a:t> </a:t>
            </a:r>
            <a:r>
              <a:rPr lang="en-US" altLang="en-US" sz="2400" b="1" dirty="0">
                <a:solidFill>
                  <a:srgbClr val="CC00CC"/>
                </a:solidFill>
                <a:effectLst>
                  <a:outerShdw blurRad="38100" dist="38100" dir="2700000" algn="tl">
                    <a:srgbClr val="000000"/>
                  </a:outerShdw>
                </a:effectLst>
                <a:latin typeface="Comic Sans MS" panose="030F0702030302020204" pitchFamily="66" charset="0"/>
              </a:rPr>
              <a:t>0</a:t>
            </a:r>
          </a:p>
        </p:txBody>
      </p:sp>
      <p:cxnSp>
        <p:nvCxnSpPr>
          <p:cNvPr id="59" name="Straight Connector 58"/>
          <p:cNvCxnSpPr/>
          <p:nvPr/>
        </p:nvCxnSpPr>
        <p:spPr bwMode="auto">
          <a:xfrm flipV="1">
            <a:off x="134425" y="1321306"/>
            <a:ext cx="8875151" cy="14734"/>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
          <p:cNvSpPr/>
          <p:nvPr/>
        </p:nvSpPr>
        <p:spPr>
          <a:xfrm>
            <a:off x="2437442" y="2689302"/>
            <a:ext cx="4269117" cy="461665"/>
          </a:xfrm>
          <a:prstGeom prst="rect">
            <a:avLst/>
          </a:prstGeom>
        </p:spPr>
        <p:txBody>
          <a:bodyPr wrap="none">
            <a:spAutoFit/>
          </a:bodyPr>
          <a:lstStyle/>
          <a:p>
            <a:r>
              <a:rPr lang="en-US" altLang="en-US" sz="2400" dirty="0">
                <a:solidFill>
                  <a:srgbClr val="FFFF00"/>
                </a:solidFill>
                <a:effectLst>
                  <a:outerShdw blurRad="38100" dist="38100" dir="2700000" algn="tl">
                    <a:srgbClr val="000000"/>
                  </a:outerShdw>
                </a:effectLst>
                <a:latin typeface="Comic Sans MS" panose="030F0702030302020204" pitchFamily="66" charset="0"/>
              </a:rPr>
              <a:t>Example</a:t>
            </a:r>
            <a:r>
              <a:rPr lang="en-US" altLang="en-US" sz="2400" dirty="0">
                <a:solidFill>
                  <a:schemeClr val="tx1"/>
                </a:solidFill>
                <a:effectLst>
                  <a:outerShdw blurRad="38100" dist="38100" dir="2700000" algn="tl">
                    <a:srgbClr val="000000"/>
                  </a:outerShdw>
                </a:effectLst>
                <a:latin typeface="Comic Sans MS" panose="030F0702030302020204" pitchFamily="66" charset="0"/>
              </a:rPr>
              <a:t>: </a:t>
            </a:r>
            <a:r>
              <a:rPr lang="en-US" altLang="en-US" sz="2400" dirty="0" err="1">
                <a:solidFill>
                  <a:schemeClr val="tx1"/>
                </a:solidFill>
                <a:effectLst>
                  <a:outerShdw blurRad="38100" dist="38100" dir="2700000" algn="tl">
                    <a:srgbClr val="000000"/>
                  </a:outerShdw>
                </a:effectLst>
                <a:latin typeface="Comic Sans MS" panose="030F0702030302020204" pitchFamily="66" charset="0"/>
              </a:rPr>
              <a:t>methylcyclohexane</a:t>
            </a:r>
            <a:endParaRPr lang="en-US" sz="2400" dirty="0"/>
          </a:p>
        </p:txBody>
      </p:sp>
      <p:sp>
        <p:nvSpPr>
          <p:cNvPr id="61" name="Rectangle 31"/>
          <p:cNvSpPr>
            <a:spLocks noChangeArrowheads="1"/>
          </p:cNvSpPr>
          <p:nvPr/>
        </p:nvSpPr>
        <p:spPr bwMode="auto">
          <a:xfrm>
            <a:off x="7464924" y="4406930"/>
            <a:ext cx="417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FFFFFF"/>
                </a:solidFill>
                <a:effectLst>
                  <a:outerShdw blurRad="38100" dist="38100" dir="2700000" algn="tl">
                    <a:srgbClr val="000000"/>
                  </a:outerShdw>
                </a:effectLst>
                <a:latin typeface="Comic Sans MS" panose="030F0702030302020204" pitchFamily="66" charset="0"/>
              </a:rPr>
              <a:t>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0549" name="Rectangle 5"/>
          <p:cNvSpPr>
            <a:spLocks noGrp="1" noChangeArrowheads="1"/>
          </p:cNvSpPr>
          <p:nvPr>
            <p:ph type="title" idx="4294967295"/>
          </p:nvPr>
        </p:nvSpPr>
        <p:spPr>
          <a:xfrm>
            <a:off x="2035100" y="190500"/>
            <a:ext cx="5736655" cy="776288"/>
          </a:xfrm>
        </p:spPr>
        <p:txBody>
          <a:bodyPr/>
          <a:lstStyle/>
          <a:p>
            <a:pPr algn="l"/>
            <a:r>
              <a:rPr lang="en-US" altLang="en-US" sz="4000" dirty="0" smtClean="0">
                <a:solidFill>
                  <a:srgbClr val="00FF00"/>
                </a:solidFill>
                <a:latin typeface="Comic Sans MS" panose="030F0702030302020204" pitchFamily="66" charset="0"/>
              </a:rPr>
              <a:t>Naming Cycloalkanes</a:t>
            </a:r>
            <a:endParaRPr lang="en-US" altLang="en-US" sz="4000" dirty="0">
              <a:solidFill>
                <a:srgbClr val="00FF00"/>
              </a:solidFill>
              <a:latin typeface="Comic Sans MS" panose="030F0702030302020204" pitchFamily="66" charset="0"/>
            </a:endParaRPr>
          </a:p>
        </p:txBody>
      </p:sp>
      <p:sp>
        <p:nvSpPr>
          <p:cNvPr id="620554" name="Text Box 10"/>
          <p:cNvSpPr txBox="1">
            <a:spLocks noChangeArrowheads="1"/>
          </p:cNvSpPr>
          <p:nvPr/>
        </p:nvSpPr>
        <p:spPr bwMode="auto">
          <a:xfrm>
            <a:off x="740093" y="1562100"/>
            <a:ext cx="4110099"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800" dirty="0" smtClean="0">
                <a:solidFill>
                  <a:srgbClr val="66CCFF"/>
                </a:solidFill>
                <a:effectLst>
                  <a:outerShdw blurRad="38100" dist="38100" dir="2700000" algn="tl">
                    <a:srgbClr val="000000"/>
                  </a:outerShdw>
                </a:effectLst>
                <a:latin typeface="Comic Sans MS" panose="030F0702030302020204" pitchFamily="66" charset="0"/>
              </a:rPr>
              <a:t>Named as</a:t>
            </a:r>
            <a:r>
              <a:rPr lang="en-US" altLang="en-US" sz="3600" dirty="0" smtClean="0">
                <a:solidFill>
                  <a:srgbClr val="FFFF00"/>
                </a:solidFill>
                <a:effectLst>
                  <a:outerShdw blurRad="38100" dist="38100" dir="2700000" algn="tl">
                    <a:srgbClr val="000000"/>
                  </a:outerShdw>
                </a:effectLst>
                <a:latin typeface="Comic Sans MS" panose="030F0702030302020204" pitchFamily="66" charset="0"/>
              </a:rPr>
              <a:t> </a:t>
            </a:r>
            <a:r>
              <a:rPr lang="en-US" altLang="en-US" sz="2800" dirty="0" smtClean="0">
                <a:solidFill>
                  <a:srgbClr val="FF0000"/>
                </a:solidFill>
                <a:effectLst>
                  <a:outerShdw blurRad="38100" dist="38100" dir="2700000" algn="tl">
                    <a:srgbClr val="000000"/>
                  </a:outerShdw>
                </a:effectLst>
                <a:latin typeface="Comic Sans MS" panose="030F0702030302020204" pitchFamily="66" charset="0"/>
              </a:rPr>
              <a:t>cyclo</a:t>
            </a:r>
            <a:r>
              <a:rPr lang="en-US" altLang="en-US" sz="2800" dirty="0" smtClean="0">
                <a:solidFill>
                  <a:schemeClr val="tx1"/>
                </a:solidFill>
                <a:effectLst>
                  <a:outerShdw blurRad="38100" dist="38100" dir="2700000" algn="tl">
                    <a:srgbClr val="000000"/>
                  </a:outerShdw>
                </a:effectLst>
                <a:latin typeface="Comic Sans MS" panose="030F0702030302020204" pitchFamily="66" charset="0"/>
              </a:rPr>
              <a:t>alkanes:</a:t>
            </a:r>
            <a:endParaRPr lang="en-US" altLang="en-US" sz="2800" dirty="0">
              <a:solidFill>
                <a:schemeClr val="tx1"/>
              </a:solidFill>
              <a:effectLst>
                <a:outerShdw blurRad="38100" dist="38100" dir="2700000" algn="tl">
                  <a:srgbClr val="000000"/>
                </a:outerShdw>
              </a:effectLst>
              <a:latin typeface="Comic Sans MS" panose="030F0702030302020204" pitchFamily="66" charset="0"/>
            </a:endParaRPr>
          </a:p>
        </p:txBody>
      </p:sp>
      <p:grpSp>
        <p:nvGrpSpPr>
          <p:cNvPr id="620603" name="Group 59"/>
          <p:cNvGrpSpPr>
            <a:grpSpLocks/>
          </p:cNvGrpSpPr>
          <p:nvPr/>
        </p:nvGrpSpPr>
        <p:grpSpPr bwMode="auto">
          <a:xfrm>
            <a:off x="7079955" y="1576772"/>
            <a:ext cx="468313" cy="449263"/>
            <a:chOff x="2562" y="1144"/>
            <a:chExt cx="403" cy="403"/>
          </a:xfrm>
        </p:grpSpPr>
        <p:sp>
          <p:nvSpPr>
            <p:cNvPr id="620557" name="Line 13"/>
            <p:cNvSpPr>
              <a:spLocks noChangeShapeType="1"/>
            </p:cNvSpPr>
            <p:nvPr/>
          </p:nvSpPr>
          <p:spPr bwMode="auto">
            <a:xfrm>
              <a:off x="2562" y="1516"/>
              <a:ext cx="403"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0558" name="Line 14"/>
            <p:cNvSpPr>
              <a:spLocks noChangeShapeType="1"/>
            </p:cNvSpPr>
            <p:nvPr/>
          </p:nvSpPr>
          <p:spPr bwMode="auto">
            <a:xfrm rot="3600000">
              <a:off x="2657" y="1346"/>
              <a:ext cx="403"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0559" name="Line 15"/>
            <p:cNvSpPr>
              <a:spLocks noChangeShapeType="1"/>
            </p:cNvSpPr>
            <p:nvPr/>
          </p:nvSpPr>
          <p:spPr bwMode="auto">
            <a:xfrm rot="7200000">
              <a:off x="2463" y="1346"/>
              <a:ext cx="403"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620560" name="Text Box 16"/>
          <p:cNvSpPr txBox="1">
            <a:spLocks noChangeArrowheads="1"/>
          </p:cNvSpPr>
          <p:nvPr/>
        </p:nvSpPr>
        <p:spPr bwMode="auto">
          <a:xfrm>
            <a:off x="4697730" y="1630026"/>
            <a:ext cx="437007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800" dirty="0" err="1" smtClean="0">
                <a:solidFill>
                  <a:schemeClr val="tx1"/>
                </a:solidFill>
                <a:effectLst>
                  <a:outerShdw blurRad="38100" dist="38100" dir="2700000" algn="tl">
                    <a:srgbClr val="000000"/>
                  </a:outerShdw>
                </a:effectLst>
                <a:latin typeface="Comic Sans MS" panose="030F0702030302020204" pitchFamily="66" charset="0"/>
              </a:rPr>
              <a:t>cyclopropane</a:t>
            </a:r>
            <a:r>
              <a:rPr lang="en-US" altLang="en-US" sz="2800" dirty="0" smtClean="0">
                <a:solidFill>
                  <a:schemeClr val="tx1"/>
                </a:solidFill>
                <a:effectLst>
                  <a:outerShdw blurRad="38100" dist="38100" dir="2700000" algn="tl">
                    <a:srgbClr val="000000"/>
                  </a:outerShdw>
                </a:effectLst>
                <a:latin typeface="Comic Sans MS" panose="030F0702030302020204" pitchFamily="66" charset="0"/>
              </a:rPr>
              <a:t>,     , </a:t>
            </a:r>
            <a:r>
              <a:rPr lang="en-US" altLang="en-US" sz="2800" dirty="0" err="1" smtClean="0">
                <a:solidFill>
                  <a:schemeClr val="tx1"/>
                </a:solidFill>
                <a:effectLst>
                  <a:outerShdw blurRad="38100" dist="38100" dir="2700000" algn="tl">
                    <a:srgbClr val="000000"/>
                  </a:outerShdw>
                </a:effectLst>
                <a:latin typeface="Comic Sans MS" panose="030F0702030302020204" pitchFamily="66" charset="0"/>
              </a:rPr>
              <a:t>cyclobutane</a:t>
            </a:r>
            <a:r>
              <a:rPr lang="en-US" altLang="en-US" sz="2800" dirty="0" smtClean="0">
                <a:solidFill>
                  <a:schemeClr val="tx1"/>
                </a:solidFill>
                <a:effectLst>
                  <a:outerShdw blurRad="38100" dist="38100" dir="2700000" algn="tl">
                    <a:srgbClr val="000000"/>
                  </a:outerShdw>
                </a:effectLst>
                <a:latin typeface="Comic Sans MS" panose="030F0702030302020204" pitchFamily="66" charset="0"/>
              </a:rPr>
              <a:t>,      , etc</a:t>
            </a:r>
            <a:r>
              <a:rPr lang="en-US" altLang="en-US" sz="2800" dirty="0">
                <a:solidFill>
                  <a:schemeClr val="tx1"/>
                </a:solidFill>
                <a:effectLst>
                  <a:outerShdw blurRad="38100" dist="38100" dir="2700000" algn="tl">
                    <a:srgbClr val="000000"/>
                  </a:outerShdw>
                </a:effectLst>
                <a:latin typeface="Comic Sans MS" panose="030F0702030302020204" pitchFamily="66" charset="0"/>
              </a:rPr>
              <a:t>.        </a:t>
            </a:r>
          </a:p>
        </p:txBody>
      </p:sp>
      <p:grpSp>
        <p:nvGrpSpPr>
          <p:cNvPr id="620602" name="Group 58"/>
          <p:cNvGrpSpPr>
            <a:grpSpLocks/>
          </p:cNvGrpSpPr>
          <p:nvPr/>
        </p:nvGrpSpPr>
        <p:grpSpPr bwMode="auto">
          <a:xfrm>
            <a:off x="6957782" y="2085159"/>
            <a:ext cx="466725" cy="449263"/>
            <a:chOff x="4527" y="1142"/>
            <a:chExt cx="420" cy="409"/>
          </a:xfrm>
        </p:grpSpPr>
        <p:sp>
          <p:nvSpPr>
            <p:cNvPr id="620562" name="Line 18"/>
            <p:cNvSpPr>
              <a:spLocks noChangeShapeType="1"/>
            </p:cNvSpPr>
            <p:nvPr/>
          </p:nvSpPr>
          <p:spPr bwMode="auto">
            <a:xfrm>
              <a:off x="4527" y="1149"/>
              <a:ext cx="42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0563" name="Line 19"/>
            <p:cNvSpPr>
              <a:spLocks noChangeShapeType="1"/>
            </p:cNvSpPr>
            <p:nvPr/>
          </p:nvSpPr>
          <p:spPr bwMode="auto">
            <a:xfrm rot="5400000">
              <a:off x="4331" y="1347"/>
              <a:ext cx="403"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0564" name="Line 20"/>
            <p:cNvSpPr>
              <a:spLocks noChangeShapeType="1"/>
            </p:cNvSpPr>
            <p:nvPr/>
          </p:nvSpPr>
          <p:spPr bwMode="auto">
            <a:xfrm>
              <a:off x="4527" y="1544"/>
              <a:ext cx="42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0565" name="Line 21"/>
            <p:cNvSpPr>
              <a:spLocks noChangeShapeType="1"/>
            </p:cNvSpPr>
            <p:nvPr/>
          </p:nvSpPr>
          <p:spPr bwMode="auto">
            <a:xfrm rot="5400000">
              <a:off x="4737" y="1347"/>
              <a:ext cx="409"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620573" name="Text Box 29"/>
          <p:cNvSpPr txBox="1">
            <a:spLocks noChangeArrowheads="1"/>
          </p:cNvSpPr>
          <p:nvPr/>
        </p:nvSpPr>
        <p:spPr bwMode="auto">
          <a:xfrm>
            <a:off x="140494" y="2609850"/>
            <a:ext cx="886301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dirty="0" smtClean="0">
                <a:solidFill>
                  <a:schemeClr val="tx1"/>
                </a:solidFill>
                <a:effectLst>
                  <a:outerShdw blurRad="38100" dist="38100" dir="2700000" algn="tl">
                    <a:srgbClr val="000000"/>
                  </a:outerShdw>
                </a:effectLst>
                <a:latin typeface="Comic Sans MS" panose="030F0702030302020204" pitchFamily="66" charset="0"/>
              </a:rPr>
              <a:t>When substituents</a:t>
            </a:r>
            <a:r>
              <a:rPr lang="en-US" altLang="en-US" sz="2800" dirty="0">
                <a:solidFill>
                  <a:schemeClr val="tx1"/>
                </a:solidFill>
                <a:effectLst>
                  <a:outerShdw blurRad="38100" dist="38100" dir="2700000" algn="tl">
                    <a:srgbClr val="000000"/>
                  </a:outerShdw>
                </a:effectLst>
                <a:latin typeface="Comic Sans MS" panose="030F0702030302020204" pitchFamily="66" charset="0"/>
              </a:rPr>
              <a:t>: </a:t>
            </a:r>
            <a:r>
              <a:rPr lang="en-US" altLang="en-US" sz="2800" dirty="0" err="1">
                <a:solidFill>
                  <a:srgbClr val="FF0000"/>
                </a:solidFill>
                <a:effectLst>
                  <a:outerShdw blurRad="38100" dist="38100" dir="2700000" algn="tl">
                    <a:srgbClr val="000000"/>
                  </a:outerShdw>
                </a:effectLst>
                <a:latin typeface="Comic Sans MS" panose="030F0702030302020204" pitchFamily="66" charset="0"/>
              </a:rPr>
              <a:t>Cycloalkyl</a:t>
            </a:r>
            <a:r>
              <a:rPr lang="en-US" altLang="en-US" sz="2800" dirty="0">
                <a:solidFill>
                  <a:schemeClr val="tx1"/>
                </a:solidFill>
                <a:effectLst>
                  <a:outerShdw blurRad="38100" dist="38100" dir="2700000" algn="tl">
                    <a:srgbClr val="000000"/>
                  </a:outerShdw>
                </a:effectLst>
                <a:latin typeface="Comic Sans MS" panose="030F0702030302020204" pitchFamily="66" charset="0"/>
              </a:rPr>
              <a:t>. </a:t>
            </a:r>
            <a:endParaRPr lang="en-US" altLang="en-US" sz="2800" dirty="0" smtClean="0">
              <a:solidFill>
                <a:schemeClr val="tx1"/>
              </a:solidFill>
              <a:effectLst>
                <a:outerShdw blurRad="38100" dist="38100" dir="2700000" algn="tl">
                  <a:srgbClr val="000000"/>
                </a:outerShdw>
              </a:effectLst>
              <a:latin typeface="Comic Sans MS" panose="030F0702030302020204" pitchFamily="66" charset="0"/>
            </a:endParaRPr>
          </a:p>
          <a:p>
            <a:pPr algn="l">
              <a:spcBef>
                <a:spcPct val="50000"/>
              </a:spcBef>
            </a:pPr>
            <a:r>
              <a:rPr lang="en-US" altLang="en-US" sz="2800" dirty="0" err="1" smtClean="0">
                <a:solidFill>
                  <a:srgbClr val="CC00CC"/>
                </a:solidFill>
                <a:effectLst>
                  <a:outerShdw blurRad="38100" dist="38100" dir="2700000" algn="tl">
                    <a:srgbClr val="000000"/>
                  </a:outerShdw>
                </a:effectLst>
                <a:latin typeface="Comic Sans MS" panose="030F0702030302020204" pitchFamily="66" charset="0"/>
              </a:rPr>
              <a:t>Mono</a:t>
            </a:r>
            <a:r>
              <a:rPr lang="en-US" altLang="en-US" sz="2800" dirty="0" err="1" smtClean="0">
                <a:solidFill>
                  <a:schemeClr val="tx1"/>
                </a:solidFill>
                <a:effectLst>
                  <a:outerShdw blurRad="38100" dist="38100" dir="2700000" algn="tl">
                    <a:srgbClr val="000000"/>
                  </a:outerShdw>
                </a:effectLst>
                <a:latin typeface="Comic Sans MS" panose="030F0702030302020204" pitchFamily="66" charset="0"/>
              </a:rPr>
              <a:t>ubstituted</a:t>
            </a:r>
            <a:r>
              <a:rPr lang="en-US" altLang="en-US" sz="2800" dirty="0" smtClean="0">
                <a:solidFill>
                  <a:schemeClr val="tx1"/>
                </a:solidFill>
                <a:effectLst>
                  <a:outerShdw blurRad="38100" dist="38100" dir="2700000" algn="tl">
                    <a:srgbClr val="000000"/>
                  </a:outerShdw>
                </a:effectLst>
                <a:latin typeface="Comic Sans MS" panose="030F0702030302020204" pitchFamily="66" charset="0"/>
              </a:rPr>
              <a:t> </a:t>
            </a:r>
            <a:r>
              <a:rPr lang="en-US" altLang="en-US" sz="2800" dirty="0">
                <a:solidFill>
                  <a:schemeClr val="tx1"/>
                </a:solidFill>
                <a:effectLst>
                  <a:outerShdw blurRad="38100" dist="38100" dir="2700000" algn="tl">
                    <a:srgbClr val="000000"/>
                  </a:outerShdw>
                </a:effectLst>
                <a:latin typeface="Comic Sans MS" panose="030F0702030302020204" pitchFamily="66" charset="0"/>
              </a:rPr>
              <a:t>cycloalkanes: </a:t>
            </a:r>
            <a:r>
              <a:rPr lang="en-US" altLang="en-US" sz="2800" dirty="0" smtClean="0">
                <a:solidFill>
                  <a:schemeClr val="tx1"/>
                </a:solidFill>
                <a:effectLst>
                  <a:outerShdw blurRad="38100" dist="38100" dir="2700000" algn="tl">
                    <a:srgbClr val="000000"/>
                  </a:outerShdw>
                </a:effectLst>
                <a:latin typeface="Comic Sans MS" panose="030F0702030302020204" pitchFamily="66" charset="0"/>
              </a:rPr>
              <a:t>carbon of attachment is defined as </a:t>
            </a:r>
            <a:r>
              <a:rPr lang="en-US" altLang="en-US" sz="2800" dirty="0">
                <a:solidFill>
                  <a:schemeClr val="tx1"/>
                </a:solidFill>
                <a:effectLst>
                  <a:outerShdw blurRad="38100" dist="38100" dir="2700000" algn="tl">
                    <a:srgbClr val="000000"/>
                  </a:outerShdw>
                </a:effectLst>
                <a:latin typeface="Comic Sans MS" panose="030F0702030302020204" pitchFamily="66" charset="0"/>
              </a:rPr>
              <a:t>“</a:t>
            </a:r>
            <a:r>
              <a:rPr lang="en-US" altLang="en-US" sz="2800" dirty="0">
                <a:solidFill>
                  <a:srgbClr val="FFFF00"/>
                </a:solidFill>
                <a:effectLst>
                  <a:outerShdw blurRad="38100" dist="38100" dir="2700000" algn="tl">
                    <a:srgbClr val="000000"/>
                  </a:outerShdw>
                </a:effectLst>
                <a:latin typeface="Comic Sans MS" panose="030F0702030302020204" pitchFamily="66" charset="0"/>
              </a:rPr>
              <a:t>C1</a:t>
            </a:r>
            <a:r>
              <a:rPr lang="en-US" altLang="en-US" sz="2800" dirty="0" smtClean="0">
                <a:solidFill>
                  <a:schemeClr val="tx1"/>
                </a:solidFill>
                <a:effectLst>
                  <a:outerShdw blurRad="38100" dist="38100" dir="2700000" algn="tl">
                    <a:srgbClr val="000000"/>
                  </a:outerShdw>
                </a:effectLst>
                <a:latin typeface="Comic Sans MS" panose="030F0702030302020204" pitchFamily="66" charset="0"/>
              </a:rPr>
              <a:t>”:</a:t>
            </a:r>
            <a:endParaRPr lang="en-US" altLang="en-US" sz="2800" dirty="0">
              <a:solidFill>
                <a:srgbClr val="FF9900"/>
              </a:solidFill>
              <a:effectLst>
                <a:outerShdw blurRad="38100" dist="38100" dir="2700000" algn="tl">
                  <a:srgbClr val="000000"/>
                </a:outerShdw>
              </a:effectLst>
              <a:latin typeface="Comic Sans MS" panose="030F0702030302020204" pitchFamily="66" charset="0"/>
            </a:endParaRPr>
          </a:p>
        </p:txBody>
      </p:sp>
      <p:sp>
        <p:nvSpPr>
          <p:cNvPr id="620575" name="Line 31"/>
          <p:cNvSpPr>
            <a:spLocks noChangeShapeType="1"/>
          </p:cNvSpPr>
          <p:nvPr/>
        </p:nvSpPr>
        <p:spPr bwMode="auto">
          <a:xfrm>
            <a:off x="2679300" y="4543905"/>
            <a:ext cx="403950"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0576" name="Line 32"/>
          <p:cNvSpPr>
            <a:spLocks noChangeShapeType="1"/>
          </p:cNvSpPr>
          <p:nvPr/>
        </p:nvSpPr>
        <p:spPr bwMode="auto">
          <a:xfrm rot="5400000">
            <a:off x="2464588" y="4755606"/>
            <a:ext cx="442304"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0577" name="Line 33"/>
          <p:cNvSpPr>
            <a:spLocks noChangeShapeType="1"/>
          </p:cNvSpPr>
          <p:nvPr/>
        </p:nvSpPr>
        <p:spPr bwMode="auto">
          <a:xfrm>
            <a:off x="2679300" y="4966047"/>
            <a:ext cx="403950"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0578" name="Line 34"/>
          <p:cNvSpPr>
            <a:spLocks noChangeShapeType="1"/>
          </p:cNvSpPr>
          <p:nvPr/>
        </p:nvSpPr>
        <p:spPr bwMode="auto">
          <a:xfrm rot="5400000">
            <a:off x="2860610" y="4758126"/>
            <a:ext cx="434743"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0579" name="Line 35"/>
          <p:cNvSpPr>
            <a:spLocks noChangeShapeType="1"/>
          </p:cNvSpPr>
          <p:nvPr/>
        </p:nvSpPr>
        <p:spPr bwMode="auto">
          <a:xfrm rot="2700000" flipV="1">
            <a:off x="3323306" y="4286713"/>
            <a:ext cx="389257" cy="14510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0580" name="Line 36"/>
          <p:cNvSpPr>
            <a:spLocks noChangeShapeType="1"/>
          </p:cNvSpPr>
          <p:nvPr/>
        </p:nvSpPr>
        <p:spPr bwMode="auto">
          <a:xfrm rot="8100000">
            <a:off x="3016511" y="4409071"/>
            <a:ext cx="371166"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0582" name="Text Box 38"/>
          <p:cNvSpPr txBox="1">
            <a:spLocks noChangeArrowheads="1"/>
          </p:cNvSpPr>
          <p:nvPr/>
        </p:nvSpPr>
        <p:spPr bwMode="auto">
          <a:xfrm>
            <a:off x="3696887" y="4437966"/>
            <a:ext cx="482227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400" dirty="0" smtClean="0">
                <a:solidFill>
                  <a:srgbClr val="FF9900"/>
                </a:solidFill>
                <a:effectLst>
                  <a:outerShdw blurRad="38100" dist="38100" dir="2700000" algn="tl">
                    <a:srgbClr val="000000"/>
                  </a:outerShdw>
                </a:effectLst>
                <a:latin typeface="Comic Sans MS" panose="030F0702030302020204" pitchFamily="66" charset="0"/>
              </a:rPr>
              <a:t> </a:t>
            </a:r>
            <a:r>
              <a:rPr lang="en-US" altLang="en-US" sz="2400" dirty="0" err="1" smtClean="0">
                <a:solidFill>
                  <a:srgbClr val="FF9900"/>
                </a:solidFill>
                <a:effectLst>
                  <a:outerShdw blurRad="38100" dist="38100" dir="2700000" algn="tl">
                    <a:srgbClr val="000000"/>
                  </a:outerShdw>
                </a:effectLst>
                <a:latin typeface="Comic Sans MS" panose="030F0702030302020204" pitchFamily="66" charset="0"/>
              </a:rPr>
              <a:t>Ethylcyclobutane</a:t>
            </a:r>
            <a:r>
              <a:rPr lang="en-US" altLang="en-US" sz="2400" dirty="0" smtClean="0">
                <a:solidFill>
                  <a:srgbClr val="FF9900"/>
                </a:solidFill>
                <a:effectLst>
                  <a:outerShdw blurRad="38100" dist="38100" dir="2700000" algn="tl">
                    <a:srgbClr val="000000"/>
                  </a:outerShdw>
                </a:effectLst>
                <a:latin typeface="Comic Sans MS" panose="030F0702030302020204" pitchFamily="66" charset="0"/>
              </a:rPr>
              <a:t> </a:t>
            </a:r>
            <a:r>
              <a:rPr lang="en-US" altLang="en-US" sz="2400" dirty="0">
                <a:solidFill>
                  <a:srgbClr val="FF9900"/>
                </a:solidFill>
                <a:effectLst>
                  <a:outerShdw blurRad="38100" dist="38100" dir="2700000" algn="tl">
                    <a:srgbClr val="000000"/>
                  </a:outerShdw>
                </a:effectLst>
                <a:latin typeface="Comic Sans MS" panose="030F0702030302020204" pitchFamily="66" charset="0"/>
              </a:rPr>
              <a:t>(no # needed)</a:t>
            </a:r>
          </a:p>
        </p:txBody>
      </p:sp>
      <p:sp>
        <p:nvSpPr>
          <p:cNvPr id="620583" name="Text Box 39"/>
          <p:cNvSpPr txBox="1">
            <a:spLocks noChangeArrowheads="1"/>
          </p:cNvSpPr>
          <p:nvPr/>
        </p:nvSpPr>
        <p:spPr bwMode="auto">
          <a:xfrm>
            <a:off x="340957" y="5233290"/>
            <a:ext cx="40938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smtClean="0">
                <a:solidFill>
                  <a:schemeClr val="tx1"/>
                </a:solidFill>
                <a:effectLst>
                  <a:outerShdw blurRad="38100" dist="38100" dir="2700000" algn="tl">
                    <a:srgbClr val="000000"/>
                  </a:outerShdw>
                </a:effectLst>
                <a:latin typeface="Comic Sans MS" panose="030F0702030302020204" pitchFamily="66" charset="0"/>
              </a:rPr>
              <a:t>Why not </a:t>
            </a:r>
            <a:r>
              <a:rPr lang="en-US" altLang="en-US" sz="2400" dirty="0" err="1" smtClean="0">
                <a:solidFill>
                  <a:srgbClr val="FF9900"/>
                </a:solidFill>
                <a:effectLst>
                  <a:outerShdw blurRad="38100" dist="38100" dir="2700000" algn="tl">
                    <a:srgbClr val="000000"/>
                  </a:outerShdw>
                </a:effectLst>
                <a:latin typeface="Comic Sans MS" panose="030F0702030302020204" pitchFamily="66" charset="0"/>
              </a:rPr>
              <a:t>cyclobutylethane</a:t>
            </a:r>
            <a:r>
              <a:rPr lang="en-US" altLang="en-US" sz="2400" dirty="0">
                <a:solidFill>
                  <a:schemeClr val="tx1"/>
                </a:solidFill>
                <a:effectLst>
                  <a:outerShdw blurRad="38100" dist="38100" dir="2700000" algn="tl">
                    <a:srgbClr val="000000"/>
                  </a:outerShdw>
                </a:effectLst>
                <a:latin typeface="Comic Sans MS" panose="030F0702030302020204" pitchFamily="66" charset="0"/>
              </a:rPr>
              <a:t>? </a:t>
            </a:r>
          </a:p>
        </p:txBody>
      </p:sp>
      <p:sp>
        <p:nvSpPr>
          <p:cNvPr id="620585" name="Text Box 41"/>
          <p:cNvSpPr txBox="1">
            <a:spLocks noChangeArrowheads="1"/>
          </p:cNvSpPr>
          <p:nvPr/>
        </p:nvSpPr>
        <p:spPr bwMode="auto">
          <a:xfrm>
            <a:off x="392113" y="5810568"/>
            <a:ext cx="32596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400" dirty="0">
                <a:effectLst>
                  <a:outerShdw blurRad="38100" dist="38100" dir="2700000" algn="tl">
                    <a:srgbClr val="000000"/>
                  </a:outerShdw>
                </a:effectLst>
                <a:latin typeface="Comic Sans MS" panose="030F0702030302020204" pitchFamily="66" charset="0"/>
              </a:rPr>
              <a:t>Larger stem controls:</a:t>
            </a:r>
          </a:p>
        </p:txBody>
      </p:sp>
      <p:grpSp>
        <p:nvGrpSpPr>
          <p:cNvPr id="12" name="Group 11"/>
          <p:cNvGrpSpPr/>
          <p:nvPr/>
        </p:nvGrpSpPr>
        <p:grpSpPr>
          <a:xfrm>
            <a:off x="3931029" y="5759665"/>
            <a:ext cx="1838325" cy="858837"/>
            <a:chOff x="4354513" y="5901373"/>
            <a:chExt cx="1838325" cy="858837"/>
          </a:xfrm>
        </p:grpSpPr>
        <p:grpSp>
          <p:nvGrpSpPr>
            <p:cNvPr id="620611" name="Group 67"/>
            <p:cNvGrpSpPr>
              <a:grpSpLocks/>
            </p:cNvGrpSpPr>
            <p:nvPr/>
          </p:nvGrpSpPr>
          <p:grpSpPr bwMode="auto">
            <a:xfrm rot="19214451">
              <a:off x="4354513" y="6276023"/>
              <a:ext cx="376237" cy="484187"/>
              <a:chOff x="2713" y="3315"/>
              <a:chExt cx="237" cy="305"/>
            </a:xfrm>
          </p:grpSpPr>
          <p:sp>
            <p:nvSpPr>
              <p:cNvPr id="620586" name="Line 42"/>
              <p:cNvSpPr>
                <a:spLocks noChangeShapeType="1"/>
              </p:cNvSpPr>
              <p:nvPr/>
            </p:nvSpPr>
            <p:spPr bwMode="auto">
              <a:xfrm rot="2400000">
                <a:off x="2713" y="3387"/>
                <a:ext cx="236" cy="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0587" name="Line 43"/>
              <p:cNvSpPr>
                <a:spLocks noChangeShapeType="1"/>
              </p:cNvSpPr>
              <p:nvPr/>
            </p:nvSpPr>
            <p:spPr bwMode="auto">
              <a:xfrm rot="8400000">
                <a:off x="2720" y="3539"/>
                <a:ext cx="230" cy="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0588" name="Line 44"/>
              <p:cNvSpPr>
                <a:spLocks noChangeShapeType="1"/>
              </p:cNvSpPr>
              <p:nvPr/>
            </p:nvSpPr>
            <p:spPr bwMode="auto">
              <a:xfrm rot="5400000">
                <a:off x="2592" y="3468"/>
                <a:ext cx="305" cy="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620589" name="Line 45"/>
            <p:cNvSpPr>
              <a:spLocks noChangeShapeType="1"/>
            </p:cNvSpPr>
            <p:nvPr/>
          </p:nvSpPr>
          <p:spPr bwMode="auto">
            <a:xfrm rot="8400000">
              <a:off x="4603750" y="6301423"/>
              <a:ext cx="3651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0590" name="Line 46"/>
            <p:cNvSpPr>
              <a:spLocks noChangeShapeType="1"/>
            </p:cNvSpPr>
            <p:nvPr/>
          </p:nvSpPr>
          <p:spPr bwMode="auto">
            <a:xfrm rot="2400000">
              <a:off x="4872038" y="6295073"/>
              <a:ext cx="365125"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0591" name="Line 47"/>
            <p:cNvSpPr>
              <a:spLocks noChangeShapeType="1"/>
            </p:cNvSpPr>
            <p:nvPr/>
          </p:nvSpPr>
          <p:spPr bwMode="auto">
            <a:xfrm rot="8400000">
              <a:off x="5143500" y="6301423"/>
              <a:ext cx="365125"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0592" name="Line 48"/>
            <p:cNvSpPr>
              <a:spLocks noChangeShapeType="1"/>
            </p:cNvSpPr>
            <p:nvPr/>
          </p:nvSpPr>
          <p:spPr bwMode="auto">
            <a:xfrm rot="2400000">
              <a:off x="5414963" y="6295073"/>
              <a:ext cx="365125"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0593" name="Line 49"/>
            <p:cNvSpPr>
              <a:spLocks noChangeShapeType="1"/>
            </p:cNvSpPr>
            <p:nvPr/>
          </p:nvSpPr>
          <p:spPr bwMode="auto">
            <a:xfrm rot="8400000">
              <a:off x="5683250" y="6299835"/>
              <a:ext cx="365125"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0594" name="Text Box 50"/>
            <p:cNvSpPr txBox="1">
              <a:spLocks noChangeArrowheads="1"/>
            </p:cNvSpPr>
            <p:nvPr/>
          </p:nvSpPr>
          <p:spPr bwMode="auto">
            <a:xfrm>
              <a:off x="4741863" y="5901373"/>
              <a:ext cx="352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66CCFF"/>
                  </a:solidFill>
                  <a:effectLst>
                    <a:outerShdw blurRad="38100" dist="38100" dir="2700000" algn="tl">
                      <a:srgbClr val="000000"/>
                    </a:outerShdw>
                  </a:effectLst>
                  <a:latin typeface="Comic Sans MS" panose="030F0702030302020204" pitchFamily="66" charset="0"/>
                </a:rPr>
                <a:t>1</a:t>
              </a:r>
            </a:p>
          </p:txBody>
        </p:sp>
        <p:sp>
          <p:nvSpPr>
            <p:cNvPr id="620595" name="Text Box 51"/>
            <p:cNvSpPr txBox="1">
              <a:spLocks noChangeArrowheads="1"/>
            </p:cNvSpPr>
            <p:nvPr/>
          </p:nvSpPr>
          <p:spPr bwMode="auto">
            <a:xfrm>
              <a:off x="5003800" y="6374448"/>
              <a:ext cx="352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66CCFF"/>
                  </a:solidFill>
                  <a:effectLst>
                    <a:outerShdw blurRad="38100" dist="38100" dir="2700000" algn="tl">
                      <a:srgbClr val="000000"/>
                    </a:outerShdw>
                  </a:effectLst>
                  <a:latin typeface="Comic Sans MS" panose="030F0702030302020204" pitchFamily="66" charset="0"/>
                </a:rPr>
                <a:t>2</a:t>
              </a:r>
            </a:p>
          </p:txBody>
        </p:sp>
        <p:sp>
          <p:nvSpPr>
            <p:cNvPr id="620596" name="Text Box 52"/>
            <p:cNvSpPr txBox="1">
              <a:spLocks noChangeArrowheads="1"/>
            </p:cNvSpPr>
            <p:nvPr/>
          </p:nvSpPr>
          <p:spPr bwMode="auto">
            <a:xfrm>
              <a:off x="5299075" y="5901373"/>
              <a:ext cx="352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66CCFF"/>
                  </a:solidFill>
                  <a:effectLst>
                    <a:outerShdw blurRad="38100" dist="38100" dir="2700000" algn="tl">
                      <a:srgbClr val="000000"/>
                    </a:outerShdw>
                  </a:effectLst>
                  <a:latin typeface="Comic Sans MS" panose="030F0702030302020204" pitchFamily="66" charset="0"/>
                </a:rPr>
                <a:t>3</a:t>
              </a:r>
            </a:p>
          </p:txBody>
        </p:sp>
        <p:sp>
          <p:nvSpPr>
            <p:cNvPr id="620597" name="Text Box 53"/>
            <p:cNvSpPr txBox="1">
              <a:spLocks noChangeArrowheads="1"/>
            </p:cNvSpPr>
            <p:nvPr/>
          </p:nvSpPr>
          <p:spPr bwMode="auto">
            <a:xfrm>
              <a:off x="5545138" y="6374448"/>
              <a:ext cx="352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66CCFF"/>
                  </a:solidFill>
                  <a:effectLst>
                    <a:outerShdw blurRad="38100" dist="38100" dir="2700000" algn="tl">
                      <a:srgbClr val="000000"/>
                    </a:outerShdw>
                  </a:effectLst>
                  <a:latin typeface="Comic Sans MS" panose="030F0702030302020204" pitchFamily="66" charset="0"/>
                </a:rPr>
                <a:t>4</a:t>
              </a:r>
            </a:p>
          </p:txBody>
        </p:sp>
        <p:sp>
          <p:nvSpPr>
            <p:cNvPr id="620598" name="Text Box 54"/>
            <p:cNvSpPr txBox="1">
              <a:spLocks noChangeArrowheads="1"/>
            </p:cNvSpPr>
            <p:nvPr/>
          </p:nvSpPr>
          <p:spPr bwMode="auto">
            <a:xfrm>
              <a:off x="5840413" y="5901373"/>
              <a:ext cx="352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66CCFF"/>
                  </a:solidFill>
                  <a:effectLst>
                    <a:outerShdw blurRad="38100" dist="38100" dir="2700000" algn="tl">
                      <a:srgbClr val="000000"/>
                    </a:outerShdw>
                  </a:effectLst>
                  <a:latin typeface="Comic Sans MS" panose="030F0702030302020204" pitchFamily="66" charset="0"/>
                </a:rPr>
                <a:t>5</a:t>
              </a:r>
            </a:p>
          </p:txBody>
        </p:sp>
      </p:grpSp>
      <p:sp>
        <p:nvSpPr>
          <p:cNvPr id="620600" name="Text Box 56"/>
          <p:cNvSpPr txBox="1">
            <a:spLocks noChangeArrowheads="1"/>
          </p:cNvSpPr>
          <p:nvPr/>
        </p:nvSpPr>
        <p:spPr bwMode="auto">
          <a:xfrm>
            <a:off x="5732841" y="5922532"/>
            <a:ext cx="32365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400" dirty="0" smtClean="0">
                <a:solidFill>
                  <a:srgbClr val="66CCFF"/>
                </a:solidFill>
                <a:effectLst>
                  <a:outerShdw blurRad="38100" dist="38100" dir="2700000" algn="tl">
                    <a:srgbClr val="000000"/>
                  </a:outerShdw>
                </a:effectLst>
                <a:latin typeface="Comic Sans MS" panose="030F0702030302020204" pitchFamily="66" charset="0"/>
              </a:rPr>
              <a:t>1</a:t>
            </a:r>
            <a:r>
              <a:rPr lang="en-US" altLang="en-US" sz="2400" dirty="0" smtClean="0">
                <a:solidFill>
                  <a:srgbClr val="FF9900"/>
                </a:solidFill>
                <a:effectLst>
                  <a:outerShdw blurRad="38100" dist="38100" dir="2700000" algn="tl">
                    <a:srgbClr val="000000"/>
                  </a:outerShdw>
                </a:effectLst>
                <a:latin typeface="Comic Sans MS" panose="030F0702030302020204" pitchFamily="66" charset="0"/>
              </a:rPr>
              <a:t>-</a:t>
            </a:r>
            <a:r>
              <a:rPr lang="en-US" altLang="en-US" sz="2400" dirty="0" smtClean="0">
                <a:solidFill>
                  <a:srgbClr val="FFFF00"/>
                </a:solidFill>
                <a:effectLst>
                  <a:outerShdw blurRad="38100" dist="38100" dir="2700000" algn="tl">
                    <a:srgbClr val="000000"/>
                  </a:outerShdw>
                </a:effectLst>
                <a:latin typeface="Comic Sans MS" panose="030F0702030302020204" pitchFamily="66" charset="0"/>
              </a:rPr>
              <a:t>Cyclopropyl</a:t>
            </a:r>
            <a:r>
              <a:rPr lang="en-US" altLang="en-US" sz="2400" dirty="0" smtClean="0">
                <a:solidFill>
                  <a:srgbClr val="FF9900"/>
                </a:solidFill>
                <a:effectLst>
                  <a:outerShdw blurRad="38100" dist="38100" dir="2700000" algn="tl">
                    <a:srgbClr val="000000"/>
                  </a:outerShdw>
                </a:effectLst>
                <a:latin typeface="Comic Sans MS" panose="030F0702030302020204" pitchFamily="66" charset="0"/>
              </a:rPr>
              <a:t>pentane</a:t>
            </a:r>
            <a:endParaRPr lang="en-US" altLang="en-US" sz="2400" dirty="0">
              <a:solidFill>
                <a:srgbClr val="FF9900"/>
              </a:solidFill>
              <a:effectLst>
                <a:outerShdw blurRad="38100" dist="38100" dir="2700000" algn="tl">
                  <a:srgbClr val="000000"/>
                </a:outerShdw>
              </a:effectLst>
              <a:latin typeface="Comic Sans MS" panose="030F0702030302020204" pitchFamily="66" charset="0"/>
            </a:endParaRPr>
          </a:p>
        </p:txBody>
      </p:sp>
      <p:sp>
        <p:nvSpPr>
          <p:cNvPr id="620610" name="Rectangle 66"/>
          <p:cNvSpPr>
            <a:spLocks noChangeArrowheads="1"/>
          </p:cNvSpPr>
          <p:nvPr/>
        </p:nvSpPr>
        <p:spPr bwMode="auto">
          <a:xfrm>
            <a:off x="1372246" y="1086168"/>
            <a:ext cx="63995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2800" dirty="0" smtClean="0">
                <a:solidFill>
                  <a:schemeClr val="tx2"/>
                </a:solidFill>
                <a:effectLst>
                  <a:outerShdw blurRad="38100" dist="38100" dir="2700000" algn="tl">
                    <a:srgbClr val="000000"/>
                  </a:outerShdw>
                </a:effectLst>
                <a:latin typeface="Comic Sans MS" panose="030F0702030302020204" pitchFamily="66" charset="0"/>
              </a:rPr>
              <a:t>Molecular formula:</a:t>
            </a:r>
            <a:r>
              <a:rPr lang="en-US" altLang="en-US" sz="2800" dirty="0" smtClean="0">
                <a:solidFill>
                  <a:srgbClr val="FF9900"/>
                </a:solidFill>
                <a:effectLst>
                  <a:outerShdw blurRad="38100" dist="38100" dir="2700000" algn="tl">
                    <a:srgbClr val="000000"/>
                  </a:outerShdw>
                </a:effectLst>
                <a:latin typeface="Comic Sans MS" panose="030F0702030302020204" pitchFamily="66" charset="0"/>
              </a:rPr>
              <a:t> (CH</a:t>
            </a:r>
            <a:r>
              <a:rPr lang="en-US" altLang="en-US" sz="2800" baseline="-25000" dirty="0" smtClean="0">
                <a:solidFill>
                  <a:srgbClr val="FF9900"/>
                </a:solidFill>
                <a:effectLst>
                  <a:outerShdw blurRad="38100" dist="38100" dir="2700000" algn="tl">
                    <a:srgbClr val="000000"/>
                  </a:outerShdw>
                </a:effectLst>
                <a:latin typeface="Comic Sans MS" panose="030F0702030302020204" pitchFamily="66" charset="0"/>
              </a:rPr>
              <a:t>2</a:t>
            </a:r>
            <a:r>
              <a:rPr lang="en-US" altLang="en-US" sz="2800" dirty="0" smtClean="0">
                <a:solidFill>
                  <a:srgbClr val="FF9900"/>
                </a:solidFill>
                <a:effectLst>
                  <a:outerShdw blurRad="38100" dist="38100" dir="2700000" algn="tl">
                    <a:srgbClr val="000000"/>
                  </a:outerShdw>
                </a:effectLst>
                <a:latin typeface="Comic Sans MS" panose="030F0702030302020204" pitchFamily="66" charset="0"/>
              </a:rPr>
              <a:t>)</a:t>
            </a:r>
            <a:r>
              <a:rPr lang="en-US" altLang="en-US" sz="2800" i="1" baseline="-25000" dirty="0" smtClean="0">
                <a:solidFill>
                  <a:srgbClr val="FF9900"/>
                </a:solidFill>
                <a:effectLst>
                  <a:outerShdw blurRad="38100" dist="38100" dir="2700000" algn="tl">
                    <a:srgbClr val="000000"/>
                  </a:outerShdw>
                </a:effectLst>
                <a:latin typeface="Comic Sans MS" panose="030F0702030302020204" pitchFamily="66" charset="0"/>
              </a:rPr>
              <a:t>n</a:t>
            </a:r>
            <a:r>
              <a:rPr lang="en-US" altLang="en-US" sz="2800" baseline="-25000" dirty="0" smtClean="0">
                <a:solidFill>
                  <a:srgbClr val="FF0000"/>
                </a:solidFill>
                <a:effectLst>
                  <a:outerShdw blurRad="38100" dist="38100" dir="2700000" algn="tl">
                    <a:srgbClr val="000000"/>
                  </a:outerShdw>
                </a:effectLst>
                <a:latin typeface="Comic Sans MS" panose="030F0702030302020204" pitchFamily="66" charset="0"/>
              </a:rPr>
              <a:t>  </a:t>
            </a:r>
            <a:r>
              <a:rPr lang="en-US" altLang="en-US" sz="2800" dirty="0">
                <a:solidFill>
                  <a:schemeClr val="tx1"/>
                </a:solidFill>
                <a:effectLst>
                  <a:outerShdw blurRad="38100" dist="38100" dir="2700000" algn="tl">
                    <a:srgbClr val="000000"/>
                  </a:outerShdw>
                </a:effectLst>
                <a:latin typeface="Comic Sans MS" panose="030F0702030302020204" pitchFamily="66" charset="0"/>
              </a:rPr>
              <a:t>not</a:t>
            </a:r>
            <a:r>
              <a:rPr lang="en-US" altLang="en-US" sz="2800" dirty="0">
                <a:solidFill>
                  <a:srgbClr val="FF0000"/>
                </a:solidFill>
                <a:effectLst>
                  <a:outerShdw blurRad="38100" dist="38100" dir="2700000" algn="tl">
                    <a:srgbClr val="000000"/>
                  </a:outerShdw>
                </a:effectLst>
                <a:latin typeface="Comic Sans MS" panose="030F0702030302020204" pitchFamily="66" charset="0"/>
              </a:rPr>
              <a:t> </a:t>
            </a:r>
            <a:r>
              <a:rPr lang="en-US" altLang="en-US" sz="2800" dirty="0">
                <a:solidFill>
                  <a:schemeClr val="tx1"/>
                </a:solidFill>
                <a:effectLst>
                  <a:outerShdw blurRad="38100" dist="38100" dir="2700000" algn="tl">
                    <a:srgbClr val="000000"/>
                  </a:outerShdw>
                </a:effectLst>
                <a:latin typeface="Comic Sans MS" panose="030F0702030302020204" pitchFamily="66" charset="0"/>
              </a:rPr>
              <a:t>C</a:t>
            </a:r>
            <a:r>
              <a:rPr lang="en-US" altLang="en-US" sz="2800" i="1" baseline="-25000" dirty="0">
                <a:solidFill>
                  <a:schemeClr val="tx1"/>
                </a:solidFill>
                <a:effectLst>
                  <a:outerShdw blurRad="38100" dist="38100" dir="2700000" algn="tl">
                    <a:srgbClr val="000000"/>
                  </a:outerShdw>
                </a:effectLst>
                <a:latin typeface="Comic Sans MS" panose="030F0702030302020204" pitchFamily="66" charset="0"/>
              </a:rPr>
              <a:t>n</a:t>
            </a:r>
            <a:r>
              <a:rPr lang="en-US" altLang="en-US" sz="2800" dirty="0">
                <a:solidFill>
                  <a:schemeClr val="tx1"/>
                </a:solidFill>
                <a:effectLst>
                  <a:outerShdw blurRad="38100" dist="38100" dir="2700000" algn="tl">
                    <a:srgbClr val="000000"/>
                  </a:outerShdw>
                </a:effectLst>
                <a:latin typeface="Comic Sans MS" panose="030F0702030302020204" pitchFamily="66" charset="0"/>
              </a:rPr>
              <a:t>H</a:t>
            </a:r>
            <a:r>
              <a:rPr lang="en-US" altLang="en-US" sz="2800" baseline="-25000" dirty="0">
                <a:solidFill>
                  <a:schemeClr val="tx1"/>
                </a:solidFill>
                <a:effectLst>
                  <a:outerShdw blurRad="38100" dist="38100" dir="2700000" algn="tl">
                    <a:srgbClr val="000000"/>
                  </a:outerShdw>
                </a:effectLst>
                <a:latin typeface="Comic Sans MS" panose="030F0702030302020204" pitchFamily="66" charset="0"/>
              </a:rPr>
              <a:t>2</a:t>
            </a:r>
            <a:r>
              <a:rPr lang="en-US" altLang="en-US" sz="2800" i="1" baseline="-25000" dirty="0">
                <a:solidFill>
                  <a:schemeClr val="tx1"/>
                </a:solidFill>
                <a:effectLst>
                  <a:outerShdw blurRad="38100" dist="38100" dir="2700000" algn="tl">
                    <a:srgbClr val="000000"/>
                  </a:outerShdw>
                </a:effectLst>
                <a:latin typeface="Comic Sans MS" panose="030F0702030302020204" pitchFamily="66" charset="0"/>
              </a:rPr>
              <a:t>n</a:t>
            </a:r>
            <a:r>
              <a:rPr lang="en-US" altLang="en-US" sz="2800" baseline="-25000" dirty="0">
                <a:solidFill>
                  <a:schemeClr val="tx1"/>
                </a:solidFill>
                <a:effectLst>
                  <a:outerShdw blurRad="38100" dist="38100" dir="2700000" algn="tl">
                    <a:srgbClr val="000000"/>
                  </a:outerShdw>
                </a:effectLst>
                <a:latin typeface="Comic Sans MS" panose="030F0702030302020204" pitchFamily="66" charset="0"/>
              </a:rPr>
              <a:t>+2</a:t>
            </a:r>
          </a:p>
        </p:txBody>
      </p:sp>
      <p:cxnSp>
        <p:nvCxnSpPr>
          <p:cNvPr id="48" name="Straight Connector 47"/>
          <p:cNvCxnSpPr/>
          <p:nvPr/>
        </p:nvCxnSpPr>
        <p:spPr bwMode="auto">
          <a:xfrm flipV="1">
            <a:off x="129540" y="966788"/>
            <a:ext cx="8884920" cy="18732"/>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Straight Arrow Connector 2"/>
          <p:cNvCxnSpPr/>
          <p:nvPr/>
        </p:nvCxnSpPr>
        <p:spPr bwMode="auto">
          <a:xfrm>
            <a:off x="2849880" y="4116580"/>
            <a:ext cx="184698" cy="341607"/>
          </a:xfrm>
          <a:prstGeom prst="straightConnector1">
            <a:avLst/>
          </a:prstGeom>
          <a:noFill/>
          <a:ln w="22225" cap="flat" cmpd="sng" algn="ctr">
            <a:solidFill>
              <a:srgbClr val="FFFF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9699" name="Rectangle 3"/>
          <p:cNvSpPr>
            <a:spLocks noGrp="1" noChangeArrowheads="1"/>
          </p:cNvSpPr>
          <p:nvPr>
            <p:ph type="title"/>
          </p:nvPr>
        </p:nvSpPr>
        <p:spPr>
          <a:xfrm>
            <a:off x="350838" y="295275"/>
            <a:ext cx="8412162" cy="990600"/>
          </a:xfrm>
        </p:spPr>
        <p:txBody>
          <a:bodyPr/>
          <a:lstStyle/>
          <a:p>
            <a:r>
              <a:rPr lang="en-US" altLang="en-US" dirty="0">
                <a:solidFill>
                  <a:srgbClr val="00FF00"/>
                </a:solidFill>
              </a:rPr>
              <a:t>Axial-Equatorial Conformers</a:t>
            </a:r>
            <a:br>
              <a:rPr lang="en-US" altLang="en-US" dirty="0">
                <a:solidFill>
                  <a:srgbClr val="00FF00"/>
                </a:solidFill>
              </a:rPr>
            </a:br>
            <a:endParaRPr lang="en-US" altLang="en-US" dirty="0">
              <a:solidFill>
                <a:srgbClr val="00FF00"/>
              </a:solidFill>
            </a:endParaRPr>
          </a:p>
        </p:txBody>
      </p:sp>
      <p:pic>
        <p:nvPicPr>
          <p:cNvPr id="2" name="Picture 1"/>
          <p:cNvPicPr>
            <a:picLocks noChangeAspect="1"/>
          </p:cNvPicPr>
          <p:nvPr/>
        </p:nvPicPr>
        <p:blipFill>
          <a:blip r:embed="rId2"/>
          <a:stretch>
            <a:fillRect/>
          </a:stretch>
        </p:blipFill>
        <p:spPr>
          <a:xfrm>
            <a:off x="949170" y="1104525"/>
            <a:ext cx="7245660" cy="5679577"/>
          </a:xfrm>
          <a:prstGeom prst="rect">
            <a:avLst/>
          </a:prstGeom>
        </p:spPr>
      </p:pic>
      <p:cxnSp>
        <p:nvCxnSpPr>
          <p:cNvPr id="7" name="Straight Connector 6"/>
          <p:cNvCxnSpPr/>
          <p:nvPr/>
        </p:nvCxnSpPr>
        <p:spPr bwMode="auto">
          <a:xfrm flipV="1">
            <a:off x="146148" y="859692"/>
            <a:ext cx="8851705" cy="19148"/>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0726" name="Text Box 6"/>
          <p:cNvSpPr txBox="1">
            <a:spLocks noChangeArrowheads="1"/>
          </p:cNvSpPr>
          <p:nvPr/>
        </p:nvSpPr>
        <p:spPr bwMode="auto">
          <a:xfrm>
            <a:off x="1246982" y="5323840"/>
            <a:ext cx="66500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effectLst>
                  <a:outerShdw blurRad="38100" dist="38100" dir="2700000" algn="tl">
                    <a:srgbClr val="000000"/>
                  </a:outerShdw>
                </a:effectLst>
                <a:latin typeface="+mn-lt"/>
              </a:rPr>
              <a:t>Note: These numbers do </a:t>
            </a:r>
            <a:r>
              <a:rPr lang="en-US" altLang="en-US" sz="2400" dirty="0">
                <a:solidFill>
                  <a:srgbClr val="FF9900"/>
                </a:solidFill>
                <a:effectLst>
                  <a:outerShdw blurRad="38100" dist="38100" dir="2700000" algn="tl">
                    <a:srgbClr val="000000"/>
                  </a:outerShdw>
                </a:effectLst>
                <a:latin typeface="+mn-lt"/>
              </a:rPr>
              <a:t>not</a:t>
            </a:r>
            <a:r>
              <a:rPr lang="en-US" altLang="en-US" sz="2400" dirty="0">
                <a:effectLst>
                  <a:outerShdw blurRad="38100" dist="38100" dir="2700000" algn="tl">
                    <a:srgbClr val="000000"/>
                  </a:outerShdw>
                </a:effectLst>
                <a:latin typeface="+mn-lt"/>
              </a:rPr>
              <a:t> reflect </a:t>
            </a:r>
            <a:r>
              <a:rPr lang="en-US" altLang="en-US" sz="2400" dirty="0">
                <a:solidFill>
                  <a:srgbClr val="FF9900"/>
                </a:solidFill>
                <a:effectLst>
                  <a:outerShdw blurRad="38100" dist="38100" dir="2700000" algn="tl">
                    <a:srgbClr val="000000"/>
                  </a:outerShdw>
                </a:effectLst>
                <a:latin typeface="+mn-lt"/>
              </a:rPr>
              <a:t>absolute size</a:t>
            </a:r>
            <a:r>
              <a:rPr lang="en-US" altLang="en-US" sz="2400" dirty="0">
                <a:effectLst>
                  <a:outerShdw blurRad="38100" dist="38100" dir="2700000" algn="tl">
                    <a:srgbClr val="000000"/>
                  </a:outerShdw>
                </a:effectLst>
                <a:latin typeface="+mn-lt"/>
              </a:rPr>
              <a:t>, but size with respect to </a:t>
            </a:r>
            <a:r>
              <a:rPr lang="en-US" altLang="en-US" sz="2400" dirty="0">
                <a:solidFill>
                  <a:srgbClr val="FF9900"/>
                </a:solidFill>
                <a:effectLst>
                  <a:outerShdw blurRad="38100" dist="38100" dir="2700000" algn="tl">
                    <a:srgbClr val="000000"/>
                  </a:outerShdw>
                </a:effectLst>
                <a:latin typeface="+mn-lt"/>
              </a:rPr>
              <a:t>transannular and gauche</a:t>
            </a:r>
            <a:r>
              <a:rPr lang="en-US" altLang="en-US" sz="2400" dirty="0">
                <a:effectLst>
                  <a:outerShdw blurRad="38100" dist="38100" dir="2700000" algn="tl">
                    <a:srgbClr val="000000"/>
                  </a:outerShdw>
                </a:effectLst>
                <a:latin typeface="+mn-lt"/>
              </a:rPr>
              <a:t> interactions in </a:t>
            </a:r>
            <a:r>
              <a:rPr lang="en-US" altLang="en-US" sz="2400" dirty="0">
                <a:solidFill>
                  <a:srgbClr val="FF9900"/>
                </a:solidFill>
                <a:effectLst>
                  <a:outerShdw blurRad="38100" dist="38100" dir="2700000" algn="tl">
                    <a:srgbClr val="000000"/>
                  </a:outerShdw>
                </a:effectLst>
                <a:latin typeface="+mn-lt"/>
              </a:rPr>
              <a:t>cyclohexane</a:t>
            </a:r>
            <a:r>
              <a:rPr lang="en-US" altLang="en-US" sz="2400" dirty="0">
                <a:effectLst>
                  <a:outerShdw blurRad="38100" dist="38100" dir="2700000" algn="tl">
                    <a:srgbClr val="000000"/>
                  </a:outerShdw>
                </a:effectLst>
                <a:latin typeface="+mn-lt"/>
              </a:rPr>
              <a:t>.</a:t>
            </a:r>
          </a:p>
        </p:txBody>
      </p:sp>
      <p:pic>
        <p:nvPicPr>
          <p:cNvPr id="2" name="Picture 1"/>
          <p:cNvPicPr>
            <a:picLocks noChangeAspect="1"/>
          </p:cNvPicPr>
          <p:nvPr/>
        </p:nvPicPr>
        <p:blipFill>
          <a:blip r:embed="rId2"/>
          <a:stretch>
            <a:fillRect/>
          </a:stretch>
        </p:blipFill>
        <p:spPr>
          <a:xfrm>
            <a:off x="64780" y="1565752"/>
            <a:ext cx="9014441" cy="3524408"/>
          </a:xfrm>
          <a:prstGeom prst="rect">
            <a:avLst/>
          </a:prstGeom>
        </p:spPr>
      </p:pic>
      <p:sp>
        <p:nvSpPr>
          <p:cNvPr id="3" name="Title 2"/>
          <p:cNvSpPr>
            <a:spLocks noGrp="1"/>
          </p:cNvSpPr>
          <p:nvPr>
            <p:ph type="title"/>
          </p:nvPr>
        </p:nvSpPr>
        <p:spPr>
          <a:xfrm>
            <a:off x="685800" y="129540"/>
            <a:ext cx="7772400" cy="789940"/>
          </a:xfrm>
        </p:spPr>
        <p:txBody>
          <a:bodyPr/>
          <a:lstStyle/>
          <a:p>
            <a:r>
              <a:rPr lang="el-GR" altLang="en-US" dirty="0">
                <a:solidFill>
                  <a:srgbClr val="00FF00"/>
                </a:solidFill>
                <a:latin typeface="Comic Sans MS" panose="030F0702030302020204" pitchFamily="66" charset="0"/>
              </a:rPr>
              <a:t>Δ</a:t>
            </a:r>
            <a:r>
              <a:rPr lang="en-US" altLang="en-US" i="1" dirty="0" err="1" smtClean="0">
                <a:solidFill>
                  <a:srgbClr val="00FF00"/>
                </a:solidFill>
                <a:latin typeface="Comic Sans MS" panose="030F0702030302020204" pitchFamily="66" charset="0"/>
              </a:rPr>
              <a:t>G°</a:t>
            </a:r>
            <a:r>
              <a:rPr lang="en-US" altLang="en-US" baseline="-25000" dirty="0" err="1" smtClean="0">
                <a:solidFill>
                  <a:srgbClr val="00FF00"/>
                </a:solidFill>
                <a:latin typeface="Comic Sans MS" panose="030F0702030302020204" pitchFamily="66" charset="0"/>
              </a:rPr>
              <a:t>eq-ax</a:t>
            </a:r>
            <a:r>
              <a:rPr lang="en-US" altLang="en-US" baseline="-25000" dirty="0" smtClean="0">
                <a:solidFill>
                  <a:srgbClr val="00FF00"/>
                </a:solidFill>
                <a:latin typeface="Comic Sans MS" panose="030F0702030302020204" pitchFamily="66" charset="0"/>
              </a:rPr>
              <a:t> </a:t>
            </a:r>
            <a:r>
              <a:rPr lang="en-US" altLang="en-US" dirty="0" smtClean="0">
                <a:solidFill>
                  <a:srgbClr val="00FF00"/>
                </a:solidFill>
                <a:latin typeface="Comic Sans MS" panose="030F0702030302020204" pitchFamily="66" charset="0"/>
              </a:rPr>
              <a:t>Parallels Size</a:t>
            </a:r>
            <a:endParaRPr lang="en-US" dirty="0">
              <a:solidFill>
                <a:srgbClr val="00FF00"/>
              </a:solidFill>
            </a:endParaRPr>
          </a:p>
        </p:txBody>
      </p:sp>
      <p:cxnSp>
        <p:nvCxnSpPr>
          <p:cNvPr id="8" name="Straight Connector 7"/>
          <p:cNvCxnSpPr/>
          <p:nvPr/>
        </p:nvCxnSpPr>
        <p:spPr bwMode="auto">
          <a:xfrm flipV="1">
            <a:off x="123830" y="1023815"/>
            <a:ext cx="8896341" cy="15045"/>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1747" name="Text Box 3"/>
          <p:cNvSpPr txBox="1">
            <a:spLocks noChangeArrowheads="1"/>
          </p:cNvSpPr>
          <p:nvPr/>
        </p:nvSpPr>
        <p:spPr bwMode="auto">
          <a:xfrm>
            <a:off x="1717113" y="100330"/>
            <a:ext cx="570977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l-GR" altLang="en-US" sz="4400" dirty="0" smtClean="0">
                <a:solidFill>
                  <a:srgbClr val="00FF00"/>
                </a:solidFill>
                <a:effectLst>
                  <a:outerShdw blurRad="38100" dist="38100" dir="2700000" algn="tl">
                    <a:srgbClr val="000000"/>
                  </a:outerShdw>
                </a:effectLst>
                <a:latin typeface="Comic Sans MS" panose="030F0702030302020204" pitchFamily="66" charset="0"/>
              </a:rPr>
              <a:t>Δ</a:t>
            </a:r>
            <a:r>
              <a:rPr lang="en-US" altLang="en-US" sz="4400" i="1" dirty="0">
                <a:solidFill>
                  <a:srgbClr val="00FF00"/>
                </a:solidFill>
                <a:effectLst>
                  <a:outerShdw blurRad="38100" dist="38100" dir="2700000" algn="tl">
                    <a:srgbClr val="000000"/>
                  </a:outerShdw>
                </a:effectLst>
                <a:latin typeface="Comic Sans MS" panose="030F0702030302020204" pitchFamily="66" charset="0"/>
              </a:rPr>
              <a:t>G°</a:t>
            </a:r>
            <a:r>
              <a:rPr lang="en-US" altLang="en-US" sz="4400" dirty="0">
                <a:solidFill>
                  <a:srgbClr val="00FF00"/>
                </a:solidFill>
                <a:effectLst>
                  <a:outerShdw blurRad="38100" dist="38100" dir="2700000" algn="tl">
                    <a:srgbClr val="000000"/>
                  </a:outerShdw>
                </a:effectLst>
                <a:latin typeface="Comic Sans MS" panose="030F0702030302020204" pitchFamily="66" charset="0"/>
              </a:rPr>
              <a:t> </a:t>
            </a:r>
            <a:r>
              <a:rPr lang="en-US" altLang="en-US" sz="4400" dirty="0" smtClean="0">
                <a:solidFill>
                  <a:srgbClr val="00FF00"/>
                </a:solidFill>
                <a:effectLst>
                  <a:outerShdw blurRad="38100" dist="38100" dir="2700000" algn="tl">
                    <a:srgbClr val="000000"/>
                  </a:outerShdw>
                </a:effectLst>
                <a:latin typeface="Comic Sans MS" panose="030F0702030302020204" pitchFamily="66" charset="0"/>
              </a:rPr>
              <a:t>May Be Additive </a:t>
            </a:r>
            <a:endParaRPr lang="en-US" altLang="en-US" sz="4400" dirty="0">
              <a:solidFill>
                <a:srgbClr val="00FF00"/>
              </a:solidFill>
              <a:effectLst>
                <a:outerShdw blurRad="38100" dist="38100" dir="2700000" algn="tl">
                  <a:srgbClr val="000000"/>
                </a:outerShdw>
              </a:effectLst>
              <a:latin typeface="Comic Sans MS" panose="030F0702030302020204" pitchFamily="66" charset="0"/>
            </a:endParaRPr>
          </a:p>
        </p:txBody>
      </p:sp>
      <p:sp>
        <p:nvSpPr>
          <p:cNvPr id="671749" name="Line 5"/>
          <p:cNvSpPr>
            <a:spLocks noChangeShapeType="1"/>
          </p:cNvSpPr>
          <p:nvPr/>
        </p:nvSpPr>
        <p:spPr bwMode="auto">
          <a:xfrm>
            <a:off x="4130040" y="2268220"/>
            <a:ext cx="1666875" cy="0"/>
          </a:xfrm>
          <a:prstGeom prst="line">
            <a:avLst/>
          </a:prstGeom>
          <a:noFill/>
          <a:ln w="28575">
            <a:solidFill>
              <a:srgbClr val="FF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71750" name="Line 6"/>
          <p:cNvSpPr>
            <a:spLocks noChangeShapeType="1"/>
          </p:cNvSpPr>
          <p:nvPr/>
        </p:nvSpPr>
        <p:spPr bwMode="auto">
          <a:xfrm>
            <a:off x="4130040" y="2420620"/>
            <a:ext cx="1666875" cy="0"/>
          </a:xfrm>
          <a:prstGeom prst="line">
            <a:avLst/>
          </a:prstGeom>
          <a:noFill/>
          <a:ln w="28575">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71751" name="Text Box 7"/>
          <p:cNvSpPr txBox="1">
            <a:spLocks noChangeArrowheads="1"/>
          </p:cNvSpPr>
          <p:nvPr/>
        </p:nvSpPr>
        <p:spPr bwMode="auto">
          <a:xfrm>
            <a:off x="4035895" y="2514798"/>
            <a:ext cx="21229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l-GR" altLang="en-US" sz="1800" dirty="0">
                <a:solidFill>
                  <a:schemeClr val="tx1"/>
                </a:solidFill>
                <a:effectLst>
                  <a:outerShdw blurRad="38100" dist="38100" dir="2700000" algn="tl">
                    <a:srgbClr val="000000"/>
                  </a:outerShdw>
                </a:effectLst>
                <a:latin typeface="Comic Sans MS" panose="030F0702030302020204" pitchFamily="66" charset="0"/>
              </a:rPr>
              <a:t>Δ</a:t>
            </a:r>
            <a:r>
              <a:rPr lang="en-US" altLang="en-US" sz="1800" i="1" dirty="0">
                <a:solidFill>
                  <a:schemeClr val="tx1"/>
                </a:solidFill>
                <a:effectLst>
                  <a:outerShdw blurRad="38100" dist="38100" dir="2700000" algn="tl">
                    <a:srgbClr val="000000"/>
                  </a:outerShdw>
                </a:effectLst>
                <a:latin typeface="Comic Sans MS" panose="030F0702030302020204" pitchFamily="66" charset="0"/>
              </a:rPr>
              <a:t>G°</a:t>
            </a:r>
            <a:r>
              <a:rPr lang="en-US" altLang="en-US" sz="1800" dirty="0">
                <a:solidFill>
                  <a:schemeClr val="tx1"/>
                </a:solidFill>
                <a:effectLst>
                  <a:outerShdw blurRad="38100" dist="38100" dir="2700000" algn="tl">
                    <a:srgbClr val="000000"/>
                  </a:outerShdw>
                </a:effectLst>
                <a:latin typeface="Comic Sans MS" panose="030F0702030302020204" pitchFamily="66" charset="0"/>
              </a:rPr>
              <a:t> = 0 kcal mol</a:t>
            </a:r>
            <a:r>
              <a:rPr lang="en-US" altLang="en-US" sz="1800" baseline="30000" dirty="0">
                <a:solidFill>
                  <a:schemeClr val="tx1"/>
                </a:solidFill>
                <a:effectLst>
                  <a:outerShdw blurRad="38100" dist="38100" dir="2700000" algn="tl">
                    <a:srgbClr val="000000"/>
                  </a:outerShdw>
                </a:effectLst>
                <a:latin typeface="Comic Sans MS" panose="030F0702030302020204" pitchFamily="66" charset="0"/>
              </a:rPr>
              <a:t>-1</a:t>
            </a:r>
          </a:p>
        </p:txBody>
      </p:sp>
      <p:grpSp>
        <p:nvGrpSpPr>
          <p:cNvPr id="671753" name="Group 9"/>
          <p:cNvGrpSpPr>
            <a:grpSpLocks/>
          </p:cNvGrpSpPr>
          <p:nvPr/>
        </p:nvGrpSpPr>
        <p:grpSpPr bwMode="auto">
          <a:xfrm>
            <a:off x="4228057" y="5665470"/>
            <a:ext cx="1551256" cy="152400"/>
            <a:chOff x="2333" y="2522"/>
            <a:chExt cx="864" cy="96"/>
          </a:xfrm>
        </p:grpSpPr>
        <p:sp>
          <p:nvSpPr>
            <p:cNvPr id="671754" name="Line 10"/>
            <p:cNvSpPr>
              <a:spLocks noChangeShapeType="1"/>
            </p:cNvSpPr>
            <p:nvPr/>
          </p:nvSpPr>
          <p:spPr bwMode="auto">
            <a:xfrm>
              <a:off x="2333" y="2522"/>
              <a:ext cx="403" cy="0"/>
            </a:xfrm>
            <a:prstGeom prst="line">
              <a:avLst/>
            </a:prstGeom>
            <a:noFill/>
            <a:ln w="28575">
              <a:solidFill>
                <a:srgbClr val="FF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71755" name="Line 11"/>
            <p:cNvSpPr>
              <a:spLocks noChangeShapeType="1"/>
            </p:cNvSpPr>
            <p:nvPr/>
          </p:nvSpPr>
          <p:spPr bwMode="auto">
            <a:xfrm>
              <a:off x="2333" y="2618"/>
              <a:ext cx="864" cy="0"/>
            </a:xfrm>
            <a:prstGeom prst="line">
              <a:avLst/>
            </a:prstGeom>
            <a:noFill/>
            <a:ln w="28575">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671756" name="Text Box 12"/>
          <p:cNvSpPr txBox="1">
            <a:spLocks noChangeArrowheads="1"/>
          </p:cNvSpPr>
          <p:nvPr/>
        </p:nvSpPr>
        <p:spPr bwMode="auto">
          <a:xfrm>
            <a:off x="4105275" y="5839460"/>
            <a:ext cx="18251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l-GR" altLang="en-US" dirty="0">
                <a:solidFill>
                  <a:schemeClr val="tx1"/>
                </a:solidFill>
                <a:effectLst>
                  <a:outerShdw blurRad="38100" dist="38100" dir="2700000" algn="tl">
                    <a:srgbClr val="000000"/>
                  </a:outerShdw>
                </a:effectLst>
                <a:latin typeface="Comic Sans MS" panose="030F0702030302020204" pitchFamily="66" charset="0"/>
              </a:rPr>
              <a:t>Δ</a:t>
            </a:r>
            <a:r>
              <a:rPr lang="en-US" altLang="en-US" i="1" dirty="0">
                <a:solidFill>
                  <a:schemeClr val="tx1"/>
                </a:solidFill>
                <a:effectLst>
                  <a:outerShdw blurRad="38100" dist="38100" dir="2700000" algn="tl">
                    <a:srgbClr val="000000"/>
                  </a:outerShdw>
                </a:effectLst>
                <a:latin typeface="Comic Sans MS" panose="030F0702030302020204" pitchFamily="66" charset="0"/>
              </a:rPr>
              <a:t>G°</a:t>
            </a:r>
            <a:r>
              <a:rPr lang="en-US" altLang="en-US" dirty="0">
                <a:solidFill>
                  <a:schemeClr val="tx1"/>
                </a:solidFill>
                <a:effectLst>
                  <a:outerShdw blurRad="38100" dist="38100" dir="2700000" algn="tl">
                    <a:srgbClr val="000000"/>
                  </a:outerShdw>
                </a:effectLst>
                <a:latin typeface="Comic Sans MS" panose="030F0702030302020204" pitchFamily="66" charset="0"/>
              </a:rPr>
              <a:t> = </a:t>
            </a:r>
            <a:r>
              <a:rPr lang="en-US" altLang="en-US" dirty="0">
                <a:solidFill>
                  <a:srgbClr val="FF0000"/>
                </a:solidFill>
                <a:effectLst>
                  <a:outerShdw blurRad="38100" dist="38100" dir="2700000" algn="tl">
                    <a:srgbClr val="000000"/>
                  </a:outerShdw>
                </a:effectLst>
                <a:latin typeface="Comic Sans MS" panose="030F0702030302020204" pitchFamily="66" charset="0"/>
              </a:rPr>
              <a:t>+</a:t>
            </a:r>
            <a:r>
              <a:rPr lang="en-US" altLang="en-US" dirty="0" smtClean="0">
                <a:solidFill>
                  <a:srgbClr val="FF0000"/>
                </a:solidFill>
                <a:effectLst>
                  <a:outerShdw blurRad="38100" dist="38100" dir="2700000" algn="tl">
                    <a:srgbClr val="000000"/>
                  </a:outerShdw>
                </a:effectLst>
                <a:latin typeface="Comic Sans MS" panose="030F0702030302020204" pitchFamily="66" charset="0"/>
              </a:rPr>
              <a:t>3.4 </a:t>
            </a:r>
            <a:r>
              <a:rPr lang="en-US" altLang="en-US" dirty="0">
                <a:solidFill>
                  <a:schemeClr val="tx1"/>
                </a:solidFill>
                <a:effectLst>
                  <a:outerShdw blurRad="38100" dist="38100" dir="2700000" algn="tl">
                    <a:srgbClr val="000000"/>
                  </a:outerShdw>
                </a:effectLst>
                <a:latin typeface="Comic Sans MS" panose="030F0702030302020204" pitchFamily="66" charset="0"/>
              </a:rPr>
              <a:t>kcal </a:t>
            </a:r>
            <a:r>
              <a:rPr lang="en-US" altLang="en-US" dirty="0" smtClean="0">
                <a:solidFill>
                  <a:schemeClr val="tx1"/>
                </a:solidFill>
                <a:effectLst>
                  <a:outerShdw blurRad="38100" dist="38100" dir="2700000" algn="tl">
                    <a:srgbClr val="000000"/>
                  </a:outerShdw>
                </a:effectLst>
                <a:latin typeface="Comic Sans MS" panose="030F0702030302020204" pitchFamily="66" charset="0"/>
              </a:rPr>
              <a:t>mol</a:t>
            </a:r>
            <a:r>
              <a:rPr lang="en-US" altLang="en-US" baseline="30000" dirty="0" smtClean="0">
                <a:solidFill>
                  <a:schemeClr val="tx1"/>
                </a:solidFill>
                <a:effectLst>
                  <a:outerShdw blurRad="38100" dist="38100" dir="2700000" algn="tl">
                    <a:srgbClr val="000000"/>
                  </a:outerShdw>
                </a:effectLst>
                <a:latin typeface="Comic Sans MS" panose="030F0702030302020204" pitchFamily="66" charset="0"/>
              </a:rPr>
              <a:t>-1 </a:t>
            </a:r>
            <a:r>
              <a:rPr lang="en-US" altLang="en-US" dirty="0" smtClean="0">
                <a:solidFill>
                  <a:srgbClr val="FF0000"/>
                </a:solidFill>
                <a:effectLst>
                  <a:outerShdw blurRad="38100" dist="38100" dir="2700000" algn="tl">
                    <a:srgbClr val="000000"/>
                  </a:outerShdw>
                </a:effectLst>
                <a:latin typeface="Comic Sans MS" panose="030F0702030302020204" pitchFamily="66" charset="0"/>
              </a:rPr>
              <a:t>! </a:t>
            </a:r>
            <a:r>
              <a:rPr lang="en-US" altLang="en-US" dirty="0" smtClean="0">
                <a:solidFill>
                  <a:schemeClr val="tx2"/>
                </a:solidFill>
                <a:effectLst>
                  <a:outerShdw blurRad="38100" dist="38100" dir="2700000" algn="tl">
                    <a:srgbClr val="000000"/>
                  </a:outerShdw>
                </a:effectLst>
                <a:latin typeface="Comic Sans MS" panose="030F0702030302020204" pitchFamily="66" charset="0"/>
              </a:rPr>
              <a:t>(I.e. 2x1.7) </a:t>
            </a:r>
            <a:r>
              <a:rPr lang="en-US" altLang="en-US" dirty="0">
                <a:solidFill>
                  <a:schemeClr val="tx1"/>
                </a:solidFill>
                <a:effectLst>
                  <a:outerShdw blurRad="38100" dist="38100" dir="2700000" algn="tl">
                    <a:srgbClr val="000000"/>
                  </a:outerShdw>
                </a:effectLst>
                <a:latin typeface="Comic Sans MS" panose="030F0702030302020204" pitchFamily="66" charset="0"/>
              </a:rPr>
              <a:t>kcal </a:t>
            </a:r>
            <a:r>
              <a:rPr lang="en-US" altLang="en-US" dirty="0" smtClean="0">
                <a:solidFill>
                  <a:schemeClr val="tx1"/>
                </a:solidFill>
                <a:effectLst>
                  <a:outerShdw blurRad="38100" dist="38100" dir="2700000" algn="tl">
                    <a:srgbClr val="000000"/>
                  </a:outerShdw>
                </a:effectLst>
                <a:latin typeface="Comic Sans MS" panose="030F0702030302020204" pitchFamily="66" charset="0"/>
              </a:rPr>
              <a:t>mol</a:t>
            </a:r>
            <a:r>
              <a:rPr lang="en-US" altLang="en-US" baseline="30000" dirty="0" smtClean="0">
                <a:solidFill>
                  <a:schemeClr val="tx1"/>
                </a:solidFill>
                <a:effectLst>
                  <a:outerShdw blurRad="38100" dist="38100" dir="2700000" algn="tl">
                    <a:srgbClr val="000000"/>
                  </a:outerShdw>
                </a:effectLst>
                <a:latin typeface="Comic Sans MS" panose="030F0702030302020204" pitchFamily="66" charset="0"/>
              </a:rPr>
              <a:t>-1</a:t>
            </a:r>
            <a:endParaRPr lang="en-US" altLang="en-US" baseline="30000" dirty="0">
              <a:solidFill>
                <a:schemeClr val="tx1"/>
              </a:solidFill>
              <a:effectLst>
                <a:outerShdw blurRad="38100" dist="38100" dir="2700000" algn="tl">
                  <a:srgbClr val="000000"/>
                </a:outerShdw>
              </a:effectLst>
              <a:latin typeface="Comic Sans MS" panose="030F0702030302020204" pitchFamily="66" charset="0"/>
            </a:endParaRPr>
          </a:p>
        </p:txBody>
      </p:sp>
      <p:sp>
        <p:nvSpPr>
          <p:cNvPr id="671758" name="Line 14"/>
          <p:cNvSpPr>
            <a:spLocks noChangeShapeType="1"/>
          </p:cNvSpPr>
          <p:nvPr/>
        </p:nvSpPr>
        <p:spPr bwMode="auto">
          <a:xfrm>
            <a:off x="4091940" y="3893820"/>
            <a:ext cx="1666875" cy="0"/>
          </a:xfrm>
          <a:prstGeom prst="line">
            <a:avLst/>
          </a:prstGeom>
          <a:noFill/>
          <a:ln w="28575">
            <a:solidFill>
              <a:srgbClr val="FF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71759" name="Line 15"/>
          <p:cNvSpPr>
            <a:spLocks noChangeShapeType="1"/>
          </p:cNvSpPr>
          <p:nvPr/>
        </p:nvSpPr>
        <p:spPr bwMode="auto">
          <a:xfrm>
            <a:off x="4091940" y="4046220"/>
            <a:ext cx="1666875" cy="0"/>
          </a:xfrm>
          <a:prstGeom prst="line">
            <a:avLst/>
          </a:prstGeom>
          <a:noFill/>
          <a:ln w="28575">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71761" name="Text Box 17"/>
          <p:cNvSpPr txBox="1">
            <a:spLocks noChangeArrowheads="1"/>
          </p:cNvSpPr>
          <p:nvPr/>
        </p:nvSpPr>
        <p:spPr bwMode="auto">
          <a:xfrm>
            <a:off x="733425" y="2828608"/>
            <a:ext cx="323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solidFill>
                  <a:schemeClr val="tx1"/>
                </a:solidFill>
                <a:effectLst>
                  <a:outerShdw blurRad="38100" dist="38100" dir="2700000" algn="tl">
                    <a:srgbClr val="000000"/>
                  </a:outerShdw>
                </a:effectLst>
                <a:latin typeface="Comic Sans MS" panose="030F0702030302020204" pitchFamily="66" charset="0"/>
              </a:rPr>
              <a:t>1,1-Dimethylcyclohexane</a:t>
            </a:r>
          </a:p>
        </p:txBody>
      </p:sp>
      <p:sp>
        <p:nvSpPr>
          <p:cNvPr id="671762" name="Text Box 18"/>
          <p:cNvSpPr txBox="1">
            <a:spLocks noChangeArrowheads="1"/>
          </p:cNvSpPr>
          <p:nvPr/>
        </p:nvSpPr>
        <p:spPr bwMode="auto">
          <a:xfrm>
            <a:off x="419100" y="4857433"/>
            <a:ext cx="3594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i="1" dirty="0" smtClean="0">
                <a:solidFill>
                  <a:schemeClr val="tx1"/>
                </a:solidFill>
                <a:effectLst>
                  <a:outerShdw blurRad="38100" dist="38100" dir="2700000" algn="tl">
                    <a:srgbClr val="000000"/>
                  </a:outerShdw>
                </a:effectLst>
                <a:latin typeface="Comic Sans MS" panose="030F0702030302020204" pitchFamily="66" charset="0"/>
              </a:rPr>
              <a:t>cis</a:t>
            </a:r>
            <a:r>
              <a:rPr lang="en-US" altLang="en-US" sz="2000" dirty="0" smtClean="0">
                <a:solidFill>
                  <a:schemeClr val="tx1"/>
                </a:solidFill>
                <a:effectLst>
                  <a:outerShdw blurRad="38100" dist="38100" dir="2700000" algn="tl">
                    <a:srgbClr val="000000"/>
                  </a:outerShdw>
                </a:effectLst>
                <a:latin typeface="Comic Sans MS" panose="030F0702030302020204" pitchFamily="66" charset="0"/>
              </a:rPr>
              <a:t>-1,4-Dimethylcyclohexane</a:t>
            </a:r>
            <a:endParaRPr lang="en-US" altLang="en-US" sz="2000" dirty="0">
              <a:solidFill>
                <a:schemeClr val="tx1"/>
              </a:solidFill>
              <a:effectLst>
                <a:outerShdw blurRad="38100" dist="38100" dir="2700000" algn="tl">
                  <a:srgbClr val="000000"/>
                </a:outerShdw>
              </a:effectLst>
              <a:latin typeface="Comic Sans MS" panose="030F0702030302020204" pitchFamily="66" charset="0"/>
            </a:endParaRPr>
          </a:p>
        </p:txBody>
      </p:sp>
      <p:sp>
        <p:nvSpPr>
          <p:cNvPr id="671763" name="Oval 19"/>
          <p:cNvSpPr>
            <a:spLocks noChangeArrowheads="1"/>
          </p:cNvSpPr>
          <p:nvPr/>
        </p:nvSpPr>
        <p:spPr bwMode="auto">
          <a:xfrm>
            <a:off x="2946400" y="5308283"/>
            <a:ext cx="650875" cy="6397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71764" name="Rectangle 20"/>
          <p:cNvSpPr>
            <a:spLocks noChangeArrowheads="1"/>
          </p:cNvSpPr>
          <p:nvPr/>
        </p:nvSpPr>
        <p:spPr bwMode="auto">
          <a:xfrm>
            <a:off x="2935288" y="3466783"/>
            <a:ext cx="579437" cy="498475"/>
          </a:xfrm>
          <a:prstGeom prst="rect">
            <a:avLst/>
          </a:prstGeom>
          <a:noFill/>
          <a:ln w="25400" algn="ctr">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671767" name="Group 23"/>
          <p:cNvGrpSpPr>
            <a:grpSpLocks/>
          </p:cNvGrpSpPr>
          <p:nvPr/>
        </p:nvGrpSpPr>
        <p:grpSpPr bwMode="auto">
          <a:xfrm>
            <a:off x="6472555" y="4844733"/>
            <a:ext cx="1931988" cy="1936750"/>
            <a:chOff x="3441" y="2971"/>
            <a:chExt cx="1217" cy="1220"/>
          </a:xfrm>
        </p:grpSpPr>
        <p:cxnSp>
          <p:nvCxnSpPr>
            <p:cNvPr id="671768" name="AutoShape 24"/>
            <p:cNvCxnSpPr>
              <a:cxnSpLocks noChangeShapeType="1"/>
            </p:cNvCxnSpPr>
            <p:nvPr/>
          </p:nvCxnSpPr>
          <p:spPr bwMode="auto">
            <a:xfrm rot="454016" flipH="1" flipV="1">
              <a:off x="3536" y="3370"/>
              <a:ext cx="261" cy="325"/>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769" name="AutoShape 25"/>
            <p:cNvCxnSpPr>
              <a:cxnSpLocks noChangeShapeType="1"/>
            </p:cNvCxnSpPr>
            <p:nvPr/>
          </p:nvCxnSpPr>
          <p:spPr bwMode="auto">
            <a:xfrm rot="454016">
              <a:off x="4148" y="3355"/>
              <a:ext cx="213" cy="409"/>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770" name="AutoShape 26"/>
            <p:cNvCxnSpPr>
              <a:cxnSpLocks noChangeShapeType="1"/>
            </p:cNvCxnSpPr>
            <p:nvPr/>
          </p:nvCxnSpPr>
          <p:spPr bwMode="auto">
            <a:xfrm rot="454016" flipH="1" flipV="1">
              <a:off x="4082" y="3574"/>
              <a:ext cx="262" cy="186"/>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771" name="AutoShape 27"/>
            <p:cNvCxnSpPr>
              <a:cxnSpLocks noChangeShapeType="1"/>
            </p:cNvCxnSpPr>
            <p:nvPr/>
          </p:nvCxnSpPr>
          <p:spPr bwMode="auto">
            <a:xfrm rot="454016" flipH="1">
              <a:off x="3783" y="3539"/>
              <a:ext cx="306" cy="186"/>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772" name="AutoShape 28"/>
            <p:cNvCxnSpPr>
              <a:cxnSpLocks noChangeShapeType="1"/>
            </p:cNvCxnSpPr>
            <p:nvPr/>
          </p:nvCxnSpPr>
          <p:spPr bwMode="auto">
            <a:xfrm rot="454016">
              <a:off x="3546" y="3370"/>
              <a:ext cx="291" cy="133"/>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773" name="AutoShape 29"/>
            <p:cNvCxnSpPr>
              <a:cxnSpLocks noChangeShapeType="1"/>
            </p:cNvCxnSpPr>
            <p:nvPr/>
          </p:nvCxnSpPr>
          <p:spPr bwMode="auto">
            <a:xfrm rot="454016" flipV="1">
              <a:off x="3837" y="3325"/>
              <a:ext cx="331" cy="218"/>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1774" name="Line 30"/>
            <p:cNvSpPr>
              <a:spLocks noChangeShapeType="1"/>
            </p:cNvSpPr>
            <p:nvPr/>
          </p:nvSpPr>
          <p:spPr bwMode="auto">
            <a:xfrm rot="5400000">
              <a:off x="4266" y="3839"/>
              <a:ext cx="13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71775" name="Rectangle 31"/>
            <p:cNvSpPr>
              <a:spLocks noChangeArrowheads="1"/>
            </p:cNvSpPr>
            <p:nvPr/>
          </p:nvSpPr>
          <p:spPr bwMode="auto">
            <a:xfrm>
              <a:off x="3441" y="2971"/>
              <a:ext cx="4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B2B2B2"/>
                  </a:solidFill>
                  <a:effectLst>
                    <a:outerShdw blurRad="38100" dist="38100" dir="2700000" algn="tl">
                      <a:srgbClr val="000000"/>
                    </a:outerShdw>
                  </a:effectLst>
                  <a:latin typeface="Comic Sans MS" panose="030F0702030302020204" pitchFamily="66" charset="0"/>
                </a:rPr>
                <a:t>C</a:t>
              </a:r>
              <a:r>
                <a:rPr lang="en-US" altLang="en-US" sz="2400">
                  <a:solidFill>
                    <a:srgbClr val="FFFFFF"/>
                  </a:solidFill>
                  <a:effectLst>
                    <a:outerShdw blurRad="38100" dist="38100" dir="2700000" algn="tl">
                      <a:srgbClr val="000000"/>
                    </a:outerShdw>
                  </a:effectLst>
                  <a:latin typeface="Comic Sans MS" panose="030F0702030302020204" pitchFamily="66" charset="0"/>
                </a:rPr>
                <a:t>H</a:t>
              </a:r>
              <a:r>
                <a:rPr lang="en-US" altLang="en-US" sz="2400" baseline="-25000">
                  <a:solidFill>
                    <a:srgbClr val="FFFFFF"/>
                  </a:solidFill>
                  <a:effectLst>
                    <a:outerShdw blurRad="38100" dist="38100" dir="2700000" algn="tl">
                      <a:srgbClr val="000000"/>
                    </a:outerShdw>
                  </a:effectLst>
                  <a:latin typeface="Comic Sans MS" panose="030F0702030302020204" pitchFamily="66" charset="0"/>
                </a:rPr>
                <a:t>3</a:t>
              </a:r>
            </a:p>
          </p:txBody>
        </p:sp>
        <p:sp>
          <p:nvSpPr>
            <p:cNvPr id="671776" name="Rectangle 32"/>
            <p:cNvSpPr>
              <a:spLocks noChangeArrowheads="1"/>
            </p:cNvSpPr>
            <p:nvPr/>
          </p:nvSpPr>
          <p:spPr bwMode="auto">
            <a:xfrm>
              <a:off x="4201" y="3903"/>
              <a:ext cx="4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B2B2B2"/>
                  </a:solidFill>
                  <a:effectLst>
                    <a:outerShdw blurRad="38100" dist="38100" dir="2700000" algn="tl">
                      <a:srgbClr val="000000"/>
                    </a:outerShdw>
                  </a:effectLst>
                  <a:latin typeface="Comic Sans MS" panose="030F0702030302020204" pitchFamily="66" charset="0"/>
                </a:rPr>
                <a:t>C</a:t>
              </a:r>
              <a:r>
                <a:rPr lang="en-US" altLang="en-US" sz="2400" dirty="0">
                  <a:solidFill>
                    <a:srgbClr val="FFFFFF"/>
                  </a:solidFill>
                  <a:effectLst>
                    <a:outerShdw blurRad="38100" dist="38100" dir="2700000" algn="tl">
                      <a:srgbClr val="000000"/>
                    </a:outerShdw>
                  </a:effectLst>
                  <a:latin typeface="Comic Sans MS" panose="030F0702030302020204" pitchFamily="66" charset="0"/>
                </a:rPr>
                <a:t>H</a:t>
              </a:r>
              <a:r>
                <a:rPr lang="en-US" altLang="en-US" sz="2400" baseline="-25000" dirty="0">
                  <a:solidFill>
                    <a:srgbClr val="FFFFFF"/>
                  </a:solidFill>
                  <a:effectLst>
                    <a:outerShdw blurRad="38100" dist="38100" dir="2700000" algn="tl">
                      <a:srgbClr val="000000"/>
                    </a:outerShdw>
                  </a:effectLst>
                  <a:latin typeface="Comic Sans MS" panose="030F0702030302020204" pitchFamily="66" charset="0"/>
                </a:rPr>
                <a:t>3</a:t>
              </a:r>
            </a:p>
          </p:txBody>
        </p:sp>
        <p:sp>
          <p:nvSpPr>
            <p:cNvPr id="671777" name="Line 33"/>
            <p:cNvSpPr>
              <a:spLocks noChangeShapeType="1"/>
            </p:cNvSpPr>
            <p:nvPr/>
          </p:nvSpPr>
          <p:spPr bwMode="auto">
            <a:xfrm rot="5400000">
              <a:off x="3492" y="3292"/>
              <a:ext cx="13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671780" name="Group 36"/>
          <p:cNvGrpSpPr>
            <a:grpSpLocks/>
          </p:cNvGrpSpPr>
          <p:nvPr/>
        </p:nvGrpSpPr>
        <p:grpSpPr bwMode="auto">
          <a:xfrm>
            <a:off x="6618605" y="1965008"/>
            <a:ext cx="2160588" cy="1374775"/>
            <a:chOff x="3916" y="1347"/>
            <a:chExt cx="1361" cy="866"/>
          </a:xfrm>
        </p:grpSpPr>
        <p:grpSp>
          <p:nvGrpSpPr>
            <p:cNvPr id="671781" name="Group 37"/>
            <p:cNvGrpSpPr>
              <a:grpSpLocks/>
            </p:cNvGrpSpPr>
            <p:nvPr/>
          </p:nvGrpSpPr>
          <p:grpSpPr bwMode="auto">
            <a:xfrm>
              <a:off x="3916" y="1347"/>
              <a:ext cx="929" cy="582"/>
              <a:chOff x="3571" y="2397"/>
              <a:chExt cx="1184" cy="770"/>
            </a:xfrm>
          </p:grpSpPr>
          <p:cxnSp>
            <p:nvCxnSpPr>
              <p:cNvPr id="671782" name="AutoShape 38"/>
              <p:cNvCxnSpPr>
                <a:cxnSpLocks noChangeShapeType="1"/>
              </p:cNvCxnSpPr>
              <p:nvPr/>
            </p:nvCxnSpPr>
            <p:spPr bwMode="auto">
              <a:xfrm rot="454016" flipH="1" flipV="1">
                <a:off x="3571" y="2456"/>
                <a:ext cx="333" cy="431"/>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783" name="AutoShape 39"/>
              <p:cNvCxnSpPr>
                <a:cxnSpLocks noChangeShapeType="1"/>
              </p:cNvCxnSpPr>
              <p:nvPr/>
            </p:nvCxnSpPr>
            <p:spPr bwMode="auto">
              <a:xfrm rot="454016">
                <a:off x="4351" y="2437"/>
                <a:ext cx="271" cy="541"/>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784" name="AutoShape 40"/>
              <p:cNvCxnSpPr>
                <a:cxnSpLocks noChangeShapeType="1"/>
              </p:cNvCxnSpPr>
              <p:nvPr/>
            </p:nvCxnSpPr>
            <p:spPr bwMode="auto">
              <a:xfrm rot="454016" flipH="1" flipV="1">
                <a:off x="4267" y="2727"/>
                <a:ext cx="334" cy="246"/>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785" name="AutoShape 41"/>
              <p:cNvCxnSpPr>
                <a:cxnSpLocks noChangeShapeType="1"/>
              </p:cNvCxnSpPr>
              <p:nvPr/>
            </p:nvCxnSpPr>
            <p:spPr bwMode="auto">
              <a:xfrm rot="454016" flipH="1">
                <a:off x="3886" y="2680"/>
                <a:ext cx="390" cy="246"/>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786" name="AutoShape 42"/>
              <p:cNvCxnSpPr>
                <a:cxnSpLocks noChangeShapeType="1"/>
              </p:cNvCxnSpPr>
              <p:nvPr/>
            </p:nvCxnSpPr>
            <p:spPr bwMode="auto">
              <a:xfrm rot="454016">
                <a:off x="3584" y="2457"/>
                <a:ext cx="371" cy="176"/>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787" name="AutoShape 43"/>
              <p:cNvCxnSpPr>
                <a:cxnSpLocks noChangeShapeType="1"/>
              </p:cNvCxnSpPr>
              <p:nvPr/>
            </p:nvCxnSpPr>
            <p:spPr bwMode="auto">
              <a:xfrm rot="454016" flipV="1">
                <a:off x="3954" y="2397"/>
                <a:ext cx="423" cy="288"/>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1788" name="Line 44"/>
              <p:cNvSpPr>
                <a:spLocks noChangeShapeType="1"/>
              </p:cNvSpPr>
              <p:nvPr/>
            </p:nvSpPr>
            <p:spPr bwMode="auto">
              <a:xfrm rot="5400000">
                <a:off x="4498" y="3081"/>
                <a:ext cx="17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71789" name="Line 45"/>
              <p:cNvSpPr>
                <a:spLocks noChangeShapeType="1"/>
              </p:cNvSpPr>
              <p:nvPr/>
            </p:nvSpPr>
            <p:spPr bwMode="auto">
              <a:xfrm rot="9600000">
                <a:off x="4582" y="2969"/>
                <a:ext cx="17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671790" name="Rectangle 46"/>
            <p:cNvSpPr>
              <a:spLocks noChangeArrowheads="1"/>
            </p:cNvSpPr>
            <p:nvPr/>
          </p:nvSpPr>
          <p:spPr bwMode="auto">
            <a:xfrm>
              <a:off x="4820" y="1569"/>
              <a:ext cx="4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B2B2B2"/>
                  </a:solidFill>
                  <a:effectLst>
                    <a:outerShdw blurRad="38100" dist="38100" dir="2700000" algn="tl">
                      <a:srgbClr val="000000"/>
                    </a:outerShdw>
                  </a:effectLst>
                  <a:latin typeface="Comic Sans MS" panose="030F0702030302020204" pitchFamily="66" charset="0"/>
                </a:rPr>
                <a:t>C</a:t>
              </a:r>
              <a:r>
                <a:rPr lang="en-US" altLang="en-US" sz="2400">
                  <a:solidFill>
                    <a:srgbClr val="FFFFFF"/>
                  </a:solidFill>
                  <a:effectLst>
                    <a:outerShdw blurRad="38100" dist="38100" dir="2700000" algn="tl">
                      <a:srgbClr val="000000"/>
                    </a:outerShdw>
                  </a:effectLst>
                  <a:latin typeface="Comic Sans MS" panose="030F0702030302020204" pitchFamily="66" charset="0"/>
                </a:rPr>
                <a:t>H</a:t>
              </a:r>
              <a:r>
                <a:rPr lang="en-US" altLang="en-US" sz="2400" baseline="-25000">
                  <a:solidFill>
                    <a:srgbClr val="FFFFFF"/>
                  </a:solidFill>
                  <a:effectLst>
                    <a:outerShdw blurRad="38100" dist="38100" dir="2700000" algn="tl">
                      <a:srgbClr val="000000"/>
                    </a:outerShdw>
                  </a:effectLst>
                  <a:latin typeface="Comic Sans MS" panose="030F0702030302020204" pitchFamily="66" charset="0"/>
                </a:rPr>
                <a:t>3</a:t>
              </a:r>
            </a:p>
          </p:txBody>
        </p:sp>
        <p:sp>
          <p:nvSpPr>
            <p:cNvPr id="671791" name="Rectangle 47"/>
            <p:cNvSpPr>
              <a:spLocks noChangeArrowheads="1"/>
            </p:cNvSpPr>
            <p:nvPr/>
          </p:nvSpPr>
          <p:spPr bwMode="auto">
            <a:xfrm>
              <a:off x="4581" y="1925"/>
              <a:ext cx="4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B2B2B2"/>
                  </a:solidFill>
                  <a:effectLst>
                    <a:outerShdw blurRad="38100" dist="38100" dir="2700000" algn="tl">
                      <a:srgbClr val="000000"/>
                    </a:outerShdw>
                  </a:effectLst>
                  <a:latin typeface="Comic Sans MS" panose="030F0702030302020204" pitchFamily="66" charset="0"/>
                </a:rPr>
                <a:t>C</a:t>
              </a:r>
              <a:r>
                <a:rPr lang="en-US" altLang="en-US" sz="2400">
                  <a:solidFill>
                    <a:srgbClr val="FFFFFF"/>
                  </a:solidFill>
                  <a:effectLst>
                    <a:outerShdw blurRad="38100" dist="38100" dir="2700000" algn="tl">
                      <a:srgbClr val="000000"/>
                    </a:outerShdw>
                  </a:effectLst>
                  <a:latin typeface="Comic Sans MS" panose="030F0702030302020204" pitchFamily="66" charset="0"/>
                </a:rPr>
                <a:t>H</a:t>
              </a:r>
              <a:r>
                <a:rPr lang="en-US" altLang="en-US" sz="2400" baseline="-25000">
                  <a:solidFill>
                    <a:srgbClr val="FFFFFF"/>
                  </a:solidFill>
                  <a:effectLst>
                    <a:outerShdw blurRad="38100" dist="38100" dir="2700000" algn="tl">
                      <a:srgbClr val="000000"/>
                    </a:outerShdw>
                  </a:effectLst>
                  <a:latin typeface="Comic Sans MS" panose="030F0702030302020204" pitchFamily="66" charset="0"/>
                </a:rPr>
                <a:t>3</a:t>
              </a:r>
            </a:p>
          </p:txBody>
        </p:sp>
      </p:grpSp>
      <p:sp>
        <p:nvSpPr>
          <p:cNvPr id="671793" name="Rectangle 49"/>
          <p:cNvSpPr>
            <a:spLocks noChangeArrowheads="1"/>
          </p:cNvSpPr>
          <p:nvPr/>
        </p:nvSpPr>
        <p:spPr bwMode="auto">
          <a:xfrm>
            <a:off x="8120380" y="2298383"/>
            <a:ext cx="579438" cy="498475"/>
          </a:xfrm>
          <a:prstGeom prst="rect">
            <a:avLst/>
          </a:prstGeom>
          <a:noFill/>
          <a:ln w="25400" algn="ctr">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71794" name="Rectangle 50"/>
          <p:cNvSpPr>
            <a:spLocks noChangeArrowheads="1"/>
          </p:cNvSpPr>
          <p:nvPr/>
        </p:nvSpPr>
        <p:spPr bwMode="auto">
          <a:xfrm>
            <a:off x="2935288" y="5387658"/>
            <a:ext cx="579437" cy="498475"/>
          </a:xfrm>
          <a:prstGeom prst="rect">
            <a:avLst/>
          </a:prstGeom>
          <a:noFill/>
          <a:ln w="25400" algn="ctr">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71795" name="Rectangle 51"/>
          <p:cNvSpPr>
            <a:spLocks noChangeArrowheads="1"/>
          </p:cNvSpPr>
          <p:nvPr/>
        </p:nvSpPr>
        <p:spPr bwMode="auto">
          <a:xfrm>
            <a:off x="681038" y="5763895"/>
            <a:ext cx="579437" cy="498475"/>
          </a:xfrm>
          <a:prstGeom prst="rect">
            <a:avLst/>
          </a:prstGeom>
          <a:noFill/>
          <a:ln w="25400" algn="ctr">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71796" name="Rectangle 52"/>
          <p:cNvSpPr>
            <a:spLocks noChangeArrowheads="1"/>
          </p:cNvSpPr>
          <p:nvPr/>
        </p:nvSpPr>
        <p:spPr bwMode="auto">
          <a:xfrm>
            <a:off x="2935288" y="2065020"/>
            <a:ext cx="579437" cy="498475"/>
          </a:xfrm>
          <a:prstGeom prst="rect">
            <a:avLst/>
          </a:prstGeom>
          <a:noFill/>
          <a:ln w="25400" algn="ctr">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71797" name="Rectangle 53"/>
          <p:cNvSpPr>
            <a:spLocks noChangeArrowheads="1"/>
          </p:cNvSpPr>
          <p:nvPr/>
        </p:nvSpPr>
        <p:spPr bwMode="auto">
          <a:xfrm>
            <a:off x="1375410" y="4453573"/>
            <a:ext cx="575310" cy="403553"/>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cxnSp>
        <p:nvCxnSpPr>
          <p:cNvPr id="671800" name="AutoShape 56"/>
          <p:cNvCxnSpPr>
            <a:cxnSpLocks noChangeShapeType="1"/>
          </p:cNvCxnSpPr>
          <p:nvPr/>
        </p:nvCxnSpPr>
        <p:spPr bwMode="auto">
          <a:xfrm rot="21145984" flipH="1">
            <a:off x="1450975" y="3500907"/>
            <a:ext cx="336434" cy="697713"/>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801" name="AutoShape 57"/>
          <p:cNvCxnSpPr>
            <a:cxnSpLocks noChangeShapeType="1"/>
          </p:cNvCxnSpPr>
          <p:nvPr/>
        </p:nvCxnSpPr>
        <p:spPr bwMode="auto">
          <a:xfrm rot="21145984" flipV="1">
            <a:off x="1477676" y="3874912"/>
            <a:ext cx="413867" cy="31726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802" name="AutoShape 58"/>
          <p:cNvCxnSpPr>
            <a:cxnSpLocks noChangeShapeType="1"/>
          </p:cNvCxnSpPr>
          <p:nvPr/>
        </p:nvCxnSpPr>
        <p:spPr bwMode="auto">
          <a:xfrm rot="21145984">
            <a:off x="1880862" y="3814297"/>
            <a:ext cx="484625" cy="31726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803" name="AutoShape 59"/>
          <p:cNvCxnSpPr>
            <a:cxnSpLocks noChangeShapeType="1"/>
          </p:cNvCxnSpPr>
          <p:nvPr/>
        </p:nvCxnSpPr>
        <p:spPr bwMode="auto">
          <a:xfrm rot="21145984" flipV="1">
            <a:off x="2346796" y="3529280"/>
            <a:ext cx="413867" cy="555849"/>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804" name="AutoShape 60"/>
          <p:cNvCxnSpPr>
            <a:cxnSpLocks noChangeShapeType="1"/>
          </p:cNvCxnSpPr>
          <p:nvPr/>
        </p:nvCxnSpPr>
        <p:spPr bwMode="auto">
          <a:xfrm rot="21145984" flipH="1">
            <a:off x="2280044" y="3534438"/>
            <a:ext cx="460594" cy="226982"/>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805" name="AutoShape 61"/>
          <p:cNvCxnSpPr>
            <a:cxnSpLocks noChangeShapeType="1"/>
          </p:cNvCxnSpPr>
          <p:nvPr/>
        </p:nvCxnSpPr>
        <p:spPr bwMode="auto">
          <a:xfrm rot="21145984" flipH="1" flipV="1">
            <a:off x="1755367" y="3449320"/>
            <a:ext cx="526011" cy="371426"/>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1806" name="Line 62"/>
          <p:cNvSpPr>
            <a:spLocks noChangeShapeType="1"/>
          </p:cNvSpPr>
          <p:nvPr/>
        </p:nvSpPr>
        <p:spPr bwMode="auto">
          <a:xfrm rot="5400000">
            <a:off x="1391444" y="4324827"/>
            <a:ext cx="2238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71807" name="Line 63"/>
          <p:cNvSpPr>
            <a:spLocks noChangeShapeType="1"/>
          </p:cNvSpPr>
          <p:nvPr/>
        </p:nvSpPr>
        <p:spPr bwMode="auto">
          <a:xfrm rot="1200000">
            <a:off x="2708275" y="3546158"/>
            <a:ext cx="2317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71808" name="Rectangle 64"/>
          <p:cNvSpPr>
            <a:spLocks noChangeArrowheads="1"/>
          </p:cNvSpPr>
          <p:nvPr/>
        </p:nvSpPr>
        <p:spPr bwMode="auto">
          <a:xfrm>
            <a:off x="2878138" y="3482658"/>
            <a:ext cx="725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B2B2B2"/>
                </a:solidFill>
                <a:effectLst>
                  <a:outerShdw blurRad="38100" dist="38100" dir="2700000" algn="tl">
                    <a:srgbClr val="000000"/>
                  </a:outerShdw>
                </a:effectLst>
                <a:latin typeface="Comic Sans MS" panose="030F0702030302020204" pitchFamily="66" charset="0"/>
              </a:rPr>
              <a:t>C</a:t>
            </a:r>
            <a:r>
              <a:rPr lang="en-US" altLang="en-US" sz="2400">
                <a:solidFill>
                  <a:srgbClr val="FFFFFF"/>
                </a:solidFill>
                <a:effectLst>
                  <a:outerShdw blurRad="38100" dist="38100" dir="2700000" algn="tl">
                    <a:srgbClr val="000000"/>
                  </a:outerShdw>
                </a:effectLst>
                <a:latin typeface="Comic Sans MS" panose="030F0702030302020204" pitchFamily="66" charset="0"/>
              </a:rPr>
              <a:t>H</a:t>
            </a:r>
            <a:r>
              <a:rPr lang="en-US" altLang="en-US" sz="2400" baseline="-25000">
                <a:solidFill>
                  <a:srgbClr val="FFFFFF"/>
                </a:solidFill>
                <a:effectLst>
                  <a:outerShdw blurRad="38100" dist="38100" dir="2700000" algn="tl">
                    <a:srgbClr val="000000"/>
                  </a:outerShdw>
                </a:effectLst>
                <a:latin typeface="Comic Sans MS" panose="030F0702030302020204" pitchFamily="66" charset="0"/>
              </a:rPr>
              <a:t>3</a:t>
            </a:r>
          </a:p>
        </p:txBody>
      </p:sp>
      <p:sp>
        <p:nvSpPr>
          <p:cNvPr id="671809" name="Rectangle 65"/>
          <p:cNvSpPr>
            <a:spLocks noChangeArrowheads="1"/>
          </p:cNvSpPr>
          <p:nvPr/>
        </p:nvSpPr>
        <p:spPr bwMode="auto">
          <a:xfrm>
            <a:off x="1303338" y="4404995"/>
            <a:ext cx="725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B2B2B2"/>
                </a:solidFill>
                <a:effectLst>
                  <a:outerShdw blurRad="38100" dist="38100" dir="2700000" algn="tl">
                    <a:srgbClr val="000000"/>
                  </a:outerShdw>
                </a:effectLst>
                <a:latin typeface="Comic Sans MS" panose="030F0702030302020204" pitchFamily="66" charset="0"/>
              </a:rPr>
              <a:t>C</a:t>
            </a:r>
            <a:r>
              <a:rPr lang="en-US" altLang="en-US" sz="2400">
                <a:solidFill>
                  <a:srgbClr val="FFFFFF"/>
                </a:solidFill>
                <a:effectLst>
                  <a:outerShdw blurRad="38100" dist="38100" dir="2700000" algn="tl">
                    <a:srgbClr val="000000"/>
                  </a:outerShdw>
                </a:effectLst>
                <a:latin typeface="Comic Sans MS" panose="030F0702030302020204" pitchFamily="66" charset="0"/>
              </a:rPr>
              <a:t>H</a:t>
            </a:r>
            <a:r>
              <a:rPr lang="en-US" altLang="en-US" sz="2400" baseline="-25000">
                <a:solidFill>
                  <a:srgbClr val="FFFFFF"/>
                </a:solidFill>
                <a:effectLst>
                  <a:outerShdw blurRad="38100" dist="38100" dir="2700000" algn="tl">
                    <a:srgbClr val="000000"/>
                  </a:outerShdw>
                </a:effectLst>
                <a:latin typeface="Comic Sans MS" panose="030F0702030302020204" pitchFamily="66" charset="0"/>
              </a:rPr>
              <a:t>3</a:t>
            </a:r>
          </a:p>
        </p:txBody>
      </p:sp>
      <p:sp>
        <p:nvSpPr>
          <p:cNvPr id="671812" name="Rectangle 68"/>
          <p:cNvSpPr>
            <a:spLocks noChangeArrowheads="1"/>
          </p:cNvSpPr>
          <p:nvPr/>
        </p:nvSpPr>
        <p:spPr bwMode="auto">
          <a:xfrm>
            <a:off x="5945506" y="3325495"/>
            <a:ext cx="579438" cy="498475"/>
          </a:xfrm>
          <a:prstGeom prst="rect">
            <a:avLst/>
          </a:prstGeom>
          <a:noFill/>
          <a:ln w="25400" algn="ctr">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671813" name="Group 69"/>
          <p:cNvGrpSpPr>
            <a:grpSpLocks/>
          </p:cNvGrpSpPr>
          <p:nvPr/>
        </p:nvGrpSpPr>
        <p:grpSpPr bwMode="auto">
          <a:xfrm>
            <a:off x="5867718" y="3376295"/>
            <a:ext cx="2609850" cy="1550988"/>
            <a:chOff x="2927" y="2296"/>
            <a:chExt cx="1644" cy="977"/>
          </a:xfrm>
        </p:grpSpPr>
        <p:cxnSp>
          <p:nvCxnSpPr>
            <p:cNvPr id="671814" name="AutoShape 70"/>
            <p:cNvCxnSpPr>
              <a:cxnSpLocks noChangeShapeType="1"/>
            </p:cNvCxnSpPr>
            <p:nvPr/>
          </p:nvCxnSpPr>
          <p:spPr bwMode="auto">
            <a:xfrm rot="454016" flipH="1" flipV="1">
              <a:off x="3449" y="2452"/>
              <a:ext cx="261" cy="325"/>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815" name="AutoShape 71"/>
            <p:cNvCxnSpPr>
              <a:cxnSpLocks noChangeShapeType="1"/>
            </p:cNvCxnSpPr>
            <p:nvPr/>
          </p:nvCxnSpPr>
          <p:spPr bwMode="auto">
            <a:xfrm rot="454016">
              <a:off x="4061" y="2437"/>
              <a:ext cx="213" cy="409"/>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816" name="AutoShape 72"/>
            <p:cNvCxnSpPr>
              <a:cxnSpLocks noChangeShapeType="1"/>
            </p:cNvCxnSpPr>
            <p:nvPr/>
          </p:nvCxnSpPr>
          <p:spPr bwMode="auto">
            <a:xfrm rot="454016" flipH="1" flipV="1">
              <a:off x="3995" y="2656"/>
              <a:ext cx="262" cy="186"/>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817" name="AutoShape 73"/>
            <p:cNvCxnSpPr>
              <a:cxnSpLocks noChangeShapeType="1"/>
            </p:cNvCxnSpPr>
            <p:nvPr/>
          </p:nvCxnSpPr>
          <p:spPr bwMode="auto">
            <a:xfrm rot="454016" flipH="1">
              <a:off x="3696" y="2621"/>
              <a:ext cx="306" cy="186"/>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818" name="AutoShape 74"/>
            <p:cNvCxnSpPr>
              <a:cxnSpLocks noChangeShapeType="1"/>
            </p:cNvCxnSpPr>
            <p:nvPr/>
          </p:nvCxnSpPr>
          <p:spPr bwMode="auto">
            <a:xfrm rot="454016">
              <a:off x="3459" y="2452"/>
              <a:ext cx="291" cy="133"/>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819" name="AutoShape 75"/>
            <p:cNvCxnSpPr>
              <a:cxnSpLocks noChangeShapeType="1"/>
            </p:cNvCxnSpPr>
            <p:nvPr/>
          </p:nvCxnSpPr>
          <p:spPr bwMode="auto">
            <a:xfrm rot="454016" flipV="1">
              <a:off x="3750" y="2407"/>
              <a:ext cx="331" cy="218"/>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1820" name="Line 76"/>
            <p:cNvSpPr>
              <a:spLocks noChangeShapeType="1"/>
            </p:cNvSpPr>
            <p:nvPr/>
          </p:nvSpPr>
          <p:spPr bwMode="auto">
            <a:xfrm rot="5400000">
              <a:off x="4179" y="2921"/>
              <a:ext cx="13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71821" name="Line 77"/>
            <p:cNvSpPr>
              <a:spLocks noChangeShapeType="1"/>
            </p:cNvSpPr>
            <p:nvPr/>
          </p:nvSpPr>
          <p:spPr bwMode="auto">
            <a:xfrm rot="9600000">
              <a:off x="3342" y="2458"/>
              <a:ext cx="13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71822" name="Rectangle 78"/>
            <p:cNvSpPr>
              <a:spLocks noChangeArrowheads="1"/>
            </p:cNvSpPr>
            <p:nvPr/>
          </p:nvSpPr>
          <p:spPr bwMode="auto">
            <a:xfrm>
              <a:off x="2927" y="2296"/>
              <a:ext cx="4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FFFF"/>
                  </a:solidFill>
                  <a:effectLst>
                    <a:outerShdw blurRad="38100" dist="38100" dir="2700000" algn="tl">
                      <a:srgbClr val="000000"/>
                    </a:outerShdw>
                  </a:effectLst>
                  <a:latin typeface="Comic Sans MS" panose="030F0702030302020204" pitchFamily="66" charset="0"/>
                </a:rPr>
                <a:t>H</a:t>
              </a:r>
              <a:r>
                <a:rPr lang="en-US" altLang="en-US" sz="2400" baseline="-25000">
                  <a:solidFill>
                    <a:srgbClr val="FFFFFF"/>
                  </a:solidFill>
                  <a:effectLst>
                    <a:outerShdw blurRad="38100" dist="38100" dir="2700000" algn="tl">
                      <a:srgbClr val="000000"/>
                    </a:outerShdw>
                  </a:effectLst>
                  <a:latin typeface="Comic Sans MS" panose="030F0702030302020204" pitchFamily="66" charset="0"/>
                </a:rPr>
                <a:t>3</a:t>
              </a:r>
              <a:r>
                <a:rPr lang="en-US" altLang="en-US" sz="2400">
                  <a:solidFill>
                    <a:srgbClr val="B2B2B2"/>
                  </a:solidFill>
                  <a:effectLst>
                    <a:outerShdw blurRad="38100" dist="38100" dir="2700000" algn="tl">
                      <a:srgbClr val="000000"/>
                    </a:outerShdw>
                  </a:effectLst>
                  <a:latin typeface="Comic Sans MS" panose="030F0702030302020204" pitchFamily="66" charset="0"/>
                </a:rPr>
                <a:t>C</a:t>
              </a:r>
            </a:p>
          </p:txBody>
        </p:sp>
        <p:sp>
          <p:nvSpPr>
            <p:cNvPr id="671823" name="Rectangle 79"/>
            <p:cNvSpPr>
              <a:spLocks noChangeArrowheads="1"/>
            </p:cNvSpPr>
            <p:nvPr/>
          </p:nvSpPr>
          <p:spPr bwMode="auto">
            <a:xfrm>
              <a:off x="4114" y="2985"/>
              <a:ext cx="4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B2B2B2"/>
                  </a:solidFill>
                  <a:effectLst>
                    <a:outerShdw blurRad="38100" dist="38100" dir="2700000" algn="tl">
                      <a:srgbClr val="000000"/>
                    </a:outerShdw>
                  </a:effectLst>
                  <a:latin typeface="Comic Sans MS" panose="030F0702030302020204" pitchFamily="66" charset="0"/>
                </a:rPr>
                <a:t>C</a:t>
              </a:r>
              <a:r>
                <a:rPr lang="en-US" altLang="en-US" sz="2400">
                  <a:solidFill>
                    <a:srgbClr val="FFFFFF"/>
                  </a:solidFill>
                  <a:effectLst>
                    <a:outerShdw blurRad="38100" dist="38100" dir="2700000" algn="tl">
                      <a:srgbClr val="000000"/>
                    </a:outerShdw>
                  </a:effectLst>
                  <a:latin typeface="Comic Sans MS" panose="030F0702030302020204" pitchFamily="66" charset="0"/>
                </a:rPr>
                <a:t>H</a:t>
              </a:r>
              <a:r>
                <a:rPr lang="en-US" altLang="en-US" sz="2400" baseline="-25000">
                  <a:solidFill>
                    <a:srgbClr val="FFFFFF"/>
                  </a:solidFill>
                  <a:effectLst>
                    <a:outerShdw blurRad="38100" dist="38100" dir="2700000" algn="tl">
                      <a:srgbClr val="000000"/>
                    </a:outerShdw>
                  </a:effectLst>
                  <a:latin typeface="Comic Sans MS" panose="030F0702030302020204" pitchFamily="66" charset="0"/>
                </a:rPr>
                <a:t>3</a:t>
              </a:r>
            </a:p>
          </p:txBody>
        </p:sp>
      </p:grpSp>
      <p:grpSp>
        <p:nvGrpSpPr>
          <p:cNvPr id="671825" name="Group 81"/>
          <p:cNvGrpSpPr>
            <a:grpSpLocks/>
          </p:cNvGrpSpPr>
          <p:nvPr/>
        </p:nvGrpSpPr>
        <p:grpSpPr bwMode="auto">
          <a:xfrm>
            <a:off x="1450975" y="5344795"/>
            <a:ext cx="1309688" cy="749300"/>
            <a:chOff x="354" y="1072"/>
            <a:chExt cx="981" cy="581"/>
          </a:xfrm>
        </p:grpSpPr>
        <p:cxnSp>
          <p:nvCxnSpPr>
            <p:cNvPr id="671826" name="AutoShape 82"/>
            <p:cNvCxnSpPr>
              <a:cxnSpLocks noChangeShapeType="1"/>
            </p:cNvCxnSpPr>
            <p:nvPr/>
          </p:nvCxnSpPr>
          <p:spPr bwMode="auto">
            <a:xfrm rot="21145984" flipH="1">
              <a:off x="354" y="1112"/>
              <a:ext cx="252" cy="541"/>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827" name="AutoShape 83"/>
            <p:cNvCxnSpPr>
              <a:cxnSpLocks noChangeShapeType="1"/>
            </p:cNvCxnSpPr>
            <p:nvPr/>
          </p:nvCxnSpPr>
          <p:spPr bwMode="auto">
            <a:xfrm rot="21145984" flipV="1">
              <a:off x="374" y="1402"/>
              <a:ext cx="310" cy="246"/>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828" name="AutoShape 84"/>
            <p:cNvCxnSpPr>
              <a:cxnSpLocks noChangeShapeType="1"/>
            </p:cNvCxnSpPr>
            <p:nvPr/>
          </p:nvCxnSpPr>
          <p:spPr bwMode="auto">
            <a:xfrm rot="-454016">
              <a:off x="676" y="1355"/>
              <a:ext cx="363" cy="246"/>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829" name="AutoShape 85"/>
            <p:cNvCxnSpPr>
              <a:cxnSpLocks noChangeShapeType="1"/>
            </p:cNvCxnSpPr>
            <p:nvPr/>
          </p:nvCxnSpPr>
          <p:spPr bwMode="auto">
            <a:xfrm rot="21145984" flipV="1">
              <a:off x="1025" y="1134"/>
              <a:ext cx="310" cy="431"/>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830" name="AutoShape 86"/>
            <p:cNvCxnSpPr>
              <a:cxnSpLocks noChangeShapeType="1"/>
            </p:cNvCxnSpPr>
            <p:nvPr/>
          </p:nvCxnSpPr>
          <p:spPr bwMode="auto">
            <a:xfrm rot="21145984" flipH="1">
              <a:off x="975" y="1138"/>
              <a:ext cx="345" cy="176"/>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831" name="AutoShape 87"/>
            <p:cNvCxnSpPr>
              <a:cxnSpLocks noChangeShapeType="1"/>
            </p:cNvCxnSpPr>
            <p:nvPr/>
          </p:nvCxnSpPr>
          <p:spPr bwMode="auto">
            <a:xfrm rot="-454016" flipH="1" flipV="1">
              <a:off x="582" y="1072"/>
              <a:ext cx="394" cy="288"/>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71832" name="Line 88"/>
          <p:cNvSpPr>
            <a:spLocks noChangeShapeType="1"/>
          </p:cNvSpPr>
          <p:nvPr/>
        </p:nvSpPr>
        <p:spPr bwMode="auto">
          <a:xfrm rot="1200000">
            <a:off x="2708275" y="5441633"/>
            <a:ext cx="2317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71833" name="Rectangle 89"/>
          <p:cNvSpPr>
            <a:spLocks noChangeArrowheads="1"/>
          </p:cNvSpPr>
          <p:nvPr/>
        </p:nvSpPr>
        <p:spPr bwMode="auto">
          <a:xfrm>
            <a:off x="2862263" y="5378133"/>
            <a:ext cx="725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B2B2B2"/>
                </a:solidFill>
                <a:effectLst>
                  <a:outerShdw blurRad="38100" dist="38100" dir="2700000" algn="tl">
                    <a:srgbClr val="000000"/>
                  </a:outerShdw>
                </a:effectLst>
                <a:latin typeface="Comic Sans MS" panose="030F0702030302020204" pitchFamily="66" charset="0"/>
              </a:rPr>
              <a:t>C</a:t>
            </a:r>
            <a:r>
              <a:rPr lang="en-US" altLang="en-US" sz="2400">
                <a:solidFill>
                  <a:srgbClr val="FFFFFF"/>
                </a:solidFill>
                <a:effectLst>
                  <a:outerShdw blurRad="38100" dist="38100" dir="2700000" algn="tl">
                    <a:srgbClr val="000000"/>
                  </a:outerShdw>
                </a:effectLst>
                <a:latin typeface="Comic Sans MS" panose="030F0702030302020204" pitchFamily="66" charset="0"/>
              </a:rPr>
              <a:t>H</a:t>
            </a:r>
            <a:r>
              <a:rPr lang="en-US" altLang="en-US" sz="2400" baseline="-25000">
                <a:solidFill>
                  <a:srgbClr val="FFFFFF"/>
                </a:solidFill>
                <a:effectLst>
                  <a:outerShdw blurRad="38100" dist="38100" dir="2700000" algn="tl">
                    <a:srgbClr val="000000"/>
                  </a:outerShdw>
                </a:effectLst>
                <a:latin typeface="Comic Sans MS" panose="030F0702030302020204" pitchFamily="66" charset="0"/>
              </a:rPr>
              <a:t>3</a:t>
            </a:r>
          </a:p>
        </p:txBody>
      </p:sp>
      <p:sp>
        <p:nvSpPr>
          <p:cNvPr id="671834" name="Line 90"/>
          <p:cNvSpPr>
            <a:spLocks noChangeShapeType="1"/>
          </p:cNvSpPr>
          <p:nvPr/>
        </p:nvSpPr>
        <p:spPr bwMode="auto">
          <a:xfrm rot="1200000">
            <a:off x="1281113" y="6067108"/>
            <a:ext cx="2317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71835" name="Rectangle 91"/>
          <p:cNvSpPr>
            <a:spLocks noChangeArrowheads="1"/>
          </p:cNvSpPr>
          <p:nvPr/>
        </p:nvSpPr>
        <p:spPr bwMode="auto">
          <a:xfrm>
            <a:off x="603250" y="5792470"/>
            <a:ext cx="725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FFFF"/>
                </a:solidFill>
                <a:effectLst>
                  <a:outerShdw blurRad="38100" dist="38100" dir="2700000" algn="tl">
                    <a:srgbClr val="000000"/>
                  </a:outerShdw>
                </a:effectLst>
                <a:latin typeface="Comic Sans MS" panose="030F0702030302020204" pitchFamily="66" charset="0"/>
              </a:rPr>
              <a:t>H</a:t>
            </a:r>
            <a:r>
              <a:rPr lang="en-US" altLang="en-US" sz="2400" baseline="-25000">
                <a:solidFill>
                  <a:srgbClr val="FFFFFF"/>
                </a:solidFill>
                <a:effectLst>
                  <a:outerShdw blurRad="38100" dist="38100" dir="2700000" algn="tl">
                    <a:srgbClr val="000000"/>
                  </a:outerShdw>
                </a:effectLst>
                <a:latin typeface="Comic Sans MS" panose="030F0702030302020204" pitchFamily="66" charset="0"/>
              </a:rPr>
              <a:t>3</a:t>
            </a:r>
            <a:r>
              <a:rPr lang="en-US" altLang="en-US" sz="2400">
                <a:solidFill>
                  <a:srgbClr val="B2B2B2"/>
                </a:solidFill>
                <a:effectLst>
                  <a:outerShdw blurRad="38100" dist="38100" dir="2700000" algn="tl">
                    <a:srgbClr val="000000"/>
                  </a:outerShdw>
                </a:effectLst>
                <a:latin typeface="Comic Sans MS" panose="030F0702030302020204" pitchFamily="66" charset="0"/>
              </a:rPr>
              <a:t>C</a:t>
            </a:r>
          </a:p>
        </p:txBody>
      </p:sp>
      <p:sp>
        <p:nvSpPr>
          <p:cNvPr id="671836" name="Text Box 92"/>
          <p:cNvSpPr txBox="1">
            <a:spLocks noChangeArrowheads="1"/>
          </p:cNvSpPr>
          <p:nvPr/>
        </p:nvSpPr>
        <p:spPr bwMode="auto">
          <a:xfrm>
            <a:off x="6771433" y="6093139"/>
            <a:ext cx="1147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dirty="0" err="1">
                <a:solidFill>
                  <a:srgbClr val="66CCFF"/>
                </a:solidFill>
                <a:effectLst>
                  <a:outerShdw blurRad="38100" dist="38100" dir="2700000" algn="tl">
                    <a:srgbClr val="000000"/>
                  </a:outerShdw>
                </a:effectLst>
                <a:latin typeface="Comic Sans MS" panose="030F0702030302020204" pitchFamily="66" charset="0"/>
              </a:rPr>
              <a:t>diaxial</a:t>
            </a:r>
            <a:endParaRPr lang="en-US" altLang="en-US" sz="1800" dirty="0">
              <a:solidFill>
                <a:srgbClr val="66CCFF"/>
              </a:solidFill>
              <a:effectLst>
                <a:outerShdw blurRad="38100" dist="38100" dir="2700000" algn="tl">
                  <a:srgbClr val="000000"/>
                </a:outerShdw>
              </a:effectLst>
              <a:latin typeface="Comic Sans MS" panose="030F0702030302020204" pitchFamily="66" charset="0"/>
            </a:endParaRPr>
          </a:p>
        </p:txBody>
      </p:sp>
      <p:sp>
        <p:nvSpPr>
          <p:cNvPr id="671837" name="Text Box 93"/>
          <p:cNvSpPr txBox="1">
            <a:spLocks noChangeArrowheads="1"/>
          </p:cNvSpPr>
          <p:nvPr/>
        </p:nvSpPr>
        <p:spPr bwMode="auto">
          <a:xfrm>
            <a:off x="1580513" y="6093662"/>
            <a:ext cx="14827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800" dirty="0" err="1">
                <a:solidFill>
                  <a:srgbClr val="66CCFF"/>
                </a:solidFill>
                <a:effectLst>
                  <a:outerShdw blurRad="38100" dist="38100" dir="2700000" algn="tl">
                    <a:srgbClr val="000000"/>
                  </a:outerShdw>
                </a:effectLst>
                <a:latin typeface="Comic Sans MS" panose="030F0702030302020204" pitchFamily="66" charset="0"/>
              </a:rPr>
              <a:t>diequatorial</a:t>
            </a:r>
            <a:endParaRPr lang="en-US" altLang="en-US" sz="1800" dirty="0">
              <a:solidFill>
                <a:srgbClr val="66CCFF"/>
              </a:solidFill>
              <a:effectLst>
                <a:outerShdw blurRad="38100" dist="38100" dir="2700000" algn="tl">
                  <a:srgbClr val="000000"/>
                </a:outerShdw>
              </a:effectLst>
              <a:latin typeface="Comic Sans MS" panose="030F0702030302020204" pitchFamily="66" charset="0"/>
            </a:endParaRPr>
          </a:p>
        </p:txBody>
      </p:sp>
      <p:sp>
        <p:nvSpPr>
          <p:cNvPr id="671838" name="Text Box 94"/>
          <p:cNvSpPr txBox="1">
            <a:spLocks noChangeArrowheads="1"/>
          </p:cNvSpPr>
          <p:nvPr/>
        </p:nvSpPr>
        <p:spPr bwMode="auto">
          <a:xfrm>
            <a:off x="266700" y="6414770"/>
            <a:ext cx="3963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i="1" dirty="0" smtClean="0">
                <a:solidFill>
                  <a:schemeClr val="tx1"/>
                </a:solidFill>
                <a:effectLst>
                  <a:outerShdw blurRad="38100" dist="38100" dir="2700000" algn="tl">
                    <a:srgbClr val="000000"/>
                  </a:outerShdw>
                </a:effectLst>
                <a:latin typeface="Comic Sans MS" panose="030F0702030302020204" pitchFamily="66" charset="0"/>
              </a:rPr>
              <a:t>trans</a:t>
            </a:r>
            <a:r>
              <a:rPr lang="en-US" altLang="en-US" sz="2000" dirty="0" smtClean="0">
                <a:solidFill>
                  <a:schemeClr val="tx1"/>
                </a:solidFill>
                <a:effectLst>
                  <a:outerShdw blurRad="38100" dist="38100" dir="2700000" algn="tl">
                    <a:srgbClr val="000000"/>
                  </a:outerShdw>
                </a:effectLst>
                <a:latin typeface="Comic Sans MS" panose="030F0702030302020204" pitchFamily="66" charset="0"/>
              </a:rPr>
              <a:t>-1,4-Dimethylcyclohexane</a:t>
            </a:r>
            <a:endParaRPr lang="en-US" altLang="en-US" sz="2000" dirty="0">
              <a:solidFill>
                <a:schemeClr val="tx1"/>
              </a:solidFill>
              <a:effectLst>
                <a:outerShdw blurRad="38100" dist="38100" dir="2700000" algn="tl">
                  <a:srgbClr val="000000"/>
                </a:outerShdw>
              </a:effectLst>
              <a:latin typeface="Comic Sans MS" panose="030F0702030302020204" pitchFamily="66" charset="0"/>
            </a:endParaRPr>
          </a:p>
        </p:txBody>
      </p:sp>
      <p:grpSp>
        <p:nvGrpSpPr>
          <p:cNvPr id="671843" name="Group 99"/>
          <p:cNvGrpSpPr>
            <a:grpSpLocks/>
          </p:cNvGrpSpPr>
          <p:nvPr/>
        </p:nvGrpSpPr>
        <p:grpSpPr bwMode="auto">
          <a:xfrm>
            <a:off x="1450975" y="2014220"/>
            <a:ext cx="1309688" cy="749300"/>
            <a:chOff x="354" y="1072"/>
            <a:chExt cx="981" cy="581"/>
          </a:xfrm>
        </p:grpSpPr>
        <p:cxnSp>
          <p:nvCxnSpPr>
            <p:cNvPr id="671844" name="AutoShape 100"/>
            <p:cNvCxnSpPr>
              <a:cxnSpLocks noChangeShapeType="1"/>
            </p:cNvCxnSpPr>
            <p:nvPr/>
          </p:nvCxnSpPr>
          <p:spPr bwMode="auto">
            <a:xfrm rot="21145984" flipH="1">
              <a:off x="354" y="1112"/>
              <a:ext cx="252" cy="541"/>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845" name="AutoShape 101"/>
            <p:cNvCxnSpPr>
              <a:cxnSpLocks noChangeShapeType="1"/>
            </p:cNvCxnSpPr>
            <p:nvPr/>
          </p:nvCxnSpPr>
          <p:spPr bwMode="auto">
            <a:xfrm rot="21145984" flipV="1">
              <a:off x="374" y="1402"/>
              <a:ext cx="310" cy="246"/>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846" name="AutoShape 102"/>
            <p:cNvCxnSpPr>
              <a:cxnSpLocks noChangeShapeType="1"/>
            </p:cNvCxnSpPr>
            <p:nvPr/>
          </p:nvCxnSpPr>
          <p:spPr bwMode="auto">
            <a:xfrm rot="-454016">
              <a:off x="676" y="1355"/>
              <a:ext cx="363" cy="246"/>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847" name="AutoShape 103"/>
            <p:cNvCxnSpPr>
              <a:cxnSpLocks noChangeShapeType="1"/>
            </p:cNvCxnSpPr>
            <p:nvPr/>
          </p:nvCxnSpPr>
          <p:spPr bwMode="auto">
            <a:xfrm rot="21145984" flipV="1">
              <a:off x="1025" y="1134"/>
              <a:ext cx="310" cy="431"/>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848" name="AutoShape 104"/>
            <p:cNvCxnSpPr>
              <a:cxnSpLocks noChangeShapeType="1"/>
            </p:cNvCxnSpPr>
            <p:nvPr/>
          </p:nvCxnSpPr>
          <p:spPr bwMode="auto">
            <a:xfrm rot="21145984" flipH="1">
              <a:off x="975" y="1138"/>
              <a:ext cx="345" cy="176"/>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849" name="AutoShape 105"/>
            <p:cNvCxnSpPr>
              <a:cxnSpLocks noChangeShapeType="1"/>
            </p:cNvCxnSpPr>
            <p:nvPr/>
          </p:nvCxnSpPr>
          <p:spPr bwMode="auto">
            <a:xfrm rot="-454016" flipH="1" flipV="1">
              <a:off x="582" y="1072"/>
              <a:ext cx="394" cy="288"/>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71850" name="Line 106"/>
          <p:cNvSpPr>
            <a:spLocks noChangeShapeType="1"/>
          </p:cNvSpPr>
          <p:nvPr/>
        </p:nvSpPr>
        <p:spPr bwMode="auto">
          <a:xfrm rot="5400000">
            <a:off x="2608263" y="1958658"/>
            <a:ext cx="2238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71851" name="Line 107"/>
          <p:cNvSpPr>
            <a:spLocks noChangeShapeType="1"/>
          </p:cNvSpPr>
          <p:nvPr/>
        </p:nvSpPr>
        <p:spPr bwMode="auto">
          <a:xfrm rot="1200000">
            <a:off x="2713038" y="2106295"/>
            <a:ext cx="2317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71852" name="Rectangle 108"/>
          <p:cNvSpPr>
            <a:spLocks noChangeArrowheads="1"/>
          </p:cNvSpPr>
          <p:nvPr/>
        </p:nvSpPr>
        <p:spPr bwMode="auto">
          <a:xfrm>
            <a:off x="2862263" y="2047558"/>
            <a:ext cx="725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B2B2B2"/>
                </a:solidFill>
                <a:effectLst>
                  <a:outerShdw blurRad="38100" dist="38100" dir="2700000" algn="tl">
                    <a:srgbClr val="000000"/>
                  </a:outerShdw>
                </a:effectLst>
                <a:latin typeface="Comic Sans MS" panose="030F0702030302020204" pitchFamily="66" charset="0"/>
              </a:rPr>
              <a:t>C</a:t>
            </a:r>
            <a:r>
              <a:rPr lang="en-US" altLang="en-US" sz="2400" dirty="0">
                <a:solidFill>
                  <a:srgbClr val="FFFFFF"/>
                </a:solidFill>
                <a:effectLst>
                  <a:outerShdw blurRad="38100" dist="38100" dir="2700000" algn="tl">
                    <a:srgbClr val="000000"/>
                  </a:outerShdw>
                </a:effectLst>
                <a:latin typeface="Comic Sans MS" panose="030F0702030302020204" pitchFamily="66" charset="0"/>
              </a:rPr>
              <a:t>H</a:t>
            </a:r>
            <a:r>
              <a:rPr lang="en-US" altLang="en-US" sz="2400" baseline="-25000" dirty="0">
                <a:solidFill>
                  <a:srgbClr val="FFFFFF"/>
                </a:solidFill>
                <a:effectLst>
                  <a:outerShdw blurRad="38100" dist="38100" dir="2700000" algn="tl">
                    <a:srgbClr val="000000"/>
                  </a:outerShdw>
                </a:effectLst>
                <a:latin typeface="Comic Sans MS" panose="030F0702030302020204" pitchFamily="66" charset="0"/>
              </a:rPr>
              <a:t>3</a:t>
            </a:r>
          </a:p>
        </p:txBody>
      </p:sp>
      <p:sp>
        <p:nvSpPr>
          <p:cNvPr id="671853" name="Rectangle 109"/>
          <p:cNvSpPr>
            <a:spLocks noChangeArrowheads="1"/>
          </p:cNvSpPr>
          <p:nvPr/>
        </p:nvSpPr>
        <p:spPr bwMode="auto">
          <a:xfrm>
            <a:off x="2524125" y="1452245"/>
            <a:ext cx="725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B2B2B2"/>
                </a:solidFill>
                <a:effectLst>
                  <a:outerShdw blurRad="38100" dist="38100" dir="2700000" algn="tl">
                    <a:srgbClr val="000000"/>
                  </a:outerShdw>
                </a:effectLst>
                <a:latin typeface="Comic Sans MS" panose="030F0702030302020204" pitchFamily="66" charset="0"/>
              </a:rPr>
              <a:t>C</a:t>
            </a:r>
            <a:r>
              <a:rPr lang="en-US" altLang="en-US" sz="2400">
                <a:solidFill>
                  <a:srgbClr val="FFFFFF"/>
                </a:solidFill>
                <a:effectLst>
                  <a:outerShdw blurRad="38100" dist="38100" dir="2700000" algn="tl">
                    <a:srgbClr val="000000"/>
                  </a:outerShdw>
                </a:effectLst>
                <a:latin typeface="Comic Sans MS" panose="030F0702030302020204" pitchFamily="66" charset="0"/>
              </a:rPr>
              <a:t>H</a:t>
            </a:r>
            <a:r>
              <a:rPr lang="en-US" altLang="en-US" sz="2400" baseline="-25000">
                <a:solidFill>
                  <a:srgbClr val="FFFFFF"/>
                </a:solidFill>
                <a:effectLst>
                  <a:outerShdw blurRad="38100" dist="38100" dir="2700000" algn="tl">
                    <a:srgbClr val="000000"/>
                  </a:outerShdw>
                </a:effectLst>
                <a:latin typeface="Comic Sans MS" panose="030F0702030302020204" pitchFamily="66" charset="0"/>
              </a:rPr>
              <a:t>3</a:t>
            </a:r>
          </a:p>
        </p:txBody>
      </p:sp>
      <p:sp>
        <p:nvSpPr>
          <p:cNvPr id="671854" name="Text Box 110"/>
          <p:cNvSpPr txBox="1">
            <a:spLocks noChangeArrowheads="1"/>
          </p:cNvSpPr>
          <p:nvPr/>
        </p:nvSpPr>
        <p:spPr bwMode="auto">
          <a:xfrm>
            <a:off x="-31750" y="5256530"/>
            <a:ext cx="962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0000"/>
                </a:solidFill>
                <a:effectLst>
                  <a:outerShdw blurRad="38100" dist="38100" dir="2700000" algn="tl">
                    <a:srgbClr val="000000"/>
                  </a:outerShdw>
                </a:effectLst>
                <a:latin typeface="Comic Sans MS" panose="030F0702030302020204" pitchFamily="66" charset="0"/>
              </a:rPr>
              <a:t>But:</a:t>
            </a:r>
          </a:p>
        </p:txBody>
      </p:sp>
      <p:sp>
        <p:nvSpPr>
          <p:cNvPr id="110" name="Rectangle 53"/>
          <p:cNvSpPr>
            <a:spLocks noChangeArrowheads="1"/>
          </p:cNvSpPr>
          <p:nvPr/>
        </p:nvSpPr>
        <p:spPr bwMode="auto">
          <a:xfrm>
            <a:off x="2590483" y="1503383"/>
            <a:ext cx="575310" cy="403553"/>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11" name="Rectangle 53"/>
          <p:cNvSpPr>
            <a:spLocks noChangeArrowheads="1"/>
          </p:cNvSpPr>
          <p:nvPr/>
        </p:nvSpPr>
        <p:spPr bwMode="auto">
          <a:xfrm>
            <a:off x="7760854" y="2911975"/>
            <a:ext cx="575310" cy="403553"/>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12" name="Rectangle 53"/>
          <p:cNvSpPr>
            <a:spLocks noChangeArrowheads="1"/>
          </p:cNvSpPr>
          <p:nvPr/>
        </p:nvSpPr>
        <p:spPr bwMode="auto">
          <a:xfrm>
            <a:off x="7824471" y="4531305"/>
            <a:ext cx="575310" cy="403553"/>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13" name="Rectangle 53"/>
          <p:cNvSpPr>
            <a:spLocks noChangeArrowheads="1"/>
          </p:cNvSpPr>
          <p:nvPr/>
        </p:nvSpPr>
        <p:spPr bwMode="auto">
          <a:xfrm>
            <a:off x="6547644" y="4896044"/>
            <a:ext cx="575310" cy="403553"/>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14" name="Rectangle 53"/>
          <p:cNvSpPr>
            <a:spLocks noChangeArrowheads="1"/>
          </p:cNvSpPr>
          <p:nvPr/>
        </p:nvSpPr>
        <p:spPr bwMode="auto">
          <a:xfrm>
            <a:off x="7752081" y="6398731"/>
            <a:ext cx="575310" cy="403553"/>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2" name="Rectangle 1"/>
          <p:cNvSpPr/>
          <p:nvPr/>
        </p:nvSpPr>
        <p:spPr>
          <a:xfrm>
            <a:off x="737673" y="941796"/>
            <a:ext cx="5322291" cy="461665"/>
          </a:xfrm>
          <a:prstGeom prst="rect">
            <a:avLst/>
          </a:prstGeom>
        </p:spPr>
        <p:txBody>
          <a:bodyPr wrap="none">
            <a:spAutoFit/>
          </a:bodyPr>
          <a:lstStyle/>
          <a:p>
            <a:r>
              <a:rPr lang="en-US" altLang="en-US" sz="2400" dirty="0">
                <a:solidFill>
                  <a:schemeClr val="tx1"/>
                </a:solidFill>
                <a:effectLst>
                  <a:outerShdw blurRad="38100" dist="38100" dir="2700000" algn="tl">
                    <a:srgbClr val="000000"/>
                  </a:outerShdw>
                </a:effectLst>
                <a:latin typeface="Comic Sans MS" panose="030F0702030302020204" pitchFamily="66" charset="0"/>
              </a:rPr>
              <a:t>Consider the </a:t>
            </a:r>
            <a:r>
              <a:rPr lang="en-US" altLang="en-US" sz="2400" dirty="0" err="1">
                <a:solidFill>
                  <a:srgbClr val="FFFF00"/>
                </a:solidFill>
                <a:effectLst>
                  <a:outerShdw blurRad="38100" dist="38100" dir="2700000" algn="tl">
                    <a:srgbClr val="000000"/>
                  </a:outerShdw>
                </a:effectLst>
                <a:latin typeface="Comic Sans MS" panose="030F0702030302020204" pitchFamily="66" charset="0"/>
              </a:rPr>
              <a:t>dimethylcyclohexanes</a:t>
            </a:r>
            <a:r>
              <a:rPr lang="en-US" altLang="en-US" sz="2400" dirty="0">
                <a:solidFill>
                  <a:srgbClr val="FFFF00"/>
                </a:solidFill>
                <a:effectLst>
                  <a:outerShdw blurRad="38100" dist="38100" dir="2700000" algn="tl">
                    <a:srgbClr val="000000"/>
                  </a:outerShdw>
                </a:effectLst>
                <a:latin typeface="Comic Sans MS" panose="030F0702030302020204" pitchFamily="66" charset="0"/>
              </a:rPr>
              <a:t>:</a:t>
            </a:r>
            <a:endParaRPr lang="en-US" sz="2400" dirty="0"/>
          </a:p>
        </p:txBody>
      </p:sp>
      <p:cxnSp>
        <p:nvCxnSpPr>
          <p:cNvPr id="116" name="Straight Connector 115"/>
          <p:cNvCxnSpPr/>
          <p:nvPr/>
        </p:nvCxnSpPr>
        <p:spPr bwMode="auto">
          <a:xfrm flipV="1">
            <a:off x="138333" y="914400"/>
            <a:ext cx="8867335" cy="254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Text Box 7"/>
          <p:cNvSpPr txBox="1">
            <a:spLocks noChangeArrowheads="1"/>
          </p:cNvSpPr>
          <p:nvPr/>
        </p:nvSpPr>
        <p:spPr bwMode="auto">
          <a:xfrm>
            <a:off x="4029181" y="4137117"/>
            <a:ext cx="21229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l-GR" altLang="en-US" sz="1800" dirty="0">
                <a:solidFill>
                  <a:schemeClr val="tx1"/>
                </a:solidFill>
                <a:effectLst>
                  <a:outerShdw blurRad="38100" dist="38100" dir="2700000" algn="tl">
                    <a:srgbClr val="000000"/>
                  </a:outerShdw>
                </a:effectLst>
                <a:latin typeface="Comic Sans MS" panose="030F0702030302020204" pitchFamily="66" charset="0"/>
              </a:rPr>
              <a:t>Δ</a:t>
            </a:r>
            <a:r>
              <a:rPr lang="en-US" altLang="en-US" sz="1800" i="1" dirty="0">
                <a:solidFill>
                  <a:schemeClr val="tx1"/>
                </a:solidFill>
                <a:effectLst>
                  <a:outerShdw blurRad="38100" dist="38100" dir="2700000" algn="tl">
                    <a:srgbClr val="000000"/>
                  </a:outerShdw>
                </a:effectLst>
                <a:latin typeface="Comic Sans MS" panose="030F0702030302020204" pitchFamily="66" charset="0"/>
              </a:rPr>
              <a:t>G°</a:t>
            </a:r>
            <a:r>
              <a:rPr lang="en-US" altLang="en-US" sz="1800" dirty="0">
                <a:solidFill>
                  <a:schemeClr val="tx1"/>
                </a:solidFill>
                <a:effectLst>
                  <a:outerShdw blurRad="38100" dist="38100" dir="2700000" algn="tl">
                    <a:srgbClr val="000000"/>
                  </a:outerShdw>
                </a:effectLst>
                <a:latin typeface="Comic Sans MS" panose="030F0702030302020204" pitchFamily="66" charset="0"/>
              </a:rPr>
              <a:t> = 0 kcal mol</a:t>
            </a:r>
            <a:r>
              <a:rPr lang="en-US" altLang="en-US" sz="1800" baseline="30000" dirty="0">
                <a:solidFill>
                  <a:schemeClr val="tx1"/>
                </a:solidFill>
                <a:effectLst>
                  <a:outerShdw blurRad="38100" dist="38100" dir="2700000" algn="tl">
                    <a:srgbClr val="000000"/>
                  </a:outerShdw>
                </a:effectLst>
                <a:latin typeface="Comic Sans MS" panose="030F0702030302020204" pitchFamily="66" charset="0"/>
              </a:rPr>
              <a:t>-1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3797" name="Text Box 5"/>
          <p:cNvSpPr txBox="1">
            <a:spLocks noChangeArrowheads="1"/>
          </p:cNvSpPr>
          <p:nvPr/>
        </p:nvSpPr>
        <p:spPr bwMode="auto">
          <a:xfrm>
            <a:off x="991712" y="276225"/>
            <a:ext cx="71605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600" b="1" dirty="0">
                <a:solidFill>
                  <a:srgbClr val="00FF00"/>
                </a:solidFill>
                <a:effectLst>
                  <a:outerShdw blurRad="38100" dist="38100" dir="2700000" algn="tl">
                    <a:srgbClr val="000000"/>
                  </a:outerShdw>
                </a:effectLst>
                <a:latin typeface="Comic Sans MS" panose="030F0702030302020204" pitchFamily="66" charset="0"/>
              </a:rPr>
              <a:t>The </a:t>
            </a:r>
            <a:r>
              <a:rPr lang="en-US" altLang="en-US" sz="3600" b="1" dirty="0" smtClean="0">
                <a:solidFill>
                  <a:srgbClr val="00FF00"/>
                </a:solidFill>
                <a:effectLst>
                  <a:outerShdw blurRad="38100" dist="38100" dir="2700000" algn="tl">
                    <a:srgbClr val="000000"/>
                  </a:outerShdw>
                </a:effectLst>
                <a:latin typeface="Comic Sans MS" panose="030F0702030302020204" pitchFamily="66" charset="0"/>
              </a:rPr>
              <a:t>Largest Group Often Wins</a:t>
            </a:r>
            <a:endParaRPr lang="en-US" altLang="en-US" sz="3600" b="1" dirty="0">
              <a:solidFill>
                <a:srgbClr val="00FF00"/>
              </a:solidFill>
              <a:effectLst>
                <a:outerShdw blurRad="38100" dist="38100" dir="2700000" algn="tl">
                  <a:srgbClr val="000000"/>
                </a:outerShdw>
              </a:effectLst>
              <a:latin typeface="Comic Sans MS" panose="030F0702030302020204" pitchFamily="66" charset="0"/>
            </a:endParaRPr>
          </a:p>
        </p:txBody>
      </p:sp>
      <p:sp>
        <p:nvSpPr>
          <p:cNvPr id="673798" name="Line 6"/>
          <p:cNvSpPr>
            <a:spLocks noChangeShapeType="1"/>
          </p:cNvSpPr>
          <p:nvPr/>
        </p:nvSpPr>
        <p:spPr bwMode="auto">
          <a:xfrm>
            <a:off x="3504364" y="2252693"/>
            <a:ext cx="2135272" cy="9177"/>
          </a:xfrm>
          <a:prstGeom prst="line">
            <a:avLst/>
          </a:prstGeom>
          <a:noFill/>
          <a:ln w="28575">
            <a:solidFill>
              <a:srgbClr val="FF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1800"/>
          </a:p>
        </p:txBody>
      </p:sp>
      <p:sp>
        <p:nvSpPr>
          <p:cNvPr id="673799" name="Line 7"/>
          <p:cNvSpPr>
            <a:spLocks noChangeShapeType="1"/>
          </p:cNvSpPr>
          <p:nvPr/>
        </p:nvSpPr>
        <p:spPr bwMode="auto">
          <a:xfrm>
            <a:off x="4987608" y="2414270"/>
            <a:ext cx="639762" cy="0"/>
          </a:xfrm>
          <a:prstGeom prst="line">
            <a:avLst/>
          </a:prstGeom>
          <a:noFill/>
          <a:ln w="28575">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800"/>
          </a:p>
        </p:txBody>
      </p:sp>
      <p:sp>
        <p:nvSpPr>
          <p:cNvPr id="673800" name="Text Box 8"/>
          <p:cNvSpPr txBox="1">
            <a:spLocks noChangeArrowheads="1"/>
          </p:cNvSpPr>
          <p:nvPr/>
        </p:nvSpPr>
        <p:spPr bwMode="auto">
          <a:xfrm>
            <a:off x="2995661" y="2516099"/>
            <a:ext cx="31526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l-GR" altLang="en-US" sz="1800" dirty="0">
                <a:solidFill>
                  <a:srgbClr val="FF9900"/>
                </a:solidFill>
                <a:effectLst>
                  <a:outerShdw blurRad="38100" dist="38100" dir="2700000" algn="tl">
                    <a:srgbClr val="000000"/>
                  </a:outerShdw>
                </a:effectLst>
                <a:latin typeface="Comic Sans MS" panose="030F0702030302020204" pitchFamily="66" charset="0"/>
              </a:rPr>
              <a:t>Δ</a:t>
            </a:r>
            <a:r>
              <a:rPr lang="en-US" altLang="en-US" sz="1800" i="1" dirty="0">
                <a:solidFill>
                  <a:srgbClr val="FF9900"/>
                </a:solidFill>
                <a:effectLst>
                  <a:outerShdw blurRad="38100" dist="38100" dir="2700000" algn="tl">
                    <a:srgbClr val="000000"/>
                  </a:outerShdw>
                </a:effectLst>
                <a:latin typeface="Comic Sans MS" panose="030F0702030302020204" pitchFamily="66" charset="0"/>
              </a:rPr>
              <a:t>G°</a:t>
            </a:r>
            <a:r>
              <a:rPr lang="en-US" altLang="en-US" sz="1800" dirty="0">
                <a:solidFill>
                  <a:srgbClr val="FF9900"/>
                </a:solidFill>
                <a:effectLst>
                  <a:outerShdw blurRad="38100" dist="38100" dir="2700000" algn="tl">
                    <a:srgbClr val="000000"/>
                  </a:outerShdw>
                </a:effectLst>
                <a:latin typeface="Comic Sans MS" panose="030F0702030302020204" pitchFamily="66" charset="0"/>
              </a:rPr>
              <a:t> = 3.4-5 = -</a:t>
            </a:r>
            <a:r>
              <a:rPr lang="en-US" altLang="en-US" sz="1800" dirty="0" smtClean="0">
                <a:solidFill>
                  <a:srgbClr val="FF9900"/>
                </a:solidFill>
                <a:effectLst>
                  <a:outerShdw blurRad="38100" dist="38100" dir="2700000" algn="tl">
                    <a:srgbClr val="000000"/>
                  </a:outerShdw>
                </a:effectLst>
                <a:latin typeface="Comic Sans MS" panose="030F0702030302020204" pitchFamily="66" charset="0"/>
              </a:rPr>
              <a:t>1.6 </a:t>
            </a:r>
            <a:r>
              <a:rPr lang="en-US" altLang="en-US" sz="1800" dirty="0">
                <a:solidFill>
                  <a:schemeClr val="tx1"/>
                </a:solidFill>
                <a:effectLst>
                  <a:outerShdw blurRad="38100" dist="38100" dir="2700000" algn="tl">
                    <a:srgbClr val="000000"/>
                  </a:outerShdw>
                </a:effectLst>
                <a:latin typeface="Comic Sans MS" panose="030F0702030302020204" pitchFamily="66" charset="0"/>
              </a:rPr>
              <a:t>kcal </a:t>
            </a:r>
            <a:r>
              <a:rPr lang="en-US" altLang="en-US" sz="1800" dirty="0" smtClean="0">
                <a:solidFill>
                  <a:schemeClr val="tx1"/>
                </a:solidFill>
                <a:effectLst>
                  <a:outerShdw blurRad="38100" dist="38100" dir="2700000" algn="tl">
                    <a:srgbClr val="000000"/>
                  </a:outerShdw>
                </a:effectLst>
                <a:latin typeface="Comic Sans MS" panose="030F0702030302020204" pitchFamily="66" charset="0"/>
              </a:rPr>
              <a:t>mol</a:t>
            </a:r>
            <a:r>
              <a:rPr lang="en-US" altLang="en-US" sz="1800" baseline="30000" dirty="0" smtClean="0">
                <a:solidFill>
                  <a:schemeClr val="tx1"/>
                </a:solidFill>
                <a:effectLst>
                  <a:outerShdw blurRad="38100" dist="38100" dir="2700000" algn="tl">
                    <a:srgbClr val="000000"/>
                  </a:outerShdw>
                </a:effectLst>
                <a:latin typeface="Comic Sans MS" panose="030F0702030302020204" pitchFamily="66" charset="0"/>
              </a:rPr>
              <a:t>-1</a:t>
            </a:r>
            <a:endParaRPr lang="en-US" altLang="en-US" sz="1800" baseline="30000" dirty="0">
              <a:solidFill>
                <a:schemeClr val="tx1"/>
              </a:solidFill>
              <a:effectLst>
                <a:outerShdw blurRad="38100" dist="38100" dir="2700000" algn="tl">
                  <a:srgbClr val="000000"/>
                </a:outerShdw>
              </a:effectLst>
              <a:latin typeface="Comic Sans MS" panose="030F0702030302020204" pitchFamily="66" charset="0"/>
            </a:endParaRPr>
          </a:p>
        </p:txBody>
      </p:sp>
      <p:grpSp>
        <p:nvGrpSpPr>
          <p:cNvPr id="673801" name="Group 9"/>
          <p:cNvGrpSpPr>
            <a:grpSpLocks/>
          </p:cNvGrpSpPr>
          <p:nvPr/>
        </p:nvGrpSpPr>
        <p:grpSpPr bwMode="auto">
          <a:xfrm>
            <a:off x="828040" y="1817370"/>
            <a:ext cx="1309688" cy="749300"/>
            <a:chOff x="914" y="1130"/>
            <a:chExt cx="825" cy="472"/>
          </a:xfrm>
        </p:grpSpPr>
        <p:cxnSp>
          <p:nvCxnSpPr>
            <p:cNvPr id="673802" name="AutoShape 10"/>
            <p:cNvCxnSpPr>
              <a:cxnSpLocks noChangeShapeType="1"/>
            </p:cNvCxnSpPr>
            <p:nvPr/>
          </p:nvCxnSpPr>
          <p:spPr bwMode="auto">
            <a:xfrm rot="21145984" flipH="1">
              <a:off x="914" y="1162"/>
              <a:ext cx="212" cy="44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3803" name="AutoShape 11"/>
            <p:cNvCxnSpPr>
              <a:cxnSpLocks noChangeShapeType="1"/>
            </p:cNvCxnSpPr>
            <p:nvPr/>
          </p:nvCxnSpPr>
          <p:spPr bwMode="auto">
            <a:xfrm rot="21145984" flipV="1">
              <a:off x="931" y="1398"/>
              <a:ext cx="261" cy="20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3804" name="AutoShape 12"/>
            <p:cNvCxnSpPr>
              <a:cxnSpLocks noChangeShapeType="1"/>
            </p:cNvCxnSpPr>
            <p:nvPr/>
          </p:nvCxnSpPr>
          <p:spPr bwMode="auto">
            <a:xfrm rot="-454016">
              <a:off x="1185" y="1360"/>
              <a:ext cx="305" cy="20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3805" name="AutoShape 13"/>
            <p:cNvCxnSpPr>
              <a:cxnSpLocks noChangeShapeType="1"/>
            </p:cNvCxnSpPr>
            <p:nvPr/>
          </p:nvCxnSpPr>
          <p:spPr bwMode="auto">
            <a:xfrm rot="21145984" flipV="1">
              <a:off x="1478" y="1180"/>
              <a:ext cx="261" cy="351"/>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3806" name="AutoShape 14"/>
            <p:cNvCxnSpPr>
              <a:cxnSpLocks noChangeShapeType="1"/>
            </p:cNvCxnSpPr>
            <p:nvPr/>
          </p:nvCxnSpPr>
          <p:spPr bwMode="auto">
            <a:xfrm rot="21145984" flipH="1">
              <a:off x="1436" y="1184"/>
              <a:ext cx="290" cy="143"/>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3807" name="AutoShape 15"/>
            <p:cNvCxnSpPr>
              <a:cxnSpLocks noChangeShapeType="1"/>
            </p:cNvCxnSpPr>
            <p:nvPr/>
          </p:nvCxnSpPr>
          <p:spPr bwMode="auto">
            <a:xfrm rot="-454016" flipH="1" flipV="1">
              <a:off x="1106" y="1130"/>
              <a:ext cx="331" cy="234"/>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73808" name="Line 16"/>
          <p:cNvSpPr>
            <a:spLocks noChangeShapeType="1"/>
          </p:cNvSpPr>
          <p:nvPr/>
        </p:nvSpPr>
        <p:spPr bwMode="auto">
          <a:xfrm rot="1200000">
            <a:off x="2083753" y="1920558"/>
            <a:ext cx="2746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800"/>
          </a:p>
        </p:txBody>
      </p:sp>
      <p:cxnSp>
        <p:nvCxnSpPr>
          <p:cNvPr id="673809" name="AutoShape 17"/>
          <p:cNvCxnSpPr>
            <a:cxnSpLocks noChangeShapeType="1"/>
          </p:cNvCxnSpPr>
          <p:nvPr/>
        </p:nvCxnSpPr>
        <p:spPr bwMode="auto">
          <a:xfrm rot="454016" flipH="1" flipV="1">
            <a:off x="6576378" y="1991995"/>
            <a:ext cx="414337" cy="515938"/>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3810" name="AutoShape 18"/>
          <p:cNvCxnSpPr>
            <a:cxnSpLocks noChangeShapeType="1"/>
          </p:cNvCxnSpPr>
          <p:nvPr/>
        </p:nvCxnSpPr>
        <p:spPr bwMode="auto">
          <a:xfrm rot="454016">
            <a:off x="7547928" y="1968183"/>
            <a:ext cx="338137" cy="649287"/>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3811" name="AutoShape 19"/>
          <p:cNvCxnSpPr>
            <a:cxnSpLocks noChangeShapeType="1"/>
          </p:cNvCxnSpPr>
          <p:nvPr/>
        </p:nvCxnSpPr>
        <p:spPr bwMode="auto">
          <a:xfrm rot="454016" flipH="1" flipV="1">
            <a:off x="7443153" y="2315845"/>
            <a:ext cx="415925" cy="295275"/>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3812" name="AutoShape 20"/>
          <p:cNvCxnSpPr>
            <a:cxnSpLocks noChangeShapeType="1"/>
          </p:cNvCxnSpPr>
          <p:nvPr/>
        </p:nvCxnSpPr>
        <p:spPr bwMode="auto">
          <a:xfrm rot="454016" flipH="1">
            <a:off x="6968490" y="2260283"/>
            <a:ext cx="485775" cy="295275"/>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3813" name="AutoShape 21"/>
          <p:cNvCxnSpPr>
            <a:cxnSpLocks noChangeShapeType="1"/>
          </p:cNvCxnSpPr>
          <p:nvPr/>
        </p:nvCxnSpPr>
        <p:spPr bwMode="auto">
          <a:xfrm rot="454016">
            <a:off x="6592253" y="1991995"/>
            <a:ext cx="461962" cy="211138"/>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3814" name="AutoShape 22"/>
          <p:cNvCxnSpPr>
            <a:cxnSpLocks noChangeShapeType="1"/>
          </p:cNvCxnSpPr>
          <p:nvPr/>
        </p:nvCxnSpPr>
        <p:spPr bwMode="auto">
          <a:xfrm rot="454016" flipV="1">
            <a:off x="7054215" y="1920558"/>
            <a:ext cx="525463" cy="346075"/>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3815" name="Line 23"/>
          <p:cNvSpPr>
            <a:spLocks noChangeShapeType="1"/>
          </p:cNvSpPr>
          <p:nvPr/>
        </p:nvSpPr>
        <p:spPr bwMode="auto">
          <a:xfrm rot="1200000">
            <a:off x="618490" y="2531745"/>
            <a:ext cx="2746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800"/>
          </a:p>
        </p:txBody>
      </p:sp>
      <p:sp>
        <p:nvSpPr>
          <p:cNvPr id="673816" name="Text Box 24"/>
          <p:cNvSpPr txBox="1">
            <a:spLocks noChangeArrowheads="1"/>
          </p:cNvSpPr>
          <p:nvPr/>
        </p:nvSpPr>
        <p:spPr bwMode="auto">
          <a:xfrm>
            <a:off x="1589360" y="3086846"/>
            <a:ext cx="5794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dirty="0">
                <a:solidFill>
                  <a:srgbClr val="FF0000"/>
                </a:solidFill>
                <a:effectLst>
                  <a:outerShdw blurRad="38100" dist="38100" dir="2700000" algn="tl">
                    <a:srgbClr val="000000"/>
                  </a:outerShdw>
                </a:effectLst>
                <a:latin typeface="Comic Sans MS" panose="030F0702030302020204" pitchFamily="66" charset="0"/>
              </a:rPr>
              <a:t>ax</a:t>
            </a:r>
          </a:p>
        </p:txBody>
      </p:sp>
      <p:sp>
        <p:nvSpPr>
          <p:cNvPr id="673817" name="Text Box 25"/>
          <p:cNvSpPr txBox="1">
            <a:spLocks noChangeArrowheads="1"/>
          </p:cNvSpPr>
          <p:nvPr/>
        </p:nvSpPr>
        <p:spPr bwMode="auto">
          <a:xfrm>
            <a:off x="2329124" y="2026742"/>
            <a:ext cx="5794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dirty="0" err="1">
                <a:solidFill>
                  <a:srgbClr val="66CCFF"/>
                </a:solidFill>
                <a:effectLst>
                  <a:outerShdw blurRad="38100" dist="38100" dir="2700000" algn="tl">
                    <a:srgbClr val="000000"/>
                  </a:outerShdw>
                </a:effectLst>
                <a:latin typeface="Comic Sans MS" panose="030F0702030302020204" pitchFamily="66" charset="0"/>
              </a:rPr>
              <a:t>eq</a:t>
            </a:r>
            <a:endParaRPr lang="en-US" altLang="en-US" sz="1800" dirty="0">
              <a:solidFill>
                <a:srgbClr val="66CCFF"/>
              </a:solidFill>
              <a:effectLst>
                <a:outerShdw blurRad="38100" dist="38100" dir="2700000" algn="tl">
                  <a:srgbClr val="000000"/>
                </a:outerShdw>
              </a:effectLst>
              <a:latin typeface="Comic Sans MS" panose="030F0702030302020204" pitchFamily="66" charset="0"/>
            </a:endParaRPr>
          </a:p>
        </p:txBody>
      </p:sp>
      <p:sp>
        <p:nvSpPr>
          <p:cNvPr id="673818" name="Text Box 26"/>
          <p:cNvSpPr txBox="1">
            <a:spLocks noChangeArrowheads="1"/>
          </p:cNvSpPr>
          <p:nvPr/>
        </p:nvSpPr>
        <p:spPr bwMode="auto">
          <a:xfrm>
            <a:off x="175261" y="2516099"/>
            <a:ext cx="5794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dirty="0" err="1">
                <a:solidFill>
                  <a:srgbClr val="66CCFF"/>
                </a:solidFill>
                <a:effectLst>
                  <a:outerShdw blurRad="38100" dist="38100" dir="2700000" algn="tl">
                    <a:srgbClr val="000000"/>
                  </a:outerShdw>
                </a:effectLst>
                <a:latin typeface="Comic Sans MS" panose="030F0702030302020204" pitchFamily="66" charset="0"/>
              </a:rPr>
              <a:t>eq</a:t>
            </a:r>
            <a:endParaRPr lang="en-US" altLang="en-US" sz="1800" dirty="0">
              <a:solidFill>
                <a:srgbClr val="66CCFF"/>
              </a:solidFill>
              <a:effectLst>
                <a:outerShdw blurRad="38100" dist="38100" dir="2700000" algn="tl">
                  <a:srgbClr val="000000"/>
                </a:outerShdw>
              </a:effectLst>
              <a:latin typeface="Comic Sans MS" panose="030F0702030302020204" pitchFamily="66" charset="0"/>
            </a:endParaRPr>
          </a:p>
        </p:txBody>
      </p:sp>
      <p:sp>
        <p:nvSpPr>
          <p:cNvPr id="673819" name="Line 27"/>
          <p:cNvSpPr>
            <a:spLocks noChangeShapeType="1"/>
          </p:cNvSpPr>
          <p:nvPr/>
        </p:nvSpPr>
        <p:spPr bwMode="auto">
          <a:xfrm rot="5400000">
            <a:off x="1536065" y="2703195"/>
            <a:ext cx="4572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800"/>
          </a:p>
        </p:txBody>
      </p:sp>
      <p:sp>
        <p:nvSpPr>
          <p:cNvPr id="673820" name="Line 28"/>
          <p:cNvSpPr>
            <a:spLocks noChangeShapeType="1"/>
          </p:cNvSpPr>
          <p:nvPr/>
        </p:nvSpPr>
        <p:spPr bwMode="auto">
          <a:xfrm flipV="1">
            <a:off x="1562734" y="2723036"/>
            <a:ext cx="427037" cy="397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800"/>
          </a:p>
        </p:txBody>
      </p:sp>
      <p:sp>
        <p:nvSpPr>
          <p:cNvPr id="673821" name="Line 29"/>
          <p:cNvSpPr>
            <a:spLocks noChangeShapeType="1"/>
          </p:cNvSpPr>
          <p:nvPr/>
        </p:nvSpPr>
        <p:spPr bwMode="auto">
          <a:xfrm rot="5400000">
            <a:off x="6477159" y="1832452"/>
            <a:ext cx="2746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800"/>
          </a:p>
        </p:txBody>
      </p:sp>
      <p:sp>
        <p:nvSpPr>
          <p:cNvPr id="673822" name="Line 30"/>
          <p:cNvSpPr>
            <a:spLocks noChangeShapeType="1"/>
          </p:cNvSpPr>
          <p:nvPr/>
        </p:nvSpPr>
        <p:spPr bwMode="auto">
          <a:xfrm rot="5400000">
            <a:off x="7704296" y="2769077"/>
            <a:ext cx="2746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800"/>
          </a:p>
        </p:txBody>
      </p:sp>
      <p:sp>
        <p:nvSpPr>
          <p:cNvPr id="673823" name="Text Box 31"/>
          <p:cNvSpPr txBox="1">
            <a:spLocks noChangeArrowheads="1"/>
          </p:cNvSpPr>
          <p:nvPr/>
        </p:nvSpPr>
        <p:spPr bwMode="auto">
          <a:xfrm>
            <a:off x="5984250" y="1272728"/>
            <a:ext cx="6682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dirty="0" smtClean="0">
                <a:solidFill>
                  <a:srgbClr val="FF0000"/>
                </a:solidFill>
                <a:effectLst>
                  <a:outerShdw blurRad="38100" dist="38100" dir="2700000" algn="tl">
                    <a:srgbClr val="000000"/>
                  </a:outerShdw>
                </a:effectLst>
                <a:latin typeface="Comic Sans MS" panose="030F0702030302020204" pitchFamily="66" charset="0"/>
              </a:rPr>
              <a:t>ax </a:t>
            </a:r>
            <a:r>
              <a:rPr lang="en-US" altLang="en-US" sz="1800" dirty="0">
                <a:solidFill>
                  <a:srgbClr val="FF0000"/>
                </a:solidFill>
                <a:effectLst>
                  <a:outerShdw blurRad="38100" dist="38100" dir="2700000" algn="tl">
                    <a:srgbClr val="000000"/>
                  </a:outerShdw>
                </a:effectLst>
                <a:latin typeface="Comic Sans MS" panose="030F0702030302020204" pitchFamily="66" charset="0"/>
              </a:rPr>
              <a:t>+</a:t>
            </a:r>
            <a:r>
              <a:rPr lang="en-US" altLang="en-US" sz="1800" dirty="0" smtClean="0">
                <a:solidFill>
                  <a:srgbClr val="FF0000"/>
                </a:solidFill>
                <a:effectLst>
                  <a:outerShdw blurRad="38100" dist="38100" dir="2700000" algn="tl">
                    <a:srgbClr val="000000"/>
                  </a:outerShdw>
                </a:effectLst>
                <a:latin typeface="Comic Sans MS" panose="030F0702030302020204" pitchFamily="66" charset="0"/>
              </a:rPr>
              <a:t>1.7</a:t>
            </a:r>
            <a:endParaRPr lang="en-US" altLang="en-US" sz="1800" dirty="0">
              <a:solidFill>
                <a:srgbClr val="FF0000"/>
              </a:solidFill>
              <a:effectLst>
                <a:outerShdw blurRad="38100" dist="38100" dir="2700000" algn="tl">
                  <a:srgbClr val="000000"/>
                </a:outerShdw>
              </a:effectLst>
              <a:latin typeface="Comic Sans MS" panose="030F0702030302020204" pitchFamily="66" charset="0"/>
            </a:endParaRPr>
          </a:p>
        </p:txBody>
      </p:sp>
      <p:sp>
        <p:nvSpPr>
          <p:cNvPr id="673824" name="Text Box 32"/>
          <p:cNvSpPr txBox="1">
            <a:spLocks noChangeArrowheads="1"/>
          </p:cNvSpPr>
          <p:nvPr/>
        </p:nvSpPr>
        <p:spPr bwMode="auto">
          <a:xfrm>
            <a:off x="8176580" y="2706021"/>
            <a:ext cx="6262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dirty="0">
                <a:solidFill>
                  <a:srgbClr val="FF0000"/>
                </a:solidFill>
                <a:effectLst>
                  <a:outerShdw blurRad="38100" dist="38100" dir="2700000" algn="tl">
                    <a:srgbClr val="000000"/>
                  </a:outerShdw>
                </a:effectLst>
                <a:latin typeface="Comic Sans MS" panose="030F0702030302020204" pitchFamily="66" charset="0"/>
              </a:rPr>
              <a:t>ax +</a:t>
            </a:r>
            <a:r>
              <a:rPr lang="en-US" altLang="en-US" sz="1800" dirty="0" smtClean="0">
                <a:solidFill>
                  <a:srgbClr val="FF0000"/>
                </a:solidFill>
                <a:effectLst>
                  <a:outerShdw blurRad="38100" dist="38100" dir="2700000" algn="tl">
                    <a:srgbClr val="000000"/>
                  </a:outerShdw>
                </a:effectLst>
                <a:latin typeface="Comic Sans MS" panose="030F0702030302020204" pitchFamily="66" charset="0"/>
              </a:rPr>
              <a:t>1.7</a:t>
            </a:r>
            <a:endParaRPr lang="en-US" altLang="en-US" sz="1800" dirty="0">
              <a:solidFill>
                <a:srgbClr val="FF0000"/>
              </a:solidFill>
              <a:effectLst>
                <a:outerShdw blurRad="38100" dist="38100" dir="2700000" algn="tl">
                  <a:srgbClr val="000000"/>
                </a:outerShdw>
              </a:effectLst>
              <a:latin typeface="Comic Sans MS" panose="030F0702030302020204" pitchFamily="66" charset="0"/>
            </a:endParaRPr>
          </a:p>
        </p:txBody>
      </p:sp>
      <p:sp>
        <p:nvSpPr>
          <p:cNvPr id="673825" name="Line 33"/>
          <p:cNvSpPr>
            <a:spLocks noChangeShapeType="1"/>
          </p:cNvSpPr>
          <p:nvPr/>
        </p:nvSpPr>
        <p:spPr bwMode="auto">
          <a:xfrm rot="7532457">
            <a:off x="7088486" y="2499595"/>
            <a:ext cx="483141" cy="5823"/>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800"/>
          </a:p>
        </p:txBody>
      </p:sp>
      <p:sp>
        <p:nvSpPr>
          <p:cNvPr id="673826" name="Line 34"/>
          <p:cNvSpPr>
            <a:spLocks noChangeShapeType="1"/>
          </p:cNvSpPr>
          <p:nvPr/>
        </p:nvSpPr>
        <p:spPr bwMode="auto">
          <a:xfrm rot="2132457">
            <a:off x="7139432" y="2495329"/>
            <a:ext cx="380483" cy="8004"/>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800"/>
          </a:p>
        </p:txBody>
      </p:sp>
      <p:sp>
        <p:nvSpPr>
          <p:cNvPr id="673827" name="Text Box 35"/>
          <p:cNvSpPr txBox="1">
            <a:spLocks noChangeArrowheads="1"/>
          </p:cNvSpPr>
          <p:nvPr/>
        </p:nvSpPr>
        <p:spPr bwMode="auto">
          <a:xfrm>
            <a:off x="6941035" y="2998621"/>
            <a:ext cx="5305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dirty="0" err="1" smtClean="0">
                <a:solidFill>
                  <a:srgbClr val="66CCFF"/>
                </a:solidFill>
                <a:effectLst>
                  <a:outerShdw blurRad="38100" dist="38100" dir="2700000" algn="tl">
                    <a:srgbClr val="000000"/>
                  </a:outerShdw>
                </a:effectLst>
                <a:latin typeface="Comic Sans MS" panose="030F0702030302020204" pitchFamily="66" charset="0"/>
              </a:rPr>
              <a:t>eq</a:t>
            </a:r>
            <a:r>
              <a:rPr lang="en-US" altLang="en-US" sz="1800" dirty="0" smtClean="0">
                <a:solidFill>
                  <a:srgbClr val="66CCFF"/>
                </a:solidFill>
                <a:effectLst>
                  <a:outerShdw blurRad="38100" dist="38100" dir="2700000" algn="tl">
                    <a:srgbClr val="000000"/>
                  </a:outerShdw>
                </a:effectLst>
                <a:latin typeface="Comic Sans MS" panose="030F0702030302020204" pitchFamily="66" charset="0"/>
              </a:rPr>
              <a:t> -5</a:t>
            </a:r>
            <a:endParaRPr lang="en-US" altLang="en-US" sz="1800" dirty="0">
              <a:solidFill>
                <a:srgbClr val="66CCFF"/>
              </a:solidFill>
              <a:effectLst>
                <a:outerShdw blurRad="38100" dist="38100" dir="2700000" algn="tl">
                  <a:srgbClr val="000000"/>
                </a:outerShdw>
              </a:effectLst>
              <a:latin typeface="Comic Sans MS" panose="030F0702030302020204" pitchFamily="66" charset="0"/>
            </a:endParaRPr>
          </a:p>
        </p:txBody>
      </p:sp>
      <p:sp>
        <p:nvSpPr>
          <p:cNvPr id="673881" name="Text Box 89"/>
          <p:cNvSpPr txBox="1">
            <a:spLocks noChangeArrowheads="1"/>
          </p:cNvSpPr>
          <p:nvPr/>
        </p:nvSpPr>
        <p:spPr bwMode="auto">
          <a:xfrm>
            <a:off x="1804878" y="3615858"/>
            <a:ext cx="54569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effectLst>
                  <a:outerShdw blurRad="38100" dist="38100" dir="2700000" algn="tl">
                    <a:srgbClr val="000000"/>
                  </a:outerShdw>
                </a:effectLst>
                <a:latin typeface="Comic Sans MS" panose="030F0702030302020204" pitchFamily="66" charset="0"/>
              </a:rPr>
              <a:t>Large substituents, such as </a:t>
            </a:r>
            <a:r>
              <a:rPr lang="en-US" altLang="en-US" sz="2400" i="1" dirty="0" err="1">
                <a:effectLst>
                  <a:outerShdw blurRad="38100" dist="38100" dir="2700000" algn="tl">
                    <a:srgbClr val="000000"/>
                  </a:outerShdw>
                </a:effectLst>
                <a:latin typeface="Comic Sans MS" panose="030F0702030302020204" pitchFamily="66" charset="0"/>
              </a:rPr>
              <a:t>tert</a:t>
            </a:r>
            <a:r>
              <a:rPr lang="en-US" altLang="en-US" sz="2400" i="1" dirty="0">
                <a:effectLst>
                  <a:outerShdw blurRad="38100" dist="38100" dir="2700000" algn="tl">
                    <a:srgbClr val="000000"/>
                  </a:outerShdw>
                </a:effectLst>
                <a:latin typeface="Comic Sans MS" panose="030F0702030302020204" pitchFamily="66" charset="0"/>
              </a:rPr>
              <a:t>-</a:t>
            </a:r>
            <a:r>
              <a:rPr lang="en-US" altLang="en-US" sz="2400" dirty="0">
                <a:effectLst>
                  <a:outerShdw blurRad="38100" dist="38100" dir="2700000" algn="tl">
                    <a:srgbClr val="000000"/>
                  </a:outerShdw>
                </a:effectLst>
                <a:latin typeface="Comic Sans MS" panose="030F0702030302020204" pitchFamily="66" charset="0"/>
              </a:rPr>
              <a:t>Bu, </a:t>
            </a:r>
          </a:p>
          <a:p>
            <a:r>
              <a:rPr lang="en-US" altLang="en-US" sz="2400" dirty="0">
                <a:effectLst>
                  <a:outerShdw blurRad="38100" dist="38100" dir="2700000" algn="tl">
                    <a:srgbClr val="000000"/>
                  </a:outerShdw>
                </a:effectLst>
                <a:latin typeface="Comic Sans MS" panose="030F0702030302020204" pitchFamily="66" charset="0"/>
              </a:rPr>
              <a:t>are said to “</a:t>
            </a:r>
            <a:r>
              <a:rPr lang="en-US" altLang="en-US" sz="2400" dirty="0">
                <a:solidFill>
                  <a:srgbClr val="CC00CC"/>
                </a:solidFill>
                <a:effectLst>
                  <a:outerShdw blurRad="38100" dist="38100" dir="2700000" algn="tl">
                    <a:srgbClr val="000000"/>
                  </a:outerShdw>
                </a:effectLst>
                <a:latin typeface="Comic Sans MS" panose="030F0702030302020204" pitchFamily="66" charset="0"/>
              </a:rPr>
              <a:t>lock</a:t>
            </a:r>
            <a:r>
              <a:rPr lang="en-US" altLang="en-US" sz="2400" dirty="0">
                <a:effectLst>
                  <a:outerShdw blurRad="38100" dist="38100" dir="2700000" algn="tl">
                    <a:srgbClr val="000000"/>
                  </a:outerShdw>
                </a:effectLst>
                <a:latin typeface="Comic Sans MS" panose="030F0702030302020204" pitchFamily="66" charset="0"/>
              </a:rPr>
              <a:t>” a conformation.</a:t>
            </a:r>
          </a:p>
        </p:txBody>
      </p:sp>
      <p:cxnSp>
        <p:nvCxnSpPr>
          <p:cNvPr id="38" name="Straight Connector 37"/>
          <p:cNvCxnSpPr/>
          <p:nvPr/>
        </p:nvCxnSpPr>
        <p:spPr bwMode="auto">
          <a:xfrm flipV="1">
            <a:off x="146148" y="909320"/>
            <a:ext cx="8851705" cy="3810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Rectangle 108"/>
          <p:cNvSpPr>
            <a:spLocks noChangeArrowheads="1"/>
          </p:cNvSpPr>
          <p:nvPr/>
        </p:nvSpPr>
        <p:spPr bwMode="auto">
          <a:xfrm>
            <a:off x="2286607" y="1765866"/>
            <a:ext cx="5966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B2B2B2"/>
                </a:solidFill>
                <a:effectLst>
                  <a:outerShdw blurRad="38100" dist="38100" dir="2700000" algn="tl">
                    <a:srgbClr val="000000"/>
                  </a:outerShdw>
                </a:effectLst>
                <a:latin typeface="Comic Sans MS" panose="030F0702030302020204" pitchFamily="66" charset="0"/>
              </a:rPr>
              <a:t>C</a:t>
            </a:r>
            <a:r>
              <a:rPr lang="en-US" altLang="en-US" sz="1800" dirty="0">
                <a:solidFill>
                  <a:srgbClr val="FFFFFF"/>
                </a:solidFill>
                <a:effectLst>
                  <a:outerShdw blurRad="38100" dist="38100" dir="2700000" algn="tl">
                    <a:srgbClr val="000000"/>
                  </a:outerShdw>
                </a:effectLst>
                <a:latin typeface="Comic Sans MS" panose="030F0702030302020204" pitchFamily="66" charset="0"/>
              </a:rPr>
              <a:t>H</a:t>
            </a:r>
            <a:r>
              <a:rPr lang="en-US" altLang="en-US" sz="1800" baseline="-25000" dirty="0">
                <a:solidFill>
                  <a:srgbClr val="FFFFFF"/>
                </a:solidFill>
                <a:effectLst>
                  <a:outerShdw blurRad="38100" dist="38100" dir="2700000" algn="tl">
                    <a:srgbClr val="000000"/>
                  </a:outerShdw>
                </a:effectLst>
                <a:latin typeface="Comic Sans MS" panose="030F0702030302020204" pitchFamily="66" charset="0"/>
              </a:rPr>
              <a:t>3</a:t>
            </a:r>
          </a:p>
        </p:txBody>
      </p:sp>
      <p:sp>
        <p:nvSpPr>
          <p:cNvPr id="40" name="Rectangle 108"/>
          <p:cNvSpPr>
            <a:spLocks noChangeArrowheads="1"/>
          </p:cNvSpPr>
          <p:nvPr/>
        </p:nvSpPr>
        <p:spPr bwMode="auto">
          <a:xfrm>
            <a:off x="76833" y="2252693"/>
            <a:ext cx="5966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smtClean="0">
                <a:solidFill>
                  <a:srgbClr val="FFFFFF"/>
                </a:solidFill>
                <a:effectLst>
                  <a:outerShdw blurRad="38100" dist="38100" dir="2700000" algn="tl">
                    <a:srgbClr val="000000"/>
                  </a:outerShdw>
                </a:effectLst>
                <a:latin typeface="Comic Sans MS" panose="030F0702030302020204" pitchFamily="66" charset="0"/>
              </a:rPr>
              <a:t>H</a:t>
            </a:r>
            <a:r>
              <a:rPr lang="en-US" altLang="en-US" sz="1800" baseline="-25000" dirty="0" smtClean="0">
                <a:solidFill>
                  <a:srgbClr val="FFFFFF"/>
                </a:solidFill>
                <a:effectLst>
                  <a:outerShdw blurRad="38100" dist="38100" dir="2700000" algn="tl">
                    <a:srgbClr val="000000"/>
                  </a:outerShdw>
                </a:effectLst>
                <a:latin typeface="Comic Sans MS" panose="030F0702030302020204" pitchFamily="66" charset="0"/>
              </a:rPr>
              <a:t>3</a:t>
            </a:r>
            <a:r>
              <a:rPr lang="en-US" altLang="en-US" sz="1800" dirty="0">
                <a:solidFill>
                  <a:srgbClr val="B2B2B2"/>
                </a:solidFill>
                <a:effectLst>
                  <a:outerShdw blurRad="38100" dist="38100" dir="2700000" algn="tl">
                    <a:srgbClr val="000000"/>
                  </a:outerShdw>
                </a:effectLst>
                <a:latin typeface="Comic Sans MS" panose="030F0702030302020204" pitchFamily="66" charset="0"/>
              </a:rPr>
              <a:t>C</a:t>
            </a:r>
            <a:endParaRPr lang="en-US" altLang="en-US" sz="1800" baseline="-25000" dirty="0">
              <a:solidFill>
                <a:srgbClr val="FFFFFF"/>
              </a:solidFill>
              <a:effectLst>
                <a:outerShdw blurRad="38100" dist="38100" dir="2700000" algn="tl">
                  <a:srgbClr val="000000"/>
                </a:outerShdw>
              </a:effectLst>
              <a:latin typeface="Comic Sans MS" panose="030F0702030302020204" pitchFamily="66" charset="0"/>
            </a:endParaRPr>
          </a:p>
        </p:txBody>
      </p:sp>
      <p:sp>
        <p:nvSpPr>
          <p:cNvPr id="41" name="Rectangle 108"/>
          <p:cNvSpPr>
            <a:spLocks noChangeArrowheads="1"/>
          </p:cNvSpPr>
          <p:nvPr/>
        </p:nvSpPr>
        <p:spPr bwMode="auto">
          <a:xfrm>
            <a:off x="1059391" y="2527040"/>
            <a:ext cx="5966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smtClean="0">
                <a:solidFill>
                  <a:srgbClr val="FFFFFF"/>
                </a:solidFill>
                <a:effectLst>
                  <a:outerShdw blurRad="38100" dist="38100" dir="2700000" algn="tl">
                    <a:srgbClr val="000000"/>
                  </a:outerShdw>
                </a:effectLst>
                <a:latin typeface="Comic Sans MS" panose="030F0702030302020204" pitchFamily="66" charset="0"/>
              </a:rPr>
              <a:t>H</a:t>
            </a:r>
            <a:r>
              <a:rPr lang="en-US" altLang="en-US" sz="1800" baseline="-25000" dirty="0" smtClean="0">
                <a:solidFill>
                  <a:srgbClr val="FFFFFF"/>
                </a:solidFill>
                <a:effectLst>
                  <a:outerShdw blurRad="38100" dist="38100" dir="2700000" algn="tl">
                    <a:srgbClr val="000000"/>
                  </a:outerShdw>
                </a:effectLst>
                <a:latin typeface="Comic Sans MS" panose="030F0702030302020204" pitchFamily="66" charset="0"/>
              </a:rPr>
              <a:t>3</a:t>
            </a:r>
            <a:r>
              <a:rPr lang="en-US" altLang="en-US" sz="1800" dirty="0">
                <a:solidFill>
                  <a:srgbClr val="B2B2B2"/>
                </a:solidFill>
                <a:effectLst>
                  <a:outerShdw blurRad="38100" dist="38100" dir="2700000" algn="tl">
                    <a:srgbClr val="000000"/>
                  </a:outerShdw>
                </a:effectLst>
                <a:latin typeface="Comic Sans MS" panose="030F0702030302020204" pitchFamily="66" charset="0"/>
              </a:rPr>
              <a:t>C</a:t>
            </a:r>
            <a:endParaRPr lang="en-US" altLang="en-US" sz="1800" baseline="-25000" dirty="0">
              <a:solidFill>
                <a:srgbClr val="FFFFFF"/>
              </a:solidFill>
              <a:effectLst>
                <a:outerShdw blurRad="38100" dist="38100" dir="2700000" algn="tl">
                  <a:srgbClr val="000000"/>
                </a:outerShdw>
              </a:effectLst>
              <a:latin typeface="Comic Sans MS" panose="030F0702030302020204" pitchFamily="66" charset="0"/>
            </a:endParaRPr>
          </a:p>
        </p:txBody>
      </p:sp>
      <p:sp>
        <p:nvSpPr>
          <p:cNvPr id="42" name="Rectangle 108"/>
          <p:cNvSpPr>
            <a:spLocks noChangeArrowheads="1"/>
          </p:cNvSpPr>
          <p:nvPr/>
        </p:nvSpPr>
        <p:spPr bwMode="auto">
          <a:xfrm>
            <a:off x="1929014" y="2518410"/>
            <a:ext cx="5966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B2B2B2"/>
                </a:solidFill>
                <a:effectLst>
                  <a:outerShdw blurRad="38100" dist="38100" dir="2700000" algn="tl">
                    <a:srgbClr val="000000"/>
                  </a:outerShdw>
                </a:effectLst>
                <a:latin typeface="Comic Sans MS" panose="030F0702030302020204" pitchFamily="66" charset="0"/>
              </a:rPr>
              <a:t>C</a:t>
            </a:r>
            <a:r>
              <a:rPr lang="en-US" altLang="en-US" sz="1800" dirty="0">
                <a:solidFill>
                  <a:srgbClr val="FFFFFF"/>
                </a:solidFill>
                <a:effectLst>
                  <a:outerShdw blurRad="38100" dist="38100" dir="2700000" algn="tl">
                    <a:srgbClr val="000000"/>
                  </a:outerShdw>
                </a:effectLst>
                <a:latin typeface="Comic Sans MS" panose="030F0702030302020204" pitchFamily="66" charset="0"/>
              </a:rPr>
              <a:t>H</a:t>
            </a:r>
            <a:r>
              <a:rPr lang="en-US" altLang="en-US" sz="1800" baseline="-25000" dirty="0">
                <a:solidFill>
                  <a:srgbClr val="FFFFFF"/>
                </a:solidFill>
                <a:effectLst>
                  <a:outerShdw blurRad="38100" dist="38100" dir="2700000" algn="tl">
                    <a:srgbClr val="000000"/>
                  </a:outerShdw>
                </a:effectLst>
                <a:latin typeface="Comic Sans MS" panose="030F0702030302020204" pitchFamily="66" charset="0"/>
              </a:rPr>
              <a:t>3</a:t>
            </a:r>
          </a:p>
        </p:txBody>
      </p:sp>
      <p:sp>
        <p:nvSpPr>
          <p:cNvPr id="43" name="Rectangle 108"/>
          <p:cNvSpPr>
            <a:spLocks noChangeArrowheads="1"/>
          </p:cNvSpPr>
          <p:nvPr/>
        </p:nvSpPr>
        <p:spPr bwMode="auto">
          <a:xfrm>
            <a:off x="1598233" y="2846070"/>
            <a:ext cx="5966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B2B2B2"/>
                </a:solidFill>
                <a:effectLst>
                  <a:outerShdw blurRad="38100" dist="38100" dir="2700000" algn="tl">
                    <a:srgbClr val="000000"/>
                  </a:outerShdw>
                </a:effectLst>
                <a:latin typeface="Comic Sans MS" panose="030F0702030302020204" pitchFamily="66" charset="0"/>
              </a:rPr>
              <a:t>C</a:t>
            </a:r>
            <a:r>
              <a:rPr lang="en-US" altLang="en-US" sz="1800" dirty="0">
                <a:solidFill>
                  <a:srgbClr val="FFFFFF"/>
                </a:solidFill>
                <a:effectLst>
                  <a:outerShdw blurRad="38100" dist="38100" dir="2700000" algn="tl">
                    <a:srgbClr val="000000"/>
                  </a:outerShdw>
                </a:effectLst>
                <a:latin typeface="Comic Sans MS" panose="030F0702030302020204" pitchFamily="66" charset="0"/>
              </a:rPr>
              <a:t>H</a:t>
            </a:r>
            <a:r>
              <a:rPr lang="en-US" altLang="en-US" sz="1800" baseline="-25000" dirty="0">
                <a:solidFill>
                  <a:srgbClr val="FFFFFF"/>
                </a:solidFill>
                <a:effectLst>
                  <a:outerShdw blurRad="38100" dist="38100" dir="2700000" algn="tl">
                    <a:srgbClr val="000000"/>
                  </a:outerShdw>
                </a:effectLst>
                <a:latin typeface="Comic Sans MS" panose="030F0702030302020204" pitchFamily="66" charset="0"/>
              </a:rPr>
              <a:t>3</a:t>
            </a:r>
          </a:p>
        </p:txBody>
      </p:sp>
      <p:sp>
        <p:nvSpPr>
          <p:cNvPr id="44" name="Rectangle 108"/>
          <p:cNvSpPr>
            <a:spLocks noChangeArrowheads="1"/>
          </p:cNvSpPr>
          <p:nvPr/>
        </p:nvSpPr>
        <p:spPr bwMode="auto">
          <a:xfrm>
            <a:off x="6473321" y="1391329"/>
            <a:ext cx="5966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B2B2B2"/>
                </a:solidFill>
                <a:effectLst>
                  <a:outerShdw blurRad="38100" dist="38100" dir="2700000" algn="tl">
                    <a:srgbClr val="000000"/>
                  </a:outerShdw>
                </a:effectLst>
                <a:latin typeface="Comic Sans MS" panose="030F0702030302020204" pitchFamily="66" charset="0"/>
              </a:rPr>
              <a:t>C</a:t>
            </a:r>
            <a:r>
              <a:rPr lang="en-US" altLang="en-US" sz="1800" dirty="0">
                <a:solidFill>
                  <a:srgbClr val="FFFFFF"/>
                </a:solidFill>
                <a:effectLst>
                  <a:outerShdw blurRad="38100" dist="38100" dir="2700000" algn="tl">
                    <a:srgbClr val="000000"/>
                  </a:outerShdw>
                </a:effectLst>
                <a:latin typeface="Comic Sans MS" panose="030F0702030302020204" pitchFamily="66" charset="0"/>
              </a:rPr>
              <a:t>H</a:t>
            </a:r>
            <a:r>
              <a:rPr lang="en-US" altLang="en-US" sz="1800" baseline="-25000" dirty="0">
                <a:solidFill>
                  <a:srgbClr val="FFFFFF"/>
                </a:solidFill>
                <a:effectLst>
                  <a:outerShdw blurRad="38100" dist="38100" dir="2700000" algn="tl">
                    <a:srgbClr val="000000"/>
                  </a:outerShdw>
                </a:effectLst>
                <a:latin typeface="Comic Sans MS" panose="030F0702030302020204" pitchFamily="66" charset="0"/>
              </a:rPr>
              <a:t>3</a:t>
            </a:r>
          </a:p>
        </p:txBody>
      </p:sp>
      <p:sp>
        <p:nvSpPr>
          <p:cNvPr id="45" name="Rectangle 108"/>
          <p:cNvSpPr>
            <a:spLocks noChangeArrowheads="1"/>
          </p:cNvSpPr>
          <p:nvPr/>
        </p:nvSpPr>
        <p:spPr bwMode="auto">
          <a:xfrm>
            <a:off x="7698871" y="2831183"/>
            <a:ext cx="5966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B2B2B2"/>
                </a:solidFill>
                <a:effectLst>
                  <a:outerShdw blurRad="38100" dist="38100" dir="2700000" algn="tl">
                    <a:srgbClr val="000000"/>
                  </a:outerShdw>
                </a:effectLst>
                <a:latin typeface="Comic Sans MS" panose="030F0702030302020204" pitchFamily="66" charset="0"/>
              </a:rPr>
              <a:t>C</a:t>
            </a:r>
            <a:r>
              <a:rPr lang="en-US" altLang="en-US" sz="1800" dirty="0">
                <a:solidFill>
                  <a:srgbClr val="FFFFFF"/>
                </a:solidFill>
                <a:effectLst>
                  <a:outerShdw blurRad="38100" dist="38100" dir="2700000" algn="tl">
                    <a:srgbClr val="000000"/>
                  </a:outerShdw>
                </a:effectLst>
                <a:latin typeface="Comic Sans MS" panose="030F0702030302020204" pitchFamily="66" charset="0"/>
              </a:rPr>
              <a:t>H</a:t>
            </a:r>
            <a:r>
              <a:rPr lang="en-US" altLang="en-US" sz="1800" baseline="-25000" dirty="0">
                <a:solidFill>
                  <a:srgbClr val="FFFFFF"/>
                </a:solidFill>
                <a:effectLst>
                  <a:outerShdw blurRad="38100" dist="38100" dir="2700000" algn="tl">
                    <a:srgbClr val="000000"/>
                  </a:outerShdw>
                </a:effectLst>
                <a:latin typeface="Comic Sans MS" panose="030F0702030302020204" pitchFamily="66" charset="0"/>
              </a:rPr>
              <a:t>3</a:t>
            </a:r>
          </a:p>
        </p:txBody>
      </p:sp>
      <p:sp>
        <p:nvSpPr>
          <p:cNvPr id="46" name="Rectangle 108"/>
          <p:cNvSpPr>
            <a:spLocks noChangeArrowheads="1"/>
          </p:cNvSpPr>
          <p:nvPr/>
        </p:nvSpPr>
        <p:spPr bwMode="auto">
          <a:xfrm>
            <a:off x="6946254" y="2646075"/>
            <a:ext cx="5966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B2B2B2"/>
                </a:solidFill>
                <a:effectLst>
                  <a:outerShdw blurRad="38100" dist="38100" dir="2700000" algn="tl">
                    <a:srgbClr val="000000"/>
                  </a:outerShdw>
                </a:effectLst>
                <a:latin typeface="Comic Sans MS" panose="030F0702030302020204" pitchFamily="66" charset="0"/>
              </a:rPr>
              <a:t>C</a:t>
            </a:r>
            <a:r>
              <a:rPr lang="en-US" altLang="en-US" sz="1800" dirty="0">
                <a:solidFill>
                  <a:srgbClr val="FFFFFF"/>
                </a:solidFill>
                <a:effectLst>
                  <a:outerShdw blurRad="38100" dist="38100" dir="2700000" algn="tl">
                    <a:srgbClr val="000000"/>
                  </a:outerShdw>
                </a:effectLst>
                <a:latin typeface="Comic Sans MS" panose="030F0702030302020204" pitchFamily="66" charset="0"/>
              </a:rPr>
              <a:t>H</a:t>
            </a:r>
            <a:r>
              <a:rPr lang="en-US" altLang="en-US" sz="1800" baseline="-25000" dirty="0">
                <a:solidFill>
                  <a:srgbClr val="FFFFFF"/>
                </a:solidFill>
                <a:effectLst>
                  <a:outerShdw blurRad="38100" dist="38100" dir="2700000" algn="tl">
                    <a:srgbClr val="000000"/>
                  </a:outerShdw>
                </a:effectLst>
                <a:latin typeface="Comic Sans MS" panose="030F0702030302020204" pitchFamily="66" charset="0"/>
              </a:rPr>
              <a:t>3</a:t>
            </a:r>
          </a:p>
        </p:txBody>
      </p:sp>
      <p:sp>
        <p:nvSpPr>
          <p:cNvPr id="47" name="Rectangle 108"/>
          <p:cNvSpPr>
            <a:spLocks noChangeArrowheads="1"/>
          </p:cNvSpPr>
          <p:nvPr/>
        </p:nvSpPr>
        <p:spPr bwMode="auto">
          <a:xfrm>
            <a:off x="7322563" y="2533588"/>
            <a:ext cx="5966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B2B2B2"/>
                </a:solidFill>
                <a:effectLst>
                  <a:outerShdw blurRad="38100" dist="38100" dir="2700000" algn="tl">
                    <a:srgbClr val="000000"/>
                  </a:outerShdw>
                </a:effectLst>
                <a:latin typeface="Comic Sans MS" panose="030F0702030302020204" pitchFamily="66" charset="0"/>
              </a:rPr>
              <a:t>C</a:t>
            </a:r>
            <a:r>
              <a:rPr lang="en-US" altLang="en-US" sz="1800" dirty="0">
                <a:solidFill>
                  <a:srgbClr val="FFFFFF"/>
                </a:solidFill>
                <a:effectLst>
                  <a:outerShdw blurRad="38100" dist="38100" dir="2700000" algn="tl">
                    <a:srgbClr val="000000"/>
                  </a:outerShdw>
                </a:effectLst>
                <a:latin typeface="Comic Sans MS" panose="030F0702030302020204" pitchFamily="66" charset="0"/>
              </a:rPr>
              <a:t>H</a:t>
            </a:r>
            <a:r>
              <a:rPr lang="en-US" altLang="en-US" sz="1800" baseline="-25000" dirty="0">
                <a:solidFill>
                  <a:srgbClr val="FFFFFF"/>
                </a:solidFill>
                <a:effectLst>
                  <a:outerShdw blurRad="38100" dist="38100" dir="2700000" algn="tl">
                    <a:srgbClr val="000000"/>
                  </a:outerShdw>
                </a:effectLst>
                <a:latin typeface="Comic Sans MS" panose="030F0702030302020204" pitchFamily="66" charset="0"/>
              </a:rPr>
              <a:t>3</a:t>
            </a:r>
          </a:p>
        </p:txBody>
      </p:sp>
      <p:sp>
        <p:nvSpPr>
          <p:cNvPr id="48" name="Rectangle 108"/>
          <p:cNvSpPr>
            <a:spLocks noChangeArrowheads="1"/>
          </p:cNvSpPr>
          <p:nvPr/>
        </p:nvSpPr>
        <p:spPr bwMode="auto">
          <a:xfrm>
            <a:off x="6652481" y="2148635"/>
            <a:ext cx="5966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smtClean="0">
                <a:solidFill>
                  <a:srgbClr val="FFFFFF"/>
                </a:solidFill>
                <a:effectLst>
                  <a:outerShdw blurRad="38100" dist="38100" dir="2700000" algn="tl">
                    <a:srgbClr val="000000"/>
                  </a:outerShdw>
                </a:effectLst>
                <a:latin typeface="Comic Sans MS" panose="030F0702030302020204" pitchFamily="66" charset="0"/>
              </a:rPr>
              <a:t>H</a:t>
            </a:r>
            <a:r>
              <a:rPr lang="en-US" altLang="en-US" sz="1800" baseline="-25000" dirty="0" smtClean="0">
                <a:solidFill>
                  <a:srgbClr val="FFFFFF"/>
                </a:solidFill>
                <a:effectLst>
                  <a:outerShdw blurRad="38100" dist="38100" dir="2700000" algn="tl">
                    <a:srgbClr val="000000"/>
                  </a:outerShdw>
                </a:effectLst>
                <a:latin typeface="Comic Sans MS" panose="030F0702030302020204" pitchFamily="66" charset="0"/>
              </a:rPr>
              <a:t>3</a:t>
            </a:r>
            <a:r>
              <a:rPr lang="en-US" altLang="en-US" sz="1800" dirty="0">
                <a:solidFill>
                  <a:srgbClr val="B2B2B2"/>
                </a:solidFill>
                <a:effectLst>
                  <a:outerShdw blurRad="38100" dist="38100" dir="2700000" algn="tl">
                    <a:srgbClr val="000000"/>
                  </a:outerShdw>
                </a:effectLst>
                <a:latin typeface="Comic Sans MS" panose="030F0702030302020204" pitchFamily="66" charset="0"/>
              </a:rPr>
              <a:t>C</a:t>
            </a:r>
            <a:endParaRPr lang="en-US" altLang="en-US" sz="1800" baseline="-25000" dirty="0">
              <a:solidFill>
                <a:srgbClr val="FFFFFF"/>
              </a:solidFill>
              <a:effectLst>
                <a:outerShdw blurRad="38100" dist="38100" dir="2700000" algn="tl">
                  <a:srgbClr val="000000"/>
                </a:outerShdw>
              </a:effectLst>
              <a:latin typeface="Comic Sans MS" panose="030F0702030302020204" pitchFamily="66" charset="0"/>
            </a:endParaRPr>
          </a:p>
        </p:txBody>
      </p:sp>
      <p:graphicFrame>
        <p:nvGraphicFramePr>
          <p:cNvPr id="49" name="Object 6"/>
          <p:cNvGraphicFramePr>
            <a:graphicFrameLocks noChangeAspect="1"/>
          </p:cNvGraphicFramePr>
          <p:nvPr>
            <p:extLst>
              <p:ext uri="{D42A27DB-BD31-4B8C-83A1-F6EECF244321}">
                <p14:modId xmlns:p14="http://schemas.microsoft.com/office/powerpoint/2010/main" val="158521281"/>
              </p:ext>
            </p:extLst>
          </p:nvPr>
        </p:nvGraphicFramePr>
        <p:xfrm>
          <a:off x="1284288" y="5311140"/>
          <a:ext cx="6862762" cy="1400175"/>
        </p:xfrm>
        <a:graphic>
          <a:graphicData uri="http://schemas.openxmlformats.org/presentationml/2006/ole">
            <mc:AlternateContent xmlns:mc="http://schemas.openxmlformats.org/markup-compatibility/2006">
              <mc:Choice xmlns:v="urn:schemas-microsoft-com:vml" Requires="v">
                <p:oleObj spid="_x0000_s699409" name="CS ChemDraw Drawing" r:id="rId3" imgW="3686234" imgH="752543" progId="ChemDraw.Document.6.0">
                  <p:embed/>
                </p:oleObj>
              </mc:Choice>
              <mc:Fallback>
                <p:oleObj name="CS ChemDraw Drawing" r:id="rId3" imgW="3686234" imgH="752543" progId="ChemDraw.Document.6.0">
                  <p:embed/>
                  <p:pic>
                    <p:nvPicPr>
                      <p:cNvPr id="0" name=""/>
                      <p:cNvPicPr>
                        <a:picLocks noChangeAspect="1" noChangeArrowheads="1"/>
                      </p:cNvPicPr>
                      <p:nvPr/>
                    </p:nvPicPr>
                    <p:blipFill>
                      <a:blip r:embed="rId4"/>
                      <a:srcRect/>
                      <a:stretch>
                        <a:fillRect/>
                      </a:stretch>
                    </p:blipFill>
                    <p:spPr bwMode="auto">
                      <a:xfrm>
                        <a:off x="1284288" y="5311140"/>
                        <a:ext cx="6862762" cy="1400175"/>
                      </a:xfrm>
                      <a:prstGeom prst="rect">
                        <a:avLst/>
                      </a:prstGeom>
                      <a:solidFill>
                        <a:srgbClr val="00B050"/>
                      </a:solidFill>
                      <a:ln>
                        <a:noFill/>
                      </a:ln>
                      <a:effectLst/>
                      <a:extLst/>
                    </p:spPr>
                  </p:pic>
                </p:oleObj>
              </mc:Fallback>
            </mc:AlternateContent>
          </a:graphicData>
        </a:graphic>
      </p:graphicFrame>
      <p:sp>
        <p:nvSpPr>
          <p:cNvPr id="50" name="Rectangle 8"/>
          <p:cNvSpPr>
            <a:spLocks noChangeArrowheads="1"/>
          </p:cNvSpPr>
          <p:nvPr/>
        </p:nvSpPr>
        <p:spPr bwMode="auto">
          <a:xfrm>
            <a:off x="4313873" y="5715000"/>
            <a:ext cx="1077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2000" dirty="0">
                <a:solidFill>
                  <a:srgbClr val="FF9900"/>
                </a:solidFill>
                <a:effectLst>
                  <a:outerShdw blurRad="38100" dist="38100" dir="2700000" algn="tl">
                    <a:srgbClr val="000000"/>
                  </a:outerShdw>
                </a:effectLst>
                <a:latin typeface="Comic Sans MS" panose="030F0702030302020204" pitchFamily="66" charset="0"/>
              </a:rPr>
              <a:t>Δ</a:t>
            </a:r>
            <a:r>
              <a:rPr lang="en-US" altLang="en-US" sz="2000" i="1" dirty="0">
                <a:solidFill>
                  <a:srgbClr val="FF9900"/>
                </a:solidFill>
                <a:effectLst>
                  <a:outerShdw blurRad="38100" dist="38100" dir="2700000" algn="tl">
                    <a:srgbClr val="000000"/>
                  </a:outerShdw>
                </a:effectLst>
                <a:latin typeface="Comic Sans MS" panose="030F0702030302020204" pitchFamily="66" charset="0"/>
              </a:rPr>
              <a:t>G°</a:t>
            </a:r>
            <a:r>
              <a:rPr lang="en-US" altLang="en-US" sz="2000" dirty="0">
                <a:solidFill>
                  <a:srgbClr val="FF9900"/>
                </a:solidFill>
                <a:effectLst>
                  <a:outerShdw blurRad="38100" dist="38100" dir="2700000" algn="tl">
                    <a:srgbClr val="000000"/>
                  </a:outerShdw>
                </a:effectLst>
                <a:latin typeface="Comic Sans MS" panose="030F0702030302020204" pitchFamily="66" charset="0"/>
              </a:rPr>
              <a:t> = ?</a:t>
            </a:r>
          </a:p>
        </p:txBody>
      </p:sp>
      <p:sp>
        <p:nvSpPr>
          <p:cNvPr id="51" name="Text Box 9"/>
          <p:cNvSpPr txBox="1">
            <a:spLocks noChangeArrowheads="1"/>
          </p:cNvSpPr>
          <p:nvPr/>
        </p:nvSpPr>
        <p:spPr bwMode="auto">
          <a:xfrm>
            <a:off x="1172691" y="4877186"/>
            <a:ext cx="26977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smtClean="0">
                <a:solidFill>
                  <a:srgbClr val="FFFF00"/>
                </a:solidFill>
                <a:effectLst>
                  <a:outerShdw blurRad="38100" dist="38100" dir="2700000" algn="tl">
                    <a:srgbClr val="000000"/>
                  </a:outerShdw>
                </a:effectLst>
              </a:rPr>
              <a:t>Take home problem</a:t>
            </a:r>
            <a:r>
              <a:rPr lang="en-US" altLang="en-US" sz="2000" dirty="0">
                <a:solidFill>
                  <a:srgbClr val="FFFF00"/>
                </a:solidFill>
                <a:effectLst>
                  <a:outerShdw blurRad="38100" dist="38100" dir="2700000" algn="tl">
                    <a:srgbClr val="000000"/>
                  </a:outerShdw>
                </a:effectLst>
              </a:rPr>
              <a:t>:</a:t>
            </a:r>
          </a:p>
        </p:txBody>
      </p:sp>
      <p:cxnSp>
        <p:nvCxnSpPr>
          <p:cNvPr id="52" name="Straight Connector 51"/>
          <p:cNvCxnSpPr/>
          <p:nvPr/>
        </p:nvCxnSpPr>
        <p:spPr bwMode="auto">
          <a:xfrm>
            <a:off x="2680674" y="4539068"/>
            <a:ext cx="3782653" cy="13323"/>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72772" name="Object 4"/>
          <p:cNvGraphicFramePr>
            <a:graphicFrameLocks noChangeAspect="1"/>
          </p:cNvGraphicFramePr>
          <p:nvPr>
            <p:extLst>
              <p:ext uri="{D42A27DB-BD31-4B8C-83A1-F6EECF244321}">
                <p14:modId xmlns:p14="http://schemas.microsoft.com/office/powerpoint/2010/main" val="441214412"/>
              </p:ext>
            </p:extLst>
          </p:nvPr>
        </p:nvGraphicFramePr>
        <p:xfrm>
          <a:off x="3536950" y="3759200"/>
          <a:ext cx="5441950" cy="1227138"/>
        </p:xfrm>
        <a:graphic>
          <a:graphicData uri="http://schemas.openxmlformats.org/presentationml/2006/ole">
            <mc:AlternateContent xmlns:mc="http://schemas.openxmlformats.org/markup-compatibility/2006">
              <mc:Choice xmlns:v="urn:schemas-microsoft-com:vml" Requires="v">
                <p:oleObj spid="_x0000_s672875" name="CS ChemDraw Drawing" r:id="rId3" imgW="3580882" imgH="810368" progId="ChemDraw.Document.6.0">
                  <p:embed/>
                </p:oleObj>
              </mc:Choice>
              <mc:Fallback>
                <p:oleObj name="CS ChemDraw Drawing" r:id="rId3" imgW="3580882" imgH="810368" progId="ChemDraw.Document.6.0">
                  <p:embed/>
                  <p:pic>
                    <p:nvPicPr>
                      <p:cNvPr id="0" name="Object 4"/>
                      <p:cNvPicPr>
                        <a:picLocks noChangeAspect="1" noChangeArrowheads="1"/>
                      </p:cNvPicPr>
                      <p:nvPr/>
                    </p:nvPicPr>
                    <p:blipFill>
                      <a:blip r:embed="rId4"/>
                      <a:srcRect/>
                      <a:stretch>
                        <a:fillRect/>
                      </a:stretch>
                    </p:blipFill>
                    <p:spPr bwMode="auto">
                      <a:xfrm>
                        <a:off x="3536950" y="3759200"/>
                        <a:ext cx="5441950"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2773" name="Object 5"/>
          <p:cNvGraphicFramePr>
            <a:graphicFrameLocks noChangeAspect="1"/>
          </p:cNvGraphicFramePr>
          <p:nvPr>
            <p:extLst>
              <p:ext uri="{D42A27DB-BD31-4B8C-83A1-F6EECF244321}">
                <p14:modId xmlns:p14="http://schemas.microsoft.com/office/powerpoint/2010/main" val="3521114153"/>
              </p:ext>
            </p:extLst>
          </p:nvPr>
        </p:nvGraphicFramePr>
        <p:xfrm>
          <a:off x="3579813" y="5138738"/>
          <a:ext cx="4964112" cy="1495425"/>
        </p:xfrm>
        <a:graphic>
          <a:graphicData uri="http://schemas.openxmlformats.org/presentationml/2006/ole">
            <mc:AlternateContent xmlns:mc="http://schemas.openxmlformats.org/markup-compatibility/2006">
              <mc:Choice xmlns:v="urn:schemas-microsoft-com:vml" Requires="v">
                <p:oleObj spid="_x0000_s672876" name="CS ChemDraw Drawing" r:id="rId5" imgW="3535500" imgH="1063287" progId="ChemDraw.Document.6.0">
                  <p:embed/>
                </p:oleObj>
              </mc:Choice>
              <mc:Fallback>
                <p:oleObj name="CS ChemDraw Drawing" r:id="rId5" imgW="3535500" imgH="1063287" progId="ChemDraw.Document.6.0">
                  <p:embed/>
                  <p:pic>
                    <p:nvPicPr>
                      <p:cNvPr id="0" name="Object 5"/>
                      <p:cNvPicPr>
                        <a:picLocks noChangeAspect="1" noChangeArrowheads="1"/>
                      </p:cNvPicPr>
                      <p:nvPr/>
                    </p:nvPicPr>
                    <p:blipFill>
                      <a:blip r:embed="rId6"/>
                      <a:srcRect/>
                      <a:stretch>
                        <a:fillRect/>
                      </a:stretch>
                    </p:blipFill>
                    <p:spPr bwMode="auto">
                      <a:xfrm>
                        <a:off x="3579813" y="5138738"/>
                        <a:ext cx="4964112"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2774" name="Text Box 6"/>
          <p:cNvSpPr txBox="1">
            <a:spLocks noChangeArrowheads="1"/>
          </p:cNvSpPr>
          <p:nvPr/>
        </p:nvSpPr>
        <p:spPr bwMode="auto">
          <a:xfrm>
            <a:off x="522288" y="4113213"/>
            <a:ext cx="25225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effectLst>
                  <a:outerShdw blurRad="38100" dist="38100" dir="2700000" algn="tl">
                    <a:srgbClr val="000000"/>
                  </a:outerShdw>
                </a:effectLst>
                <a:latin typeface="Comic Sans MS" panose="030F0702030302020204" pitchFamily="66" charset="0"/>
              </a:rPr>
              <a:t>All-</a:t>
            </a:r>
            <a:r>
              <a:rPr lang="en-US" altLang="en-US" sz="2000" i="1">
                <a:effectLst>
                  <a:outerShdw blurRad="38100" dist="38100" dir="2700000" algn="tl">
                    <a:srgbClr val="000000"/>
                  </a:outerShdw>
                </a:effectLst>
                <a:latin typeface="Comic Sans MS" panose="030F0702030302020204" pitchFamily="66" charset="0"/>
              </a:rPr>
              <a:t>cis-</a:t>
            </a:r>
            <a:r>
              <a:rPr lang="en-US" altLang="en-US" sz="2000">
                <a:effectLst>
                  <a:outerShdw blurRad="38100" dist="38100" dir="2700000" algn="tl">
                    <a:srgbClr val="000000"/>
                  </a:outerShdw>
                </a:effectLst>
                <a:latin typeface="Comic Sans MS" panose="030F0702030302020204" pitchFamily="66" charset="0"/>
              </a:rPr>
              <a:t>hexamethyl-</a:t>
            </a:r>
          </a:p>
          <a:p>
            <a:pPr algn="l"/>
            <a:r>
              <a:rPr lang="en-US" altLang="en-US" sz="2000">
                <a:effectLst>
                  <a:outerShdw blurRad="38100" dist="38100" dir="2700000" algn="tl">
                    <a:srgbClr val="000000"/>
                  </a:outerShdw>
                </a:effectLst>
                <a:latin typeface="Comic Sans MS" panose="030F0702030302020204" pitchFamily="66" charset="0"/>
              </a:rPr>
              <a:t>cyclohexane:</a:t>
            </a:r>
          </a:p>
        </p:txBody>
      </p:sp>
      <p:sp>
        <p:nvSpPr>
          <p:cNvPr id="672776" name="Rectangle 8"/>
          <p:cNvSpPr>
            <a:spLocks noChangeArrowheads="1"/>
          </p:cNvSpPr>
          <p:nvPr/>
        </p:nvSpPr>
        <p:spPr bwMode="auto">
          <a:xfrm>
            <a:off x="504825" y="5732463"/>
            <a:ext cx="2825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effectLst>
                  <a:outerShdw blurRad="38100" dist="38100" dir="2700000" algn="tl">
                    <a:srgbClr val="000000"/>
                  </a:outerShdw>
                </a:effectLst>
                <a:latin typeface="Comic Sans MS" panose="030F0702030302020204" pitchFamily="66" charset="0"/>
              </a:rPr>
              <a:t>All-</a:t>
            </a:r>
            <a:r>
              <a:rPr lang="en-US" altLang="en-US" sz="2000" i="1">
                <a:effectLst>
                  <a:outerShdw blurRad="38100" dist="38100" dir="2700000" algn="tl">
                    <a:srgbClr val="000000"/>
                  </a:outerShdw>
                </a:effectLst>
                <a:latin typeface="Comic Sans MS" panose="030F0702030302020204" pitchFamily="66" charset="0"/>
              </a:rPr>
              <a:t>trans-</a:t>
            </a:r>
            <a:r>
              <a:rPr lang="en-US" altLang="en-US" sz="2000">
                <a:effectLst>
                  <a:outerShdw blurRad="38100" dist="38100" dir="2700000" algn="tl">
                    <a:srgbClr val="000000"/>
                  </a:outerShdw>
                </a:effectLst>
                <a:latin typeface="Comic Sans MS" panose="030F0702030302020204" pitchFamily="66" charset="0"/>
              </a:rPr>
              <a:t>hexamethyl-</a:t>
            </a:r>
          </a:p>
          <a:p>
            <a:pPr algn="l"/>
            <a:r>
              <a:rPr lang="en-US" altLang="en-US" sz="2000">
                <a:effectLst>
                  <a:outerShdw blurRad="38100" dist="38100" dir="2700000" algn="tl">
                    <a:srgbClr val="000000"/>
                  </a:outerShdw>
                </a:effectLst>
                <a:latin typeface="Comic Sans MS" panose="030F0702030302020204" pitchFamily="66" charset="0"/>
              </a:rPr>
              <a:t>cyclohexane:</a:t>
            </a:r>
          </a:p>
        </p:txBody>
      </p:sp>
      <p:sp>
        <p:nvSpPr>
          <p:cNvPr id="2" name="TextBox 1"/>
          <p:cNvSpPr txBox="1"/>
          <p:nvPr/>
        </p:nvSpPr>
        <p:spPr>
          <a:xfrm>
            <a:off x="5513324" y="4484113"/>
            <a:ext cx="1489202" cy="584775"/>
          </a:xfrm>
          <a:prstGeom prst="rect">
            <a:avLst/>
          </a:prstGeom>
          <a:noFill/>
        </p:spPr>
        <p:txBody>
          <a:bodyPr wrap="square" rtlCol="0">
            <a:spAutoFit/>
          </a:bodyPr>
          <a:lstStyle/>
          <a:p>
            <a:r>
              <a:rPr lang="en-US" dirty="0" smtClean="0">
                <a:solidFill>
                  <a:srgbClr val="CC00CC"/>
                </a:solidFill>
                <a:latin typeface="+mn-lt"/>
              </a:rPr>
              <a:t>Alternating ax-</a:t>
            </a:r>
            <a:r>
              <a:rPr lang="en-US" dirty="0" err="1" smtClean="0">
                <a:solidFill>
                  <a:srgbClr val="CC00CC"/>
                </a:solidFill>
                <a:latin typeface="+mn-lt"/>
              </a:rPr>
              <a:t>eq</a:t>
            </a:r>
            <a:endParaRPr lang="en-US" dirty="0">
              <a:solidFill>
                <a:srgbClr val="CC00CC"/>
              </a:solidFill>
              <a:latin typeface="+mn-lt"/>
            </a:endParaRPr>
          </a:p>
        </p:txBody>
      </p:sp>
      <p:sp>
        <p:nvSpPr>
          <p:cNvPr id="8" name="TextBox 7"/>
          <p:cNvSpPr txBox="1"/>
          <p:nvPr/>
        </p:nvSpPr>
        <p:spPr>
          <a:xfrm>
            <a:off x="5734304" y="6119238"/>
            <a:ext cx="1192276" cy="584775"/>
          </a:xfrm>
          <a:prstGeom prst="rect">
            <a:avLst/>
          </a:prstGeom>
          <a:noFill/>
        </p:spPr>
        <p:txBody>
          <a:bodyPr wrap="square" rtlCol="0">
            <a:spAutoFit/>
          </a:bodyPr>
          <a:lstStyle/>
          <a:p>
            <a:r>
              <a:rPr lang="en-US" dirty="0" smtClean="0">
                <a:solidFill>
                  <a:srgbClr val="CC00CC"/>
                </a:solidFill>
                <a:latin typeface="+mn-lt"/>
              </a:rPr>
              <a:t>All </a:t>
            </a:r>
            <a:r>
              <a:rPr lang="en-US" dirty="0" err="1" smtClean="0">
                <a:solidFill>
                  <a:srgbClr val="CC00CC"/>
                </a:solidFill>
                <a:latin typeface="+mn-lt"/>
              </a:rPr>
              <a:t>eq</a:t>
            </a:r>
            <a:r>
              <a:rPr lang="en-US" dirty="0" smtClean="0">
                <a:solidFill>
                  <a:srgbClr val="CC00CC"/>
                </a:solidFill>
                <a:latin typeface="+mn-lt"/>
              </a:rPr>
              <a:t> or all ax</a:t>
            </a:r>
            <a:endParaRPr lang="en-US" dirty="0">
              <a:solidFill>
                <a:srgbClr val="CC00CC"/>
              </a:solidFill>
              <a:latin typeface="+mn-lt"/>
            </a:endParaRPr>
          </a:p>
        </p:txBody>
      </p:sp>
      <p:pic>
        <p:nvPicPr>
          <p:cNvPr id="3" name="Picture 2"/>
          <p:cNvPicPr>
            <a:picLocks noChangeAspect="1"/>
          </p:cNvPicPr>
          <p:nvPr/>
        </p:nvPicPr>
        <p:blipFill>
          <a:blip r:embed="rId7"/>
          <a:stretch>
            <a:fillRect/>
          </a:stretch>
        </p:blipFill>
        <p:spPr>
          <a:xfrm>
            <a:off x="633542" y="1131300"/>
            <a:ext cx="7876917" cy="2391720"/>
          </a:xfrm>
          <a:prstGeom prst="rect">
            <a:avLst/>
          </a:prstGeom>
        </p:spPr>
      </p:pic>
      <p:sp>
        <p:nvSpPr>
          <p:cNvPr id="4" name="Title 3"/>
          <p:cNvSpPr>
            <a:spLocks noGrp="1"/>
          </p:cNvSpPr>
          <p:nvPr>
            <p:ph type="title"/>
          </p:nvPr>
        </p:nvSpPr>
        <p:spPr>
          <a:xfrm>
            <a:off x="685800" y="79908"/>
            <a:ext cx="7772400" cy="784692"/>
          </a:xfrm>
        </p:spPr>
        <p:txBody>
          <a:bodyPr/>
          <a:lstStyle/>
          <a:p>
            <a:r>
              <a:rPr lang="en-US" dirty="0" smtClean="0">
                <a:solidFill>
                  <a:srgbClr val="00FF00"/>
                </a:solidFill>
              </a:rPr>
              <a:t>Cis/Trans and Ax/</a:t>
            </a:r>
            <a:r>
              <a:rPr lang="en-US" dirty="0" err="1" smtClean="0">
                <a:solidFill>
                  <a:srgbClr val="00FF00"/>
                </a:solidFill>
              </a:rPr>
              <a:t>Eq</a:t>
            </a:r>
            <a:endParaRPr lang="en-US" dirty="0">
              <a:solidFill>
                <a:srgbClr val="00FF00"/>
              </a:solidFill>
            </a:endParaRPr>
          </a:p>
        </p:txBody>
      </p:sp>
      <p:cxnSp>
        <p:nvCxnSpPr>
          <p:cNvPr id="11" name="Straight Connector 10"/>
          <p:cNvCxnSpPr/>
          <p:nvPr/>
        </p:nvCxnSpPr>
        <p:spPr bwMode="auto">
          <a:xfrm>
            <a:off x="173990" y="901700"/>
            <a:ext cx="8796020" cy="1270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014796" y="2028825"/>
            <a:ext cx="3296690" cy="3663315"/>
          </a:xfrm>
          <a:prstGeom prst="rect">
            <a:avLst/>
          </a:prstGeom>
        </p:spPr>
      </p:pic>
      <p:sp>
        <p:nvSpPr>
          <p:cNvPr id="694281" name="Rectangle 9"/>
          <p:cNvSpPr>
            <a:spLocks noGrp="1" noChangeArrowheads="1"/>
          </p:cNvSpPr>
          <p:nvPr>
            <p:ph type="title"/>
          </p:nvPr>
        </p:nvSpPr>
        <p:spPr>
          <a:xfrm>
            <a:off x="403860" y="238125"/>
            <a:ext cx="8336280" cy="1143000"/>
          </a:xfrm>
        </p:spPr>
        <p:txBody>
          <a:bodyPr/>
          <a:lstStyle/>
          <a:p>
            <a:r>
              <a:rPr lang="en-US" altLang="en-US" sz="4000" dirty="0">
                <a:solidFill>
                  <a:srgbClr val="00FF00"/>
                </a:solidFill>
              </a:rPr>
              <a:t>Medium </a:t>
            </a:r>
            <a:r>
              <a:rPr lang="en-US" altLang="en-US" sz="4000" dirty="0" smtClean="0">
                <a:solidFill>
                  <a:srgbClr val="00FF00"/>
                </a:solidFill>
              </a:rPr>
              <a:t>Rings (8-12-Membered) </a:t>
            </a:r>
            <a:r>
              <a:rPr lang="en-US" altLang="en-US" sz="4000" dirty="0">
                <a:solidFill>
                  <a:srgbClr val="00FF00"/>
                </a:solidFill>
              </a:rPr>
              <a:t>Suffer Transannular Strain</a:t>
            </a:r>
          </a:p>
        </p:txBody>
      </p:sp>
      <p:pic>
        <p:nvPicPr>
          <p:cNvPr id="69429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2073275"/>
            <a:ext cx="111442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429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076133"/>
            <a:ext cx="11303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4293"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663" y="2893695"/>
            <a:ext cx="8921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4295" name="Rectangle 23"/>
          <p:cNvSpPr>
            <a:spLocks noChangeArrowheads="1"/>
          </p:cNvSpPr>
          <p:nvPr/>
        </p:nvSpPr>
        <p:spPr bwMode="auto">
          <a:xfrm>
            <a:off x="2886075" y="2028825"/>
            <a:ext cx="638175" cy="942975"/>
          </a:xfrm>
          <a:prstGeom prst="rect">
            <a:avLst/>
          </a:prstGeom>
          <a:solidFill>
            <a:schemeClr val="bg1"/>
          </a:solidFill>
          <a:ln>
            <a:noFill/>
          </a:ln>
          <a:effectLst/>
          <a:extLs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94297" name="Line 25"/>
          <p:cNvSpPr>
            <a:spLocks noChangeShapeType="1"/>
          </p:cNvSpPr>
          <p:nvPr/>
        </p:nvSpPr>
        <p:spPr bwMode="auto">
          <a:xfrm>
            <a:off x="2674938" y="5434965"/>
            <a:ext cx="3207702" cy="20955"/>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cxnSp>
        <p:nvCxnSpPr>
          <p:cNvPr id="11" name="Straight Connector 10"/>
          <p:cNvCxnSpPr/>
          <p:nvPr/>
        </p:nvCxnSpPr>
        <p:spPr bwMode="auto">
          <a:xfrm>
            <a:off x="146148" y="1480820"/>
            <a:ext cx="8851705" cy="508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2228" name="Text Box 4"/>
          <p:cNvSpPr txBox="1">
            <a:spLocks noChangeArrowheads="1"/>
          </p:cNvSpPr>
          <p:nvPr/>
        </p:nvSpPr>
        <p:spPr bwMode="auto">
          <a:xfrm>
            <a:off x="5229225" y="1831340"/>
            <a:ext cx="3224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en-US" sz="2400">
                <a:solidFill>
                  <a:schemeClr val="tx1"/>
                </a:solidFill>
                <a:effectLst>
                  <a:outerShdw blurRad="38100" dist="38100" dir="2700000" algn="tl">
                    <a:srgbClr val="000000"/>
                  </a:outerShdw>
                </a:effectLst>
                <a:latin typeface="Comic Sans MS" panose="030F0702030302020204" pitchFamily="66" charset="0"/>
              </a:rPr>
              <a:t>Bicyclo[2.2.1]heptane (norbornane)</a:t>
            </a:r>
          </a:p>
        </p:txBody>
      </p:sp>
      <p:sp>
        <p:nvSpPr>
          <p:cNvPr id="692229" name="Text Box 5"/>
          <p:cNvSpPr txBox="1">
            <a:spLocks noChangeArrowheads="1"/>
          </p:cNvSpPr>
          <p:nvPr/>
        </p:nvSpPr>
        <p:spPr bwMode="auto">
          <a:xfrm>
            <a:off x="2819400" y="4966653"/>
            <a:ext cx="33893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400">
                <a:solidFill>
                  <a:schemeClr val="tx1"/>
                </a:solidFill>
                <a:effectLst>
                  <a:outerShdw blurRad="38100" dist="38100" dir="2700000" algn="tl">
                    <a:srgbClr val="000000"/>
                  </a:outerShdw>
                </a:effectLst>
                <a:latin typeface="Comic Sans MS" panose="030F0702030302020204" pitchFamily="66" charset="0"/>
              </a:rPr>
              <a:t>Bicyclo[4.4.0]decane</a:t>
            </a:r>
          </a:p>
          <a:p>
            <a:pPr algn="l" eaLnBrk="0" hangingPunct="0"/>
            <a:r>
              <a:rPr lang="en-US" altLang="en-US" sz="2400">
                <a:solidFill>
                  <a:schemeClr val="tx1"/>
                </a:solidFill>
                <a:effectLst>
                  <a:outerShdw blurRad="38100" dist="38100" dir="2700000" algn="tl">
                    <a:srgbClr val="000000"/>
                  </a:outerShdw>
                </a:effectLst>
                <a:latin typeface="Comic Sans MS" panose="030F0702030302020204" pitchFamily="66" charset="0"/>
              </a:rPr>
              <a:t>(decalin), trans and cis</a:t>
            </a:r>
          </a:p>
        </p:txBody>
      </p:sp>
      <p:sp>
        <p:nvSpPr>
          <p:cNvPr id="692230" name="Text Box 6"/>
          <p:cNvSpPr txBox="1">
            <a:spLocks noChangeArrowheads="1"/>
          </p:cNvSpPr>
          <p:nvPr/>
        </p:nvSpPr>
        <p:spPr bwMode="auto">
          <a:xfrm>
            <a:off x="1083945" y="144463"/>
            <a:ext cx="697611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smtClean="0">
                <a:solidFill>
                  <a:srgbClr val="00FF00"/>
                </a:solidFill>
                <a:effectLst>
                  <a:outerShdw blurRad="38100" dist="38100" dir="2700000" algn="tl">
                    <a:srgbClr val="000000"/>
                  </a:outerShdw>
                </a:effectLst>
                <a:latin typeface="Comic Sans MS" panose="030F0702030302020204" pitchFamily="66" charset="0"/>
              </a:rPr>
              <a:t>For Your Amusement: Bicyclic</a:t>
            </a:r>
            <a:r>
              <a:rPr lang="en-US" altLang="en-US" sz="2800" b="1" dirty="0">
                <a:solidFill>
                  <a:srgbClr val="00FF00"/>
                </a:solidFill>
                <a:effectLst>
                  <a:outerShdw blurRad="38100" dist="38100" dir="2700000" algn="tl">
                    <a:srgbClr val="000000"/>
                  </a:outerShdw>
                </a:effectLst>
                <a:latin typeface="Comic Sans MS" panose="030F0702030302020204" pitchFamily="66" charset="0"/>
              </a:rPr>
              <a:t>, Fused, Polycyclic, Polyhedral Alkanes</a:t>
            </a:r>
          </a:p>
        </p:txBody>
      </p:sp>
      <p:sp>
        <p:nvSpPr>
          <p:cNvPr id="692232" name="AutoShape 8"/>
          <p:cNvSpPr>
            <a:spLocks noChangeArrowheads="1"/>
          </p:cNvSpPr>
          <p:nvPr/>
        </p:nvSpPr>
        <p:spPr bwMode="auto">
          <a:xfrm rot="5400000">
            <a:off x="4829175" y="3658553"/>
            <a:ext cx="731837" cy="731838"/>
          </a:xfrm>
          <a:prstGeom prst="hexagon">
            <a:avLst>
              <a:gd name="adj" fmla="val 25000"/>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ltLang="en-US" sz="4400">
              <a:solidFill>
                <a:schemeClr val="tx1"/>
              </a:solidFill>
              <a:effectLst>
                <a:outerShdw blurRad="38100" dist="38100" dir="2700000" algn="tl">
                  <a:srgbClr val="000000"/>
                </a:outerShdw>
              </a:effectLst>
            </a:endParaRPr>
          </a:p>
        </p:txBody>
      </p:sp>
      <p:sp>
        <p:nvSpPr>
          <p:cNvPr id="692233" name="AutoShape 9"/>
          <p:cNvSpPr>
            <a:spLocks noChangeArrowheads="1"/>
          </p:cNvSpPr>
          <p:nvPr/>
        </p:nvSpPr>
        <p:spPr bwMode="auto">
          <a:xfrm rot="5400000">
            <a:off x="5559425" y="3660140"/>
            <a:ext cx="731838" cy="731838"/>
          </a:xfrm>
          <a:prstGeom prst="hexagon">
            <a:avLst>
              <a:gd name="adj" fmla="val 25000"/>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ltLang="en-US" sz="4400">
              <a:solidFill>
                <a:schemeClr val="tx1"/>
              </a:solidFill>
              <a:effectLst>
                <a:outerShdw blurRad="38100" dist="38100" dir="2700000" algn="tl">
                  <a:srgbClr val="000000"/>
                </a:outerShdw>
              </a:effectLst>
            </a:endParaRPr>
          </a:p>
        </p:txBody>
      </p:sp>
      <p:sp>
        <p:nvSpPr>
          <p:cNvPr id="692234" name="Line 10"/>
          <p:cNvSpPr>
            <a:spLocks noChangeShapeType="1"/>
          </p:cNvSpPr>
          <p:nvPr/>
        </p:nvSpPr>
        <p:spPr bwMode="auto">
          <a:xfrm rot="5400000">
            <a:off x="5372100" y="4026853"/>
            <a:ext cx="374650"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92235" name="AutoShape 11"/>
          <p:cNvSpPr>
            <a:spLocks noChangeArrowheads="1"/>
          </p:cNvSpPr>
          <p:nvPr/>
        </p:nvSpPr>
        <p:spPr bwMode="auto">
          <a:xfrm flipV="1">
            <a:off x="5508625" y="3474403"/>
            <a:ext cx="103188" cy="363537"/>
          </a:xfrm>
          <a:prstGeom prst="triangle">
            <a:avLst>
              <a:gd name="adj" fmla="val 50000"/>
            </a:avLst>
          </a:prstGeom>
          <a:solidFill>
            <a:schemeClr val="tx2"/>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US" altLang="en-US" sz="4400">
              <a:solidFill>
                <a:schemeClr val="tx1"/>
              </a:solidFill>
              <a:effectLst>
                <a:outerShdw blurRad="38100" dist="38100" dir="2700000" algn="tl">
                  <a:srgbClr val="000000"/>
                </a:outerShdw>
              </a:effectLst>
            </a:endParaRPr>
          </a:p>
        </p:txBody>
      </p:sp>
      <p:sp>
        <p:nvSpPr>
          <p:cNvPr id="692236" name="AutoShape 12"/>
          <p:cNvSpPr>
            <a:spLocks noChangeArrowheads="1"/>
          </p:cNvSpPr>
          <p:nvPr/>
        </p:nvSpPr>
        <p:spPr bwMode="auto">
          <a:xfrm rot="10800000" flipV="1">
            <a:off x="5510213" y="4226878"/>
            <a:ext cx="103187" cy="363537"/>
          </a:xfrm>
          <a:prstGeom prst="triangle">
            <a:avLst>
              <a:gd name="adj" fmla="val 50000"/>
            </a:avLst>
          </a:prstGeom>
          <a:solidFill>
            <a:schemeClr val="tx2"/>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4400">
              <a:solidFill>
                <a:schemeClr val="tx1"/>
              </a:solidFill>
              <a:effectLst>
                <a:outerShdw blurRad="38100" dist="38100" dir="2700000" algn="tl">
                  <a:srgbClr val="000000"/>
                </a:outerShdw>
              </a:effectLst>
            </a:endParaRPr>
          </a:p>
        </p:txBody>
      </p:sp>
      <p:sp>
        <p:nvSpPr>
          <p:cNvPr id="692238" name="AutoShape 14"/>
          <p:cNvSpPr>
            <a:spLocks noChangeArrowheads="1"/>
          </p:cNvSpPr>
          <p:nvPr/>
        </p:nvSpPr>
        <p:spPr bwMode="auto">
          <a:xfrm rot="5400000">
            <a:off x="2462213" y="3660140"/>
            <a:ext cx="731838" cy="731837"/>
          </a:xfrm>
          <a:prstGeom prst="hexagon">
            <a:avLst>
              <a:gd name="adj" fmla="val 25000"/>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ltLang="en-US" sz="4400">
              <a:solidFill>
                <a:schemeClr val="tx1"/>
              </a:solidFill>
              <a:effectLst>
                <a:outerShdw blurRad="38100" dist="38100" dir="2700000" algn="tl">
                  <a:srgbClr val="000000"/>
                </a:outerShdw>
              </a:effectLst>
            </a:endParaRPr>
          </a:p>
        </p:txBody>
      </p:sp>
      <p:sp>
        <p:nvSpPr>
          <p:cNvPr id="692239" name="AutoShape 15"/>
          <p:cNvSpPr>
            <a:spLocks noChangeArrowheads="1"/>
          </p:cNvSpPr>
          <p:nvPr/>
        </p:nvSpPr>
        <p:spPr bwMode="auto">
          <a:xfrm rot="5400000">
            <a:off x="3192463" y="3661728"/>
            <a:ext cx="731837" cy="731837"/>
          </a:xfrm>
          <a:prstGeom prst="hexagon">
            <a:avLst>
              <a:gd name="adj" fmla="val 25000"/>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ltLang="en-US" sz="4400">
              <a:solidFill>
                <a:schemeClr val="tx1"/>
              </a:solidFill>
              <a:effectLst>
                <a:outerShdw blurRad="38100" dist="38100" dir="2700000" algn="tl">
                  <a:srgbClr val="000000"/>
                </a:outerShdw>
              </a:effectLst>
            </a:endParaRPr>
          </a:p>
        </p:txBody>
      </p:sp>
      <p:sp>
        <p:nvSpPr>
          <p:cNvPr id="692240" name="Line 16"/>
          <p:cNvSpPr>
            <a:spLocks noChangeShapeType="1"/>
          </p:cNvSpPr>
          <p:nvPr/>
        </p:nvSpPr>
        <p:spPr bwMode="auto">
          <a:xfrm rot="5400000">
            <a:off x="3005138" y="4028440"/>
            <a:ext cx="374650"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92241" name="AutoShape 17"/>
          <p:cNvSpPr>
            <a:spLocks noChangeArrowheads="1"/>
          </p:cNvSpPr>
          <p:nvPr/>
        </p:nvSpPr>
        <p:spPr bwMode="auto">
          <a:xfrm flipV="1">
            <a:off x="3141663" y="3471228"/>
            <a:ext cx="103187" cy="363537"/>
          </a:xfrm>
          <a:prstGeom prst="triangle">
            <a:avLst>
              <a:gd name="adj" fmla="val 50000"/>
            </a:avLst>
          </a:prstGeom>
          <a:solidFill>
            <a:schemeClr val="tx2"/>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US" altLang="en-US" sz="4400">
              <a:solidFill>
                <a:schemeClr val="tx1"/>
              </a:solidFill>
              <a:effectLst>
                <a:outerShdw blurRad="38100" dist="38100" dir="2700000" algn="tl">
                  <a:srgbClr val="000000"/>
                </a:outerShdw>
              </a:effectLst>
            </a:endParaRPr>
          </a:p>
        </p:txBody>
      </p:sp>
      <p:sp>
        <p:nvSpPr>
          <p:cNvPr id="692242" name="Text Box 18"/>
          <p:cNvSpPr txBox="1">
            <a:spLocks noChangeArrowheads="1"/>
          </p:cNvSpPr>
          <p:nvPr/>
        </p:nvSpPr>
        <p:spPr bwMode="auto">
          <a:xfrm>
            <a:off x="3794125" y="3209290"/>
            <a:ext cx="1230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800">
                <a:solidFill>
                  <a:srgbClr val="FF9900"/>
                </a:solidFill>
                <a:effectLst>
                  <a:outerShdw blurRad="38100" dist="38100" dir="2700000" algn="tl">
                    <a:srgbClr val="000000"/>
                  </a:outerShdw>
                </a:effectLst>
                <a:latin typeface="Comic Sans MS" panose="030F0702030302020204" pitchFamily="66" charset="0"/>
              </a:rPr>
              <a:t>Fusion</a:t>
            </a:r>
          </a:p>
        </p:txBody>
      </p:sp>
      <p:sp>
        <p:nvSpPr>
          <p:cNvPr id="692243" name="Freeform 19"/>
          <p:cNvSpPr>
            <a:spLocks/>
          </p:cNvSpPr>
          <p:nvPr/>
        </p:nvSpPr>
        <p:spPr bwMode="auto">
          <a:xfrm>
            <a:off x="4957763" y="3534728"/>
            <a:ext cx="508000" cy="508000"/>
          </a:xfrm>
          <a:custGeom>
            <a:avLst/>
            <a:gdLst>
              <a:gd name="T0" fmla="*/ 0 w 320"/>
              <a:gd name="T1" fmla="*/ 0 h 320"/>
              <a:gd name="T2" fmla="*/ 141 w 320"/>
              <a:gd name="T3" fmla="*/ 269 h 320"/>
              <a:gd name="T4" fmla="*/ 320 w 320"/>
              <a:gd name="T5" fmla="*/ 308 h 320"/>
            </a:gdLst>
            <a:ahLst/>
            <a:cxnLst>
              <a:cxn ang="0">
                <a:pos x="T0" y="T1"/>
              </a:cxn>
              <a:cxn ang="0">
                <a:pos x="T2" y="T3"/>
              </a:cxn>
              <a:cxn ang="0">
                <a:pos x="T4" y="T5"/>
              </a:cxn>
            </a:cxnLst>
            <a:rect l="0" t="0" r="r" b="b"/>
            <a:pathLst>
              <a:path w="320" h="320">
                <a:moveTo>
                  <a:pt x="0" y="0"/>
                </a:moveTo>
                <a:cubicBezTo>
                  <a:pt x="44" y="109"/>
                  <a:pt x="88" y="218"/>
                  <a:pt x="141" y="269"/>
                </a:cubicBezTo>
                <a:cubicBezTo>
                  <a:pt x="194" y="320"/>
                  <a:pt x="257" y="314"/>
                  <a:pt x="320" y="308"/>
                </a:cubicBezTo>
              </a:path>
            </a:pathLst>
          </a:custGeom>
          <a:noFill/>
          <a:ln w="25400" cap="flat" cmpd="sng">
            <a:solidFill>
              <a:srgbClr val="FF9900"/>
            </a:solidFill>
            <a:prstDash val="solid"/>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92244" name="Freeform 20"/>
          <p:cNvSpPr>
            <a:spLocks/>
          </p:cNvSpPr>
          <p:nvPr/>
        </p:nvSpPr>
        <p:spPr bwMode="auto">
          <a:xfrm flipH="1">
            <a:off x="3302000" y="3534728"/>
            <a:ext cx="539750" cy="508000"/>
          </a:xfrm>
          <a:custGeom>
            <a:avLst/>
            <a:gdLst>
              <a:gd name="T0" fmla="*/ 0 w 320"/>
              <a:gd name="T1" fmla="*/ 0 h 320"/>
              <a:gd name="T2" fmla="*/ 141 w 320"/>
              <a:gd name="T3" fmla="*/ 269 h 320"/>
              <a:gd name="T4" fmla="*/ 320 w 320"/>
              <a:gd name="T5" fmla="*/ 308 h 320"/>
            </a:gdLst>
            <a:ahLst/>
            <a:cxnLst>
              <a:cxn ang="0">
                <a:pos x="T0" y="T1"/>
              </a:cxn>
              <a:cxn ang="0">
                <a:pos x="T2" y="T3"/>
              </a:cxn>
              <a:cxn ang="0">
                <a:pos x="T4" y="T5"/>
              </a:cxn>
            </a:cxnLst>
            <a:rect l="0" t="0" r="r" b="b"/>
            <a:pathLst>
              <a:path w="320" h="320">
                <a:moveTo>
                  <a:pt x="0" y="0"/>
                </a:moveTo>
                <a:cubicBezTo>
                  <a:pt x="44" y="109"/>
                  <a:pt x="88" y="218"/>
                  <a:pt x="141" y="269"/>
                </a:cubicBezTo>
                <a:cubicBezTo>
                  <a:pt x="194" y="320"/>
                  <a:pt x="257" y="314"/>
                  <a:pt x="320" y="308"/>
                </a:cubicBezTo>
              </a:path>
            </a:pathLst>
          </a:custGeom>
          <a:noFill/>
          <a:ln w="25400" cap="flat" cmpd="sng">
            <a:solidFill>
              <a:srgbClr val="FF9900"/>
            </a:solidFill>
            <a:prstDash val="solid"/>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92245" name="Text Box 21"/>
          <p:cNvSpPr txBox="1">
            <a:spLocks noChangeArrowheads="1"/>
          </p:cNvSpPr>
          <p:nvPr/>
        </p:nvSpPr>
        <p:spPr bwMode="auto">
          <a:xfrm>
            <a:off x="3352800" y="4490403"/>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400">
                <a:solidFill>
                  <a:srgbClr val="FF9900"/>
                </a:solidFill>
                <a:effectLst>
                  <a:outerShdw blurRad="38100" dist="38100" dir="2700000" algn="tl">
                    <a:srgbClr val="000000"/>
                  </a:outerShdw>
                </a:effectLst>
                <a:latin typeface="Comic Sans MS" panose="030F0702030302020204" pitchFamily="66" charset="0"/>
              </a:rPr>
              <a:t>trans</a:t>
            </a:r>
          </a:p>
        </p:txBody>
      </p:sp>
      <p:sp>
        <p:nvSpPr>
          <p:cNvPr id="692246" name="Text Box 22"/>
          <p:cNvSpPr txBox="1">
            <a:spLocks noChangeArrowheads="1"/>
          </p:cNvSpPr>
          <p:nvPr/>
        </p:nvSpPr>
        <p:spPr bwMode="auto">
          <a:xfrm>
            <a:off x="5721350" y="4533265"/>
            <a:ext cx="57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400">
                <a:solidFill>
                  <a:srgbClr val="FF9900"/>
                </a:solidFill>
                <a:effectLst>
                  <a:outerShdw blurRad="38100" dist="38100" dir="2700000" algn="tl">
                    <a:srgbClr val="000000"/>
                  </a:outerShdw>
                </a:effectLst>
                <a:latin typeface="Comic Sans MS" panose="030F0702030302020204" pitchFamily="66" charset="0"/>
              </a:rPr>
              <a:t>cis</a:t>
            </a:r>
          </a:p>
        </p:txBody>
      </p:sp>
      <p:sp>
        <p:nvSpPr>
          <p:cNvPr id="692247" name="Text Box 23"/>
          <p:cNvSpPr txBox="1">
            <a:spLocks noChangeArrowheads="1"/>
          </p:cNvSpPr>
          <p:nvPr/>
        </p:nvSpPr>
        <p:spPr bwMode="auto">
          <a:xfrm>
            <a:off x="2955290" y="1357620"/>
            <a:ext cx="11256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400" dirty="0">
                <a:solidFill>
                  <a:srgbClr val="FF9900"/>
                </a:solidFill>
                <a:effectLst>
                  <a:outerShdw blurRad="38100" dist="38100" dir="2700000" algn="tl">
                    <a:srgbClr val="000000"/>
                  </a:outerShdw>
                </a:effectLst>
                <a:latin typeface="Comic Sans MS" panose="030F0702030302020204" pitchFamily="66" charset="0"/>
              </a:rPr>
              <a:t>Bridge</a:t>
            </a:r>
          </a:p>
        </p:txBody>
      </p:sp>
      <p:sp>
        <p:nvSpPr>
          <p:cNvPr id="692248" name="Freeform 24"/>
          <p:cNvSpPr>
            <a:spLocks/>
          </p:cNvSpPr>
          <p:nvPr/>
        </p:nvSpPr>
        <p:spPr bwMode="auto">
          <a:xfrm rot="20188329" flipH="1" flipV="1">
            <a:off x="2266745" y="1528702"/>
            <a:ext cx="712787" cy="181292"/>
          </a:xfrm>
          <a:custGeom>
            <a:avLst/>
            <a:gdLst>
              <a:gd name="T0" fmla="*/ 0 w 320"/>
              <a:gd name="T1" fmla="*/ 0 h 320"/>
              <a:gd name="T2" fmla="*/ 141 w 320"/>
              <a:gd name="T3" fmla="*/ 269 h 320"/>
              <a:gd name="T4" fmla="*/ 320 w 320"/>
              <a:gd name="T5" fmla="*/ 308 h 320"/>
            </a:gdLst>
            <a:ahLst/>
            <a:cxnLst>
              <a:cxn ang="0">
                <a:pos x="T0" y="T1"/>
              </a:cxn>
              <a:cxn ang="0">
                <a:pos x="T2" y="T3"/>
              </a:cxn>
              <a:cxn ang="0">
                <a:pos x="T4" y="T5"/>
              </a:cxn>
            </a:cxnLst>
            <a:rect l="0" t="0" r="r" b="b"/>
            <a:pathLst>
              <a:path w="320" h="320">
                <a:moveTo>
                  <a:pt x="0" y="0"/>
                </a:moveTo>
                <a:cubicBezTo>
                  <a:pt x="44" y="109"/>
                  <a:pt x="88" y="218"/>
                  <a:pt x="141" y="269"/>
                </a:cubicBezTo>
                <a:cubicBezTo>
                  <a:pt x="194" y="320"/>
                  <a:pt x="257" y="314"/>
                  <a:pt x="320" y="308"/>
                </a:cubicBezTo>
              </a:path>
            </a:pathLst>
          </a:custGeom>
          <a:noFill/>
          <a:ln w="25400" cap="flat" cmpd="sng">
            <a:solidFill>
              <a:srgbClr val="FF9900"/>
            </a:solidFill>
            <a:prstDash val="solid"/>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692249" name="Rectangle 25"/>
          <p:cNvSpPr>
            <a:spLocks noChangeArrowheads="1"/>
          </p:cNvSpPr>
          <p:nvPr/>
        </p:nvSpPr>
        <p:spPr bwMode="auto">
          <a:xfrm>
            <a:off x="1520190" y="1939290"/>
            <a:ext cx="1435100" cy="763588"/>
          </a:xfrm>
          <a:prstGeom prst="rect">
            <a:avLst/>
          </a:prstGeom>
          <a:noFill/>
          <a:ln w="254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692250" name="Text Box 26"/>
          <p:cNvSpPr txBox="1">
            <a:spLocks noChangeArrowheads="1"/>
          </p:cNvSpPr>
          <p:nvPr/>
        </p:nvSpPr>
        <p:spPr bwMode="auto">
          <a:xfrm>
            <a:off x="2986088" y="2150428"/>
            <a:ext cx="191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400" dirty="0">
                <a:solidFill>
                  <a:srgbClr val="66CCFF"/>
                </a:solidFill>
                <a:effectLst>
                  <a:outerShdw blurRad="38100" dist="38100" dir="2700000" algn="tl">
                    <a:srgbClr val="000000"/>
                  </a:outerShdw>
                </a:effectLst>
                <a:latin typeface="Comic Sans MS" panose="030F0702030302020204" pitchFamily="66" charset="0"/>
              </a:rPr>
              <a:t>Locked boat</a:t>
            </a:r>
          </a:p>
        </p:txBody>
      </p:sp>
      <p:sp>
        <p:nvSpPr>
          <p:cNvPr id="692251" name="Rectangle 27"/>
          <p:cNvSpPr>
            <a:spLocks noChangeArrowheads="1"/>
          </p:cNvSpPr>
          <p:nvPr/>
        </p:nvSpPr>
        <p:spPr bwMode="auto">
          <a:xfrm>
            <a:off x="3070225" y="3106103"/>
            <a:ext cx="2333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2400">
                <a:solidFill>
                  <a:srgbClr val="FFFFFF"/>
                </a:solidFill>
                <a:effectLst>
                  <a:outerShdw blurRad="38100" dist="38100" dir="2700000" algn="tl">
                    <a:srgbClr val="000000"/>
                  </a:outerShdw>
                </a:effectLst>
                <a:latin typeface="Comic Sans MS" panose="030F0702030302020204" pitchFamily="66" charset="0"/>
              </a:rPr>
              <a:t>H</a:t>
            </a:r>
          </a:p>
        </p:txBody>
      </p:sp>
      <p:sp>
        <p:nvSpPr>
          <p:cNvPr id="692252" name="Rectangle 28"/>
          <p:cNvSpPr>
            <a:spLocks noChangeArrowheads="1"/>
          </p:cNvSpPr>
          <p:nvPr/>
        </p:nvSpPr>
        <p:spPr bwMode="auto">
          <a:xfrm>
            <a:off x="3070225" y="4534853"/>
            <a:ext cx="2333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2400">
                <a:solidFill>
                  <a:srgbClr val="FFFFFF"/>
                </a:solidFill>
                <a:effectLst>
                  <a:outerShdw blurRad="38100" dist="38100" dir="2700000" algn="tl">
                    <a:srgbClr val="000000"/>
                  </a:outerShdw>
                </a:effectLst>
                <a:latin typeface="Comic Sans MS" panose="030F0702030302020204" pitchFamily="66" charset="0"/>
              </a:rPr>
              <a:t>H</a:t>
            </a:r>
          </a:p>
        </p:txBody>
      </p:sp>
      <p:sp>
        <p:nvSpPr>
          <p:cNvPr id="692253" name="Rectangle 29"/>
          <p:cNvSpPr>
            <a:spLocks noChangeArrowheads="1"/>
          </p:cNvSpPr>
          <p:nvPr/>
        </p:nvSpPr>
        <p:spPr bwMode="auto">
          <a:xfrm>
            <a:off x="5438775" y="3114040"/>
            <a:ext cx="2333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2400">
                <a:solidFill>
                  <a:srgbClr val="FFFFFF"/>
                </a:solidFill>
                <a:effectLst>
                  <a:outerShdw blurRad="38100" dist="38100" dir="2700000" algn="tl">
                    <a:srgbClr val="000000"/>
                  </a:outerShdw>
                </a:effectLst>
                <a:latin typeface="Comic Sans MS" panose="030F0702030302020204" pitchFamily="66" charset="0"/>
              </a:rPr>
              <a:t>H</a:t>
            </a:r>
          </a:p>
        </p:txBody>
      </p:sp>
      <p:sp>
        <p:nvSpPr>
          <p:cNvPr id="692254" name="Rectangle 30"/>
          <p:cNvSpPr>
            <a:spLocks noChangeArrowheads="1"/>
          </p:cNvSpPr>
          <p:nvPr/>
        </p:nvSpPr>
        <p:spPr bwMode="auto">
          <a:xfrm>
            <a:off x="5438775" y="4618990"/>
            <a:ext cx="2333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2400">
                <a:solidFill>
                  <a:srgbClr val="FFFFFF"/>
                </a:solidFill>
                <a:effectLst>
                  <a:outerShdw blurRad="38100" dist="38100" dir="2700000" algn="tl">
                    <a:srgbClr val="000000"/>
                  </a:outerShdw>
                </a:effectLst>
                <a:latin typeface="Comic Sans MS" panose="030F0702030302020204" pitchFamily="66" charset="0"/>
              </a:rPr>
              <a:t>H</a:t>
            </a:r>
          </a:p>
        </p:txBody>
      </p:sp>
      <p:sp>
        <p:nvSpPr>
          <p:cNvPr id="692255" name="Line 31"/>
          <p:cNvSpPr>
            <a:spLocks noChangeShapeType="1"/>
          </p:cNvSpPr>
          <p:nvPr/>
        </p:nvSpPr>
        <p:spPr bwMode="auto">
          <a:xfrm>
            <a:off x="3187700" y="4225290"/>
            <a:ext cx="0" cy="36195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692256" name="Object 32"/>
          <p:cNvGraphicFramePr>
            <a:graphicFrameLocks noChangeAspect="1"/>
          </p:cNvGraphicFramePr>
          <p:nvPr>
            <p:extLst>
              <p:ext uri="{D42A27DB-BD31-4B8C-83A1-F6EECF244321}">
                <p14:modId xmlns:p14="http://schemas.microsoft.com/office/powerpoint/2010/main" val="2217240071"/>
              </p:ext>
            </p:extLst>
          </p:nvPr>
        </p:nvGraphicFramePr>
        <p:xfrm>
          <a:off x="1552575" y="1523365"/>
          <a:ext cx="1327150" cy="1136650"/>
        </p:xfrm>
        <a:graphic>
          <a:graphicData uri="http://schemas.openxmlformats.org/presentationml/2006/ole">
            <mc:AlternateContent xmlns:mc="http://schemas.openxmlformats.org/markup-compatibility/2006">
              <mc:Choice xmlns:v="urn:schemas-microsoft-com:vml" Requires="v">
                <p:oleObj spid="_x0000_s692306" name="CS ChemDraw Drawing" r:id="rId3" imgW="584838" imgH="498002" progId="ChemDraw.Document.6.0">
                  <p:embed/>
                </p:oleObj>
              </mc:Choice>
              <mc:Fallback>
                <p:oleObj name="CS ChemDraw Drawing" r:id="rId3" imgW="584838" imgH="498002" progId="ChemDraw.Document.6.0">
                  <p:embed/>
                  <p:pic>
                    <p:nvPicPr>
                      <p:cNvPr id="0" name="Object 32"/>
                      <p:cNvPicPr>
                        <a:picLocks noChangeAspect="1" noChangeArrowheads="1"/>
                      </p:cNvPicPr>
                      <p:nvPr/>
                    </p:nvPicPr>
                    <p:blipFill>
                      <a:blip r:embed="rId4"/>
                      <a:srcRect/>
                      <a:stretch>
                        <a:fillRect/>
                      </a:stretch>
                    </p:blipFill>
                    <p:spPr bwMode="auto">
                      <a:xfrm>
                        <a:off x="1552575" y="1523365"/>
                        <a:ext cx="132715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92257"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3204528"/>
            <a:ext cx="2171700"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2258"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4300" y="3199765"/>
            <a:ext cx="248285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2259" name="Text Box 35"/>
          <p:cNvSpPr txBox="1">
            <a:spLocks noChangeArrowheads="1"/>
          </p:cNvSpPr>
          <p:nvPr/>
        </p:nvSpPr>
        <p:spPr bwMode="auto">
          <a:xfrm>
            <a:off x="227013" y="6164263"/>
            <a:ext cx="61718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solidFill>
                  <a:srgbClr val="FFFF00"/>
                </a:solidFill>
                <a:effectLst>
                  <a:outerShdw blurRad="38100" dist="38100" dir="2700000" algn="tl">
                    <a:srgbClr val="000000"/>
                  </a:outerShdw>
                </a:effectLst>
                <a:latin typeface="+mn-lt"/>
              </a:rPr>
              <a:t>Home exercise: Make models and try the ring flip!</a:t>
            </a:r>
          </a:p>
        </p:txBody>
      </p:sp>
      <p:cxnSp>
        <p:nvCxnSpPr>
          <p:cNvPr id="32" name="Straight Connector 31"/>
          <p:cNvCxnSpPr/>
          <p:nvPr/>
        </p:nvCxnSpPr>
        <p:spPr bwMode="auto">
          <a:xfrm>
            <a:off x="134425" y="1130300"/>
            <a:ext cx="8875151" cy="1270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3252" name="Text Box 4"/>
          <p:cNvSpPr txBox="1">
            <a:spLocks noChangeArrowheads="1"/>
          </p:cNvSpPr>
          <p:nvPr/>
        </p:nvSpPr>
        <p:spPr bwMode="auto">
          <a:xfrm>
            <a:off x="248444" y="1236921"/>
            <a:ext cx="86471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smtClean="0">
                <a:solidFill>
                  <a:schemeClr val="tx1"/>
                </a:solidFill>
                <a:effectLst>
                  <a:outerShdw blurRad="38100" dist="38100" dir="2700000" algn="tl">
                    <a:srgbClr val="000000"/>
                  </a:outerShdw>
                </a:effectLst>
                <a:latin typeface="+mn-lt"/>
              </a:rPr>
              <a:t>Exotic </a:t>
            </a:r>
            <a:r>
              <a:rPr lang="en-US" altLang="en-US" sz="2000" dirty="0" err="1">
                <a:solidFill>
                  <a:schemeClr val="tx1"/>
                </a:solidFill>
                <a:effectLst>
                  <a:outerShdw blurRad="38100" dist="38100" dir="2700000" algn="tl">
                    <a:srgbClr val="000000"/>
                  </a:outerShdw>
                </a:effectLst>
                <a:latin typeface="+mn-lt"/>
              </a:rPr>
              <a:t>polyhedra</a:t>
            </a:r>
            <a:r>
              <a:rPr lang="en-US" altLang="en-US" sz="2000" dirty="0">
                <a:solidFill>
                  <a:schemeClr val="tx1"/>
                </a:solidFill>
                <a:effectLst>
                  <a:outerShdw blurRad="38100" dist="38100" dir="2700000" algn="tl">
                    <a:srgbClr val="000000"/>
                  </a:outerShdw>
                </a:effectLst>
                <a:latin typeface="+mn-lt"/>
              </a:rPr>
              <a:t>: The </a:t>
            </a:r>
            <a:r>
              <a:rPr lang="en-US" altLang="en-US" sz="2000" dirty="0" smtClean="0">
                <a:solidFill>
                  <a:schemeClr val="tx1"/>
                </a:solidFill>
                <a:effectLst>
                  <a:outerShdw blurRad="38100" dist="38100" dir="2700000" algn="tl">
                    <a:srgbClr val="000000"/>
                  </a:outerShdw>
                </a:effectLst>
                <a:latin typeface="+mn-lt"/>
              </a:rPr>
              <a:t>five </a:t>
            </a:r>
            <a:r>
              <a:rPr lang="en-US" altLang="en-US" sz="2000" dirty="0">
                <a:solidFill>
                  <a:srgbClr val="FF9900"/>
                </a:solidFill>
                <a:effectLst>
                  <a:outerShdw blurRad="38100" dist="38100" dir="2700000" algn="tl">
                    <a:srgbClr val="000000"/>
                  </a:outerShdw>
                </a:effectLst>
                <a:latin typeface="+mn-lt"/>
              </a:rPr>
              <a:t>Platonic </a:t>
            </a:r>
            <a:r>
              <a:rPr lang="en-US" altLang="en-US" sz="2000" dirty="0">
                <a:solidFill>
                  <a:schemeClr val="tx1"/>
                </a:solidFill>
                <a:effectLst>
                  <a:outerShdw blurRad="38100" dist="38100" dir="2700000" algn="tl">
                    <a:srgbClr val="000000"/>
                  </a:outerShdw>
                </a:effectLst>
                <a:latin typeface="+mn-lt"/>
              </a:rPr>
              <a:t>or </a:t>
            </a:r>
            <a:r>
              <a:rPr lang="en-US" altLang="en-US" sz="2000" dirty="0">
                <a:solidFill>
                  <a:srgbClr val="FF9900"/>
                </a:solidFill>
                <a:effectLst>
                  <a:outerShdw blurRad="38100" dist="38100" dir="2700000" algn="tl">
                    <a:srgbClr val="000000"/>
                  </a:outerShdw>
                </a:effectLst>
                <a:latin typeface="+mn-lt"/>
              </a:rPr>
              <a:t>Cosmic </a:t>
            </a:r>
            <a:r>
              <a:rPr lang="en-US" altLang="en-US" sz="2000" dirty="0" smtClean="0">
                <a:solidFill>
                  <a:srgbClr val="FF9900"/>
                </a:solidFill>
                <a:effectLst>
                  <a:outerShdw blurRad="38100" dist="38100" dir="2700000" algn="tl">
                    <a:srgbClr val="000000"/>
                  </a:outerShdw>
                </a:effectLst>
                <a:latin typeface="+mn-lt"/>
              </a:rPr>
              <a:t>solids </a:t>
            </a:r>
            <a:r>
              <a:rPr lang="en-US" altLang="en-US" sz="2000" dirty="0">
                <a:solidFill>
                  <a:schemeClr val="tx1"/>
                </a:solidFill>
                <a:effectLst>
                  <a:outerShdw blurRad="38100" dist="38100" dir="2700000" algn="tl">
                    <a:srgbClr val="000000"/>
                  </a:outerShdw>
                </a:effectLst>
                <a:latin typeface="+mn-lt"/>
              </a:rPr>
              <a:t>(Plato 350 BC)</a:t>
            </a:r>
            <a:endParaRPr lang="en-US" altLang="en-US" sz="2000" dirty="0">
              <a:solidFill>
                <a:srgbClr val="FF9900"/>
              </a:solidFill>
              <a:effectLst>
                <a:outerShdw blurRad="38100" dist="38100" dir="2700000" algn="tl">
                  <a:srgbClr val="000000"/>
                </a:outerShdw>
              </a:effectLst>
              <a:latin typeface="+mn-lt"/>
            </a:endParaRPr>
          </a:p>
        </p:txBody>
      </p:sp>
      <p:grpSp>
        <p:nvGrpSpPr>
          <p:cNvPr id="693256" name="Group 8"/>
          <p:cNvGrpSpPr>
            <a:grpSpLocks/>
          </p:cNvGrpSpPr>
          <p:nvPr/>
        </p:nvGrpSpPr>
        <p:grpSpPr bwMode="auto">
          <a:xfrm>
            <a:off x="190500" y="2005013"/>
            <a:ext cx="8763000" cy="2195512"/>
            <a:chOff x="120" y="2739"/>
            <a:chExt cx="5520" cy="1383"/>
          </a:xfrm>
        </p:grpSpPr>
        <p:pic>
          <p:nvPicPr>
            <p:cNvPr id="693253" name="Picture 5" descr="te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 y="2740"/>
              <a:ext cx="1843" cy="1382"/>
            </a:xfrm>
            <a:prstGeom prst="rect">
              <a:avLst/>
            </a:prstGeom>
            <a:noFill/>
            <a:extLst>
              <a:ext uri="{909E8E84-426E-40DD-AFC4-6F175D3DCCD1}">
                <a14:hiddenFill xmlns:a14="http://schemas.microsoft.com/office/drawing/2010/main">
                  <a:solidFill>
                    <a:srgbClr val="FFFFFF"/>
                  </a:solidFill>
                </a14:hiddenFill>
              </a:ext>
            </a:extLst>
          </p:spPr>
        </p:pic>
        <p:pic>
          <p:nvPicPr>
            <p:cNvPr id="693254" name="Picture 6" descr="dode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 y="2740"/>
              <a:ext cx="1843" cy="1382"/>
            </a:xfrm>
            <a:prstGeom prst="rect">
              <a:avLst/>
            </a:prstGeom>
            <a:noFill/>
            <a:extLst>
              <a:ext uri="{909E8E84-426E-40DD-AFC4-6F175D3DCCD1}">
                <a14:hiddenFill xmlns:a14="http://schemas.microsoft.com/office/drawing/2010/main">
                  <a:solidFill>
                    <a:srgbClr val="FFFFFF"/>
                  </a:solidFill>
                </a14:hiddenFill>
              </a:ext>
            </a:extLst>
          </p:spPr>
        </p:pic>
        <p:pic>
          <p:nvPicPr>
            <p:cNvPr id="693255" name="Picture 7" descr="cu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 y="2739"/>
              <a:ext cx="1843" cy="1382"/>
            </a:xfrm>
            <a:prstGeom prst="rect">
              <a:avLst/>
            </a:prstGeom>
            <a:noFill/>
            <a:extLst>
              <a:ext uri="{909E8E84-426E-40DD-AFC4-6F175D3DCCD1}">
                <a14:hiddenFill xmlns:a14="http://schemas.microsoft.com/office/drawing/2010/main">
                  <a:solidFill>
                    <a:srgbClr val="FFFFFF"/>
                  </a:solidFill>
                </a14:hiddenFill>
              </a:ext>
            </a:extLst>
          </p:spPr>
        </p:pic>
      </p:grpSp>
      <p:sp>
        <p:nvSpPr>
          <p:cNvPr id="693257" name="Text Box 9"/>
          <p:cNvSpPr txBox="1">
            <a:spLocks noChangeArrowheads="1"/>
          </p:cNvSpPr>
          <p:nvPr/>
        </p:nvSpPr>
        <p:spPr bwMode="auto">
          <a:xfrm>
            <a:off x="443351" y="4259263"/>
            <a:ext cx="20104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effectLst>
                  <a:outerShdw blurRad="38100" dist="38100" dir="2700000" algn="tl">
                    <a:srgbClr val="000000"/>
                  </a:outerShdw>
                </a:effectLst>
                <a:latin typeface="+mn-lt"/>
              </a:rPr>
              <a:t>Tetrahedron</a:t>
            </a:r>
          </a:p>
          <a:p>
            <a:r>
              <a:rPr lang="en-US" altLang="en-US" sz="2400" dirty="0">
                <a:effectLst>
                  <a:outerShdw blurRad="38100" dist="38100" dir="2700000" algn="tl">
                    <a:srgbClr val="000000"/>
                  </a:outerShdw>
                </a:effectLst>
                <a:latin typeface="+mn-lt"/>
              </a:rPr>
              <a:t>(fire)</a:t>
            </a:r>
          </a:p>
        </p:txBody>
      </p:sp>
      <p:sp>
        <p:nvSpPr>
          <p:cNvPr id="693260" name="Rectangle 12"/>
          <p:cNvSpPr>
            <a:spLocks noChangeArrowheads="1"/>
          </p:cNvSpPr>
          <p:nvPr/>
        </p:nvSpPr>
        <p:spPr bwMode="auto">
          <a:xfrm>
            <a:off x="3920382" y="4249738"/>
            <a:ext cx="120417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effectLst>
                  <a:outerShdw blurRad="38100" dist="38100" dir="2700000" algn="tl">
                    <a:srgbClr val="000000"/>
                  </a:outerShdw>
                </a:effectLst>
                <a:latin typeface="+mn-lt"/>
              </a:rPr>
              <a:t>Cube</a:t>
            </a:r>
          </a:p>
          <a:p>
            <a:r>
              <a:rPr lang="en-US" altLang="en-US" sz="2400" dirty="0">
                <a:effectLst>
                  <a:outerShdw blurRad="38100" dist="38100" dir="2700000" algn="tl">
                    <a:srgbClr val="000000"/>
                  </a:outerShdw>
                </a:effectLst>
                <a:latin typeface="+mn-lt"/>
              </a:rPr>
              <a:t>(earth)</a:t>
            </a:r>
          </a:p>
        </p:txBody>
      </p:sp>
      <p:sp>
        <p:nvSpPr>
          <p:cNvPr id="693262" name="Rectangle 14"/>
          <p:cNvSpPr>
            <a:spLocks noChangeArrowheads="1"/>
          </p:cNvSpPr>
          <p:nvPr/>
        </p:nvSpPr>
        <p:spPr bwMode="auto">
          <a:xfrm>
            <a:off x="6373491" y="4240213"/>
            <a:ext cx="22333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effectLst>
                  <a:outerShdw blurRad="38100" dist="38100" dir="2700000" algn="tl">
                    <a:srgbClr val="000000"/>
                  </a:outerShdw>
                </a:effectLst>
                <a:latin typeface="+mn-lt"/>
              </a:rPr>
              <a:t>Dodecahedron</a:t>
            </a:r>
          </a:p>
          <a:p>
            <a:r>
              <a:rPr lang="en-US" altLang="en-US" sz="2400" dirty="0">
                <a:effectLst>
                  <a:outerShdw blurRad="38100" dist="38100" dir="2700000" algn="tl">
                    <a:srgbClr val="000000"/>
                  </a:outerShdw>
                </a:effectLst>
                <a:latin typeface="+mn-lt"/>
              </a:rPr>
              <a:t>(“ether</a:t>
            </a:r>
            <a:r>
              <a:rPr lang="en-US" altLang="en-US" sz="2400" dirty="0" smtClean="0">
                <a:effectLst>
                  <a:outerShdw blurRad="38100" dist="38100" dir="2700000" algn="tl">
                    <a:srgbClr val="000000"/>
                  </a:outerShdw>
                </a:effectLst>
                <a:latin typeface="+mn-lt"/>
              </a:rPr>
              <a:t>”)</a:t>
            </a:r>
            <a:endParaRPr lang="en-US" altLang="en-US" sz="2400" dirty="0">
              <a:effectLst>
                <a:outerShdw blurRad="38100" dist="38100" dir="2700000" algn="tl">
                  <a:srgbClr val="000000"/>
                </a:outerShdw>
              </a:effectLst>
              <a:latin typeface="+mn-lt"/>
            </a:endParaRPr>
          </a:p>
        </p:txBody>
      </p:sp>
      <p:sp>
        <p:nvSpPr>
          <p:cNvPr id="693263" name="Text Box 15"/>
          <p:cNvSpPr txBox="1">
            <a:spLocks noChangeArrowheads="1"/>
          </p:cNvSpPr>
          <p:nvPr/>
        </p:nvSpPr>
        <p:spPr bwMode="auto">
          <a:xfrm>
            <a:off x="203657" y="6173788"/>
            <a:ext cx="87366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dirty="0">
                <a:effectLst>
                  <a:outerShdw blurRad="38100" dist="38100" dir="2700000" algn="tl">
                    <a:srgbClr val="000000"/>
                  </a:outerShdw>
                </a:effectLst>
                <a:latin typeface="+mn-lt"/>
              </a:rPr>
              <a:t>Can we make the corresponding hydrocarbon frames (CH)</a:t>
            </a:r>
            <a:r>
              <a:rPr lang="en-US" altLang="en-US" sz="2400" i="1" baseline="-25000" dirty="0">
                <a:effectLst>
                  <a:outerShdw blurRad="38100" dist="38100" dir="2700000" algn="tl">
                    <a:srgbClr val="000000"/>
                  </a:outerShdw>
                </a:effectLst>
                <a:latin typeface="+mn-lt"/>
              </a:rPr>
              <a:t>n </a:t>
            </a:r>
            <a:r>
              <a:rPr lang="en-US" altLang="en-US" sz="2400" i="1" dirty="0">
                <a:effectLst>
                  <a:outerShdw blurRad="38100" dist="38100" dir="2700000" algn="tl">
                    <a:srgbClr val="000000"/>
                  </a:outerShdw>
                </a:effectLst>
                <a:latin typeface="+mn-lt"/>
              </a:rPr>
              <a:t>?</a:t>
            </a:r>
          </a:p>
        </p:txBody>
      </p:sp>
      <p:sp>
        <p:nvSpPr>
          <p:cNvPr id="693264" name="Text Box 16"/>
          <p:cNvSpPr txBox="1">
            <a:spLocks noChangeArrowheads="1"/>
          </p:cNvSpPr>
          <p:nvPr/>
        </p:nvSpPr>
        <p:spPr bwMode="auto">
          <a:xfrm>
            <a:off x="0" y="5386705"/>
            <a:ext cx="87719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effectLst>
                  <a:outerShdw blurRad="38100" dist="38100" dir="2700000" algn="tl">
                    <a:srgbClr val="000000"/>
                  </a:outerShdw>
                </a:effectLst>
                <a:latin typeface="+mn-lt"/>
              </a:rPr>
              <a:t>There are two more: icosahedron (water)            </a:t>
            </a:r>
            <a:r>
              <a:rPr lang="en-US" altLang="en-US" sz="2000" dirty="0" smtClean="0">
                <a:effectLst>
                  <a:outerShdw blurRad="38100" dist="38100" dir="2700000" algn="tl">
                    <a:srgbClr val="000000"/>
                  </a:outerShdw>
                </a:effectLst>
                <a:latin typeface="+mn-lt"/>
              </a:rPr>
              <a:t>and </a:t>
            </a:r>
            <a:r>
              <a:rPr lang="en-US" altLang="en-US" sz="2000" dirty="0">
                <a:effectLst>
                  <a:outerShdw blurRad="38100" dist="38100" dir="2700000" algn="tl">
                    <a:srgbClr val="000000"/>
                  </a:outerShdw>
                </a:effectLst>
                <a:latin typeface="+mn-lt"/>
              </a:rPr>
              <a:t>octahedron (air)</a:t>
            </a:r>
          </a:p>
        </p:txBody>
      </p:sp>
      <p:pic>
        <p:nvPicPr>
          <p:cNvPr id="693266" name="Picture 18" descr="Octahedr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8818" y="5200650"/>
            <a:ext cx="793750" cy="771525"/>
          </a:xfrm>
          <a:prstGeom prst="rect">
            <a:avLst/>
          </a:prstGeom>
          <a:noFill/>
          <a:extLst>
            <a:ext uri="{909E8E84-426E-40DD-AFC4-6F175D3DCCD1}">
              <a14:hiddenFill xmlns:a14="http://schemas.microsoft.com/office/drawing/2010/main">
                <a:solidFill>
                  <a:srgbClr val="FFFFFF"/>
                </a:solidFill>
              </a14:hiddenFill>
            </a:ext>
          </a:extLst>
        </p:spPr>
      </p:pic>
      <p:pic>
        <p:nvPicPr>
          <p:cNvPr id="693268" name="Picture 20" descr="Icosahedroncolored">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6983" y="5200650"/>
            <a:ext cx="720416" cy="749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134" y="124620"/>
            <a:ext cx="9089733" cy="859312"/>
          </a:xfrm>
        </p:spPr>
        <p:txBody>
          <a:bodyPr/>
          <a:lstStyle/>
          <a:p>
            <a:r>
              <a:rPr lang="en-US" altLang="en-US" sz="3200" smtClean="0">
                <a:solidFill>
                  <a:srgbClr val="00FF00"/>
                </a:solidFill>
                <a:latin typeface="+mn-lt"/>
              </a:rPr>
              <a:t>Strained Hydrocarbons: What Is The Limit?</a:t>
            </a:r>
            <a:endParaRPr lang="en-US" sz="3200" dirty="0">
              <a:solidFill>
                <a:srgbClr val="00FF00"/>
              </a:solidFill>
              <a:latin typeface="+mn-lt"/>
            </a:endParaRPr>
          </a:p>
        </p:txBody>
      </p:sp>
      <p:cxnSp>
        <p:nvCxnSpPr>
          <p:cNvPr id="15" name="Straight Connector 14"/>
          <p:cNvCxnSpPr/>
          <p:nvPr/>
        </p:nvCxnSpPr>
        <p:spPr bwMode="auto">
          <a:xfrm>
            <a:off x="165466" y="909320"/>
            <a:ext cx="8813068" cy="508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45" name="Text Box 5"/>
          <p:cNvSpPr txBox="1">
            <a:spLocks noChangeArrowheads="1"/>
          </p:cNvSpPr>
          <p:nvPr/>
        </p:nvSpPr>
        <p:spPr bwMode="auto">
          <a:xfrm>
            <a:off x="4733460" y="2500422"/>
            <a:ext cx="3050835" cy="1041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dirty="0">
                <a:solidFill>
                  <a:schemeClr val="tx1"/>
                </a:solidFill>
                <a:effectLst>
                  <a:outerShdw blurRad="38100" dist="38100" dir="2700000" algn="tl">
                    <a:srgbClr val="000000"/>
                  </a:outerShdw>
                </a:effectLst>
                <a:latin typeface="Comic Sans MS" panose="030F0702030302020204" pitchFamily="66" charset="0"/>
              </a:rPr>
              <a:t>Maier, </a:t>
            </a:r>
            <a:r>
              <a:rPr lang="en-US" altLang="en-US" sz="2000" dirty="0" err="1">
                <a:solidFill>
                  <a:schemeClr val="tx1"/>
                </a:solidFill>
                <a:effectLst>
                  <a:outerShdw blurRad="38100" dist="38100" dir="2700000" algn="tl">
                    <a:srgbClr val="000000"/>
                  </a:outerShdw>
                </a:effectLst>
                <a:latin typeface="Comic Sans MS" panose="030F0702030302020204" pitchFamily="66" charset="0"/>
              </a:rPr>
              <a:t>Sekiguchi</a:t>
            </a:r>
            <a:r>
              <a:rPr lang="en-US" altLang="en-US" sz="2000" dirty="0">
                <a:solidFill>
                  <a:schemeClr val="tx1"/>
                </a:solidFill>
                <a:effectLst>
                  <a:outerShdw blurRad="38100" dist="38100" dir="2700000" algn="tl">
                    <a:srgbClr val="000000"/>
                  </a:outerShdw>
                </a:effectLst>
                <a:latin typeface="Comic Sans MS" panose="030F0702030302020204" pitchFamily="66" charset="0"/>
              </a:rPr>
              <a:t>, 2002,</a:t>
            </a:r>
          </a:p>
          <a:p>
            <a:pPr>
              <a:lnSpc>
                <a:spcPct val="50000"/>
              </a:lnSpc>
              <a:spcBef>
                <a:spcPct val="50000"/>
              </a:spcBef>
            </a:pPr>
            <a:r>
              <a:rPr lang="en-US" altLang="en-US" sz="2000" dirty="0" err="1">
                <a:solidFill>
                  <a:schemeClr val="tx1"/>
                </a:solidFill>
                <a:effectLst>
                  <a:outerShdw blurRad="38100" dist="38100" dir="2700000" algn="tl">
                    <a:srgbClr val="000000"/>
                  </a:outerShdw>
                </a:effectLst>
                <a:latin typeface="Comic Sans MS" panose="030F0702030302020204" pitchFamily="66" charset="0"/>
              </a:rPr>
              <a:t>tetrakis</a:t>
            </a:r>
            <a:r>
              <a:rPr lang="en-US" altLang="en-US" sz="2000" dirty="0">
                <a:solidFill>
                  <a:schemeClr val="tx1"/>
                </a:solidFill>
                <a:effectLst>
                  <a:outerShdw blurRad="38100" dist="38100" dir="2700000" algn="tl">
                    <a:srgbClr val="000000"/>
                  </a:outerShdw>
                </a:effectLst>
                <a:latin typeface="Comic Sans MS" panose="030F0702030302020204" pitchFamily="66" charset="0"/>
              </a:rPr>
              <a:t>(trimethylsilyl)-</a:t>
            </a:r>
          </a:p>
          <a:p>
            <a:pPr>
              <a:lnSpc>
                <a:spcPct val="50000"/>
              </a:lnSpc>
              <a:spcBef>
                <a:spcPct val="50000"/>
              </a:spcBef>
            </a:pPr>
            <a:r>
              <a:rPr lang="en-US" altLang="en-US" sz="2000" dirty="0" err="1">
                <a:solidFill>
                  <a:srgbClr val="FF9900"/>
                </a:solidFill>
                <a:effectLst>
                  <a:outerShdw blurRad="38100" dist="38100" dir="2700000" algn="tl">
                    <a:srgbClr val="000000"/>
                  </a:outerShdw>
                </a:effectLst>
                <a:latin typeface="Comic Sans MS" panose="030F0702030302020204" pitchFamily="66" charset="0"/>
              </a:rPr>
              <a:t>tetrahedrane</a:t>
            </a:r>
            <a:r>
              <a:rPr lang="en-US" altLang="en-US" sz="2000" dirty="0">
                <a:solidFill>
                  <a:schemeClr val="tx1"/>
                </a:solidFill>
                <a:effectLst>
                  <a:outerShdw blurRad="38100" dist="38100" dir="2700000" algn="tl">
                    <a:srgbClr val="000000"/>
                  </a:outerShdw>
                </a:effectLst>
                <a:latin typeface="Comic Sans MS" panose="030F0702030302020204" pitchFamily="66" charset="0"/>
              </a:rPr>
              <a:t>.</a:t>
            </a:r>
            <a:endParaRPr lang="en-US" altLang="en-US" sz="2000" dirty="0">
              <a:solidFill>
                <a:srgbClr val="FF9900"/>
              </a:solidFill>
              <a:effectLst>
                <a:outerShdw blurRad="38100" dist="38100" dir="2700000" algn="tl">
                  <a:srgbClr val="000000"/>
                </a:outerShdw>
              </a:effectLst>
              <a:latin typeface="Comic Sans MS" panose="030F0702030302020204" pitchFamily="66" charset="0"/>
            </a:endParaRPr>
          </a:p>
        </p:txBody>
      </p:sp>
      <p:sp>
        <p:nvSpPr>
          <p:cNvPr id="675864" name="Text Box 24"/>
          <p:cNvSpPr txBox="1">
            <a:spLocks noChangeArrowheads="1"/>
          </p:cNvSpPr>
          <p:nvPr/>
        </p:nvSpPr>
        <p:spPr bwMode="auto">
          <a:xfrm>
            <a:off x="2335609" y="614283"/>
            <a:ext cx="18557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err="1">
                <a:solidFill>
                  <a:schemeClr val="tx1"/>
                </a:solidFill>
                <a:effectLst>
                  <a:outerShdw blurRad="38100" dist="38100" dir="2700000" algn="tl">
                    <a:srgbClr val="000000"/>
                  </a:outerShdw>
                </a:effectLst>
                <a:latin typeface="Comic Sans MS" panose="030F0702030302020204" pitchFamily="66" charset="0"/>
              </a:rPr>
              <a:t>m.p</a:t>
            </a:r>
            <a:r>
              <a:rPr lang="en-US" altLang="en-US" sz="2000" dirty="0" smtClean="0">
                <a:solidFill>
                  <a:schemeClr val="tx1"/>
                </a:solidFill>
                <a:effectLst>
                  <a:outerShdw blurRad="38100" dist="38100" dir="2700000" algn="tl">
                    <a:srgbClr val="000000"/>
                  </a:outerShdw>
                </a:effectLst>
                <a:latin typeface="Comic Sans MS" panose="030F0702030302020204" pitchFamily="66" charset="0"/>
              </a:rPr>
              <a:t>. 135°C ! </a:t>
            </a:r>
            <a:r>
              <a:rPr lang="en-US" altLang="en-US" sz="2000" dirty="0" smtClean="0">
                <a:solidFill>
                  <a:srgbClr val="66CCFF"/>
                </a:solidFill>
                <a:effectLst>
                  <a:outerShdw blurRad="38100" dist="38100" dir="2700000" algn="tl">
                    <a:srgbClr val="000000"/>
                  </a:outerShdw>
                </a:effectLst>
                <a:latin typeface="Comic Sans MS" panose="030F0702030302020204" pitchFamily="66" charset="0"/>
              </a:rPr>
              <a:t>Strain</a:t>
            </a:r>
            <a:r>
              <a:rPr lang="en-US" altLang="en-US" sz="2000" dirty="0">
                <a:solidFill>
                  <a:srgbClr val="66CCFF"/>
                </a:solidFill>
                <a:effectLst>
                  <a:outerShdw blurRad="38100" dist="38100" dir="2700000" algn="tl">
                    <a:srgbClr val="000000"/>
                  </a:outerShdw>
                </a:effectLst>
                <a:latin typeface="Comic Sans MS" panose="030F0702030302020204" pitchFamily="66" charset="0"/>
              </a:rPr>
              <a:t>: 130 kcal mol</a:t>
            </a:r>
            <a:r>
              <a:rPr lang="en-US" altLang="en-US" sz="2000" baseline="30000" dirty="0">
                <a:solidFill>
                  <a:srgbClr val="66CCFF"/>
                </a:solidFill>
                <a:effectLst>
                  <a:outerShdw blurRad="38100" dist="38100" dir="2700000" algn="tl">
                    <a:srgbClr val="000000"/>
                  </a:outerShdw>
                </a:effectLst>
                <a:latin typeface="Comic Sans MS" panose="030F0702030302020204" pitchFamily="66" charset="0"/>
              </a:rPr>
              <a:t>-1</a:t>
            </a:r>
            <a:endParaRPr lang="en-US" altLang="en-US" sz="2000" dirty="0">
              <a:solidFill>
                <a:srgbClr val="66CCFF"/>
              </a:solidFill>
              <a:effectLst>
                <a:outerShdw blurRad="38100" dist="38100" dir="2700000" algn="tl">
                  <a:srgbClr val="000000"/>
                </a:outerShdw>
              </a:effectLst>
              <a:latin typeface="Comic Sans MS" panose="030F0702030302020204" pitchFamily="66" charset="0"/>
            </a:endParaRPr>
          </a:p>
        </p:txBody>
      </p:sp>
      <p:sp>
        <p:nvSpPr>
          <p:cNvPr id="675868" name="Text Box 28"/>
          <p:cNvSpPr txBox="1">
            <a:spLocks noChangeArrowheads="1"/>
          </p:cNvSpPr>
          <p:nvPr/>
        </p:nvSpPr>
        <p:spPr bwMode="auto">
          <a:xfrm>
            <a:off x="208437" y="1930333"/>
            <a:ext cx="2251075" cy="119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r>
              <a:rPr lang="en-US" altLang="en-US" sz="2000" dirty="0">
                <a:solidFill>
                  <a:schemeClr val="tx1"/>
                </a:solidFill>
                <a:effectLst>
                  <a:outerShdw blurRad="38100" dist="38100" dir="2700000" algn="tl">
                    <a:srgbClr val="000000"/>
                  </a:outerShdw>
                </a:effectLst>
                <a:latin typeface="Comic Sans MS" panose="030F0702030302020204" pitchFamily="66" charset="0"/>
              </a:rPr>
              <a:t>Maier, 1978, </a:t>
            </a:r>
          </a:p>
          <a:p>
            <a:pPr>
              <a:lnSpc>
                <a:spcPct val="50000"/>
              </a:lnSpc>
              <a:spcBef>
                <a:spcPct val="50000"/>
              </a:spcBef>
            </a:pPr>
            <a:r>
              <a:rPr lang="en-US" altLang="en-US" sz="2000" dirty="0">
                <a:solidFill>
                  <a:schemeClr val="tx1"/>
                </a:solidFill>
                <a:effectLst>
                  <a:outerShdw blurRad="38100" dist="38100" dir="2700000" algn="tl">
                    <a:srgbClr val="000000"/>
                  </a:outerShdw>
                </a:effectLst>
                <a:latin typeface="Comic Sans MS" panose="030F0702030302020204" pitchFamily="66" charset="0"/>
              </a:rPr>
              <a:t>tetra-</a:t>
            </a:r>
            <a:r>
              <a:rPr lang="en-US" altLang="en-US" sz="2000" i="1" dirty="0">
                <a:solidFill>
                  <a:schemeClr val="tx1"/>
                </a:solidFill>
                <a:effectLst>
                  <a:outerShdw blurRad="38100" dist="38100" dir="2700000" algn="tl">
                    <a:srgbClr val="000000"/>
                  </a:outerShdw>
                </a:effectLst>
                <a:latin typeface="Comic Sans MS" panose="030F0702030302020204" pitchFamily="66" charset="0"/>
              </a:rPr>
              <a:t>t</a:t>
            </a:r>
            <a:r>
              <a:rPr lang="en-US" altLang="en-US" sz="2000" dirty="0">
                <a:solidFill>
                  <a:schemeClr val="tx1"/>
                </a:solidFill>
                <a:effectLst>
                  <a:outerShdw blurRad="38100" dist="38100" dir="2700000" algn="tl">
                    <a:srgbClr val="000000"/>
                  </a:outerShdw>
                </a:effectLst>
                <a:latin typeface="Comic Sans MS" panose="030F0702030302020204" pitchFamily="66" charset="0"/>
              </a:rPr>
              <a:t>-Bu-</a:t>
            </a:r>
          </a:p>
          <a:p>
            <a:pPr>
              <a:lnSpc>
                <a:spcPct val="50000"/>
              </a:lnSpc>
              <a:spcBef>
                <a:spcPct val="50000"/>
              </a:spcBef>
            </a:pPr>
            <a:r>
              <a:rPr lang="en-US" altLang="en-US" sz="2000" dirty="0" err="1">
                <a:solidFill>
                  <a:srgbClr val="FF9900"/>
                </a:solidFill>
                <a:effectLst>
                  <a:outerShdw blurRad="38100" dist="38100" dir="2700000" algn="tl">
                    <a:srgbClr val="000000"/>
                  </a:outerShdw>
                </a:effectLst>
                <a:latin typeface="Comic Sans MS" panose="030F0702030302020204" pitchFamily="66" charset="0"/>
              </a:rPr>
              <a:t>tetrahedrane</a:t>
            </a:r>
            <a:r>
              <a:rPr lang="en-US" altLang="en-US" sz="2000" dirty="0">
                <a:solidFill>
                  <a:schemeClr val="tx1"/>
                </a:solidFill>
                <a:effectLst>
                  <a:outerShdw blurRad="38100" dist="38100" dir="2700000" algn="tl">
                    <a:srgbClr val="000000"/>
                  </a:outerShdw>
                </a:effectLst>
                <a:latin typeface="Comic Sans MS" panose="030F0702030302020204" pitchFamily="66" charset="0"/>
              </a:rPr>
              <a:t>.</a:t>
            </a:r>
          </a:p>
          <a:p>
            <a:pPr>
              <a:lnSpc>
                <a:spcPct val="50000"/>
              </a:lnSpc>
              <a:spcBef>
                <a:spcPct val="50000"/>
              </a:spcBef>
            </a:pPr>
            <a:r>
              <a:rPr lang="en-US" altLang="en-US" sz="2000" dirty="0">
                <a:solidFill>
                  <a:schemeClr val="tx1"/>
                </a:solidFill>
                <a:effectLst>
                  <a:outerShdw blurRad="38100" dist="38100" dir="2700000" algn="tl">
                    <a:srgbClr val="000000"/>
                  </a:outerShdw>
                </a:effectLst>
                <a:latin typeface="Comic Sans MS" panose="030F0702030302020204" pitchFamily="66" charset="0"/>
              </a:rPr>
              <a:t>Substituted </a:t>
            </a:r>
            <a:r>
              <a:rPr lang="en-US" altLang="en-US" sz="2000" dirty="0">
                <a:solidFill>
                  <a:srgbClr val="B2B2B2"/>
                </a:solidFill>
                <a:effectLst>
                  <a:outerShdw blurRad="38100" dist="38100" dir="2700000" algn="tl">
                    <a:srgbClr val="000000"/>
                  </a:outerShdw>
                </a:effectLst>
                <a:latin typeface="Comic Sans MS" panose="030F0702030302020204" pitchFamily="66" charset="0"/>
              </a:rPr>
              <a:t>C</a:t>
            </a:r>
            <a:r>
              <a:rPr lang="en-US" altLang="en-US" sz="2000" baseline="-25000" dirty="0">
                <a:solidFill>
                  <a:schemeClr val="tx1"/>
                </a:solidFill>
                <a:effectLst>
                  <a:outerShdw blurRad="38100" dist="38100" dir="2700000" algn="tl">
                    <a:srgbClr val="000000"/>
                  </a:outerShdw>
                </a:effectLst>
                <a:latin typeface="Comic Sans MS" panose="030F0702030302020204" pitchFamily="66" charset="0"/>
              </a:rPr>
              <a:t>4</a:t>
            </a:r>
            <a:r>
              <a:rPr lang="en-US" altLang="en-US" sz="2000" dirty="0">
                <a:solidFill>
                  <a:srgbClr val="FFFFFF"/>
                </a:solidFill>
                <a:effectLst>
                  <a:outerShdw blurRad="38100" dist="38100" dir="2700000" algn="tl">
                    <a:srgbClr val="000000"/>
                  </a:outerShdw>
                </a:effectLst>
                <a:latin typeface="Comic Sans MS" panose="030F0702030302020204" pitchFamily="66" charset="0"/>
              </a:rPr>
              <a:t>H</a:t>
            </a:r>
            <a:r>
              <a:rPr lang="en-US" altLang="en-US" sz="2000" baseline="-25000" dirty="0">
                <a:solidFill>
                  <a:schemeClr val="tx1"/>
                </a:solidFill>
                <a:effectLst>
                  <a:outerShdw blurRad="38100" dist="38100" dir="2700000" algn="tl">
                    <a:srgbClr val="000000"/>
                  </a:outerShdw>
                </a:effectLst>
                <a:latin typeface="Comic Sans MS" panose="030F0702030302020204" pitchFamily="66" charset="0"/>
              </a:rPr>
              <a:t>4</a:t>
            </a:r>
            <a:endParaRPr lang="en-US" altLang="en-US" sz="2000" dirty="0">
              <a:solidFill>
                <a:schemeClr val="tx1"/>
              </a:solidFill>
              <a:effectLst>
                <a:outerShdw blurRad="38100" dist="38100" dir="2700000" algn="tl">
                  <a:srgbClr val="000000"/>
                </a:outerShdw>
              </a:effectLst>
              <a:latin typeface="Comic Sans MS" panose="030F0702030302020204" pitchFamily="66" charset="0"/>
            </a:endParaRPr>
          </a:p>
        </p:txBody>
      </p:sp>
      <p:sp>
        <p:nvSpPr>
          <p:cNvPr id="675869" name="Text Box 29"/>
          <p:cNvSpPr txBox="1">
            <a:spLocks noChangeArrowheads="1"/>
          </p:cNvSpPr>
          <p:nvPr/>
        </p:nvSpPr>
        <p:spPr bwMode="auto">
          <a:xfrm>
            <a:off x="4655820" y="5670550"/>
            <a:ext cx="29908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solidFill>
                  <a:schemeClr val="tx1"/>
                </a:solidFill>
                <a:effectLst>
                  <a:outerShdw blurRad="38100" dist="38100" dir="2700000" algn="tl">
                    <a:srgbClr val="000000"/>
                  </a:outerShdw>
                </a:effectLst>
                <a:latin typeface="Comic Sans MS" panose="030F0702030302020204" pitchFamily="66" charset="0"/>
              </a:rPr>
              <a:t>Paquette, 1982, </a:t>
            </a:r>
            <a:r>
              <a:rPr lang="en-US" altLang="en-US" sz="2000" dirty="0" err="1">
                <a:solidFill>
                  <a:srgbClr val="FF9900"/>
                </a:solidFill>
                <a:effectLst>
                  <a:outerShdw blurRad="38100" dist="38100" dir="2700000" algn="tl">
                    <a:srgbClr val="000000"/>
                  </a:outerShdw>
                </a:effectLst>
                <a:latin typeface="Comic Sans MS" panose="030F0702030302020204" pitchFamily="66" charset="0"/>
              </a:rPr>
              <a:t>dodecahedrane</a:t>
            </a:r>
            <a:r>
              <a:rPr lang="en-US" altLang="en-US" sz="2000" dirty="0">
                <a:solidFill>
                  <a:schemeClr val="tx1"/>
                </a:solidFill>
                <a:effectLst>
                  <a:outerShdw blurRad="38100" dist="38100" dir="2700000" algn="tl">
                    <a:srgbClr val="000000"/>
                  </a:outerShdw>
                </a:effectLst>
                <a:latin typeface="Comic Sans MS" panose="030F0702030302020204" pitchFamily="66" charset="0"/>
              </a:rPr>
              <a:t>, </a:t>
            </a:r>
            <a:r>
              <a:rPr lang="en-US" altLang="en-US" sz="2000" dirty="0">
                <a:solidFill>
                  <a:srgbClr val="B2B2B2"/>
                </a:solidFill>
                <a:effectLst>
                  <a:outerShdw blurRad="38100" dist="38100" dir="2700000" algn="tl">
                    <a:srgbClr val="000000"/>
                  </a:outerShdw>
                </a:effectLst>
                <a:latin typeface="Comic Sans MS" panose="030F0702030302020204" pitchFamily="66" charset="0"/>
              </a:rPr>
              <a:t>C</a:t>
            </a:r>
            <a:r>
              <a:rPr lang="en-US" altLang="en-US" sz="2000" baseline="-25000" dirty="0">
                <a:solidFill>
                  <a:schemeClr val="tx1"/>
                </a:solidFill>
                <a:effectLst>
                  <a:outerShdw blurRad="38100" dist="38100" dir="2700000" algn="tl">
                    <a:srgbClr val="000000"/>
                  </a:outerShdw>
                </a:effectLst>
                <a:latin typeface="Comic Sans MS" panose="030F0702030302020204" pitchFamily="66" charset="0"/>
              </a:rPr>
              <a:t>20</a:t>
            </a:r>
            <a:r>
              <a:rPr lang="en-US" altLang="en-US" sz="2000" dirty="0">
                <a:solidFill>
                  <a:srgbClr val="FFFFFF"/>
                </a:solidFill>
                <a:effectLst>
                  <a:outerShdw blurRad="38100" dist="38100" dir="2700000" algn="tl">
                    <a:srgbClr val="000000"/>
                  </a:outerShdw>
                </a:effectLst>
                <a:latin typeface="Comic Sans MS" panose="030F0702030302020204" pitchFamily="66" charset="0"/>
              </a:rPr>
              <a:t>H</a:t>
            </a:r>
            <a:r>
              <a:rPr lang="en-US" altLang="en-US" sz="2000" baseline="-25000" dirty="0">
                <a:solidFill>
                  <a:schemeClr val="tx1"/>
                </a:solidFill>
                <a:effectLst>
                  <a:outerShdw blurRad="38100" dist="38100" dir="2700000" algn="tl">
                    <a:srgbClr val="000000"/>
                  </a:outerShdw>
                </a:effectLst>
                <a:latin typeface="Comic Sans MS" panose="030F0702030302020204" pitchFamily="66" charset="0"/>
              </a:rPr>
              <a:t>20</a:t>
            </a:r>
            <a:r>
              <a:rPr lang="en-US" altLang="en-US" sz="2000" dirty="0">
                <a:solidFill>
                  <a:schemeClr val="tx1"/>
                </a:solidFill>
                <a:effectLst>
                  <a:outerShdw blurRad="38100" dist="38100" dir="2700000" algn="tl">
                    <a:srgbClr val="000000"/>
                  </a:outerShdw>
                </a:effectLst>
                <a:latin typeface="Comic Sans MS" panose="030F0702030302020204" pitchFamily="66" charset="0"/>
              </a:rPr>
              <a:t>, 12 </a:t>
            </a:r>
            <a:r>
              <a:rPr lang="en-US" altLang="en-US" sz="2000" dirty="0" err="1" smtClean="0">
                <a:solidFill>
                  <a:schemeClr val="tx1"/>
                </a:solidFill>
                <a:effectLst>
                  <a:outerShdw blurRad="38100" dist="38100" dir="2700000" algn="tl">
                    <a:srgbClr val="000000"/>
                  </a:outerShdw>
                </a:effectLst>
                <a:latin typeface="Comic Sans MS" panose="030F0702030302020204" pitchFamily="66" charset="0"/>
              </a:rPr>
              <a:t>cyclopentane</a:t>
            </a:r>
            <a:r>
              <a:rPr lang="en-US" altLang="en-US" sz="2000" dirty="0" smtClean="0">
                <a:solidFill>
                  <a:schemeClr val="tx1"/>
                </a:solidFill>
                <a:effectLst>
                  <a:outerShdw blurRad="38100" dist="38100" dir="2700000" algn="tl">
                    <a:srgbClr val="000000"/>
                  </a:outerShdw>
                </a:effectLst>
                <a:latin typeface="Comic Sans MS" panose="030F0702030302020204" pitchFamily="66" charset="0"/>
              </a:rPr>
              <a:t> faces</a:t>
            </a:r>
            <a:endParaRPr lang="en-US" altLang="en-US" sz="2000" dirty="0">
              <a:solidFill>
                <a:schemeClr val="tx1"/>
              </a:solidFill>
              <a:effectLst>
                <a:outerShdw blurRad="38100" dist="38100" dir="2700000" algn="tl">
                  <a:srgbClr val="000000"/>
                </a:outerShdw>
              </a:effectLst>
              <a:latin typeface="Comic Sans MS" panose="030F0702030302020204" pitchFamily="66" charset="0"/>
            </a:endParaRPr>
          </a:p>
        </p:txBody>
      </p:sp>
      <p:pic>
        <p:nvPicPr>
          <p:cNvPr id="675871" name="Picture 31" descr="TetraSi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225" y="160447"/>
            <a:ext cx="2154237" cy="2236788"/>
          </a:xfrm>
          <a:prstGeom prst="rect">
            <a:avLst/>
          </a:prstGeom>
          <a:solidFill>
            <a:srgbClr val="DDDDDD"/>
          </a:solidFill>
        </p:spPr>
      </p:pic>
      <p:sp>
        <p:nvSpPr>
          <p:cNvPr id="675872" name="Text Box 32"/>
          <p:cNvSpPr txBox="1">
            <a:spLocks noChangeArrowheads="1"/>
          </p:cNvSpPr>
          <p:nvPr/>
        </p:nvSpPr>
        <p:spPr bwMode="auto">
          <a:xfrm>
            <a:off x="7472362" y="744647"/>
            <a:ext cx="1731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en-US" altLang="en-US" sz="2000">
                <a:solidFill>
                  <a:schemeClr val="tx1"/>
                </a:solidFill>
                <a:effectLst>
                  <a:outerShdw blurRad="38100" dist="38100" dir="2700000" algn="tl">
                    <a:srgbClr val="000000"/>
                  </a:outerShdw>
                </a:effectLst>
                <a:latin typeface="Comic Sans MS" panose="030F0702030302020204" pitchFamily="66" charset="0"/>
              </a:rPr>
              <a:t>m.p. 202°C </a:t>
            </a:r>
            <a:r>
              <a:rPr lang="en-US" altLang="en-US" sz="2800">
                <a:solidFill>
                  <a:schemeClr val="tx1"/>
                </a:solidFill>
                <a:effectLst>
                  <a:outerShdw blurRad="38100" dist="38100" dir="2700000" algn="tl">
                    <a:srgbClr val="000000"/>
                  </a:outerShdw>
                </a:effectLst>
                <a:latin typeface="Comic Sans MS" panose="030F0702030302020204" pitchFamily="66" charset="0"/>
              </a:rPr>
              <a:t>  </a:t>
            </a:r>
          </a:p>
        </p:txBody>
      </p:sp>
      <p:sp>
        <p:nvSpPr>
          <p:cNvPr id="675902" name="Rectangle 62"/>
          <p:cNvSpPr>
            <a:spLocks noChangeArrowheads="1"/>
          </p:cNvSpPr>
          <p:nvPr/>
        </p:nvSpPr>
        <p:spPr bwMode="auto">
          <a:xfrm>
            <a:off x="7312054" y="4050854"/>
            <a:ext cx="164144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err="1">
                <a:solidFill>
                  <a:schemeClr val="tx1"/>
                </a:solidFill>
                <a:effectLst>
                  <a:outerShdw blurRad="38100" dist="38100" dir="2700000" algn="tl">
                    <a:srgbClr val="000000"/>
                  </a:outerShdw>
                </a:effectLst>
                <a:latin typeface="Comic Sans MS" panose="030F0702030302020204" pitchFamily="66" charset="0"/>
              </a:rPr>
              <a:t>m.p</a:t>
            </a:r>
            <a:r>
              <a:rPr lang="en-US" altLang="en-US" sz="2000" dirty="0">
                <a:solidFill>
                  <a:schemeClr val="tx1"/>
                </a:solidFill>
                <a:effectLst>
                  <a:outerShdw blurRad="38100" dist="38100" dir="2700000" algn="tl">
                    <a:srgbClr val="000000"/>
                  </a:outerShdw>
                </a:effectLst>
                <a:latin typeface="Comic Sans MS" panose="030F0702030302020204" pitchFamily="66" charset="0"/>
              </a:rPr>
              <a:t>. </a:t>
            </a:r>
            <a:r>
              <a:rPr lang="en-US" altLang="en-US" sz="2000" dirty="0" smtClean="0">
                <a:solidFill>
                  <a:schemeClr val="tx1"/>
                </a:solidFill>
                <a:effectLst>
                  <a:outerShdw blurRad="38100" dist="38100" dir="2700000" algn="tl">
                    <a:srgbClr val="000000"/>
                  </a:outerShdw>
                </a:effectLst>
                <a:latin typeface="Comic Sans MS" panose="030F0702030302020204" pitchFamily="66" charset="0"/>
              </a:rPr>
              <a:t>430°C ! </a:t>
            </a:r>
            <a:r>
              <a:rPr lang="en-US" altLang="en-US" sz="2000" dirty="0">
                <a:solidFill>
                  <a:srgbClr val="66CCFF"/>
                </a:solidFill>
                <a:effectLst>
                  <a:outerShdw blurRad="38100" dist="38100" dir="2700000" algn="tl">
                    <a:srgbClr val="000000"/>
                  </a:outerShdw>
                </a:effectLst>
                <a:latin typeface="Comic Sans MS" panose="030F0702030302020204" pitchFamily="66" charset="0"/>
              </a:rPr>
              <a:t>Strain: 60 kcal </a:t>
            </a:r>
            <a:r>
              <a:rPr lang="en-US" altLang="en-US" sz="2000" dirty="0" smtClean="0">
                <a:solidFill>
                  <a:srgbClr val="66CCFF"/>
                </a:solidFill>
                <a:effectLst>
                  <a:outerShdw blurRad="38100" dist="38100" dir="2700000" algn="tl">
                    <a:srgbClr val="000000"/>
                  </a:outerShdw>
                </a:effectLst>
                <a:latin typeface="Comic Sans MS" panose="030F0702030302020204" pitchFamily="66" charset="0"/>
              </a:rPr>
              <a:t>mol</a:t>
            </a:r>
            <a:r>
              <a:rPr lang="en-US" altLang="en-US" sz="2000" baseline="30000" dirty="0" smtClean="0">
                <a:solidFill>
                  <a:srgbClr val="66CCFF"/>
                </a:solidFill>
                <a:effectLst>
                  <a:outerShdw blurRad="38100" dist="38100" dir="2700000" algn="tl">
                    <a:srgbClr val="000000"/>
                  </a:outerShdw>
                </a:effectLst>
                <a:latin typeface="Comic Sans MS" panose="030F0702030302020204" pitchFamily="66" charset="0"/>
              </a:rPr>
              <a:t>-1</a:t>
            </a:r>
            <a:endParaRPr lang="en-US" altLang="en-US" sz="2000" dirty="0">
              <a:solidFill>
                <a:srgbClr val="66CCFF"/>
              </a:solidFill>
              <a:effectLst>
                <a:outerShdw blurRad="38100" dist="38100" dir="2700000" algn="tl">
                  <a:srgbClr val="000000"/>
                </a:outerShdw>
              </a:effectLst>
              <a:latin typeface="Comic Sans MS" panose="030F0702030302020204" pitchFamily="66" charset="0"/>
            </a:endParaRPr>
          </a:p>
        </p:txBody>
      </p:sp>
      <p:pic>
        <p:nvPicPr>
          <p:cNvPr id="675904" name="Picture 64" descr="Dodecahedron">
            <a:hlinkClick r:id="rId5" tooltip="Dodecahedron"/>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9225" y="3738245"/>
            <a:ext cx="1854200" cy="18081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886429641"/>
              </p:ext>
            </p:extLst>
          </p:nvPr>
        </p:nvGraphicFramePr>
        <p:xfrm>
          <a:off x="398620" y="160447"/>
          <a:ext cx="1870710" cy="1596805"/>
        </p:xfrm>
        <a:graphic>
          <a:graphicData uri="http://schemas.openxmlformats.org/presentationml/2006/ole">
            <mc:AlternateContent xmlns:mc="http://schemas.openxmlformats.org/markup-compatibility/2006">
              <mc:Choice xmlns:v="urn:schemas-microsoft-com:vml" Requires="v">
                <p:oleObj spid="_x0000_s700428" name="CS ChemDraw Drawing" r:id="rId7" imgW="1528142" imgH="1305668" progId="ChemDraw.Document.6.0">
                  <p:embed/>
                </p:oleObj>
              </mc:Choice>
              <mc:Fallback>
                <p:oleObj name="CS ChemDraw Drawing" r:id="rId7" imgW="1528142" imgH="1305668" progId="ChemDraw.Document.6.0">
                  <p:embed/>
                  <p:pic>
                    <p:nvPicPr>
                      <p:cNvPr id="0" name=""/>
                      <p:cNvPicPr/>
                      <p:nvPr/>
                    </p:nvPicPr>
                    <p:blipFill>
                      <a:blip r:embed="rId8"/>
                      <a:stretch>
                        <a:fillRect/>
                      </a:stretch>
                    </p:blipFill>
                    <p:spPr>
                      <a:xfrm>
                        <a:off x="398620" y="160447"/>
                        <a:ext cx="1870710" cy="1596805"/>
                      </a:xfrm>
                      <a:prstGeom prst="rect">
                        <a:avLst/>
                      </a:prstGeom>
                    </p:spPr>
                  </p:pic>
                </p:oleObj>
              </mc:Fallback>
            </mc:AlternateContent>
          </a:graphicData>
        </a:graphic>
      </p:graphicFrame>
      <p:grpSp>
        <p:nvGrpSpPr>
          <p:cNvPr id="53" name="Group 8"/>
          <p:cNvGrpSpPr>
            <a:grpSpLocks/>
          </p:cNvGrpSpPr>
          <p:nvPr/>
        </p:nvGrpSpPr>
        <p:grpSpPr bwMode="auto">
          <a:xfrm>
            <a:off x="650080" y="3949700"/>
            <a:ext cx="1143000" cy="938213"/>
            <a:chOff x="2987" y="1452"/>
            <a:chExt cx="720" cy="597"/>
          </a:xfrm>
        </p:grpSpPr>
        <p:sp>
          <p:nvSpPr>
            <p:cNvPr id="54" name="Line 9"/>
            <p:cNvSpPr>
              <a:spLocks noChangeShapeType="1"/>
            </p:cNvSpPr>
            <p:nvPr/>
          </p:nvSpPr>
          <p:spPr bwMode="auto">
            <a:xfrm>
              <a:off x="3223" y="1458"/>
              <a:ext cx="443" cy="0"/>
            </a:xfrm>
            <a:prstGeom prst="line">
              <a:avLst/>
            </a:prstGeom>
            <a:noFill/>
            <a:ln w="222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5" name="Line 10"/>
            <p:cNvSpPr>
              <a:spLocks noChangeShapeType="1"/>
            </p:cNvSpPr>
            <p:nvPr/>
          </p:nvSpPr>
          <p:spPr bwMode="auto">
            <a:xfrm>
              <a:off x="3027" y="1656"/>
              <a:ext cx="435" cy="0"/>
            </a:xfrm>
            <a:prstGeom prst="line">
              <a:avLst/>
            </a:prstGeom>
            <a:noFill/>
            <a:ln w="222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6" name="Line 11"/>
            <p:cNvSpPr>
              <a:spLocks noChangeShapeType="1"/>
            </p:cNvSpPr>
            <p:nvPr/>
          </p:nvSpPr>
          <p:spPr bwMode="auto">
            <a:xfrm>
              <a:off x="3023" y="2045"/>
              <a:ext cx="449" cy="0"/>
            </a:xfrm>
            <a:prstGeom prst="line">
              <a:avLst/>
            </a:prstGeom>
            <a:noFill/>
            <a:ln w="222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7" name="Line 12"/>
            <p:cNvSpPr>
              <a:spLocks noChangeShapeType="1"/>
            </p:cNvSpPr>
            <p:nvPr/>
          </p:nvSpPr>
          <p:spPr bwMode="auto">
            <a:xfrm rot="8100000">
              <a:off x="3419" y="1560"/>
              <a:ext cx="282" cy="0"/>
            </a:xfrm>
            <a:prstGeom prst="line">
              <a:avLst/>
            </a:prstGeom>
            <a:noFill/>
            <a:ln w="222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 name="Line 13"/>
            <p:cNvSpPr>
              <a:spLocks noChangeShapeType="1"/>
            </p:cNvSpPr>
            <p:nvPr/>
          </p:nvSpPr>
          <p:spPr bwMode="auto">
            <a:xfrm rot="5400000">
              <a:off x="3265" y="1851"/>
              <a:ext cx="397" cy="0"/>
            </a:xfrm>
            <a:prstGeom prst="line">
              <a:avLst/>
            </a:prstGeom>
            <a:noFill/>
            <a:ln w="222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9" name="Line 14"/>
            <p:cNvSpPr>
              <a:spLocks noChangeShapeType="1"/>
            </p:cNvSpPr>
            <p:nvPr/>
          </p:nvSpPr>
          <p:spPr bwMode="auto">
            <a:xfrm rot="5400000">
              <a:off x="2830" y="1851"/>
              <a:ext cx="397" cy="0"/>
            </a:xfrm>
            <a:prstGeom prst="line">
              <a:avLst/>
            </a:prstGeom>
            <a:noFill/>
            <a:ln w="222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0" name="Line 15"/>
            <p:cNvSpPr>
              <a:spLocks noChangeShapeType="1"/>
            </p:cNvSpPr>
            <p:nvPr/>
          </p:nvSpPr>
          <p:spPr bwMode="auto">
            <a:xfrm rot="8100000">
              <a:off x="3425" y="1948"/>
              <a:ext cx="282" cy="0"/>
            </a:xfrm>
            <a:prstGeom prst="line">
              <a:avLst/>
            </a:prstGeom>
            <a:noFill/>
            <a:ln w="222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1" name="Line 16"/>
            <p:cNvSpPr>
              <a:spLocks noChangeShapeType="1"/>
            </p:cNvSpPr>
            <p:nvPr/>
          </p:nvSpPr>
          <p:spPr bwMode="auto">
            <a:xfrm rot="8100000">
              <a:off x="2987" y="1556"/>
              <a:ext cx="282" cy="0"/>
            </a:xfrm>
            <a:prstGeom prst="line">
              <a:avLst/>
            </a:prstGeom>
            <a:noFill/>
            <a:ln w="222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 name="Line 17"/>
            <p:cNvSpPr>
              <a:spLocks noChangeShapeType="1"/>
            </p:cNvSpPr>
            <p:nvPr/>
          </p:nvSpPr>
          <p:spPr bwMode="auto">
            <a:xfrm rot="8100000">
              <a:off x="2993" y="1948"/>
              <a:ext cx="282" cy="0"/>
            </a:xfrm>
            <a:prstGeom prst="line">
              <a:avLst/>
            </a:prstGeom>
            <a:noFill/>
            <a:ln w="222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3" name="Line 18"/>
            <p:cNvSpPr>
              <a:spLocks noChangeShapeType="1"/>
            </p:cNvSpPr>
            <p:nvPr/>
          </p:nvSpPr>
          <p:spPr bwMode="auto">
            <a:xfrm rot="5400000">
              <a:off x="3147" y="1546"/>
              <a:ext cx="167" cy="0"/>
            </a:xfrm>
            <a:prstGeom prst="line">
              <a:avLst/>
            </a:prstGeom>
            <a:noFill/>
            <a:ln w="222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4" name="Line 19"/>
            <p:cNvSpPr>
              <a:spLocks noChangeShapeType="1"/>
            </p:cNvSpPr>
            <p:nvPr/>
          </p:nvSpPr>
          <p:spPr bwMode="auto">
            <a:xfrm rot="5400000">
              <a:off x="3144" y="1766"/>
              <a:ext cx="173" cy="0"/>
            </a:xfrm>
            <a:prstGeom prst="line">
              <a:avLst/>
            </a:prstGeom>
            <a:noFill/>
            <a:ln w="222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 name="Line 20"/>
            <p:cNvSpPr>
              <a:spLocks noChangeShapeType="1"/>
            </p:cNvSpPr>
            <p:nvPr/>
          </p:nvSpPr>
          <p:spPr bwMode="auto">
            <a:xfrm>
              <a:off x="3229" y="1852"/>
              <a:ext cx="213" cy="0"/>
            </a:xfrm>
            <a:prstGeom prst="line">
              <a:avLst/>
            </a:prstGeom>
            <a:noFill/>
            <a:ln w="222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6" name="Line 21"/>
            <p:cNvSpPr>
              <a:spLocks noChangeShapeType="1"/>
            </p:cNvSpPr>
            <p:nvPr/>
          </p:nvSpPr>
          <p:spPr bwMode="auto">
            <a:xfrm>
              <a:off x="3489" y="1850"/>
              <a:ext cx="173" cy="0"/>
            </a:xfrm>
            <a:prstGeom prst="line">
              <a:avLst/>
            </a:prstGeom>
            <a:noFill/>
            <a:ln w="222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7" name="Line 22"/>
            <p:cNvSpPr>
              <a:spLocks noChangeShapeType="1"/>
            </p:cNvSpPr>
            <p:nvPr/>
          </p:nvSpPr>
          <p:spPr bwMode="auto">
            <a:xfrm rot="5400000">
              <a:off x="3461" y="1654"/>
              <a:ext cx="403" cy="0"/>
            </a:xfrm>
            <a:prstGeom prst="line">
              <a:avLst/>
            </a:prstGeom>
            <a:noFill/>
            <a:ln w="222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69" name="Text Box 27"/>
          <p:cNvSpPr txBox="1">
            <a:spLocks noChangeArrowheads="1"/>
          </p:cNvSpPr>
          <p:nvPr/>
        </p:nvSpPr>
        <p:spPr bwMode="auto">
          <a:xfrm>
            <a:off x="462674" y="5279390"/>
            <a:ext cx="1742600" cy="552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45000"/>
              </a:lnSpc>
              <a:spcBef>
                <a:spcPct val="50000"/>
              </a:spcBef>
            </a:pPr>
            <a:r>
              <a:rPr lang="en-US" altLang="en-US" sz="2000" dirty="0">
                <a:solidFill>
                  <a:schemeClr val="tx1"/>
                </a:solidFill>
                <a:effectLst>
                  <a:outerShdw blurRad="38100" dist="38100" dir="2700000" algn="tl">
                    <a:srgbClr val="000000"/>
                  </a:outerShdw>
                </a:effectLst>
                <a:latin typeface="Comic Sans MS" panose="030F0702030302020204" pitchFamily="66" charset="0"/>
              </a:rPr>
              <a:t>Eaton, 1964,</a:t>
            </a:r>
          </a:p>
          <a:p>
            <a:pPr>
              <a:lnSpc>
                <a:spcPct val="45000"/>
              </a:lnSpc>
              <a:spcBef>
                <a:spcPct val="50000"/>
              </a:spcBef>
            </a:pPr>
            <a:r>
              <a:rPr lang="en-US" altLang="en-US" sz="2000" dirty="0" err="1">
                <a:solidFill>
                  <a:srgbClr val="FF9900"/>
                </a:solidFill>
                <a:effectLst>
                  <a:outerShdw blurRad="38100" dist="38100" dir="2700000" algn="tl">
                    <a:srgbClr val="000000"/>
                  </a:outerShdw>
                </a:effectLst>
                <a:latin typeface="Comic Sans MS" panose="030F0702030302020204" pitchFamily="66" charset="0"/>
              </a:rPr>
              <a:t>cubane</a:t>
            </a:r>
            <a:r>
              <a:rPr lang="en-US" altLang="en-US" sz="2000" dirty="0">
                <a:solidFill>
                  <a:schemeClr val="tx1"/>
                </a:solidFill>
                <a:effectLst>
                  <a:outerShdw blurRad="38100" dist="38100" dir="2700000" algn="tl">
                    <a:srgbClr val="000000"/>
                  </a:outerShdw>
                </a:effectLst>
                <a:latin typeface="Comic Sans MS" panose="030F0702030302020204" pitchFamily="66" charset="0"/>
              </a:rPr>
              <a:t>, </a:t>
            </a:r>
            <a:r>
              <a:rPr lang="en-US" altLang="en-US" sz="2000" dirty="0">
                <a:solidFill>
                  <a:srgbClr val="B2B2B2"/>
                </a:solidFill>
                <a:effectLst>
                  <a:outerShdw blurRad="38100" dist="38100" dir="2700000" algn="tl">
                    <a:srgbClr val="000000"/>
                  </a:outerShdw>
                </a:effectLst>
                <a:latin typeface="Comic Sans MS" panose="030F0702030302020204" pitchFamily="66" charset="0"/>
              </a:rPr>
              <a:t>C</a:t>
            </a:r>
            <a:r>
              <a:rPr lang="en-US" altLang="en-US" sz="2000" baseline="-25000" dirty="0">
                <a:solidFill>
                  <a:schemeClr val="tx1"/>
                </a:solidFill>
                <a:effectLst>
                  <a:outerShdw blurRad="38100" dist="38100" dir="2700000" algn="tl">
                    <a:srgbClr val="000000"/>
                  </a:outerShdw>
                </a:effectLst>
                <a:latin typeface="Comic Sans MS" panose="030F0702030302020204" pitchFamily="66" charset="0"/>
              </a:rPr>
              <a:t>8</a:t>
            </a:r>
            <a:r>
              <a:rPr lang="en-US" altLang="en-US" sz="2000" dirty="0">
                <a:solidFill>
                  <a:srgbClr val="FFFFFF"/>
                </a:solidFill>
                <a:effectLst>
                  <a:outerShdw blurRad="38100" dist="38100" dir="2700000" algn="tl">
                    <a:srgbClr val="000000"/>
                  </a:outerShdw>
                </a:effectLst>
                <a:latin typeface="Comic Sans MS" panose="030F0702030302020204" pitchFamily="66" charset="0"/>
              </a:rPr>
              <a:t>H</a:t>
            </a:r>
            <a:r>
              <a:rPr lang="en-US" altLang="en-US" sz="2000" baseline="-25000" dirty="0">
                <a:solidFill>
                  <a:schemeClr val="tx1"/>
                </a:solidFill>
                <a:effectLst>
                  <a:outerShdw blurRad="38100" dist="38100" dir="2700000" algn="tl">
                    <a:srgbClr val="000000"/>
                  </a:outerShdw>
                </a:effectLst>
                <a:latin typeface="Comic Sans MS" panose="030F0702030302020204" pitchFamily="66" charset="0"/>
              </a:rPr>
              <a:t>8</a:t>
            </a:r>
            <a:endParaRPr lang="en-US" altLang="en-US" sz="2000" dirty="0">
              <a:solidFill>
                <a:schemeClr val="tx1"/>
              </a:solidFill>
              <a:effectLst>
                <a:outerShdw blurRad="38100" dist="38100" dir="2700000" algn="tl">
                  <a:srgbClr val="000000"/>
                </a:outerShdw>
              </a:effectLst>
              <a:latin typeface="Comic Sans MS" panose="030F0702030302020204" pitchFamily="66" charset="0"/>
            </a:endParaRPr>
          </a:p>
        </p:txBody>
      </p:sp>
      <p:sp>
        <p:nvSpPr>
          <p:cNvPr id="70" name="Text Box 60"/>
          <p:cNvSpPr txBox="1">
            <a:spLocks noChangeArrowheads="1"/>
          </p:cNvSpPr>
          <p:nvPr/>
        </p:nvSpPr>
        <p:spPr bwMode="auto">
          <a:xfrm>
            <a:off x="2309336" y="3929785"/>
            <a:ext cx="18383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err="1">
                <a:solidFill>
                  <a:schemeClr val="tx1"/>
                </a:solidFill>
                <a:effectLst>
                  <a:outerShdw blurRad="38100" dist="38100" dir="2700000" algn="tl">
                    <a:srgbClr val="000000"/>
                  </a:outerShdw>
                </a:effectLst>
                <a:latin typeface="Comic Sans MS" panose="030F0702030302020204" pitchFamily="66" charset="0"/>
              </a:rPr>
              <a:t>m.p</a:t>
            </a:r>
            <a:r>
              <a:rPr lang="en-US" altLang="en-US" sz="2000" dirty="0">
                <a:solidFill>
                  <a:schemeClr val="tx1"/>
                </a:solidFill>
                <a:effectLst>
                  <a:outerShdw blurRad="38100" dist="38100" dir="2700000" algn="tl">
                    <a:srgbClr val="000000"/>
                  </a:outerShdw>
                </a:effectLst>
                <a:latin typeface="Comic Sans MS" panose="030F0702030302020204" pitchFamily="66" charset="0"/>
              </a:rPr>
              <a:t>. </a:t>
            </a:r>
            <a:r>
              <a:rPr lang="en-US" altLang="en-US" sz="2000" dirty="0" smtClean="0">
                <a:solidFill>
                  <a:schemeClr val="tx1"/>
                </a:solidFill>
                <a:effectLst>
                  <a:outerShdw blurRad="38100" dist="38100" dir="2700000" algn="tl">
                    <a:srgbClr val="000000"/>
                  </a:outerShdw>
                </a:effectLst>
                <a:latin typeface="Comic Sans MS" panose="030F0702030302020204" pitchFamily="66" charset="0"/>
              </a:rPr>
              <a:t>126°C </a:t>
            </a:r>
            <a:r>
              <a:rPr lang="en-US" altLang="en-US" sz="2000" dirty="0" smtClean="0">
                <a:solidFill>
                  <a:srgbClr val="66CCFF"/>
                </a:solidFill>
                <a:effectLst>
                  <a:outerShdw blurRad="38100" dist="38100" dir="2700000" algn="tl">
                    <a:srgbClr val="000000"/>
                  </a:outerShdw>
                </a:effectLst>
                <a:latin typeface="Comic Sans MS" panose="030F0702030302020204" pitchFamily="66" charset="0"/>
              </a:rPr>
              <a:t>Strain</a:t>
            </a:r>
            <a:r>
              <a:rPr lang="en-US" altLang="en-US" sz="2000" dirty="0">
                <a:solidFill>
                  <a:srgbClr val="66CCFF"/>
                </a:solidFill>
                <a:effectLst>
                  <a:outerShdw blurRad="38100" dist="38100" dir="2700000" algn="tl">
                    <a:srgbClr val="000000"/>
                  </a:outerShdw>
                </a:effectLst>
                <a:latin typeface="Comic Sans MS" panose="030F0702030302020204" pitchFamily="66" charset="0"/>
              </a:rPr>
              <a:t>: 166 kcal </a:t>
            </a:r>
            <a:r>
              <a:rPr lang="en-US" altLang="en-US" sz="2000" dirty="0" smtClean="0">
                <a:solidFill>
                  <a:srgbClr val="66CCFF"/>
                </a:solidFill>
                <a:effectLst>
                  <a:outerShdw blurRad="38100" dist="38100" dir="2700000" algn="tl">
                    <a:srgbClr val="000000"/>
                  </a:outerShdw>
                </a:effectLst>
                <a:latin typeface="Comic Sans MS" panose="030F0702030302020204" pitchFamily="66" charset="0"/>
              </a:rPr>
              <a:t>mol</a:t>
            </a:r>
            <a:r>
              <a:rPr lang="en-US" altLang="en-US" sz="2000" baseline="30000" dirty="0" smtClean="0">
                <a:solidFill>
                  <a:srgbClr val="66CCFF"/>
                </a:solidFill>
                <a:effectLst>
                  <a:outerShdw blurRad="38100" dist="38100" dir="2700000" algn="tl">
                    <a:srgbClr val="000000"/>
                  </a:outerShdw>
                </a:effectLst>
                <a:latin typeface="Comic Sans MS" panose="030F0702030302020204" pitchFamily="66" charset="0"/>
              </a:rPr>
              <a:t>-1</a:t>
            </a:r>
            <a:endParaRPr lang="en-US" altLang="en-US" sz="2000" dirty="0">
              <a:solidFill>
                <a:srgbClr val="66CCFF"/>
              </a:solidFill>
              <a:effectLst>
                <a:outerShdw blurRad="38100" dist="38100" dir="2700000" algn="tl">
                  <a:srgbClr val="000000"/>
                </a:outerShdw>
              </a:effectLst>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2019300"/>
            <a:ext cx="51054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2027238"/>
            <a:ext cx="4038600" cy="3554412"/>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6868" name="Rectangle 4"/>
          <p:cNvSpPr>
            <a:spLocks noGrp="1" noChangeArrowheads="1"/>
          </p:cNvSpPr>
          <p:nvPr>
            <p:ph type="title"/>
          </p:nvPr>
        </p:nvSpPr>
        <p:spPr>
          <a:xfrm>
            <a:off x="53339" y="254001"/>
            <a:ext cx="8985885" cy="1041400"/>
          </a:xfrm>
        </p:spPr>
        <p:txBody>
          <a:bodyPr/>
          <a:lstStyle/>
          <a:p>
            <a:r>
              <a:rPr lang="en-US" altLang="en-US" sz="3600" smtClean="0">
                <a:solidFill>
                  <a:srgbClr val="00FF00"/>
                </a:solidFill>
              </a:rPr>
              <a:t>Octanitrocubane: A New Explosive And Rocket Fuel</a:t>
            </a:r>
            <a:endParaRPr lang="en-US" altLang="en-US" sz="3600" dirty="0">
              <a:solidFill>
                <a:srgbClr val="00FF00"/>
              </a:solidFill>
            </a:endParaRPr>
          </a:p>
        </p:txBody>
      </p:sp>
      <p:sp>
        <p:nvSpPr>
          <p:cNvPr id="676869" name="Text Box 5"/>
          <p:cNvSpPr txBox="1">
            <a:spLocks noChangeArrowheads="1"/>
          </p:cNvSpPr>
          <p:nvPr/>
        </p:nvSpPr>
        <p:spPr bwMode="auto">
          <a:xfrm>
            <a:off x="123825" y="5657533"/>
            <a:ext cx="367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en-US" sz="2400" dirty="0">
                <a:solidFill>
                  <a:schemeClr val="tx1"/>
                </a:solidFill>
                <a:effectLst>
                  <a:outerShdw blurRad="38100" dist="38100" dir="2700000" algn="tl">
                    <a:srgbClr val="000000"/>
                  </a:outerShdw>
                </a:effectLst>
                <a:latin typeface="Comic Sans MS" panose="030F0702030302020204" pitchFamily="66" charset="0"/>
              </a:rPr>
              <a:t>Eaton, </a:t>
            </a:r>
            <a:r>
              <a:rPr lang="en-US" altLang="en-US" sz="2400" i="1" dirty="0">
                <a:solidFill>
                  <a:schemeClr val="tx1"/>
                </a:solidFill>
                <a:effectLst>
                  <a:outerShdw blurRad="38100" dist="38100" dir="2700000" algn="tl">
                    <a:srgbClr val="000000"/>
                  </a:outerShdw>
                </a:effectLst>
                <a:latin typeface="Comic Sans MS" panose="030F0702030302020204" pitchFamily="66" charset="0"/>
              </a:rPr>
              <a:t>Adv. Mat</a:t>
            </a:r>
            <a:r>
              <a:rPr lang="en-US" altLang="en-US" sz="2400" dirty="0">
                <a:solidFill>
                  <a:schemeClr val="tx1"/>
                </a:solidFill>
                <a:effectLst>
                  <a:outerShdw blurRad="38100" dist="38100" dir="2700000" algn="tl">
                    <a:srgbClr val="000000"/>
                  </a:outerShdw>
                </a:effectLst>
                <a:latin typeface="Comic Sans MS" panose="030F0702030302020204" pitchFamily="66" charset="0"/>
              </a:rPr>
              <a:t>., 2000.</a:t>
            </a:r>
          </a:p>
        </p:txBody>
      </p:sp>
      <p:cxnSp>
        <p:nvCxnSpPr>
          <p:cNvPr id="6" name="Straight Connector 5"/>
          <p:cNvCxnSpPr/>
          <p:nvPr/>
        </p:nvCxnSpPr>
        <p:spPr bwMode="auto">
          <a:xfrm>
            <a:off x="114301" y="1333500"/>
            <a:ext cx="8915399" cy="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0964" name="Text Box 4"/>
          <p:cNvSpPr txBox="1">
            <a:spLocks noChangeArrowheads="1"/>
          </p:cNvSpPr>
          <p:nvPr/>
        </p:nvSpPr>
        <p:spPr bwMode="auto">
          <a:xfrm>
            <a:off x="279400" y="255588"/>
            <a:ext cx="6210169"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dirty="0" err="1" smtClean="0">
                <a:solidFill>
                  <a:srgbClr val="CC00CC"/>
                </a:solidFill>
                <a:effectLst>
                  <a:outerShdw blurRad="38100" dist="38100" dir="2700000" algn="tl">
                    <a:srgbClr val="000000"/>
                  </a:outerShdw>
                </a:effectLst>
                <a:latin typeface="Comic Sans MS" panose="030F0702030302020204" pitchFamily="66" charset="0"/>
              </a:rPr>
              <a:t>Di</a:t>
            </a:r>
            <a:r>
              <a:rPr lang="en-US" altLang="en-US" sz="2800" dirty="0" err="1" smtClean="0">
                <a:effectLst>
                  <a:outerShdw blurRad="38100" dist="38100" dir="2700000" algn="tl">
                    <a:srgbClr val="000000"/>
                  </a:outerShdw>
                </a:effectLst>
                <a:latin typeface="Comic Sans MS" panose="030F0702030302020204" pitchFamily="66" charset="0"/>
              </a:rPr>
              <a:t>substituted</a:t>
            </a:r>
            <a:r>
              <a:rPr lang="en-US" altLang="en-US" sz="2800" dirty="0" smtClean="0">
                <a:effectLst>
                  <a:outerShdw blurRad="38100" dist="38100" dir="2700000" algn="tl">
                    <a:srgbClr val="000000"/>
                  </a:outerShdw>
                </a:effectLst>
                <a:latin typeface="Comic Sans MS" panose="030F0702030302020204" pitchFamily="66" charset="0"/>
              </a:rPr>
              <a:t> cycloalkanes</a:t>
            </a:r>
            <a:r>
              <a:rPr lang="en-US" altLang="en-US" dirty="0" smtClean="0">
                <a:effectLst>
                  <a:outerShdw blurRad="38100" dist="38100" dir="2700000" algn="tl">
                    <a:srgbClr val="000000"/>
                  </a:outerShdw>
                </a:effectLst>
                <a:latin typeface="Comic Sans MS" panose="030F0702030302020204" pitchFamily="66" charset="0"/>
              </a:rPr>
              <a:t>:</a:t>
            </a:r>
          </a:p>
          <a:p>
            <a:pPr>
              <a:spcBef>
                <a:spcPct val="50000"/>
              </a:spcBef>
            </a:pPr>
            <a:r>
              <a:rPr lang="en-US" altLang="en-US" dirty="0" smtClean="0">
                <a:effectLst>
                  <a:outerShdw blurRad="38100" dist="38100" dir="2700000" algn="tl">
                    <a:srgbClr val="000000"/>
                  </a:outerShdw>
                </a:effectLst>
                <a:latin typeface="Comic Sans MS" panose="030F0702030302020204" pitchFamily="66" charset="0"/>
              </a:rPr>
              <a:t>  </a:t>
            </a:r>
            <a:endParaRPr lang="en-US" altLang="en-US" dirty="0">
              <a:effectLst>
                <a:outerShdw blurRad="38100" dist="38100" dir="2700000" algn="tl">
                  <a:srgbClr val="000000"/>
                </a:outerShdw>
              </a:effectLst>
              <a:latin typeface="Comic Sans MS" panose="030F0702030302020204" pitchFamily="66" charset="0"/>
            </a:endParaRPr>
          </a:p>
          <a:p>
            <a:pPr marL="0" indent="0">
              <a:spcBef>
                <a:spcPct val="50000"/>
              </a:spcBef>
            </a:pPr>
            <a:r>
              <a:rPr lang="en-US" altLang="en-US" dirty="0" smtClean="0">
                <a:effectLst>
                  <a:outerShdw blurRad="38100" dist="38100" dir="2700000" algn="tl">
                    <a:srgbClr val="000000"/>
                  </a:outerShdw>
                </a:effectLst>
                <a:latin typeface="Comic Sans MS" panose="030F0702030302020204" pitchFamily="66" charset="0"/>
              </a:rPr>
              <a:t>a. </a:t>
            </a:r>
            <a:r>
              <a:rPr lang="en-US" altLang="en-US" dirty="0" smtClean="0">
                <a:solidFill>
                  <a:srgbClr val="00B0F0"/>
                </a:solidFill>
                <a:effectLst>
                  <a:outerShdw blurRad="38100" dist="38100" dir="2700000" algn="tl">
                    <a:srgbClr val="000000"/>
                  </a:outerShdw>
                </a:effectLst>
                <a:latin typeface="Comic Sans MS" panose="030F0702030302020204" pitchFamily="66" charset="0"/>
              </a:rPr>
              <a:t>Lowest</a:t>
            </a:r>
            <a:r>
              <a:rPr lang="en-US" altLang="en-US" dirty="0" smtClean="0">
                <a:effectLst>
                  <a:outerShdw blurRad="38100" dist="38100" dir="2700000" algn="tl">
                    <a:srgbClr val="000000"/>
                  </a:outerShdw>
                </a:effectLst>
                <a:latin typeface="Comic Sans MS" panose="030F0702030302020204" pitchFamily="66" charset="0"/>
              </a:rPr>
              <a:t> digit </a:t>
            </a:r>
            <a:r>
              <a:rPr lang="en-US" altLang="en-US" dirty="0" smtClean="0">
                <a:solidFill>
                  <a:srgbClr val="00B0F0"/>
                </a:solidFill>
                <a:effectLst>
                  <a:outerShdw blurRad="38100" dist="38100" dir="2700000" algn="tl">
                    <a:srgbClr val="000000"/>
                  </a:outerShdw>
                </a:effectLst>
                <a:latin typeface="Comic Sans MS" panose="030F0702030302020204" pitchFamily="66" charset="0"/>
              </a:rPr>
              <a:t>numbering</a:t>
            </a:r>
            <a:r>
              <a:rPr lang="en-US" altLang="en-US" dirty="0" smtClean="0">
                <a:effectLst>
                  <a:outerShdw blurRad="38100" dist="38100" dir="2700000" algn="tl">
                    <a:srgbClr val="000000"/>
                  </a:outerShdw>
                </a:effectLst>
                <a:latin typeface="Comic Sans MS" panose="030F0702030302020204" pitchFamily="66" charset="0"/>
              </a:rPr>
              <a:t> </a:t>
            </a:r>
            <a:r>
              <a:rPr lang="en-US" altLang="en-US" dirty="0">
                <a:effectLst>
                  <a:outerShdw blurRad="38100" dist="38100" dir="2700000" algn="tl">
                    <a:srgbClr val="000000"/>
                  </a:outerShdw>
                </a:effectLst>
                <a:latin typeface="Comic Sans MS" panose="030F0702030302020204" pitchFamily="66" charset="0"/>
              </a:rPr>
              <a:t>	</a:t>
            </a:r>
          </a:p>
          <a:p>
            <a:pPr marL="0" indent="0">
              <a:spcBef>
                <a:spcPct val="50000"/>
              </a:spcBef>
            </a:pPr>
            <a:r>
              <a:rPr lang="en-US" altLang="en-US" dirty="0" smtClean="0">
                <a:effectLst>
                  <a:outerShdw blurRad="38100" dist="38100" dir="2700000" algn="tl">
                    <a:srgbClr val="000000"/>
                  </a:outerShdw>
                </a:effectLst>
                <a:latin typeface="Comic Sans MS" panose="030F0702030302020204" pitchFamily="66" charset="0"/>
              </a:rPr>
              <a:t>b. Substituents go in </a:t>
            </a:r>
            <a:r>
              <a:rPr lang="en-US" altLang="en-US" dirty="0" smtClean="0">
                <a:solidFill>
                  <a:srgbClr val="00B0F0"/>
                </a:solidFill>
                <a:effectLst>
                  <a:outerShdw blurRad="38100" dist="38100" dir="2700000" algn="tl">
                    <a:srgbClr val="000000"/>
                  </a:outerShdw>
                </a:effectLst>
                <a:latin typeface="Comic Sans MS" panose="030F0702030302020204" pitchFamily="66" charset="0"/>
              </a:rPr>
              <a:t>alphabetical</a:t>
            </a:r>
            <a:r>
              <a:rPr lang="en-US" altLang="en-US" dirty="0" smtClean="0">
                <a:effectLst>
                  <a:outerShdw blurRad="38100" dist="38100" dir="2700000" algn="tl">
                    <a:srgbClr val="000000"/>
                  </a:outerShdw>
                </a:effectLst>
                <a:latin typeface="Comic Sans MS" panose="030F0702030302020204" pitchFamily="66" charset="0"/>
              </a:rPr>
              <a:t> </a:t>
            </a:r>
            <a:r>
              <a:rPr lang="en-US" altLang="en-US" dirty="0">
                <a:effectLst>
                  <a:outerShdw blurRad="38100" dist="38100" dir="2700000" algn="tl">
                    <a:srgbClr val="000000"/>
                  </a:outerShdw>
                </a:effectLst>
                <a:latin typeface="Comic Sans MS" panose="030F0702030302020204" pitchFamily="66" charset="0"/>
              </a:rPr>
              <a:t>order</a:t>
            </a:r>
          </a:p>
        </p:txBody>
      </p:sp>
      <p:sp>
        <p:nvSpPr>
          <p:cNvPr id="680969" name="AutoShape 9"/>
          <p:cNvSpPr>
            <a:spLocks noChangeArrowheads="1"/>
          </p:cNvSpPr>
          <p:nvPr/>
        </p:nvSpPr>
        <p:spPr bwMode="auto">
          <a:xfrm rot="5400000">
            <a:off x="1352233" y="3453448"/>
            <a:ext cx="731837" cy="731837"/>
          </a:xfrm>
          <a:prstGeom prst="hexagon">
            <a:avLst>
              <a:gd name="adj" fmla="val 25000"/>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ltLang="en-US" sz="4400">
              <a:solidFill>
                <a:schemeClr val="tx1"/>
              </a:solidFill>
              <a:effectLst>
                <a:outerShdw blurRad="38100" dist="38100" dir="2700000" algn="tl">
                  <a:srgbClr val="000000"/>
                </a:outerShdw>
              </a:effectLst>
            </a:endParaRPr>
          </a:p>
        </p:txBody>
      </p:sp>
      <p:sp>
        <p:nvSpPr>
          <p:cNvPr id="680970" name="Line 10"/>
          <p:cNvSpPr>
            <a:spLocks noChangeShapeType="1"/>
          </p:cNvSpPr>
          <p:nvPr/>
        </p:nvSpPr>
        <p:spPr bwMode="auto">
          <a:xfrm rot="8100000">
            <a:off x="2059415" y="3492590"/>
            <a:ext cx="379006" cy="111131"/>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80971" name="Line 11"/>
          <p:cNvSpPr>
            <a:spLocks noChangeShapeType="1"/>
          </p:cNvSpPr>
          <p:nvPr/>
        </p:nvSpPr>
        <p:spPr bwMode="auto">
          <a:xfrm rot="2700000" flipV="1">
            <a:off x="2068997" y="4038980"/>
            <a:ext cx="367780" cy="111131"/>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80972" name="Rectangle 12"/>
          <p:cNvSpPr>
            <a:spLocks noChangeArrowheads="1"/>
          </p:cNvSpPr>
          <p:nvPr/>
        </p:nvSpPr>
        <p:spPr bwMode="auto">
          <a:xfrm>
            <a:off x="2345213" y="3220077"/>
            <a:ext cx="592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chemeClr val="bg1">
                    <a:lumMod val="20000"/>
                    <a:lumOff val="80000"/>
                  </a:schemeClr>
                </a:solidFill>
                <a:effectLst>
                  <a:outerShdw blurRad="38100" dist="38100" dir="2700000" algn="tl">
                    <a:srgbClr val="000000"/>
                  </a:outerShdw>
                </a:effectLst>
                <a:latin typeface="Comic Sans MS" panose="030F0702030302020204" pitchFamily="66" charset="0"/>
              </a:rPr>
              <a:t>CH</a:t>
            </a:r>
            <a:r>
              <a:rPr lang="en-US" altLang="en-US" sz="1800" baseline="-25000" dirty="0">
                <a:solidFill>
                  <a:schemeClr val="bg1">
                    <a:lumMod val="20000"/>
                    <a:lumOff val="80000"/>
                  </a:schemeClr>
                </a:solidFill>
                <a:effectLst>
                  <a:outerShdw blurRad="38100" dist="38100" dir="2700000" algn="tl">
                    <a:srgbClr val="000000"/>
                  </a:outerShdw>
                </a:effectLst>
                <a:latin typeface="Comic Sans MS" panose="030F0702030302020204" pitchFamily="66" charset="0"/>
              </a:rPr>
              <a:t>3</a:t>
            </a:r>
          </a:p>
        </p:txBody>
      </p:sp>
      <p:sp>
        <p:nvSpPr>
          <p:cNvPr id="680973" name="Rectangle 13"/>
          <p:cNvSpPr>
            <a:spLocks noChangeArrowheads="1"/>
          </p:cNvSpPr>
          <p:nvPr/>
        </p:nvSpPr>
        <p:spPr bwMode="auto">
          <a:xfrm>
            <a:off x="2344036" y="4039105"/>
            <a:ext cx="1000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CC00CC"/>
                </a:solidFill>
                <a:effectLst>
                  <a:outerShdw blurRad="38100" dist="38100" dir="2700000" algn="tl">
                    <a:srgbClr val="000000"/>
                  </a:outerShdw>
                </a:effectLst>
                <a:latin typeface="Comic Sans MS" panose="030F0702030302020204" pitchFamily="66" charset="0"/>
              </a:rPr>
              <a:t>CH</a:t>
            </a:r>
            <a:r>
              <a:rPr lang="en-US" altLang="en-US" sz="1800" baseline="-25000" dirty="0">
                <a:solidFill>
                  <a:srgbClr val="CC00CC"/>
                </a:solidFill>
                <a:effectLst>
                  <a:outerShdw blurRad="38100" dist="38100" dir="2700000" algn="tl">
                    <a:srgbClr val="000000"/>
                  </a:outerShdw>
                </a:effectLst>
                <a:latin typeface="Comic Sans MS" panose="030F0702030302020204" pitchFamily="66" charset="0"/>
              </a:rPr>
              <a:t>2</a:t>
            </a:r>
            <a:r>
              <a:rPr lang="en-US" altLang="en-US" sz="1800" dirty="0">
                <a:solidFill>
                  <a:srgbClr val="CC00CC"/>
                </a:solidFill>
                <a:effectLst>
                  <a:outerShdw blurRad="38100" dist="38100" dir="2700000" algn="tl">
                    <a:srgbClr val="000000"/>
                  </a:outerShdw>
                </a:effectLst>
                <a:latin typeface="Comic Sans MS" panose="030F0702030302020204" pitchFamily="66" charset="0"/>
              </a:rPr>
              <a:t>CH</a:t>
            </a:r>
            <a:r>
              <a:rPr lang="en-US" altLang="en-US" sz="1800" baseline="-25000" dirty="0">
                <a:solidFill>
                  <a:srgbClr val="CC00CC"/>
                </a:solidFill>
                <a:effectLst>
                  <a:outerShdw blurRad="38100" dist="38100" dir="2700000" algn="tl">
                    <a:srgbClr val="000000"/>
                  </a:outerShdw>
                </a:effectLst>
                <a:latin typeface="Comic Sans MS" panose="030F0702030302020204" pitchFamily="66" charset="0"/>
              </a:rPr>
              <a:t>3</a:t>
            </a:r>
          </a:p>
        </p:txBody>
      </p:sp>
      <p:sp>
        <p:nvSpPr>
          <p:cNvPr id="680974" name="Text Box 14"/>
          <p:cNvSpPr txBox="1">
            <a:spLocks noChangeArrowheads="1"/>
          </p:cNvSpPr>
          <p:nvPr/>
        </p:nvSpPr>
        <p:spPr bwMode="auto">
          <a:xfrm>
            <a:off x="1907858" y="4001135"/>
            <a:ext cx="352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66CCFF"/>
                </a:solidFill>
                <a:effectLst>
                  <a:outerShdw blurRad="38100" dist="38100" dir="2700000" algn="tl">
                    <a:srgbClr val="000000"/>
                  </a:outerShdw>
                </a:effectLst>
                <a:latin typeface="Comic Sans MS" panose="030F0702030302020204" pitchFamily="66" charset="0"/>
              </a:rPr>
              <a:t>1</a:t>
            </a:r>
          </a:p>
        </p:txBody>
      </p:sp>
      <p:sp>
        <p:nvSpPr>
          <p:cNvPr id="680975" name="Text Box 15"/>
          <p:cNvSpPr txBox="1">
            <a:spLocks noChangeArrowheads="1"/>
          </p:cNvSpPr>
          <p:nvPr/>
        </p:nvSpPr>
        <p:spPr bwMode="auto">
          <a:xfrm>
            <a:off x="1909445" y="3301048"/>
            <a:ext cx="352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66CCFF"/>
                </a:solidFill>
                <a:effectLst>
                  <a:outerShdw blurRad="38100" dist="38100" dir="2700000" algn="tl">
                    <a:srgbClr val="000000"/>
                  </a:outerShdw>
                </a:effectLst>
                <a:latin typeface="Comic Sans MS" panose="030F0702030302020204" pitchFamily="66" charset="0"/>
              </a:rPr>
              <a:t>2</a:t>
            </a:r>
          </a:p>
        </p:txBody>
      </p:sp>
      <p:sp>
        <p:nvSpPr>
          <p:cNvPr id="680977" name="Text Box 17"/>
          <p:cNvSpPr txBox="1">
            <a:spLocks noChangeArrowheads="1"/>
          </p:cNvSpPr>
          <p:nvPr/>
        </p:nvSpPr>
        <p:spPr bwMode="auto">
          <a:xfrm>
            <a:off x="0" y="4838700"/>
            <a:ext cx="4673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400" dirty="0" smtClean="0">
                <a:solidFill>
                  <a:schemeClr val="tx1"/>
                </a:solidFill>
                <a:effectLst>
                  <a:outerShdw blurRad="38100" dist="38100" dir="2700000" algn="tl">
                    <a:srgbClr val="000000"/>
                  </a:outerShdw>
                </a:effectLst>
                <a:latin typeface="Comic Sans MS" panose="030F0702030302020204" pitchFamily="66" charset="0"/>
              </a:rPr>
              <a:t>1-</a:t>
            </a:r>
            <a:r>
              <a:rPr lang="en-US" altLang="en-US" sz="2400" dirty="0" smtClean="0">
                <a:solidFill>
                  <a:srgbClr val="CC00CC"/>
                </a:solidFill>
                <a:effectLst>
                  <a:outerShdw blurRad="38100" dist="38100" dir="2700000" algn="tl">
                    <a:srgbClr val="000000"/>
                  </a:outerShdw>
                </a:effectLst>
                <a:latin typeface="Comic Sans MS" panose="030F0702030302020204" pitchFamily="66" charset="0"/>
              </a:rPr>
              <a:t>Ethyl</a:t>
            </a:r>
            <a:r>
              <a:rPr lang="en-US" altLang="en-US" sz="2400" dirty="0" smtClean="0">
                <a:solidFill>
                  <a:schemeClr val="tx1"/>
                </a:solidFill>
                <a:effectLst>
                  <a:outerShdw blurRad="38100" dist="38100" dir="2700000" algn="tl">
                    <a:srgbClr val="000000"/>
                  </a:outerShdw>
                </a:effectLst>
                <a:latin typeface="Comic Sans MS" panose="030F0702030302020204" pitchFamily="66" charset="0"/>
              </a:rPr>
              <a:t>-2-</a:t>
            </a:r>
            <a:r>
              <a:rPr lang="en-US" altLang="en-US" sz="2400" dirty="0" smtClean="0">
                <a:solidFill>
                  <a:schemeClr val="bg1">
                    <a:lumMod val="20000"/>
                    <a:lumOff val="80000"/>
                  </a:schemeClr>
                </a:solidFill>
                <a:effectLst>
                  <a:outerShdw blurRad="38100" dist="38100" dir="2700000" algn="tl">
                    <a:srgbClr val="000000"/>
                  </a:outerShdw>
                </a:effectLst>
                <a:latin typeface="Comic Sans MS" panose="030F0702030302020204" pitchFamily="66" charset="0"/>
              </a:rPr>
              <a:t>methyl</a:t>
            </a:r>
            <a:r>
              <a:rPr lang="en-US" altLang="en-US" sz="2400" dirty="0" smtClean="0">
                <a:solidFill>
                  <a:schemeClr val="tx1"/>
                </a:solidFill>
                <a:effectLst>
                  <a:outerShdw blurRad="38100" dist="38100" dir="2700000" algn="tl">
                    <a:srgbClr val="000000"/>
                  </a:outerShdw>
                </a:effectLst>
                <a:latin typeface="Comic Sans MS" panose="030F0702030302020204" pitchFamily="66" charset="0"/>
              </a:rPr>
              <a:t>cyclohexane</a:t>
            </a:r>
            <a:endParaRPr lang="en-US" altLang="en-US" sz="2400" dirty="0">
              <a:solidFill>
                <a:schemeClr val="tx1"/>
              </a:solidFill>
              <a:effectLst>
                <a:outerShdw blurRad="38100" dist="38100" dir="2700000" algn="tl">
                  <a:srgbClr val="000000"/>
                </a:outerShdw>
              </a:effectLst>
              <a:latin typeface="Comic Sans MS" panose="030F0702030302020204" pitchFamily="66" charset="0"/>
            </a:endParaRPr>
          </a:p>
        </p:txBody>
      </p:sp>
      <p:sp>
        <p:nvSpPr>
          <p:cNvPr id="680979" name="Text Box 19"/>
          <p:cNvSpPr txBox="1">
            <a:spLocks noChangeArrowheads="1"/>
          </p:cNvSpPr>
          <p:nvPr/>
        </p:nvSpPr>
        <p:spPr bwMode="auto">
          <a:xfrm>
            <a:off x="1866722" y="4476750"/>
            <a:ext cx="3860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b="1">
              <a:solidFill>
                <a:srgbClr val="66CCFF"/>
              </a:solidFill>
              <a:effectLst>
                <a:outerShdw blurRad="38100" dist="38100" dir="2700000" algn="tl">
                  <a:srgbClr val="000000"/>
                </a:outerShdw>
              </a:effectLst>
              <a:latin typeface="Comic Sans MS" panose="030F0702030302020204" pitchFamily="66" charset="0"/>
            </a:endParaRPr>
          </a:p>
        </p:txBody>
      </p:sp>
      <p:sp>
        <p:nvSpPr>
          <p:cNvPr id="680981" name="Text Box 21"/>
          <p:cNvSpPr txBox="1">
            <a:spLocks noChangeArrowheads="1"/>
          </p:cNvSpPr>
          <p:nvPr/>
        </p:nvSpPr>
        <p:spPr bwMode="auto">
          <a:xfrm>
            <a:off x="6670545" y="4180523"/>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endParaRPr lang="en-US" altLang="en-US" sz="3600" b="1">
              <a:solidFill>
                <a:schemeClr val="tx1"/>
              </a:solidFill>
              <a:effectLst/>
              <a:latin typeface="Times New Roman" panose="02020603050405020304" pitchFamily="18" charset="0"/>
            </a:endParaRPr>
          </a:p>
        </p:txBody>
      </p:sp>
      <p:sp>
        <p:nvSpPr>
          <p:cNvPr id="680982" name="AutoShape 22"/>
          <p:cNvSpPr>
            <a:spLocks noChangeArrowheads="1"/>
          </p:cNvSpPr>
          <p:nvPr/>
        </p:nvSpPr>
        <p:spPr bwMode="auto">
          <a:xfrm rot="5400000">
            <a:off x="6124445" y="3093086"/>
            <a:ext cx="731837" cy="731838"/>
          </a:xfrm>
          <a:prstGeom prst="hexagon">
            <a:avLst>
              <a:gd name="adj" fmla="val 25000"/>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ltLang="en-US" sz="4400">
              <a:solidFill>
                <a:schemeClr val="tx1"/>
              </a:solidFill>
              <a:effectLst>
                <a:outerShdw blurRad="38100" dist="38100" dir="2700000" algn="tl">
                  <a:srgbClr val="000000"/>
                </a:outerShdw>
              </a:effectLst>
            </a:endParaRPr>
          </a:p>
        </p:txBody>
      </p:sp>
      <p:sp>
        <p:nvSpPr>
          <p:cNvPr id="680983" name="Text Box 23"/>
          <p:cNvSpPr txBox="1">
            <a:spLocks noChangeArrowheads="1"/>
          </p:cNvSpPr>
          <p:nvPr/>
        </p:nvSpPr>
        <p:spPr bwMode="auto">
          <a:xfrm>
            <a:off x="6043482" y="3388361"/>
            <a:ext cx="352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66CCFF"/>
                </a:solidFill>
                <a:effectLst>
                  <a:outerShdw blurRad="38100" dist="38100" dir="2700000" algn="tl">
                    <a:srgbClr val="000000"/>
                  </a:outerShdw>
                </a:effectLst>
                <a:latin typeface="Comic Sans MS" panose="030F0702030302020204" pitchFamily="66" charset="0"/>
              </a:rPr>
              <a:t>1</a:t>
            </a:r>
          </a:p>
        </p:txBody>
      </p:sp>
      <p:sp>
        <p:nvSpPr>
          <p:cNvPr id="680984" name="Text Box 24"/>
          <p:cNvSpPr txBox="1">
            <a:spLocks noChangeArrowheads="1"/>
          </p:cNvSpPr>
          <p:nvPr/>
        </p:nvSpPr>
        <p:spPr bwMode="auto">
          <a:xfrm>
            <a:off x="6308595" y="3513773"/>
            <a:ext cx="352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66CCFF"/>
                </a:solidFill>
                <a:effectLst>
                  <a:outerShdw blurRad="38100" dist="38100" dir="2700000" algn="tl">
                    <a:srgbClr val="000000"/>
                  </a:outerShdw>
                </a:effectLst>
                <a:latin typeface="Comic Sans MS" panose="030F0702030302020204" pitchFamily="66" charset="0"/>
              </a:rPr>
              <a:t>2</a:t>
            </a:r>
          </a:p>
        </p:txBody>
      </p:sp>
      <p:sp>
        <p:nvSpPr>
          <p:cNvPr id="680985" name="Text Box 25"/>
          <p:cNvSpPr txBox="1">
            <a:spLocks noChangeArrowheads="1"/>
          </p:cNvSpPr>
          <p:nvPr/>
        </p:nvSpPr>
        <p:spPr bwMode="auto">
          <a:xfrm>
            <a:off x="6580057" y="3213736"/>
            <a:ext cx="352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66CCFF"/>
                </a:solidFill>
                <a:effectLst>
                  <a:outerShdw blurRad="38100" dist="38100" dir="2700000" algn="tl">
                    <a:srgbClr val="000000"/>
                  </a:outerShdw>
                </a:effectLst>
                <a:latin typeface="Comic Sans MS" panose="030F0702030302020204" pitchFamily="66" charset="0"/>
              </a:rPr>
              <a:t>4</a:t>
            </a:r>
          </a:p>
        </p:txBody>
      </p:sp>
      <p:sp>
        <p:nvSpPr>
          <p:cNvPr id="680986" name="Line 26"/>
          <p:cNvSpPr>
            <a:spLocks noChangeShapeType="1"/>
          </p:cNvSpPr>
          <p:nvPr/>
        </p:nvSpPr>
        <p:spPr bwMode="auto">
          <a:xfrm rot="8100000">
            <a:off x="6828662" y="3151000"/>
            <a:ext cx="338895" cy="90624"/>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80987" name="Rectangle 27"/>
          <p:cNvSpPr>
            <a:spLocks noChangeArrowheads="1"/>
          </p:cNvSpPr>
          <p:nvPr/>
        </p:nvSpPr>
        <p:spPr bwMode="auto">
          <a:xfrm>
            <a:off x="7089644" y="2894398"/>
            <a:ext cx="5921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chemeClr val="bg1">
                    <a:lumMod val="20000"/>
                    <a:lumOff val="80000"/>
                  </a:schemeClr>
                </a:solidFill>
                <a:effectLst>
                  <a:outerShdw blurRad="38100" dist="38100" dir="2700000" algn="tl">
                    <a:srgbClr val="000000"/>
                  </a:outerShdw>
                </a:effectLst>
                <a:latin typeface="Comic Sans MS" panose="030F0702030302020204" pitchFamily="66" charset="0"/>
              </a:rPr>
              <a:t>CH</a:t>
            </a:r>
            <a:r>
              <a:rPr lang="en-US" altLang="en-US" sz="1800" baseline="-25000" dirty="0">
                <a:solidFill>
                  <a:schemeClr val="bg1">
                    <a:lumMod val="20000"/>
                    <a:lumOff val="80000"/>
                  </a:schemeClr>
                </a:solidFill>
                <a:effectLst>
                  <a:outerShdw blurRad="38100" dist="38100" dir="2700000" algn="tl">
                    <a:srgbClr val="000000"/>
                  </a:outerShdw>
                </a:effectLst>
                <a:latin typeface="Comic Sans MS" panose="030F0702030302020204" pitchFamily="66" charset="0"/>
              </a:rPr>
              <a:t>3</a:t>
            </a:r>
          </a:p>
        </p:txBody>
      </p:sp>
      <p:sp>
        <p:nvSpPr>
          <p:cNvPr id="680988" name="Text Box 28"/>
          <p:cNvSpPr txBox="1">
            <a:spLocks noChangeArrowheads="1"/>
          </p:cNvSpPr>
          <p:nvPr/>
        </p:nvSpPr>
        <p:spPr bwMode="auto">
          <a:xfrm>
            <a:off x="6784845" y="3204211"/>
            <a:ext cx="352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effectLst>
                  <a:outerShdw blurRad="38100" dist="38100" dir="2700000" algn="tl">
                    <a:srgbClr val="000000"/>
                  </a:outerShdw>
                </a:effectLst>
                <a:latin typeface="Comic Sans MS" panose="030F0702030302020204" pitchFamily="66" charset="0"/>
              </a:rPr>
              <a:t>1</a:t>
            </a:r>
          </a:p>
        </p:txBody>
      </p:sp>
      <p:sp>
        <p:nvSpPr>
          <p:cNvPr id="680989" name="Text Box 29"/>
          <p:cNvSpPr txBox="1">
            <a:spLocks noChangeArrowheads="1"/>
          </p:cNvSpPr>
          <p:nvPr/>
        </p:nvSpPr>
        <p:spPr bwMode="auto">
          <a:xfrm>
            <a:off x="6422895" y="3793173"/>
            <a:ext cx="352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effectLst>
                  <a:outerShdw blurRad="38100" dist="38100" dir="2700000" algn="tl">
                    <a:srgbClr val="000000"/>
                  </a:outerShdw>
                </a:effectLst>
                <a:latin typeface="Comic Sans MS" panose="030F0702030302020204" pitchFamily="66" charset="0"/>
              </a:rPr>
              <a:t>3</a:t>
            </a:r>
          </a:p>
        </p:txBody>
      </p:sp>
      <p:sp>
        <p:nvSpPr>
          <p:cNvPr id="680990" name="Text Box 30"/>
          <p:cNvSpPr txBox="1">
            <a:spLocks noChangeArrowheads="1"/>
          </p:cNvSpPr>
          <p:nvPr/>
        </p:nvSpPr>
        <p:spPr bwMode="auto">
          <a:xfrm>
            <a:off x="5933945" y="3639186"/>
            <a:ext cx="352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effectLst>
                  <a:outerShdw blurRad="38100" dist="38100" dir="2700000" algn="tl">
                    <a:srgbClr val="000000"/>
                  </a:outerShdw>
                </a:effectLst>
                <a:latin typeface="Comic Sans MS" panose="030F0702030302020204" pitchFamily="66" charset="0"/>
              </a:rPr>
              <a:t>4</a:t>
            </a:r>
          </a:p>
        </p:txBody>
      </p:sp>
      <p:sp>
        <p:nvSpPr>
          <p:cNvPr id="680991" name="Line 31"/>
          <p:cNvSpPr>
            <a:spLocks noChangeShapeType="1"/>
          </p:cNvSpPr>
          <p:nvPr/>
        </p:nvSpPr>
        <p:spPr bwMode="auto">
          <a:xfrm rot="8100000">
            <a:off x="5793251" y="3685758"/>
            <a:ext cx="351742" cy="97983"/>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80992" name="Line 32"/>
          <p:cNvSpPr>
            <a:spLocks noChangeShapeType="1"/>
          </p:cNvSpPr>
          <p:nvPr/>
        </p:nvSpPr>
        <p:spPr bwMode="auto">
          <a:xfrm rot="5400000">
            <a:off x="6307007" y="4009073"/>
            <a:ext cx="365125" cy="0"/>
          </a:xfrm>
          <a:prstGeom prst="line">
            <a:avLst/>
          </a:prstGeom>
          <a:noFill/>
          <a:ln w="222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80993" name="Rectangle 33"/>
          <p:cNvSpPr>
            <a:spLocks noChangeArrowheads="1"/>
          </p:cNvSpPr>
          <p:nvPr/>
        </p:nvSpPr>
        <p:spPr bwMode="auto">
          <a:xfrm>
            <a:off x="6307007" y="4175761"/>
            <a:ext cx="384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FF9900"/>
                </a:solidFill>
                <a:effectLst>
                  <a:outerShdw blurRad="38100" dist="38100" dir="2700000" algn="tl">
                    <a:srgbClr val="000000"/>
                  </a:outerShdw>
                </a:effectLst>
                <a:latin typeface="Comic Sans MS" panose="030F0702030302020204" pitchFamily="66" charset="0"/>
              </a:rPr>
              <a:t>Cl</a:t>
            </a:r>
            <a:endParaRPr lang="en-US" altLang="en-US" sz="1800" baseline="-25000" dirty="0">
              <a:solidFill>
                <a:srgbClr val="FF9900"/>
              </a:solidFill>
              <a:effectLst>
                <a:outerShdw blurRad="38100" dist="38100" dir="2700000" algn="tl">
                  <a:srgbClr val="000000"/>
                </a:outerShdw>
              </a:effectLst>
              <a:latin typeface="Comic Sans MS" panose="030F0702030302020204" pitchFamily="66" charset="0"/>
            </a:endParaRPr>
          </a:p>
        </p:txBody>
      </p:sp>
      <p:sp>
        <p:nvSpPr>
          <p:cNvPr id="680994" name="Rectangle 34"/>
          <p:cNvSpPr>
            <a:spLocks noChangeArrowheads="1"/>
          </p:cNvSpPr>
          <p:nvPr/>
        </p:nvSpPr>
        <p:spPr bwMode="auto">
          <a:xfrm>
            <a:off x="5481695" y="3762997"/>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CC00CC"/>
                </a:solidFill>
                <a:effectLst>
                  <a:outerShdw blurRad="38100" dist="38100" dir="2700000" algn="tl">
                    <a:srgbClr val="000000"/>
                  </a:outerShdw>
                </a:effectLst>
                <a:latin typeface="Comic Sans MS" panose="030F0702030302020204" pitchFamily="66" charset="0"/>
              </a:rPr>
              <a:t>Br</a:t>
            </a:r>
            <a:endParaRPr lang="en-US" altLang="en-US" sz="1800" baseline="-25000" dirty="0">
              <a:solidFill>
                <a:srgbClr val="CC00CC"/>
              </a:solidFill>
              <a:effectLst>
                <a:outerShdw blurRad="38100" dist="38100" dir="2700000" algn="tl">
                  <a:srgbClr val="000000"/>
                </a:outerShdw>
              </a:effectLst>
              <a:latin typeface="Comic Sans MS" panose="030F0702030302020204" pitchFamily="66" charset="0"/>
            </a:endParaRPr>
          </a:p>
        </p:txBody>
      </p:sp>
      <p:sp>
        <p:nvSpPr>
          <p:cNvPr id="680995" name="Text Box 35"/>
          <p:cNvSpPr txBox="1">
            <a:spLocks noChangeArrowheads="1"/>
          </p:cNvSpPr>
          <p:nvPr/>
        </p:nvSpPr>
        <p:spPr bwMode="auto">
          <a:xfrm>
            <a:off x="5425944" y="4933950"/>
            <a:ext cx="2255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dirty="0">
                <a:solidFill>
                  <a:srgbClr val="66CCFF"/>
                </a:solidFill>
                <a:effectLst>
                  <a:outerShdw blurRad="38100" dist="38100" dir="2700000" algn="tl">
                    <a:srgbClr val="000000"/>
                  </a:outerShdw>
                </a:effectLst>
                <a:latin typeface="Comic Sans MS" panose="030F0702030302020204" pitchFamily="66" charset="0"/>
              </a:rPr>
              <a:t>1,2,4</a:t>
            </a:r>
            <a:r>
              <a:rPr lang="en-US" altLang="en-US" sz="2400" dirty="0">
                <a:solidFill>
                  <a:schemeClr val="accent1"/>
                </a:solidFill>
                <a:effectLst>
                  <a:outerShdw blurRad="38100" dist="38100" dir="2700000" algn="tl">
                    <a:srgbClr val="000000"/>
                  </a:outerShdw>
                </a:effectLst>
                <a:latin typeface="Comic Sans MS" panose="030F0702030302020204" pitchFamily="66" charset="0"/>
              </a:rPr>
              <a:t> </a:t>
            </a:r>
            <a:r>
              <a:rPr lang="en-US" altLang="en-US" sz="2400" dirty="0">
                <a:solidFill>
                  <a:schemeClr val="tx1"/>
                </a:solidFill>
                <a:effectLst>
                  <a:outerShdw blurRad="38100" dist="38100" dir="2700000" algn="tl">
                    <a:srgbClr val="000000"/>
                  </a:outerShdw>
                </a:effectLst>
                <a:latin typeface="Comic Sans MS" panose="030F0702030302020204" pitchFamily="66" charset="0"/>
              </a:rPr>
              <a:t>not </a:t>
            </a:r>
            <a:r>
              <a:rPr lang="en-US" altLang="en-US" sz="2400" dirty="0">
                <a:solidFill>
                  <a:srgbClr val="FF0000"/>
                </a:solidFill>
                <a:effectLst>
                  <a:outerShdw blurRad="38100" dist="38100" dir="2700000" algn="tl">
                    <a:srgbClr val="000000"/>
                  </a:outerShdw>
                </a:effectLst>
                <a:latin typeface="Comic Sans MS" panose="030F0702030302020204" pitchFamily="66" charset="0"/>
              </a:rPr>
              <a:t>1,3,4</a:t>
            </a:r>
            <a:endParaRPr lang="en-US" altLang="en-US" sz="2400" dirty="0">
              <a:solidFill>
                <a:schemeClr val="accent1"/>
              </a:solidFill>
              <a:effectLst>
                <a:outerShdw blurRad="38100" dist="38100" dir="2700000" algn="tl">
                  <a:srgbClr val="000000"/>
                </a:outerShdw>
              </a:effectLst>
              <a:latin typeface="Comic Sans MS" panose="030F0702030302020204" pitchFamily="66" charset="0"/>
            </a:endParaRPr>
          </a:p>
        </p:txBody>
      </p:sp>
      <p:sp>
        <p:nvSpPr>
          <p:cNvPr id="680998" name="Rectangle 38"/>
          <p:cNvSpPr>
            <a:spLocks noChangeArrowheads="1"/>
          </p:cNvSpPr>
          <p:nvPr/>
        </p:nvSpPr>
        <p:spPr bwMode="auto">
          <a:xfrm>
            <a:off x="5199380" y="5496351"/>
            <a:ext cx="329374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400" dirty="0" smtClean="0">
                <a:solidFill>
                  <a:schemeClr val="tx1"/>
                </a:solidFill>
                <a:effectLst>
                  <a:outerShdw blurRad="38100" dist="38100" dir="2700000" algn="tl">
                    <a:srgbClr val="000000"/>
                  </a:outerShdw>
                </a:effectLst>
                <a:latin typeface="Comic Sans MS" panose="030F0702030302020204" pitchFamily="66" charset="0"/>
              </a:rPr>
              <a:t>1-</a:t>
            </a:r>
            <a:r>
              <a:rPr lang="en-US" altLang="en-US" sz="2400" dirty="0" smtClean="0">
                <a:solidFill>
                  <a:srgbClr val="CC00CC"/>
                </a:solidFill>
                <a:effectLst>
                  <a:outerShdw blurRad="38100" dist="38100" dir="2700000" algn="tl">
                    <a:srgbClr val="000000"/>
                  </a:outerShdw>
                </a:effectLst>
                <a:latin typeface="Comic Sans MS" panose="030F0702030302020204" pitchFamily="66" charset="0"/>
              </a:rPr>
              <a:t>Bromo</a:t>
            </a:r>
            <a:r>
              <a:rPr lang="en-US" altLang="en-US" sz="2400" dirty="0" smtClean="0">
                <a:solidFill>
                  <a:schemeClr val="tx1"/>
                </a:solidFill>
                <a:effectLst>
                  <a:outerShdw blurRad="38100" dist="38100" dir="2700000" algn="tl">
                    <a:srgbClr val="000000"/>
                  </a:outerShdw>
                </a:effectLst>
                <a:latin typeface="Comic Sans MS" panose="030F0702030302020204" pitchFamily="66" charset="0"/>
              </a:rPr>
              <a:t>-2-</a:t>
            </a:r>
            <a:r>
              <a:rPr lang="en-US" altLang="en-US" sz="2400" dirty="0" smtClean="0">
                <a:solidFill>
                  <a:srgbClr val="FF9900"/>
                </a:solidFill>
                <a:effectLst>
                  <a:outerShdw blurRad="38100" dist="38100" dir="2700000" algn="tl">
                    <a:srgbClr val="000000"/>
                  </a:outerShdw>
                </a:effectLst>
                <a:latin typeface="Comic Sans MS" panose="030F0702030302020204" pitchFamily="66" charset="0"/>
              </a:rPr>
              <a:t>chloro</a:t>
            </a:r>
            <a:r>
              <a:rPr lang="en-US" altLang="en-US" sz="2400" dirty="0" smtClean="0">
                <a:solidFill>
                  <a:schemeClr val="tx1"/>
                </a:solidFill>
                <a:effectLst>
                  <a:outerShdw blurRad="38100" dist="38100" dir="2700000" algn="tl">
                    <a:srgbClr val="000000"/>
                  </a:outerShdw>
                </a:effectLst>
                <a:latin typeface="Comic Sans MS" panose="030F0702030302020204" pitchFamily="66" charset="0"/>
              </a:rPr>
              <a:t>-4-</a:t>
            </a:r>
            <a:r>
              <a:rPr lang="en-US" altLang="en-US" sz="2400" dirty="0" smtClean="0">
                <a:solidFill>
                  <a:schemeClr val="bg1">
                    <a:lumMod val="20000"/>
                    <a:lumOff val="80000"/>
                  </a:schemeClr>
                </a:solidFill>
                <a:effectLst>
                  <a:outerShdw blurRad="38100" dist="38100" dir="2700000" algn="tl">
                    <a:srgbClr val="000000"/>
                  </a:outerShdw>
                </a:effectLst>
                <a:latin typeface="Comic Sans MS" panose="030F0702030302020204" pitchFamily="66" charset="0"/>
              </a:rPr>
              <a:t>methyl</a:t>
            </a:r>
            <a:r>
              <a:rPr lang="en-US" altLang="en-US" sz="2400" dirty="0" smtClean="0">
                <a:solidFill>
                  <a:schemeClr val="tx1"/>
                </a:solidFill>
                <a:effectLst>
                  <a:outerShdw blurRad="38100" dist="38100" dir="2700000" algn="tl">
                    <a:srgbClr val="000000"/>
                  </a:outerShdw>
                </a:effectLst>
                <a:latin typeface="Comic Sans MS" panose="030F0702030302020204" pitchFamily="66" charset="0"/>
              </a:rPr>
              <a:t>cyclohexane</a:t>
            </a:r>
            <a:endParaRPr lang="en-US" altLang="en-US" sz="2400" dirty="0">
              <a:solidFill>
                <a:schemeClr val="tx1"/>
              </a:solidFill>
              <a:effectLst>
                <a:outerShdw blurRad="38100" dist="38100" dir="2700000" algn="tl">
                  <a:srgbClr val="000000"/>
                </a:outerShdw>
              </a:effectLst>
              <a:latin typeface="Comic Sans MS" panose="030F0702030302020204" pitchFamily="66" charset="0"/>
            </a:endParaRPr>
          </a:p>
        </p:txBody>
      </p:sp>
      <p:cxnSp>
        <p:nvCxnSpPr>
          <p:cNvPr id="3" name="Straight Arrow Connector 2"/>
          <p:cNvCxnSpPr/>
          <p:nvPr/>
        </p:nvCxnSpPr>
        <p:spPr bwMode="auto">
          <a:xfrm flipH="1" flipV="1">
            <a:off x="525780" y="5300365"/>
            <a:ext cx="312420" cy="338435"/>
          </a:xfrm>
          <a:prstGeom prst="straightConnector1">
            <a:avLst/>
          </a:prstGeom>
          <a:noFill/>
          <a:ln w="22225" cap="flat" cmpd="sng" algn="ctr">
            <a:solidFill>
              <a:schemeClr val="tx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flipV="1">
            <a:off x="1398111" y="5276850"/>
            <a:ext cx="247491" cy="361950"/>
          </a:xfrm>
          <a:prstGeom prst="straightConnector1">
            <a:avLst/>
          </a:prstGeom>
          <a:noFill/>
          <a:ln w="22225" cap="flat" cmpd="sng" algn="ctr">
            <a:solidFill>
              <a:schemeClr val="tx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525780" y="5732831"/>
            <a:ext cx="1273105" cy="338554"/>
          </a:xfrm>
          <a:prstGeom prst="rect">
            <a:avLst/>
          </a:prstGeom>
          <a:noFill/>
        </p:spPr>
        <p:txBody>
          <a:bodyPr wrap="none" rtlCol="0">
            <a:spAutoFit/>
          </a:bodyPr>
          <a:lstStyle/>
          <a:p>
            <a:r>
              <a:rPr lang="en-US" dirty="0" smtClean="0">
                <a:latin typeface="+mn-lt"/>
              </a:rPr>
              <a:t>E before m</a:t>
            </a:r>
            <a:endParaRPr lang="en-US"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1613" name="Text Box 45"/>
          <p:cNvSpPr txBox="1">
            <a:spLocks noChangeArrowheads="1"/>
          </p:cNvSpPr>
          <p:nvPr/>
        </p:nvSpPr>
        <p:spPr bwMode="auto">
          <a:xfrm>
            <a:off x="434182" y="1303338"/>
            <a:ext cx="82756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400" dirty="0">
                <a:solidFill>
                  <a:schemeClr val="tx1"/>
                </a:solidFill>
                <a:effectLst>
                  <a:outerShdw blurRad="38100" dist="38100" dir="2700000" algn="tl">
                    <a:srgbClr val="000000"/>
                  </a:outerShdw>
                </a:effectLst>
                <a:latin typeface="Comic Sans MS" panose="030F0702030302020204" pitchFamily="66" charset="0"/>
              </a:rPr>
              <a:t>Cycloalkanes have two sides: “up”, “down”.</a:t>
            </a:r>
          </a:p>
          <a:p>
            <a:pPr algn="l">
              <a:spcBef>
                <a:spcPct val="50000"/>
              </a:spcBef>
            </a:pPr>
            <a:r>
              <a:rPr lang="en-US" altLang="en-US" sz="2400" dirty="0">
                <a:solidFill>
                  <a:schemeClr val="tx1"/>
                </a:solidFill>
                <a:effectLst>
                  <a:outerShdw blurRad="38100" dist="38100" dir="2700000" algn="tl">
                    <a:srgbClr val="000000"/>
                  </a:outerShdw>
                </a:effectLst>
                <a:latin typeface="Comic Sans MS" panose="030F0702030302020204" pitchFamily="66" charset="0"/>
              </a:rPr>
              <a:t>With two </a:t>
            </a:r>
            <a:r>
              <a:rPr lang="en-US" altLang="en-US" sz="2400" dirty="0" smtClean="0">
                <a:solidFill>
                  <a:schemeClr val="tx1"/>
                </a:solidFill>
                <a:effectLst>
                  <a:outerShdw blurRad="38100" dist="38100" dir="2700000" algn="tl">
                    <a:srgbClr val="000000"/>
                  </a:outerShdw>
                </a:effectLst>
                <a:latin typeface="Comic Sans MS" panose="030F0702030302020204" pitchFamily="66" charset="0"/>
              </a:rPr>
              <a:t>(or more) </a:t>
            </a:r>
            <a:r>
              <a:rPr lang="en-US" altLang="en-US" sz="2400" dirty="0">
                <a:solidFill>
                  <a:schemeClr val="tx1"/>
                </a:solidFill>
                <a:effectLst>
                  <a:outerShdw blurRad="38100" dist="38100" dir="2700000" algn="tl">
                    <a:srgbClr val="000000"/>
                  </a:outerShdw>
                </a:effectLst>
                <a:latin typeface="Comic Sans MS" panose="030F0702030302020204" pitchFamily="66" charset="0"/>
              </a:rPr>
              <a:t>substituents, new type of isomerism: </a:t>
            </a:r>
          </a:p>
        </p:txBody>
      </p:sp>
      <p:grpSp>
        <p:nvGrpSpPr>
          <p:cNvPr id="2" name="Group 1"/>
          <p:cNvGrpSpPr/>
          <p:nvPr/>
        </p:nvGrpSpPr>
        <p:grpSpPr>
          <a:xfrm>
            <a:off x="1596231" y="2780983"/>
            <a:ext cx="5951538" cy="1055687"/>
            <a:chOff x="639763" y="2780983"/>
            <a:chExt cx="5951538" cy="1055687"/>
          </a:xfrm>
        </p:grpSpPr>
        <p:sp>
          <p:nvSpPr>
            <p:cNvPr id="621572" name="AutoShape 4"/>
            <p:cNvSpPr>
              <a:spLocks/>
            </p:cNvSpPr>
            <p:nvPr/>
          </p:nvSpPr>
          <p:spPr bwMode="auto">
            <a:xfrm>
              <a:off x="3862388" y="2780983"/>
              <a:ext cx="173037" cy="1055687"/>
            </a:xfrm>
            <a:prstGeom prst="rightBrace">
              <a:avLst>
                <a:gd name="adj1" fmla="val 50841"/>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615" name="Text Box 47"/>
            <p:cNvSpPr txBox="1">
              <a:spLocks noChangeArrowheads="1"/>
            </p:cNvSpPr>
            <p:nvPr/>
          </p:nvSpPr>
          <p:spPr bwMode="auto">
            <a:xfrm>
              <a:off x="639763" y="2806383"/>
              <a:ext cx="3259137"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dirty="0">
                  <a:solidFill>
                    <a:srgbClr val="FF0000"/>
                  </a:solidFill>
                  <a:effectLst>
                    <a:outerShdw blurRad="38100" dist="38100" dir="2700000" algn="tl">
                      <a:srgbClr val="000000"/>
                    </a:outerShdw>
                  </a:effectLst>
                  <a:latin typeface="Comic Sans MS" panose="030F0702030302020204" pitchFamily="66" charset="0"/>
                </a:rPr>
                <a:t>Same side: cis</a:t>
              </a:r>
            </a:p>
            <a:p>
              <a:pPr algn="l">
                <a:spcBef>
                  <a:spcPct val="50000"/>
                </a:spcBef>
              </a:pPr>
              <a:r>
                <a:rPr lang="en-US" altLang="en-US" sz="2400" dirty="0">
                  <a:solidFill>
                    <a:srgbClr val="FF0000"/>
                  </a:solidFill>
                  <a:effectLst>
                    <a:outerShdw blurRad="38100" dist="38100" dir="2700000" algn="tl">
                      <a:srgbClr val="000000"/>
                    </a:outerShdw>
                  </a:effectLst>
                  <a:latin typeface="Comic Sans MS" panose="030F0702030302020204" pitchFamily="66" charset="0"/>
                </a:rPr>
                <a:t>Opposite sides: trans</a:t>
              </a:r>
            </a:p>
          </p:txBody>
        </p:sp>
        <p:sp>
          <p:nvSpPr>
            <p:cNvPr id="621616" name="Text Box 48"/>
            <p:cNvSpPr txBox="1">
              <a:spLocks noChangeArrowheads="1"/>
            </p:cNvSpPr>
            <p:nvPr/>
          </p:nvSpPr>
          <p:spPr bwMode="auto">
            <a:xfrm>
              <a:off x="3821431" y="3058160"/>
              <a:ext cx="276987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400" dirty="0">
                  <a:solidFill>
                    <a:srgbClr val="FF0000"/>
                  </a:solidFill>
                  <a:effectLst>
                    <a:outerShdw blurRad="38100" dist="38100" dir="2700000" algn="tl">
                      <a:srgbClr val="000000"/>
                    </a:outerShdw>
                  </a:effectLst>
                  <a:latin typeface="Comic Sans MS" panose="030F0702030302020204" pitchFamily="66" charset="0"/>
                </a:rPr>
                <a:t>    Stereoisomers</a:t>
              </a:r>
            </a:p>
          </p:txBody>
        </p:sp>
      </p:grpSp>
      <p:grpSp>
        <p:nvGrpSpPr>
          <p:cNvPr id="621617" name="Group 49"/>
          <p:cNvGrpSpPr>
            <a:grpSpLocks/>
          </p:cNvGrpSpPr>
          <p:nvPr/>
        </p:nvGrpSpPr>
        <p:grpSpPr bwMode="auto">
          <a:xfrm>
            <a:off x="2981008" y="4321175"/>
            <a:ext cx="639762" cy="642938"/>
            <a:chOff x="2710" y="1829"/>
            <a:chExt cx="403" cy="405"/>
          </a:xfrm>
        </p:grpSpPr>
        <p:sp>
          <p:nvSpPr>
            <p:cNvPr id="621618" name="Line 50"/>
            <p:cNvSpPr>
              <a:spLocks noChangeShapeType="1"/>
            </p:cNvSpPr>
            <p:nvPr/>
          </p:nvSpPr>
          <p:spPr bwMode="auto">
            <a:xfrm>
              <a:off x="2710" y="2207"/>
              <a:ext cx="403"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1619" name="Line 51"/>
            <p:cNvSpPr>
              <a:spLocks noChangeShapeType="1"/>
            </p:cNvSpPr>
            <p:nvPr/>
          </p:nvSpPr>
          <p:spPr bwMode="auto">
            <a:xfrm rot="3600000">
              <a:off x="2809" y="2033"/>
              <a:ext cx="403"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1620" name="Line 52"/>
            <p:cNvSpPr>
              <a:spLocks noChangeShapeType="1"/>
            </p:cNvSpPr>
            <p:nvPr/>
          </p:nvSpPr>
          <p:spPr bwMode="auto">
            <a:xfrm rot="7200000">
              <a:off x="2609" y="2031"/>
              <a:ext cx="403"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621622" name="AutoShape 54"/>
          <p:cNvSpPr>
            <a:spLocks noChangeArrowheads="1"/>
          </p:cNvSpPr>
          <p:nvPr/>
        </p:nvSpPr>
        <p:spPr bwMode="auto">
          <a:xfrm rot="12000000" flipV="1">
            <a:off x="2865120" y="4899025"/>
            <a:ext cx="103187" cy="363538"/>
          </a:xfrm>
          <a:prstGeom prst="triangle">
            <a:avLst>
              <a:gd name="adj" fmla="val 50000"/>
            </a:avLst>
          </a:prstGeom>
          <a:solidFill>
            <a:srgbClr val="FF9900"/>
          </a:solidFill>
          <a:ln w="9525">
            <a:noFill/>
            <a:miter lim="800000"/>
            <a:headEnd/>
            <a:tailEnd/>
          </a:ln>
          <a:effectLst/>
        </p:spPr>
        <p:txBody>
          <a:bodyPr wrap="none" anchor="ctr"/>
          <a:lstStyle/>
          <a:p>
            <a:endParaRPr lang="en-US" altLang="en-US" sz="4400">
              <a:solidFill>
                <a:schemeClr val="tx1"/>
              </a:solidFill>
              <a:effectLst>
                <a:outerShdw blurRad="38100" dist="38100" dir="2700000" algn="tl">
                  <a:srgbClr val="000000"/>
                </a:outerShdw>
              </a:effectLst>
            </a:endParaRPr>
          </a:p>
        </p:txBody>
      </p:sp>
      <p:sp>
        <p:nvSpPr>
          <p:cNvPr id="621624" name="AutoShape 56"/>
          <p:cNvSpPr>
            <a:spLocks noChangeArrowheads="1"/>
          </p:cNvSpPr>
          <p:nvPr/>
        </p:nvSpPr>
        <p:spPr bwMode="auto">
          <a:xfrm rot="9600000" flipV="1">
            <a:off x="3633470" y="4894263"/>
            <a:ext cx="96837" cy="363538"/>
          </a:xfrm>
          <a:prstGeom prst="triangle">
            <a:avLst>
              <a:gd name="adj" fmla="val 50000"/>
            </a:avLst>
          </a:prstGeom>
          <a:solidFill>
            <a:srgbClr val="FF9900"/>
          </a:solidFill>
          <a:ln w="9525">
            <a:noFill/>
            <a:miter lim="800000"/>
            <a:headEnd/>
            <a:tailEnd/>
          </a:ln>
          <a:effectLst/>
        </p:spPr>
        <p:txBody>
          <a:bodyPr wrap="none" anchor="ctr"/>
          <a:lstStyle/>
          <a:p>
            <a:endParaRPr lang="en-US" altLang="en-US" sz="4400">
              <a:solidFill>
                <a:schemeClr val="tx1"/>
              </a:solidFill>
              <a:effectLst>
                <a:outerShdw blurRad="38100" dist="38100" dir="2700000" algn="tl">
                  <a:srgbClr val="000000"/>
                </a:outerShdw>
              </a:effectLst>
            </a:endParaRPr>
          </a:p>
        </p:txBody>
      </p:sp>
      <p:sp>
        <p:nvSpPr>
          <p:cNvPr id="621633" name="Rectangle 65"/>
          <p:cNvSpPr>
            <a:spLocks noChangeArrowheads="1"/>
          </p:cNvSpPr>
          <p:nvPr/>
        </p:nvSpPr>
        <p:spPr bwMode="auto">
          <a:xfrm>
            <a:off x="2628583" y="5222875"/>
            <a:ext cx="592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1"/>
                </a:solidFill>
                <a:effectLst>
                  <a:outerShdw blurRad="38100" dist="38100" dir="2700000" algn="tl">
                    <a:srgbClr val="000000"/>
                  </a:outerShdw>
                </a:effectLst>
                <a:latin typeface="Comic Sans MS" panose="030F0702030302020204" pitchFamily="66" charset="0"/>
              </a:rPr>
              <a:t>CH</a:t>
            </a:r>
            <a:r>
              <a:rPr lang="en-US" altLang="en-US" sz="1800" baseline="-25000">
                <a:solidFill>
                  <a:schemeClr val="tx1"/>
                </a:solidFill>
                <a:effectLst>
                  <a:outerShdw blurRad="38100" dist="38100" dir="2700000" algn="tl">
                    <a:srgbClr val="000000"/>
                  </a:outerShdw>
                </a:effectLst>
                <a:latin typeface="Comic Sans MS" panose="030F0702030302020204" pitchFamily="66" charset="0"/>
              </a:rPr>
              <a:t>3</a:t>
            </a:r>
          </a:p>
        </p:txBody>
      </p:sp>
      <p:sp>
        <p:nvSpPr>
          <p:cNvPr id="621635" name="Rectangle 67"/>
          <p:cNvSpPr>
            <a:spLocks noChangeArrowheads="1"/>
          </p:cNvSpPr>
          <p:nvPr/>
        </p:nvSpPr>
        <p:spPr bwMode="auto">
          <a:xfrm>
            <a:off x="3600133" y="5222875"/>
            <a:ext cx="592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1"/>
                </a:solidFill>
                <a:effectLst>
                  <a:outerShdw blurRad="38100" dist="38100" dir="2700000" algn="tl">
                    <a:srgbClr val="000000"/>
                  </a:outerShdw>
                </a:effectLst>
                <a:latin typeface="Comic Sans MS" panose="030F0702030302020204" pitchFamily="66" charset="0"/>
              </a:rPr>
              <a:t>CH</a:t>
            </a:r>
            <a:r>
              <a:rPr lang="en-US" altLang="en-US" sz="1800" baseline="-25000">
                <a:solidFill>
                  <a:schemeClr val="tx1"/>
                </a:solidFill>
                <a:effectLst>
                  <a:outerShdw blurRad="38100" dist="38100" dir="2700000" algn="tl">
                    <a:srgbClr val="000000"/>
                  </a:outerShdw>
                </a:effectLst>
                <a:latin typeface="Comic Sans MS" panose="030F0702030302020204" pitchFamily="66" charset="0"/>
              </a:rPr>
              <a:t>3</a:t>
            </a:r>
          </a:p>
        </p:txBody>
      </p:sp>
      <p:sp>
        <p:nvSpPr>
          <p:cNvPr id="621636" name="Text Box 68"/>
          <p:cNvSpPr txBox="1">
            <a:spLocks noChangeArrowheads="1"/>
          </p:cNvSpPr>
          <p:nvPr/>
        </p:nvSpPr>
        <p:spPr bwMode="auto">
          <a:xfrm>
            <a:off x="2501583" y="5657850"/>
            <a:ext cx="22050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i="1" dirty="0" smtClean="0">
                <a:solidFill>
                  <a:srgbClr val="FF9900"/>
                </a:solidFill>
                <a:effectLst>
                  <a:outerShdw blurRad="38100" dist="38100" dir="2700000" algn="tl">
                    <a:srgbClr val="000000"/>
                  </a:outerShdw>
                </a:effectLst>
                <a:latin typeface="Comic Sans MS" panose="030F0702030302020204" pitchFamily="66" charset="0"/>
              </a:rPr>
              <a:t>cis</a:t>
            </a:r>
            <a:r>
              <a:rPr lang="en-US" altLang="en-US" sz="1800" dirty="0" smtClean="0">
                <a:solidFill>
                  <a:schemeClr val="tx1"/>
                </a:solidFill>
                <a:effectLst>
                  <a:outerShdw blurRad="38100" dist="38100" dir="2700000" algn="tl">
                    <a:srgbClr val="000000"/>
                  </a:outerShdw>
                </a:effectLst>
                <a:latin typeface="Comic Sans MS" panose="030F0702030302020204" pitchFamily="66" charset="0"/>
              </a:rPr>
              <a:t>-1,2-Dimethyl-cyclopropane</a:t>
            </a:r>
            <a:endParaRPr lang="en-US" altLang="en-US" sz="1800" dirty="0">
              <a:solidFill>
                <a:schemeClr val="tx1"/>
              </a:solidFill>
              <a:effectLst>
                <a:outerShdw blurRad="38100" dist="38100" dir="2700000" algn="tl">
                  <a:srgbClr val="000000"/>
                </a:outerShdw>
              </a:effectLst>
              <a:latin typeface="Comic Sans MS" panose="030F0702030302020204" pitchFamily="66" charset="0"/>
            </a:endParaRPr>
          </a:p>
        </p:txBody>
      </p:sp>
      <p:sp>
        <p:nvSpPr>
          <p:cNvPr id="621637" name="AutoShape 69"/>
          <p:cNvSpPr>
            <a:spLocks noChangeArrowheads="1"/>
          </p:cNvSpPr>
          <p:nvPr/>
        </p:nvSpPr>
        <p:spPr bwMode="auto">
          <a:xfrm rot="5400000">
            <a:off x="5523865" y="4359275"/>
            <a:ext cx="731838" cy="731838"/>
          </a:xfrm>
          <a:prstGeom prst="hexagon">
            <a:avLst>
              <a:gd name="adj" fmla="val 25000"/>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ltLang="en-US" sz="4400">
              <a:solidFill>
                <a:schemeClr val="tx1"/>
              </a:solidFill>
              <a:effectLst>
                <a:outerShdw blurRad="38100" dist="38100" dir="2700000" algn="tl">
                  <a:srgbClr val="000000"/>
                </a:outerShdw>
              </a:effectLst>
            </a:endParaRPr>
          </a:p>
        </p:txBody>
      </p:sp>
      <p:sp>
        <p:nvSpPr>
          <p:cNvPr id="621645" name="AutoShape 77"/>
          <p:cNvSpPr>
            <a:spLocks noChangeArrowheads="1"/>
          </p:cNvSpPr>
          <p:nvPr/>
        </p:nvSpPr>
        <p:spPr bwMode="auto">
          <a:xfrm rot="3060000" flipV="1">
            <a:off x="6342698" y="4257993"/>
            <a:ext cx="103187" cy="363537"/>
          </a:xfrm>
          <a:prstGeom prst="triangle">
            <a:avLst>
              <a:gd name="adj" fmla="val 50000"/>
            </a:avLst>
          </a:prstGeom>
          <a:solidFill>
            <a:srgbClr val="FF9900"/>
          </a:solidFill>
          <a:ln w="9525">
            <a:noFill/>
            <a:miter lim="800000"/>
            <a:headEnd/>
            <a:tailEnd/>
          </a:ln>
          <a:effectLst/>
        </p:spPr>
        <p:txBody>
          <a:bodyPr rot="10800000" wrap="none" anchor="ctr"/>
          <a:lstStyle/>
          <a:p>
            <a:endParaRPr lang="en-US" altLang="en-US" sz="4400">
              <a:solidFill>
                <a:schemeClr val="tx1"/>
              </a:solidFill>
              <a:effectLst>
                <a:outerShdw blurRad="38100" dist="38100" dir="2700000" algn="tl">
                  <a:srgbClr val="000000"/>
                </a:outerShdw>
              </a:effectLst>
            </a:endParaRPr>
          </a:p>
        </p:txBody>
      </p:sp>
      <p:sp>
        <p:nvSpPr>
          <p:cNvPr id="621654" name="Line 86"/>
          <p:cNvSpPr>
            <a:spLocks noChangeShapeType="1"/>
          </p:cNvSpPr>
          <p:nvPr/>
        </p:nvSpPr>
        <p:spPr bwMode="auto">
          <a:xfrm rot="10800000">
            <a:off x="5871528" y="5087938"/>
            <a:ext cx="36512"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21657" name="Rectangle 89"/>
          <p:cNvSpPr>
            <a:spLocks noChangeArrowheads="1"/>
          </p:cNvSpPr>
          <p:nvPr/>
        </p:nvSpPr>
        <p:spPr bwMode="auto">
          <a:xfrm>
            <a:off x="6475095" y="405384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chemeClr val="tx1"/>
                </a:solidFill>
                <a:effectLst>
                  <a:outerShdw blurRad="38100" dist="38100" dir="2700000" algn="tl">
                    <a:srgbClr val="000000"/>
                  </a:outerShdw>
                </a:effectLst>
                <a:latin typeface="Comic Sans MS" panose="030F0702030302020204" pitchFamily="66" charset="0"/>
              </a:rPr>
              <a:t>Br</a:t>
            </a:r>
            <a:endParaRPr lang="en-US" altLang="en-US" sz="1800" baseline="-25000" dirty="0">
              <a:solidFill>
                <a:schemeClr val="tx1"/>
              </a:solidFill>
              <a:effectLst>
                <a:outerShdw blurRad="38100" dist="38100" dir="2700000" algn="tl">
                  <a:srgbClr val="000000"/>
                </a:outerShdw>
              </a:effectLst>
              <a:latin typeface="Comic Sans MS" panose="030F0702030302020204" pitchFamily="66" charset="0"/>
            </a:endParaRPr>
          </a:p>
        </p:txBody>
      </p:sp>
      <p:sp>
        <p:nvSpPr>
          <p:cNvPr id="621658" name="Rectangle 90"/>
          <p:cNvSpPr>
            <a:spLocks noChangeArrowheads="1"/>
          </p:cNvSpPr>
          <p:nvPr/>
        </p:nvSpPr>
        <p:spPr bwMode="auto">
          <a:xfrm>
            <a:off x="5740400" y="5353685"/>
            <a:ext cx="322263" cy="366713"/>
          </a:xfrm>
          <a:prstGeom prst="rect">
            <a:avLst/>
          </a:prstGeom>
          <a:noFill/>
          <a:ln>
            <a:noFill/>
          </a:ln>
          <a:effectLst/>
        </p:spPr>
        <p:txBody>
          <a:bodyPr wrap="none">
            <a:spAutoFit/>
          </a:bodyPr>
          <a:lstStyle/>
          <a:p>
            <a:r>
              <a:rPr lang="en-US" altLang="en-US" sz="1800" dirty="0">
                <a:solidFill>
                  <a:schemeClr val="tx1"/>
                </a:solidFill>
                <a:effectLst>
                  <a:outerShdw blurRad="38100" dist="38100" dir="2700000" algn="tl">
                    <a:srgbClr val="000000"/>
                  </a:outerShdw>
                </a:effectLst>
                <a:latin typeface="Comic Sans MS" panose="030F0702030302020204" pitchFamily="66" charset="0"/>
              </a:rPr>
              <a:t>F</a:t>
            </a:r>
            <a:endParaRPr lang="en-US" altLang="en-US" sz="1800" baseline="-25000" dirty="0">
              <a:solidFill>
                <a:schemeClr val="tx1"/>
              </a:solidFill>
              <a:effectLst>
                <a:outerShdw blurRad="38100" dist="38100" dir="2700000" algn="tl">
                  <a:srgbClr val="000000"/>
                </a:outerShdw>
              </a:effectLst>
              <a:latin typeface="Comic Sans MS" panose="030F0702030302020204" pitchFamily="66" charset="0"/>
            </a:endParaRPr>
          </a:p>
        </p:txBody>
      </p:sp>
      <p:sp>
        <p:nvSpPr>
          <p:cNvPr id="621660" name="Text Box 92"/>
          <p:cNvSpPr txBox="1">
            <a:spLocks noChangeArrowheads="1"/>
          </p:cNvSpPr>
          <p:nvPr/>
        </p:nvSpPr>
        <p:spPr bwMode="auto">
          <a:xfrm>
            <a:off x="4769803" y="5692775"/>
            <a:ext cx="21891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i="1" dirty="0" smtClean="0">
                <a:solidFill>
                  <a:srgbClr val="FF9900"/>
                </a:solidFill>
                <a:effectLst>
                  <a:outerShdw blurRad="38100" dist="38100" dir="2700000" algn="tl">
                    <a:srgbClr val="000000"/>
                  </a:outerShdw>
                </a:effectLst>
                <a:latin typeface="Comic Sans MS" panose="030F0702030302020204" pitchFamily="66" charset="0"/>
              </a:rPr>
              <a:t>trans</a:t>
            </a:r>
            <a:r>
              <a:rPr lang="en-US" altLang="en-US" sz="1800" dirty="0" smtClean="0">
                <a:solidFill>
                  <a:schemeClr val="tx1"/>
                </a:solidFill>
                <a:effectLst>
                  <a:outerShdw blurRad="38100" dist="38100" dir="2700000" algn="tl">
                    <a:srgbClr val="000000"/>
                  </a:outerShdw>
                </a:effectLst>
                <a:latin typeface="Comic Sans MS" panose="030F0702030302020204" pitchFamily="66" charset="0"/>
              </a:rPr>
              <a:t>-1-Bromo-3-fluorocyclohexane</a:t>
            </a:r>
            <a:endParaRPr lang="en-US" altLang="en-US" sz="1800" dirty="0">
              <a:solidFill>
                <a:schemeClr val="tx1"/>
              </a:solidFill>
              <a:effectLst>
                <a:outerShdw blurRad="38100" dist="38100" dir="2700000" algn="tl">
                  <a:srgbClr val="000000"/>
                </a:outerShdw>
              </a:effectLst>
              <a:latin typeface="Comic Sans MS" panose="030F0702030302020204" pitchFamily="66" charset="0"/>
            </a:endParaRPr>
          </a:p>
        </p:txBody>
      </p:sp>
      <p:sp>
        <p:nvSpPr>
          <p:cNvPr id="621671" name="Rectangle 103"/>
          <p:cNvSpPr>
            <a:spLocks noGrp="1" noChangeArrowheads="1"/>
          </p:cNvSpPr>
          <p:nvPr>
            <p:ph type="title"/>
          </p:nvPr>
        </p:nvSpPr>
        <p:spPr>
          <a:xfrm>
            <a:off x="619125" y="219075"/>
            <a:ext cx="7772400" cy="801688"/>
          </a:xfrm>
        </p:spPr>
        <p:txBody>
          <a:bodyPr/>
          <a:lstStyle/>
          <a:p>
            <a:r>
              <a:rPr lang="en-US" altLang="en-US" dirty="0" smtClean="0">
                <a:solidFill>
                  <a:srgbClr val="00FF00"/>
                </a:solidFill>
                <a:latin typeface="+mn-lt"/>
              </a:rPr>
              <a:t>Stereoisomers</a:t>
            </a:r>
            <a:endParaRPr lang="en-US" altLang="en-US" dirty="0">
              <a:solidFill>
                <a:srgbClr val="00FF00"/>
              </a:solidFill>
              <a:latin typeface="+mn-lt"/>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251642290"/>
              </p:ext>
            </p:extLst>
          </p:nvPr>
        </p:nvGraphicFramePr>
        <p:xfrm>
          <a:off x="5851527" y="5080636"/>
          <a:ext cx="92075" cy="334328"/>
        </p:xfrm>
        <a:graphic>
          <a:graphicData uri="http://schemas.openxmlformats.org/presentationml/2006/ole">
            <mc:AlternateContent xmlns:mc="http://schemas.openxmlformats.org/markup-compatibility/2006">
              <mc:Choice xmlns:v="urn:schemas-microsoft-com:vml" Requires="v">
                <p:oleObj spid="_x0000_s621714" name="CS ChemDraw Drawing" r:id="rId3" imgW="92656" imgH="258594" progId="ChemDraw.Document.6.0">
                  <p:embed/>
                </p:oleObj>
              </mc:Choice>
              <mc:Fallback>
                <p:oleObj name="CS ChemDraw Drawing" r:id="rId3" imgW="92656" imgH="258594" progId="ChemDraw.Document.6.0">
                  <p:embed/>
                  <p:pic>
                    <p:nvPicPr>
                      <p:cNvPr id="0" name=""/>
                      <p:cNvPicPr/>
                      <p:nvPr/>
                    </p:nvPicPr>
                    <p:blipFill>
                      <a:blip r:embed="rId4"/>
                      <a:stretch>
                        <a:fillRect/>
                      </a:stretch>
                    </p:blipFill>
                    <p:spPr>
                      <a:xfrm>
                        <a:off x="5851527" y="5080636"/>
                        <a:ext cx="92075" cy="334328"/>
                      </a:xfrm>
                      <a:prstGeom prst="rect">
                        <a:avLst/>
                      </a:prstGeom>
                      <a:ln>
                        <a:noFill/>
                      </a:ln>
                    </p:spPr>
                  </p:pic>
                </p:oleObj>
              </mc:Fallback>
            </mc:AlternateContent>
          </a:graphicData>
        </a:graphic>
      </p:graphicFrame>
      <p:cxnSp>
        <p:nvCxnSpPr>
          <p:cNvPr id="26" name="Straight Connector 25"/>
          <p:cNvCxnSpPr/>
          <p:nvPr/>
        </p:nvCxnSpPr>
        <p:spPr bwMode="auto">
          <a:xfrm>
            <a:off x="142240" y="985520"/>
            <a:ext cx="8859520" cy="508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2596" name="Text Box 4"/>
          <p:cNvSpPr txBox="1">
            <a:spLocks noChangeArrowheads="1"/>
          </p:cNvSpPr>
          <p:nvPr/>
        </p:nvSpPr>
        <p:spPr bwMode="auto">
          <a:xfrm>
            <a:off x="468313" y="4318000"/>
            <a:ext cx="820896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dirty="0">
                <a:solidFill>
                  <a:schemeClr val="tx1"/>
                </a:solidFill>
                <a:effectLst>
                  <a:outerShdw blurRad="38100" dist="38100" dir="2700000" algn="tl">
                    <a:srgbClr val="000000"/>
                  </a:outerShdw>
                </a:effectLst>
                <a:latin typeface="Comic Sans MS" panose="030F0702030302020204" pitchFamily="66" charset="0"/>
              </a:rPr>
              <a:t>Stereoisomers should be stable at room temperature. </a:t>
            </a:r>
            <a:r>
              <a:rPr lang="en-US" altLang="en-US" sz="2800" dirty="0" err="1">
                <a:solidFill>
                  <a:schemeClr val="tx1"/>
                </a:solidFill>
                <a:effectLst>
                  <a:outerShdw blurRad="38100" dist="38100" dir="2700000" algn="tl">
                    <a:srgbClr val="000000"/>
                  </a:outerShdw>
                </a:effectLst>
                <a:latin typeface="Comic Sans MS" panose="030F0702030302020204" pitchFamily="66" charset="0"/>
              </a:rPr>
              <a:t>Rotamers</a:t>
            </a:r>
            <a:r>
              <a:rPr lang="en-US" altLang="en-US" sz="2800" dirty="0">
                <a:solidFill>
                  <a:schemeClr val="tx1"/>
                </a:solidFill>
                <a:effectLst>
                  <a:outerShdw blurRad="38100" dist="38100" dir="2700000" algn="tl">
                    <a:srgbClr val="000000"/>
                  </a:outerShdw>
                </a:effectLst>
                <a:latin typeface="Comic Sans MS" panose="030F0702030302020204" pitchFamily="66" charset="0"/>
              </a:rPr>
              <a:t> interconvert rapidly by rotation, whereas </a:t>
            </a:r>
            <a:r>
              <a:rPr lang="en-US" altLang="en-US" sz="2800" dirty="0" err="1">
                <a:solidFill>
                  <a:srgbClr val="FF0000"/>
                </a:solidFill>
                <a:effectLst>
                  <a:outerShdw blurRad="38100" dist="38100" dir="2700000" algn="tl">
                    <a:srgbClr val="000000"/>
                  </a:outerShdw>
                </a:effectLst>
                <a:latin typeface="Comic Sans MS" panose="030F0702030302020204" pitchFamily="66" charset="0"/>
              </a:rPr>
              <a:t>cis,trans</a:t>
            </a:r>
            <a:r>
              <a:rPr lang="en-US" altLang="en-US" sz="2800" dirty="0">
                <a:solidFill>
                  <a:schemeClr val="tx1"/>
                </a:solidFill>
                <a:effectLst>
                  <a:outerShdw blurRad="38100" dist="38100" dir="2700000" algn="tl">
                    <a:srgbClr val="000000"/>
                  </a:outerShdw>
                </a:effectLst>
                <a:latin typeface="Comic Sans MS" panose="030F0702030302020204" pitchFamily="66" charset="0"/>
              </a:rPr>
              <a:t> isomerization requires </a:t>
            </a:r>
            <a:r>
              <a:rPr lang="en-US" altLang="en-US" sz="2800" dirty="0">
                <a:solidFill>
                  <a:srgbClr val="FF9900"/>
                </a:solidFill>
                <a:effectLst>
                  <a:outerShdw blurRad="38100" dist="38100" dir="2700000" algn="tl">
                    <a:srgbClr val="000000"/>
                  </a:outerShdw>
                </a:effectLst>
                <a:latin typeface="Comic Sans MS" panose="030F0702030302020204" pitchFamily="66" charset="0"/>
              </a:rPr>
              <a:t>bond breaking</a:t>
            </a:r>
            <a:r>
              <a:rPr lang="en-US" altLang="en-US" sz="2800" dirty="0">
                <a:solidFill>
                  <a:schemeClr val="tx1"/>
                </a:solidFill>
                <a:effectLst>
                  <a:outerShdw blurRad="38100" dist="38100" dir="2700000" algn="tl">
                    <a:srgbClr val="000000"/>
                  </a:outerShdw>
                </a:effectLst>
                <a:latin typeface="Comic Sans MS" panose="030F0702030302020204" pitchFamily="66" charset="0"/>
              </a:rPr>
              <a:t>. </a:t>
            </a:r>
          </a:p>
        </p:txBody>
      </p:sp>
      <p:sp>
        <p:nvSpPr>
          <p:cNvPr id="622649" name="Text Box 57"/>
          <p:cNvSpPr txBox="1">
            <a:spLocks noChangeArrowheads="1"/>
          </p:cNvSpPr>
          <p:nvPr/>
        </p:nvSpPr>
        <p:spPr bwMode="auto">
          <a:xfrm>
            <a:off x="184150" y="1374775"/>
            <a:ext cx="87772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dirty="0">
                <a:solidFill>
                  <a:srgbClr val="66CCFF"/>
                </a:solidFill>
                <a:effectLst>
                  <a:outerShdw blurRad="38100" dist="38100" dir="2700000" algn="tl">
                    <a:srgbClr val="000000"/>
                  </a:outerShdw>
                </a:effectLst>
                <a:latin typeface="Comic Sans MS" panose="030F0702030302020204" pitchFamily="66" charset="0"/>
              </a:rPr>
              <a:t>Same connectivity</a:t>
            </a:r>
            <a:r>
              <a:rPr lang="en-US" altLang="en-US" sz="2800" dirty="0">
                <a:solidFill>
                  <a:schemeClr val="tx1"/>
                </a:solidFill>
                <a:effectLst>
                  <a:outerShdw blurRad="38100" dist="38100" dir="2700000" algn="tl">
                    <a:srgbClr val="000000"/>
                  </a:outerShdw>
                </a:effectLst>
                <a:latin typeface="Comic Sans MS" panose="030F0702030302020204" pitchFamily="66" charset="0"/>
              </a:rPr>
              <a:t> (not constitutional isomers), but </a:t>
            </a:r>
            <a:r>
              <a:rPr lang="en-US" altLang="en-US" sz="2800" dirty="0">
                <a:solidFill>
                  <a:srgbClr val="FF0000"/>
                </a:solidFill>
                <a:effectLst>
                  <a:outerShdw blurRad="38100" dist="38100" dir="2700000" algn="tl">
                    <a:srgbClr val="000000"/>
                  </a:outerShdw>
                </a:effectLst>
                <a:latin typeface="Comic Sans MS" panose="030F0702030302020204" pitchFamily="66" charset="0"/>
              </a:rPr>
              <a:t>differing arrangement in space.</a:t>
            </a:r>
          </a:p>
        </p:txBody>
      </p:sp>
      <p:sp>
        <p:nvSpPr>
          <p:cNvPr id="622650" name="Text Box 58"/>
          <p:cNvSpPr txBox="1">
            <a:spLocks noChangeArrowheads="1"/>
          </p:cNvSpPr>
          <p:nvPr/>
        </p:nvSpPr>
        <p:spPr bwMode="auto">
          <a:xfrm>
            <a:off x="-4763" y="2392363"/>
            <a:ext cx="9155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solidFill>
                  <a:schemeClr val="tx1"/>
                </a:solidFill>
                <a:effectLst>
                  <a:outerShdw blurRad="38100" dist="38100" dir="2700000" algn="tl">
                    <a:srgbClr val="000000"/>
                  </a:outerShdw>
                </a:effectLst>
                <a:latin typeface="Comic Sans MS" panose="030F0702030302020204" pitchFamily="66" charset="0"/>
              </a:rPr>
              <a:t>Note: This definition includes all rotamers (anti, gauche, etc.).</a:t>
            </a:r>
            <a:r>
              <a:rPr lang="en-US" altLang="en-US" sz="2400">
                <a:solidFill>
                  <a:srgbClr val="FF0000"/>
                </a:solidFill>
                <a:effectLst>
                  <a:outerShdw blurRad="38100" dist="38100" dir="2700000" algn="tl">
                    <a:srgbClr val="000000"/>
                  </a:outerShdw>
                </a:effectLst>
                <a:latin typeface="Comic Sans MS" panose="030F0702030302020204" pitchFamily="66" charset="0"/>
              </a:rPr>
              <a:t> </a:t>
            </a:r>
          </a:p>
        </p:txBody>
      </p:sp>
      <p:sp>
        <p:nvSpPr>
          <p:cNvPr id="622651" name="Text Box 59"/>
          <p:cNvSpPr txBox="1">
            <a:spLocks noChangeArrowheads="1"/>
          </p:cNvSpPr>
          <p:nvPr/>
        </p:nvSpPr>
        <p:spPr bwMode="auto">
          <a:xfrm>
            <a:off x="558723" y="261938"/>
            <a:ext cx="802655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b="1" dirty="0">
                <a:solidFill>
                  <a:srgbClr val="00FF00"/>
                </a:solidFill>
                <a:effectLst>
                  <a:outerShdw blurRad="38100" dist="38100" dir="2700000" algn="tl">
                    <a:srgbClr val="000000"/>
                  </a:outerShdw>
                </a:effectLst>
                <a:latin typeface="+mn-lt"/>
              </a:rPr>
              <a:t>Definition of </a:t>
            </a:r>
            <a:r>
              <a:rPr lang="en-US" altLang="en-US" sz="4400" b="1" dirty="0" smtClean="0">
                <a:solidFill>
                  <a:srgbClr val="00FF00"/>
                </a:solidFill>
                <a:effectLst>
                  <a:outerShdw blurRad="38100" dist="38100" dir="2700000" algn="tl">
                    <a:srgbClr val="000000"/>
                  </a:outerShdw>
                </a:effectLst>
                <a:latin typeface="+mn-lt"/>
              </a:rPr>
              <a:t>Stereoisomers</a:t>
            </a:r>
            <a:endParaRPr lang="en-US" altLang="en-US" sz="4400" b="1" dirty="0">
              <a:solidFill>
                <a:srgbClr val="00FF00"/>
              </a:solidFill>
              <a:effectLst>
                <a:outerShdw blurRad="38100" dist="38100" dir="2700000" algn="tl">
                  <a:srgbClr val="000000"/>
                </a:outerShdw>
              </a:effectLst>
              <a:latin typeface="+mn-lt"/>
            </a:endParaRPr>
          </a:p>
        </p:txBody>
      </p:sp>
      <p:sp>
        <p:nvSpPr>
          <p:cNvPr id="622652" name="Rectangle 60"/>
          <p:cNvSpPr>
            <a:spLocks noChangeArrowheads="1"/>
          </p:cNvSpPr>
          <p:nvPr/>
        </p:nvSpPr>
        <p:spPr bwMode="auto">
          <a:xfrm>
            <a:off x="1190625" y="3308350"/>
            <a:ext cx="676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solidFill>
                  <a:srgbClr val="66CCFF"/>
                </a:solidFill>
                <a:effectLst>
                  <a:outerShdw blurRad="38100" dist="38100" dir="2700000" algn="tl">
                    <a:srgbClr val="000000"/>
                  </a:outerShdw>
                </a:effectLst>
              </a:rPr>
              <a:t>Operational </a:t>
            </a:r>
            <a:r>
              <a:rPr lang="en-US" altLang="en-US" sz="3600" dirty="0">
                <a:solidFill>
                  <a:schemeClr val="tx1"/>
                </a:solidFill>
                <a:effectLst>
                  <a:outerShdw blurRad="38100" dist="38100" dir="2700000" algn="tl">
                    <a:srgbClr val="000000"/>
                  </a:outerShdw>
                </a:effectLst>
              </a:rPr>
              <a:t>(practical) definition:</a:t>
            </a:r>
          </a:p>
        </p:txBody>
      </p:sp>
      <p:cxnSp>
        <p:nvCxnSpPr>
          <p:cNvPr id="8" name="Straight Connector 7"/>
          <p:cNvCxnSpPr/>
          <p:nvPr/>
        </p:nvCxnSpPr>
        <p:spPr bwMode="auto">
          <a:xfrm>
            <a:off x="142240" y="985520"/>
            <a:ext cx="8859520" cy="508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4036" name="Text Box 4"/>
          <p:cNvSpPr txBox="1">
            <a:spLocks noChangeArrowheads="1"/>
          </p:cNvSpPr>
          <p:nvPr/>
        </p:nvSpPr>
        <p:spPr bwMode="auto">
          <a:xfrm>
            <a:off x="781050" y="4425950"/>
            <a:ext cx="77819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en-US" sz="2800" dirty="0">
                <a:solidFill>
                  <a:schemeClr val="tx1"/>
                </a:solidFill>
                <a:effectLst>
                  <a:outerShdw blurRad="38100" dist="38100" dir="2700000" algn="tl">
                    <a:srgbClr val="000000"/>
                  </a:outerShdw>
                </a:effectLst>
                <a:latin typeface="Comic Sans MS" panose="030F0702030302020204" pitchFamily="66" charset="0"/>
              </a:rPr>
              <a:t>How do we quantify “ring strain”? Need an</a:t>
            </a:r>
          </a:p>
          <a:p>
            <a:pPr algn="l" eaLnBrk="0" hangingPunct="0"/>
            <a:r>
              <a:rPr lang="en-US" altLang="en-US" sz="2800" dirty="0">
                <a:solidFill>
                  <a:schemeClr val="tx1"/>
                </a:solidFill>
                <a:effectLst>
                  <a:outerShdw blurRad="38100" dist="38100" dir="2700000" algn="tl">
                    <a:srgbClr val="000000"/>
                  </a:outerShdw>
                </a:effectLst>
                <a:latin typeface="Comic Sans MS" panose="030F0702030302020204" pitchFamily="66" charset="0"/>
              </a:rPr>
              <a:t>“unstrained” reference and a measure of </a:t>
            </a:r>
          </a:p>
          <a:p>
            <a:pPr algn="l" eaLnBrk="0" hangingPunct="0"/>
            <a:r>
              <a:rPr lang="en-US" altLang="en-US" sz="2800" dirty="0">
                <a:solidFill>
                  <a:schemeClr val="tx1"/>
                </a:solidFill>
                <a:effectLst>
                  <a:outerShdw blurRad="38100" dist="38100" dir="2700000" algn="tl">
                    <a:srgbClr val="000000"/>
                  </a:outerShdw>
                </a:effectLst>
                <a:latin typeface="Comic Sans MS" panose="030F0702030302020204" pitchFamily="66" charset="0"/>
              </a:rPr>
              <a:t>energetic content. We get numbers by measuring </a:t>
            </a:r>
            <a:r>
              <a:rPr lang="en-US" altLang="en-US" sz="2800" i="1" dirty="0">
                <a:solidFill>
                  <a:srgbClr val="FF0000"/>
                </a:solidFill>
                <a:effectLst>
                  <a:outerShdw blurRad="38100" dist="38100" dir="2700000" algn="tl">
                    <a:srgbClr val="000000"/>
                  </a:outerShdw>
                </a:effectLst>
                <a:latin typeface="Comic Sans MS" panose="030F0702030302020204" pitchFamily="66" charset="0"/>
              </a:rPr>
              <a:t>heats of </a:t>
            </a:r>
            <a:r>
              <a:rPr lang="en-US" altLang="en-US" sz="2800" i="1" dirty="0" smtClean="0">
                <a:solidFill>
                  <a:srgbClr val="FF0000"/>
                </a:solidFill>
                <a:effectLst>
                  <a:outerShdw blurRad="38100" dist="38100" dir="2700000" algn="tl">
                    <a:srgbClr val="000000"/>
                  </a:outerShdw>
                </a:effectLst>
                <a:latin typeface="Comic Sans MS" panose="030F0702030302020204" pitchFamily="66" charset="0"/>
              </a:rPr>
              <a:t>combustion </a:t>
            </a:r>
            <a:r>
              <a:rPr lang="en-US" altLang="en-US" sz="2800" dirty="0" smtClean="0">
                <a:solidFill>
                  <a:schemeClr val="tx2"/>
                </a:solidFill>
                <a:effectLst>
                  <a:outerShdw blurRad="38100" dist="38100" dir="2700000" algn="tl">
                    <a:srgbClr val="000000"/>
                  </a:outerShdw>
                </a:effectLst>
                <a:latin typeface="Comic Sans MS" panose="030F0702030302020204" pitchFamily="66" charset="0"/>
              </a:rPr>
              <a:t>= complete burning to CO</a:t>
            </a:r>
            <a:r>
              <a:rPr lang="en-US" altLang="en-US" sz="2800" baseline="-25000" dirty="0" smtClean="0">
                <a:solidFill>
                  <a:schemeClr val="tx2"/>
                </a:solidFill>
                <a:effectLst>
                  <a:outerShdw blurRad="38100" dist="38100" dir="2700000" algn="tl">
                    <a:srgbClr val="000000"/>
                  </a:outerShdw>
                </a:effectLst>
                <a:latin typeface="Comic Sans MS" panose="030F0702030302020204" pitchFamily="66" charset="0"/>
              </a:rPr>
              <a:t>2 </a:t>
            </a:r>
            <a:r>
              <a:rPr lang="en-US" altLang="en-US" sz="2800" dirty="0" smtClean="0">
                <a:solidFill>
                  <a:schemeClr val="tx2"/>
                </a:solidFill>
                <a:effectLst>
                  <a:outerShdw blurRad="38100" dist="38100" dir="2700000" algn="tl">
                    <a:srgbClr val="000000"/>
                  </a:outerShdw>
                </a:effectLst>
                <a:latin typeface="Comic Sans MS" panose="030F0702030302020204" pitchFamily="66" charset="0"/>
              </a:rPr>
              <a:t>and H</a:t>
            </a:r>
            <a:r>
              <a:rPr lang="en-US" altLang="en-US" sz="2800" baseline="-25000" dirty="0" smtClean="0">
                <a:solidFill>
                  <a:schemeClr val="tx2"/>
                </a:solidFill>
                <a:effectLst>
                  <a:outerShdw blurRad="38100" dist="38100" dir="2700000" algn="tl">
                    <a:srgbClr val="000000"/>
                  </a:outerShdw>
                </a:effectLst>
                <a:latin typeface="Comic Sans MS" panose="030F0702030302020204" pitchFamily="66" charset="0"/>
              </a:rPr>
              <a:t>2</a:t>
            </a:r>
            <a:r>
              <a:rPr lang="en-US" altLang="en-US" sz="2800" dirty="0" smtClean="0">
                <a:solidFill>
                  <a:schemeClr val="tx2"/>
                </a:solidFill>
                <a:effectLst>
                  <a:outerShdw blurRad="38100" dist="38100" dir="2700000" algn="tl">
                    <a:srgbClr val="000000"/>
                  </a:outerShdw>
                </a:effectLst>
                <a:latin typeface="Comic Sans MS" panose="030F0702030302020204" pitchFamily="66" charset="0"/>
              </a:rPr>
              <a:t>O. </a:t>
            </a:r>
            <a:endParaRPr lang="en-US" altLang="en-US" sz="2800" dirty="0">
              <a:solidFill>
                <a:srgbClr val="FF0000"/>
              </a:solidFill>
              <a:effectLst>
                <a:outerShdw blurRad="38100" dist="38100" dir="2700000" algn="tl">
                  <a:srgbClr val="000000"/>
                </a:outerShdw>
              </a:effectLst>
              <a:latin typeface="Comic Sans MS" panose="030F0702030302020204" pitchFamily="66" charset="0"/>
            </a:endParaRPr>
          </a:p>
        </p:txBody>
      </p:sp>
      <p:sp>
        <p:nvSpPr>
          <p:cNvPr id="684038" name="Text Box 6"/>
          <p:cNvSpPr txBox="1">
            <a:spLocks noChangeArrowheads="1"/>
          </p:cNvSpPr>
          <p:nvPr/>
        </p:nvSpPr>
        <p:spPr bwMode="auto">
          <a:xfrm>
            <a:off x="2652713" y="3340100"/>
            <a:ext cx="388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i="1">
                <a:solidFill>
                  <a:schemeClr val="tx1"/>
                </a:solidFill>
                <a:effectLst>
                  <a:outerShdw blurRad="38100" dist="38100" dir="2700000" algn="tl">
                    <a:srgbClr val="000000"/>
                  </a:outerShdw>
                </a:effectLst>
                <a:latin typeface="Comic Sans MS" panose="030F0702030302020204" pitchFamily="66" charset="0"/>
              </a:rPr>
              <a:t>sp</a:t>
            </a:r>
            <a:r>
              <a:rPr lang="en-US" altLang="en-US" sz="2400" baseline="30000">
                <a:solidFill>
                  <a:schemeClr val="tx1"/>
                </a:solidFill>
                <a:effectLst>
                  <a:outerShdw blurRad="38100" dist="38100" dir="2700000" algn="tl">
                    <a:srgbClr val="000000"/>
                  </a:outerShdw>
                </a:effectLst>
                <a:latin typeface="Comic Sans MS" panose="030F0702030302020204" pitchFamily="66" charset="0"/>
              </a:rPr>
              <a:t>3</a:t>
            </a:r>
            <a:r>
              <a:rPr lang="en-US" altLang="en-US" sz="2400">
                <a:solidFill>
                  <a:schemeClr val="tx1"/>
                </a:solidFill>
                <a:effectLst>
                  <a:outerShdw blurRad="38100" dist="38100" dir="2700000" algn="tl">
                    <a:srgbClr val="000000"/>
                  </a:outerShdw>
                </a:effectLst>
                <a:latin typeface="Comic Sans MS" panose="030F0702030302020204" pitchFamily="66" charset="0"/>
              </a:rPr>
              <a:t>-Carbon wants</a:t>
            </a:r>
            <a:r>
              <a:rPr lang="en-US" altLang="en-US" sz="2400">
                <a:solidFill>
                  <a:srgbClr val="66CCFF"/>
                </a:solidFill>
                <a:effectLst>
                  <a:outerShdw blurRad="38100" dist="38100" dir="2700000" algn="tl">
                    <a:srgbClr val="000000"/>
                  </a:outerShdw>
                </a:effectLst>
                <a:latin typeface="Comic Sans MS" panose="030F0702030302020204" pitchFamily="66" charset="0"/>
              </a:rPr>
              <a:t> 109.5°</a:t>
            </a:r>
          </a:p>
        </p:txBody>
      </p:sp>
      <p:grpSp>
        <p:nvGrpSpPr>
          <p:cNvPr id="684039" name="Group 7"/>
          <p:cNvGrpSpPr>
            <a:grpSpLocks/>
          </p:cNvGrpSpPr>
          <p:nvPr/>
        </p:nvGrpSpPr>
        <p:grpSpPr bwMode="auto">
          <a:xfrm>
            <a:off x="682625" y="2160588"/>
            <a:ext cx="784225" cy="693737"/>
            <a:chOff x="2500" y="1898"/>
            <a:chExt cx="494" cy="437"/>
          </a:xfrm>
        </p:grpSpPr>
        <p:sp>
          <p:nvSpPr>
            <p:cNvPr id="684040" name="Line 8"/>
            <p:cNvSpPr>
              <a:spLocks noChangeShapeType="1"/>
            </p:cNvSpPr>
            <p:nvPr/>
          </p:nvSpPr>
          <p:spPr bwMode="auto">
            <a:xfrm>
              <a:off x="2500" y="2272"/>
              <a:ext cx="409"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84041" name="Line 9"/>
            <p:cNvSpPr>
              <a:spLocks noChangeShapeType="1"/>
            </p:cNvSpPr>
            <p:nvPr/>
          </p:nvSpPr>
          <p:spPr bwMode="auto">
            <a:xfrm rot="3600000">
              <a:off x="2601" y="2100"/>
              <a:ext cx="403"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84042" name="Line 10"/>
            <p:cNvSpPr>
              <a:spLocks noChangeShapeType="1"/>
            </p:cNvSpPr>
            <p:nvPr/>
          </p:nvSpPr>
          <p:spPr bwMode="auto">
            <a:xfrm rot="7200000">
              <a:off x="2405" y="2100"/>
              <a:ext cx="403"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84043" name="Arc 11"/>
            <p:cNvSpPr>
              <a:spLocks/>
            </p:cNvSpPr>
            <p:nvPr/>
          </p:nvSpPr>
          <p:spPr bwMode="auto">
            <a:xfrm rot="9342735" flipV="1">
              <a:off x="2747" y="2138"/>
              <a:ext cx="247" cy="197"/>
            </a:xfrm>
            <a:custGeom>
              <a:avLst/>
              <a:gdLst>
                <a:gd name="G0" fmla="+- 0 0 0"/>
                <a:gd name="G1" fmla="+- 19413 0 0"/>
                <a:gd name="G2" fmla="+- 21600 0 0"/>
                <a:gd name="T0" fmla="*/ 9471 w 18053"/>
                <a:gd name="T1" fmla="*/ 0 h 19413"/>
                <a:gd name="T2" fmla="*/ 18053 w 18053"/>
                <a:gd name="T3" fmla="*/ 7554 h 19413"/>
                <a:gd name="T4" fmla="*/ 0 w 18053"/>
                <a:gd name="T5" fmla="*/ 19413 h 19413"/>
              </a:gdLst>
              <a:ahLst/>
              <a:cxnLst>
                <a:cxn ang="0">
                  <a:pos x="T0" y="T1"/>
                </a:cxn>
                <a:cxn ang="0">
                  <a:pos x="T2" y="T3"/>
                </a:cxn>
                <a:cxn ang="0">
                  <a:pos x="T4" y="T5"/>
                </a:cxn>
              </a:cxnLst>
              <a:rect l="0" t="0" r="r" b="b"/>
              <a:pathLst>
                <a:path w="18053" h="19413" fill="none" extrusionOk="0">
                  <a:moveTo>
                    <a:pt x="9470" y="0"/>
                  </a:moveTo>
                  <a:cubicBezTo>
                    <a:pt x="12958" y="1701"/>
                    <a:pt x="15922" y="4310"/>
                    <a:pt x="18053" y="7553"/>
                  </a:cubicBezTo>
                </a:path>
                <a:path w="18053" h="19413" stroke="0" extrusionOk="0">
                  <a:moveTo>
                    <a:pt x="9470" y="0"/>
                  </a:moveTo>
                  <a:cubicBezTo>
                    <a:pt x="12958" y="1701"/>
                    <a:pt x="15922" y="4310"/>
                    <a:pt x="18053" y="7553"/>
                  </a:cubicBezTo>
                  <a:lnTo>
                    <a:pt x="0" y="19413"/>
                  </a:lnTo>
                  <a:close/>
                </a:path>
              </a:pathLst>
            </a:custGeom>
            <a:noFill/>
            <a:ln w="22225">
              <a:solidFill>
                <a:srgbClr val="66CCFF"/>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684044" name="Freeform 12"/>
          <p:cNvSpPr>
            <a:spLocks/>
          </p:cNvSpPr>
          <p:nvPr/>
        </p:nvSpPr>
        <p:spPr bwMode="auto">
          <a:xfrm rot="10491615">
            <a:off x="1114425" y="2341563"/>
            <a:ext cx="330200" cy="336550"/>
          </a:xfrm>
          <a:custGeom>
            <a:avLst/>
            <a:gdLst>
              <a:gd name="T0" fmla="*/ 368 w 368"/>
              <a:gd name="T1" fmla="*/ 0 h 602"/>
              <a:gd name="T2" fmla="*/ 24 w 368"/>
              <a:gd name="T3" fmla="*/ 227 h 602"/>
              <a:gd name="T4" fmla="*/ 224 w 368"/>
              <a:gd name="T5" fmla="*/ 449 h 602"/>
              <a:gd name="T6" fmla="*/ 67 w 368"/>
              <a:gd name="T7" fmla="*/ 602 h 602"/>
            </a:gdLst>
            <a:ahLst/>
            <a:cxnLst>
              <a:cxn ang="0">
                <a:pos x="T0" y="T1"/>
              </a:cxn>
              <a:cxn ang="0">
                <a:pos x="T2" y="T3"/>
              </a:cxn>
              <a:cxn ang="0">
                <a:pos x="T4" y="T5"/>
              </a:cxn>
              <a:cxn ang="0">
                <a:pos x="T6" y="T7"/>
              </a:cxn>
            </a:cxnLst>
            <a:rect l="0" t="0" r="r" b="b"/>
            <a:pathLst>
              <a:path w="368" h="602">
                <a:moveTo>
                  <a:pt x="368" y="0"/>
                </a:moveTo>
                <a:cubicBezTo>
                  <a:pt x="208" y="76"/>
                  <a:pt x="48" y="152"/>
                  <a:pt x="24" y="227"/>
                </a:cubicBezTo>
                <a:cubicBezTo>
                  <a:pt x="0" y="302"/>
                  <a:pt x="217" y="387"/>
                  <a:pt x="224" y="449"/>
                </a:cubicBezTo>
                <a:cubicBezTo>
                  <a:pt x="231" y="511"/>
                  <a:pt x="149" y="556"/>
                  <a:pt x="67" y="602"/>
                </a:cubicBezTo>
              </a:path>
            </a:pathLst>
          </a:custGeom>
          <a:noFill/>
          <a:ln w="22225" cap="flat" cmpd="sng">
            <a:solidFill>
              <a:srgbClr val="66CCFF"/>
            </a:solidFill>
            <a:prstDash val="solid"/>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84045" name="Freeform 13"/>
          <p:cNvSpPr>
            <a:spLocks/>
          </p:cNvSpPr>
          <p:nvPr/>
        </p:nvSpPr>
        <p:spPr bwMode="auto">
          <a:xfrm rot="10491615">
            <a:off x="2682875" y="2344738"/>
            <a:ext cx="596900" cy="319087"/>
          </a:xfrm>
          <a:custGeom>
            <a:avLst/>
            <a:gdLst>
              <a:gd name="T0" fmla="*/ 368 w 368"/>
              <a:gd name="T1" fmla="*/ 0 h 602"/>
              <a:gd name="T2" fmla="*/ 24 w 368"/>
              <a:gd name="T3" fmla="*/ 227 h 602"/>
              <a:gd name="T4" fmla="*/ 224 w 368"/>
              <a:gd name="T5" fmla="*/ 449 h 602"/>
              <a:gd name="T6" fmla="*/ 67 w 368"/>
              <a:gd name="T7" fmla="*/ 602 h 602"/>
            </a:gdLst>
            <a:ahLst/>
            <a:cxnLst>
              <a:cxn ang="0">
                <a:pos x="T0" y="T1"/>
              </a:cxn>
              <a:cxn ang="0">
                <a:pos x="T2" y="T3"/>
              </a:cxn>
              <a:cxn ang="0">
                <a:pos x="T4" y="T5"/>
              </a:cxn>
              <a:cxn ang="0">
                <a:pos x="T6" y="T7"/>
              </a:cxn>
            </a:cxnLst>
            <a:rect l="0" t="0" r="r" b="b"/>
            <a:pathLst>
              <a:path w="368" h="602">
                <a:moveTo>
                  <a:pt x="368" y="0"/>
                </a:moveTo>
                <a:cubicBezTo>
                  <a:pt x="208" y="76"/>
                  <a:pt x="48" y="152"/>
                  <a:pt x="24" y="227"/>
                </a:cubicBezTo>
                <a:cubicBezTo>
                  <a:pt x="0" y="302"/>
                  <a:pt x="217" y="387"/>
                  <a:pt x="224" y="449"/>
                </a:cubicBezTo>
                <a:cubicBezTo>
                  <a:pt x="231" y="511"/>
                  <a:pt x="149" y="556"/>
                  <a:pt x="67" y="602"/>
                </a:cubicBezTo>
              </a:path>
            </a:pathLst>
          </a:custGeom>
          <a:noFill/>
          <a:ln w="22225" cap="flat" cmpd="sng">
            <a:solidFill>
              <a:srgbClr val="66CCFF"/>
            </a:solidFill>
            <a:prstDash val="solid"/>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84046" name="Text Box 14"/>
          <p:cNvSpPr txBox="1">
            <a:spLocks noChangeArrowheads="1"/>
          </p:cNvSpPr>
          <p:nvPr/>
        </p:nvSpPr>
        <p:spPr bwMode="auto">
          <a:xfrm>
            <a:off x="1279525" y="2087563"/>
            <a:ext cx="798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66CCFF"/>
                </a:solidFill>
                <a:effectLst>
                  <a:outerShdw blurRad="38100" dist="38100" dir="2700000" algn="tl">
                    <a:srgbClr val="000000"/>
                  </a:outerShdw>
                </a:effectLst>
                <a:latin typeface="Comic Sans MS" panose="030F0702030302020204" pitchFamily="66" charset="0"/>
              </a:rPr>
              <a:t>60°</a:t>
            </a:r>
          </a:p>
        </p:txBody>
      </p:sp>
      <p:sp>
        <p:nvSpPr>
          <p:cNvPr id="684047" name="Text Box 15"/>
          <p:cNvSpPr txBox="1">
            <a:spLocks noChangeArrowheads="1"/>
          </p:cNvSpPr>
          <p:nvPr/>
        </p:nvSpPr>
        <p:spPr bwMode="auto">
          <a:xfrm>
            <a:off x="3090863" y="2082800"/>
            <a:ext cx="798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66CCFF"/>
                </a:solidFill>
                <a:effectLst>
                  <a:outerShdw blurRad="38100" dist="38100" dir="2700000" algn="tl">
                    <a:srgbClr val="000000"/>
                  </a:outerShdw>
                </a:effectLst>
                <a:latin typeface="Comic Sans MS" panose="030F0702030302020204" pitchFamily="66" charset="0"/>
              </a:rPr>
              <a:t>90°</a:t>
            </a:r>
          </a:p>
        </p:txBody>
      </p:sp>
      <p:grpSp>
        <p:nvGrpSpPr>
          <p:cNvPr id="684048" name="Group 16"/>
          <p:cNvGrpSpPr>
            <a:grpSpLocks/>
          </p:cNvGrpSpPr>
          <p:nvPr/>
        </p:nvGrpSpPr>
        <p:grpSpPr bwMode="auto">
          <a:xfrm>
            <a:off x="4875213" y="2063750"/>
            <a:ext cx="979487" cy="720725"/>
            <a:chOff x="833" y="2512"/>
            <a:chExt cx="617" cy="454"/>
          </a:xfrm>
        </p:grpSpPr>
        <p:sp>
          <p:nvSpPr>
            <p:cNvPr id="684049" name="Line 17"/>
            <p:cNvSpPr>
              <a:spLocks noChangeShapeType="1"/>
            </p:cNvSpPr>
            <p:nvPr/>
          </p:nvSpPr>
          <p:spPr bwMode="auto">
            <a:xfrm>
              <a:off x="966" y="2954"/>
              <a:ext cx="357"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84050" name="Line 18"/>
            <p:cNvSpPr>
              <a:spLocks noChangeShapeType="1"/>
            </p:cNvSpPr>
            <p:nvPr/>
          </p:nvSpPr>
          <p:spPr bwMode="auto">
            <a:xfrm rot="2400000">
              <a:off x="1099" y="2512"/>
              <a:ext cx="351"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84051" name="Line 19"/>
            <p:cNvSpPr>
              <a:spLocks noChangeShapeType="1"/>
            </p:cNvSpPr>
            <p:nvPr/>
          </p:nvSpPr>
          <p:spPr bwMode="auto">
            <a:xfrm rot="8400000">
              <a:off x="833" y="2512"/>
              <a:ext cx="357"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84052" name="Line 20"/>
            <p:cNvSpPr>
              <a:spLocks noChangeShapeType="1"/>
            </p:cNvSpPr>
            <p:nvPr/>
          </p:nvSpPr>
          <p:spPr bwMode="auto">
            <a:xfrm rot="4500000">
              <a:off x="744" y="2788"/>
              <a:ext cx="357"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84053" name="Line 21"/>
            <p:cNvSpPr>
              <a:spLocks noChangeShapeType="1"/>
            </p:cNvSpPr>
            <p:nvPr/>
          </p:nvSpPr>
          <p:spPr bwMode="auto">
            <a:xfrm rot="6300000">
              <a:off x="1184" y="2789"/>
              <a:ext cx="351"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684054" name="Arc 22"/>
          <p:cNvSpPr>
            <a:spLocks/>
          </p:cNvSpPr>
          <p:nvPr/>
        </p:nvSpPr>
        <p:spPr bwMode="auto">
          <a:xfrm rot="20011070" flipV="1">
            <a:off x="4621213" y="2043113"/>
            <a:ext cx="482600" cy="407987"/>
          </a:xfrm>
          <a:custGeom>
            <a:avLst/>
            <a:gdLst>
              <a:gd name="G0" fmla="+- 0 0 0"/>
              <a:gd name="G1" fmla="+- 18169 0 0"/>
              <a:gd name="G2" fmla="+- 21600 0 0"/>
              <a:gd name="T0" fmla="*/ 11681 w 19380"/>
              <a:gd name="T1" fmla="*/ 0 h 18169"/>
              <a:gd name="T2" fmla="*/ 19380 w 19380"/>
              <a:gd name="T3" fmla="*/ 8631 h 18169"/>
              <a:gd name="T4" fmla="*/ 0 w 19380"/>
              <a:gd name="T5" fmla="*/ 18169 h 18169"/>
            </a:gdLst>
            <a:ahLst/>
            <a:cxnLst>
              <a:cxn ang="0">
                <a:pos x="T0" y="T1"/>
              </a:cxn>
              <a:cxn ang="0">
                <a:pos x="T2" y="T3"/>
              </a:cxn>
              <a:cxn ang="0">
                <a:pos x="T4" y="T5"/>
              </a:cxn>
            </a:cxnLst>
            <a:rect l="0" t="0" r="r" b="b"/>
            <a:pathLst>
              <a:path w="19380" h="18169" fill="none" extrusionOk="0">
                <a:moveTo>
                  <a:pt x="11681" y="-1"/>
                </a:moveTo>
                <a:cubicBezTo>
                  <a:pt x="14984" y="2123"/>
                  <a:pt x="17645" y="5107"/>
                  <a:pt x="19380" y="8630"/>
                </a:cubicBezTo>
              </a:path>
              <a:path w="19380" h="18169" stroke="0" extrusionOk="0">
                <a:moveTo>
                  <a:pt x="11681" y="-1"/>
                </a:moveTo>
                <a:cubicBezTo>
                  <a:pt x="14984" y="2123"/>
                  <a:pt x="17645" y="5107"/>
                  <a:pt x="19380" y="8630"/>
                </a:cubicBezTo>
                <a:lnTo>
                  <a:pt x="0" y="18169"/>
                </a:lnTo>
                <a:close/>
              </a:path>
            </a:pathLst>
          </a:custGeom>
          <a:noFill/>
          <a:ln w="22225">
            <a:solidFill>
              <a:srgbClr val="66CCFF"/>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84055" name="AutoShape 23"/>
          <p:cNvSpPr>
            <a:spLocks noChangeArrowheads="1"/>
          </p:cNvSpPr>
          <p:nvPr/>
        </p:nvSpPr>
        <p:spPr bwMode="auto">
          <a:xfrm rot="5400000">
            <a:off x="6424613" y="1851025"/>
            <a:ext cx="914400" cy="914400"/>
          </a:xfrm>
          <a:prstGeom prst="hexagon">
            <a:avLst>
              <a:gd name="adj" fmla="val 25000"/>
              <a:gd name="vf" fmla="val 115470"/>
            </a:avLst>
          </a:prstGeom>
          <a:noFill/>
          <a:ln w="22225" algn="ctr">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ltLang="en-US" sz="4400">
              <a:solidFill>
                <a:schemeClr val="tx1"/>
              </a:solidFill>
              <a:effectLst>
                <a:outerShdw blurRad="38100" dist="38100" dir="2700000" algn="tl">
                  <a:srgbClr val="000000"/>
                </a:outerShdw>
              </a:effectLst>
            </a:endParaRPr>
          </a:p>
        </p:txBody>
      </p:sp>
      <p:sp>
        <p:nvSpPr>
          <p:cNvPr id="684056" name="Arc 24"/>
          <p:cNvSpPr>
            <a:spLocks/>
          </p:cNvSpPr>
          <p:nvPr/>
        </p:nvSpPr>
        <p:spPr bwMode="auto">
          <a:xfrm rot="9727703" flipV="1">
            <a:off x="7105650" y="2292350"/>
            <a:ext cx="531813" cy="384175"/>
          </a:xfrm>
          <a:custGeom>
            <a:avLst/>
            <a:gdLst>
              <a:gd name="G0" fmla="+- 0 0 0"/>
              <a:gd name="G1" fmla="+- 19413 0 0"/>
              <a:gd name="G2" fmla="+- 21600 0 0"/>
              <a:gd name="T0" fmla="*/ 9471 w 20572"/>
              <a:gd name="T1" fmla="*/ 0 h 19413"/>
              <a:gd name="T2" fmla="*/ 20572 w 20572"/>
              <a:gd name="T3" fmla="*/ 12829 h 19413"/>
              <a:gd name="T4" fmla="*/ 0 w 20572"/>
              <a:gd name="T5" fmla="*/ 19413 h 19413"/>
            </a:gdLst>
            <a:ahLst/>
            <a:cxnLst>
              <a:cxn ang="0">
                <a:pos x="T0" y="T1"/>
              </a:cxn>
              <a:cxn ang="0">
                <a:pos x="T2" y="T3"/>
              </a:cxn>
              <a:cxn ang="0">
                <a:pos x="T4" y="T5"/>
              </a:cxn>
            </a:cxnLst>
            <a:rect l="0" t="0" r="r" b="b"/>
            <a:pathLst>
              <a:path w="20572" h="19413" fill="none" extrusionOk="0">
                <a:moveTo>
                  <a:pt x="9470" y="0"/>
                </a:moveTo>
                <a:cubicBezTo>
                  <a:pt x="14766" y="2583"/>
                  <a:pt x="18776" y="7217"/>
                  <a:pt x="20572" y="12828"/>
                </a:cubicBezTo>
              </a:path>
              <a:path w="20572" h="19413" stroke="0" extrusionOk="0">
                <a:moveTo>
                  <a:pt x="9470" y="0"/>
                </a:moveTo>
                <a:cubicBezTo>
                  <a:pt x="14766" y="2583"/>
                  <a:pt x="18776" y="7217"/>
                  <a:pt x="20572" y="12828"/>
                </a:cubicBezTo>
                <a:lnTo>
                  <a:pt x="0" y="19413"/>
                </a:lnTo>
                <a:close/>
              </a:path>
            </a:pathLst>
          </a:custGeom>
          <a:noFill/>
          <a:ln w="22225">
            <a:solidFill>
              <a:srgbClr val="66CCFF"/>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84057" name="Freeform 25"/>
          <p:cNvSpPr>
            <a:spLocks/>
          </p:cNvSpPr>
          <p:nvPr/>
        </p:nvSpPr>
        <p:spPr bwMode="auto">
          <a:xfrm rot="10491615">
            <a:off x="7253288" y="2109788"/>
            <a:ext cx="596900" cy="319087"/>
          </a:xfrm>
          <a:custGeom>
            <a:avLst/>
            <a:gdLst>
              <a:gd name="T0" fmla="*/ 368 w 368"/>
              <a:gd name="T1" fmla="*/ 0 h 602"/>
              <a:gd name="T2" fmla="*/ 24 w 368"/>
              <a:gd name="T3" fmla="*/ 227 h 602"/>
              <a:gd name="T4" fmla="*/ 224 w 368"/>
              <a:gd name="T5" fmla="*/ 449 h 602"/>
              <a:gd name="T6" fmla="*/ 67 w 368"/>
              <a:gd name="T7" fmla="*/ 602 h 602"/>
            </a:gdLst>
            <a:ahLst/>
            <a:cxnLst>
              <a:cxn ang="0">
                <a:pos x="T0" y="T1"/>
              </a:cxn>
              <a:cxn ang="0">
                <a:pos x="T2" y="T3"/>
              </a:cxn>
              <a:cxn ang="0">
                <a:pos x="T4" y="T5"/>
              </a:cxn>
              <a:cxn ang="0">
                <a:pos x="T6" y="T7"/>
              </a:cxn>
            </a:cxnLst>
            <a:rect l="0" t="0" r="r" b="b"/>
            <a:pathLst>
              <a:path w="368" h="602">
                <a:moveTo>
                  <a:pt x="368" y="0"/>
                </a:moveTo>
                <a:cubicBezTo>
                  <a:pt x="208" y="76"/>
                  <a:pt x="48" y="152"/>
                  <a:pt x="24" y="227"/>
                </a:cubicBezTo>
                <a:cubicBezTo>
                  <a:pt x="0" y="302"/>
                  <a:pt x="217" y="387"/>
                  <a:pt x="224" y="449"/>
                </a:cubicBezTo>
                <a:cubicBezTo>
                  <a:pt x="231" y="511"/>
                  <a:pt x="149" y="556"/>
                  <a:pt x="67" y="602"/>
                </a:cubicBezTo>
              </a:path>
            </a:pathLst>
          </a:custGeom>
          <a:noFill/>
          <a:ln w="22225" cap="flat" cmpd="sng">
            <a:solidFill>
              <a:srgbClr val="66CCFF"/>
            </a:solidFill>
            <a:prstDash val="solid"/>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84058" name="Text Box 26"/>
          <p:cNvSpPr txBox="1">
            <a:spLocks noChangeArrowheads="1"/>
          </p:cNvSpPr>
          <p:nvPr/>
        </p:nvSpPr>
        <p:spPr bwMode="auto">
          <a:xfrm>
            <a:off x="7634288" y="1790700"/>
            <a:ext cx="903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66CCFF"/>
                </a:solidFill>
                <a:effectLst>
                  <a:outerShdw blurRad="38100" dist="38100" dir="2700000" algn="tl">
                    <a:srgbClr val="000000"/>
                  </a:outerShdw>
                </a:effectLst>
                <a:latin typeface="Comic Sans MS" panose="030F0702030302020204" pitchFamily="66" charset="0"/>
              </a:rPr>
              <a:t>120°</a:t>
            </a:r>
          </a:p>
        </p:txBody>
      </p:sp>
      <p:sp>
        <p:nvSpPr>
          <p:cNvPr id="684059" name="Text Box 27"/>
          <p:cNvSpPr txBox="1">
            <a:spLocks noChangeArrowheads="1"/>
          </p:cNvSpPr>
          <p:nvPr/>
        </p:nvSpPr>
        <p:spPr bwMode="auto">
          <a:xfrm>
            <a:off x="4052888" y="1595438"/>
            <a:ext cx="846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66CCFF"/>
                </a:solidFill>
                <a:effectLst>
                  <a:outerShdw blurRad="38100" dist="38100" dir="2700000" algn="tl">
                    <a:srgbClr val="000000"/>
                  </a:outerShdw>
                </a:effectLst>
                <a:latin typeface="Comic Sans MS" panose="030F0702030302020204" pitchFamily="66" charset="0"/>
              </a:rPr>
              <a:t>108°</a:t>
            </a:r>
          </a:p>
        </p:txBody>
      </p:sp>
      <p:sp>
        <p:nvSpPr>
          <p:cNvPr id="684060" name="Freeform 28"/>
          <p:cNvSpPr>
            <a:spLocks/>
          </p:cNvSpPr>
          <p:nvPr/>
        </p:nvSpPr>
        <p:spPr bwMode="auto">
          <a:xfrm rot="10491615" flipH="1">
            <a:off x="4646613" y="1919288"/>
            <a:ext cx="369887" cy="357187"/>
          </a:xfrm>
          <a:custGeom>
            <a:avLst/>
            <a:gdLst>
              <a:gd name="T0" fmla="*/ 368 w 368"/>
              <a:gd name="T1" fmla="*/ 0 h 602"/>
              <a:gd name="T2" fmla="*/ 24 w 368"/>
              <a:gd name="T3" fmla="*/ 227 h 602"/>
              <a:gd name="T4" fmla="*/ 224 w 368"/>
              <a:gd name="T5" fmla="*/ 449 h 602"/>
              <a:gd name="T6" fmla="*/ 67 w 368"/>
              <a:gd name="T7" fmla="*/ 602 h 602"/>
            </a:gdLst>
            <a:ahLst/>
            <a:cxnLst>
              <a:cxn ang="0">
                <a:pos x="T0" y="T1"/>
              </a:cxn>
              <a:cxn ang="0">
                <a:pos x="T2" y="T3"/>
              </a:cxn>
              <a:cxn ang="0">
                <a:pos x="T4" y="T5"/>
              </a:cxn>
              <a:cxn ang="0">
                <a:pos x="T6" y="T7"/>
              </a:cxn>
            </a:cxnLst>
            <a:rect l="0" t="0" r="r" b="b"/>
            <a:pathLst>
              <a:path w="368" h="602">
                <a:moveTo>
                  <a:pt x="368" y="0"/>
                </a:moveTo>
                <a:cubicBezTo>
                  <a:pt x="208" y="76"/>
                  <a:pt x="48" y="152"/>
                  <a:pt x="24" y="227"/>
                </a:cubicBezTo>
                <a:cubicBezTo>
                  <a:pt x="0" y="302"/>
                  <a:pt x="217" y="387"/>
                  <a:pt x="224" y="449"/>
                </a:cubicBezTo>
                <a:cubicBezTo>
                  <a:pt x="231" y="511"/>
                  <a:pt x="149" y="556"/>
                  <a:pt x="67" y="602"/>
                </a:cubicBezTo>
              </a:path>
            </a:pathLst>
          </a:custGeom>
          <a:noFill/>
          <a:ln w="22225" cap="flat" cmpd="sng">
            <a:solidFill>
              <a:srgbClr val="66CCFF"/>
            </a:solidFill>
            <a:prstDash val="solid"/>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684061" name="Group 29"/>
          <p:cNvGrpSpPr>
            <a:grpSpLocks/>
          </p:cNvGrpSpPr>
          <p:nvPr/>
        </p:nvGrpSpPr>
        <p:grpSpPr bwMode="auto">
          <a:xfrm>
            <a:off x="2209800" y="2127250"/>
            <a:ext cx="844550" cy="727075"/>
            <a:chOff x="3462" y="1898"/>
            <a:chExt cx="532" cy="458"/>
          </a:xfrm>
        </p:grpSpPr>
        <p:sp>
          <p:nvSpPr>
            <p:cNvPr id="684062" name="Arc 30"/>
            <p:cNvSpPr>
              <a:spLocks/>
            </p:cNvSpPr>
            <p:nvPr/>
          </p:nvSpPr>
          <p:spPr bwMode="auto">
            <a:xfrm rot="10808477" flipV="1">
              <a:off x="3708" y="2159"/>
              <a:ext cx="286" cy="197"/>
            </a:xfrm>
            <a:custGeom>
              <a:avLst/>
              <a:gdLst>
                <a:gd name="G0" fmla="+- 0 0 0"/>
                <a:gd name="G1" fmla="+- 19413 0 0"/>
                <a:gd name="G2" fmla="+- 21600 0 0"/>
                <a:gd name="T0" fmla="*/ 9471 w 20898"/>
                <a:gd name="T1" fmla="*/ 0 h 19413"/>
                <a:gd name="T2" fmla="*/ 20898 w 20898"/>
                <a:gd name="T3" fmla="*/ 13951 h 19413"/>
                <a:gd name="T4" fmla="*/ 0 w 20898"/>
                <a:gd name="T5" fmla="*/ 19413 h 19413"/>
              </a:gdLst>
              <a:ahLst/>
              <a:cxnLst>
                <a:cxn ang="0">
                  <a:pos x="T0" y="T1"/>
                </a:cxn>
                <a:cxn ang="0">
                  <a:pos x="T2" y="T3"/>
                </a:cxn>
                <a:cxn ang="0">
                  <a:pos x="T4" y="T5"/>
                </a:cxn>
              </a:cxnLst>
              <a:rect l="0" t="0" r="r" b="b"/>
              <a:pathLst>
                <a:path w="20898" h="19413" fill="none" extrusionOk="0">
                  <a:moveTo>
                    <a:pt x="9470" y="0"/>
                  </a:moveTo>
                  <a:cubicBezTo>
                    <a:pt x="15131" y="2761"/>
                    <a:pt x="19305" y="7857"/>
                    <a:pt x="20898" y="13950"/>
                  </a:cubicBezTo>
                </a:path>
                <a:path w="20898" h="19413" stroke="0" extrusionOk="0">
                  <a:moveTo>
                    <a:pt x="9470" y="0"/>
                  </a:moveTo>
                  <a:cubicBezTo>
                    <a:pt x="15131" y="2761"/>
                    <a:pt x="19305" y="7857"/>
                    <a:pt x="20898" y="13950"/>
                  </a:cubicBezTo>
                  <a:lnTo>
                    <a:pt x="0" y="19413"/>
                  </a:lnTo>
                  <a:close/>
                </a:path>
              </a:pathLst>
            </a:custGeom>
            <a:noFill/>
            <a:ln w="22225">
              <a:solidFill>
                <a:srgbClr val="66CCFF"/>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684063" name="Group 31"/>
            <p:cNvGrpSpPr>
              <a:grpSpLocks/>
            </p:cNvGrpSpPr>
            <p:nvPr/>
          </p:nvGrpSpPr>
          <p:grpSpPr bwMode="auto">
            <a:xfrm>
              <a:off x="3462" y="1898"/>
              <a:ext cx="403" cy="406"/>
              <a:chOff x="3462" y="1898"/>
              <a:chExt cx="403" cy="406"/>
            </a:xfrm>
          </p:grpSpPr>
          <p:sp>
            <p:nvSpPr>
              <p:cNvPr id="684064" name="Line 32"/>
              <p:cNvSpPr>
                <a:spLocks noChangeShapeType="1"/>
              </p:cNvSpPr>
              <p:nvPr/>
            </p:nvSpPr>
            <p:spPr bwMode="auto">
              <a:xfrm>
                <a:off x="3462" y="1905"/>
                <a:ext cx="403"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84065" name="Line 33"/>
              <p:cNvSpPr>
                <a:spLocks noChangeShapeType="1"/>
              </p:cNvSpPr>
              <p:nvPr/>
            </p:nvSpPr>
            <p:spPr bwMode="auto">
              <a:xfrm rot="5400000">
                <a:off x="3266" y="2103"/>
                <a:ext cx="403"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84066" name="Line 34"/>
              <p:cNvSpPr>
                <a:spLocks noChangeShapeType="1"/>
              </p:cNvSpPr>
              <p:nvPr/>
            </p:nvSpPr>
            <p:spPr bwMode="auto">
              <a:xfrm>
                <a:off x="3462" y="2296"/>
                <a:ext cx="403"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84067" name="Line 35"/>
              <p:cNvSpPr>
                <a:spLocks noChangeShapeType="1"/>
              </p:cNvSpPr>
              <p:nvPr/>
            </p:nvSpPr>
            <p:spPr bwMode="auto">
              <a:xfrm rot="5400000">
                <a:off x="3657" y="2100"/>
                <a:ext cx="403"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sp>
        <p:nvSpPr>
          <p:cNvPr id="684069" name="Text Box 37"/>
          <p:cNvSpPr txBox="1">
            <a:spLocks noGrp="1" noChangeArrowheads="1"/>
          </p:cNvSpPr>
          <p:nvPr>
            <p:ph type="title"/>
          </p:nvPr>
        </p:nvSpPr>
        <p:spPr>
          <a:xfrm>
            <a:off x="3009900" y="0"/>
            <a:ext cx="3779520" cy="1143000"/>
          </a:xfrm>
          <a:noFill/>
          <a:ln/>
          <a:extLst>
            <a:ext uri="{91240B29-F687-4F45-9708-019B960494DF}">
              <a14:hiddenLine xmlns:a14="http://schemas.microsoft.com/office/drawing/2010/main" w="22225" algn="ctr">
                <a:solidFill>
                  <a:schemeClr val="tx2"/>
                </a:solidFill>
                <a:miter lim="800000"/>
                <a:headEnd/>
                <a:tailEnd/>
              </a14:hiddenLine>
            </a:ext>
          </a:extLst>
        </p:spPr>
        <p:txBody>
          <a:bodyPr/>
          <a:lstStyle/>
          <a:p>
            <a:pPr algn="l">
              <a:spcBef>
                <a:spcPct val="50000"/>
              </a:spcBef>
            </a:pPr>
            <a:r>
              <a:rPr lang="en-US" altLang="en-US" dirty="0">
                <a:solidFill>
                  <a:srgbClr val="00FF00"/>
                </a:solidFill>
                <a:latin typeface="+mn-lt"/>
              </a:rPr>
              <a:t>Ring Strain</a:t>
            </a:r>
          </a:p>
        </p:txBody>
      </p:sp>
      <p:cxnSp>
        <p:nvCxnSpPr>
          <p:cNvPr id="34" name="Straight Connector 33"/>
          <p:cNvCxnSpPr/>
          <p:nvPr/>
        </p:nvCxnSpPr>
        <p:spPr bwMode="auto">
          <a:xfrm>
            <a:off x="146148" y="985520"/>
            <a:ext cx="8851705" cy="508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251" y="220980"/>
            <a:ext cx="9073499" cy="6416040"/>
          </a:xfrm>
          <a:prstGeom prst="rect">
            <a:avLst/>
          </a:prstGeom>
        </p:spPr>
      </p:pic>
      <p:sp>
        <p:nvSpPr>
          <p:cNvPr id="623622" name="AutoShape 6"/>
          <p:cNvSpPr>
            <a:spLocks/>
          </p:cNvSpPr>
          <p:nvPr/>
        </p:nvSpPr>
        <p:spPr bwMode="auto">
          <a:xfrm>
            <a:off x="6936740" y="1731010"/>
            <a:ext cx="60325" cy="342900"/>
          </a:xfrm>
          <a:prstGeom prst="leftBrace">
            <a:avLst>
              <a:gd name="adj1" fmla="val 47368"/>
              <a:gd name="adj2" fmla="val 50000"/>
            </a:avLst>
          </a:prstGeom>
          <a:noFill/>
          <a:ln w="222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23624" name="AutoShape 8"/>
          <p:cNvSpPr>
            <a:spLocks/>
          </p:cNvSpPr>
          <p:nvPr/>
        </p:nvSpPr>
        <p:spPr bwMode="auto">
          <a:xfrm>
            <a:off x="6931117" y="2076937"/>
            <a:ext cx="45719" cy="304800"/>
          </a:xfrm>
          <a:prstGeom prst="leftBrace">
            <a:avLst>
              <a:gd name="adj1" fmla="val 42105"/>
              <a:gd name="adj2" fmla="val 50000"/>
            </a:avLst>
          </a:prstGeom>
          <a:noFill/>
          <a:ln w="222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623625" name="AutoShape 9"/>
          <p:cNvSpPr>
            <a:spLocks/>
          </p:cNvSpPr>
          <p:nvPr/>
        </p:nvSpPr>
        <p:spPr bwMode="auto">
          <a:xfrm>
            <a:off x="6929120" y="2377440"/>
            <a:ext cx="60325" cy="342900"/>
          </a:xfrm>
          <a:prstGeom prst="leftBrace">
            <a:avLst>
              <a:gd name="adj1" fmla="val 47368"/>
              <a:gd name="adj2" fmla="val 50000"/>
            </a:avLst>
          </a:prstGeom>
          <a:noFill/>
          <a:ln w="222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23626" name="Text Box 10"/>
          <p:cNvSpPr txBox="1">
            <a:spLocks noChangeArrowheads="1"/>
          </p:cNvSpPr>
          <p:nvPr/>
        </p:nvSpPr>
        <p:spPr bwMode="auto">
          <a:xfrm>
            <a:off x="6424174" y="1724660"/>
            <a:ext cx="5501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smtClean="0">
                <a:solidFill>
                  <a:srgbClr val="FF9900"/>
                </a:solidFill>
                <a:effectLst/>
              </a:rPr>
              <a:t>160</a:t>
            </a:r>
            <a:endParaRPr lang="en-US" altLang="en-US" dirty="0">
              <a:solidFill>
                <a:srgbClr val="FF9900"/>
              </a:solidFill>
              <a:effectLst/>
            </a:endParaRPr>
          </a:p>
        </p:txBody>
      </p:sp>
      <p:sp>
        <p:nvSpPr>
          <p:cNvPr id="623628" name="Rectangle 12"/>
          <p:cNvSpPr>
            <a:spLocks noChangeArrowheads="1"/>
          </p:cNvSpPr>
          <p:nvPr/>
        </p:nvSpPr>
        <p:spPr bwMode="auto">
          <a:xfrm>
            <a:off x="6301832" y="2361565"/>
            <a:ext cx="6703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9900"/>
                </a:solidFill>
                <a:effectLst/>
              </a:rPr>
              <a:t>~</a:t>
            </a:r>
            <a:r>
              <a:rPr lang="en-US" altLang="en-US" dirty="0" smtClean="0">
                <a:solidFill>
                  <a:srgbClr val="FF9900"/>
                </a:solidFill>
                <a:effectLst/>
              </a:rPr>
              <a:t>157</a:t>
            </a:r>
            <a:endParaRPr lang="en-US" altLang="en-US" dirty="0">
              <a:solidFill>
                <a:srgbClr val="FF9900"/>
              </a:solidFill>
              <a:effectLst/>
            </a:endParaRPr>
          </a:p>
        </p:txBody>
      </p:sp>
      <p:sp>
        <p:nvSpPr>
          <p:cNvPr id="623630" name="Rectangle 14"/>
          <p:cNvSpPr>
            <a:spLocks noChangeArrowheads="1"/>
          </p:cNvSpPr>
          <p:nvPr/>
        </p:nvSpPr>
        <p:spPr bwMode="auto">
          <a:xfrm>
            <a:off x="6303829" y="2051537"/>
            <a:ext cx="6703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9900"/>
                </a:solidFill>
                <a:effectLst/>
              </a:rPr>
              <a:t>~</a:t>
            </a:r>
            <a:r>
              <a:rPr lang="en-US" altLang="en-US" dirty="0" smtClean="0">
                <a:solidFill>
                  <a:srgbClr val="FF9900"/>
                </a:solidFill>
                <a:effectLst/>
              </a:rPr>
              <a:t>158</a:t>
            </a:r>
            <a:endParaRPr lang="en-US" altLang="en-US" dirty="0">
              <a:solidFill>
                <a:srgbClr val="FF9900"/>
              </a:solidFill>
              <a:effectLst/>
            </a:endParaRPr>
          </a:p>
        </p:txBody>
      </p:sp>
      <p:sp>
        <p:nvSpPr>
          <p:cNvPr id="3" name="Rectangle 2"/>
          <p:cNvSpPr/>
          <p:nvPr/>
        </p:nvSpPr>
        <p:spPr bwMode="auto">
          <a:xfrm>
            <a:off x="274320" y="2827020"/>
            <a:ext cx="3048000" cy="32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EBD189"/>
              </a:solidFill>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bwMode="auto">
          <a:xfrm>
            <a:off x="274320" y="2850072"/>
            <a:ext cx="8646843" cy="246593"/>
          </a:xfrm>
          <a:prstGeom prst="rect">
            <a:avLst/>
          </a:prstGeom>
          <a:solidFill>
            <a:schemeClr val="tx1">
              <a:lumMod val="20000"/>
              <a:lumOff val="8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EBD189"/>
              </a:solidFill>
              <a:effectLst>
                <a:outerShdw blurRad="38100" dist="38100" dir="2700000" algn="tl">
                  <a:srgbClr val="000000">
                    <a:alpha val="43137"/>
                  </a:srgbClr>
                </a:outerShdw>
              </a:effectLst>
              <a:latin typeface="Arial Rounded MT Bold" panose="020F0704030504030204" pitchFamily="34" charset="0"/>
            </a:endParaRPr>
          </a:p>
        </p:txBody>
      </p:sp>
      <p:sp>
        <p:nvSpPr>
          <p:cNvPr id="12" name="AutoShape 9"/>
          <p:cNvSpPr>
            <a:spLocks/>
          </p:cNvSpPr>
          <p:nvPr/>
        </p:nvSpPr>
        <p:spPr bwMode="auto">
          <a:xfrm>
            <a:off x="6928486" y="2744356"/>
            <a:ext cx="45719" cy="556260"/>
          </a:xfrm>
          <a:prstGeom prst="leftBrace">
            <a:avLst>
              <a:gd name="adj1" fmla="val 47368"/>
              <a:gd name="adj2" fmla="val 50000"/>
            </a:avLst>
          </a:prstGeom>
          <a:noFill/>
          <a:ln w="222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3" name="Rectangle 12"/>
          <p:cNvSpPr>
            <a:spLocks noChangeArrowheads="1"/>
          </p:cNvSpPr>
          <p:nvPr/>
        </p:nvSpPr>
        <p:spPr bwMode="auto">
          <a:xfrm>
            <a:off x="6286592" y="2819921"/>
            <a:ext cx="6703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9900"/>
                </a:solidFill>
                <a:effectLst/>
              </a:rPr>
              <a:t>~</a:t>
            </a:r>
            <a:r>
              <a:rPr lang="en-US" altLang="en-US" dirty="0" smtClean="0">
                <a:solidFill>
                  <a:srgbClr val="FF9900"/>
                </a:solidFill>
                <a:effectLst/>
              </a:rPr>
              <a:t>158</a:t>
            </a:r>
            <a:endParaRPr lang="en-US" altLang="en-US" dirty="0">
              <a:solidFill>
                <a:srgbClr val="FF9900"/>
              </a:solidFill>
              <a:effectLst/>
            </a:endParaRPr>
          </a:p>
        </p:txBody>
      </p:sp>
      <p:sp>
        <p:nvSpPr>
          <p:cNvPr id="18" name="Rectangle 17"/>
          <p:cNvSpPr/>
          <p:nvPr/>
        </p:nvSpPr>
        <p:spPr bwMode="auto">
          <a:xfrm>
            <a:off x="219252" y="3471196"/>
            <a:ext cx="8646843" cy="246593"/>
          </a:xfrm>
          <a:prstGeom prst="rect">
            <a:avLst/>
          </a:prstGeom>
          <a:solidFill>
            <a:schemeClr val="tx1">
              <a:lumMod val="20000"/>
              <a:lumOff val="8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EBD189"/>
              </a:solidFill>
              <a:effectLst>
                <a:outerShdw blurRad="38100" dist="38100" dir="2700000" algn="tl">
                  <a:srgbClr val="000000">
                    <a:alpha val="43137"/>
                  </a:srgbClr>
                </a:outerShdw>
              </a:effectLst>
              <a:latin typeface="Arial Rounded MT Bold" panose="020F0704030504030204" pitchFamily="34" charset="0"/>
            </a:endParaRPr>
          </a:p>
        </p:txBody>
      </p:sp>
      <p:sp>
        <p:nvSpPr>
          <p:cNvPr id="19" name="AutoShape 9"/>
          <p:cNvSpPr>
            <a:spLocks/>
          </p:cNvSpPr>
          <p:nvPr/>
        </p:nvSpPr>
        <p:spPr bwMode="auto">
          <a:xfrm>
            <a:off x="6850366" y="3304008"/>
            <a:ext cx="45719" cy="556260"/>
          </a:xfrm>
          <a:prstGeom prst="leftBrace">
            <a:avLst>
              <a:gd name="adj1" fmla="val 47368"/>
              <a:gd name="adj2" fmla="val 50000"/>
            </a:avLst>
          </a:prstGeom>
          <a:noFill/>
          <a:ln w="222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20" name="Rectangle 19"/>
          <p:cNvSpPr>
            <a:spLocks noChangeArrowheads="1"/>
          </p:cNvSpPr>
          <p:nvPr/>
        </p:nvSpPr>
        <p:spPr bwMode="auto">
          <a:xfrm>
            <a:off x="6208472" y="3379573"/>
            <a:ext cx="6703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9900"/>
                </a:solidFill>
                <a:effectLst/>
              </a:rPr>
              <a:t>~</a:t>
            </a:r>
            <a:r>
              <a:rPr lang="en-US" altLang="en-US" dirty="0" smtClean="0">
                <a:solidFill>
                  <a:srgbClr val="FF9900"/>
                </a:solidFill>
                <a:effectLst/>
              </a:rPr>
              <a:t>157</a:t>
            </a:r>
            <a:endParaRPr lang="en-US" altLang="en-US" dirty="0">
              <a:solidFill>
                <a:srgbClr val="FF9900"/>
              </a:solidFill>
              <a:effectLst/>
            </a:endParaRPr>
          </a:p>
        </p:txBody>
      </p:sp>
      <p:sp>
        <p:nvSpPr>
          <p:cNvPr id="5" name="Left Brace 4"/>
          <p:cNvSpPr/>
          <p:nvPr/>
        </p:nvSpPr>
        <p:spPr bwMode="auto">
          <a:xfrm>
            <a:off x="6043937" y="2136162"/>
            <a:ext cx="164535" cy="1520155"/>
          </a:xfrm>
          <a:prstGeom prst="leftBrace">
            <a:avLst/>
          </a:prstGeom>
          <a:noFill/>
          <a:ln w="22225" cap="flat" cmpd="sng" algn="ctr">
            <a:solidFill>
              <a:srgbClr val="CC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EBD189"/>
              </a:solidFill>
              <a:effectLst>
                <a:outerShdw blurRad="38100" dist="38100" dir="2700000" algn="tl">
                  <a:srgbClr val="000000">
                    <a:alpha val="43137"/>
                  </a:srgbClr>
                </a:outerShdw>
              </a:effectLst>
              <a:latin typeface="Arial Rounded MT Bold" panose="020F0704030504030204" pitchFamily="34" charset="0"/>
            </a:endParaRPr>
          </a:p>
        </p:txBody>
      </p:sp>
      <p:sp>
        <p:nvSpPr>
          <p:cNvPr id="6" name="TextBox 5"/>
          <p:cNvSpPr txBox="1"/>
          <p:nvPr/>
        </p:nvSpPr>
        <p:spPr>
          <a:xfrm>
            <a:off x="4579684" y="2381015"/>
            <a:ext cx="1506743" cy="1015663"/>
          </a:xfrm>
          <a:prstGeom prst="rect">
            <a:avLst/>
          </a:prstGeom>
          <a:noFill/>
        </p:spPr>
        <p:txBody>
          <a:bodyPr wrap="square" rtlCol="0">
            <a:spAutoFit/>
          </a:bodyPr>
          <a:lstStyle/>
          <a:p>
            <a:r>
              <a:rPr lang="en-US" sz="1200" b="1" dirty="0" smtClean="0">
                <a:solidFill>
                  <a:srgbClr val="CC00CC"/>
                </a:solidFill>
                <a:effectLst/>
                <a:latin typeface="+mn-lt"/>
              </a:rPr>
              <a:t>Regular increments = heat content of a –CH</a:t>
            </a:r>
            <a:r>
              <a:rPr lang="en-US" sz="1200" b="1" baseline="-25000" dirty="0" smtClean="0">
                <a:solidFill>
                  <a:srgbClr val="CC00CC"/>
                </a:solidFill>
                <a:effectLst/>
                <a:latin typeface="+mn-lt"/>
              </a:rPr>
              <a:t>2</a:t>
            </a:r>
            <a:r>
              <a:rPr lang="en-US" sz="1200" b="1" dirty="0" smtClean="0">
                <a:solidFill>
                  <a:srgbClr val="CC00CC"/>
                </a:solidFill>
                <a:effectLst/>
                <a:latin typeface="+mn-lt"/>
              </a:rPr>
              <a:t>- group = </a:t>
            </a:r>
          </a:p>
          <a:p>
            <a:r>
              <a:rPr lang="en-US" altLang="en-US" sz="1200" b="1" dirty="0" smtClean="0">
                <a:solidFill>
                  <a:srgbClr val="CC00CC"/>
                </a:solidFill>
                <a:effectLst/>
                <a:latin typeface="+mn-lt"/>
              </a:rPr>
              <a:t>-157.4 kcal mol</a:t>
            </a:r>
            <a:r>
              <a:rPr lang="en-US" altLang="en-US" sz="1200" b="1" baseline="30000" dirty="0" smtClean="0">
                <a:solidFill>
                  <a:srgbClr val="CC00CC"/>
                </a:solidFill>
                <a:effectLst/>
                <a:latin typeface="+mn-lt"/>
              </a:rPr>
              <a:t>-1</a:t>
            </a:r>
            <a:endParaRPr lang="en-US" sz="1200" b="1" dirty="0">
              <a:solidFill>
                <a:srgbClr val="CC00CC"/>
              </a:solidFill>
              <a:effectLst/>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5668" name="Text Box 4"/>
          <p:cNvSpPr txBox="1">
            <a:spLocks noChangeArrowheads="1"/>
          </p:cNvSpPr>
          <p:nvPr/>
        </p:nvSpPr>
        <p:spPr bwMode="auto">
          <a:xfrm>
            <a:off x="250512" y="64352"/>
            <a:ext cx="8642977"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800" dirty="0">
                <a:solidFill>
                  <a:schemeClr val="tx1"/>
                </a:solidFill>
                <a:effectLst>
                  <a:outerShdw blurRad="38100" dist="38100" dir="2700000" algn="tl">
                    <a:srgbClr val="000000"/>
                  </a:outerShdw>
                </a:effectLst>
                <a:latin typeface="+mn-lt"/>
              </a:rPr>
              <a:t>Are cycloalkanes “normal”? </a:t>
            </a:r>
            <a:r>
              <a:rPr lang="en-US" sz="2800" dirty="0">
                <a:latin typeface="+mn-lt"/>
              </a:rPr>
              <a:t>The </a:t>
            </a:r>
            <a:r>
              <a:rPr lang="el-GR" altLang="en-US" sz="2800" dirty="0" smtClean="0">
                <a:solidFill>
                  <a:schemeClr val="tx1"/>
                </a:solidFill>
                <a:effectLst>
                  <a:outerShdw blurRad="38100" dist="38100" dir="2700000" algn="tl">
                    <a:srgbClr val="000000"/>
                  </a:outerShdw>
                </a:effectLst>
                <a:latin typeface="Comic Sans MS" panose="030F0702030302020204" pitchFamily="66" charset="0"/>
              </a:rPr>
              <a:t>Δ</a:t>
            </a:r>
            <a:r>
              <a:rPr lang="en-US" sz="2800" i="1" dirty="0" err="1" smtClean="0">
                <a:latin typeface="+mn-lt"/>
              </a:rPr>
              <a:t>Hº</a:t>
            </a:r>
            <a:r>
              <a:rPr lang="en-US" sz="2800" baseline="-25000" dirty="0" err="1" smtClean="0">
                <a:latin typeface="+mn-lt"/>
              </a:rPr>
              <a:t>comb</a:t>
            </a:r>
            <a:r>
              <a:rPr lang="en-US" sz="2800" dirty="0" smtClean="0">
                <a:latin typeface="+mn-lt"/>
              </a:rPr>
              <a:t> </a:t>
            </a:r>
            <a:r>
              <a:rPr lang="en-US" sz="2800" dirty="0">
                <a:latin typeface="+mn-lt"/>
              </a:rPr>
              <a:t>of a </a:t>
            </a:r>
            <a:r>
              <a:rPr lang="en-US" sz="2800" dirty="0" smtClean="0">
                <a:latin typeface="+mn-lt"/>
              </a:rPr>
              <a:t>strain-free cycloalkane should be multiples </a:t>
            </a:r>
            <a:r>
              <a:rPr lang="en-US" sz="2800" dirty="0">
                <a:latin typeface="+mn-lt"/>
              </a:rPr>
              <a:t>of </a:t>
            </a:r>
            <a:r>
              <a:rPr lang="el-GR" altLang="en-US" sz="2800" dirty="0" smtClean="0">
                <a:solidFill>
                  <a:schemeClr val="tx1"/>
                </a:solidFill>
                <a:effectLst>
                  <a:outerShdw blurRad="38100" dist="38100" dir="2700000" algn="tl">
                    <a:srgbClr val="000000"/>
                  </a:outerShdw>
                </a:effectLst>
                <a:latin typeface="Comic Sans MS" panose="030F0702030302020204" pitchFamily="66" charset="0"/>
              </a:rPr>
              <a:t>Δ</a:t>
            </a:r>
            <a:r>
              <a:rPr lang="en-US" sz="2800" i="1" dirty="0" err="1" smtClean="0">
                <a:latin typeface="+mn-lt"/>
              </a:rPr>
              <a:t>Hº</a:t>
            </a:r>
            <a:r>
              <a:rPr lang="en-US" sz="2800" baseline="-25000" dirty="0" err="1" smtClean="0">
                <a:latin typeface="+mn-lt"/>
              </a:rPr>
              <a:t>comb</a:t>
            </a:r>
            <a:r>
              <a:rPr lang="en-US" sz="2800" dirty="0" smtClean="0">
                <a:latin typeface="+mn-lt"/>
              </a:rPr>
              <a:t>(CH</a:t>
            </a:r>
            <a:r>
              <a:rPr lang="en-US" sz="2800" baseline="-25000" dirty="0" smtClean="0">
                <a:latin typeface="+mn-lt"/>
              </a:rPr>
              <a:t>2</a:t>
            </a:r>
            <a:r>
              <a:rPr lang="en-US" sz="2800" dirty="0" smtClean="0">
                <a:latin typeface="+mn-lt"/>
              </a:rPr>
              <a:t>), since molecular formula is </a:t>
            </a:r>
            <a:r>
              <a:rPr lang="en-US" sz="2800" dirty="0">
                <a:latin typeface="+mn-lt"/>
              </a:rPr>
              <a:t>(C</a:t>
            </a:r>
            <a:r>
              <a:rPr lang="en-US" sz="2800" i="1" baseline="-25000" dirty="0">
                <a:latin typeface="+mn-lt"/>
              </a:rPr>
              <a:t>n</a:t>
            </a:r>
            <a:r>
              <a:rPr lang="en-US" sz="2800" dirty="0">
                <a:latin typeface="+mn-lt"/>
              </a:rPr>
              <a:t>H</a:t>
            </a:r>
            <a:r>
              <a:rPr lang="en-US" sz="2800" baseline="-25000" dirty="0">
                <a:latin typeface="+mn-lt"/>
              </a:rPr>
              <a:t>2</a:t>
            </a:r>
            <a:r>
              <a:rPr lang="en-US" sz="2800" i="1" baseline="-25000" dirty="0">
                <a:latin typeface="+mn-lt"/>
              </a:rPr>
              <a:t>n</a:t>
            </a:r>
            <a:r>
              <a:rPr lang="en-US" sz="2800" dirty="0" smtClean="0">
                <a:latin typeface="+mn-lt"/>
              </a:rPr>
              <a:t>) = (CH</a:t>
            </a:r>
            <a:r>
              <a:rPr lang="en-US" sz="2800" baseline="-25000" dirty="0" smtClean="0">
                <a:latin typeface="+mn-lt"/>
              </a:rPr>
              <a:t>2</a:t>
            </a:r>
            <a:r>
              <a:rPr lang="en-US" sz="2800" dirty="0" smtClean="0">
                <a:latin typeface="+mn-lt"/>
              </a:rPr>
              <a:t>)</a:t>
            </a:r>
            <a:r>
              <a:rPr lang="en-US" sz="2800" i="1" baseline="-25000" dirty="0" smtClean="0">
                <a:latin typeface="+mn-lt"/>
              </a:rPr>
              <a:t>n</a:t>
            </a:r>
            <a:r>
              <a:rPr lang="en-US" sz="2800" i="1" dirty="0" smtClean="0">
                <a:latin typeface="+mn-lt"/>
              </a:rPr>
              <a:t>. </a:t>
            </a:r>
            <a:r>
              <a:rPr lang="en-US" altLang="en-US" sz="2800" dirty="0" smtClean="0">
                <a:effectLst>
                  <a:outerShdw blurRad="38100" dist="38100" dir="2700000" algn="tl">
                    <a:srgbClr val="000000"/>
                  </a:outerShdw>
                </a:effectLst>
                <a:latin typeface="Comic Sans MS" panose="030F0702030302020204" pitchFamily="66" charset="0"/>
              </a:rPr>
              <a:t>Every additional (CH</a:t>
            </a:r>
            <a:r>
              <a:rPr lang="en-US" altLang="en-US" sz="2800" baseline="-25000" dirty="0" smtClean="0">
                <a:effectLst>
                  <a:outerShdw blurRad="38100" dist="38100" dir="2700000" algn="tl">
                    <a:srgbClr val="000000"/>
                  </a:outerShdw>
                </a:effectLst>
                <a:latin typeface="Comic Sans MS" panose="030F0702030302020204" pitchFamily="66" charset="0"/>
              </a:rPr>
              <a:t>2</a:t>
            </a:r>
            <a:r>
              <a:rPr lang="en-US" altLang="en-US" sz="2800" dirty="0" smtClean="0">
                <a:effectLst>
                  <a:outerShdw blurRad="38100" dist="38100" dir="2700000" algn="tl">
                    <a:srgbClr val="000000"/>
                  </a:outerShdw>
                </a:effectLst>
                <a:latin typeface="Comic Sans MS" panose="030F0702030302020204" pitchFamily="66" charset="0"/>
              </a:rPr>
              <a:t>) increment gives an extra </a:t>
            </a:r>
            <a:r>
              <a:rPr lang="el-GR" altLang="en-US" sz="2800" dirty="0" smtClean="0">
                <a:effectLst>
                  <a:outerShdw blurRad="38100" dist="38100" dir="2700000" algn="tl">
                    <a:srgbClr val="000000"/>
                  </a:outerShdw>
                </a:effectLst>
                <a:latin typeface="Comic Sans MS" panose="030F0702030302020204" pitchFamily="66" charset="0"/>
              </a:rPr>
              <a:t>δ</a:t>
            </a:r>
            <a:r>
              <a:rPr lang="el-GR" altLang="en-US" sz="2800" dirty="0" smtClean="0">
                <a:solidFill>
                  <a:schemeClr val="tx1"/>
                </a:solidFill>
                <a:effectLst>
                  <a:outerShdw blurRad="38100" dist="38100" dir="2700000" algn="tl">
                    <a:srgbClr val="000000"/>
                  </a:outerShdw>
                </a:effectLst>
                <a:latin typeface="Comic Sans MS" panose="030F0702030302020204" pitchFamily="66" charset="0"/>
              </a:rPr>
              <a:t>Δ</a:t>
            </a:r>
            <a:r>
              <a:rPr lang="en-US" altLang="en-US" sz="2800" i="1" dirty="0" err="1" smtClean="0">
                <a:solidFill>
                  <a:schemeClr val="tx1"/>
                </a:solidFill>
                <a:effectLst>
                  <a:outerShdw blurRad="38100" dist="38100" dir="2700000" algn="tl">
                    <a:srgbClr val="000000"/>
                  </a:outerShdw>
                </a:effectLst>
                <a:latin typeface="Comic Sans MS" panose="030F0702030302020204" pitchFamily="66" charset="0"/>
              </a:rPr>
              <a:t>H°</a:t>
            </a:r>
            <a:r>
              <a:rPr lang="en-US" altLang="en-US" sz="2800" baseline="-25000" dirty="0" err="1" smtClean="0">
                <a:solidFill>
                  <a:schemeClr val="tx1"/>
                </a:solidFill>
                <a:effectLst>
                  <a:outerShdw blurRad="38100" dist="38100" dir="2700000" algn="tl">
                    <a:srgbClr val="000000"/>
                  </a:outerShdw>
                </a:effectLst>
                <a:latin typeface="Comic Sans MS" panose="030F0702030302020204" pitchFamily="66" charset="0"/>
              </a:rPr>
              <a:t>comb</a:t>
            </a:r>
            <a:r>
              <a:rPr lang="en-US" altLang="en-US" sz="2800" dirty="0" smtClean="0">
                <a:solidFill>
                  <a:schemeClr val="tx1"/>
                </a:solidFill>
                <a:effectLst>
                  <a:outerShdw blurRad="38100" dist="38100" dir="2700000" algn="tl">
                    <a:srgbClr val="000000"/>
                  </a:outerShdw>
                </a:effectLst>
                <a:latin typeface="Comic Sans MS" panose="030F0702030302020204" pitchFamily="66" charset="0"/>
              </a:rPr>
              <a:t> ~ -157.4 </a:t>
            </a:r>
            <a:r>
              <a:rPr lang="en-US" altLang="en-US" sz="2800" dirty="0">
                <a:solidFill>
                  <a:schemeClr val="tx1"/>
                </a:solidFill>
                <a:effectLst/>
                <a:latin typeface="+mn-lt"/>
              </a:rPr>
              <a:t>kcal </a:t>
            </a:r>
            <a:r>
              <a:rPr lang="en-US" altLang="en-US" sz="2800" dirty="0" smtClean="0">
                <a:solidFill>
                  <a:schemeClr val="tx1"/>
                </a:solidFill>
                <a:effectLst/>
                <a:latin typeface="+mn-lt"/>
              </a:rPr>
              <a:t>mol</a:t>
            </a:r>
            <a:r>
              <a:rPr lang="en-US" altLang="en-US" sz="2800" baseline="30000" dirty="0" smtClean="0">
                <a:solidFill>
                  <a:schemeClr val="tx1"/>
                </a:solidFill>
                <a:effectLst/>
                <a:latin typeface="+mn-lt"/>
              </a:rPr>
              <a:t>-1</a:t>
            </a:r>
            <a:r>
              <a:rPr lang="en-US" altLang="en-US" sz="2800" dirty="0" smtClean="0">
                <a:solidFill>
                  <a:schemeClr val="tx1"/>
                </a:solidFill>
                <a:effectLst/>
                <a:latin typeface="+mn-lt"/>
              </a:rPr>
              <a:t>.</a:t>
            </a:r>
            <a:r>
              <a:rPr lang="en-US" altLang="en-US" sz="2800" dirty="0" smtClean="0">
                <a:solidFill>
                  <a:schemeClr val="tx1"/>
                </a:solidFill>
                <a:effectLst>
                  <a:outerShdw blurRad="38100" dist="38100" dir="2700000" algn="tl">
                    <a:srgbClr val="000000"/>
                  </a:outerShdw>
                </a:effectLst>
                <a:latin typeface="Comic Sans MS" panose="030F0702030302020204" pitchFamily="66" charset="0"/>
              </a:rPr>
              <a:t> </a:t>
            </a:r>
          </a:p>
          <a:p>
            <a:pPr algn="l">
              <a:spcBef>
                <a:spcPct val="50000"/>
              </a:spcBef>
            </a:pPr>
            <a:r>
              <a:rPr lang="en-US" altLang="en-US" sz="2800" dirty="0" smtClean="0">
                <a:solidFill>
                  <a:schemeClr val="tx1"/>
                </a:solidFill>
                <a:effectLst>
                  <a:outerShdw blurRad="38100" dist="38100" dir="2700000" algn="tl">
                    <a:srgbClr val="000000"/>
                  </a:outerShdw>
                </a:effectLst>
                <a:latin typeface="Comic Sans MS" panose="030F0702030302020204" pitchFamily="66" charset="0"/>
              </a:rPr>
              <a:t>We can therefore </a:t>
            </a:r>
            <a:r>
              <a:rPr lang="en-US" altLang="en-US" sz="2800" dirty="0" smtClean="0">
                <a:solidFill>
                  <a:srgbClr val="FF9900"/>
                </a:solidFill>
                <a:effectLst>
                  <a:outerShdw blurRad="38100" dist="38100" dir="2700000" algn="tl">
                    <a:srgbClr val="000000"/>
                  </a:outerShdw>
                </a:effectLst>
                <a:latin typeface="Comic Sans MS" panose="030F0702030302020204" pitchFamily="66" charset="0"/>
              </a:rPr>
              <a:t>calculate</a:t>
            </a:r>
            <a:r>
              <a:rPr lang="en-US" altLang="en-US" sz="2800" dirty="0" smtClean="0">
                <a:solidFill>
                  <a:schemeClr val="tx1"/>
                </a:solidFill>
                <a:effectLst>
                  <a:outerShdw blurRad="38100" dist="38100" dir="2700000" algn="tl">
                    <a:srgbClr val="000000"/>
                  </a:outerShdw>
                </a:effectLst>
                <a:latin typeface="Comic Sans MS" panose="030F0702030302020204" pitchFamily="66" charset="0"/>
              </a:rPr>
              <a:t> </a:t>
            </a:r>
            <a:r>
              <a:rPr lang="el-GR" altLang="en-US" sz="2800" dirty="0" smtClean="0">
                <a:solidFill>
                  <a:schemeClr val="tx1"/>
                </a:solidFill>
                <a:effectLst>
                  <a:outerShdw blurRad="38100" dist="38100" dir="2700000" algn="tl">
                    <a:srgbClr val="000000"/>
                  </a:outerShdw>
                </a:effectLst>
                <a:latin typeface="Comic Sans MS" panose="030F0702030302020204" pitchFamily="66" charset="0"/>
              </a:rPr>
              <a:t>Δ</a:t>
            </a:r>
            <a:r>
              <a:rPr lang="en-US" altLang="en-US" sz="2800" i="1" dirty="0" err="1" smtClean="0">
                <a:solidFill>
                  <a:schemeClr val="tx1"/>
                </a:solidFill>
                <a:effectLst>
                  <a:outerShdw blurRad="38100" dist="38100" dir="2700000" algn="tl">
                    <a:srgbClr val="000000"/>
                  </a:outerShdw>
                </a:effectLst>
                <a:latin typeface="Comic Sans MS" panose="030F0702030302020204" pitchFamily="66" charset="0"/>
              </a:rPr>
              <a:t>H°</a:t>
            </a:r>
            <a:r>
              <a:rPr lang="en-US" altLang="en-US" sz="2800" b="1" baseline="-25000" dirty="0" err="1" smtClean="0">
                <a:solidFill>
                  <a:schemeClr val="tx1"/>
                </a:solidFill>
                <a:effectLst>
                  <a:outerShdw blurRad="38100" dist="38100" dir="2700000" algn="tl">
                    <a:srgbClr val="000000"/>
                  </a:outerShdw>
                </a:effectLst>
                <a:latin typeface="Comic Sans MS" panose="030F0702030302020204" pitchFamily="66" charset="0"/>
              </a:rPr>
              <a:t>comb</a:t>
            </a:r>
            <a:r>
              <a:rPr lang="en-US" altLang="en-US" sz="2800" dirty="0" smtClean="0">
                <a:solidFill>
                  <a:schemeClr val="tx1"/>
                </a:solidFill>
                <a:effectLst>
                  <a:outerShdw blurRad="38100" dist="38100" dir="2700000" algn="tl">
                    <a:srgbClr val="000000"/>
                  </a:outerShdw>
                </a:effectLst>
                <a:latin typeface="Comic Sans MS" panose="030F0702030302020204" pitchFamily="66" charset="0"/>
              </a:rPr>
              <a:t> (</a:t>
            </a:r>
            <a:r>
              <a:rPr lang="en-US" altLang="en-US" sz="2800" dirty="0" smtClean="0">
                <a:solidFill>
                  <a:srgbClr val="FF9900"/>
                </a:solidFill>
                <a:effectLst>
                  <a:outerShdw blurRad="38100" dist="38100" dir="2700000" algn="tl">
                    <a:srgbClr val="000000"/>
                  </a:outerShdw>
                </a:effectLst>
                <a:latin typeface="Comic Sans MS" panose="030F0702030302020204" pitchFamily="66" charset="0"/>
              </a:rPr>
              <a:t>expected</a:t>
            </a:r>
            <a:r>
              <a:rPr lang="en-US" altLang="en-US" sz="2800" dirty="0" smtClean="0">
                <a:solidFill>
                  <a:schemeClr val="tx1"/>
                </a:solidFill>
                <a:effectLst>
                  <a:outerShdw blurRad="38100" dist="38100" dir="2700000" algn="tl">
                    <a:srgbClr val="000000"/>
                  </a:outerShdw>
                </a:effectLst>
                <a:latin typeface="Comic Sans MS" panose="030F0702030302020204" pitchFamily="66" charset="0"/>
              </a:rPr>
              <a:t>) (CH</a:t>
            </a:r>
            <a:r>
              <a:rPr lang="en-US" altLang="en-US" sz="2800" baseline="-25000" dirty="0" smtClean="0">
                <a:solidFill>
                  <a:schemeClr val="tx1"/>
                </a:solidFill>
                <a:effectLst>
                  <a:outerShdw blurRad="38100" dist="38100" dir="2700000" algn="tl">
                    <a:srgbClr val="000000"/>
                  </a:outerShdw>
                </a:effectLst>
                <a:latin typeface="Comic Sans MS" panose="030F0702030302020204" pitchFamily="66" charset="0"/>
              </a:rPr>
              <a:t>2</a:t>
            </a:r>
            <a:r>
              <a:rPr lang="en-US" altLang="en-US" sz="2800" dirty="0" smtClean="0">
                <a:solidFill>
                  <a:schemeClr val="tx1"/>
                </a:solidFill>
                <a:effectLst>
                  <a:outerShdw blurRad="38100" dist="38100" dir="2700000" algn="tl">
                    <a:srgbClr val="000000"/>
                  </a:outerShdw>
                </a:effectLst>
                <a:latin typeface="Comic Sans MS" panose="030F0702030302020204" pitchFamily="66" charset="0"/>
              </a:rPr>
              <a:t>)</a:t>
            </a:r>
            <a:r>
              <a:rPr lang="en-US" altLang="en-US" sz="2800" i="1" baseline="-25000" dirty="0" smtClean="0">
                <a:solidFill>
                  <a:schemeClr val="tx1"/>
                </a:solidFill>
                <a:effectLst>
                  <a:outerShdw blurRad="38100" dist="38100" dir="2700000" algn="tl">
                    <a:srgbClr val="000000"/>
                  </a:outerShdw>
                </a:effectLst>
                <a:latin typeface="Comic Sans MS" panose="030F0702030302020204" pitchFamily="66" charset="0"/>
              </a:rPr>
              <a:t>n</a:t>
            </a:r>
            <a:r>
              <a:rPr lang="en-US" altLang="en-US" sz="2800" dirty="0" smtClean="0">
                <a:solidFill>
                  <a:schemeClr val="tx1"/>
                </a:solidFill>
                <a:effectLst>
                  <a:outerShdw blurRad="38100" dist="38100" dir="2700000" algn="tl">
                    <a:srgbClr val="000000"/>
                  </a:outerShdw>
                </a:effectLst>
                <a:latin typeface="Comic Sans MS" panose="030F0702030302020204" pitchFamily="66" charset="0"/>
              </a:rPr>
              <a:t>: </a:t>
            </a:r>
            <a:r>
              <a:rPr lang="en-US" altLang="en-US" sz="2800" i="1" dirty="0" smtClean="0">
                <a:solidFill>
                  <a:srgbClr val="CC00CC"/>
                </a:solidFill>
                <a:effectLst>
                  <a:outerShdw blurRad="38100" dist="38100" dir="2700000" algn="tl">
                    <a:srgbClr val="000000"/>
                  </a:outerShdw>
                </a:effectLst>
                <a:latin typeface="Comic Sans MS" panose="030F0702030302020204" pitchFamily="66" charset="0"/>
              </a:rPr>
              <a:t>n</a:t>
            </a:r>
            <a:r>
              <a:rPr lang="en-US" altLang="en-US" sz="2800" dirty="0" smtClean="0">
                <a:solidFill>
                  <a:srgbClr val="CC00CC"/>
                </a:solidFill>
                <a:effectLst>
                  <a:outerShdw blurRad="38100" dist="38100" dir="2700000" algn="tl">
                    <a:srgbClr val="000000"/>
                  </a:outerShdw>
                </a:effectLst>
                <a:latin typeface="Comic Sans MS" panose="030F0702030302020204" pitchFamily="66" charset="0"/>
              </a:rPr>
              <a:t> x 157.4</a:t>
            </a:r>
            <a:r>
              <a:rPr lang="en-US" altLang="en-US" sz="2800" dirty="0" smtClean="0">
                <a:solidFill>
                  <a:schemeClr val="tx1"/>
                </a:solidFill>
                <a:effectLst>
                  <a:outerShdw blurRad="38100" dist="38100" dir="2700000" algn="tl">
                    <a:srgbClr val="000000"/>
                  </a:outerShdw>
                </a:effectLst>
                <a:latin typeface="Comic Sans MS" panose="030F0702030302020204" pitchFamily="66" charset="0"/>
              </a:rPr>
              <a:t>.</a:t>
            </a:r>
          </a:p>
        </p:txBody>
      </p:sp>
      <p:sp>
        <p:nvSpPr>
          <p:cNvPr id="625671" name="Rectangle 7"/>
          <p:cNvSpPr>
            <a:spLocks noChangeArrowheads="1"/>
          </p:cNvSpPr>
          <p:nvPr/>
        </p:nvSpPr>
        <p:spPr bwMode="auto">
          <a:xfrm>
            <a:off x="0" y="3510136"/>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800" dirty="0">
                <a:solidFill>
                  <a:schemeClr val="tx1"/>
                </a:solidFill>
                <a:effectLst>
                  <a:outerShdw blurRad="38100" dist="38100" dir="2700000" algn="tl">
                    <a:srgbClr val="000000"/>
                  </a:outerShdw>
                </a:effectLst>
                <a:latin typeface="Comic Sans MS" panose="030F0702030302020204" pitchFamily="66" charset="0"/>
              </a:rPr>
              <a:t>Any </a:t>
            </a:r>
            <a:r>
              <a:rPr lang="en-US" altLang="en-US" sz="2800" dirty="0">
                <a:solidFill>
                  <a:srgbClr val="FF0000"/>
                </a:solidFill>
                <a:effectLst>
                  <a:outerShdw blurRad="38100" dist="38100" dir="2700000" algn="tl">
                    <a:srgbClr val="000000"/>
                  </a:outerShdw>
                </a:effectLst>
                <a:latin typeface="Comic Sans MS" panose="030F0702030302020204" pitchFamily="66" charset="0"/>
              </a:rPr>
              <a:t>discrepancy</a:t>
            </a:r>
            <a:r>
              <a:rPr lang="en-US" altLang="en-US" sz="2800" dirty="0">
                <a:solidFill>
                  <a:schemeClr val="tx1"/>
                </a:solidFill>
                <a:effectLst>
                  <a:outerShdw blurRad="38100" dist="38100" dir="2700000" algn="tl">
                    <a:srgbClr val="000000"/>
                  </a:outerShdw>
                </a:effectLst>
                <a:latin typeface="Comic Sans MS" panose="030F0702030302020204" pitchFamily="66" charset="0"/>
              </a:rPr>
              <a:t> with </a:t>
            </a:r>
            <a:r>
              <a:rPr lang="el-GR" altLang="en-US" sz="2800" dirty="0">
                <a:solidFill>
                  <a:schemeClr val="tx1"/>
                </a:solidFill>
                <a:effectLst>
                  <a:outerShdw blurRad="38100" dist="38100" dir="2700000" algn="tl">
                    <a:srgbClr val="000000"/>
                  </a:outerShdw>
                </a:effectLst>
                <a:latin typeface="Comic Sans MS" panose="030F0702030302020204" pitchFamily="66" charset="0"/>
              </a:rPr>
              <a:t>Δ</a:t>
            </a:r>
            <a:r>
              <a:rPr lang="en-US" altLang="en-US" sz="2800" i="1" dirty="0" err="1" smtClean="0">
                <a:solidFill>
                  <a:schemeClr val="tx1"/>
                </a:solidFill>
                <a:effectLst>
                  <a:outerShdw blurRad="38100" dist="38100" dir="2700000" algn="tl">
                    <a:srgbClr val="000000"/>
                  </a:outerShdw>
                </a:effectLst>
                <a:latin typeface="Comic Sans MS" panose="030F0702030302020204" pitchFamily="66" charset="0"/>
              </a:rPr>
              <a:t>H°</a:t>
            </a:r>
            <a:r>
              <a:rPr lang="en-US" altLang="en-US" sz="2800" b="1" baseline="-25000" dirty="0" err="1" smtClean="0">
                <a:solidFill>
                  <a:schemeClr val="tx1"/>
                </a:solidFill>
                <a:effectLst>
                  <a:outerShdw blurRad="38100" dist="38100" dir="2700000" algn="tl">
                    <a:srgbClr val="000000"/>
                  </a:outerShdw>
                </a:effectLst>
                <a:latin typeface="Comic Sans MS" panose="030F0702030302020204" pitchFamily="66" charset="0"/>
              </a:rPr>
              <a:t>experimental</a:t>
            </a:r>
            <a:r>
              <a:rPr lang="en-US" altLang="en-US" sz="2800" b="1" baseline="-25000" dirty="0" smtClean="0">
                <a:solidFill>
                  <a:schemeClr val="tx1"/>
                </a:solidFill>
                <a:effectLst>
                  <a:outerShdw blurRad="38100" dist="38100" dir="2700000" algn="tl">
                    <a:srgbClr val="000000"/>
                  </a:outerShdw>
                </a:effectLst>
                <a:latin typeface="Comic Sans MS" panose="030F0702030302020204" pitchFamily="66" charset="0"/>
              </a:rPr>
              <a:t> </a:t>
            </a:r>
            <a:r>
              <a:rPr lang="en-US" altLang="en-US" sz="2800" dirty="0">
                <a:solidFill>
                  <a:schemeClr val="tx1"/>
                </a:solidFill>
                <a:effectLst>
                  <a:outerShdw blurRad="38100" dist="38100" dir="2700000" algn="tl">
                    <a:srgbClr val="000000"/>
                  </a:outerShdw>
                </a:effectLst>
                <a:latin typeface="Comic Sans MS" panose="030F0702030302020204" pitchFamily="66" charset="0"/>
              </a:rPr>
              <a:t>equals </a:t>
            </a:r>
            <a:r>
              <a:rPr lang="en-US" altLang="en-US" sz="2800" dirty="0">
                <a:solidFill>
                  <a:srgbClr val="FF0000"/>
                </a:solidFill>
                <a:effectLst>
                  <a:outerShdw blurRad="38100" dist="38100" dir="2700000" algn="tl">
                    <a:srgbClr val="000000"/>
                  </a:outerShdw>
                </a:effectLst>
                <a:latin typeface="Comic Sans MS" panose="030F0702030302020204" pitchFamily="66" charset="0"/>
              </a:rPr>
              <a:t>ring strain.</a:t>
            </a:r>
          </a:p>
        </p:txBody>
      </p:sp>
      <p:pic>
        <p:nvPicPr>
          <p:cNvPr id="2" name="Picture 1"/>
          <p:cNvPicPr>
            <a:picLocks noChangeAspect="1"/>
          </p:cNvPicPr>
          <p:nvPr/>
        </p:nvPicPr>
        <p:blipFill>
          <a:blip r:embed="rId2"/>
          <a:stretch>
            <a:fillRect/>
          </a:stretch>
        </p:blipFill>
        <p:spPr>
          <a:xfrm>
            <a:off x="1749652" y="4519665"/>
            <a:ext cx="5644696" cy="1908477"/>
          </a:xfrm>
          <a:prstGeom prst="rect">
            <a:avLst/>
          </a:prstGeom>
        </p:spPr>
      </p:pic>
      <p:sp>
        <p:nvSpPr>
          <p:cNvPr id="3" name="TextBox 2"/>
          <p:cNvSpPr txBox="1"/>
          <p:nvPr/>
        </p:nvSpPr>
        <p:spPr>
          <a:xfrm>
            <a:off x="143111" y="4033356"/>
            <a:ext cx="1252266" cy="400110"/>
          </a:xfrm>
          <a:prstGeom prst="rect">
            <a:avLst/>
          </a:prstGeom>
          <a:noFill/>
        </p:spPr>
        <p:txBody>
          <a:bodyPr wrap="none" rtlCol="0">
            <a:spAutoFit/>
          </a:bodyPr>
          <a:lstStyle/>
          <a:p>
            <a:r>
              <a:rPr lang="en-US" sz="2000" dirty="0" smtClean="0">
                <a:solidFill>
                  <a:srgbClr val="FFFF00"/>
                </a:solidFill>
                <a:latin typeface="+mn-lt"/>
              </a:rPr>
              <a:t>Example:</a:t>
            </a:r>
            <a:endParaRPr lang="en-US" sz="2000" dirty="0">
              <a:solidFill>
                <a:srgbClr val="FFFF00"/>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4341" name="Line 5"/>
          <p:cNvSpPr>
            <a:spLocks noChangeShapeType="1"/>
          </p:cNvSpPr>
          <p:nvPr/>
        </p:nvSpPr>
        <p:spPr bwMode="auto">
          <a:xfrm>
            <a:off x="5837617" y="3917463"/>
            <a:ext cx="343986"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4342" name="Line 6"/>
          <p:cNvSpPr>
            <a:spLocks noChangeShapeType="1"/>
          </p:cNvSpPr>
          <p:nvPr/>
        </p:nvSpPr>
        <p:spPr bwMode="auto">
          <a:xfrm rot="3600000">
            <a:off x="5916517" y="3757211"/>
            <a:ext cx="380886" cy="7716"/>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4343" name="Line 7"/>
          <p:cNvSpPr>
            <a:spLocks noChangeShapeType="1"/>
          </p:cNvSpPr>
          <p:nvPr/>
        </p:nvSpPr>
        <p:spPr bwMode="auto">
          <a:xfrm rot="7200000">
            <a:off x="5728361" y="3753591"/>
            <a:ext cx="393975" cy="14956"/>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4344" name="Arc 8"/>
          <p:cNvSpPr>
            <a:spLocks/>
          </p:cNvSpPr>
          <p:nvPr/>
        </p:nvSpPr>
        <p:spPr bwMode="auto">
          <a:xfrm rot="9342735" flipV="1">
            <a:off x="6045354" y="3763804"/>
            <a:ext cx="207737" cy="241918"/>
          </a:xfrm>
          <a:custGeom>
            <a:avLst/>
            <a:gdLst>
              <a:gd name="G0" fmla="+- 0 0 0"/>
              <a:gd name="G1" fmla="+- 19413 0 0"/>
              <a:gd name="G2" fmla="+- 21600 0 0"/>
              <a:gd name="T0" fmla="*/ 9471 w 18053"/>
              <a:gd name="T1" fmla="*/ 0 h 19413"/>
              <a:gd name="T2" fmla="*/ 18053 w 18053"/>
              <a:gd name="T3" fmla="*/ 7554 h 19413"/>
              <a:gd name="T4" fmla="*/ 0 w 18053"/>
              <a:gd name="T5" fmla="*/ 19413 h 19413"/>
            </a:gdLst>
            <a:ahLst/>
            <a:cxnLst>
              <a:cxn ang="0">
                <a:pos x="T0" y="T1"/>
              </a:cxn>
              <a:cxn ang="0">
                <a:pos x="T2" y="T3"/>
              </a:cxn>
              <a:cxn ang="0">
                <a:pos x="T4" y="T5"/>
              </a:cxn>
            </a:cxnLst>
            <a:rect l="0" t="0" r="r" b="b"/>
            <a:pathLst>
              <a:path w="18053" h="19413" fill="none" extrusionOk="0">
                <a:moveTo>
                  <a:pt x="9470" y="0"/>
                </a:moveTo>
                <a:cubicBezTo>
                  <a:pt x="12958" y="1701"/>
                  <a:pt x="15922" y="4310"/>
                  <a:pt x="18053" y="7553"/>
                </a:cubicBezTo>
              </a:path>
              <a:path w="18053" h="19413" stroke="0" extrusionOk="0">
                <a:moveTo>
                  <a:pt x="9470" y="0"/>
                </a:moveTo>
                <a:cubicBezTo>
                  <a:pt x="12958" y="1701"/>
                  <a:pt x="15922" y="4310"/>
                  <a:pt x="18053" y="7553"/>
                </a:cubicBezTo>
                <a:lnTo>
                  <a:pt x="0" y="19413"/>
                </a:lnTo>
                <a:close/>
              </a:path>
            </a:pathLst>
          </a:custGeom>
          <a:noFill/>
          <a:ln w="22225">
            <a:solidFill>
              <a:srgbClr val="66CCFF"/>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54345" name="Freeform 9"/>
          <p:cNvSpPr>
            <a:spLocks/>
          </p:cNvSpPr>
          <p:nvPr/>
        </p:nvSpPr>
        <p:spPr bwMode="auto">
          <a:xfrm rot="10491615">
            <a:off x="6099493" y="3514421"/>
            <a:ext cx="330200" cy="336550"/>
          </a:xfrm>
          <a:custGeom>
            <a:avLst/>
            <a:gdLst>
              <a:gd name="T0" fmla="*/ 368 w 368"/>
              <a:gd name="T1" fmla="*/ 0 h 602"/>
              <a:gd name="T2" fmla="*/ 24 w 368"/>
              <a:gd name="T3" fmla="*/ 227 h 602"/>
              <a:gd name="T4" fmla="*/ 224 w 368"/>
              <a:gd name="T5" fmla="*/ 449 h 602"/>
              <a:gd name="T6" fmla="*/ 67 w 368"/>
              <a:gd name="T7" fmla="*/ 602 h 602"/>
            </a:gdLst>
            <a:ahLst/>
            <a:cxnLst>
              <a:cxn ang="0">
                <a:pos x="T0" y="T1"/>
              </a:cxn>
              <a:cxn ang="0">
                <a:pos x="T2" y="T3"/>
              </a:cxn>
              <a:cxn ang="0">
                <a:pos x="T4" y="T5"/>
              </a:cxn>
              <a:cxn ang="0">
                <a:pos x="T6" y="T7"/>
              </a:cxn>
            </a:cxnLst>
            <a:rect l="0" t="0" r="r" b="b"/>
            <a:pathLst>
              <a:path w="368" h="602">
                <a:moveTo>
                  <a:pt x="368" y="0"/>
                </a:moveTo>
                <a:cubicBezTo>
                  <a:pt x="208" y="76"/>
                  <a:pt x="48" y="152"/>
                  <a:pt x="24" y="227"/>
                </a:cubicBezTo>
                <a:cubicBezTo>
                  <a:pt x="0" y="302"/>
                  <a:pt x="217" y="387"/>
                  <a:pt x="224" y="449"/>
                </a:cubicBezTo>
                <a:cubicBezTo>
                  <a:pt x="231" y="511"/>
                  <a:pt x="149" y="556"/>
                  <a:pt x="67" y="602"/>
                </a:cubicBezTo>
              </a:path>
            </a:pathLst>
          </a:custGeom>
          <a:noFill/>
          <a:ln w="22225" cap="flat" cmpd="sng">
            <a:solidFill>
              <a:srgbClr val="66CCFF"/>
            </a:solidFill>
            <a:prstDash val="solid"/>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54346" name="Freeform 10"/>
          <p:cNvSpPr>
            <a:spLocks/>
          </p:cNvSpPr>
          <p:nvPr/>
        </p:nvSpPr>
        <p:spPr bwMode="auto">
          <a:xfrm rot="10491615">
            <a:off x="7225983" y="3507863"/>
            <a:ext cx="596900" cy="338554"/>
          </a:xfrm>
          <a:custGeom>
            <a:avLst/>
            <a:gdLst>
              <a:gd name="T0" fmla="*/ 368 w 368"/>
              <a:gd name="T1" fmla="*/ 0 h 602"/>
              <a:gd name="T2" fmla="*/ 24 w 368"/>
              <a:gd name="T3" fmla="*/ 227 h 602"/>
              <a:gd name="T4" fmla="*/ 224 w 368"/>
              <a:gd name="T5" fmla="*/ 449 h 602"/>
              <a:gd name="T6" fmla="*/ 67 w 368"/>
              <a:gd name="T7" fmla="*/ 602 h 602"/>
            </a:gdLst>
            <a:ahLst/>
            <a:cxnLst>
              <a:cxn ang="0">
                <a:pos x="T0" y="T1"/>
              </a:cxn>
              <a:cxn ang="0">
                <a:pos x="T2" y="T3"/>
              </a:cxn>
              <a:cxn ang="0">
                <a:pos x="T4" y="T5"/>
              </a:cxn>
              <a:cxn ang="0">
                <a:pos x="T6" y="T7"/>
              </a:cxn>
            </a:cxnLst>
            <a:rect l="0" t="0" r="r" b="b"/>
            <a:pathLst>
              <a:path w="368" h="602">
                <a:moveTo>
                  <a:pt x="368" y="0"/>
                </a:moveTo>
                <a:cubicBezTo>
                  <a:pt x="208" y="76"/>
                  <a:pt x="48" y="152"/>
                  <a:pt x="24" y="227"/>
                </a:cubicBezTo>
                <a:cubicBezTo>
                  <a:pt x="0" y="302"/>
                  <a:pt x="217" y="387"/>
                  <a:pt x="224" y="449"/>
                </a:cubicBezTo>
                <a:cubicBezTo>
                  <a:pt x="231" y="511"/>
                  <a:pt x="149" y="556"/>
                  <a:pt x="67" y="602"/>
                </a:cubicBezTo>
              </a:path>
            </a:pathLst>
          </a:custGeom>
          <a:noFill/>
          <a:ln w="22225" cap="flat" cmpd="sng">
            <a:solidFill>
              <a:srgbClr val="66CCFF"/>
            </a:solidFill>
            <a:prstDash val="solid"/>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54347" name="Text Box 11"/>
          <p:cNvSpPr txBox="1">
            <a:spLocks noChangeArrowheads="1"/>
          </p:cNvSpPr>
          <p:nvPr/>
        </p:nvSpPr>
        <p:spPr bwMode="auto">
          <a:xfrm>
            <a:off x="6173153" y="3260421"/>
            <a:ext cx="7985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66CCFF"/>
                </a:solidFill>
                <a:effectLst>
                  <a:outerShdw blurRad="38100" dist="38100" dir="2700000" algn="tl">
                    <a:srgbClr val="000000"/>
                  </a:outerShdw>
                </a:effectLst>
                <a:latin typeface="Comic Sans MS" panose="030F0702030302020204" pitchFamily="66" charset="0"/>
              </a:rPr>
              <a:t>60°</a:t>
            </a:r>
          </a:p>
        </p:txBody>
      </p:sp>
      <p:sp>
        <p:nvSpPr>
          <p:cNvPr id="654348" name="Text Box 12"/>
          <p:cNvSpPr txBox="1">
            <a:spLocks noChangeArrowheads="1"/>
          </p:cNvSpPr>
          <p:nvPr/>
        </p:nvSpPr>
        <p:spPr bwMode="auto">
          <a:xfrm>
            <a:off x="7458711" y="3255658"/>
            <a:ext cx="7985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66CCFF"/>
                </a:solidFill>
                <a:effectLst>
                  <a:outerShdw blurRad="38100" dist="38100" dir="2700000" algn="tl">
                    <a:srgbClr val="000000"/>
                  </a:outerShdw>
                </a:effectLst>
                <a:latin typeface="Comic Sans MS" panose="030F0702030302020204" pitchFamily="66" charset="0"/>
              </a:rPr>
              <a:t>90°</a:t>
            </a:r>
          </a:p>
        </p:txBody>
      </p:sp>
      <p:grpSp>
        <p:nvGrpSpPr>
          <p:cNvPr id="654362" name="Group 26"/>
          <p:cNvGrpSpPr>
            <a:grpSpLocks/>
          </p:cNvGrpSpPr>
          <p:nvPr/>
        </p:nvGrpSpPr>
        <p:grpSpPr bwMode="auto">
          <a:xfrm>
            <a:off x="6879908" y="3568797"/>
            <a:ext cx="535894" cy="430428"/>
            <a:chOff x="3462" y="1898"/>
            <a:chExt cx="532" cy="466"/>
          </a:xfrm>
        </p:grpSpPr>
        <p:sp>
          <p:nvSpPr>
            <p:cNvPr id="654363" name="Arc 27"/>
            <p:cNvSpPr>
              <a:spLocks/>
            </p:cNvSpPr>
            <p:nvPr/>
          </p:nvSpPr>
          <p:spPr bwMode="auto">
            <a:xfrm rot="10808477" flipV="1">
              <a:off x="3708" y="2151"/>
              <a:ext cx="286" cy="213"/>
            </a:xfrm>
            <a:custGeom>
              <a:avLst/>
              <a:gdLst>
                <a:gd name="G0" fmla="+- 0 0 0"/>
                <a:gd name="G1" fmla="+- 19413 0 0"/>
                <a:gd name="G2" fmla="+- 21600 0 0"/>
                <a:gd name="T0" fmla="*/ 9471 w 20898"/>
                <a:gd name="T1" fmla="*/ 0 h 19413"/>
                <a:gd name="T2" fmla="*/ 20898 w 20898"/>
                <a:gd name="T3" fmla="*/ 13951 h 19413"/>
                <a:gd name="T4" fmla="*/ 0 w 20898"/>
                <a:gd name="T5" fmla="*/ 19413 h 19413"/>
              </a:gdLst>
              <a:ahLst/>
              <a:cxnLst>
                <a:cxn ang="0">
                  <a:pos x="T0" y="T1"/>
                </a:cxn>
                <a:cxn ang="0">
                  <a:pos x="T2" y="T3"/>
                </a:cxn>
                <a:cxn ang="0">
                  <a:pos x="T4" y="T5"/>
                </a:cxn>
              </a:cxnLst>
              <a:rect l="0" t="0" r="r" b="b"/>
              <a:pathLst>
                <a:path w="20898" h="19413" fill="none" extrusionOk="0">
                  <a:moveTo>
                    <a:pt x="9470" y="0"/>
                  </a:moveTo>
                  <a:cubicBezTo>
                    <a:pt x="15131" y="2761"/>
                    <a:pt x="19305" y="7857"/>
                    <a:pt x="20898" y="13950"/>
                  </a:cubicBezTo>
                </a:path>
                <a:path w="20898" h="19413" stroke="0" extrusionOk="0">
                  <a:moveTo>
                    <a:pt x="9470" y="0"/>
                  </a:moveTo>
                  <a:cubicBezTo>
                    <a:pt x="15131" y="2761"/>
                    <a:pt x="19305" y="7857"/>
                    <a:pt x="20898" y="13950"/>
                  </a:cubicBezTo>
                  <a:lnTo>
                    <a:pt x="0" y="19413"/>
                  </a:lnTo>
                  <a:close/>
                </a:path>
              </a:pathLst>
            </a:custGeom>
            <a:noFill/>
            <a:ln w="22225">
              <a:solidFill>
                <a:srgbClr val="66CCFF"/>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654364" name="Group 28"/>
            <p:cNvGrpSpPr>
              <a:grpSpLocks/>
            </p:cNvGrpSpPr>
            <p:nvPr/>
          </p:nvGrpSpPr>
          <p:grpSpPr bwMode="auto">
            <a:xfrm>
              <a:off x="3462" y="1898"/>
              <a:ext cx="403" cy="406"/>
              <a:chOff x="3462" y="1898"/>
              <a:chExt cx="403" cy="406"/>
            </a:xfrm>
          </p:grpSpPr>
          <p:sp>
            <p:nvSpPr>
              <p:cNvPr id="654365" name="Line 29"/>
              <p:cNvSpPr>
                <a:spLocks noChangeShapeType="1"/>
              </p:cNvSpPr>
              <p:nvPr/>
            </p:nvSpPr>
            <p:spPr bwMode="auto">
              <a:xfrm>
                <a:off x="3462" y="1905"/>
                <a:ext cx="403"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4366" name="Line 30"/>
              <p:cNvSpPr>
                <a:spLocks noChangeShapeType="1"/>
              </p:cNvSpPr>
              <p:nvPr/>
            </p:nvSpPr>
            <p:spPr bwMode="auto">
              <a:xfrm rot="5400000">
                <a:off x="3266" y="2103"/>
                <a:ext cx="403"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4367" name="Line 31"/>
              <p:cNvSpPr>
                <a:spLocks noChangeShapeType="1"/>
              </p:cNvSpPr>
              <p:nvPr/>
            </p:nvSpPr>
            <p:spPr bwMode="auto">
              <a:xfrm>
                <a:off x="3462" y="2296"/>
                <a:ext cx="403"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4368" name="Line 32"/>
              <p:cNvSpPr>
                <a:spLocks noChangeShapeType="1"/>
              </p:cNvSpPr>
              <p:nvPr/>
            </p:nvSpPr>
            <p:spPr bwMode="auto">
              <a:xfrm rot="5400000">
                <a:off x="3657" y="2100"/>
                <a:ext cx="403"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grpSp>
        <p:nvGrpSpPr>
          <p:cNvPr id="12" name="Group 11"/>
          <p:cNvGrpSpPr/>
          <p:nvPr/>
        </p:nvGrpSpPr>
        <p:grpSpPr>
          <a:xfrm>
            <a:off x="696682" y="37975"/>
            <a:ext cx="7750636" cy="2995149"/>
            <a:chOff x="120824" y="37975"/>
            <a:chExt cx="8902352" cy="3634864"/>
          </a:xfrm>
        </p:grpSpPr>
        <p:pic>
          <p:nvPicPr>
            <p:cNvPr id="2" name="Picture 1"/>
            <p:cNvPicPr>
              <a:picLocks noChangeAspect="1"/>
            </p:cNvPicPr>
            <p:nvPr/>
          </p:nvPicPr>
          <p:blipFill>
            <a:blip r:embed="rId2"/>
            <a:stretch>
              <a:fillRect/>
            </a:stretch>
          </p:blipFill>
          <p:spPr>
            <a:xfrm>
              <a:off x="120824" y="63896"/>
              <a:ext cx="8902352" cy="3608943"/>
            </a:xfrm>
            <a:prstGeom prst="rect">
              <a:avLst/>
            </a:prstGeom>
          </p:spPr>
        </p:pic>
        <p:sp>
          <p:nvSpPr>
            <p:cNvPr id="3" name="Rectangle 2"/>
            <p:cNvSpPr/>
            <p:nvPr/>
          </p:nvSpPr>
          <p:spPr>
            <a:xfrm>
              <a:off x="3958462" y="37975"/>
              <a:ext cx="1227075" cy="560269"/>
            </a:xfrm>
            <a:prstGeom prst="rect">
              <a:avLst/>
            </a:prstGeom>
          </p:spPr>
          <p:txBody>
            <a:bodyPr wrap="square">
              <a:spAutoFit/>
            </a:bodyPr>
            <a:lstStyle/>
            <a:p>
              <a:r>
                <a:rPr lang="en-US" sz="1200" b="1" i="0" u="none" strike="noStrike" baseline="0" dirty="0" smtClean="0">
                  <a:solidFill>
                    <a:schemeClr val="bg2">
                      <a:lumMod val="50000"/>
                    </a:schemeClr>
                  </a:solidFill>
                  <a:effectLst/>
                  <a:latin typeface="+mn-lt"/>
                </a:rPr>
                <a:t>kcal mol</a:t>
              </a:r>
              <a:r>
                <a:rPr lang="en-US" sz="1200" b="1" baseline="30000" dirty="0" smtClean="0">
                  <a:solidFill>
                    <a:schemeClr val="bg2">
                      <a:lumMod val="50000"/>
                    </a:schemeClr>
                  </a:solidFill>
                  <a:effectLst/>
                  <a:latin typeface="+mn-lt"/>
                </a:rPr>
                <a:t>-1</a:t>
              </a:r>
              <a:r>
                <a:rPr lang="en-US" sz="1200" b="1" i="0" u="none" strike="noStrike" baseline="0" dirty="0" smtClean="0">
                  <a:solidFill>
                    <a:schemeClr val="bg2">
                      <a:lumMod val="50000"/>
                    </a:schemeClr>
                  </a:solidFill>
                  <a:effectLst/>
                  <a:latin typeface="+mn-lt"/>
                </a:rPr>
                <a:t> (kJ mol</a:t>
              </a:r>
              <a:r>
                <a:rPr lang="en-US" sz="1200" b="1" baseline="30000" dirty="0">
                  <a:solidFill>
                    <a:srgbClr val="777777">
                      <a:lumMod val="50000"/>
                    </a:srgbClr>
                  </a:solidFill>
                  <a:effectLst/>
                  <a:latin typeface="Comic Sans MS"/>
                </a:rPr>
                <a:t>-1</a:t>
              </a:r>
              <a:r>
                <a:rPr lang="en-US" sz="1200" b="1" i="0" u="none" strike="noStrike" baseline="0" dirty="0" smtClean="0">
                  <a:solidFill>
                    <a:schemeClr val="bg2">
                      <a:lumMod val="50000"/>
                    </a:schemeClr>
                  </a:solidFill>
                  <a:effectLst/>
                  <a:latin typeface="+mn-lt"/>
                </a:rPr>
                <a:t>)</a:t>
              </a:r>
              <a:endParaRPr lang="en-US" sz="1200" dirty="0">
                <a:solidFill>
                  <a:schemeClr val="bg2">
                    <a:lumMod val="50000"/>
                  </a:schemeClr>
                </a:solidFill>
                <a:effectLst/>
                <a:latin typeface="+mn-lt"/>
              </a:endParaRPr>
            </a:p>
          </p:txBody>
        </p:sp>
        <p:sp>
          <p:nvSpPr>
            <p:cNvPr id="34" name="Rectangle 33"/>
            <p:cNvSpPr/>
            <p:nvPr/>
          </p:nvSpPr>
          <p:spPr>
            <a:xfrm>
              <a:off x="6431280" y="169250"/>
              <a:ext cx="1725106" cy="373513"/>
            </a:xfrm>
            <a:prstGeom prst="rect">
              <a:avLst/>
            </a:prstGeom>
          </p:spPr>
          <p:txBody>
            <a:bodyPr wrap="square">
              <a:spAutoFit/>
            </a:bodyPr>
            <a:lstStyle/>
            <a:p>
              <a:r>
                <a:rPr lang="en-US" sz="1400" b="1" i="0" u="none" strike="noStrike" baseline="0" dirty="0" smtClean="0">
                  <a:solidFill>
                    <a:srgbClr val="CC00CC"/>
                  </a:solidFill>
                  <a:effectLst/>
                  <a:latin typeface="+mn-lt"/>
                </a:rPr>
                <a:t>Discrepancy =</a:t>
              </a:r>
              <a:endParaRPr lang="en-US" sz="1400" dirty="0">
                <a:solidFill>
                  <a:srgbClr val="CC00CC"/>
                </a:solidFill>
                <a:effectLst/>
                <a:latin typeface="+mn-lt"/>
              </a:endParaRPr>
            </a:p>
          </p:txBody>
        </p:sp>
      </p:grpSp>
      <p:sp>
        <p:nvSpPr>
          <p:cNvPr id="4" name="TextBox 3"/>
          <p:cNvSpPr txBox="1"/>
          <p:nvPr/>
        </p:nvSpPr>
        <p:spPr>
          <a:xfrm>
            <a:off x="3545116" y="3111587"/>
            <a:ext cx="2053767"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000" dirty="0" smtClean="0">
                <a:solidFill>
                  <a:srgbClr val="FFFF00"/>
                </a:solidFill>
                <a:latin typeface="+mn-lt"/>
              </a:rPr>
              <a:t>Origin of strain</a:t>
            </a:r>
            <a:endParaRPr lang="en-US" sz="2000" dirty="0">
              <a:solidFill>
                <a:srgbClr val="FFFF00"/>
              </a:solidFill>
              <a:latin typeface="+mn-lt"/>
            </a:endParaRPr>
          </a:p>
        </p:txBody>
      </p:sp>
      <p:sp>
        <p:nvSpPr>
          <p:cNvPr id="36" name="Text Box 2"/>
          <p:cNvSpPr txBox="1">
            <a:spLocks noChangeArrowheads="1"/>
          </p:cNvSpPr>
          <p:nvPr/>
        </p:nvSpPr>
        <p:spPr bwMode="auto">
          <a:xfrm>
            <a:off x="185450" y="3629094"/>
            <a:ext cx="903475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altLang="en-US" sz="2000" dirty="0" smtClean="0">
                <a:solidFill>
                  <a:srgbClr val="CCCCFF"/>
                </a:solidFill>
                <a:effectLst>
                  <a:outerShdw blurRad="38100" dist="38100" dir="2700000" algn="tl">
                    <a:srgbClr val="000000"/>
                  </a:outerShdw>
                </a:effectLst>
                <a:latin typeface="Comic Sans MS" panose="030F0702030302020204" pitchFamily="66" charset="0"/>
              </a:rPr>
              <a:t>1. Bond angle </a:t>
            </a:r>
            <a:r>
              <a:rPr lang="en-US" altLang="en-US" sz="2000" dirty="0" smtClean="0">
                <a:solidFill>
                  <a:srgbClr val="FF9900"/>
                </a:solidFill>
                <a:effectLst>
                  <a:outerShdw blurRad="38100" dist="38100" dir="2700000" algn="tl">
                    <a:srgbClr val="000000"/>
                  </a:outerShdw>
                </a:effectLst>
                <a:latin typeface="Comic Sans MS" panose="030F0702030302020204" pitchFamily="66" charset="0"/>
              </a:rPr>
              <a:t>strain, </a:t>
            </a:r>
            <a:r>
              <a:rPr lang="en-US" altLang="en-US" sz="2000" dirty="0">
                <a:solidFill>
                  <a:srgbClr val="FF9900"/>
                </a:solidFill>
                <a:effectLst>
                  <a:outerShdw blurRad="38100" dist="38100" dir="2700000" algn="tl">
                    <a:srgbClr val="000000"/>
                  </a:outerShdw>
                </a:effectLst>
                <a:latin typeface="Comic Sans MS" panose="030F0702030302020204" pitchFamily="66" charset="0"/>
              </a:rPr>
              <a:t>especially in small </a:t>
            </a:r>
            <a:r>
              <a:rPr lang="en-US" altLang="en-US" sz="2000" dirty="0" smtClean="0">
                <a:solidFill>
                  <a:srgbClr val="FF9900"/>
                </a:solidFill>
                <a:effectLst>
                  <a:outerShdw blurRad="38100" dist="38100" dir="2700000" algn="tl">
                    <a:srgbClr val="000000"/>
                  </a:outerShdw>
                </a:effectLst>
                <a:latin typeface="Comic Sans MS" panose="030F0702030302020204" pitchFamily="66" charset="0"/>
              </a:rPr>
              <a:t>rings</a:t>
            </a:r>
          </a:p>
          <a:p>
            <a:pPr marL="0" indent="0">
              <a:spcBef>
                <a:spcPct val="50000"/>
              </a:spcBef>
            </a:pPr>
            <a:endParaRPr lang="en-US" altLang="en-US" sz="2000" dirty="0" smtClean="0">
              <a:solidFill>
                <a:srgbClr val="FF9900"/>
              </a:solidFill>
              <a:effectLst>
                <a:outerShdw blurRad="38100" dist="38100" dir="2700000" algn="tl">
                  <a:srgbClr val="000000"/>
                </a:outerShdw>
              </a:effectLst>
              <a:latin typeface="Comic Sans MS" panose="030F0702030302020204" pitchFamily="66" charset="0"/>
            </a:endParaRPr>
          </a:p>
          <a:p>
            <a:pPr marL="0" indent="0">
              <a:spcBef>
                <a:spcPct val="50000"/>
              </a:spcBef>
            </a:pPr>
            <a:endParaRPr lang="en-US" altLang="en-US" sz="2000" dirty="0">
              <a:solidFill>
                <a:srgbClr val="FF9900"/>
              </a:solidFill>
              <a:effectLst>
                <a:outerShdw blurRad="38100" dist="38100" dir="2700000" algn="tl">
                  <a:srgbClr val="000000"/>
                </a:outerShdw>
              </a:effectLst>
              <a:latin typeface="Comic Sans MS" panose="030F0702030302020204" pitchFamily="66" charset="0"/>
            </a:endParaRPr>
          </a:p>
          <a:p>
            <a:pPr marL="0" indent="0">
              <a:spcBef>
                <a:spcPct val="50000"/>
              </a:spcBef>
            </a:pPr>
            <a:r>
              <a:rPr lang="en-US" altLang="en-US" sz="2000" dirty="0" smtClean="0">
                <a:solidFill>
                  <a:srgbClr val="CCCCFF"/>
                </a:solidFill>
                <a:effectLst>
                  <a:outerShdw blurRad="38100" dist="38100" dir="2700000" algn="tl">
                    <a:srgbClr val="000000"/>
                  </a:outerShdw>
                </a:effectLst>
                <a:latin typeface="Comic Sans MS" panose="030F0702030302020204" pitchFamily="66" charset="0"/>
              </a:rPr>
              <a:t>2. Eclipsing</a:t>
            </a:r>
            <a:r>
              <a:rPr lang="en-US" altLang="en-US" sz="2000" dirty="0" smtClean="0">
                <a:solidFill>
                  <a:srgbClr val="FF9900"/>
                </a:solidFill>
                <a:effectLst>
                  <a:outerShdw blurRad="38100" dist="38100" dir="2700000" algn="tl">
                    <a:srgbClr val="000000"/>
                  </a:outerShdw>
                </a:effectLst>
                <a:latin typeface="Comic Sans MS" panose="030F0702030302020204" pitchFamily="66" charset="0"/>
              </a:rPr>
              <a:t> and </a:t>
            </a:r>
            <a:r>
              <a:rPr lang="en-US" altLang="en-US" sz="2000" dirty="0" smtClean="0">
                <a:solidFill>
                  <a:srgbClr val="CCCCFF"/>
                </a:solidFill>
                <a:effectLst>
                  <a:outerShdw blurRad="38100" dist="38100" dir="2700000" algn="tl">
                    <a:srgbClr val="000000"/>
                  </a:outerShdw>
                </a:effectLst>
                <a:latin typeface="Comic Sans MS" panose="030F0702030302020204" pitchFamily="66" charset="0"/>
              </a:rPr>
              <a:t>gauche</a:t>
            </a:r>
            <a:r>
              <a:rPr lang="en-US" altLang="en-US" sz="2000" dirty="0" smtClean="0">
                <a:solidFill>
                  <a:srgbClr val="FF9900"/>
                </a:solidFill>
                <a:effectLst>
                  <a:outerShdw blurRad="38100" dist="38100" dir="2700000" algn="tl">
                    <a:srgbClr val="000000"/>
                  </a:outerShdw>
                </a:effectLst>
                <a:latin typeface="Comic Sans MS" panose="030F0702030302020204" pitchFamily="66" charset="0"/>
              </a:rPr>
              <a:t> strain</a:t>
            </a:r>
          </a:p>
          <a:p>
            <a:pPr marL="0" indent="0">
              <a:spcBef>
                <a:spcPct val="50000"/>
              </a:spcBef>
            </a:pPr>
            <a:endParaRPr lang="en-US" altLang="en-US" sz="2000" dirty="0" smtClean="0">
              <a:solidFill>
                <a:srgbClr val="FF9900"/>
              </a:solidFill>
              <a:effectLst>
                <a:outerShdw blurRad="38100" dist="38100" dir="2700000" algn="tl">
                  <a:srgbClr val="000000"/>
                </a:outerShdw>
              </a:effectLst>
              <a:latin typeface="Comic Sans MS" panose="030F0702030302020204" pitchFamily="66" charset="0"/>
            </a:endParaRPr>
          </a:p>
          <a:p>
            <a:pPr marL="0" indent="0">
              <a:spcBef>
                <a:spcPct val="50000"/>
              </a:spcBef>
            </a:pPr>
            <a:endParaRPr lang="en-US" altLang="en-US" sz="2000" dirty="0">
              <a:solidFill>
                <a:srgbClr val="FF9900"/>
              </a:solidFill>
              <a:effectLst>
                <a:outerShdw blurRad="38100" dist="38100" dir="2700000" algn="tl">
                  <a:srgbClr val="000000"/>
                </a:outerShdw>
              </a:effectLst>
              <a:latin typeface="Comic Sans MS" panose="030F0702030302020204" pitchFamily="66" charset="0"/>
            </a:endParaRPr>
          </a:p>
          <a:p>
            <a:pPr marL="0" indent="0">
              <a:spcBef>
                <a:spcPct val="50000"/>
              </a:spcBef>
            </a:pPr>
            <a:r>
              <a:rPr lang="en-US" altLang="en-US" sz="2000" dirty="0" smtClean="0">
                <a:solidFill>
                  <a:srgbClr val="CCCCFF"/>
                </a:solidFill>
                <a:effectLst>
                  <a:outerShdw blurRad="38100" dist="38100" dir="2700000" algn="tl">
                    <a:srgbClr val="000000"/>
                  </a:outerShdw>
                </a:effectLst>
                <a:latin typeface="Comic Sans MS" panose="030F0702030302020204" pitchFamily="66" charset="0"/>
              </a:rPr>
              <a:t>                                               3. Transannular</a:t>
            </a:r>
            <a:r>
              <a:rPr lang="en-US" altLang="en-US" sz="2000" dirty="0" smtClean="0">
                <a:solidFill>
                  <a:srgbClr val="FF9900"/>
                </a:solidFill>
                <a:effectLst>
                  <a:outerShdw blurRad="38100" dist="38100" dir="2700000" algn="tl">
                    <a:srgbClr val="000000"/>
                  </a:outerShdw>
                </a:effectLst>
                <a:latin typeface="Comic Sans MS" panose="030F0702030302020204" pitchFamily="66" charset="0"/>
              </a:rPr>
              <a:t> strain</a:t>
            </a:r>
            <a:endParaRPr lang="en-US" altLang="en-US" sz="2000" dirty="0">
              <a:solidFill>
                <a:srgbClr val="FF9900"/>
              </a:solidFill>
              <a:effectLst>
                <a:outerShdw blurRad="38100" dist="38100" dir="2700000" algn="tl">
                  <a:srgbClr val="000000"/>
                </a:outerShdw>
              </a:effectLst>
              <a:latin typeface="Comic Sans MS" panose="030F0702030302020204" pitchFamily="66" charset="0"/>
            </a:endParaRPr>
          </a:p>
        </p:txBody>
      </p:sp>
      <p:grpSp>
        <p:nvGrpSpPr>
          <p:cNvPr id="13" name="Group 12"/>
          <p:cNvGrpSpPr/>
          <p:nvPr/>
        </p:nvGrpSpPr>
        <p:grpSpPr>
          <a:xfrm>
            <a:off x="3884254" y="4368382"/>
            <a:ext cx="2738171" cy="1527309"/>
            <a:chOff x="4745314" y="4726522"/>
            <a:chExt cx="2738171" cy="1527309"/>
          </a:xfrm>
        </p:grpSpPr>
        <p:pic>
          <p:nvPicPr>
            <p:cNvPr id="654372" name="Picture 36" descr="http://wps.prenhall.com/wps/media/objects/340/348272/Instructor_Resources/Chapter_03/Text_Images/FG03_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5314" y="4726522"/>
              <a:ext cx="2738171" cy="15273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91953" y="5723883"/>
              <a:ext cx="1044891"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200" dirty="0" smtClean="0">
                  <a:solidFill>
                    <a:srgbClr val="FFFF00"/>
                  </a:solidFill>
                  <a:latin typeface="+mn-lt"/>
                </a:rPr>
                <a:t>gauche C-C bonds</a:t>
              </a:r>
              <a:endParaRPr lang="en-US" sz="1200" dirty="0">
                <a:solidFill>
                  <a:srgbClr val="FFFF00"/>
                </a:solidFill>
                <a:latin typeface="+mn-lt"/>
              </a:endParaRPr>
            </a:p>
          </p:txBody>
        </p:sp>
        <p:cxnSp>
          <p:nvCxnSpPr>
            <p:cNvPr id="8" name="Straight Arrow Connector 7"/>
            <p:cNvCxnSpPr/>
            <p:nvPr/>
          </p:nvCxnSpPr>
          <p:spPr bwMode="auto">
            <a:xfrm flipV="1">
              <a:off x="6752273" y="5490177"/>
              <a:ext cx="0" cy="226086"/>
            </a:xfrm>
            <a:prstGeom prst="straightConnector1">
              <a:avLst/>
            </a:prstGeom>
            <a:noFill/>
            <a:ln w="22225" cap="flat" cmpd="sng" algn="ctr">
              <a:solidFill>
                <a:schemeClr val="bg1">
                  <a:lumMod val="20000"/>
                  <a:lumOff val="80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a:stCxn id="6" idx="0"/>
            </p:cNvCxnSpPr>
            <p:nvPr/>
          </p:nvCxnSpPr>
          <p:spPr bwMode="auto">
            <a:xfrm flipH="1" flipV="1">
              <a:off x="6904673" y="5238717"/>
              <a:ext cx="9726" cy="485166"/>
            </a:xfrm>
            <a:prstGeom prst="straightConnector1">
              <a:avLst/>
            </a:prstGeom>
            <a:noFill/>
            <a:ln w="22225" cap="flat" cmpd="sng" algn="ctr">
              <a:solidFill>
                <a:schemeClr val="bg1">
                  <a:lumMod val="20000"/>
                  <a:lumOff val="80000"/>
                </a:schemeClr>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1" name="Picture 10"/>
          <p:cNvPicPr>
            <a:picLocks noChangeAspect="1"/>
          </p:cNvPicPr>
          <p:nvPr/>
        </p:nvPicPr>
        <p:blipFill>
          <a:blip r:embed="rId4"/>
          <a:stretch>
            <a:fillRect/>
          </a:stretch>
        </p:blipFill>
        <p:spPr>
          <a:xfrm>
            <a:off x="6980756" y="4665104"/>
            <a:ext cx="1934643" cy="214979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777777"/>
      </a:dk1>
      <a:lt1>
        <a:srgbClr val="EBD189"/>
      </a:lt1>
      <a:dk2>
        <a:srgbClr val="00007A"/>
      </a:dk2>
      <a:lt2>
        <a:srgbClr val="EBD189"/>
      </a:lt2>
      <a:accent1>
        <a:srgbClr val="00FF00"/>
      </a:accent1>
      <a:accent2>
        <a:srgbClr val="777777"/>
      </a:accent2>
      <a:accent3>
        <a:srgbClr val="AAAABE"/>
      </a:accent3>
      <a:accent4>
        <a:srgbClr val="C9B274"/>
      </a:accent4>
      <a:accent5>
        <a:srgbClr val="AACAE2"/>
      </a:accent5>
      <a:accent6>
        <a:srgbClr val="6B6B6B"/>
      </a:accent6>
      <a:hlink>
        <a:srgbClr val="CCCCFF"/>
      </a:hlink>
      <a:folHlink>
        <a:srgbClr val="B2B2B2"/>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EBD189"/>
            </a:solidFill>
            <a:effectLst>
              <a:outerShdw blurRad="38100" dist="38100" dir="2700000" algn="tl">
                <a:srgbClr val="000000">
                  <a:alpha val="43137"/>
                </a:srgbClr>
              </a:outerShdw>
            </a:effectLst>
            <a:latin typeface="Arial Rounded MT Bold" panose="020F070403050403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EBD189"/>
            </a:solidFill>
            <a:effectLst>
              <a:outerShdw blurRad="38100" dist="38100" dir="2700000" algn="tl">
                <a:srgbClr val="000000">
                  <a:alpha val="43137"/>
                </a:srgbClr>
              </a:outerShdw>
            </a:effectLst>
            <a:latin typeface="Arial Rounded MT Bold" panose="020F070403050403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777777"/>
        </a:dk1>
        <a:lt1>
          <a:srgbClr val="EBD189"/>
        </a:lt1>
        <a:dk2>
          <a:srgbClr val="00007A"/>
        </a:dk2>
        <a:lt2>
          <a:srgbClr val="EBD189"/>
        </a:lt2>
        <a:accent1>
          <a:srgbClr val="0099CC"/>
        </a:accent1>
        <a:accent2>
          <a:srgbClr val="777777"/>
        </a:accent2>
        <a:accent3>
          <a:srgbClr val="AAAABE"/>
        </a:accent3>
        <a:accent4>
          <a:srgbClr val="C9B274"/>
        </a:accent4>
        <a:accent5>
          <a:srgbClr val="AACAE2"/>
        </a:accent5>
        <a:accent6>
          <a:srgbClr val="6B6B6B"/>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12921</TotalTime>
  <Words>1097</Words>
  <Application>Microsoft Office PowerPoint</Application>
  <PresentationFormat>On-screen Show (4:3)</PresentationFormat>
  <Paragraphs>332</Paragraphs>
  <Slides>29</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Arial Rounded MT Bold</vt:lpstr>
      <vt:lpstr>Comic Sans MS</vt:lpstr>
      <vt:lpstr>Symbol</vt:lpstr>
      <vt:lpstr>Times New Roman</vt:lpstr>
      <vt:lpstr>Default Design</vt:lpstr>
      <vt:lpstr>CS ChemDraw Drawing</vt:lpstr>
      <vt:lpstr>Chapter 4: Cycloalkanes</vt:lpstr>
      <vt:lpstr>Naming Cycloalkanes</vt:lpstr>
      <vt:lpstr>PowerPoint Presentation</vt:lpstr>
      <vt:lpstr>Stereoisomers</vt:lpstr>
      <vt:lpstr>PowerPoint Presentation</vt:lpstr>
      <vt:lpstr>Ring Strain</vt:lpstr>
      <vt:lpstr>PowerPoint Presentation</vt:lpstr>
      <vt:lpstr>PowerPoint Presentation</vt:lpstr>
      <vt:lpstr>PowerPoint Presentation</vt:lpstr>
      <vt:lpstr>Cyclopropane</vt:lpstr>
      <vt:lpstr>Strain Relief Through “Banana” Bonds</vt:lpstr>
      <vt:lpstr>Cyclobutane: “Puckering” Reduces Eclipsing</vt:lpstr>
      <vt:lpstr>The (Almost) Unstrained Cyclohexane: A “Chair” Conformation</vt:lpstr>
      <vt:lpstr>How To Draw The Chair Cyclohexane</vt:lpstr>
      <vt:lpstr>The Cyclohexane Boat Is Strained</vt:lpstr>
      <vt:lpstr>…So It Twists </vt:lpstr>
      <vt:lpstr>The Cyclohexane Ring Flip</vt:lpstr>
      <vt:lpstr>The Chair-Chair Flip Manifold</vt:lpstr>
      <vt:lpstr>PowerPoint Presentation</vt:lpstr>
      <vt:lpstr>Axial-Equatorial Conformers </vt:lpstr>
      <vt:lpstr>ΔG°eq-ax Parallels Size</vt:lpstr>
      <vt:lpstr>PowerPoint Presentation</vt:lpstr>
      <vt:lpstr>PowerPoint Presentation</vt:lpstr>
      <vt:lpstr>Cis/Trans and Ax/Eq</vt:lpstr>
      <vt:lpstr>Medium Rings (8-12-Membered) Suffer Transannular Strain</vt:lpstr>
      <vt:lpstr>PowerPoint Presentation</vt:lpstr>
      <vt:lpstr>Strained Hydrocarbons: What Is The Limit?</vt:lpstr>
      <vt:lpstr>PowerPoint Presentation</vt:lpstr>
      <vt:lpstr>Octanitrocubane: A New Explosive And Rocket Fuel</vt:lpstr>
    </vt:vector>
  </TitlesOfParts>
  <Manager/>
  <Company>UCB Chemisrty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F2005</dc:title>
  <dc:subject>Chemistry 3A</dc:subject>
  <dc:creator>P. Vollhardt</dc:creator>
  <cp:keywords/>
  <cp:lastModifiedBy>Kevin D. Walker</cp:lastModifiedBy>
  <cp:revision>597</cp:revision>
  <dcterms:created xsi:type="dcterms:W3CDTF">2000-03-16T20:35:38Z</dcterms:created>
  <dcterms:modified xsi:type="dcterms:W3CDTF">2017-09-25T17:34:29Z</dcterms:modified>
  <cp:category>Chemistry</cp:category>
</cp:coreProperties>
</file>