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65" r:id="rId2"/>
    <p:sldId id="568" r:id="rId3"/>
    <p:sldId id="593" r:id="rId4"/>
    <p:sldId id="594" r:id="rId5"/>
    <p:sldId id="595" r:id="rId6"/>
    <p:sldId id="571" r:id="rId7"/>
    <p:sldId id="570" r:id="rId8"/>
    <p:sldId id="573" r:id="rId9"/>
    <p:sldId id="592" r:id="rId10"/>
    <p:sldId id="575" r:id="rId11"/>
    <p:sldId id="576" r:id="rId12"/>
    <p:sldId id="596" r:id="rId13"/>
    <p:sldId id="577" r:id="rId14"/>
    <p:sldId id="579" r:id="rId15"/>
    <p:sldId id="580" r:id="rId16"/>
    <p:sldId id="582" r:id="rId17"/>
    <p:sldId id="583" r:id="rId18"/>
    <p:sldId id="584" r:id="rId19"/>
    <p:sldId id="585" r:id="rId20"/>
    <p:sldId id="586" r:id="rId21"/>
    <p:sldId id="587" r:id="rId22"/>
    <p:sldId id="588" r:id="rId23"/>
    <p:sldId id="590" r:id="rId24"/>
  </p:sldIdLst>
  <p:sldSz cx="9144000" cy="6858000" type="screen4x3"/>
  <p:notesSz cx="6400800" cy="8686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Rounded MT Bold" panose="020F070403050403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Rounded MT Bold" panose="020F070403050403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Rounded MT Bold" panose="020F070403050403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Rounded MT Bold" panose="020F070403050403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Rounded MT Bold" panose="020F070403050403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Rounded MT Bold" panose="020F070403050403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Rounded MT Bold" panose="020F070403050403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Rounded MT Bold" panose="020F070403050403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EBD189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Rounded MT Bold" panose="020F07040305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  <a:srgbClr val="66FF66"/>
    <a:srgbClr val="66CCFF"/>
    <a:srgbClr val="FF9900"/>
    <a:srgbClr val="000000"/>
    <a:srgbClr val="FFFF00"/>
    <a:srgbClr val="EBD189"/>
    <a:srgbClr val="FF33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8755" autoAdjust="0"/>
  </p:normalViewPr>
  <p:slideViewPr>
    <p:cSldViewPr snapToGrid="0">
      <p:cViewPr varScale="1">
        <p:scale>
          <a:sx n="104" d="100"/>
          <a:sy n="104" d="100"/>
        </p:scale>
        <p:origin x="1746" y="114"/>
      </p:cViewPr>
      <p:guideLst>
        <p:guide orient="horz" pos="552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764" y="-84"/>
      </p:cViewPr>
      <p:guideLst>
        <p:guide orient="horz" pos="2736"/>
        <p:guide pos="2016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0225" y="463550"/>
            <a:ext cx="27749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t" anchorCtr="0" compatLnSpc="1">
            <a:prstTxWarp prst="textNoShape">
              <a:avLst/>
            </a:prstTxWarp>
          </a:bodyPr>
          <a:lstStyle>
            <a:lvl1pPr algn="l" defTabSz="862013">
              <a:defRPr sz="1200">
                <a:solidFill>
                  <a:schemeClr val="tx1"/>
                </a:solidFill>
                <a:effectLst/>
                <a:latin typeface="Comic Sans MS" panose="030F0702030302020204" pitchFamily="66" charset="0"/>
              </a:defRPr>
            </a:lvl1pPr>
          </a:lstStyle>
          <a:p>
            <a:endParaRPr lang="en-US" alt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406775" y="449263"/>
            <a:ext cx="27733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t" anchorCtr="0" compatLnSpc="1">
            <a:prstTxWarp prst="textNoShape">
              <a:avLst/>
            </a:prstTxWarp>
          </a:bodyPr>
          <a:lstStyle>
            <a:lvl1pPr algn="r" defTabSz="862013">
              <a:defRPr sz="1200">
                <a:solidFill>
                  <a:schemeClr val="tx1"/>
                </a:solidFill>
                <a:effectLst/>
                <a:latin typeface="Comic Sans MS" panose="030F0702030302020204" pitchFamily="66" charset="0"/>
              </a:defRPr>
            </a:lvl1pPr>
          </a:lstStyle>
          <a:p>
            <a:fld id="{974E498C-9B7A-4971-BFCA-315225A6850F}" type="datetime1">
              <a:rPr lang="en-US" altLang="en-US"/>
              <a:pPr/>
              <a:t>9/20/2023</a:t>
            </a:fld>
            <a:endParaRPr lang="en-US" altLang="en-US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3413"/>
            <a:ext cx="27733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b" anchorCtr="0" compatLnSpc="1">
            <a:prstTxWarp prst="textNoShape">
              <a:avLst/>
            </a:prstTxWarp>
          </a:bodyPr>
          <a:lstStyle>
            <a:lvl1pPr algn="l" defTabSz="862013">
              <a:defRPr sz="1200">
                <a:solidFill>
                  <a:schemeClr val="tx1"/>
                </a:solidFill>
                <a:effectLst/>
                <a:latin typeface="Comic Sans MS" panose="030F0702030302020204" pitchFamily="66" charset="0"/>
              </a:defRPr>
            </a:lvl1pPr>
          </a:lstStyle>
          <a:p>
            <a:r>
              <a:rPr lang="en-US" altLang="en-US"/>
              <a:t>© Univesity of California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7438" y="8253413"/>
            <a:ext cx="27733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b" anchorCtr="0" compatLnSpc="1">
            <a:prstTxWarp prst="textNoShape">
              <a:avLst/>
            </a:prstTxWarp>
          </a:bodyPr>
          <a:lstStyle>
            <a:lvl1pPr algn="r" defTabSz="862013">
              <a:defRPr sz="1200">
                <a:solidFill>
                  <a:schemeClr val="tx1"/>
                </a:solidFill>
                <a:effectLst/>
                <a:latin typeface="Comic Sans MS" panose="030F0702030302020204" pitchFamily="66" charset="0"/>
              </a:defRPr>
            </a:lvl1pPr>
          </a:lstStyle>
          <a:p>
            <a:fld id="{010D1ABD-5F30-4E85-B289-679B216BF9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937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t" anchorCtr="0" compatLnSpc="1">
            <a:prstTxWarp prst="textNoShape">
              <a:avLst/>
            </a:prstTxWarp>
          </a:bodyPr>
          <a:lstStyle>
            <a:lvl1pPr algn="l" defTabSz="862013">
              <a:defRPr sz="120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7438" y="0"/>
            <a:ext cx="277336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t" anchorCtr="0" compatLnSpc="1">
            <a:prstTxWarp prst="textNoShape">
              <a:avLst/>
            </a:prstTxWarp>
          </a:bodyPr>
          <a:lstStyle>
            <a:lvl1pPr algn="r" defTabSz="862013">
              <a:defRPr sz="120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35219501-F417-4920-9125-3B60292C7ECE}" type="datetime1">
              <a:rPr lang="en-US" altLang="en-US"/>
              <a:pPr/>
              <a:t>9/20/2023</a:t>
            </a:fld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2463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2488" y="4125913"/>
            <a:ext cx="469582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3413"/>
            <a:ext cx="27733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b" anchorCtr="0" compatLnSpc="1">
            <a:prstTxWarp prst="textNoShape">
              <a:avLst/>
            </a:prstTxWarp>
          </a:bodyPr>
          <a:lstStyle>
            <a:lvl1pPr algn="l" defTabSz="862013">
              <a:defRPr sz="120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© Univesity of California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7438" y="8253413"/>
            <a:ext cx="277336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02" tIns="43102" rIns="86202" bIns="43102" numCol="1" anchor="b" anchorCtr="0" compatLnSpc="1">
            <a:prstTxWarp prst="textNoShape">
              <a:avLst/>
            </a:prstTxWarp>
          </a:bodyPr>
          <a:lstStyle>
            <a:lvl1pPr algn="r" defTabSz="862013">
              <a:defRPr sz="120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22178D3F-FF88-4ECB-9329-A9502DF3FF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4886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87851F9-21C9-4A51-8A91-568C9ED49AEC}" type="datetime1">
              <a:rPr lang="en-US" altLang="en-US"/>
              <a:pPr/>
              <a:t>9/20/2023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© Univesity of California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4E7B70-06C9-4A81-B3E2-325C7B870AE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first free flight of NASA’s X-43A hypersonic research aircraft. Most supersonic aircraft produce</a:t>
            </a:r>
          </a:p>
          <a:p>
            <a:r>
              <a:rPr lang="en-US" altLang="en-US"/>
              <a:t>exhaust gases containing molecules such as nitric oxide (NO), whose radical reactions are destructive to</a:t>
            </a:r>
          </a:p>
          <a:p>
            <a:r>
              <a:rPr lang="en-US" altLang="en-US"/>
              <a:t>the Earth’s stratospheric ozone layer. In the 1970s the United States abandoned plans to build a fleet of</a:t>
            </a:r>
          </a:p>
          <a:p>
            <a:r>
              <a:rPr lang="en-US" altLang="en-US"/>
              <a:t>supersonic aircraft (SSTs, or supersonic transports) for just this reason. In contrast, the X-43A is hydrogen</a:t>
            </a:r>
          </a:p>
          <a:p>
            <a:r>
              <a:rPr lang="en-US" altLang="en-US"/>
              <a:t>fueled, posing no risk to stratospheric ozone, and may represent the first step toward the development of</a:t>
            </a:r>
          </a:p>
          <a:p>
            <a:r>
              <a:rPr lang="en-US" altLang="en-US"/>
              <a:t>environmentally acceptable high-speed flight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34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8A899E0-3243-48D9-8D3A-00FA1EDB652F}" type="datetime1">
              <a:rPr lang="en-US" altLang="en-US"/>
              <a:pPr/>
              <a:t>9/20/2023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© Univesity of California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44BD5A-33AD-49EA-A575-812F36A2C21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First ten entries in dist.female.first --------------------------------------- name freq cum.freq rank MARY 2.629 2.629 1 PATRICIA 1.073 3.702 2 LINDA 1.035 4.736 3 BARBARA 0.980 5.716 4 ELIZABETH 0.937 6.653 5 JENNIFER 0.932 7.586 6 MARIA 0.828 8.414 7 SUSAN 0.794 9.209 8 MARGARET 0.768 9.976 9 DOROTHY 0.727 10.703 10 </a:t>
            </a:r>
          </a:p>
          <a:p>
            <a:r>
              <a:rPr lang="en-US" altLang="en-US"/>
              <a:t>JAMES 3.318 3.318 1 JOHN 3.271 6.589 2 ROBERT 3.143 9.732 3 MICHAEL 2.629 12.361 4 WILLIAM 2.451 14.812 5 DAVID 2.363 17.176 6 RICHARD 1.703 18.878 7 CHARLES 1.523 20.401 8 JOSEPH 1.404 21.805 9 THOMAS 1.380 23.185 10 </a:t>
            </a:r>
          </a:p>
          <a:p>
            <a:br>
              <a:rPr lang="en-US" altLang="en-US"/>
            </a:b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50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81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280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0642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839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640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33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012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563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792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27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3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14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EBD189"/>
          </a:solidFill>
          <a:effectLst>
            <a:outerShdw blurRad="38100" dist="38100" dir="2700000" algn="tl">
              <a:srgbClr val="000000"/>
            </a:outerShdw>
          </a:effectLst>
          <a:latin typeface="Arial Rounded MT Bold" panose="020F07040305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 kern="1200">
          <a:solidFill>
            <a:srgbClr val="FFF2B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../animations/0301_chlor_methane.swf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LipshutzQtmovies/3CH4+Cl212.MOV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../../Music/Bob%20Dylan/Greatest%20Hits%20Vol.%202%20(Disc%202)/01%20-%20She%20Belongs%20To%20Me.ra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73660"/>
            <a:ext cx="8826500" cy="727075"/>
          </a:xfrm>
        </p:spPr>
        <p:txBody>
          <a:bodyPr/>
          <a:lstStyle/>
          <a:p>
            <a:r>
              <a:rPr lang="en-US" altLang="en-US" sz="4000">
                <a:solidFill>
                  <a:srgbClr val="66FF66"/>
                </a:solidFill>
                <a:latin typeface="+mn-lt"/>
              </a:rPr>
              <a:t>Chapter 3: Radical Halogenation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58750" y="800735"/>
            <a:ext cx="8826500" cy="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26670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rgbClr val="00FF00"/>
                </a:solidFill>
                <a:latin typeface="+mn-lt"/>
              </a:rPr>
              <a:t>More Neighboring Bonds: More Hyperconjugation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1" y="2217420"/>
            <a:ext cx="9016158" cy="35356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144649" y="1600200"/>
            <a:ext cx="8854703" cy="1778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1702221" y="5837386"/>
            <a:ext cx="6077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Prediction: 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en-US" altLang="en-US" sz="28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more substituted 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-H 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should be</a:t>
            </a:r>
            <a:r>
              <a:rPr lang="en-US" altLang="en-US" sz="280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more reactive</a:t>
            </a:r>
            <a:endParaRPr lang="en-US" sz="280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160338"/>
            <a:ext cx="8537575" cy="1457325"/>
          </a:xfrm>
        </p:spPr>
        <p:txBody>
          <a:bodyPr/>
          <a:lstStyle/>
          <a:p>
            <a:r>
              <a:rPr lang="en-US" altLang="en-US" sz="4000">
                <a:solidFill>
                  <a:srgbClr val="00FF00"/>
                </a:solidFill>
                <a:latin typeface="+mn-lt"/>
              </a:rPr>
              <a:t>Radical Halogenation:</a:t>
            </a:r>
            <a:br>
              <a:rPr lang="en-US" altLang="en-US" sz="4000">
                <a:solidFill>
                  <a:srgbClr val="00FF00"/>
                </a:solidFill>
                <a:latin typeface="+mn-lt"/>
              </a:rPr>
            </a:br>
            <a:r>
              <a:rPr lang="en-US" altLang="en-US" sz="4000">
                <a:solidFill>
                  <a:srgbClr val="00FF00"/>
                </a:solidFill>
                <a:latin typeface="+mn-lt"/>
              </a:rPr>
              <a:t>Methane And Chlorine (</a:t>
            </a:r>
            <a:r>
              <a:rPr lang="en-US" altLang="en-US" sz="3600">
                <a:solidFill>
                  <a:srgbClr val="00FF00"/>
                </a:solidFill>
                <a:latin typeface="+mn-lt"/>
              </a:rPr>
              <a:t>Kcal Mol</a:t>
            </a:r>
            <a:r>
              <a:rPr lang="en-US" altLang="en-US" sz="3600" baseline="30000">
                <a:solidFill>
                  <a:srgbClr val="00FF00"/>
                </a:solidFill>
                <a:latin typeface="+mn-lt"/>
              </a:rPr>
              <a:t>-1</a:t>
            </a:r>
            <a:r>
              <a:rPr lang="en-US" altLang="en-US" sz="4000">
                <a:solidFill>
                  <a:srgbClr val="00FF00"/>
                </a:solidFill>
                <a:latin typeface="+mn-lt"/>
              </a:rPr>
              <a:t>)</a:t>
            </a:r>
          </a:p>
        </p:txBody>
      </p:sp>
      <p:sp>
        <p:nvSpPr>
          <p:cNvPr id="609283" name="Text Box 3"/>
          <p:cNvSpPr txBox="1">
            <a:spLocks noChangeArrowheads="1"/>
          </p:cNvSpPr>
          <p:nvPr/>
        </p:nvSpPr>
        <p:spPr bwMode="auto">
          <a:xfrm>
            <a:off x="381000" y="1957388"/>
            <a:ext cx="830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US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  </a:t>
            </a:r>
            <a:r>
              <a:rPr lang="en-US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+  </a:t>
            </a:r>
            <a:r>
              <a:rPr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Cl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Cl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     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</a:t>
            </a:r>
            <a:r>
              <a:rPr lang="en-US" altLang="en-US" sz="36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</a:t>
            </a:r>
            <a:r>
              <a:rPr lang="en-US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H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</a:t>
            </a:r>
            <a:r>
              <a:rPr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Cl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+  </a:t>
            </a:r>
            <a:r>
              <a:rPr lang="en-US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H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</a:t>
            </a:r>
            <a:r>
              <a:rPr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Cl</a:t>
            </a:r>
            <a:endParaRPr lang="en-US" altLang="en-US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9284" name="Oval 4"/>
          <p:cNvSpPr>
            <a:spLocks noChangeArrowheads="1"/>
          </p:cNvSpPr>
          <p:nvPr/>
        </p:nvSpPr>
        <p:spPr bwMode="auto">
          <a:xfrm>
            <a:off x="2824163" y="195262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285" name="Oval 5"/>
          <p:cNvSpPr>
            <a:spLocks noChangeArrowheads="1"/>
          </p:cNvSpPr>
          <p:nvPr/>
        </p:nvSpPr>
        <p:spPr bwMode="auto">
          <a:xfrm>
            <a:off x="2989263" y="195262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286" name="Oval 6"/>
          <p:cNvSpPr>
            <a:spLocks noChangeArrowheads="1"/>
          </p:cNvSpPr>
          <p:nvPr/>
        </p:nvSpPr>
        <p:spPr bwMode="auto">
          <a:xfrm>
            <a:off x="3490913" y="195262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287" name="Oval 7"/>
          <p:cNvSpPr>
            <a:spLocks noChangeArrowheads="1"/>
          </p:cNvSpPr>
          <p:nvPr/>
        </p:nvSpPr>
        <p:spPr bwMode="auto">
          <a:xfrm>
            <a:off x="3643313" y="195262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288" name="Oval 8"/>
          <p:cNvSpPr>
            <a:spLocks noChangeArrowheads="1"/>
          </p:cNvSpPr>
          <p:nvPr/>
        </p:nvSpPr>
        <p:spPr bwMode="auto">
          <a:xfrm>
            <a:off x="6491288" y="195262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289" name="Oval 9"/>
          <p:cNvSpPr>
            <a:spLocks noChangeArrowheads="1"/>
          </p:cNvSpPr>
          <p:nvPr/>
        </p:nvSpPr>
        <p:spPr bwMode="auto">
          <a:xfrm>
            <a:off x="8120063" y="195262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290" name="Oval 10"/>
          <p:cNvSpPr>
            <a:spLocks noChangeArrowheads="1"/>
          </p:cNvSpPr>
          <p:nvPr/>
        </p:nvSpPr>
        <p:spPr bwMode="auto">
          <a:xfrm>
            <a:off x="8272463" y="195262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291" name="Oval 11"/>
          <p:cNvSpPr>
            <a:spLocks noChangeArrowheads="1"/>
          </p:cNvSpPr>
          <p:nvPr/>
        </p:nvSpPr>
        <p:spPr bwMode="auto">
          <a:xfrm>
            <a:off x="2798763" y="256698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292" name="Oval 12"/>
          <p:cNvSpPr>
            <a:spLocks noChangeArrowheads="1"/>
          </p:cNvSpPr>
          <p:nvPr/>
        </p:nvSpPr>
        <p:spPr bwMode="auto">
          <a:xfrm>
            <a:off x="2935288" y="256698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293" name="Oval 13"/>
          <p:cNvSpPr>
            <a:spLocks noChangeArrowheads="1"/>
          </p:cNvSpPr>
          <p:nvPr/>
        </p:nvSpPr>
        <p:spPr bwMode="auto">
          <a:xfrm>
            <a:off x="3465513" y="256698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294" name="Oval 14"/>
          <p:cNvSpPr>
            <a:spLocks noChangeArrowheads="1"/>
          </p:cNvSpPr>
          <p:nvPr/>
        </p:nvSpPr>
        <p:spPr bwMode="auto">
          <a:xfrm>
            <a:off x="3617913" y="256698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295" name="Oval 15"/>
          <p:cNvSpPr>
            <a:spLocks noChangeArrowheads="1"/>
          </p:cNvSpPr>
          <p:nvPr/>
        </p:nvSpPr>
        <p:spPr bwMode="auto">
          <a:xfrm>
            <a:off x="6338888" y="256698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296" name="Oval 16"/>
          <p:cNvSpPr>
            <a:spLocks noChangeArrowheads="1"/>
          </p:cNvSpPr>
          <p:nvPr/>
        </p:nvSpPr>
        <p:spPr bwMode="auto">
          <a:xfrm>
            <a:off x="6491288" y="256698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297" name="Oval 17"/>
          <p:cNvSpPr>
            <a:spLocks noChangeArrowheads="1"/>
          </p:cNvSpPr>
          <p:nvPr/>
        </p:nvSpPr>
        <p:spPr bwMode="auto">
          <a:xfrm>
            <a:off x="8148638" y="256698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298" name="Oval 18"/>
          <p:cNvSpPr>
            <a:spLocks noChangeArrowheads="1"/>
          </p:cNvSpPr>
          <p:nvPr/>
        </p:nvSpPr>
        <p:spPr bwMode="auto">
          <a:xfrm>
            <a:off x="8301038" y="256698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299" name="Oval 19"/>
          <p:cNvSpPr>
            <a:spLocks noChangeArrowheads="1"/>
          </p:cNvSpPr>
          <p:nvPr/>
        </p:nvSpPr>
        <p:spPr bwMode="auto">
          <a:xfrm>
            <a:off x="6677025" y="233838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300" name="Oval 20"/>
          <p:cNvSpPr>
            <a:spLocks noChangeArrowheads="1"/>
          </p:cNvSpPr>
          <p:nvPr/>
        </p:nvSpPr>
        <p:spPr bwMode="auto">
          <a:xfrm>
            <a:off x="6677025" y="218598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301" name="Oval 21"/>
          <p:cNvSpPr>
            <a:spLocks noChangeArrowheads="1"/>
          </p:cNvSpPr>
          <p:nvPr/>
        </p:nvSpPr>
        <p:spPr bwMode="auto">
          <a:xfrm>
            <a:off x="3800475" y="233838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302" name="Oval 22"/>
          <p:cNvSpPr>
            <a:spLocks noChangeArrowheads="1"/>
          </p:cNvSpPr>
          <p:nvPr/>
        </p:nvSpPr>
        <p:spPr bwMode="auto">
          <a:xfrm>
            <a:off x="3800475" y="218598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303" name="Oval 23"/>
          <p:cNvSpPr>
            <a:spLocks noChangeArrowheads="1"/>
          </p:cNvSpPr>
          <p:nvPr/>
        </p:nvSpPr>
        <p:spPr bwMode="auto">
          <a:xfrm>
            <a:off x="2652713" y="233838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304" name="Oval 24"/>
          <p:cNvSpPr>
            <a:spLocks noChangeArrowheads="1"/>
          </p:cNvSpPr>
          <p:nvPr/>
        </p:nvSpPr>
        <p:spPr bwMode="auto">
          <a:xfrm>
            <a:off x="2652713" y="218598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305" name="Oval 25"/>
          <p:cNvSpPr>
            <a:spLocks noChangeArrowheads="1"/>
          </p:cNvSpPr>
          <p:nvPr/>
        </p:nvSpPr>
        <p:spPr bwMode="auto">
          <a:xfrm>
            <a:off x="8437563" y="218598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306" name="Oval 26"/>
          <p:cNvSpPr>
            <a:spLocks noChangeArrowheads="1"/>
          </p:cNvSpPr>
          <p:nvPr/>
        </p:nvSpPr>
        <p:spPr bwMode="auto">
          <a:xfrm>
            <a:off x="8437563" y="233838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307" name="Text Box 27"/>
          <p:cNvSpPr txBox="1">
            <a:spLocks noChangeArrowheads="1"/>
          </p:cNvSpPr>
          <p:nvPr/>
        </p:nvSpPr>
        <p:spPr bwMode="auto">
          <a:xfrm>
            <a:off x="0" y="390810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Exothermic, but needs heat (∆) and/or light to start.</a:t>
            </a:r>
          </a:p>
        </p:txBody>
      </p:sp>
      <p:sp>
        <p:nvSpPr>
          <p:cNvPr id="609308" name="Text Box 28"/>
          <p:cNvSpPr txBox="1">
            <a:spLocks noChangeArrowheads="1"/>
          </p:cNvSpPr>
          <p:nvPr/>
        </p:nvSpPr>
        <p:spPr bwMode="auto">
          <a:xfrm>
            <a:off x="1127125" y="790098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360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9313" name="Text Box 33"/>
          <p:cNvSpPr txBox="1">
            <a:spLocks noChangeArrowheads="1"/>
          </p:cNvSpPr>
          <p:nvPr/>
        </p:nvSpPr>
        <p:spPr bwMode="auto">
          <a:xfrm>
            <a:off x="1019175" y="287178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105</a:t>
            </a:r>
          </a:p>
        </p:txBody>
      </p:sp>
      <p:sp>
        <p:nvSpPr>
          <p:cNvPr id="609314" name="Text Box 34"/>
          <p:cNvSpPr txBox="1">
            <a:spLocks noChangeArrowheads="1"/>
          </p:cNvSpPr>
          <p:nvPr/>
        </p:nvSpPr>
        <p:spPr bwMode="auto">
          <a:xfrm>
            <a:off x="2809875" y="288131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58</a:t>
            </a:r>
          </a:p>
        </p:txBody>
      </p:sp>
      <p:sp>
        <p:nvSpPr>
          <p:cNvPr id="609316" name="Text Box 36"/>
          <p:cNvSpPr txBox="1">
            <a:spLocks noChangeArrowheads="1"/>
          </p:cNvSpPr>
          <p:nvPr/>
        </p:nvSpPr>
        <p:spPr bwMode="auto">
          <a:xfrm>
            <a:off x="3698558" y="3103245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∆</a:t>
            </a:r>
            <a:r>
              <a:rPr lang="en-US" altLang="en-US" sz="24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Hº</a:t>
            </a:r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= -25</a:t>
            </a:r>
          </a:p>
        </p:txBody>
      </p:sp>
      <p:sp>
        <p:nvSpPr>
          <p:cNvPr id="609317" name="Text Box 37"/>
          <p:cNvSpPr txBox="1">
            <a:spLocks noChangeArrowheads="1"/>
          </p:cNvSpPr>
          <p:nvPr/>
        </p:nvSpPr>
        <p:spPr bwMode="auto">
          <a:xfrm>
            <a:off x="5729288" y="2871788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-85</a:t>
            </a:r>
          </a:p>
        </p:txBody>
      </p:sp>
      <p:sp>
        <p:nvSpPr>
          <p:cNvPr id="609318" name="Text Box 38"/>
          <p:cNvSpPr txBox="1">
            <a:spLocks noChangeArrowheads="1"/>
          </p:cNvSpPr>
          <p:nvPr/>
        </p:nvSpPr>
        <p:spPr bwMode="auto">
          <a:xfrm>
            <a:off x="7367588" y="288131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-103</a:t>
            </a:r>
          </a:p>
        </p:txBody>
      </p:sp>
      <p:sp>
        <p:nvSpPr>
          <p:cNvPr id="609319" name="Oval 39"/>
          <p:cNvSpPr>
            <a:spLocks noChangeArrowheads="1"/>
          </p:cNvSpPr>
          <p:nvPr/>
        </p:nvSpPr>
        <p:spPr bwMode="auto">
          <a:xfrm>
            <a:off x="6338888" y="1952625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320" name="Text Box 40"/>
          <p:cNvSpPr txBox="1">
            <a:spLocks noChangeArrowheads="1"/>
          </p:cNvSpPr>
          <p:nvPr/>
        </p:nvSpPr>
        <p:spPr bwMode="auto">
          <a:xfrm>
            <a:off x="4010025" y="1881188"/>
            <a:ext cx="1066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hv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∆</a:t>
            </a:r>
          </a:p>
          <a:p>
            <a:pPr algn="l"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CCl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9321" name="Text Box 41"/>
          <p:cNvSpPr txBox="1">
            <a:spLocks noChangeArrowheads="1"/>
          </p:cNvSpPr>
          <p:nvPr/>
        </p:nvSpPr>
        <p:spPr bwMode="auto">
          <a:xfrm>
            <a:off x="119063" y="4660583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Mechanism</a:t>
            </a:r>
          </a:p>
        </p:txBody>
      </p:sp>
      <p:sp>
        <p:nvSpPr>
          <p:cNvPr id="609322" name="Text Box 42"/>
          <p:cNvSpPr txBox="1">
            <a:spLocks noChangeArrowheads="1"/>
          </p:cNvSpPr>
          <p:nvPr/>
        </p:nvSpPr>
        <p:spPr bwMode="auto">
          <a:xfrm>
            <a:off x="209550" y="5408295"/>
            <a:ext cx="7410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1.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Initiation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Cl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        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2 Cl    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∆</a:t>
            </a:r>
            <a:r>
              <a:rPr lang="en-US" altLang="en-US" sz="28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Hº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= +58</a:t>
            </a:r>
          </a:p>
        </p:txBody>
      </p:sp>
      <p:sp>
        <p:nvSpPr>
          <p:cNvPr id="609323" name="Text Box 43"/>
          <p:cNvSpPr txBox="1">
            <a:spLocks noChangeArrowheads="1"/>
          </p:cNvSpPr>
          <p:nvPr/>
        </p:nvSpPr>
        <p:spPr bwMode="auto">
          <a:xfrm>
            <a:off x="2588578" y="5927408"/>
            <a:ext cx="18046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“lighting the match”</a:t>
            </a:r>
          </a:p>
        </p:txBody>
      </p:sp>
      <p:sp>
        <p:nvSpPr>
          <p:cNvPr id="609324" name="Oval 44"/>
          <p:cNvSpPr>
            <a:spLocks noChangeArrowheads="1"/>
          </p:cNvSpPr>
          <p:nvPr/>
        </p:nvSpPr>
        <p:spPr bwMode="auto">
          <a:xfrm>
            <a:off x="4829175" y="5601970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325" name="Text Box 45"/>
          <p:cNvSpPr txBox="1">
            <a:spLocks noChangeArrowheads="1"/>
          </p:cNvSpPr>
          <p:nvPr/>
        </p:nvSpPr>
        <p:spPr bwMode="auto">
          <a:xfrm>
            <a:off x="2933700" y="5255895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hv </a:t>
            </a: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or ∆</a:t>
            </a:r>
          </a:p>
        </p:txBody>
      </p:sp>
      <p:sp>
        <p:nvSpPr>
          <p:cNvPr id="609327" name="Line 47"/>
          <p:cNvSpPr>
            <a:spLocks noChangeShapeType="1"/>
          </p:cNvSpPr>
          <p:nvPr/>
        </p:nvSpPr>
        <p:spPr bwMode="auto">
          <a:xfrm>
            <a:off x="4116388" y="230505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9328" name="Line 48"/>
          <p:cNvSpPr>
            <a:spLocks noChangeShapeType="1"/>
          </p:cNvSpPr>
          <p:nvPr/>
        </p:nvSpPr>
        <p:spPr bwMode="auto">
          <a:xfrm>
            <a:off x="1373188" y="2262188"/>
            <a:ext cx="209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9329" name="Line 49"/>
          <p:cNvSpPr>
            <a:spLocks noChangeShapeType="1"/>
          </p:cNvSpPr>
          <p:nvPr/>
        </p:nvSpPr>
        <p:spPr bwMode="auto">
          <a:xfrm>
            <a:off x="3162300" y="2268538"/>
            <a:ext cx="209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9330" name="Line 50"/>
          <p:cNvSpPr>
            <a:spLocks noChangeShapeType="1"/>
          </p:cNvSpPr>
          <p:nvPr/>
        </p:nvSpPr>
        <p:spPr bwMode="auto">
          <a:xfrm>
            <a:off x="5954713" y="2270125"/>
            <a:ext cx="209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9331" name="Line 51"/>
          <p:cNvSpPr>
            <a:spLocks noChangeShapeType="1"/>
          </p:cNvSpPr>
          <p:nvPr/>
        </p:nvSpPr>
        <p:spPr bwMode="auto">
          <a:xfrm>
            <a:off x="7808913" y="2270125"/>
            <a:ext cx="209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9332" name="Freeform 52"/>
          <p:cNvSpPr>
            <a:spLocks/>
          </p:cNvSpPr>
          <p:nvPr/>
        </p:nvSpPr>
        <p:spPr bwMode="auto">
          <a:xfrm rot="10800000">
            <a:off x="1503363" y="2351088"/>
            <a:ext cx="155575" cy="504825"/>
          </a:xfrm>
          <a:custGeom>
            <a:avLst/>
            <a:gdLst>
              <a:gd name="T0" fmla="*/ 8 w 64"/>
              <a:gd name="T1" fmla="*/ 0 h 210"/>
              <a:gd name="T2" fmla="*/ 8 w 64"/>
              <a:gd name="T3" fmla="*/ 108 h 210"/>
              <a:gd name="T4" fmla="*/ 56 w 64"/>
              <a:gd name="T5" fmla="*/ 48 h 210"/>
              <a:gd name="T6" fmla="*/ 56 w 64"/>
              <a:gd name="T7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210">
                <a:moveTo>
                  <a:pt x="8" y="0"/>
                </a:moveTo>
                <a:cubicBezTo>
                  <a:pt x="4" y="50"/>
                  <a:pt x="0" y="100"/>
                  <a:pt x="8" y="108"/>
                </a:cubicBezTo>
                <a:cubicBezTo>
                  <a:pt x="16" y="116"/>
                  <a:pt x="48" y="31"/>
                  <a:pt x="56" y="48"/>
                </a:cubicBezTo>
                <a:cubicBezTo>
                  <a:pt x="64" y="65"/>
                  <a:pt x="56" y="183"/>
                  <a:pt x="56" y="210"/>
                </a:cubicBezTo>
              </a:path>
            </a:pathLst>
          </a:custGeom>
          <a:noFill/>
          <a:ln w="25400" cap="flat" cmpd="sng">
            <a:solidFill>
              <a:srgbClr val="66CC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9334" name="Freeform 54"/>
          <p:cNvSpPr>
            <a:spLocks/>
          </p:cNvSpPr>
          <p:nvPr/>
        </p:nvSpPr>
        <p:spPr bwMode="auto">
          <a:xfrm rot="10800000">
            <a:off x="3222625" y="2351088"/>
            <a:ext cx="155575" cy="504825"/>
          </a:xfrm>
          <a:custGeom>
            <a:avLst/>
            <a:gdLst>
              <a:gd name="T0" fmla="*/ 8 w 64"/>
              <a:gd name="T1" fmla="*/ 0 h 210"/>
              <a:gd name="T2" fmla="*/ 8 w 64"/>
              <a:gd name="T3" fmla="*/ 108 h 210"/>
              <a:gd name="T4" fmla="*/ 56 w 64"/>
              <a:gd name="T5" fmla="*/ 48 h 210"/>
              <a:gd name="T6" fmla="*/ 56 w 64"/>
              <a:gd name="T7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210">
                <a:moveTo>
                  <a:pt x="8" y="0"/>
                </a:moveTo>
                <a:cubicBezTo>
                  <a:pt x="4" y="50"/>
                  <a:pt x="0" y="100"/>
                  <a:pt x="8" y="108"/>
                </a:cubicBezTo>
                <a:cubicBezTo>
                  <a:pt x="16" y="116"/>
                  <a:pt x="48" y="31"/>
                  <a:pt x="56" y="48"/>
                </a:cubicBezTo>
                <a:cubicBezTo>
                  <a:pt x="64" y="65"/>
                  <a:pt x="56" y="183"/>
                  <a:pt x="56" y="210"/>
                </a:cubicBezTo>
              </a:path>
            </a:pathLst>
          </a:custGeom>
          <a:noFill/>
          <a:ln w="25400" cap="flat" cmpd="sng">
            <a:solidFill>
              <a:srgbClr val="66CC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9335" name="Freeform 55"/>
          <p:cNvSpPr>
            <a:spLocks/>
          </p:cNvSpPr>
          <p:nvPr/>
        </p:nvSpPr>
        <p:spPr bwMode="auto">
          <a:xfrm>
            <a:off x="6008688" y="2351088"/>
            <a:ext cx="155575" cy="504825"/>
          </a:xfrm>
          <a:custGeom>
            <a:avLst/>
            <a:gdLst>
              <a:gd name="T0" fmla="*/ 8 w 64"/>
              <a:gd name="T1" fmla="*/ 0 h 210"/>
              <a:gd name="T2" fmla="*/ 8 w 64"/>
              <a:gd name="T3" fmla="*/ 108 h 210"/>
              <a:gd name="T4" fmla="*/ 56 w 64"/>
              <a:gd name="T5" fmla="*/ 48 h 210"/>
              <a:gd name="T6" fmla="*/ 56 w 64"/>
              <a:gd name="T7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210">
                <a:moveTo>
                  <a:pt x="8" y="0"/>
                </a:moveTo>
                <a:cubicBezTo>
                  <a:pt x="4" y="50"/>
                  <a:pt x="0" y="100"/>
                  <a:pt x="8" y="108"/>
                </a:cubicBezTo>
                <a:cubicBezTo>
                  <a:pt x="16" y="116"/>
                  <a:pt x="48" y="31"/>
                  <a:pt x="56" y="48"/>
                </a:cubicBezTo>
                <a:cubicBezTo>
                  <a:pt x="64" y="65"/>
                  <a:pt x="56" y="183"/>
                  <a:pt x="56" y="210"/>
                </a:cubicBezTo>
              </a:path>
            </a:pathLst>
          </a:custGeom>
          <a:noFill/>
          <a:ln w="25400" cap="flat" cmpd="sng">
            <a:solidFill>
              <a:srgbClr val="66CC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9336" name="Freeform 56"/>
          <p:cNvSpPr>
            <a:spLocks/>
          </p:cNvSpPr>
          <p:nvPr/>
        </p:nvSpPr>
        <p:spPr bwMode="auto">
          <a:xfrm>
            <a:off x="7888288" y="2351088"/>
            <a:ext cx="155575" cy="504825"/>
          </a:xfrm>
          <a:custGeom>
            <a:avLst/>
            <a:gdLst>
              <a:gd name="T0" fmla="*/ 8 w 64"/>
              <a:gd name="T1" fmla="*/ 0 h 210"/>
              <a:gd name="T2" fmla="*/ 8 w 64"/>
              <a:gd name="T3" fmla="*/ 108 h 210"/>
              <a:gd name="T4" fmla="*/ 56 w 64"/>
              <a:gd name="T5" fmla="*/ 48 h 210"/>
              <a:gd name="T6" fmla="*/ 56 w 64"/>
              <a:gd name="T7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210">
                <a:moveTo>
                  <a:pt x="8" y="0"/>
                </a:moveTo>
                <a:cubicBezTo>
                  <a:pt x="4" y="50"/>
                  <a:pt x="0" y="100"/>
                  <a:pt x="8" y="108"/>
                </a:cubicBezTo>
                <a:cubicBezTo>
                  <a:pt x="16" y="116"/>
                  <a:pt x="48" y="31"/>
                  <a:pt x="56" y="48"/>
                </a:cubicBezTo>
                <a:cubicBezTo>
                  <a:pt x="64" y="65"/>
                  <a:pt x="56" y="183"/>
                  <a:pt x="56" y="210"/>
                </a:cubicBezTo>
              </a:path>
            </a:pathLst>
          </a:custGeom>
          <a:noFill/>
          <a:ln w="25400" cap="flat" cmpd="sng">
            <a:solidFill>
              <a:srgbClr val="66CC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9339" name="Line 59"/>
          <p:cNvSpPr>
            <a:spLocks noChangeShapeType="1"/>
          </p:cNvSpPr>
          <p:nvPr/>
        </p:nvSpPr>
        <p:spPr bwMode="auto">
          <a:xfrm>
            <a:off x="3001963" y="5674995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51" name="Straight Connector 50"/>
          <p:cNvCxnSpPr/>
          <p:nvPr/>
        </p:nvCxnSpPr>
        <p:spPr bwMode="auto">
          <a:xfrm flipV="1">
            <a:off x="159483" y="1579880"/>
            <a:ext cx="8825035" cy="2032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695325" y="-180975"/>
            <a:ext cx="7772400" cy="1143000"/>
          </a:xfrm>
        </p:spPr>
        <p:txBody>
          <a:bodyPr/>
          <a:lstStyle/>
          <a:p>
            <a:r>
              <a:rPr lang="en-US" altLang="en-US" sz="3600">
                <a:solidFill>
                  <a:srgbClr val="00FF00"/>
                </a:solidFill>
                <a:latin typeface="+mn-lt"/>
              </a:rPr>
              <a:t>How does the Cl–Cl bond break?</a:t>
            </a:r>
          </a:p>
        </p:txBody>
      </p:sp>
      <p:sp>
        <p:nvSpPr>
          <p:cNvPr id="642053" name="Text Box 5"/>
          <p:cNvSpPr txBox="1">
            <a:spLocks noChangeArrowheads="1"/>
          </p:cNvSpPr>
          <p:nvPr/>
        </p:nvSpPr>
        <p:spPr bwMode="auto">
          <a:xfrm>
            <a:off x="474663" y="1001713"/>
            <a:ext cx="34829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Thermally: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Vibrational energy gets sufficiently large to cause bond breaking.</a:t>
            </a:r>
          </a:p>
        </p:txBody>
      </p:sp>
      <p:pic>
        <p:nvPicPr>
          <p:cNvPr id="64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1114425"/>
            <a:ext cx="3902075" cy="246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2055" name="Text Box 7"/>
          <p:cNvSpPr txBox="1">
            <a:spLocks noChangeArrowheads="1"/>
          </p:cNvSpPr>
          <p:nvPr/>
        </p:nvSpPr>
        <p:spPr bwMode="auto">
          <a:xfrm>
            <a:off x="557213" y="3950653"/>
            <a:ext cx="300831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Photochemically: 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Absorption of photon causes excitation of bonding electron to antibonding molecular orbital.</a:t>
            </a:r>
            <a:endParaRPr lang="en-US" altLang="en-US" sz="24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64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3" y="4152900"/>
            <a:ext cx="5351462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148396" y="685800"/>
            <a:ext cx="8847208" cy="24657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7" name="Text Box 3"/>
          <p:cNvSpPr txBox="1">
            <a:spLocks noChangeArrowheads="1"/>
          </p:cNvSpPr>
          <p:nvPr/>
        </p:nvSpPr>
        <p:spPr bwMode="auto">
          <a:xfrm>
            <a:off x="266700" y="319088"/>
            <a:ext cx="8715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2.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Propagation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“fire”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): A 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radical chain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mechanism</a:t>
            </a:r>
          </a:p>
        </p:txBody>
      </p:sp>
      <p:sp>
        <p:nvSpPr>
          <p:cNvPr id="610308" name="Text Box 4"/>
          <p:cNvSpPr txBox="1">
            <a:spLocks noChangeArrowheads="1"/>
          </p:cNvSpPr>
          <p:nvPr/>
        </p:nvSpPr>
        <p:spPr bwMode="auto">
          <a:xfrm>
            <a:off x="447675" y="1195388"/>
            <a:ext cx="7486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altLang="en-US" sz="2800">
                <a:solidFill>
                  <a:srgbClr val="00C2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8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+ 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Cl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  </a:t>
            </a:r>
            <a:r>
              <a:rPr lang="en-US" altLang="en-US" sz="28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+  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H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Cl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  ∆</a:t>
            </a:r>
            <a:r>
              <a:rPr lang="en-US" altLang="en-U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Hº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=  </a:t>
            </a:r>
            <a:r>
              <a:rPr lang="en-US" altLang="en-US" sz="28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+2</a:t>
            </a:r>
          </a:p>
        </p:txBody>
      </p:sp>
      <p:sp>
        <p:nvSpPr>
          <p:cNvPr id="610309" name="Text Box 5"/>
          <p:cNvSpPr txBox="1">
            <a:spLocks noChangeArrowheads="1"/>
          </p:cNvSpPr>
          <p:nvPr/>
        </p:nvSpPr>
        <p:spPr bwMode="auto">
          <a:xfrm>
            <a:off x="447675" y="2276475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altLang="en-US" sz="2800">
                <a:solidFill>
                  <a:srgbClr val="00C2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altLang="en-US" sz="28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+  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Cl</a:t>
            </a:r>
            <a:r>
              <a:rPr lang="en-US" altLang="en-US" sz="28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  </a:t>
            </a:r>
            <a:r>
              <a:rPr lang="en-US" altLang="en-US" sz="28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Cl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+  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Cl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 ∆</a:t>
            </a:r>
            <a:r>
              <a:rPr lang="en-US" altLang="en-U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Hº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=  </a:t>
            </a: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-27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610310" name="Oval 6"/>
          <p:cNvSpPr>
            <a:spLocks noChangeArrowheads="1"/>
          </p:cNvSpPr>
          <p:nvPr/>
        </p:nvSpPr>
        <p:spPr bwMode="auto">
          <a:xfrm>
            <a:off x="3233738" y="1393825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0311" name="Oval 7"/>
          <p:cNvSpPr>
            <a:spLocks noChangeArrowheads="1"/>
          </p:cNvSpPr>
          <p:nvPr/>
        </p:nvSpPr>
        <p:spPr bwMode="auto">
          <a:xfrm>
            <a:off x="923925" y="2498725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0312" name="Oval 8"/>
          <p:cNvSpPr>
            <a:spLocks noChangeArrowheads="1"/>
          </p:cNvSpPr>
          <p:nvPr/>
        </p:nvSpPr>
        <p:spPr bwMode="auto">
          <a:xfrm>
            <a:off x="2371725" y="1393825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0313" name="Oval 9"/>
          <p:cNvSpPr>
            <a:spLocks noChangeArrowheads="1"/>
          </p:cNvSpPr>
          <p:nvPr/>
        </p:nvSpPr>
        <p:spPr bwMode="auto">
          <a:xfrm>
            <a:off x="5400675" y="2479675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0314" name="Rectangle 10"/>
          <p:cNvSpPr>
            <a:spLocks noChangeArrowheads="1"/>
          </p:cNvSpPr>
          <p:nvPr/>
        </p:nvSpPr>
        <p:spPr bwMode="auto">
          <a:xfrm>
            <a:off x="6929438" y="1127125"/>
            <a:ext cx="533400" cy="609600"/>
          </a:xfrm>
          <a:prstGeom prst="rect">
            <a:avLst/>
          </a:prstGeom>
          <a:noFill/>
          <a:ln w="38100" algn="ctr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0315" name="Rectangle 11"/>
          <p:cNvSpPr>
            <a:spLocks noChangeArrowheads="1"/>
          </p:cNvSpPr>
          <p:nvPr/>
        </p:nvSpPr>
        <p:spPr bwMode="auto">
          <a:xfrm>
            <a:off x="6915150" y="2232025"/>
            <a:ext cx="762000" cy="5334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0316" name="Text Box 12"/>
          <p:cNvSpPr txBox="1">
            <a:spLocks noChangeArrowheads="1"/>
          </p:cNvSpPr>
          <p:nvPr/>
        </p:nvSpPr>
        <p:spPr bwMode="auto">
          <a:xfrm>
            <a:off x="7586663" y="116998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up!</a:t>
            </a:r>
          </a:p>
        </p:txBody>
      </p:sp>
      <p:sp>
        <p:nvSpPr>
          <p:cNvPr id="610317" name="Text Box 13"/>
          <p:cNvSpPr txBox="1">
            <a:spLocks noChangeArrowheads="1"/>
          </p:cNvSpPr>
          <p:nvPr/>
        </p:nvSpPr>
        <p:spPr bwMode="auto">
          <a:xfrm>
            <a:off x="7777163" y="22987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down!</a:t>
            </a:r>
          </a:p>
        </p:txBody>
      </p:sp>
      <p:sp>
        <p:nvSpPr>
          <p:cNvPr id="610319" name="Rectangle 15"/>
          <p:cNvSpPr>
            <a:spLocks noChangeArrowheads="1"/>
          </p:cNvSpPr>
          <p:nvPr/>
        </p:nvSpPr>
        <p:spPr bwMode="auto">
          <a:xfrm>
            <a:off x="457200" y="3279775"/>
            <a:ext cx="8008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[a. + b.]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altLang="en-US" sz="28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+  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Cl</a:t>
            </a:r>
            <a:r>
              <a:rPr lang="en-US" altLang="en-US" sz="28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altLang="en-US" sz="28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Cl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+  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H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Cl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∆</a:t>
            </a:r>
            <a:r>
              <a:rPr lang="en-US" altLang="en-U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Hº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= -25</a:t>
            </a:r>
          </a:p>
        </p:txBody>
      </p:sp>
      <p:sp>
        <p:nvSpPr>
          <p:cNvPr id="610320" name="Rectangle 16"/>
          <p:cNvSpPr>
            <a:spLocks noChangeArrowheads="1"/>
          </p:cNvSpPr>
          <p:nvPr/>
        </p:nvSpPr>
        <p:spPr bwMode="auto">
          <a:xfrm>
            <a:off x="5000625" y="2124075"/>
            <a:ext cx="685800" cy="685800"/>
          </a:xfrm>
          <a:prstGeom prst="rect">
            <a:avLst/>
          </a:prstGeom>
          <a:noFill/>
          <a:ln w="38100" algn="ctr">
            <a:solidFill>
              <a:srgbClr val="66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0321" name="Rectangle 17"/>
          <p:cNvSpPr>
            <a:spLocks noChangeArrowheads="1"/>
          </p:cNvSpPr>
          <p:nvPr/>
        </p:nvSpPr>
        <p:spPr bwMode="auto">
          <a:xfrm>
            <a:off x="1971675" y="1028700"/>
            <a:ext cx="685800" cy="685800"/>
          </a:xfrm>
          <a:prstGeom prst="rect">
            <a:avLst/>
          </a:prstGeom>
          <a:noFill/>
          <a:ln w="38100" algn="ctr">
            <a:solidFill>
              <a:srgbClr val="66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0323" name="Text Box 19"/>
          <p:cNvSpPr txBox="1">
            <a:spLocks noChangeArrowheads="1"/>
          </p:cNvSpPr>
          <p:nvPr/>
        </p:nvSpPr>
        <p:spPr bwMode="auto">
          <a:xfrm>
            <a:off x="266700" y="4776788"/>
            <a:ext cx="7464425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3.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Termination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2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Cl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Cl</a:t>
            </a:r>
            <a:r>
              <a:rPr lang="en-US" altLang="en-US" sz="28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</a:t>
            </a:r>
          </a:p>
          <a:p>
            <a:pPr algn="l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                      </a:t>
            </a:r>
            <a:r>
              <a:rPr lang="en-US" altLang="en-US" sz="28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+  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Cl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 </a:t>
            </a:r>
            <a:r>
              <a:rPr lang="en-US" altLang="en-US" sz="28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Cl</a:t>
            </a:r>
          </a:p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                      CH</a:t>
            </a:r>
            <a:r>
              <a:rPr lang="en-US" altLang="en-US" sz="28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+  CH</a:t>
            </a:r>
            <a:r>
              <a:rPr lang="en-US" altLang="en-US" sz="28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 CH</a:t>
            </a:r>
            <a:r>
              <a:rPr lang="en-US" altLang="en-US" sz="28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3   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CH</a:t>
            </a:r>
            <a:r>
              <a:rPr lang="en-US" altLang="en-US" sz="28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endParaRPr lang="en-US" altLang="en-US" sz="2800" baseline="-25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0324" name="Oval 20"/>
          <p:cNvSpPr>
            <a:spLocks noChangeArrowheads="1"/>
          </p:cNvSpPr>
          <p:nvPr/>
        </p:nvSpPr>
        <p:spPr bwMode="auto">
          <a:xfrm>
            <a:off x="3514725" y="4957763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0325" name="Oval 21"/>
          <p:cNvSpPr>
            <a:spLocks noChangeArrowheads="1"/>
          </p:cNvSpPr>
          <p:nvPr/>
        </p:nvSpPr>
        <p:spPr bwMode="auto">
          <a:xfrm>
            <a:off x="4686300" y="5614988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0326" name="Text Box 22"/>
          <p:cNvSpPr txBox="1">
            <a:spLocks noChangeArrowheads="1"/>
          </p:cNvSpPr>
          <p:nvPr/>
        </p:nvSpPr>
        <p:spPr bwMode="auto">
          <a:xfrm>
            <a:off x="6715125" y="4972050"/>
            <a:ext cx="2362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Kills propagation</a:t>
            </a:r>
          </a:p>
        </p:txBody>
      </p:sp>
      <p:sp>
        <p:nvSpPr>
          <p:cNvPr id="610327" name="Oval 23"/>
          <p:cNvSpPr>
            <a:spLocks noChangeArrowheads="1"/>
          </p:cNvSpPr>
          <p:nvPr/>
        </p:nvSpPr>
        <p:spPr bwMode="auto">
          <a:xfrm>
            <a:off x="3568700" y="5557838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0328" name="Oval 24"/>
          <p:cNvSpPr>
            <a:spLocks noChangeArrowheads="1"/>
          </p:cNvSpPr>
          <p:nvPr/>
        </p:nvSpPr>
        <p:spPr bwMode="auto">
          <a:xfrm>
            <a:off x="4913313" y="6188075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0329" name="Oval 25"/>
          <p:cNvSpPr>
            <a:spLocks noChangeArrowheads="1"/>
          </p:cNvSpPr>
          <p:nvPr/>
        </p:nvSpPr>
        <p:spPr bwMode="auto">
          <a:xfrm>
            <a:off x="3586163" y="6188075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0330" name="Line 26"/>
          <p:cNvSpPr>
            <a:spLocks noChangeShapeType="1"/>
          </p:cNvSpPr>
          <p:nvPr/>
        </p:nvSpPr>
        <p:spPr bwMode="auto">
          <a:xfrm>
            <a:off x="6180138" y="6302375"/>
            <a:ext cx="209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0336" name="Text Box 32"/>
          <p:cNvSpPr txBox="1">
            <a:spLocks noChangeArrowheads="1"/>
          </p:cNvSpPr>
          <p:nvPr/>
        </p:nvSpPr>
        <p:spPr bwMode="auto">
          <a:xfrm>
            <a:off x="850900" y="1687513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105</a:t>
            </a:r>
          </a:p>
        </p:txBody>
      </p:sp>
      <p:sp>
        <p:nvSpPr>
          <p:cNvPr id="610337" name="Rectangle 33"/>
          <p:cNvSpPr>
            <a:spLocks noChangeArrowheads="1"/>
          </p:cNvSpPr>
          <p:nvPr/>
        </p:nvSpPr>
        <p:spPr bwMode="auto">
          <a:xfrm>
            <a:off x="4545013" y="164941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103</a:t>
            </a:r>
          </a:p>
        </p:txBody>
      </p:sp>
      <p:sp>
        <p:nvSpPr>
          <p:cNvPr id="610338" name="Rectangle 34"/>
          <p:cNvSpPr>
            <a:spLocks noChangeArrowheads="1"/>
          </p:cNvSpPr>
          <p:nvPr/>
        </p:nvSpPr>
        <p:spPr bwMode="auto">
          <a:xfrm>
            <a:off x="2263775" y="277336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58</a:t>
            </a:r>
          </a:p>
        </p:txBody>
      </p:sp>
      <p:sp>
        <p:nvSpPr>
          <p:cNvPr id="610339" name="Rectangle 35"/>
          <p:cNvSpPr>
            <a:spLocks noChangeArrowheads="1"/>
          </p:cNvSpPr>
          <p:nvPr/>
        </p:nvSpPr>
        <p:spPr bwMode="auto">
          <a:xfrm>
            <a:off x="3824288" y="276383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85</a:t>
            </a:r>
          </a:p>
        </p:txBody>
      </p:sp>
      <p:sp>
        <p:nvSpPr>
          <p:cNvPr id="610340" name="Text Box 36"/>
          <p:cNvSpPr txBox="1">
            <a:spLocks noChangeArrowheads="1"/>
          </p:cNvSpPr>
          <p:nvPr/>
        </p:nvSpPr>
        <p:spPr bwMode="auto">
          <a:xfrm>
            <a:off x="311150" y="3859213"/>
            <a:ext cx="8643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Note: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Initiation step </a:t>
            </a: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does not enter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into equation. Only a few Cl</a:t>
            </a: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∙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needed to convert all of the starting material. </a:t>
            </a:r>
          </a:p>
        </p:txBody>
      </p:sp>
      <p:sp>
        <p:nvSpPr>
          <p:cNvPr id="610341" name="Line 37"/>
          <p:cNvSpPr>
            <a:spLocks noChangeShapeType="1"/>
          </p:cNvSpPr>
          <p:nvPr/>
        </p:nvSpPr>
        <p:spPr bwMode="auto">
          <a:xfrm>
            <a:off x="485775" y="3143250"/>
            <a:ext cx="8334375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>
            <a:hlinkClick r:id="rId2" action="ppaction://hlinkfile"/>
          </p:cNvPr>
          <p:cNvSpPr txBox="1"/>
          <p:nvPr/>
        </p:nvSpPr>
        <p:spPr>
          <a:xfrm>
            <a:off x="8055609" y="6378545"/>
            <a:ext cx="821059" cy="400110"/>
          </a:xfrm>
          <a:prstGeom prst="rect">
            <a:avLst/>
          </a:prstGeom>
          <a:solidFill>
            <a:schemeClr val="accent3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Anim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9" y="2396947"/>
            <a:ext cx="8820982" cy="4154135"/>
          </a:xfrm>
          <a:prstGeom prst="rect">
            <a:avLst/>
          </a:prstGeom>
        </p:spPr>
      </p:pic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172385"/>
            <a:ext cx="8824912" cy="1143000"/>
          </a:xfrm>
        </p:spPr>
        <p:txBody>
          <a:bodyPr/>
          <a:lstStyle/>
          <a:p>
            <a:r>
              <a:rPr lang="en-US" altLang="en-US">
                <a:solidFill>
                  <a:srgbClr val="00FF00"/>
                </a:solidFill>
                <a:latin typeface="+mn-lt"/>
              </a:rPr>
              <a:t>Orbital Picture Of H</a:t>
            </a:r>
            <a:r>
              <a:rPr lang="en-US" altLang="en-US" baseline="30000">
                <a:solidFill>
                  <a:srgbClr val="00FF00"/>
                </a:solidFill>
                <a:latin typeface="+mn-lt"/>
              </a:rPr>
              <a:t>·</a:t>
            </a:r>
            <a:r>
              <a:rPr lang="en-US" altLang="en-US">
                <a:solidFill>
                  <a:srgbClr val="00FF00"/>
                </a:solidFill>
                <a:latin typeface="+mn-lt"/>
              </a:rPr>
              <a:t> Abstraction</a:t>
            </a:r>
          </a:p>
        </p:txBody>
      </p:sp>
      <p:sp>
        <p:nvSpPr>
          <p:cNvPr id="612356" name="Line 4"/>
          <p:cNvSpPr>
            <a:spLocks noChangeShapeType="1"/>
          </p:cNvSpPr>
          <p:nvPr/>
        </p:nvSpPr>
        <p:spPr bwMode="auto">
          <a:xfrm flipH="1">
            <a:off x="4419183" y="2660752"/>
            <a:ext cx="90409" cy="28856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2357" name="Text Box 5"/>
          <p:cNvSpPr txBox="1">
            <a:spLocks noChangeArrowheads="1"/>
          </p:cNvSpPr>
          <p:nvPr/>
        </p:nvSpPr>
        <p:spPr bwMode="auto">
          <a:xfrm>
            <a:off x="4176297" y="2308820"/>
            <a:ext cx="747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Fast!</a:t>
            </a:r>
          </a:p>
        </p:txBody>
      </p:sp>
      <p:sp>
        <p:nvSpPr>
          <p:cNvPr id="612358" name="Line 6"/>
          <p:cNvSpPr>
            <a:spLocks noChangeShapeType="1"/>
          </p:cNvSpPr>
          <p:nvPr/>
        </p:nvSpPr>
        <p:spPr bwMode="auto">
          <a:xfrm flipH="1">
            <a:off x="5564059" y="2396947"/>
            <a:ext cx="342066" cy="8618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2360" name="Text Box 8"/>
          <p:cNvSpPr txBox="1">
            <a:spLocks noChangeArrowheads="1"/>
          </p:cNvSpPr>
          <p:nvPr/>
        </p:nvSpPr>
        <p:spPr bwMode="auto">
          <a:xfrm>
            <a:off x="5074121" y="1450432"/>
            <a:ext cx="1776386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Partial radical character </a:t>
            </a:r>
            <a:r>
              <a:rPr lang="el-GR" altLang="en-US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</a:t>
            </a:r>
            <a:r>
              <a:rPr lang="el-GR" altLang="en-US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∙</a:t>
            </a:r>
          </a:p>
        </p:txBody>
      </p:sp>
      <p:sp>
        <p:nvSpPr>
          <p:cNvPr id="612361" name="Text Box 9"/>
          <p:cNvSpPr txBox="1">
            <a:spLocks noChangeArrowheads="1"/>
          </p:cNvSpPr>
          <p:nvPr/>
        </p:nvSpPr>
        <p:spPr bwMode="auto">
          <a:xfrm>
            <a:off x="7122090" y="4376580"/>
            <a:ext cx="9220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resembles</a:t>
            </a:r>
          </a:p>
        </p:txBody>
      </p:sp>
      <p:sp>
        <p:nvSpPr>
          <p:cNvPr id="612363" name="Rectangle 11"/>
          <p:cNvSpPr>
            <a:spLocks noChangeArrowheads="1"/>
          </p:cNvSpPr>
          <p:nvPr/>
        </p:nvSpPr>
        <p:spPr bwMode="auto">
          <a:xfrm>
            <a:off x="5993053" y="4647052"/>
            <a:ext cx="8162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products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35462" y="1371600"/>
            <a:ext cx="8873076" cy="5915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81" name="Text Box 5"/>
          <p:cNvSpPr txBox="1">
            <a:spLocks noChangeArrowheads="1"/>
          </p:cNvSpPr>
          <p:nvPr/>
        </p:nvSpPr>
        <p:spPr bwMode="auto">
          <a:xfrm>
            <a:off x="574077" y="5548"/>
            <a:ext cx="799584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Potential energy diagram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of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propagation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steps gives picture of the energetic “ups and downs”: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37" y="1067612"/>
            <a:ext cx="6583727" cy="5757486"/>
          </a:xfrm>
          <a:prstGeom prst="rect">
            <a:avLst/>
          </a:prstGeom>
        </p:spPr>
      </p:pic>
      <p:sp>
        <p:nvSpPr>
          <p:cNvPr id="5" name="TextBox 4">
            <a:hlinkClick r:id="rId3" action="ppaction://hlinkfile"/>
          </p:cNvPr>
          <p:cNvSpPr txBox="1"/>
          <p:nvPr/>
        </p:nvSpPr>
        <p:spPr>
          <a:xfrm>
            <a:off x="8259807" y="6520717"/>
            <a:ext cx="620234" cy="276999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+mn-lt"/>
              </a:rPr>
              <a:t>Movie</a:t>
            </a:r>
          </a:p>
        </p:txBody>
      </p:sp>
      <p:sp>
        <p:nvSpPr>
          <p:cNvPr id="8" name="TextBox 7">
            <a:hlinkClick r:id="rId4" action="ppaction://hlinkfile"/>
          </p:cNvPr>
          <p:cNvSpPr txBox="1"/>
          <p:nvPr/>
        </p:nvSpPr>
        <p:spPr>
          <a:xfrm>
            <a:off x="8259807" y="6205923"/>
            <a:ext cx="575800" cy="276999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+mn-lt"/>
              </a:rPr>
              <a:t>Dylan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-93688" y="195263"/>
            <a:ext cx="9331377" cy="874712"/>
          </a:xfrm>
        </p:spPr>
        <p:txBody>
          <a:bodyPr/>
          <a:lstStyle/>
          <a:p>
            <a:r>
              <a:rPr lang="en-US" altLang="en-US">
                <a:solidFill>
                  <a:srgbClr val="00FF00"/>
                </a:solidFill>
                <a:latin typeface="+mn-lt"/>
              </a:rPr>
              <a:t>Other Halogenations Of Methane</a:t>
            </a:r>
          </a:p>
        </p:txBody>
      </p:sp>
      <p:sp>
        <p:nvSpPr>
          <p:cNvPr id="615427" name="Text Box 3"/>
          <p:cNvSpPr txBox="1">
            <a:spLocks noChangeArrowheads="1"/>
          </p:cNvSpPr>
          <p:nvPr/>
        </p:nvSpPr>
        <p:spPr bwMode="auto">
          <a:xfrm>
            <a:off x="0" y="1547813"/>
            <a:ext cx="5981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Compare important 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en-US" altLang="en-US" sz="28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 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º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values:</a:t>
            </a:r>
          </a:p>
        </p:txBody>
      </p:sp>
      <p:sp>
        <p:nvSpPr>
          <p:cNvPr id="615429" name="Text Box 5"/>
          <p:cNvSpPr txBox="1">
            <a:spLocks noChangeArrowheads="1"/>
          </p:cNvSpPr>
          <p:nvPr/>
        </p:nvSpPr>
        <p:spPr bwMode="auto">
          <a:xfrm>
            <a:off x="323850" y="4743450"/>
            <a:ext cx="830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Reactivity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F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 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&gt; Cl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  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~ Br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 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&gt; I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won’t go!</a:t>
            </a:r>
          </a:p>
        </p:txBody>
      </p:sp>
      <p:grpSp>
        <p:nvGrpSpPr>
          <p:cNvPr id="615430" name="Group 6"/>
          <p:cNvGrpSpPr>
            <a:grpSpLocks/>
          </p:cNvGrpSpPr>
          <p:nvPr/>
        </p:nvGrpSpPr>
        <p:grpSpPr bwMode="auto">
          <a:xfrm>
            <a:off x="228600" y="2344738"/>
            <a:ext cx="8915400" cy="1160462"/>
            <a:chOff x="144" y="1440"/>
            <a:chExt cx="5616" cy="731"/>
          </a:xfrm>
        </p:grpSpPr>
        <p:sp>
          <p:nvSpPr>
            <p:cNvPr id="615431" name="Text Box 7"/>
            <p:cNvSpPr txBox="1">
              <a:spLocks noChangeArrowheads="1"/>
            </p:cNvSpPr>
            <p:nvPr/>
          </p:nvSpPr>
          <p:spPr bwMode="auto">
            <a:xfrm>
              <a:off x="144" y="1440"/>
              <a:ext cx="5616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F</a:t>
              </a:r>
              <a:r>
                <a:rPr lang="en-US" altLang="en-US" sz="28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 Cl</a:t>
              </a:r>
              <a:r>
                <a:rPr lang="en-US" altLang="en-US" sz="28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 Br</a:t>
              </a:r>
              <a:r>
                <a:rPr lang="en-US" altLang="en-US" sz="28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 I</a:t>
              </a:r>
              <a:r>
                <a:rPr lang="en-US" altLang="en-US" sz="28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  HF   HCl   HBr  HI   F    Cl   Br   I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en-US" sz="28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38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altLang="en-US" sz="280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58  46  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36   </a:t>
              </a:r>
              <a:r>
                <a:rPr lang="en-US" altLang="en-US" sz="28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136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altLang="en-US" sz="280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103   87    </a:t>
              </a:r>
              <a:r>
                <a:rPr lang="en-US" alt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71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  </a:t>
              </a:r>
              <a:r>
                <a:rPr lang="en-US" altLang="en-US" sz="28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110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altLang="en-US" sz="280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85   70  </a:t>
              </a:r>
              <a:r>
                <a:rPr lang="en-US" alt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57</a:t>
              </a:r>
            </a:p>
          </p:txBody>
        </p:sp>
        <p:sp>
          <p:nvSpPr>
            <p:cNvPr id="615432" name="Line 8"/>
            <p:cNvSpPr>
              <a:spLocks noChangeShapeType="1"/>
            </p:cNvSpPr>
            <p:nvPr/>
          </p:nvSpPr>
          <p:spPr bwMode="auto">
            <a:xfrm>
              <a:off x="144" y="1800"/>
              <a:ext cx="54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15433" name="Line 9"/>
            <p:cNvSpPr>
              <a:spLocks noChangeShapeType="1"/>
            </p:cNvSpPr>
            <p:nvPr/>
          </p:nvSpPr>
          <p:spPr bwMode="auto">
            <a:xfrm>
              <a:off x="3888" y="1440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5434" name="Line 10"/>
            <p:cNvSpPr>
              <a:spLocks noChangeShapeType="1"/>
            </p:cNvSpPr>
            <p:nvPr/>
          </p:nvSpPr>
          <p:spPr bwMode="auto">
            <a:xfrm>
              <a:off x="1776" y="1440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15443" name="Group 19"/>
          <p:cNvGrpSpPr>
            <a:grpSpLocks/>
          </p:cNvGrpSpPr>
          <p:nvPr/>
        </p:nvGrpSpPr>
        <p:grpSpPr bwMode="auto">
          <a:xfrm>
            <a:off x="5838825" y="4667250"/>
            <a:ext cx="685800" cy="914400"/>
            <a:chOff x="3618" y="3168"/>
            <a:chExt cx="432" cy="576"/>
          </a:xfrm>
        </p:grpSpPr>
        <p:sp>
          <p:nvSpPr>
            <p:cNvPr id="615435" name="Line 11"/>
            <p:cNvSpPr>
              <a:spLocks noChangeShapeType="1"/>
            </p:cNvSpPr>
            <p:nvPr/>
          </p:nvSpPr>
          <p:spPr bwMode="auto">
            <a:xfrm flipH="1">
              <a:off x="3618" y="3168"/>
              <a:ext cx="384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15436" name="Line 12"/>
            <p:cNvSpPr>
              <a:spLocks noChangeShapeType="1"/>
            </p:cNvSpPr>
            <p:nvPr/>
          </p:nvSpPr>
          <p:spPr bwMode="auto">
            <a:xfrm>
              <a:off x="3618" y="3168"/>
              <a:ext cx="432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615438" name="Text Box 14"/>
          <p:cNvSpPr txBox="1">
            <a:spLocks noChangeArrowheads="1"/>
          </p:cNvSpPr>
          <p:nvPr/>
        </p:nvSpPr>
        <p:spPr bwMode="auto">
          <a:xfrm>
            <a:off x="704850" y="567213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explodes</a:t>
            </a:r>
          </a:p>
        </p:txBody>
      </p:sp>
      <p:sp>
        <p:nvSpPr>
          <p:cNvPr id="615439" name="Text Box 15"/>
          <p:cNvSpPr txBox="1">
            <a:spLocks noChangeArrowheads="1"/>
          </p:cNvSpPr>
          <p:nvPr/>
        </p:nvSpPr>
        <p:spPr bwMode="auto">
          <a:xfrm>
            <a:off x="3379470" y="5734050"/>
            <a:ext cx="271462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good!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Cl</a:t>
            </a:r>
            <a:r>
              <a:rPr lang="en-US" altLang="en-US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faster than Br</a:t>
            </a:r>
            <a:r>
              <a:rPr lang="en-US" altLang="en-US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altLang="en-US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5440" name="AutoShape 16"/>
          <p:cNvSpPr>
            <a:spLocks/>
          </p:cNvSpPr>
          <p:nvPr/>
        </p:nvSpPr>
        <p:spPr bwMode="auto">
          <a:xfrm rot="16200000">
            <a:off x="4476750" y="4629150"/>
            <a:ext cx="381000" cy="1981200"/>
          </a:xfrm>
          <a:prstGeom prst="leftBrace">
            <a:avLst>
              <a:gd name="adj1" fmla="val 43333"/>
              <a:gd name="adj2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441" name="Line 17"/>
          <p:cNvSpPr>
            <a:spLocks noChangeShapeType="1"/>
          </p:cNvSpPr>
          <p:nvPr/>
        </p:nvSpPr>
        <p:spPr bwMode="auto">
          <a:xfrm>
            <a:off x="7446963" y="1968500"/>
            <a:ext cx="209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5442" name="Freeform 18"/>
          <p:cNvSpPr>
            <a:spLocks/>
          </p:cNvSpPr>
          <p:nvPr/>
        </p:nvSpPr>
        <p:spPr bwMode="auto">
          <a:xfrm rot="11400000" flipH="1">
            <a:off x="2882900" y="5287963"/>
            <a:ext cx="173038" cy="490537"/>
          </a:xfrm>
          <a:custGeom>
            <a:avLst/>
            <a:gdLst>
              <a:gd name="T0" fmla="*/ 8 w 64"/>
              <a:gd name="T1" fmla="*/ 0 h 210"/>
              <a:gd name="T2" fmla="*/ 8 w 64"/>
              <a:gd name="T3" fmla="*/ 108 h 210"/>
              <a:gd name="T4" fmla="*/ 56 w 64"/>
              <a:gd name="T5" fmla="*/ 48 h 210"/>
              <a:gd name="T6" fmla="*/ 56 w 64"/>
              <a:gd name="T7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210">
                <a:moveTo>
                  <a:pt x="8" y="0"/>
                </a:moveTo>
                <a:cubicBezTo>
                  <a:pt x="4" y="50"/>
                  <a:pt x="0" y="100"/>
                  <a:pt x="8" y="108"/>
                </a:cubicBezTo>
                <a:cubicBezTo>
                  <a:pt x="16" y="116"/>
                  <a:pt x="48" y="31"/>
                  <a:pt x="56" y="48"/>
                </a:cubicBezTo>
                <a:cubicBezTo>
                  <a:pt x="64" y="65"/>
                  <a:pt x="56" y="183"/>
                  <a:pt x="56" y="210"/>
                </a:cubicBezTo>
              </a:path>
            </a:pathLst>
          </a:custGeom>
          <a:noFill/>
          <a:ln w="25400" cap="flat" cmpd="sng">
            <a:solidFill>
              <a:srgbClr val="66CC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445" name="Rectangle 21"/>
          <p:cNvSpPr>
            <a:spLocks noChangeArrowheads="1"/>
          </p:cNvSpPr>
          <p:nvPr/>
        </p:nvSpPr>
        <p:spPr bwMode="auto">
          <a:xfrm>
            <a:off x="6761163" y="1741488"/>
            <a:ext cx="1395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X </a:t>
            </a:r>
          </a:p>
        </p:txBody>
      </p:sp>
      <p:sp>
        <p:nvSpPr>
          <p:cNvPr id="615446" name="AutoShape 22"/>
          <p:cNvSpPr>
            <a:spLocks/>
          </p:cNvSpPr>
          <p:nvPr/>
        </p:nvSpPr>
        <p:spPr bwMode="auto">
          <a:xfrm rot="16200000">
            <a:off x="1309688" y="2395537"/>
            <a:ext cx="400050" cy="2428875"/>
          </a:xfrm>
          <a:prstGeom prst="leftBrace">
            <a:avLst>
              <a:gd name="adj1" fmla="val 50595"/>
              <a:gd name="adj2" fmla="val 50000"/>
            </a:avLst>
          </a:prstGeom>
          <a:noFill/>
          <a:ln w="222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5447" name="Text Box 23"/>
          <p:cNvSpPr txBox="1">
            <a:spLocks noChangeArrowheads="1"/>
          </p:cNvSpPr>
          <p:nvPr/>
        </p:nvSpPr>
        <p:spPr bwMode="auto">
          <a:xfrm>
            <a:off x="422275" y="38496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448" name="Text Box 24"/>
          <p:cNvSpPr txBox="1">
            <a:spLocks noChangeArrowheads="1"/>
          </p:cNvSpPr>
          <p:nvPr/>
        </p:nvSpPr>
        <p:spPr bwMode="auto">
          <a:xfrm>
            <a:off x="373063" y="3859213"/>
            <a:ext cx="25699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Initiation OK for all</a:t>
            </a:r>
          </a:p>
        </p:txBody>
      </p:sp>
      <p:sp>
        <p:nvSpPr>
          <p:cNvPr id="615449" name="Text Box 25"/>
          <p:cNvSpPr txBox="1">
            <a:spLocks noChangeArrowheads="1"/>
          </p:cNvSpPr>
          <p:nvPr/>
        </p:nvSpPr>
        <p:spPr bwMode="auto">
          <a:xfrm>
            <a:off x="7199313" y="5930900"/>
            <a:ext cx="1222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Why?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169008" y="1026995"/>
            <a:ext cx="8805985" cy="1705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Freeform 18"/>
          <p:cNvSpPr>
            <a:spLocks/>
          </p:cNvSpPr>
          <p:nvPr/>
        </p:nvSpPr>
        <p:spPr bwMode="auto">
          <a:xfrm>
            <a:off x="7535863" y="1811655"/>
            <a:ext cx="42862" cy="266700"/>
          </a:xfrm>
          <a:custGeom>
            <a:avLst/>
            <a:gdLst>
              <a:gd name="T0" fmla="*/ 48 w 48"/>
              <a:gd name="T1" fmla="*/ 0 h 336"/>
              <a:gd name="T2" fmla="*/ 0 w 48"/>
              <a:gd name="T3" fmla="*/ 96 h 336"/>
              <a:gd name="T4" fmla="*/ 48 w 48"/>
              <a:gd name="T5" fmla="*/ 144 h 336"/>
              <a:gd name="T6" fmla="*/ 0 w 48"/>
              <a:gd name="T7" fmla="*/ 288 h 336"/>
              <a:gd name="T8" fmla="*/ 48 w 48"/>
              <a:gd name="T9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36">
                <a:moveTo>
                  <a:pt x="48" y="0"/>
                </a:moveTo>
                <a:cubicBezTo>
                  <a:pt x="24" y="36"/>
                  <a:pt x="0" y="72"/>
                  <a:pt x="0" y="96"/>
                </a:cubicBezTo>
                <a:cubicBezTo>
                  <a:pt x="0" y="120"/>
                  <a:pt x="48" y="112"/>
                  <a:pt x="48" y="144"/>
                </a:cubicBezTo>
                <a:cubicBezTo>
                  <a:pt x="48" y="176"/>
                  <a:pt x="0" y="256"/>
                  <a:pt x="0" y="288"/>
                </a:cubicBezTo>
                <a:cubicBezTo>
                  <a:pt x="0" y="320"/>
                  <a:pt x="40" y="328"/>
                  <a:pt x="48" y="336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524125"/>
            <a:ext cx="7772400" cy="2865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6457" name="Line 9"/>
          <p:cNvSpPr>
            <a:spLocks noChangeShapeType="1"/>
          </p:cNvSpPr>
          <p:nvPr/>
        </p:nvSpPr>
        <p:spPr bwMode="auto">
          <a:xfrm flipV="1">
            <a:off x="7219950" y="4143375"/>
            <a:ext cx="752475" cy="1533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58" name="Line 10"/>
          <p:cNvSpPr>
            <a:spLocks noChangeShapeType="1"/>
          </p:cNvSpPr>
          <p:nvPr/>
        </p:nvSpPr>
        <p:spPr bwMode="auto">
          <a:xfrm flipV="1">
            <a:off x="7574279" y="5200650"/>
            <a:ext cx="417195" cy="476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59" name="Text Box 11"/>
          <p:cNvSpPr txBox="1">
            <a:spLocks noChangeArrowheads="1"/>
          </p:cNvSpPr>
          <p:nvPr/>
        </p:nvSpPr>
        <p:spPr bwMode="auto">
          <a:xfrm>
            <a:off x="6421755" y="5587365"/>
            <a:ext cx="1838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Won’t go! Endothermic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8190" y="5539740"/>
            <a:ext cx="3893820" cy="533400"/>
            <a:chOff x="758190" y="5676900"/>
            <a:chExt cx="3893820" cy="533400"/>
          </a:xfrm>
        </p:grpSpPr>
        <p:sp>
          <p:nvSpPr>
            <p:cNvPr id="616460" name="Text Box 12"/>
            <p:cNvSpPr txBox="1">
              <a:spLocks noChangeArrowheads="1"/>
            </p:cNvSpPr>
            <p:nvPr/>
          </p:nvSpPr>
          <p:spPr bwMode="auto">
            <a:xfrm>
              <a:off x="758190" y="5691187"/>
              <a:ext cx="389382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400">
                  <a:solidFill>
                    <a:srgbClr val="B2B2B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C</a:t>
              </a:r>
              <a:r>
                <a:rPr lang="en-US" alt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H</a:t>
              </a:r>
              <a:r>
                <a:rPr lang="en-US" altLang="en-US" sz="2400" baseline="-25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--</a:t>
              </a:r>
              <a:r>
                <a:rPr lang="en-US" alt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H</a:t>
              </a:r>
              <a:r>
                <a:rPr lang="en-US" alt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 105 kcal mol</a:t>
              </a:r>
              <a:r>
                <a:rPr lang="en-US" altLang="en-US" sz="2400" baseline="300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-1</a:t>
              </a:r>
              <a:endPara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16461" name="Freeform 13"/>
            <p:cNvSpPr>
              <a:spLocks/>
            </p:cNvSpPr>
            <p:nvPr/>
          </p:nvSpPr>
          <p:spPr bwMode="auto">
            <a:xfrm>
              <a:off x="1452563" y="5676900"/>
              <a:ext cx="76200" cy="533400"/>
            </a:xfrm>
            <a:custGeom>
              <a:avLst/>
              <a:gdLst>
                <a:gd name="T0" fmla="*/ 48 w 48"/>
                <a:gd name="T1" fmla="*/ 0 h 336"/>
                <a:gd name="T2" fmla="*/ 0 w 48"/>
                <a:gd name="T3" fmla="*/ 96 h 336"/>
                <a:gd name="T4" fmla="*/ 48 w 48"/>
                <a:gd name="T5" fmla="*/ 144 h 336"/>
                <a:gd name="T6" fmla="*/ 0 w 48"/>
                <a:gd name="T7" fmla="*/ 288 h 336"/>
                <a:gd name="T8" fmla="*/ 48 w 48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36">
                  <a:moveTo>
                    <a:pt x="48" y="0"/>
                  </a:moveTo>
                  <a:cubicBezTo>
                    <a:pt x="24" y="36"/>
                    <a:pt x="0" y="72"/>
                    <a:pt x="0" y="96"/>
                  </a:cubicBezTo>
                  <a:cubicBezTo>
                    <a:pt x="0" y="120"/>
                    <a:pt x="48" y="112"/>
                    <a:pt x="48" y="144"/>
                  </a:cubicBezTo>
                  <a:cubicBezTo>
                    <a:pt x="48" y="176"/>
                    <a:pt x="0" y="256"/>
                    <a:pt x="0" y="288"/>
                  </a:cubicBezTo>
                  <a:cubicBezTo>
                    <a:pt x="0" y="320"/>
                    <a:pt x="40" y="328"/>
                    <a:pt x="48" y="336"/>
                  </a:cubicBezTo>
                </a:path>
              </a:pathLst>
            </a:custGeom>
            <a:noFill/>
            <a:ln w="2540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616462" name="Text Box 14"/>
          <p:cNvSpPr txBox="1">
            <a:spLocks noChangeArrowheads="1"/>
          </p:cNvSpPr>
          <p:nvPr/>
        </p:nvSpPr>
        <p:spPr bwMode="auto">
          <a:xfrm>
            <a:off x="6669405" y="153670"/>
            <a:ext cx="16668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―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616466" name="Freeform 18"/>
          <p:cNvSpPr>
            <a:spLocks/>
          </p:cNvSpPr>
          <p:nvPr/>
        </p:nvSpPr>
        <p:spPr bwMode="auto">
          <a:xfrm>
            <a:off x="7650162" y="182245"/>
            <a:ext cx="45719" cy="463550"/>
          </a:xfrm>
          <a:custGeom>
            <a:avLst/>
            <a:gdLst>
              <a:gd name="T0" fmla="*/ 48 w 48"/>
              <a:gd name="T1" fmla="*/ 0 h 336"/>
              <a:gd name="T2" fmla="*/ 0 w 48"/>
              <a:gd name="T3" fmla="*/ 96 h 336"/>
              <a:gd name="T4" fmla="*/ 48 w 48"/>
              <a:gd name="T5" fmla="*/ 144 h 336"/>
              <a:gd name="T6" fmla="*/ 0 w 48"/>
              <a:gd name="T7" fmla="*/ 288 h 336"/>
              <a:gd name="T8" fmla="*/ 48 w 48"/>
              <a:gd name="T9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36">
                <a:moveTo>
                  <a:pt x="48" y="0"/>
                </a:moveTo>
                <a:cubicBezTo>
                  <a:pt x="24" y="36"/>
                  <a:pt x="0" y="72"/>
                  <a:pt x="0" y="96"/>
                </a:cubicBezTo>
                <a:cubicBezTo>
                  <a:pt x="0" y="120"/>
                  <a:pt x="48" y="112"/>
                  <a:pt x="48" y="144"/>
                </a:cubicBezTo>
                <a:cubicBezTo>
                  <a:pt x="48" y="176"/>
                  <a:pt x="0" y="256"/>
                  <a:pt x="0" y="288"/>
                </a:cubicBezTo>
                <a:cubicBezTo>
                  <a:pt x="0" y="320"/>
                  <a:pt x="40" y="328"/>
                  <a:pt x="48" y="336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228600" y="927418"/>
            <a:ext cx="8915400" cy="1160462"/>
            <a:chOff x="144" y="1440"/>
            <a:chExt cx="5616" cy="731"/>
          </a:xfrm>
        </p:grpSpPr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144" y="1440"/>
              <a:ext cx="5616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F</a:t>
              </a:r>
              <a:r>
                <a:rPr lang="en-US" altLang="en-US" sz="28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 Cl</a:t>
              </a:r>
              <a:r>
                <a:rPr lang="en-US" altLang="en-US" sz="28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 Br</a:t>
              </a:r>
              <a:r>
                <a:rPr lang="en-US" altLang="en-US" sz="28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 I</a:t>
              </a:r>
              <a:r>
                <a:rPr lang="en-US" altLang="en-US" sz="28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  HF   HCl   HBr  HI   F    Cl   Br   I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en-US" sz="28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38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altLang="en-US" sz="280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58  46  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36   </a:t>
              </a:r>
              <a:r>
                <a:rPr lang="en-US" altLang="en-US" sz="28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136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altLang="en-US" sz="280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103   87    </a:t>
              </a:r>
              <a:r>
                <a:rPr lang="en-US" alt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71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  </a:t>
              </a:r>
              <a:r>
                <a:rPr lang="en-US" altLang="en-US" sz="28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110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altLang="en-US" sz="280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85   70  </a:t>
              </a:r>
              <a:r>
                <a:rPr lang="en-US" alt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57</a:t>
              </a: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144" y="1800"/>
              <a:ext cx="54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3888" y="1440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1776" y="1440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78709" y="6252150"/>
            <a:ext cx="7186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>
                <a:latin typeface="+mn-lt"/>
              </a:rPr>
              <a:t>Why does reactivity (rate) follow the order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F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&gt; Cl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&gt; Br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? </a:t>
            </a:r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85" name="Text Box 13"/>
          <p:cNvSpPr txBox="1">
            <a:spLocks noChangeArrowheads="1"/>
          </p:cNvSpPr>
          <p:nvPr/>
        </p:nvSpPr>
        <p:spPr bwMode="auto">
          <a:xfrm>
            <a:off x="62933" y="1552018"/>
            <a:ext cx="68087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Early TS 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 fast , exothermic step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F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).</a:t>
            </a:r>
          </a:p>
          <a:p>
            <a:pPr algn="l"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Late  TS  slow , endothermic step ( Br,  </a:t>
            </a: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I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).</a:t>
            </a:r>
          </a:p>
        </p:txBody>
      </p:sp>
      <p:sp>
        <p:nvSpPr>
          <p:cNvPr id="617474" name="Rectangle 2"/>
          <p:cNvSpPr>
            <a:spLocks noChangeArrowheads="1"/>
          </p:cNvSpPr>
          <p:nvPr/>
        </p:nvSpPr>
        <p:spPr bwMode="auto">
          <a:xfrm>
            <a:off x="1825058" y="2090180"/>
            <a:ext cx="685800" cy="457200"/>
          </a:xfrm>
          <a:prstGeom prst="rect">
            <a:avLst/>
          </a:prstGeom>
          <a:noFill/>
          <a:ln w="38100" algn="ctr">
            <a:solidFill>
              <a:srgbClr val="66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7475" name="Rectangle 3"/>
          <p:cNvSpPr>
            <a:spLocks noChangeArrowheads="1"/>
          </p:cNvSpPr>
          <p:nvPr/>
        </p:nvSpPr>
        <p:spPr bwMode="auto">
          <a:xfrm>
            <a:off x="148658" y="2090180"/>
            <a:ext cx="762000" cy="457200"/>
          </a:xfrm>
          <a:prstGeom prst="rect">
            <a:avLst/>
          </a:prstGeom>
          <a:noFill/>
          <a:ln w="38100" algn="ctr">
            <a:solidFill>
              <a:srgbClr val="66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7476" name="Rectangle 4"/>
          <p:cNvSpPr>
            <a:spLocks noChangeArrowheads="1"/>
          </p:cNvSpPr>
          <p:nvPr/>
        </p:nvSpPr>
        <p:spPr bwMode="auto">
          <a:xfrm>
            <a:off x="1870778" y="1556780"/>
            <a:ext cx="609600" cy="457200"/>
          </a:xfrm>
          <a:prstGeom prst="rect">
            <a:avLst/>
          </a:prstGeom>
          <a:noFill/>
          <a:ln w="38100" algn="ctr">
            <a:solidFill>
              <a:srgbClr val="66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7477" name="Rectangle 5"/>
          <p:cNvSpPr>
            <a:spLocks noChangeArrowheads="1"/>
          </p:cNvSpPr>
          <p:nvPr/>
        </p:nvSpPr>
        <p:spPr bwMode="auto">
          <a:xfrm>
            <a:off x="148658" y="1556780"/>
            <a:ext cx="812298" cy="457200"/>
          </a:xfrm>
          <a:prstGeom prst="rect">
            <a:avLst/>
          </a:prstGeom>
          <a:noFill/>
          <a:ln w="38100" algn="ctr">
            <a:solidFill>
              <a:srgbClr val="66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17480" name="Text Box 8"/>
          <p:cNvSpPr txBox="1">
            <a:spLocks noChangeArrowheads="1"/>
          </p:cNvSpPr>
          <p:nvPr/>
        </p:nvSpPr>
        <p:spPr bwMode="auto">
          <a:xfrm>
            <a:off x="81983" y="137555"/>
            <a:ext cx="71532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Rate determined in the first propagation step by </a:t>
            </a:r>
            <a:r>
              <a:rPr lang="en-US" alt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H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―X. Let’s compare the position of the transition states along reaction coordinate. </a:t>
            </a:r>
          </a:p>
        </p:txBody>
      </p:sp>
      <p:sp>
        <p:nvSpPr>
          <p:cNvPr id="617486" name="Oval 14"/>
          <p:cNvSpPr>
            <a:spLocks noChangeArrowheads="1"/>
          </p:cNvSpPr>
          <p:nvPr/>
        </p:nvSpPr>
        <p:spPr bwMode="auto">
          <a:xfrm>
            <a:off x="5279746" y="1747280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487" name="Oval 15"/>
          <p:cNvSpPr>
            <a:spLocks noChangeArrowheads="1"/>
          </p:cNvSpPr>
          <p:nvPr/>
        </p:nvSpPr>
        <p:spPr bwMode="auto">
          <a:xfrm>
            <a:off x="5444558" y="2290205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488" name="Oval 16"/>
          <p:cNvSpPr>
            <a:spLocks noChangeArrowheads="1"/>
          </p:cNvSpPr>
          <p:nvPr/>
        </p:nvSpPr>
        <p:spPr bwMode="auto">
          <a:xfrm>
            <a:off x="6054158" y="2299730"/>
            <a:ext cx="76200" cy="762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490" name="Freeform 18"/>
          <p:cNvSpPr>
            <a:spLocks/>
          </p:cNvSpPr>
          <p:nvPr/>
        </p:nvSpPr>
        <p:spPr bwMode="auto">
          <a:xfrm>
            <a:off x="494416" y="451880"/>
            <a:ext cx="76200" cy="485775"/>
          </a:xfrm>
          <a:custGeom>
            <a:avLst/>
            <a:gdLst>
              <a:gd name="T0" fmla="*/ 48 w 48"/>
              <a:gd name="T1" fmla="*/ 0 h 336"/>
              <a:gd name="T2" fmla="*/ 0 w 48"/>
              <a:gd name="T3" fmla="*/ 96 h 336"/>
              <a:gd name="T4" fmla="*/ 48 w 48"/>
              <a:gd name="T5" fmla="*/ 144 h 336"/>
              <a:gd name="T6" fmla="*/ 0 w 48"/>
              <a:gd name="T7" fmla="*/ 288 h 336"/>
              <a:gd name="T8" fmla="*/ 48 w 48"/>
              <a:gd name="T9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36">
                <a:moveTo>
                  <a:pt x="48" y="0"/>
                </a:moveTo>
                <a:cubicBezTo>
                  <a:pt x="24" y="36"/>
                  <a:pt x="0" y="72"/>
                  <a:pt x="0" y="96"/>
                </a:cubicBezTo>
                <a:cubicBezTo>
                  <a:pt x="0" y="120"/>
                  <a:pt x="48" y="112"/>
                  <a:pt x="48" y="144"/>
                </a:cubicBezTo>
                <a:cubicBezTo>
                  <a:pt x="48" y="176"/>
                  <a:pt x="0" y="256"/>
                  <a:pt x="0" y="288"/>
                </a:cubicBezTo>
                <a:cubicBezTo>
                  <a:pt x="0" y="320"/>
                  <a:pt x="40" y="328"/>
                  <a:pt x="48" y="336"/>
                </a:cubicBezTo>
              </a:path>
            </a:pathLst>
          </a:custGeom>
          <a:noFill/>
          <a:ln w="25400" cap="flat" cmpd="sng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741465" y="1598988"/>
            <a:ext cx="1510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Hammond Postulate</a:t>
            </a:r>
            <a:endParaRPr lang="en-US"/>
          </a:p>
        </p:txBody>
      </p:sp>
      <p:sp>
        <p:nvSpPr>
          <p:cNvPr id="4" name="Right Brace 3"/>
          <p:cNvSpPr/>
          <p:nvPr/>
        </p:nvSpPr>
        <p:spPr bwMode="auto">
          <a:xfrm>
            <a:off x="6589064" y="1598988"/>
            <a:ext cx="249953" cy="881717"/>
          </a:xfrm>
          <a:prstGeom prst="rightBrace">
            <a:avLst>
              <a:gd name="adj1" fmla="val 38217"/>
              <a:gd name="adj2" fmla="val 50000"/>
            </a:avLst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EBD1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1" y="2643880"/>
            <a:ext cx="7575654" cy="4133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4769" y="3082031"/>
            <a:ext cx="2226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>
                <a:solidFill>
                  <a:srgbClr val="C00000"/>
                </a:solidFill>
                <a:latin typeface="+mn-lt"/>
              </a:rPr>
              <a:t>Looks like starting materials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41050" y="3082031"/>
            <a:ext cx="1566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>
                <a:solidFill>
                  <a:srgbClr val="C00000"/>
                </a:solidFill>
                <a:latin typeface="+mn-lt"/>
              </a:rPr>
              <a:t>Looks like products</a:t>
            </a:r>
          </a:p>
        </p:txBody>
      </p:sp>
      <p:sp>
        <p:nvSpPr>
          <p:cNvPr id="2" name="Rectangle 1"/>
          <p:cNvSpPr/>
          <p:nvPr/>
        </p:nvSpPr>
        <p:spPr>
          <a:xfrm>
            <a:off x="7950492" y="6211669"/>
            <a:ext cx="1193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latin typeface="+mn-lt"/>
              </a:rPr>
              <a:t>George S. Hammond (1921–2005)</a:t>
            </a:r>
          </a:p>
        </p:txBody>
      </p:sp>
      <p:pic>
        <p:nvPicPr>
          <p:cNvPr id="599042" name="Picture 2" descr="http://www.jeffreylancaster.com/photos/blog/genealogy/HAMM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84" y="4796849"/>
            <a:ext cx="1149850" cy="143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-76200"/>
            <a:ext cx="9178925" cy="996951"/>
          </a:xfrm>
        </p:spPr>
        <p:txBody>
          <a:bodyPr/>
          <a:lstStyle/>
          <a:p>
            <a:r>
              <a:rPr lang="en-US" altLang="en-US" sz="3600">
                <a:solidFill>
                  <a:srgbClr val="66FF66"/>
                </a:solidFill>
                <a:latin typeface="+mn-lt"/>
              </a:rPr>
              <a:t>Selectivity For Different C-H Bonds</a:t>
            </a:r>
          </a:p>
        </p:txBody>
      </p:sp>
      <p:sp>
        <p:nvSpPr>
          <p:cNvPr id="618499" name="Text Box 3"/>
          <p:cNvSpPr txBox="1">
            <a:spLocks noChangeArrowheads="1"/>
          </p:cNvSpPr>
          <p:nvPr/>
        </p:nvSpPr>
        <p:spPr bwMode="auto">
          <a:xfrm>
            <a:off x="304800" y="276606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     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Cl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+  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CHCH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endParaRPr lang="en-US" altLang="en-US" sz="2800" baseline="-2500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8500" name="Text Box 4"/>
          <p:cNvSpPr txBox="1">
            <a:spLocks noChangeArrowheads="1"/>
          </p:cNvSpPr>
          <p:nvPr/>
        </p:nvSpPr>
        <p:spPr bwMode="auto">
          <a:xfrm>
            <a:off x="228600" y="376301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Statistical (expected)        3         :          1</a:t>
            </a:r>
          </a:p>
        </p:txBody>
      </p:sp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228600" y="4302760"/>
            <a:ext cx="861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―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(expected)          Less (prim)   More (sec)</a:t>
            </a:r>
          </a:p>
        </p:txBody>
      </p:sp>
      <p:sp>
        <p:nvSpPr>
          <p:cNvPr id="618502" name="Text Box 6"/>
          <p:cNvSpPr txBox="1">
            <a:spLocks noChangeArrowheads="1"/>
          </p:cNvSpPr>
          <p:nvPr/>
        </p:nvSpPr>
        <p:spPr bwMode="auto">
          <a:xfrm>
            <a:off x="228600" y="4948873"/>
            <a:ext cx="853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Found (25 </a:t>
            </a: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ºC) :                 43         :        57</a:t>
            </a:r>
          </a:p>
        </p:txBody>
      </p:sp>
      <p:sp>
        <p:nvSpPr>
          <p:cNvPr id="618503" name="Text Box 7"/>
          <p:cNvSpPr txBox="1">
            <a:spLocks noChangeArrowheads="1"/>
          </p:cNvSpPr>
          <p:nvPr/>
        </p:nvSpPr>
        <p:spPr bwMode="auto">
          <a:xfrm>
            <a:off x="228600" y="538226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Reactivity per H:  43/6 = 7.2      57/2 = 28.5</a:t>
            </a:r>
          </a:p>
        </p:txBody>
      </p:sp>
      <p:sp>
        <p:nvSpPr>
          <p:cNvPr id="618504" name="Text Box 8"/>
          <p:cNvSpPr txBox="1">
            <a:spLocks noChangeArrowheads="1"/>
          </p:cNvSpPr>
          <p:nvPr/>
        </p:nvSpPr>
        <p:spPr bwMode="auto">
          <a:xfrm>
            <a:off x="4391025" y="5836285"/>
            <a:ext cx="3522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1          :         4</a:t>
            </a:r>
          </a:p>
        </p:txBody>
      </p:sp>
      <p:sp>
        <p:nvSpPr>
          <p:cNvPr id="618505" name="Text Box 9"/>
          <p:cNvSpPr txBox="1">
            <a:spLocks noChangeArrowheads="1"/>
          </p:cNvSpPr>
          <p:nvPr/>
        </p:nvSpPr>
        <p:spPr bwMode="auto">
          <a:xfrm>
            <a:off x="304800" y="139446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18506" name="Text Box 10"/>
          <p:cNvSpPr txBox="1">
            <a:spLocks noChangeArrowheads="1"/>
          </p:cNvSpPr>
          <p:nvPr/>
        </p:nvSpPr>
        <p:spPr bwMode="auto">
          <a:xfrm>
            <a:off x="1208088" y="100869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18507" name="Text Box 11"/>
          <p:cNvSpPr txBox="1">
            <a:spLocks noChangeArrowheads="1"/>
          </p:cNvSpPr>
          <p:nvPr/>
        </p:nvSpPr>
        <p:spPr bwMode="auto">
          <a:xfrm>
            <a:off x="2117725" y="139446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18508" name="Text Box 12"/>
          <p:cNvSpPr txBox="1">
            <a:spLocks noChangeArrowheads="1"/>
          </p:cNvSpPr>
          <p:nvPr/>
        </p:nvSpPr>
        <p:spPr bwMode="auto">
          <a:xfrm>
            <a:off x="3302000" y="148494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18509" name="Text Box 13"/>
          <p:cNvSpPr txBox="1">
            <a:spLocks noChangeArrowheads="1"/>
          </p:cNvSpPr>
          <p:nvPr/>
        </p:nvSpPr>
        <p:spPr bwMode="auto">
          <a:xfrm>
            <a:off x="4443413" y="78486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18510" name="Text Box 14"/>
          <p:cNvSpPr txBox="1">
            <a:spLocks noChangeArrowheads="1"/>
          </p:cNvSpPr>
          <p:nvPr/>
        </p:nvSpPr>
        <p:spPr bwMode="auto">
          <a:xfrm>
            <a:off x="5167313" y="148494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18511" name="Text Box 15"/>
          <p:cNvSpPr txBox="1">
            <a:spLocks noChangeArrowheads="1"/>
          </p:cNvSpPr>
          <p:nvPr/>
        </p:nvSpPr>
        <p:spPr bwMode="auto">
          <a:xfrm>
            <a:off x="4457700" y="148494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618512" name="Text Box 16"/>
          <p:cNvSpPr txBox="1">
            <a:spLocks noChangeArrowheads="1"/>
          </p:cNvSpPr>
          <p:nvPr/>
        </p:nvSpPr>
        <p:spPr bwMode="auto">
          <a:xfrm>
            <a:off x="4343400" y="216439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618513" name="Text Box 17"/>
          <p:cNvSpPr txBox="1">
            <a:spLocks noChangeArrowheads="1"/>
          </p:cNvSpPr>
          <p:nvPr/>
        </p:nvSpPr>
        <p:spPr bwMode="auto">
          <a:xfrm>
            <a:off x="6167438" y="1442085"/>
            <a:ext cx="2836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prim, sec, tert</a:t>
            </a:r>
          </a:p>
        </p:txBody>
      </p:sp>
      <p:sp>
        <p:nvSpPr>
          <p:cNvPr id="618514" name="Line 18"/>
          <p:cNvSpPr>
            <a:spLocks noChangeShapeType="1"/>
          </p:cNvSpPr>
          <p:nvPr/>
        </p:nvSpPr>
        <p:spPr bwMode="auto">
          <a:xfrm flipH="1">
            <a:off x="1125538" y="1376998"/>
            <a:ext cx="263525" cy="18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8515" name="Line 19"/>
          <p:cNvSpPr>
            <a:spLocks noChangeShapeType="1"/>
          </p:cNvSpPr>
          <p:nvPr/>
        </p:nvSpPr>
        <p:spPr bwMode="auto">
          <a:xfrm rot="5400000" flipH="1">
            <a:off x="2133600" y="1376998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8516" name="Line 20"/>
          <p:cNvSpPr>
            <a:spLocks noChangeShapeType="1"/>
          </p:cNvSpPr>
          <p:nvPr/>
        </p:nvSpPr>
        <p:spPr bwMode="auto">
          <a:xfrm>
            <a:off x="4232275" y="169926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8517" name="Line 21"/>
          <p:cNvSpPr>
            <a:spLocks noChangeShapeType="1"/>
          </p:cNvSpPr>
          <p:nvPr/>
        </p:nvSpPr>
        <p:spPr bwMode="auto">
          <a:xfrm>
            <a:off x="4994275" y="169926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8518" name="Line 22"/>
          <p:cNvSpPr>
            <a:spLocks noChangeShapeType="1"/>
          </p:cNvSpPr>
          <p:nvPr/>
        </p:nvSpPr>
        <p:spPr bwMode="auto">
          <a:xfrm rot="5400000">
            <a:off x="4648200" y="139446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8519" name="Line 23"/>
          <p:cNvSpPr>
            <a:spLocks noChangeShapeType="1"/>
          </p:cNvSpPr>
          <p:nvPr/>
        </p:nvSpPr>
        <p:spPr bwMode="auto">
          <a:xfrm rot="5400000">
            <a:off x="4660900" y="207391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8520" name="Freeform 24"/>
          <p:cNvSpPr>
            <a:spLocks/>
          </p:cNvSpPr>
          <p:nvPr/>
        </p:nvSpPr>
        <p:spPr bwMode="auto">
          <a:xfrm>
            <a:off x="1589088" y="1459548"/>
            <a:ext cx="195262" cy="620712"/>
          </a:xfrm>
          <a:custGeom>
            <a:avLst/>
            <a:gdLst>
              <a:gd name="T0" fmla="*/ 59 w 123"/>
              <a:gd name="T1" fmla="*/ 391 h 391"/>
              <a:gd name="T2" fmla="*/ 59 w 123"/>
              <a:gd name="T3" fmla="*/ 326 h 391"/>
              <a:gd name="T4" fmla="*/ 114 w 123"/>
              <a:gd name="T5" fmla="*/ 196 h 391"/>
              <a:gd name="T6" fmla="*/ 5 w 123"/>
              <a:gd name="T7" fmla="*/ 174 h 391"/>
              <a:gd name="T8" fmla="*/ 81 w 123"/>
              <a:gd name="T9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391">
                <a:moveTo>
                  <a:pt x="59" y="391"/>
                </a:moveTo>
                <a:cubicBezTo>
                  <a:pt x="59" y="380"/>
                  <a:pt x="50" y="358"/>
                  <a:pt x="59" y="326"/>
                </a:cubicBezTo>
                <a:cubicBezTo>
                  <a:pt x="68" y="294"/>
                  <a:pt x="123" y="221"/>
                  <a:pt x="114" y="196"/>
                </a:cubicBezTo>
                <a:cubicBezTo>
                  <a:pt x="105" y="171"/>
                  <a:pt x="10" y="207"/>
                  <a:pt x="5" y="174"/>
                </a:cubicBezTo>
                <a:cubicBezTo>
                  <a:pt x="0" y="141"/>
                  <a:pt x="68" y="29"/>
                  <a:pt x="81" y="0"/>
                </a:cubicBez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8521" name="Freeform 25"/>
          <p:cNvSpPr>
            <a:spLocks/>
          </p:cNvSpPr>
          <p:nvPr/>
        </p:nvSpPr>
        <p:spPr bwMode="auto">
          <a:xfrm rot="1800000">
            <a:off x="2295525" y="1775460"/>
            <a:ext cx="195263" cy="620713"/>
          </a:xfrm>
          <a:custGeom>
            <a:avLst/>
            <a:gdLst>
              <a:gd name="T0" fmla="*/ 59 w 123"/>
              <a:gd name="T1" fmla="*/ 391 h 391"/>
              <a:gd name="T2" fmla="*/ 59 w 123"/>
              <a:gd name="T3" fmla="*/ 326 h 391"/>
              <a:gd name="T4" fmla="*/ 114 w 123"/>
              <a:gd name="T5" fmla="*/ 196 h 391"/>
              <a:gd name="T6" fmla="*/ 5 w 123"/>
              <a:gd name="T7" fmla="*/ 174 h 391"/>
              <a:gd name="T8" fmla="*/ 81 w 123"/>
              <a:gd name="T9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391">
                <a:moveTo>
                  <a:pt x="59" y="391"/>
                </a:moveTo>
                <a:cubicBezTo>
                  <a:pt x="59" y="380"/>
                  <a:pt x="50" y="358"/>
                  <a:pt x="59" y="326"/>
                </a:cubicBezTo>
                <a:cubicBezTo>
                  <a:pt x="68" y="294"/>
                  <a:pt x="123" y="221"/>
                  <a:pt x="114" y="196"/>
                </a:cubicBezTo>
                <a:cubicBezTo>
                  <a:pt x="105" y="171"/>
                  <a:pt x="10" y="207"/>
                  <a:pt x="5" y="174"/>
                </a:cubicBezTo>
                <a:cubicBezTo>
                  <a:pt x="0" y="141"/>
                  <a:pt x="68" y="29"/>
                  <a:pt x="81" y="0"/>
                </a:cubicBez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8522" name="Freeform 26"/>
          <p:cNvSpPr>
            <a:spLocks/>
          </p:cNvSpPr>
          <p:nvPr/>
        </p:nvSpPr>
        <p:spPr bwMode="auto">
          <a:xfrm rot="1800000">
            <a:off x="3505200" y="1851660"/>
            <a:ext cx="195263" cy="620713"/>
          </a:xfrm>
          <a:custGeom>
            <a:avLst/>
            <a:gdLst>
              <a:gd name="T0" fmla="*/ 59 w 123"/>
              <a:gd name="T1" fmla="*/ 391 h 391"/>
              <a:gd name="T2" fmla="*/ 59 w 123"/>
              <a:gd name="T3" fmla="*/ 326 h 391"/>
              <a:gd name="T4" fmla="*/ 114 w 123"/>
              <a:gd name="T5" fmla="*/ 196 h 391"/>
              <a:gd name="T6" fmla="*/ 5 w 123"/>
              <a:gd name="T7" fmla="*/ 174 h 391"/>
              <a:gd name="T8" fmla="*/ 81 w 123"/>
              <a:gd name="T9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391">
                <a:moveTo>
                  <a:pt x="59" y="391"/>
                </a:moveTo>
                <a:cubicBezTo>
                  <a:pt x="59" y="380"/>
                  <a:pt x="50" y="358"/>
                  <a:pt x="59" y="326"/>
                </a:cubicBezTo>
                <a:cubicBezTo>
                  <a:pt x="68" y="294"/>
                  <a:pt x="123" y="221"/>
                  <a:pt x="114" y="196"/>
                </a:cubicBezTo>
                <a:cubicBezTo>
                  <a:pt x="105" y="171"/>
                  <a:pt x="10" y="207"/>
                  <a:pt x="5" y="174"/>
                </a:cubicBezTo>
                <a:cubicBezTo>
                  <a:pt x="0" y="141"/>
                  <a:pt x="68" y="29"/>
                  <a:pt x="81" y="0"/>
                </a:cubicBez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8523" name="Freeform 27"/>
          <p:cNvSpPr>
            <a:spLocks/>
          </p:cNvSpPr>
          <p:nvPr/>
        </p:nvSpPr>
        <p:spPr bwMode="auto">
          <a:xfrm rot="16200000">
            <a:off x="5230813" y="2129473"/>
            <a:ext cx="195262" cy="620712"/>
          </a:xfrm>
          <a:custGeom>
            <a:avLst/>
            <a:gdLst>
              <a:gd name="T0" fmla="*/ 59 w 123"/>
              <a:gd name="T1" fmla="*/ 391 h 391"/>
              <a:gd name="T2" fmla="*/ 59 w 123"/>
              <a:gd name="T3" fmla="*/ 326 h 391"/>
              <a:gd name="T4" fmla="*/ 114 w 123"/>
              <a:gd name="T5" fmla="*/ 196 h 391"/>
              <a:gd name="T6" fmla="*/ 5 w 123"/>
              <a:gd name="T7" fmla="*/ 174 h 391"/>
              <a:gd name="T8" fmla="*/ 81 w 123"/>
              <a:gd name="T9" fmla="*/ 0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391">
                <a:moveTo>
                  <a:pt x="59" y="391"/>
                </a:moveTo>
                <a:cubicBezTo>
                  <a:pt x="59" y="380"/>
                  <a:pt x="50" y="358"/>
                  <a:pt x="59" y="326"/>
                </a:cubicBezTo>
                <a:cubicBezTo>
                  <a:pt x="68" y="294"/>
                  <a:pt x="123" y="221"/>
                  <a:pt x="114" y="196"/>
                </a:cubicBezTo>
                <a:cubicBezTo>
                  <a:pt x="105" y="171"/>
                  <a:pt x="10" y="207"/>
                  <a:pt x="5" y="174"/>
                </a:cubicBezTo>
                <a:cubicBezTo>
                  <a:pt x="0" y="141"/>
                  <a:pt x="68" y="29"/>
                  <a:pt x="81" y="0"/>
                </a:cubicBez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8524" name="Line 28"/>
          <p:cNvSpPr>
            <a:spLocks noChangeShapeType="1"/>
          </p:cNvSpPr>
          <p:nvPr/>
        </p:nvSpPr>
        <p:spPr bwMode="auto">
          <a:xfrm rot="5400000">
            <a:off x="6974681" y="3273267"/>
            <a:ext cx="2047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8525" name="Text Box 29"/>
          <p:cNvSpPr txBox="1">
            <a:spLocks noChangeArrowheads="1"/>
          </p:cNvSpPr>
          <p:nvPr/>
        </p:nvSpPr>
        <p:spPr bwMode="auto">
          <a:xfrm>
            <a:off x="6743700" y="331216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Cl</a:t>
            </a:r>
          </a:p>
        </p:txBody>
      </p:sp>
      <p:sp>
        <p:nvSpPr>
          <p:cNvPr id="618526" name="Text Box 30"/>
          <p:cNvSpPr txBox="1">
            <a:spLocks noChangeArrowheads="1"/>
          </p:cNvSpPr>
          <p:nvPr/>
        </p:nvSpPr>
        <p:spPr bwMode="auto">
          <a:xfrm>
            <a:off x="2362200" y="304704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-H</a:t>
            </a: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Cl</a:t>
            </a:r>
          </a:p>
        </p:txBody>
      </p:sp>
      <p:sp>
        <p:nvSpPr>
          <p:cNvPr id="618527" name="Text Box 31"/>
          <p:cNvSpPr txBox="1">
            <a:spLocks noChangeArrowheads="1"/>
          </p:cNvSpPr>
          <p:nvPr/>
        </p:nvSpPr>
        <p:spPr bwMode="auto">
          <a:xfrm>
            <a:off x="2119313" y="257556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Cl</a:t>
            </a:r>
            <a:r>
              <a:rPr lang="en-US" altLang="en-US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alt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hv</a:t>
            </a:r>
          </a:p>
        </p:txBody>
      </p:sp>
      <p:sp>
        <p:nvSpPr>
          <p:cNvPr id="618528" name="Line 32"/>
          <p:cNvSpPr>
            <a:spLocks noChangeShapeType="1"/>
          </p:cNvSpPr>
          <p:nvPr/>
        </p:nvSpPr>
        <p:spPr bwMode="auto">
          <a:xfrm>
            <a:off x="228600" y="4853623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8529" name="Line 33"/>
          <p:cNvSpPr>
            <a:spLocks noChangeShapeType="1"/>
          </p:cNvSpPr>
          <p:nvPr/>
        </p:nvSpPr>
        <p:spPr bwMode="auto">
          <a:xfrm>
            <a:off x="2506663" y="3020060"/>
            <a:ext cx="914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34" name="Straight Connector 33"/>
          <p:cNvCxnSpPr/>
          <p:nvPr/>
        </p:nvCxnSpPr>
        <p:spPr bwMode="auto">
          <a:xfrm flipV="1">
            <a:off x="133406" y="775535"/>
            <a:ext cx="8877188" cy="9325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Freeform 18"/>
          <p:cNvSpPr>
            <a:spLocks/>
          </p:cNvSpPr>
          <p:nvPr/>
        </p:nvSpPr>
        <p:spPr bwMode="auto">
          <a:xfrm>
            <a:off x="672149" y="4302760"/>
            <a:ext cx="45719" cy="463550"/>
          </a:xfrm>
          <a:custGeom>
            <a:avLst/>
            <a:gdLst>
              <a:gd name="T0" fmla="*/ 48 w 48"/>
              <a:gd name="T1" fmla="*/ 0 h 336"/>
              <a:gd name="T2" fmla="*/ 0 w 48"/>
              <a:gd name="T3" fmla="*/ 96 h 336"/>
              <a:gd name="T4" fmla="*/ 48 w 48"/>
              <a:gd name="T5" fmla="*/ 144 h 336"/>
              <a:gd name="T6" fmla="*/ 0 w 48"/>
              <a:gd name="T7" fmla="*/ 288 h 336"/>
              <a:gd name="T8" fmla="*/ 48 w 48"/>
              <a:gd name="T9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36">
                <a:moveTo>
                  <a:pt x="48" y="0"/>
                </a:moveTo>
                <a:cubicBezTo>
                  <a:pt x="24" y="36"/>
                  <a:pt x="0" y="72"/>
                  <a:pt x="0" y="96"/>
                </a:cubicBezTo>
                <a:cubicBezTo>
                  <a:pt x="0" y="120"/>
                  <a:pt x="48" y="112"/>
                  <a:pt x="48" y="144"/>
                </a:cubicBezTo>
                <a:cubicBezTo>
                  <a:pt x="48" y="176"/>
                  <a:pt x="0" y="256"/>
                  <a:pt x="0" y="288"/>
                </a:cubicBezTo>
                <a:cubicBezTo>
                  <a:pt x="0" y="320"/>
                  <a:pt x="40" y="328"/>
                  <a:pt x="48" y="336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2116" y="6286182"/>
            <a:ext cx="781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>
                <a:solidFill>
                  <a:srgbClr val="FF00FF"/>
                </a:solidFill>
                <a:latin typeface="+mn-lt"/>
              </a:rPr>
              <a:t>Secondary C-H is more reactive than primary C-H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83472"/>
            <a:ext cx="9067800" cy="969041"/>
          </a:xfrm>
        </p:spPr>
        <p:txBody>
          <a:bodyPr/>
          <a:lstStyle/>
          <a:p>
            <a:r>
              <a:rPr lang="en-US" altLang="en-US" sz="3200">
                <a:solidFill>
                  <a:srgbClr val="66FF66"/>
                </a:solidFill>
                <a:latin typeface="+mn-lt"/>
              </a:rPr>
              <a:t>Radical Halogenation And Bond Strength</a:t>
            </a:r>
          </a:p>
        </p:txBody>
      </p:sp>
      <p:sp>
        <p:nvSpPr>
          <p:cNvPr id="601091" name="Text Box 3"/>
          <p:cNvSpPr txBox="1">
            <a:spLocks noChangeArrowheads="1"/>
          </p:cNvSpPr>
          <p:nvPr/>
        </p:nvSpPr>
        <p:spPr bwMode="auto">
          <a:xfrm>
            <a:off x="304800" y="1174433"/>
            <a:ext cx="8677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Reactions require bond </a:t>
            </a: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breaking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and bond </a:t>
            </a: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making</a:t>
            </a:r>
          </a:p>
        </p:txBody>
      </p:sp>
      <p:sp>
        <p:nvSpPr>
          <p:cNvPr id="601092" name="Text Box 4"/>
          <p:cNvSpPr txBox="1">
            <a:spLocks noChangeArrowheads="1"/>
          </p:cNvSpPr>
          <p:nvPr/>
        </p:nvSpPr>
        <p:spPr bwMode="auto">
          <a:xfrm>
            <a:off x="304800" y="1684020"/>
            <a:ext cx="685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Bond strengths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homolytic cleavage</a:t>
            </a:r>
          </a:p>
        </p:txBody>
      </p:sp>
      <p:sp>
        <p:nvSpPr>
          <p:cNvPr id="601093" name="Text Box 5"/>
          <p:cNvSpPr txBox="1">
            <a:spLocks noChangeArrowheads="1"/>
          </p:cNvSpPr>
          <p:nvPr/>
        </p:nvSpPr>
        <p:spPr bwMode="auto">
          <a:xfrm>
            <a:off x="4402138" y="2344420"/>
            <a:ext cx="25701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radicals</a:t>
            </a:r>
          </a:p>
        </p:txBody>
      </p:sp>
      <p:sp>
        <p:nvSpPr>
          <p:cNvPr id="601094" name="Text Box 6"/>
          <p:cNvSpPr txBox="1">
            <a:spLocks noChangeArrowheads="1"/>
          </p:cNvSpPr>
          <p:nvPr/>
        </p:nvSpPr>
        <p:spPr bwMode="auto">
          <a:xfrm>
            <a:off x="304800" y="305562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∆</a:t>
            </a:r>
            <a:r>
              <a:rPr lang="en-US" altLang="en-US" sz="28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= D</a:t>
            </a:r>
            <a:r>
              <a:rPr lang="en-US" altLang="en-US" sz="28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Hº</a:t>
            </a: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=  Bond dissociation energy 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(kcal mol</a:t>
            </a:r>
            <a:r>
              <a:rPr lang="en-US" altLang="en-US" sz="2800" baseline="30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-1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01095" name="Text Box 7"/>
          <p:cNvSpPr txBox="1">
            <a:spLocks noChangeArrowheads="1"/>
          </p:cNvSpPr>
          <p:nvPr/>
        </p:nvSpPr>
        <p:spPr bwMode="auto">
          <a:xfrm>
            <a:off x="304800" y="374142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This process contrasts with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heterolytic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cleavage</a:t>
            </a:r>
          </a:p>
        </p:txBody>
      </p:sp>
      <p:sp>
        <p:nvSpPr>
          <p:cNvPr id="601096" name="Text Box 8"/>
          <p:cNvSpPr txBox="1">
            <a:spLocks noChangeArrowheads="1"/>
          </p:cNvSpPr>
          <p:nvPr/>
        </p:nvSpPr>
        <p:spPr bwMode="auto">
          <a:xfrm>
            <a:off x="381000" y="442722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01097" name="Text Box 9"/>
          <p:cNvSpPr txBox="1">
            <a:spLocks noChangeArrowheads="1"/>
          </p:cNvSpPr>
          <p:nvPr/>
        </p:nvSpPr>
        <p:spPr bwMode="auto">
          <a:xfrm>
            <a:off x="1066800" y="442722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</a:p>
        </p:txBody>
      </p:sp>
      <p:grpSp>
        <p:nvGrpSpPr>
          <p:cNvPr id="601098" name="Group 10"/>
          <p:cNvGrpSpPr>
            <a:grpSpLocks/>
          </p:cNvGrpSpPr>
          <p:nvPr/>
        </p:nvGrpSpPr>
        <p:grpSpPr bwMode="auto">
          <a:xfrm>
            <a:off x="914400" y="4617720"/>
            <a:ext cx="76200" cy="228600"/>
            <a:chOff x="1056" y="2448"/>
            <a:chExt cx="48" cy="144"/>
          </a:xfrm>
        </p:grpSpPr>
        <p:sp>
          <p:nvSpPr>
            <p:cNvPr id="601099" name="Oval 11"/>
            <p:cNvSpPr>
              <a:spLocks noChangeArrowheads="1"/>
            </p:cNvSpPr>
            <p:nvPr/>
          </p:nvSpPr>
          <p:spPr bwMode="auto">
            <a:xfrm>
              <a:off x="1056" y="244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1100" name="Oval 12"/>
            <p:cNvSpPr>
              <a:spLocks noChangeArrowheads="1"/>
            </p:cNvSpPr>
            <p:nvPr/>
          </p:nvSpPr>
          <p:spPr bwMode="auto">
            <a:xfrm>
              <a:off x="1056" y="254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01101" name="Oval 13"/>
          <p:cNvSpPr>
            <a:spLocks noChangeArrowheads="1"/>
          </p:cNvSpPr>
          <p:nvPr/>
        </p:nvSpPr>
        <p:spPr bwMode="auto">
          <a:xfrm>
            <a:off x="4029075" y="480822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1102" name="Text Box 14"/>
          <p:cNvSpPr txBox="1">
            <a:spLocks noChangeArrowheads="1"/>
          </p:cNvSpPr>
          <p:nvPr/>
        </p:nvSpPr>
        <p:spPr bwMode="auto">
          <a:xfrm>
            <a:off x="2895600" y="442722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01103" name="Oval 15"/>
          <p:cNvSpPr>
            <a:spLocks noChangeArrowheads="1"/>
          </p:cNvSpPr>
          <p:nvPr/>
        </p:nvSpPr>
        <p:spPr bwMode="auto">
          <a:xfrm>
            <a:off x="4029075" y="461772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1104" name="Text Box 16"/>
          <p:cNvSpPr txBox="1">
            <a:spLocks noChangeArrowheads="1"/>
          </p:cNvSpPr>
          <p:nvPr/>
        </p:nvSpPr>
        <p:spPr bwMode="auto">
          <a:xfrm>
            <a:off x="4017963" y="442722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601105" name="Line 17"/>
          <p:cNvSpPr>
            <a:spLocks noChangeShapeType="1"/>
          </p:cNvSpPr>
          <p:nvPr/>
        </p:nvSpPr>
        <p:spPr bwMode="auto">
          <a:xfrm>
            <a:off x="1828800" y="4747895"/>
            <a:ext cx="838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1106" name="Freeform 18"/>
          <p:cNvSpPr>
            <a:spLocks/>
          </p:cNvSpPr>
          <p:nvPr/>
        </p:nvSpPr>
        <p:spPr bwMode="auto">
          <a:xfrm>
            <a:off x="990600" y="4960620"/>
            <a:ext cx="304800" cy="317500"/>
          </a:xfrm>
          <a:custGeom>
            <a:avLst/>
            <a:gdLst>
              <a:gd name="T0" fmla="*/ 0 w 192"/>
              <a:gd name="T1" fmla="*/ 0 h 200"/>
              <a:gd name="T2" fmla="*/ 96 w 192"/>
              <a:gd name="T3" fmla="*/ 192 h 200"/>
              <a:gd name="T4" fmla="*/ 192 w 192"/>
              <a:gd name="T5" fmla="*/ 4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200">
                <a:moveTo>
                  <a:pt x="0" y="0"/>
                </a:moveTo>
                <a:cubicBezTo>
                  <a:pt x="32" y="92"/>
                  <a:pt x="64" y="184"/>
                  <a:pt x="96" y="192"/>
                </a:cubicBezTo>
                <a:cubicBezTo>
                  <a:pt x="128" y="200"/>
                  <a:pt x="160" y="124"/>
                  <a:pt x="192" y="48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1107" name="Text Box 19"/>
          <p:cNvSpPr txBox="1">
            <a:spLocks noChangeArrowheads="1"/>
          </p:cNvSpPr>
          <p:nvPr/>
        </p:nvSpPr>
        <p:spPr bwMode="auto">
          <a:xfrm>
            <a:off x="3200400" y="4274820"/>
            <a:ext cx="30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altLang="en-US" sz="360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1108" name="Text Box 20"/>
          <p:cNvSpPr txBox="1">
            <a:spLocks noChangeArrowheads="1"/>
          </p:cNvSpPr>
          <p:nvPr/>
        </p:nvSpPr>
        <p:spPr bwMode="auto">
          <a:xfrm>
            <a:off x="3200400" y="4274820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601109" name="Text Box 21"/>
          <p:cNvSpPr txBox="1">
            <a:spLocks noChangeArrowheads="1"/>
          </p:cNvSpPr>
          <p:nvPr/>
        </p:nvSpPr>
        <p:spPr bwMode="auto">
          <a:xfrm>
            <a:off x="4343400" y="4274820"/>
            <a:ext cx="396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601110" name="Text Box 22"/>
          <p:cNvSpPr txBox="1">
            <a:spLocks noChangeArrowheads="1"/>
          </p:cNvSpPr>
          <p:nvPr/>
        </p:nvSpPr>
        <p:spPr bwMode="auto">
          <a:xfrm>
            <a:off x="3429000" y="4427220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601112" name="Text Box 24"/>
          <p:cNvSpPr txBox="1">
            <a:spLocks noChangeArrowheads="1"/>
          </p:cNvSpPr>
          <p:nvPr/>
        </p:nvSpPr>
        <p:spPr bwMode="auto">
          <a:xfrm>
            <a:off x="381000" y="2293620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601113" name="Text Box 25"/>
          <p:cNvSpPr txBox="1">
            <a:spLocks noChangeArrowheads="1"/>
          </p:cNvSpPr>
          <p:nvPr/>
        </p:nvSpPr>
        <p:spPr bwMode="auto">
          <a:xfrm>
            <a:off x="1066800" y="229362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</a:p>
        </p:txBody>
      </p:sp>
      <p:grpSp>
        <p:nvGrpSpPr>
          <p:cNvPr id="601114" name="Group 26"/>
          <p:cNvGrpSpPr>
            <a:grpSpLocks/>
          </p:cNvGrpSpPr>
          <p:nvPr/>
        </p:nvGrpSpPr>
        <p:grpSpPr bwMode="auto">
          <a:xfrm>
            <a:off x="914400" y="2499995"/>
            <a:ext cx="76200" cy="228600"/>
            <a:chOff x="1056" y="2448"/>
            <a:chExt cx="48" cy="144"/>
          </a:xfrm>
        </p:grpSpPr>
        <p:sp>
          <p:nvSpPr>
            <p:cNvPr id="601115" name="Oval 27"/>
            <p:cNvSpPr>
              <a:spLocks noChangeArrowheads="1"/>
            </p:cNvSpPr>
            <p:nvPr/>
          </p:nvSpPr>
          <p:spPr bwMode="auto">
            <a:xfrm>
              <a:off x="1056" y="244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1116" name="Oval 28"/>
            <p:cNvSpPr>
              <a:spLocks noChangeArrowheads="1"/>
            </p:cNvSpPr>
            <p:nvPr/>
          </p:nvSpPr>
          <p:spPr bwMode="auto">
            <a:xfrm>
              <a:off x="1056" y="254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01118" name="Text Box 30"/>
          <p:cNvSpPr txBox="1">
            <a:spLocks noChangeArrowheads="1"/>
          </p:cNvSpPr>
          <p:nvPr/>
        </p:nvSpPr>
        <p:spPr bwMode="auto">
          <a:xfrm>
            <a:off x="2727325" y="2312670"/>
            <a:ext cx="847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US" altLang="en-US" sz="36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·</a:t>
            </a:r>
          </a:p>
        </p:txBody>
      </p:sp>
      <p:sp>
        <p:nvSpPr>
          <p:cNvPr id="601120" name="Text Box 32"/>
          <p:cNvSpPr txBox="1">
            <a:spLocks noChangeArrowheads="1"/>
          </p:cNvSpPr>
          <p:nvPr/>
        </p:nvSpPr>
        <p:spPr bwMode="auto">
          <a:xfrm>
            <a:off x="4022725" y="2293620"/>
            <a:ext cx="619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  <a:endParaRPr lang="en-US" altLang="en-US" sz="44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1121" name="Line 33"/>
          <p:cNvSpPr>
            <a:spLocks noChangeShapeType="1"/>
          </p:cNvSpPr>
          <p:nvPr/>
        </p:nvSpPr>
        <p:spPr bwMode="auto">
          <a:xfrm>
            <a:off x="1828800" y="2614295"/>
            <a:ext cx="838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1122" name="Text Box 34"/>
          <p:cNvSpPr txBox="1">
            <a:spLocks noChangeArrowheads="1"/>
          </p:cNvSpPr>
          <p:nvPr/>
        </p:nvSpPr>
        <p:spPr bwMode="auto">
          <a:xfrm>
            <a:off x="3454400" y="2293620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601125" name="Line 37"/>
          <p:cNvSpPr>
            <a:spLocks noChangeShapeType="1"/>
          </p:cNvSpPr>
          <p:nvPr/>
        </p:nvSpPr>
        <p:spPr bwMode="auto">
          <a:xfrm>
            <a:off x="2110104" y="6422707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1124" name="Text Box 36"/>
          <p:cNvSpPr txBox="1">
            <a:spLocks noChangeArrowheads="1"/>
          </p:cNvSpPr>
          <p:nvPr/>
        </p:nvSpPr>
        <p:spPr bwMode="auto">
          <a:xfrm>
            <a:off x="409575" y="5494020"/>
            <a:ext cx="815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For example: H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 + H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            H</a:t>
            </a:r>
            <a:r>
              <a:rPr lang="en-US" altLang="en-US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  +  OH</a:t>
            </a:r>
          </a:p>
        </p:txBody>
      </p:sp>
      <p:grpSp>
        <p:nvGrpSpPr>
          <p:cNvPr id="601126" name="Group 38"/>
          <p:cNvGrpSpPr>
            <a:grpSpLocks/>
          </p:cNvGrpSpPr>
          <p:nvPr/>
        </p:nvGrpSpPr>
        <p:grpSpPr bwMode="auto">
          <a:xfrm>
            <a:off x="5055870" y="5660072"/>
            <a:ext cx="685800" cy="152400"/>
            <a:chOff x="1872" y="3936"/>
            <a:chExt cx="432" cy="96"/>
          </a:xfrm>
        </p:grpSpPr>
        <p:sp>
          <p:nvSpPr>
            <p:cNvPr id="601127" name="Line 39"/>
            <p:cNvSpPr>
              <a:spLocks noChangeShapeType="1"/>
            </p:cNvSpPr>
            <p:nvPr/>
          </p:nvSpPr>
          <p:spPr bwMode="auto">
            <a:xfrm>
              <a:off x="1872" y="3936"/>
              <a:ext cx="43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01128" name="Line 40"/>
            <p:cNvSpPr>
              <a:spLocks noChangeShapeType="1"/>
            </p:cNvSpPr>
            <p:nvPr/>
          </p:nvSpPr>
          <p:spPr bwMode="auto">
            <a:xfrm>
              <a:off x="1872" y="4032"/>
              <a:ext cx="43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601132" name="Text Box 44"/>
          <p:cNvSpPr txBox="1">
            <a:spLocks noChangeArrowheads="1"/>
          </p:cNvSpPr>
          <p:nvPr/>
        </p:nvSpPr>
        <p:spPr bwMode="auto">
          <a:xfrm>
            <a:off x="6603048" y="5312092"/>
            <a:ext cx="30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601133" name="Text Box 45"/>
          <p:cNvSpPr txBox="1">
            <a:spLocks noChangeArrowheads="1"/>
          </p:cNvSpPr>
          <p:nvPr/>
        </p:nvSpPr>
        <p:spPr bwMode="auto">
          <a:xfrm>
            <a:off x="7817485" y="5312092"/>
            <a:ext cx="396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601136" name="Rectangle 48"/>
          <p:cNvSpPr>
            <a:spLocks noChangeArrowheads="1"/>
          </p:cNvSpPr>
          <p:nvPr/>
        </p:nvSpPr>
        <p:spPr bwMode="auto">
          <a:xfrm>
            <a:off x="4337050" y="2325370"/>
            <a:ext cx="298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·</a:t>
            </a:r>
          </a:p>
        </p:txBody>
      </p:sp>
      <p:sp>
        <p:nvSpPr>
          <p:cNvPr id="2" name="Rectangle 1"/>
          <p:cNvSpPr/>
          <p:nvPr/>
        </p:nvSpPr>
        <p:spPr>
          <a:xfrm>
            <a:off x="1856049" y="2252285"/>
            <a:ext cx="662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∆</a:t>
            </a:r>
            <a:r>
              <a:rPr lang="en-US" altLang="en-US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68302" y="5255250"/>
            <a:ext cx="860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n-lt"/>
              </a:rPr>
              <a:t>facile</a:t>
            </a:r>
          </a:p>
        </p:txBody>
      </p:sp>
      <p:sp>
        <p:nvSpPr>
          <p:cNvPr id="46" name="Text Box 35"/>
          <p:cNvSpPr txBox="1">
            <a:spLocks noChangeArrowheads="1"/>
          </p:cNvSpPr>
          <p:nvPr/>
        </p:nvSpPr>
        <p:spPr bwMode="auto">
          <a:xfrm>
            <a:off x="631824" y="6175057"/>
            <a:ext cx="4625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but   H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 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en-US" altLang="en-US" sz="28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Hº</a:t>
            </a: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+119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7" name="Freeform 41"/>
          <p:cNvSpPr>
            <a:spLocks/>
          </p:cNvSpPr>
          <p:nvPr/>
        </p:nvSpPr>
        <p:spPr bwMode="auto">
          <a:xfrm>
            <a:off x="2211704" y="6117907"/>
            <a:ext cx="76200" cy="533400"/>
          </a:xfrm>
          <a:custGeom>
            <a:avLst/>
            <a:gdLst>
              <a:gd name="T0" fmla="*/ 48 w 48"/>
              <a:gd name="T1" fmla="*/ 0 h 336"/>
              <a:gd name="T2" fmla="*/ 0 w 48"/>
              <a:gd name="T3" fmla="*/ 96 h 336"/>
              <a:gd name="T4" fmla="*/ 48 w 48"/>
              <a:gd name="T5" fmla="*/ 144 h 336"/>
              <a:gd name="T6" fmla="*/ 0 w 48"/>
              <a:gd name="T7" fmla="*/ 288 h 336"/>
              <a:gd name="T8" fmla="*/ 48 w 48"/>
              <a:gd name="T9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336">
                <a:moveTo>
                  <a:pt x="48" y="0"/>
                </a:moveTo>
                <a:cubicBezTo>
                  <a:pt x="24" y="36"/>
                  <a:pt x="0" y="72"/>
                  <a:pt x="0" y="96"/>
                </a:cubicBezTo>
                <a:cubicBezTo>
                  <a:pt x="0" y="120"/>
                  <a:pt x="48" y="112"/>
                  <a:pt x="48" y="144"/>
                </a:cubicBezTo>
                <a:cubicBezTo>
                  <a:pt x="48" y="176"/>
                  <a:pt x="0" y="256"/>
                  <a:pt x="0" y="288"/>
                </a:cubicBezTo>
                <a:cubicBezTo>
                  <a:pt x="0" y="320"/>
                  <a:pt x="40" y="328"/>
                  <a:pt x="48" y="336"/>
                </a:cubicBezTo>
              </a:path>
            </a:pathLst>
          </a:custGeom>
          <a:noFill/>
          <a:ln w="38100" cap="flat" cmpd="sng">
            <a:solidFill>
              <a:srgbClr val="66CC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155891" y="914400"/>
            <a:ext cx="8832218" cy="254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6" y="1377546"/>
            <a:ext cx="8967388" cy="4082025"/>
          </a:xfrm>
          <a:prstGeom prst="rect">
            <a:avLst/>
          </a:prstGeom>
        </p:spPr>
      </p:pic>
      <p:sp>
        <p:nvSpPr>
          <p:cNvPr id="619526" name="Line 6"/>
          <p:cNvSpPr>
            <a:spLocks noChangeShapeType="1"/>
          </p:cNvSpPr>
          <p:nvPr/>
        </p:nvSpPr>
        <p:spPr bwMode="auto">
          <a:xfrm>
            <a:off x="2924803" y="1056587"/>
            <a:ext cx="142875" cy="847725"/>
          </a:xfrm>
          <a:prstGeom prst="line">
            <a:avLst/>
          </a:prstGeom>
          <a:noFill/>
          <a:ln w="222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9527" name="Line 7"/>
          <p:cNvSpPr>
            <a:spLocks noChangeShapeType="1"/>
          </p:cNvSpPr>
          <p:nvPr/>
        </p:nvSpPr>
        <p:spPr bwMode="auto">
          <a:xfrm>
            <a:off x="2686678" y="1038942"/>
            <a:ext cx="228600" cy="1133475"/>
          </a:xfrm>
          <a:prstGeom prst="line">
            <a:avLst/>
          </a:prstGeom>
          <a:noFill/>
          <a:ln w="222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9528" name="Text Box 8"/>
          <p:cNvSpPr txBox="1">
            <a:spLocks noChangeArrowheads="1"/>
          </p:cNvSpPr>
          <p:nvPr/>
        </p:nvSpPr>
        <p:spPr bwMode="auto">
          <a:xfrm>
            <a:off x="638986" y="301076"/>
            <a:ext cx="48573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Transition states radical-like; reflect relative stabilities of radical products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2855" y="5604947"/>
            <a:ext cx="5858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FF"/>
                </a:solidFill>
                <a:latin typeface="+mn-lt"/>
              </a:rPr>
              <a:t>Because the TSs resemble the ensuing radicals, the TS leading to the sec radical is lower in energy than that leading to the primary radical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7" name="Text Box 3"/>
          <p:cNvSpPr txBox="1">
            <a:spLocks noChangeArrowheads="1"/>
          </p:cNvSpPr>
          <p:nvPr/>
        </p:nvSpPr>
        <p:spPr bwMode="auto">
          <a:xfrm>
            <a:off x="2306638" y="219075"/>
            <a:ext cx="4530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What about tertiary C-H? </a:t>
            </a:r>
          </a:p>
        </p:txBody>
      </p:sp>
      <p:sp>
        <p:nvSpPr>
          <p:cNvPr id="620548" name="Text Box 4"/>
          <p:cNvSpPr txBox="1">
            <a:spLocks noChangeArrowheads="1"/>
          </p:cNvSpPr>
          <p:nvPr/>
        </p:nvSpPr>
        <p:spPr bwMode="auto">
          <a:xfrm>
            <a:off x="457200" y="28194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Statistical (expected)         9         :            1</a:t>
            </a:r>
          </a:p>
        </p:txBody>
      </p:sp>
      <p:sp>
        <p:nvSpPr>
          <p:cNvPr id="620549" name="Text Box 5"/>
          <p:cNvSpPr txBox="1">
            <a:spLocks noChangeArrowheads="1"/>
          </p:cNvSpPr>
          <p:nvPr/>
        </p:nvSpPr>
        <p:spPr bwMode="auto">
          <a:xfrm>
            <a:off x="457200" y="3398838"/>
            <a:ext cx="845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―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 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(expected)            Less (prim)    More (tert)</a:t>
            </a:r>
          </a:p>
        </p:txBody>
      </p:sp>
      <p:sp>
        <p:nvSpPr>
          <p:cNvPr id="620550" name="Text Box 6"/>
          <p:cNvSpPr txBox="1">
            <a:spLocks noChangeArrowheads="1"/>
          </p:cNvSpPr>
          <p:nvPr/>
        </p:nvSpPr>
        <p:spPr bwMode="auto">
          <a:xfrm>
            <a:off x="457200" y="4038600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Found (25 </a:t>
            </a: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ºC)                    64        :           36</a:t>
            </a:r>
          </a:p>
        </p:txBody>
      </p:sp>
      <p:sp>
        <p:nvSpPr>
          <p:cNvPr id="620551" name="Text Box 7"/>
          <p:cNvSpPr txBox="1">
            <a:spLocks noChangeArrowheads="1"/>
          </p:cNvSpPr>
          <p:nvPr/>
        </p:nvSpPr>
        <p:spPr bwMode="auto">
          <a:xfrm>
            <a:off x="457200" y="4557713"/>
            <a:ext cx="868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Normalized per H:   64/9 = 7         36/1 = 36</a:t>
            </a:r>
          </a:p>
        </p:txBody>
      </p:sp>
      <p:sp>
        <p:nvSpPr>
          <p:cNvPr id="620552" name="Text Box 8"/>
          <p:cNvSpPr txBox="1">
            <a:spLocks noChangeArrowheads="1"/>
          </p:cNvSpPr>
          <p:nvPr/>
        </p:nvSpPr>
        <p:spPr bwMode="auto">
          <a:xfrm>
            <a:off x="4129088" y="5046663"/>
            <a:ext cx="4568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       1         :           5</a:t>
            </a:r>
          </a:p>
        </p:txBody>
      </p:sp>
      <p:sp>
        <p:nvSpPr>
          <p:cNvPr id="620553" name="Text Box 9"/>
          <p:cNvSpPr txBox="1">
            <a:spLocks noChangeArrowheads="1"/>
          </p:cNvSpPr>
          <p:nvPr/>
        </p:nvSpPr>
        <p:spPr bwMode="auto">
          <a:xfrm>
            <a:off x="457200" y="5708650"/>
            <a:ext cx="868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Result:</a:t>
            </a: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Relative reactivity (selectivity) in chlorinations at 25ºC: </a:t>
            </a:r>
            <a:r>
              <a:rPr lang="en-US" altLang="en-US" sz="28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Tert : Sec : Prim = </a:t>
            </a:r>
            <a:r>
              <a:rPr lang="en-US" alt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~ 5 : 4 : 1</a:t>
            </a:r>
            <a:endParaRPr lang="en-US" altLang="en-US" sz="2800" i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20555" name="Text Box 11"/>
          <p:cNvSpPr txBox="1">
            <a:spLocks noChangeArrowheads="1"/>
          </p:cNvSpPr>
          <p:nvPr/>
        </p:nvSpPr>
        <p:spPr bwMode="auto">
          <a:xfrm>
            <a:off x="152400" y="14732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20556" name="Text Box 12"/>
          <p:cNvSpPr txBox="1">
            <a:spLocks noChangeArrowheads="1"/>
          </p:cNvSpPr>
          <p:nvPr/>
        </p:nvSpPr>
        <p:spPr bwMode="auto">
          <a:xfrm>
            <a:off x="1176338" y="7620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20557" name="Text Box 13"/>
          <p:cNvSpPr txBox="1">
            <a:spLocks noChangeArrowheads="1"/>
          </p:cNvSpPr>
          <p:nvPr/>
        </p:nvSpPr>
        <p:spPr bwMode="auto">
          <a:xfrm>
            <a:off x="1176338" y="21717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20558" name="Text Box 14"/>
          <p:cNvSpPr txBox="1">
            <a:spLocks noChangeArrowheads="1"/>
          </p:cNvSpPr>
          <p:nvPr/>
        </p:nvSpPr>
        <p:spPr bwMode="auto">
          <a:xfrm>
            <a:off x="3470275" y="14732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Cl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20559" name="Text Box 15"/>
          <p:cNvSpPr txBox="1">
            <a:spLocks noChangeArrowheads="1"/>
          </p:cNvSpPr>
          <p:nvPr/>
        </p:nvSpPr>
        <p:spPr bwMode="auto">
          <a:xfrm>
            <a:off x="4419600" y="7620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20560" name="Text Box 16"/>
          <p:cNvSpPr txBox="1">
            <a:spLocks noChangeArrowheads="1"/>
          </p:cNvSpPr>
          <p:nvPr/>
        </p:nvSpPr>
        <p:spPr bwMode="auto">
          <a:xfrm>
            <a:off x="4419600" y="21717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20561" name="Text Box 17"/>
          <p:cNvSpPr txBox="1">
            <a:spLocks noChangeArrowheads="1"/>
          </p:cNvSpPr>
          <p:nvPr/>
        </p:nvSpPr>
        <p:spPr bwMode="auto">
          <a:xfrm>
            <a:off x="7162800" y="7620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20562" name="Text Box 18"/>
          <p:cNvSpPr txBox="1">
            <a:spLocks noChangeArrowheads="1"/>
          </p:cNvSpPr>
          <p:nvPr/>
        </p:nvSpPr>
        <p:spPr bwMode="auto">
          <a:xfrm>
            <a:off x="7162800" y="21717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20563" name="Text Box 19"/>
          <p:cNvSpPr txBox="1">
            <a:spLocks noChangeArrowheads="1"/>
          </p:cNvSpPr>
          <p:nvPr/>
        </p:nvSpPr>
        <p:spPr bwMode="auto">
          <a:xfrm>
            <a:off x="6248400" y="14732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20564" name="Text Box 20"/>
          <p:cNvSpPr txBox="1">
            <a:spLocks noChangeArrowheads="1"/>
          </p:cNvSpPr>
          <p:nvPr/>
        </p:nvSpPr>
        <p:spPr bwMode="auto">
          <a:xfrm>
            <a:off x="4762500" y="14732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  <a:endParaRPr lang="en-US" altLang="en-US" sz="2800" baseline="-2500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20565" name="Text Box 21"/>
          <p:cNvSpPr txBox="1">
            <a:spLocks noChangeArrowheads="1"/>
          </p:cNvSpPr>
          <p:nvPr/>
        </p:nvSpPr>
        <p:spPr bwMode="auto">
          <a:xfrm>
            <a:off x="7581900" y="147478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  <a:endParaRPr lang="en-US" altLang="en-US" sz="2800" baseline="-2500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20566" name="Text Box 22"/>
          <p:cNvSpPr txBox="1">
            <a:spLocks noChangeArrowheads="1"/>
          </p:cNvSpPr>
          <p:nvPr/>
        </p:nvSpPr>
        <p:spPr bwMode="auto">
          <a:xfrm>
            <a:off x="8296275" y="14732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Cl</a:t>
            </a:r>
            <a:endParaRPr lang="en-US" altLang="en-US" sz="2800" baseline="-25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20567" name="Text Box 23"/>
          <p:cNvSpPr txBox="1">
            <a:spLocks noChangeArrowheads="1"/>
          </p:cNvSpPr>
          <p:nvPr/>
        </p:nvSpPr>
        <p:spPr bwMode="auto">
          <a:xfrm>
            <a:off x="5410200" y="14732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altLang="en-US" sz="2800" baseline="-2500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20568" name="Text Box 24"/>
          <p:cNvSpPr txBox="1">
            <a:spLocks noChangeArrowheads="1"/>
          </p:cNvSpPr>
          <p:nvPr/>
        </p:nvSpPr>
        <p:spPr bwMode="auto">
          <a:xfrm>
            <a:off x="1409700" y="14732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  <a:endParaRPr lang="en-US" altLang="en-US" sz="2800" baseline="-2500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20569" name="Text Box 25"/>
          <p:cNvSpPr txBox="1">
            <a:spLocks noChangeArrowheads="1"/>
          </p:cNvSpPr>
          <p:nvPr/>
        </p:nvSpPr>
        <p:spPr bwMode="auto">
          <a:xfrm>
            <a:off x="2057400" y="14732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altLang="en-US" sz="2800" baseline="-2500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20570" name="Text Box 26"/>
          <p:cNvSpPr txBox="1">
            <a:spLocks noChangeArrowheads="1"/>
          </p:cNvSpPr>
          <p:nvPr/>
        </p:nvSpPr>
        <p:spPr bwMode="auto">
          <a:xfrm>
            <a:off x="2438400" y="17907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-H</a:t>
            </a: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Cl</a:t>
            </a:r>
            <a:endParaRPr lang="en-US" altLang="en-US" baseline="-250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20571" name="Text Box 27"/>
          <p:cNvSpPr txBox="1">
            <a:spLocks noChangeArrowheads="1"/>
          </p:cNvSpPr>
          <p:nvPr/>
        </p:nvSpPr>
        <p:spPr bwMode="auto">
          <a:xfrm>
            <a:off x="2286000" y="1243013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Cl</a:t>
            </a:r>
            <a:r>
              <a:rPr lang="en-US" altLang="en-US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alt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hv</a:t>
            </a:r>
            <a:endParaRPr lang="en-US" altLang="en-US" i="1" baseline="-2500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20572" name="Line 28"/>
          <p:cNvSpPr>
            <a:spLocks noChangeShapeType="1"/>
          </p:cNvSpPr>
          <p:nvPr/>
        </p:nvSpPr>
        <p:spPr bwMode="auto">
          <a:xfrm>
            <a:off x="2705100" y="1714500"/>
            <a:ext cx="685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0573" name="Text Box 29"/>
          <p:cNvSpPr txBox="1">
            <a:spLocks noChangeArrowheads="1"/>
          </p:cNvSpPr>
          <p:nvPr/>
        </p:nvSpPr>
        <p:spPr bwMode="auto">
          <a:xfrm>
            <a:off x="5943600" y="1397000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620574" name="Line 30"/>
          <p:cNvSpPr>
            <a:spLocks noChangeShapeType="1"/>
          </p:cNvSpPr>
          <p:nvPr/>
        </p:nvSpPr>
        <p:spPr bwMode="auto">
          <a:xfrm>
            <a:off x="1090613" y="17208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0575" name="Line 31"/>
          <p:cNvSpPr>
            <a:spLocks noChangeShapeType="1"/>
          </p:cNvSpPr>
          <p:nvPr/>
        </p:nvSpPr>
        <p:spPr bwMode="auto">
          <a:xfrm>
            <a:off x="1828800" y="17208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0576" name="Line 32"/>
          <p:cNvSpPr>
            <a:spLocks noChangeShapeType="1"/>
          </p:cNvSpPr>
          <p:nvPr/>
        </p:nvSpPr>
        <p:spPr bwMode="auto">
          <a:xfrm>
            <a:off x="4572000" y="17208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0577" name="Line 33"/>
          <p:cNvSpPr>
            <a:spLocks noChangeShapeType="1"/>
          </p:cNvSpPr>
          <p:nvPr/>
        </p:nvSpPr>
        <p:spPr bwMode="auto">
          <a:xfrm>
            <a:off x="5181600" y="17208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0578" name="Line 34"/>
          <p:cNvSpPr>
            <a:spLocks noChangeShapeType="1"/>
          </p:cNvSpPr>
          <p:nvPr/>
        </p:nvSpPr>
        <p:spPr bwMode="auto">
          <a:xfrm>
            <a:off x="7239000" y="17208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0579" name="Line 35"/>
          <p:cNvSpPr>
            <a:spLocks noChangeShapeType="1"/>
          </p:cNvSpPr>
          <p:nvPr/>
        </p:nvSpPr>
        <p:spPr bwMode="auto">
          <a:xfrm>
            <a:off x="7991475" y="17208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0580" name="Line 36"/>
          <p:cNvSpPr>
            <a:spLocks noChangeShapeType="1"/>
          </p:cNvSpPr>
          <p:nvPr/>
        </p:nvSpPr>
        <p:spPr bwMode="auto">
          <a:xfrm>
            <a:off x="1600200" y="1185863"/>
            <a:ext cx="0" cy="280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0581" name="Line 37"/>
          <p:cNvSpPr>
            <a:spLocks noChangeShapeType="1"/>
          </p:cNvSpPr>
          <p:nvPr/>
        </p:nvSpPr>
        <p:spPr bwMode="auto">
          <a:xfrm>
            <a:off x="1600200" y="1906588"/>
            <a:ext cx="0" cy="282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0582" name="Line 38"/>
          <p:cNvSpPr>
            <a:spLocks noChangeShapeType="1"/>
          </p:cNvSpPr>
          <p:nvPr/>
        </p:nvSpPr>
        <p:spPr bwMode="auto">
          <a:xfrm>
            <a:off x="5029200" y="1944688"/>
            <a:ext cx="0" cy="282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0583" name="Line 39"/>
          <p:cNvSpPr>
            <a:spLocks noChangeShapeType="1"/>
          </p:cNvSpPr>
          <p:nvPr/>
        </p:nvSpPr>
        <p:spPr bwMode="auto">
          <a:xfrm>
            <a:off x="5029200" y="1185863"/>
            <a:ext cx="0" cy="280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0584" name="Line 40"/>
          <p:cNvSpPr>
            <a:spLocks noChangeShapeType="1"/>
          </p:cNvSpPr>
          <p:nvPr/>
        </p:nvSpPr>
        <p:spPr bwMode="auto">
          <a:xfrm>
            <a:off x="7772400" y="1185863"/>
            <a:ext cx="0" cy="280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0585" name="Line 41"/>
          <p:cNvSpPr>
            <a:spLocks noChangeShapeType="1"/>
          </p:cNvSpPr>
          <p:nvPr/>
        </p:nvSpPr>
        <p:spPr bwMode="auto">
          <a:xfrm>
            <a:off x="7772400" y="1922463"/>
            <a:ext cx="0" cy="282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0586" name="Line 42"/>
          <p:cNvSpPr>
            <a:spLocks noChangeShapeType="1"/>
          </p:cNvSpPr>
          <p:nvPr/>
        </p:nvSpPr>
        <p:spPr bwMode="auto">
          <a:xfrm>
            <a:off x="457200" y="39624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0587" name="Line 43"/>
          <p:cNvSpPr>
            <a:spLocks noChangeShapeType="1"/>
          </p:cNvSpPr>
          <p:nvPr/>
        </p:nvSpPr>
        <p:spPr bwMode="auto">
          <a:xfrm>
            <a:off x="457200" y="55626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" y="52388"/>
            <a:ext cx="9063038" cy="885825"/>
          </a:xfrm>
        </p:spPr>
        <p:txBody>
          <a:bodyPr/>
          <a:lstStyle/>
          <a:p>
            <a:r>
              <a:rPr lang="en-US" altLang="en-US">
                <a:solidFill>
                  <a:srgbClr val="00FF00"/>
                </a:solidFill>
                <a:latin typeface="+mn-lt"/>
              </a:rPr>
              <a:t>Selectivity And Other Halogens</a:t>
            </a:r>
          </a:p>
        </p:txBody>
      </p:sp>
      <p:sp>
        <p:nvSpPr>
          <p:cNvPr id="621572" name="Text Box 4"/>
          <p:cNvSpPr txBox="1">
            <a:spLocks noChangeArrowheads="1"/>
          </p:cNvSpPr>
          <p:nvPr/>
        </p:nvSpPr>
        <p:spPr bwMode="auto">
          <a:xfrm>
            <a:off x="295275" y="14478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  +  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altLang="en-US" sz="2800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F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CH  +  (CH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</a:t>
            </a:r>
            <a:r>
              <a:rPr lang="en-US" altLang="en-US" sz="2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F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</a:t>
            </a:r>
            <a:r>
              <a:rPr lang="en-US" altLang="en-US" sz="2800" u="sng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9:1 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                                                         </a:t>
            </a: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21575" name="Text Box 7"/>
          <p:cNvSpPr txBox="1">
            <a:spLocks noChangeArrowheads="1"/>
          </p:cNvSpPr>
          <p:nvPr/>
        </p:nvSpPr>
        <p:spPr bwMode="auto">
          <a:xfrm>
            <a:off x="6467475" y="19812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statistical !</a:t>
            </a:r>
          </a:p>
        </p:txBody>
      </p:sp>
      <p:sp>
        <p:nvSpPr>
          <p:cNvPr id="621576" name="Line 8"/>
          <p:cNvSpPr>
            <a:spLocks noChangeShapeType="1"/>
          </p:cNvSpPr>
          <p:nvPr/>
        </p:nvSpPr>
        <p:spPr bwMode="auto">
          <a:xfrm>
            <a:off x="4445000" y="12715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1577" name="Line 9"/>
          <p:cNvSpPr>
            <a:spLocks noChangeShapeType="1"/>
          </p:cNvSpPr>
          <p:nvPr/>
        </p:nvSpPr>
        <p:spPr bwMode="auto">
          <a:xfrm>
            <a:off x="4462463" y="1905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1578" name="Text Box 10"/>
          <p:cNvSpPr txBox="1">
            <a:spLocks noChangeArrowheads="1"/>
          </p:cNvSpPr>
          <p:nvPr/>
        </p:nvSpPr>
        <p:spPr bwMode="auto">
          <a:xfrm>
            <a:off x="4048125" y="207645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21579" name="Text Box 11"/>
          <p:cNvSpPr txBox="1">
            <a:spLocks noChangeArrowheads="1"/>
          </p:cNvSpPr>
          <p:nvPr/>
        </p:nvSpPr>
        <p:spPr bwMode="auto">
          <a:xfrm>
            <a:off x="4048125" y="8382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21581" name="Text Box 13"/>
          <p:cNvSpPr txBox="1">
            <a:spLocks noChangeArrowheads="1"/>
          </p:cNvSpPr>
          <p:nvPr/>
        </p:nvSpPr>
        <p:spPr bwMode="auto">
          <a:xfrm>
            <a:off x="295275" y="14478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  +  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altLang="en-US" sz="2800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F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CH  +  (CH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F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</a:t>
            </a:r>
            <a:r>
              <a:rPr lang="en-US" altLang="en-US" sz="2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9:1 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                                                         </a:t>
            </a:r>
            <a:endParaRPr lang="en-US" altLang="en-US" sz="280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585" y="3322638"/>
            <a:ext cx="8380830" cy="3491566"/>
            <a:chOff x="598280" y="3322638"/>
            <a:chExt cx="8380830" cy="34915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280" y="3322638"/>
              <a:ext cx="3996207" cy="349156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6992" y="3328025"/>
              <a:ext cx="4392118" cy="3486179"/>
            </a:xfrm>
            <a:prstGeom prst="rect">
              <a:avLst/>
            </a:prstGeom>
          </p:spPr>
        </p:pic>
      </p:grp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95275" y="2628823"/>
            <a:ext cx="8370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+  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Br</a:t>
            </a:r>
            <a:r>
              <a:rPr lang="en-US" altLang="en-US" sz="2800" baseline="-25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    (CH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C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Br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only !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52400" y="882418"/>
            <a:ext cx="8839200" cy="1270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23" name="Text Box 7"/>
          <p:cNvSpPr txBox="1">
            <a:spLocks noChangeArrowheads="1"/>
          </p:cNvSpPr>
          <p:nvPr/>
        </p:nvSpPr>
        <p:spPr bwMode="auto">
          <a:xfrm>
            <a:off x="939800" y="311150"/>
            <a:ext cx="726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Just to get a feel for the numbers…….. </a:t>
            </a:r>
          </a:p>
        </p:txBody>
      </p:sp>
      <p:sp>
        <p:nvSpPr>
          <p:cNvPr id="623624" name="Text Box 8"/>
          <p:cNvSpPr txBox="1">
            <a:spLocks noChangeArrowheads="1"/>
          </p:cNvSpPr>
          <p:nvPr/>
        </p:nvSpPr>
        <p:spPr bwMode="auto">
          <a:xfrm>
            <a:off x="1863504" y="5518505"/>
            <a:ext cx="54169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Selectivities vary extensively with the reagent employed, e.g., ICl, ROCl, R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NBr, with temperature, and solvent.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3" y="1730084"/>
            <a:ext cx="8789154" cy="34567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7" name="Text Box 5"/>
          <p:cNvSpPr txBox="1">
            <a:spLocks noChangeArrowheads="1"/>
          </p:cNvSpPr>
          <p:nvPr/>
        </p:nvSpPr>
        <p:spPr bwMode="auto">
          <a:xfrm>
            <a:off x="640558" y="5122953"/>
            <a:ext cx="7883890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dobe Devanagari" panose="02040503050201020203" pitchFamily="18" charset="0"/>
              </a:rPr>
              <a:t>Example: Calculate feasibility of the reaction:</a:t>
            </a:r>
          </a:p>
          <a:p>
            <a:pPr algn="l">
              <a:lnSpc>
                <a:spcPct val="150000"/>
              </a:lnSpc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dobe Devanagari" panose="02040503050201020203" pitchFamily="18" charset="0"/>
              </a:rPr>
              <a:t>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dobe Devanagari" panose="02040503050201020203" pitchFamily="18" charset="0"/>
              </a:rPr>
              <a:t>3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dobe Devanagari" panose="02040503050201020203" pitchFamily="18" charset="0"/>
              </a:rPr>
              <a:t>–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dobe Devanagari" panose="02040503050201020203" pitchFamily="18" charset="0"/>
              </a:rPr>
              <a:t>OH + H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dobe Devanagari" panose="02040503050201020203" pitchFamily="18" charset="0"/>
              </a:rPr>
              <a:t>–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dobe Devanagari" panose="02040503050201020203" pitchFamily="18" charset="0"/>
              </a:rPr>
              <a:t>I         CH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dobe Devanagari" panose="02040503050201020203" pitchFamily="18" charset="0"/>
              </a:rPr>
              <a:t>3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dobe Devanagari" panose="02040503050201020203" pitchFamily="18" charset="0"/>
              </a:rPr>
              <a:t>–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dobe Devanagari" panose="02040503050201020203" pitchFamily="18" charset="0"/>
              </a:rPr>
              <a:t>I + H</a:t>
            </a: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dobe Devanagari" panose="02040503050201020203" pitchFamily="18" charset="0"/>
              </a:rPr>
              <a:t>–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dobe Devanagari" panose="02040503050201020203" pitchFamily="18" charset="0"/>
              </a:rPr>
              <a:t>OH    </a:t>
            </a:r>
            <a:r>
              <a:rPr lang="en-US" altLang="en-US" sz="28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∆</a:t>
            </a:r>
            <a:r>
              <a:rPr lang="en-US" altLang="en-US" sz="2800" i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H°</a:t>
            </a:r>
            <a:r>
              <a:rPr lang="en-US" altLang="en-US" sz="28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dobe Devanagari" panose="02040503050201020203" pitchFamily="18" charset="0"/>
              </a:rPr>
              <a:t> </a:t>
            </a:r>
            <a:r>
              <a:rPr lang="en-US" altLang="en-US" sz="2800" i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dobe Devanagari" panose="02040503050201020203" pitchFamily="18" charset="0"/>
              </a:rPr>
              <a:t>= </a:t>
            </a:r>
            <a:r>
              <a:rPr lang="en-US" altLang="en-US" sz="28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dobe Devanagari" panose="02040503050201020203" pitchFamily="18" charset="0"/>
              </a:rPr>
              <a:t>??</a:t>
            </a:r>
          </a:p>
        </p:txBody>
      </p:sp>
      <p:sp>
        <p:nvSpPr>
          <p:cNvPr id="637958" name="Line 6"/>
          <p:cNvSpPr>
            <a:spLocks noChangeShapeType="1"/>
          </p:cNvSpPr>
          <p:nvPr/>
        </p:nvSpPr>
        <p:spPr bwMode="auto">
          <a:xfrm>
            <a:off x="3240405" y="6120765"/>
            <a:ext cx="666750" cy="95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1" y="986472"/>
            <a:ext cx="8901557" cy="2324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37160"/>
            <a:ext cx="9083040" cy="747016"/>
          </a:xfrm>
        </p:spPr>
        <p:txBody>
          <a:bodyPr/>
          <a:lstStyle/>
          <a:p>
            <a:r>
              <a:rPr lang="en-US" altLang="en-US">
                <a:solidFill>
                  <a:srgbClr val="00FF00"/>
                </a:solidFill>
                <a:latin typeface="Comic Sans MS" panose="030F0702030302020204" pitchFamily="66" charset="0"/>
              </a:rPr>
              <a:t>Bond Dissociation Energy Tables</a:t>
            </a:r>
            <a:endParaRPr lang="en-US">
              <a:solidFill>
                <a:srgbClr val="00FF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81860" y="3564767"/>
            <a:ext cx="45704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∆</a:t>
            </a:r>
            <a:r>
              <a:rPr lang="en-US" altLang="en-US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G°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= </a:t>
            </a:r>
            <a:r>
              <a:rPr lang="en-US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∆</a:t>
            </a:r>
            <a:r>
              <a:rPr lang="en-US" altLang="en-US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H°</a:t>
            </a:r>
            <a:r>
              <a:rPr lang="en-US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 </a:t>
            </a:r>
            <a:r>
              <a:rPr lang="en-US" altLang="en-US" sz="2800" i="1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 </a:t>
            </a:r>
            <a:r>
              <a:rPr lang="en-US" alt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∆</a:t>
            </a:r>
            <a:r>
              <a:rPr lang="en-US" altLang="en-US" sz="2800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S°</a:t>
            </a:r>
            <a:endParaRPr lang="en-US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09173" y="4115396"/>
            <a:ext cx="73089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∆</a:t>
            </a:r>
            <a:r>
              <a:rPr lang="en-US" altLang="en-US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H°</a:t>
            </a:r>
            <a:r>
              <a:rPr lang="en-US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= </a:t>
            </a:r>
            <a:r>
              <a:rPr lang="en-US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(sum of strength of bonds broken) </a:t>
            </a:r>
            <a:r>
              <a:rPr lang="en-US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– </a:t>
            </a:r>
            <a:r>
              <a:rPr lang="en-US" altLang="en-US" sz="2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(sum of strengths of bonds made)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4317" y="3555754"/>
            <a:ext cx="1381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Recall: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880360" y="2026920"/>
            <a:ext cx="3871954" cy="41148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EBD1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21920" y="878840"/>
            <a:ext cx="8900160" cy="5336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8913" y="4360863"/>
            <a:ext cx="7102790" cy="2000548"/>
            <a:chOff x="714375" y="4360863"/>
            <a:chExt cx="7102790" cy="2000548"/>
          </a:xfrm>
        </p:grpSpPr>
        <p:sp>
          <p:nvSpPr>
            <p:cNvPr id="638981" name="Text Box 5"/>
            <p:cNvSpPr txBox="1">
              <a:spLocks noChangeArrowheads="1"/>
            </p:cNvSpPr>
            <p:nvPr/>
          </p:nvSpPr>
          <p:spPr bwMode="auto">
            <a:xfrm>
              <a:off x="714375" y="4360863"/>
              <a:ext cx="646042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CH</a:t>
              </a:r>
              <a:r>
                <a:rPr lang="en-US" altLang="en-US" sz="28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3</a:t>
              </a:r>
              <a:r>
                <a:rPr lang="en-US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–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OH + H</a:t>
              </a:r>
              <a:r>
                <a:rPr lang="en-US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–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I             CH</a:t>
              </a:r>
              <a:r>
                <a:rPr lang="en-US" altLang="en-US" sz="28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3</a:t>
              </a:r>
              <a:r>
                <a:rPr lang="en-US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–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I + H</a:t>
              </a:r>
              <a:r>
                <a:rPr lang="en-US" alt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–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OH  </a:t>
              </a:r>
            </a:p>
          </p:txBody>
        </p:sp>
        <p:sp>
          <p:nvSpPr>
            <p:cNvPr id="638982" name="Line 6"/>
            <p:cNvSpPr>
              <a:spLocks noChangeShapeType="1"/>
            </p:cNvSpPr>
            <p:nvPr/>
          </p:nvSpPr>
          <p:spPr bwMode="auto">
            <a:xfrm>
              <a:off x="3362325" y="4638675"/>
              <a:ext cx="666750" cy="952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38983" name="Text Box 7"/>
            <p:cNvSpPr txBox="1">
              <a:spLocks noChangeArrowheads="1"/>
            </p:cNvSpPr>
            <p:nvPr/>
          </p:nvSpPr>
          <p:spPr bwMode="auto">
            <a:xfrm>
              <a:off x="848591" y="4884083"/>
              <a:ext cx="6968574" cy="1477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93             71                    -57       -119 </a:t>
              </a:r>
            </a:p>
            <a:p>
              <a:pPr algn="l"/>
              <a:endPara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  <a:p>
              <a:pPr algn="l"/>
              <a:r>
                <a:rPr lang="en-US" alt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    Sum of all values:  164 – 176 =  –12 kcal mol</a:t>
              </a:r>
              <a:r>
                <a:rPr lang="en-US" altLang="en-US" sz="2400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-1</a:t>
              </a:r>
              <a:endPara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  <a:p>
              <a:pPr algn="l"/>
              <a:r>
                <a:rPr lang="en-US" altLang="en-US" sz="1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1" y="986472"/>
            <a:ext cx="8901557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9100" y="1189514"/>
            <a:ext cx="8305800" cy="556260"/>
            <a:chOff x="285750" y="213836"/>
            <a:chExt cx="8305800" cy="556260"/>
          </a:xfrm>
        </p:grpSpPr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85750" y="250983"/>
              <a:ext cx="8305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To </a:t>
              </a:r>
              <a:r>
                <a:rPr lang="en-US" altLang="en-US" sz="28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functionalize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alkanes, we need to break </a:t>
              </a:r>
              <a:r>
                <a:rPr lang="en-US" altLang="en-US" sz="2800">
                  <a:solidFill>
                    <a:srgbClr val="B2B2B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C</a:t>
              </a:r>
              <a:r>
                <a:rPr lang="en-US" altLang="en-US" sz="28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   </a:t>
              </a:r>
              <a:r>
                <a:rPr lang="en-US" altLang="en-US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H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810817" y="213836"/>
              <a:ext cx="296863" cy="533400"/>
              <a:chOff x="3143250" y="381000"/>
              <a:chExt cx="296863" cy="533400"/>
            </a:xfrm>
          </p:grpSpPr>
          <p:sp>
            <p:nvSpPr>
              <p:cNvPr id="641029" name="Line 5"/>
              <p:cNvSpPr>
                <a:spLocks noChangeShapeType="1"/>
              </p:cNvSpPr>
              <p:nvPr/>
            </p:nvSpPr>
            <p:spPr bwMode="auto">
              <a:xfrm>
                <a:off x="3143250" y="685800"/>
                <a:ext cx="296863" cy="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1030" name="Freeform 6"/>
              <p:cNvSpPr>
                <a:spLocks/>
              </p:cNvSpPr>
              <p:nvPr/>
            </p:nvSpPr>
            <p:spPr bwMode="auto">
              <a:xfrm>
                <a:off x="3244850" y="381000"/>
                <a:ext cx="74613" cy="533400"/>
              </a:xfrm>
              <a:custGeom>
                <a:avLst/>
                <a:gdLst>
                  <a:gd name="T0" fmla="*/ 48 w 48"/>
                  <a:gd name="T1" fmla="*/ 0 h 336"/>
                  <a:gd name="T2" fmla="*/ 0 w 48"/>
                  <a:gd name="T3" fmla="*/ 96 h 336"/>
                  <a:gd name="T4" fmla="*/ 48 w 48"/>
                  <a:gd name="T5" fmla="*/ 144 h 336"/>
                  <a:gd name="T6" fmla="*/ 0 w 48"/>
                  <a:gd name="T7" fmla="*/ 288 h 336"/>
                  <a:gd name="T8" fmla="*/ 48 w 48"/>
                  <a:gd name="T9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36">
                    <a:moveTo>
                      <a:pt x="48" y="0"/>
                    </a:moveTo>
                    <a:cubicBezTo>
                      <a:pt x="24" y="36"/>
                      <a:pt x="0" y="72"/>
                      <a:pt x="0" y="96"/>
                    </a:cubicBezTo>
                    <a:cubicBezTo>
                      <a:pt x="0" y="120"/>
                      <a:pt x="48" y="112"/>
                      <a:pt x="48" y="144"/>
                    </a:cubicBezTo>
                    <a:cubicBezTo>
                      <a:pt x="48" y="176"/>
                      <a:pt x="0" y="256"/>
                      <a:pt x="0" y="288"/>
                    </a:cubicBezTo>
                    <a:cubicBezTo>
                      <a:pt x="0" y="320"/>
                      <a:pt x="40" y="328"/>
                      <a:pt x="48" y="336"/>
                    </a:cubicBezTo>
                  </a:path>
                </a:pathLst>
              </a:custGeom>
              <a:noFill/>
              <a:ln w="38100" cap="flat" cmpd="sng">
                <a:solidFill>
                  <a:srgbClr val="66CCFF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641031" name="Text Box 7"/>
          <p:cNvSpPr txBox="1">
            <a:spLocks noChangeArrowheads="1"/>
          </p:cNvSpPr>
          <p:nvPr/>
        </p:nvSpPr>
        <p:spPr bwMode="auto">
          <a:xfrm>
            <a:off x="457200" y="1800225"/>
            <a:ext cx="7620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But: Are all C–H bonds the same ?</a:t>
            </a:r>
            <a:r>
              <a:rPr lang="en-US" alt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altLang="en-US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41032" name="Text Box 8"/>
          <p:cNvSpPr txBox="1">
            <a:spLocks noChangeArrowheads="1"/>
          </p:cNvSpPr>
          <p:nvPr/>
        </p:nvSpPr>
        <p:spPr bwMode="auto">
          <a:xfrm>
            <a:off x="447675" y="4991100"/>
            <a:ext cx="8143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en-US" altLang="en-US" sz="3600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Hº</a:t>
            </a:r>
            <a:r>
              <a:rPr lang="en-US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 decrease along the series:</a:t>
            </a:r>
          </a:p>
        </p:txBody>
      </p:sp>
      <p:sp>
        <p:nvSpPr>
          <p:cNvPr id="641033" name="Text Box 9"/>
          <p:cNvSpPr txBox="1">
            <a:spLocks noChangeArrowheads="1"/>
          </p:cNvSpPr>
          <p:nvPr/>
        </p:nvSpPr>
        <p:spPr bwMode="auto">
          <a:xfrm>
            <a:off x="466725" y="5638800"/>
            <a:ext cx="7400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6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US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&gt; R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prim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―</a:t>
            </a:r>
            <a:r>
              <a:rPr lang="en-US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&gt; R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sec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―</a:t>
            </a:r>
            <a:r>
              <a:rPr lang="en-US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&gt; R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tert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―</a:t>
            </a:r>
            <a:r>
              <a:rPr lang="en-US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641035" name="Rectangle 11"/>
          <p:cNvSpPr>
            <a:spLocks noChangeArrowheads="1"/>
          </p:cNvSpPr>
          <p:nvPr/>
        </p:nvSpPr>
        <p:spPr bwMode="auto">
          <a:xfrm>
            <a:off x="7145338" y="3251200"/>
            <a:ext cx="15605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alt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No!</a:t>
            </a:r>
          </a:p>
        </p:txBody>
      </p:sp>
      <p:pic>
        <p:nvPicPr>
          <p:cNvPr id="64103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2401888"/>
            <a:ext cx="3462338" cy="24257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41038" name="Line 14"/>
          <p:cNvSpPr>
            <a:spLocks noChangeShapeType="1"/>
          </p:cNvSpPr>
          <p:nvPr/>
        </p:nvSpPr>
        <p:spPr bwMode="auto">
          <a:xfrm flipV="1">
            <a:off x="1285875" y="3743325"/>
            <a:ext cx="866775" cy="44767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1039" name="Line 15"/>
          <p:cNvSpPr>
            <a:spLocks noChangeShapeType="1"/>
          </p:cNvSpPr>
          <p:nvPr/>
        </p:nvSpPr>
        <p:spPr bwMode="auto">
          <a:xfrm flipH="1" flipV="1">
            <a:off x="3810000" y="3952875"/>
            <a:ext cx="1981200" cy="4381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1040" name="Line 16"/>
          <p:cNvSpPr>
            <a:spLocks noChangeShapeType="1"/>
          </p:cNvSpPr>
          <p:nvPr/>
        </p:nvSpPr>
        <p:spPr bwMode="auto">
          <a:xfrm flipH="1" flipV="1">
            <a:off x="4238625" y="2647950"/>
            <a:ext cx="1476375" cy="666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1041" name="Text Box 17"/>
          <p:cNvSpPr txBox="1">
            <a:spLocks noChangeArrowheads="1"/>
          </p:cNvSpPr>
          <p:nvPr/>
        </p:nvSpPr>
        <p:spPr bwMode="auto">
          <a:xfrm>
            <a:off x="446088" y="4154488"/>
            <a:ext cx="1058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Primary</a:t>
            </a:r>
          </a:p>
        </p:txBody>
      </p:sp>
      <p:sp>
        <p:nvSpPr>
          <p:cNvPr id="641042" name="Text Box 18"/>
          <p:cNvSpPr txBox="1">
            <a:spLocks noChangeArrowheads="1"/>
          </p:cNvSpPr>
          <p:nvPr/>
        </p:nvSpPr>
        <p:spPr bwMode="auto">
          <a:xfrm>
            <a:off x="5708650" y="2525713"/>
            <a:ext cx="1398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Secondary</a:t>
            </a:r>
          </a:p>
        </p:txBody>
      </p:sp>
      <p:sp>
        <p:nvSpPr>
          <p:cNvPr id="641043" name="Rectangle 19"/>
          <p:cNvSpPr>
            <a:spLocks noChangeArrowheads="1"/>
          </p:cNvSpPr>
          <p:nvPr/>
        </p:nvSpPr>
        <p:spPr bwMode="auto">
          <a:xfrm>
            <a:off x="5765800" y="4183063"/>
            <a:ext cx="104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Tertiary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1754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00FF00"/>
                </a:solidFill>
                <a:latin typeface="+mn-lt"/>
              </a:rPr>
              <a:t>C-H Bond Strengths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63015" y="960121"/>
            <a:ext cx="8817970" cy="16668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66" y="2456156"/>
            <a:ext cx="7455068" cy="426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719" y="299849"/>
            <a:ext cx="4950563" cy="20329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24" y="76218"/>
            <a:ext cx="8280953" cy="4861671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091497" y="4870002"/>
            <a:ext cx="2823209" cy="1908306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3" name="Straight Arrow Connector 2"/>
          <p:cNvCxnSpPr/>
          <p:nvPr/>
        </p:nvCxnSpPr>
        <p:spPr bwMode="auto">
          <a:xfrm flipH="1" flipV="1">
            <a:off x="1661160" y="4221480"/>
            <a:ext cx="1690054" cy="1104900"/>
          </a:xfrm>
          <a:prstGeom prst="straightConnector1">
            <a:avLst/>
          </a:prstGeom>
          <a:ln w="28575">
            <a:solidFill>
              <a:srgbClr val="66CCFF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4663440" y="4221480"/>
            <a:ext cx="30480" cy="2362200"/>
          </a:xfrm>
          <a:prstGeom prst="straightConnector1">
            <a:avLst/>
          </a:prstGeom>
          <a:noFill/>
          <a:ln w="28575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4335780" y="4168140"/>
            <a:ext cx="3261360" cy="140970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48494" y="5624100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FF"/>
                </a:solidFill>
              </a:rPr>
              <a:t>Why?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16343" y="5193361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0B050"/>
                </a:solidFill>
                <a:sym typeface="Symbol" panose="05050102010706020507" pitchFamily="18" charset="2"/>
              </a:rPr>
              <a:t></a:t>
            </a:r>
            <a:endParaRPr lang="en-US" sz="400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9006" y="6178098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00FF"/>
                </a:solidFill>
                <a:sym typeface="Symbol" panose="05050102010706020507" pitchFamily="18" charset="2"/>
              </a:rPr>
              <a:t></a:t>
            </a:r>
            <a:endParaRPr lang="en-US" sz="4000">
              <a:solidFill>
                <a:srgbClr val="FF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44266" y="4922529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66CCFF"/>
                </a:solidFill>
                <a:sym typeface="Symbol" panose="05050102010706020507" pitchFamily="18" charset="2"/>
              </a:rPr>
              <a:t></a:t>
            </a:r>
            <a:endParaRPr lang="en-US" sz="4000">
              <a:solidFill>
                <a:srgbClr val="66CC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59" y="113690"/>
            <a:ext cx="8067082" cy="1143000"/>
          </a:xfrm>
        </p:spPr>
        <p:txBody>
          <a:bodyPr/>
          <a:lstStyle/>
          <a:p>
            <a:r>
              <a:rPr lang="en-US">
                <a:solidFill>
                  <a:srgbClr val="00FF00"/>
                </a:solidFill>
                <a:latin typeface="+mn-lt"/>
              </a:rPr>
              <a:t>Structure Of Alkyl Radicals</a:t>
            </a:r>
          </a:p>
        </p:txBody>
      </p:sp>
      <p:pic>
        <p:nvPicPr>
          <p:cNvPr id="606236" name="Picture 2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108200"/>
            <a:ext cx="7772400" cy="317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6239" name="Rectangle 31"/>
          <p:cNvSpPr>
            <a:spLocks noChangeArrowheads="1"/>
          </p:cNvSpPr>
          <p:nvPr/>
        </p:nvSpPr>
        <p:spPr bwMode="auto">
          <a:xfrm>
            <a:off x="6086144" y="5295900"/>
            <a:ext cx="249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00CC99"/>
                </a:solidFill>
                <a:effectLst/>
                <a:latin typeface="+mn-lt"/>
              </a:rPr>
              <a:t>Remember BH</a:t>
            </a:r>
            <a:r>
              <a:rPr lang="en-US" altLang="en-US" sz="2400" b="1" baseline="-25000">
                <a:solidFill>
                  <a:srgbClr val="00CC99"/>
                </a:solidFill>
                <a:effectLst/>
                <a:latin typeface="+mn-lt"/>
              </a:rPr>
              <a:t>3</a:t>
            </a:r>
            <a:r>
              <a:rPr lang="en-US" altLang="en-US" sz="2400" b="1">
                <a:solidFill>
                  <a:srgbClr val="00CC99"/>
                </a:solidFill>
                <a:effectLst/>
                <a:latin typeface="+mn-lt"/>
              </a:rPr>
              <a:t>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74203" y="1223059"/>
            <a:ext cx="4652236" cy="646331"/>
            <a:chOff x="1310323" y="1165909"/>
            <a:chExt cx="4652236" cy="646331"/>
          </a:xfrm>
        </p:grpSpPr>
        <p:sp>
          <p:nvSpPr>
            <p:cNvPr id="606215" name="Oval 7"/>
            <p:cNvSpPr>
              <a:spLocks noChangeArrowheads="1"/>
            </p:cNvSpPr>
            <p:nvPr/>
          </p:nvSpPr>
          <p:spPr bwMode="auto">
            <a:xfrm flipH="1" flipV="1">
              <a:off x="1724025" y="1412875"/>
              <a:ext cx="76200" cy="76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06240" name="Rectangle 32"/>
            <p:cNvSpPr>
              <a:spLocks noChangeArrowheads="1"/>
            </p:cNvSpPr>
            <p:nvPr/>
          </p:nvSpPr>
          <p:spPr bwMode="auto">
            <a:xfrm>
              <a:off x="1310323" y="1165909"/>
              <a:ext cx="465223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36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R  is </a:t>
              </a:r>
              <a:r>
                <a:rPr lang="en-US" altLang="en-US" sz="3600" i="1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sp</a:t>
              </a:r>
              <a:r>
                <a:rPr lang="en-US" altLang="en-US" sz="3600" baseline="300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altLang="en-US" sz="360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-hybridized</a:t>
              </a:r>
              <a:r>
                <a:rPr lang="en-US" altLang="en-US" sz="36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.</a:t>
              </a:r>
              <a:r>
                <a:rPr lang="en-US" altLang="en-US" sz="36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606241" name="Text Box 33"/>
          <p:cNvSpPr txBox="1">
            <a:spLocks noChangeArrowheads="1"/>
          </p:cNvSpPr>
          <p:nvPr/>
        </p:nvSpPr>
        <p:spPr bwMode="auto">
          <a:xfrm>
            <a:off x="706438" y="5845175"/>
            <a:ext cx="79977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Substitution stabilizes the radical. How?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44649" y="1004341"/>
            <a:ext cx="8854703" cy="11659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2" name="Rectangle 4"/>
          <p:cNvSpPr>
            <a:spLocks noChangeArrowheads="1"/>
          </p:cNvSpPr>
          <p:nvPr/>
        </p:nvSpPr>
        <p:spPr bwMode="auto">
          <a:xfrm>
            <a:off x="3906838" y="4495800"/>
            <a:ext cx="40592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1pPr>
            <a:lvl2pPr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2pPr>
            <a:lvl3pPr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3pPr>
            <a:lvl4pPr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4pPr>
            <a:lvl5pPr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BD1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defRPr>
            </a:lvl9pPr>
          </a:lstStyle>
          <a:p>
            <a:r>
              <a:rPr lang="en-US" altLang="en-US" sz="3600" b="0">
                <a:solidFill>
                  <a:srgbClr val="00FF00"/>
                </a:solidFill>
                <a:latin typeface="Comic Sans MS" panose="030F0702030302020204" pitchFamily="66" charset="0"/>
              </a:rPr>
              <a:t>Hyperconjugation</a:t>
            </a:r>
          </a:p>
        </p:txBody>
      </p:sp>
      <p:sp>
        <p:nvSpPr>
          <p:cNvPr id="631813" name="Text Box 5"/>
          <p:cNvSpPr txBox="1">
            <a:spLocks noChangeArrowheads="1"/>
          </p:cNvSpPr>
          <p:nvPr/>
        </p:nvSpPr>
        <p:spPr bwMode="auto">
          <a:xfrm>
            <a:off x="314325" y="1255713"/>
            <a:ext cx="8534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US" altLang="en-US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-Orbital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(with single </a:t>
            </a:r>
            <a:r>
              <a:rPr lang="en-US" altLang="en-US" sz="36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 overlaps with </a:t>
            </a:r>
            <a:r>
              <a:rPr lang="en-US" altLang="en-US" sz="36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bonding molecular orbital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of neighboring </a:t>
            </a:r>
            <a:r>
              <a:rPr lang="en-US" alt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-H (or any other) bond.</a:t>
            </a:r>
          </a:p>
        </p:txBody>
      </p:sp>
      <p:sp>
        <p:nvSpPr>
          <p:cNvPr id="631814" name="Oval 6"/>
          <p:cNvSpPr>
            <a:spLocks noChangeArrowheads="1"/>
          </p:cNvSpPr>
          <p:nvPr/>
        </p:nvSpPr>
        <p:spPr bwMode="auto">
          <a:xfrm>
            <a:off x="1447800" y="3962400"/>
            <a:ext cx="457200" cy="1066800"/>
          </a:xfrm>
          <a:prstGeom prst="ellipse">
            <a:avLst/>
          </a:prstGeom>
          <a:gradFill rotWithShape="1">
            <a:gsLst>
              <a:gs pos="0">
                <a:srgbClr val="66CCFF">
                  <a:alpha val="39999"/>
                </a:srgbClr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1815" name="Oval 7"/>
          <p:cNvSpPr>
            <a:spLocks noChangeArrowheads="1"/>
          </p:cNvSpPr>
          <p:nvPr/>
        </p:nvSpPr>
        <p:spPr bwMode="auto">
          <a:xfrm>
            <a:off x="1447800" y="5486400"/>
            <a:ext cx="457200" cy="1066800"/>
          </a:xfrm>
          <a:prstGeom prst="ellipse">
            <a:avLst/>
          </a:prstGeom>
          <a:gradFill rotWithShape="1">
            <a:gsLst>
              <a:gs pos="0">
                <a:srgbClr val="66CCFF">
                  <a:alpha val="39999"/>
                </a:srgbClr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1816" name="Text Box 8"/>
          <p:cNvSpPr txBox="1">
            <a:spLocks noChangeArrowheads="1"/>
          </p:cNvSpPr>
          <p:nvPr/>
        </p:nvSpPr>
        <p:spPr bwMode="auto">
          <a:xfrm>
            <a:off x="990600" y="49530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631817" name="Freeform 9"/>
          <p:cNvSpPr>
            <a:spLocks/>
          </p:cNvSpPr>
          <p:nvPr/>
        </p:nvSpPr>
        <p:spPr bwMode="auto">
          <a:xfrm>
            <a:off x="857250" y="5362575"/>
            <a:ext cx="561975" cy="142875"/>
          </a:xfrm>
          <a:custGeom>
            <a:avLst/>
            <a:gdLst>
              <a:gd name="T0" fmla="*/ 384 w 384"/>
              <a:gd name="T1" fmla="*/ 0 h 192"/>
              <a:gd name="T2" fmla="*/ 0 w 384"/>
              <a:gd name="T3" fmla="*/ 144 h 192"/>
              <a:gd name="T4" fmla="*/ 48 w 384"/>
              <a:gd name="T5" fmla="*/ 192 h 192"/>
              <a:gd name="T6" fmla="*/ 384 w 384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92">
                <a:moveTo>
                  <a:pt x="384" y="0"/>
                </a:moveTo>
                <a:lnTo>
                  <a:pt x="0" y="144"/>
                </a:lnTo>
                <a:lnTo>
                  <a:pt x="48" y="192"/>
                </a:lnTo>
                <a:lnTo>
                  <a:pt x="3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1818" name="Line 10"/>
          <p:cNvSpPr>
            <a:spLocks noChangeShapeType="1"/>
          </p:cNvSpPr>
          <p:nvPr/>
        </p:nvSpPr>
        <p:spPr bwMode="auto">
          <a:xfrm flipH="1" flipV="1">
            <a:off x="885825" y="4972050"/>
            <a:ext cx="561975" cy="1333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1819" name="Line 11"/>
          <p:cNvSpPr>
            <a:spLocks noChangeShapeType="1"/>
          </p:cNvSpPr>
          <p:nvPr/>
        </p:nvSpPr>
        <p:spPr bwMode="auto">
          <a:xfrm>
            <a:off x="1905000" y="52578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1820" name="Text Box 12"/>
          <p:cNvSpPr txBox="1">
            <a:spLocks noChangeArrowheads="1"/>
          </p:cNvSpPr>
          <p:nvPr/>
        </p:nvSpPr>
        <p:spPr bwMode="auto">
          <a:xfrm>
            <a:off x="2209800" y="49530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631821" name="Oval 13"/>
          <p:cNvSpPr>
            <a:spLocks noChangeArrowheads="1"/>
          </p:cNvSpPr>
          <p:nvPr/>
        </p:nvSpPr>
        <p:spPr bwMode="auto">
          <a:xfrm rot="1800000">
            <a:off x="2387600" y="5448300"/>
            <a:ext cx="152400" cy="304800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0392"/>
                  <a:invGamma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1822" name="Oval 14"/>
          <p:cNvSpPr>
            <a:spLocks noChangeArrowheads="1"/>
          </p:cNvSpPr>
          <p:nvPr/>
        </p:nvSpPr>
        <p:spPr bwMode="auto">
          <a:xfrm rot="1800000">
            <a:off x="2819400" y="4038600"/>
            <a:ext cx="457200" cy="1066800"/>
          </a:xfrm>
          <a:prstGeom prst="ellipse">
            <a:avLst/>
          </a:prstGeom>
          <a:gradFill rotWithShape="1">
            <a:gsLst>
              <a:gs pos="0">
                <a:schemeClr val="tx2">
                  <a:alpha val="39000"/>
                </a:schemeClr>
              </a:gs>
              <a:gs pos="100000">
                <a:schemeClr val="tx2">
                  <a:gamma/>
                  <a:shade val="63529"/>
                  <a:invGamma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1823" name="Oval 15"/>
          <p:cNvSpPr>
            <a:spLocks noChangeArrowheads="1"/>
          </p:cNvSpPr>
          <p:nvPr/>
        </p:nvSpPr>
        <p:spPr bwMode="auto">
          <a:xfrm>
            <a:off x="2971800" y="350520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tx2">
                  <a:alpha val="39999"/>
                </a:schemeClr>
              </a:gs>
              <a:gs pos="100000">
                <a:schemeClr val="tx2">
                  <a:gamma/>
                  <a:shade val="60392"/>
                  <a:invGamma/>
                </a:scheme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1824" name="Text Box 16"/>
          <p:cNvSpPr txBox="1">
            <a:spLocks noChangeArrowheads="1"/>
          </p:cNvSpPr>
          <p:nvPr/>
        </p:nvSpPr>
        <p:spPr bwMode="auto">
          <a:xfrm>
            <a:off x="2886075" y="35052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631825" name="Freeform 17"/>
          <p:cNvSpPr>
            <a:spLocks/>
          </p:cNvSpPr>
          <p:nvPr/>
        </p:nvSpPr>
        <p:spPr bwMode="auto">
          <a:xfrm rot="14557907">
            <a:off x="2655094" y="5576094"/>
            <a:ext cx="657225" cy="138113"/>
          </a:xfrm>
          <a:custGeom>
            <a:avLst/>
            <a:gdLst>
              <a:gd name="T0" fmla="*/ 384 w 384"/>
              <a:gd name="T1" fmla="*/ 0 h 192"/>
              <a:gd name="T2" fmla="*/ 0 w 384"/>
              <a:gd name="T3" fmla="*/ 144 h 192"/>
              <a:gd name="T4" fmla="*/ 48 w 384"/>
              <a:gd name="T5" fmla="*/ 192 h 192"/>
              <a:gd name="T6" fmla="*/ 384 w 384"/>
              <a:gd name="T7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" h="192">
                <a:moveTo>
                  <a:pt x="384" y="0"/>
                </a:moveTo>
                <a:lnTo>
                  <a:pt x="0" y="144"/>
                </a:lnTo>
                <a:lnTo>
                  <a:pt x="48" y="192"/>
                </a:lnTo>
                <a:lnTo>
                  <a:pt x="3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1826" name="Line 18"/>
          <p:cNvSpPr>
            <a:spLocks noChangeShapeType="1"/>
          </p:cNvSpPr>
          <p:nvPr/>
        </p:nvSpPr>
        <p:spPr bwMode="auto">
          <a:xfrm>
            <a:off x="2876550" y="5343525"/>
            <a:ext cx="514350" cy="2762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1827" name="Oval 19"/>
          <p:cNvSpPr>
            <a:spLocks noChangeArrowheads="1"/>
          </p:cNvSpPr>
          <p:nvPr/>
        </p:nvSpPr>
        <p:spPr bwMode="auto">
          <a:xfrm flipH="1" flipV="1">
            <a:off x="3136900" y="41656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1828" name="Oval 20"/>
          <p:cNvSpPr>
            <a:spLocks noChangeArrowheads="1"/>
          </p:cNvSpPr>
          <p:nvPr/>
        </p:nvSpPr>
        <p:spPr bwMode="auto">
          <a:xfrm flipH="1" flipV="1">
            <a:off x="3263900" y="42291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1829" name="Oval 21"/>
          <p:cNvSpPr>
            <a:spLocks noChangeArrowheads="1"/>
          </p:cNvSpPr>
          <p:nvPr/>
        </p:nvSpPr>
        <p:spPr bwMode="auto">
          <a:xfrm flipH="1" flipV="1">
            <a:off x="1600200" y="4191000"/>
            <a:ext cx="76200" cy="76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1830" name="Freeform 22"/>
          <p:cNvSpPr>
            <a:spLocks/>
          </p:cNvSpPr>
          <p:nvPr/>
        </p:nvSpPr>
        <p:spPr bwMode="auto">
          <a:xfrm>
            <a:off x="1752600" y="4038600"/>
            <a:ext cx="1295400" cy="152400"/>
          </a:xfrm>
          <a:custGeom>
            <a:avLst/>
            <a:gdLst>
              <a:gd name="T0" fmla="*/ 0 w 816"/>
              <a:gd name="T1" fmla="*/ 96 h 96"/>
              <a:gd name="T2" fmla="*/ 384 w 816"/>
              <a:gd name="T3" fmla="*/ 0 h 96"/>
              <a:gd name="T4" fmla="*/ 816 w 816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96">
                <a:moveTo>
                  <a:pt x="0" y="96"/>
                </a:moveTo>
                <a:cubicBezTo>
                  <a:pt x="124" y="48"/>
                  <a:pt x="248" y="0"/>
                  <a:pt x="384" y="0"/>
                </a:cubicBezTo>
                <a:cubicBezTo>
                  <a:pt x="520" y="0"/>
                  <a:pt x="744" y="80"/>
                  <a:pt x="816" y="96"/>
                </a:cubicBezTo>
              </a:path>
            </a:pathLst>
          </a:custGeom>
          <a:noFill/>
          <a:ln w="38100" cap="flat" cmpd="sng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1831" name="Text Box 23"/>
          <p:cNvSpPr txBox="1">
            <a:spLocks noChangeArrowheads="1"/>
          </p:cNvSpPr>
          <p:nvPr/>
        </p:nvSpPr>
        <p:spPr bwMode="auto">
          <a:xfrm>
            <a:off x="990600" y="49530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631832" name="Text Box 24"/>
          <p:cNvSpPr txBox="1">
            <a:spLocks noChangeArrowheads="1"/>
          </p:cNvSpPr>
          <p:nvPr/>
        </p:nvSpPr>
        <p:spPr bwMode="auto">
          <a:xfrm>
            <a:off x="2209800" y="49530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631833" name="Rectangle 25"/>
          <p:cNvSpPr>
            <a:spLocks noGrp="1" noChangeArrowheads="1"/>
          </p:cNvSpPr>
          <p:nvPr>
            <p:ph type="title"/>
          </p:nvPr>
        </p:nvSpPr>
        <p:spPr>
          <a:xfrm>
            <a:off x="609600" y="314325"/>
            <a:ext cx="7772400" cy="659009"/>
          </a:xfrm>
        </p:spPr>
        <p:txBody>
          <a:bodyPr/>
          <a:lstStyle/>
          <a:p>
            <a:r>
              <a:rPr lang="en-US" altLang="en-US">
                <a:solidFill>
                  <a:srgbClr val="00FF00"/>
                </a:solidFill>
                <a:latin typeface="+mn-lt"/>
              </a:rPr>
              <a:t>Hyperconjugation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129659" y="1066800"/>
            <a:ext cx="8884683" cy="10160"/>
          </a:xfrm>
          <a:prstGeom prst="line">
            <a:avLst/>
          </a:prstGeom>
          <a:noFill/>
          <a:ln w="38100" cap="flat" cmpd="sng" algn="ctr">
            <a:solidFill>
              <a:srgbClr val="777777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Custom 2">
      <a:majorFont>
        <a:latin typeface="Cosmic sans 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rgbClr val="EBD1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rgbClr val="EBD18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777777"/>
        </a:dk1>
        <a:lt1>
          <a:srgbClr val="EBD189"/>
        </a:lt1>
        <a:dk2>
          <a:srgbClr val="00007A"/>
        </a:dk2>
        <a:lt2>
          <a:srgbClr val="EBD189"/>
        </a:lt2>
        <a:accent1>
          <a:srgbClr val="0099CC"/>
        </a:accent1>
        <a:accent2>
          <a:srgbClr val="777777"/>
        </a:accent2>
        <a:accent3>
          <a:srgbClr val="AAAABE"/>
        </a:accent3>
        <a:accent4>
          <a:srgbClr val="C9B274"/>
        </a:accent4>
        <a:accent5>
          <a:srgbClr val="AACAE2"/>
        </a:accent5>
        <a:accent6>
          <a:srgbClr val="6B6B6B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12608</TotalTime>
  <Words>1208</Words>
  <Application>Microsoft Office PowerPoint</Application>
  <PresentationFormat>On-screen Show (4:3)</PresentationFormat>
  <Paragraphs>200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Rounded MT Bold</vt:lpstr>
      <vt:lpstr>Comic Sans MS</vt:lpstr>
      <vt:lpstr>Cosmic sans </vt:lpstr>
      <vt:lpstr>Times New Roman</vt:lpstr>
      <vt:lpstr>Default Design</vt:lpstr>
      <vt:lpstr>Chapter 3: Radical Halogenation</vt:lpstr>
      <vt:lpstr>Radical Halogenation And Bond Strength</vt:lpstr>
      <vt:lpstr>Bond Dissociation Energy Tables</vt:lpstr>
      <vt:lpstr>PowerPoint Presentation</vt:lpstr>
      <vt:lpstr>C-H Bond Strengths</vt:lpstr>
      <vt:lpstr>PowerPoint Presentation</vt:lpstr>
      <vt:lpstr>PowerPoint Presentation</vt:lpstr>
      <vt:lpstr>Structure Of Alkyl Radicals</vt:lpstr>
      <vt:lpstr>Hyperconjugation</vt:lpstr>
      <vt:lpstr>More Neighboring Bonds: More Hyperconjugation</vt:lpstr>
      <vt:lpstr>Radical Halogenation: Methane And Chlorine (Kcal Mol-1)</vt:lpstr>
      <vt:lpstr>How does the Cl–Cl bond break?</vt:lpstr>
      <vt:lpstr>PowerPoint Presentation</vt:lpstr>
      <vt:lpstr>Orbital Picture Of H· Abstraction</vt:lpstr>
      <vt:lpstr>PowerPoint Presentation</vt:lpstr>
      <vt:lpstr>Other Halogenations Of Methane</vt:lpstr>
      <vt:lpstr>PowerPoint Presentation</vt:lpstr>
      <vt:lpstr>PowerPoint Presentation</vt:lpstr>
      <vt:lpstr>Selectivity For Different C-H Bonds</vt:lpstr>
      <vt:lpstr>PowerPoint Presentation</vt:lpstr>
      <vt:lpstr>PowerPoint Presentation</vt:lpstr>
      <vt:lpstr>Selectivity And Other Halogens</vt:lpstr>
      <vt:lpstr>PowerPoint Presentation</vt:lpstr>
    </vt:vector>
  </TitlesOfParts>
  <Manager/>
  <Company>UCB Chemisrty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F2005</dc:title>
  <dc:subject>Chemistry 3A</dc:subject>
  <dc:creator>P. Vollhardt</dc:creator>
  <cp:keywords/>
  <cp:lastModifiedBy>Walker, Kevin</cp:lastModifiedBy>
  <cp:revision>542</cp:revision>
  <dcterms:created xsi:type="dcterms:W3CDTF">2000-03-16T20:35:38Z</dcterms:created>
  <dcterms:modified xsi:type="dcterms:W3CDTF">2023-09-20T17:32:58Z</dcterms:modified>
  <cp:category>Chemistry</cp:category>
</cp:coreProperties>
</file>