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6" r:id="rId3"/>
    <p:sldMasterId id="2147483691" r:id="rId4"/>
  </p:sldMasterIdLst>
  <p:notesMasterIdLst>
    <p:notesMasterId r:id="rId96"/>
  </p:notesMasterIdLst>
  <p:handoutMasterIdLst>
    <p:handoutMasterId r:id="rId97"/>
  </p:handoutMasterIdLst>
  <p:sldIdLst>
    <p:sldId id="684" r:id="rId5"/>
    <p:sldId id="685" r:id="rId6"/>
    <p:sldId id="688" r:id="rId7"/>
    <p:sldId id="689" r:id="rId8"/>
    <p:sldId id="690" r:id="rId9"/>
    <p:sldId id="691" r:id="rId10"/>
    <p:sldId id="692" r:id="rId11"/>
    <p:sldId id="693" r:id="rId12"/>
    <p:sldId id="694" r:id="rId13"/>
    <p:sldId id="695" r:id="rId14"/>
    <p:sldId id="698" r:id="rId15"/>
    <p:sldId id="699" r:id="rId16"/>
    <p:sldId id="700" r:id="rId17"/>
    <p:sldId id="702" r:id="rId18"/>
    <p:sldId id="703" r:id="rId19"/>
    <p:sldId id="704" r:id="rId20"/>
    <p:sldId id="709" r:id="rId21"/>
    <p:sldId id="706" r:id="rId22"/>
    <p:sldId id="583" r:id="rId23"/>
    <p:sldId id="586" r:id="rId24"/>
    <p:sldId id="585" r:id="rId25"/>
    <p:sldId id="710" r:id="rId26"/>
    <p:sldId id="587" r:id="rId27"/>
    <p:sldId id="588" r:id="rId28"/>
    <p:sldId id="711" r:id="rId29"/>
    <p:sldId id="712" r:id="rId30"/>
    <p:sldId id="713" r:id="rId31"/>
    <p:sldId id="714" r:id="rId32"/>
    <p:sldId id="715" r:id="rId33"/>
    <p:sldId id="716" r:id="rId34"/>
    <p:sldId id="721" r:id="rId35"/>
    <p:sldId id="722" r:id="rId36"/>
    <p:sldId id="775" r:id="rId37"/>
    <p:sldId id="717" r:id="rId38"/>
    <p:sldId id="774" r:id="rId39"/>
    <p:sldId id="718" r:id="rId40"/>
    <p:sldId id="719" r:id="rId41"/>
    <p:sldId id="720" r:id="rId42"/>
    <p:sldId id="732" r:id="rId43"/>
    <p:sldId id="736" r:id="rId44"/>
    <p:sldId id="733" r:id="rId45"/>
    <p:sldId id="734" r:id="rId46"/>
    <p:sldId id="735" r:id="rId47"/>
    <p:sldId id="589" r:id="rId48"/>
    <p:sldId id="590" r:id="rId49"/>
    <p:sldId id="593" r:id="rId50"/>
    <p:sldId id="725" r:id="rId51"/>
    <p:sldId id="724" r:id="rId52"/>
    <p:sldId id="726" r:id="rId53"/>
    <p:sldId id="596" r:id="rId54"/>
    <p:sldId id="597" r:id="rId55"/>
    <p:sldId id="729" r:id="rId56"/>
    <p:sldId id="730" r:id="rId57"/>
    <p:sldId id="731" r:id="rId58"/>
    <p:sldId id="728" r:id="rId59"/>
    <p:sldId id="598" r:id="rId60"/>
    <p:sldId id="740" r:id="rId61"/>
    <p:sldId id="737" r:id="rId62"/>
    <p:sldId id="738" r:id="rId63"/>
    <p:sldId id="739" r:id="rId64"/>
    <p:sldId id="741" r:id="rId65"/>
    <p:sldId id="742" r:id="rId66"/>
    <p:sldId id="743" r:id="rId67"/>
    <p:sldId id="744" r:id="rId68"/>
    <p:sldId id="764" r:id="rId69"/>
    <p:sldId id="765" r:id="rId70"/>
    <p:sldId id="747" r:id="rId71"/>
    <p:sldId id="748" r:id="rId72"/>
    <p:sldId id="749" r:id="rId73"/>
    <p:sldId id="750" r:id="rId74"/>
    <p:sldId id="751" r:id="rId75"/>
    <p:sldId id="752" r:id="rId76"/>
    <p:sldId id="763" r:id="rId77"/>
    <p:sldId id="753" r:id="rId78"/>
    <p:sldId id="754" r:id="rId79"/>
    <p:sldId id="756" r:id="rId80"/>
    <p:sldId id="767" r:id="rId81"/>
    <p:sldId id="768" r:id="rId82"/>
    <p:sldId id="766" r:id="rId83"/>
    <p:sldId id="769" r:id="rId84"/>
    <p:sldId id="771" r:id="rId85"/>
    <p:sldId id="755" r:id="rId86"/>
    <p:sldId id="600" r:id="rId87"/>
    <p:sldId id="641" r:id="rId88"/>
    <p:sldId id="642" r:id="rId89"/>
    <p:sldId id="643" r:id="rId90"/>
    <p:sldId id="644" r:id="rId91"/>
    <p:sldId id="772" r:id="rId92"/>
    <p:sldId id="776" r:id="rId93"/>
    <p:sldId id="777" r:id="rId94"/>
    <p:sldId id="778" r:id="rId95"/>
  </p:sldIdLst>
  <p:sldSz cx="9144000" cy="6858000" type="screen4x3"/>
  <p:notesSz cx="6400800" cy="8686800"/>
  <p:defaultTex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00"/>
    <a:srgbClr val="EBD189"/>
    <a:srgbClr val="FF00FF"/>
    <a:srgbClr val="000099"/>
    <a:srgbClr val="CC00CC"/>
    <a:srgbClr val="000000"/>
    <a:srgbClr val="FF9900"/>
    <a:srgbClr val="00CC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1" autoAdjust="0"/>
    <p:restoredTop sz="95992" autoAdjust="0"/>
  </p:normalViewPr>
  <p:slideViewPr>
    <p:cSldViewPr snapToGrid="0">
      <p:cViewPr varScale="1">
        <p:scale>
          <a:sx n="155" d="100"/>
          <a:sy n="155" d="100"/>
        </p:scale>
        <p:origin x="1892" y="116"/>
      </p:cViewPr>
      <p:guideLst>
        <p:guide orient="horz" pos="1032"/>
        <p:guide pos="2880"/>
      </p:guideLst>
    </p:cSldViewPr>
  </p:slideViewPr>
  <p:outlineViewPr>
    <p:cViewPr>
      <p:scale>
        <a:sx n="20" d="100"/>
        <a:sy n="20" d="100"/>
      </p:scale>
      <p:origin x="0" y="0"/>
    </p:cViewPr>
  </p:outlineViewPr>
  <p:notesTextViewPr>
    <p:cViewPr>
      <p:scale>
        <a:sx n="3" d="2"/>
        <a:sy n="3" d="2"/>
      </p:scale>
      <p:origin x="0" y="0"/>
    </p:cViewPr>
  </p:notesTextViewPr>
  <p:sorterViewPr>
    <p:cViewPr>
      <p:scale>
        <a:sx n="66" d="100"/>
        <a:sy n="66" d="100"/>
      </p:scale>
      <p:origin x="0" y="6468"/>
    </p:cViewPr>
  </p:sorterViewPr>
  <p:notesViewPr>
    <p:cSldViewPr snapToGrid="0">
      <p:cViewPr varScale="1">
        <p:scale>
          <a:sx n="81" d="100"/>
          <a:sy n="81" d="100"/>
        </p:scale>
        <p:origin x="2928" y="77"/>
      </p:cViewPr>
      <p:guideLst>
        <p:guide orient="horz" pos="2736"/>
        <p:guide pos="2016"/>
      </p:guideLst>
    </p:cSldViewPr>
  </p:notes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84957"/>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1920" max="3840" units="cm"/>
          <inkml:channel name="Y" type="integer" max="2160" units="cm"/>
          <inkml:channel name="T" type="integer" max="2.14748E9" units="dev"/>
        </inkml:traceFormat>
        <inkml:channelProperties>
          <inkml:channelProperty channel="X" name="resolution" value="82.52149" units="1/cm"/>
          <inkml:channelProperty channel="Y" name="resolution" value="54.96183" units="1/cm"/>
          <inkml:channelProperty channel="T" name="resolution" value="1" units="1/dev"/>
        </inkml:channelProperties>
      </inkml:inkSource>
      <inkml:timestamp xml:id="ts0" timeString="2017-08-30T15:22:50.675"/>
    </inkml:context>
    <inkml:brush xml:id="br0">
      <inkml:brushProperty name="width" value="0.53333" units="cm"/>
      <inkml:brushProperty name="height" value="1.06667" units="cm"/>
      <inkml:brushProperty name="color" value="#FFFF00"/>
      <inkml:brushProperty name="tip" value="rectangle"/>
      <inkml:brushProperty name="rasterOp" value="maskPen"/>
      <inkml:brushProperty name="fitToCurve" value="1"/>
    </inkml:brush>
  </inkml:definitions>
  <inkml:trace contextRef="#ctx0" brushRef="#br0">0 0 0,'32'33'172,"1"-33"-156,-33 65-1,98-65-15,-66 0 0,-32 33 16,33-33 0,64 0-1,-64 0 1,32 0 15,-32 0 0,64 0 1,-64 0-17,-1 0-15,66 0 16,-65 0-1,32 0-15,-33 0 16,34 0 15,-1 0-15,-33 0 15,66 0 0,-66 0 1,34 0 30,-66 32-62,65-32 16,-33 0-1,33 0 1,-32 0 0,65 0-1,-66 0 1,1 0 31,64 0-16,-64 0-15,32 0 15,-32 0-15,32 0-1,0 0 1,-32 0 31,64 0-16,-64 0-15,32 0 30,-65 33-30,65-33 31,-32 0-31,32 0 30,-65 32-30,32-32 15,66 0-15,-98 33 0,33-33-1,-33 65 1,32-65 15,66 0 0,-98 33-31,32-33 32,34 0 30,-34 0-31,66 0-15,-98 32 46,32-32-46,1 0 156,65 0-125,-98-32-16,32 32-15,-32-66 15,0 34 16,0-1 62,0 1-78,65 32-31,0 0 47,-32 0-15,32 0-1,-65-33-16,33 33-15,-33-32 0,97 32 0,-64 0 32,0 0-17,-33-65 17,97 65-32,-64 0 15,-33-33 1,65 33 15,-33 0 16,66 0-31,-65 0 15,-1 0-16,66 0 1,-65 0 0,32 0-1,-65 65-15,32-65 16,33 0 15,0 0-15,-32 0-16,65 0 15,-66 0-15,33 0 16,1 0 0,-34 0-1,33 0-15,-32 0 16,65 0 15,-66 0-15,-32-32-16,33 32 15,-33-33-15,97 33 32,-64 0-17,32 0 48,-32 0-32,32 0 32,0 0-48,-33 0 1,66 0 15,-65 0-15,32 0 15,0 0-31,-33 0 31,34 0-15,-34 0 15,66 0-15,-66 0-1,1 0 1,65 0 78,-66 0-79,33 0 1,-32 0-16,-33 65 0,98-65 31,-66 0-15,1 0-1,64 0 1,-97 33-16,33-33 16,32 0-16,0 0 15,-32 0 1,32 0-16,-32 0 16,64 0-1,-64 0 1,-1 0 15,-32 32-15,98-32-16,-65 0 31,32 0 0,-33 0 16,66 0-31,-65 0 15,-1 0-15,66 0-1,-66 0 1,34 0 15,-1 0-15,-33 0-16,33 0 15,-32 0-15,65 0 32,-98-32-17,32 32 1,33 0 46,0 0-46,-32 0 0,32 0-1,-32 0 1,64 0-16,-64 0 15,-1 0-15,66 0 32,-65 0 15,32 0-32,-33 0 48,66 0-16,-65 0-32,-1 0 1,66 0-1,-65 0 32,32 0-31,0 0 15,-33 0 16,33 0-31,-32 0-16,65 0 15,-66 0 1,-32-65-16,33 65 16,65 0-16,-66 0 15,33 0 1,-32 0-1,64 0 1,-64 0 0,0 0-16,-33-33 31,97 33-31,-64 0 16,32 0 15,0 0-31,-32 0 0,32 0 15,-33 0 17,-32-33-32,98 33 140,-65 0-124,32 0 15,0 0-15,-33 0-1,34 0 1,-34 0 0,-32 33-16,98-33 0,-98 65 31,32-65-15,1 0 280,65 0-280,-66 0 0,33 0-1,0 0-15,-32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773363"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lvl1pPr defTabSz="862013">
              <a:defRPr sz="1200">
                <a:solidFill>
                  <a:schemeClr val="tx1"/>
                </a:solidFill>
                <a:effectLst/>
                <a:latin typeface="Times New Roman" panose="02020603050405020304" pitchFamily="18" charset="0"/>
              </a:defRPr>
            </a:lvl1pPr>
          </a:lstStyle>
          <a:p>
            <a:endParaRPr lang="en-US" altLang="en-US"/>
          </a:p>
        </p:txBody>
      </p:sp>
      <p:sp>
        <p:nvSpPr>
          <p:cNvPr id="4099" name="Rectangle 3"/>
          <p:cNvSpPr>
            <a:spLocks noGrp="1" noChangeArrowheads="1"/>
          </p:cNvSpPr>
          <p:nvPr>
            <p:ph type="dt" idx="1"/>
          </p:nvPr>
        </p:nvSpPr>
        <p:spPr bwMode="auto">
          <a:xfrm>
            <a:off x="3627438" y="0"/>
            <a:ext cx="2773362"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lvl1pPr algn="r" defTabSz="862013">
              <a:defRPr sz="1200">
                <a:solidFill>
                  <a:schemeClr val="tx1"/>
                </a:solidFill>
                <a:effectLst/>
                <a:latin typeface="Times New Roman" panose="02020603050405020304" pitchFamily="18" charset="0"/>
              </a:defRPr>
            </a:lvl1pPr>
          </a:lstStyle>
          <a:p>
            <a:fld id="{D4C46ED0-62ED-44DA-B3C0-46C8F62A63FB}" type="datetime1">
              <a:rPr lang="en-US" altLang="en-US" smtClean="0"/>
              <a:t>8/28/2023</a:t>
            </a:fld>
            <a:endParaRPr lang="en-US" altLang="en-US"/>
          </a:p>
        </p:txBody>
      </p:sp>
      <p:sp>
        <p:nvSpPr>
          <p:cNvPr id="4100" name="Rectangle 4"/>
          <p:cNvSpPr>
            <a:spLocks noGrp="1" noRot="1" noChangeAspect="1" noChangeArrowheads="1" noTextEdit="1"/>
          </p:cNvSpPr>
          <p:nvPr>
            <p:ph type="sldImg" idx="2"/>
          </p:nvPr>
        </p:nvSpPr>
        <p:spPr bwMode="auto">
          <a:xfrm>
            <a:off x="1028700" y="652463"/>
            <a:ext cx="4343400" cy="32575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852488" y="4125913"/>
            <a:ext cx="469582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ftr" sz="quarter" idx="4"/>
          </p:nvPr>
        </p:nvSpPr>
        <p:spPr bwMode="auto">
          <a:xfrm>
            <a:off x="0" y="8253413"/>
            <a:ext cx="277336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b" anchorCtr="0" compatLnSpc="1">
            <a:prstTxWarp prst="textNoShape">
              <a:avLst/>
            </a:prstTxWarp>
          </a:bodyPr>
          <a:lstStyle>
            <a:lvl1pPr defTabSz="862013">
              <a:defRPr sz="1200">
                <a:solidFill>
                  <a:schemeClr val="tx1"/>
                </a:solidFill>
                <a:effectLst/>
                <a:latin typeface="Times New Roman" panose="02020603050405020304" pitchFamily="18" charset="0"/>
              </a:defRPr>
            </a:lvl1pPr>
          </a:lstStyle>
          <a:p>
            <a:r>
              <a:rPr lang="en-US" altLang="en-US"/>
              <a:t>© Univesity of California</a:t>
            </a:r>
          </a:p>
        </p:txBody>
      </p:sp>
      <p:sp>
        <p:nvSpPr>
          <p:cNvPr id="4103" name="Rectangle 7"/>
          <p:cNvSpPr>
            <a:spLocks noGrp="1" noChangeArrowheads="1"/>
          </p:cNvSpPr>
          <p:nvPr>
            <p:ph type="sldNum" sz="quarter" idx="5"/>
          </p:nvPr>
        </p:nvSpPr>
        <p:spPr bwMode="auto">
          <a:xfrm>
            <a:off x="3627438" y="8253413"/>
            <a:ext cx="27733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202" tIns="43102" rIns="86202" bIns="43102" numCol="1" anchor="b" anchorCtr="0" compatLnSpc="1">
            <a:prstTxWarp prst="textNoShape">
              <a:avLst/>
            </a:prstTxWarp>
          </a:bodyPr>
          <a:lstStyle>
            <a:lvl1pPr algn="r" defTabSz="862013">
              <a:defRPr sz="1200">
                <a:solidFill>
                  <a:schemeClr val="tx1"/>
                </a:solidFill>
                <a:effectLst/>
                <a:latin typeface="Times New Roman" panose="02020603050405020304" pitchFamily="18" charset="0"/>
              </a:defRPr>
            </a:lvl1pPr>
          </a:lstStyle>
          <a:p>
            <a:fld id="{C99D926C-0CC4-4387-9BA1-DA1C32E186F9}" type="slidenum">
              <a:rPr lang="en-US" altLang="en-US"/>
              <a:pPr/>
              <a:t>‹#›</a:t>
            </a:fld>
            <a:endParaRPr lang="en-US" altLang="en-US"/>
          </a:p>
        </p:txBody>
      </p:sp>
    </p:spTree>
    <p:extLst>
      <p:ext uri="{BB962C8B-B14F-4D97-AF65-F5344CB8AC3E}">
        <p14:creationId xmlns:p14="http://schemas.microsoft.com/office/powerpoint/2010/main" val="2723053782"/>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1789"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en.wikipedia.org/wiki/179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022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62137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143380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8551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886569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006017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80391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282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563690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598040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85710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9496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99696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66610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2607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p:txBody>
          <a:bodyPr/>
          <a:lstStyle/>
          <a:p>
            <a:pPr>
              <a:lnSpc>
                <a:spcPct val="80000"/>
              </a:lnSpc>
            </a:pPr>
            <a:r>
              <a:rPr lang="en-US" altLang="en-US" sz="800" dirty="0"/>
              <a:t>On August 19, 1994, the world lost one of its greatest scientists and humanitarians and a much respected and beloved defender of civil liberties and health. Dr. Linus Pauling, who was 93 years old, died at his ranch near Big Sur, on the California coast. A memorial service was held at Stanford Memorial Church in Palo Alto on August 29. </a:t>
            </a:r>
          </a:p>
          <a:p>
            <a:pPr>
              <a:lnSpc>
                <a:spcPct val="80000"/>
              </a:lnSpc>
            </a:pPr>
            <a:r>
              <a:rPr lang="en-US" altLang="en-US" sz="800" dirty="0"/>
              <a:t>Because of his dynamic personality and his many accomplishments in widely diverse fields, it is hard to define Linus Pauling adequately. A remarkable man who insistently addressed certain crucial human problems while pursuing an amazing array of scientific interests, Dr. Pauling was almost as well known to the American public as he was to the world's scientific community. He is the only person ever to receive two unshared Nobel Prizes—for Chemistry (1954) and for Peace (1962). </a:t>
            </a:r>
          </a:p>
          <a:p>
            <a:pPr>
              <a:lnSpc>
                <a:spcPct val="80000"/>
              </a:lnSpc>
            </a:pPr>
            <a:r>
              <a:rPr lang="en-US" altLang="en-US" sz="800" dirty="0"/>
              <a:t>In addition to the general recognition as one of the two greatest scientists of the 20th century, he was usually acknowledged by his colleagues as the most influential chemist since Lavoisier, the 18th-centruy founder of the modern science of chemistry. His introductory textbook </a:t>
            </a:r>
            <a:r>
              <a:rPr lang="en-US" altLang="en-US" sz="800" i="1" dirty="0"/>
              <a:t>General Chemistry,</a:t>
            </a:r>
            <a:r>
              <a:rPr lang="en-US" altLang="en-US" sz="800" dirty="0"/>
              <a:t> revised three times since its first printing in 1947 and translated into 13 languages, has been used by generations of undergraduates. After Pauling entered the field of chemistry as a professional in the mid-1920s, his work, grounded in physics, has affected the work of every chemist. He is also often considered the founding father of molecular biology, which has transformed the biological sciences and medicine and provided the base for biotechnology. </a:t>
            </a:r>
          </a:p>
          <a:p>
            <a:pPr>
              <a:lnSpc>
                <a:spcPct val="80000"/>
              </a:lnSpc>
            </a:pPr>
            <a:r>
              <a:rPr lang="en-US" altLang="en-US" sz="800" dirty="0"/>
              <a:t>A multifaceted genius with a zest for communication, Linus Pauling for years was probably the most visible, vocal, and accessible American scientist. A black beret worn over a shock of curly white hair became his trademark, along with a pair of lively blue eyes that conveyed his intense interest in challenging topics. He was a master at explaining difficult, even abstruse, medical and scientific information in terms understandable to intelligent lay persons. He wrote numerous articles and books for the general public—on science, peace, and health. Popular books in which Linus Pauling detailed his nutritional recommendations are </a:t>
            </a:r>
            <a:r>
              <a:rPr lang="en-US" altLang="en-US" sz="800" i="1" dirty="0"/>
              <a:t>Vitamin C and the Common Cold</a:t>
            </a:r>
            <a:r>
              <a:rPr lang="en-US" altLang="en-US" sz="800" dirty="0"/>
              <a:t>, </a:t>
            </a:r>
            <a:r>
              <a:rPr lang="en-US" altLang="en-US" sz="800" i="1" dirty="0"/>
              <a:t>Cancer and Vitamin C</a:t>
            </a:r>
            <a:r>
              <a:rPr lang="en-US" altLang="en-US" sz="800" dirty="0"/>
              <a:t> (with Ewan Cameron, M.D.), and </a:t>
            </a:r>
            <a:r>
              <a:rPr lang="en-US" altLang="en-US" sz="800" i="1" dirty="0"/>
              <a:t>How to Live Longer and Feel Better.</a:t>
            </a:r>
            <a:r>
              <a:rPr lang="en-US" altLang="en-US" sz="800" dirty="0"/>
              <a:t> He was perennially sought as a speaker for conferences, political rallies, commencements, and media programs. </a:t>
            </a:r>
          </a:p>
          <a:p>
            <a:pPr>
              <a:lnSpc>
                <a:spcPct val="80000"/>
              </a:lnSpc>
            </a:pPr>
            <a:r>
              <a:rPr lang="en-US" altLang="en-US" sz="800" dirty="0"/>
              <a:t>At the same time, Linus Pauling produced a multitude of scholarly scientific papers on an astounding variety of subjects in numerous research fields. Of the over 1,000 articles and books he published as sole or joint author, about two-thirds are on scientific subjects. His landmark book </a:t>
            </a:r>
            <a:r>
              <a:rPr lang="en-US" altLang="en-US" sz="800" i="1" dirty="0"/>
              <a:t>The Nature of the Chemical Bond</a:t>
            </a:r>
            <a:r>
              <a:rPr lang="en-US" altLang="en-US" sz="800" dirty="0"/>
              <a:t> is frequently cited as the most influential scientific book of the 20th century. </a:t>
            </a:r>
          </a:p>
          <a:p>
            <a:pPr>
              <a:lnSpc>
                <a:spcPct val="80000"/>
              </a:lnSpc>
            </a:pPr>
            <a:r>
              <a:rPr lang="en-US" altLang="en-US" sz="800" dirty="0"/>
              <a:t>Linus Pauling was never reluctant to inspire or enter into controversy by expressing unorthodox scientific ideas, taking a strong moral position, or rousing the public to some worthy cause. He often provoked the scientific, medical, and political communities with his imaginative scientific hypotheses and strong social activism. He took professional and personal risks that most of his colleagues avoided. Steadfast and stubborn, yet rarely losing his cheerful equilibrium, he continued on his chosen and sometimes solitary path as a visionary of science and a prophet of humanity. </a:t>
            </a:r>
          </a:p>
          <a:p>
            <a:pPr>
              <a:lnSpc>
                <a:spcPct val="80000"/>
              </a:lnSpc>
            </a:pPr>
            <a:r>
              <a:rPr lang="en-US" altLang="en-US" sz="800" dirty="0"/>
              <a:t>To give one example of his committed yet free-spirited nature: In 1962, during the Kennedy administration, the </a:t>
            </a:r>
            <a:r>
              <a:rPr lang="en-US" altLang="en-US" sz="800" dirty="0" err="1"/>
              <a:t>Paulings</a:t>
            </a:r>
            <a:r>
              <a:rPr lang="en-US" altLang="en-US" sz="800" dirty="0"/>
              <a:t> were invited to a special party at the White House honoring Nobel laureates. Dr. Pauling spent the day outside the gates carrying a placard that protested atmospheric nuclear testing. Then that evening, he and his wife sat down to an elegant dinner with the Kennedys. And when some lively music was played, the couple felt inspired to get up and dance—to the delight of onlookers. </a:t>
            </a:r>
          </a:p>
          <a:p>
            <a:pPr>
              <a:lnSpc>
                <a:spcPct val="80000"/>
              </a:lnSpc>
            </a:pPr>
            <a:r>
              <a:rPr lang="en-US" altLang="en-US" sz="800" dirty="0"/>
              <a:t>Over the seven decades of his scientific career, Pauling's research interests were amazingly wide-ranging and eclectic. He made important discoveries in many different fields of chemistry—physical, structural, analytical, inorganic, and organic chemistry, as well as biochemistry. He used theoretical physics, notably quantum theory and quantum mechanics, in his investigations of atomic and molecular structure and chemical bonding. He ventured into metallurgy and mineralogy through the study of atomic structures and bonding of metals and minerals and, with his colleagues, published the structures of hundreds of inorganic substances, including topaz and mica. In both theoretical and applied medicine he made important discoveries in genetic diseases, hematology, immunology, brain function and psychiatry, molecular evolution, nutritional therapy, diagnostic technology, statistical epidemiology, and biomedicine. </a:t>
            </a:r>
          </a:p>
          <a:p>
            <a:pPr>
              <a:lnSpc>
                <a:spcPct val="80000"/>
              </a:lnSpc>
            </a:pPr>
            <a:r>
              <a:rPr lang="en-US" altLang="en-US" sz="800" dirty="0"/>
              <a:t>Much of Pauling's lifework combined the dedication and knowledge of the scientist with a deep commitment to humanitarianism that espoused his own operating ethical principle of the "minimization of suffering." </a:t>
            </a:r>
          </a:p>
          <a:p>
            <a:pPr>
              <a:lnSpc>
                <a:spcPct val="80000"/>
              </a:lnSpc>
            </a:pPr>
            <a:r>
              <a:rPr lang="en-US" altLang="en-US" sz="800" dirty="0"/>
              <a:t>  </a:t>
            </a:r>
          </a:p>
          <a:p>
            <a:pPr>
              <a:lnSpc>
                <a:spcPct val="80000"/>
              </a:lnSpc>
            </a:pPr>
            <a:r>
              <a:rPr lang="en-US" altLang="en-US" sz="800" dirty="0"/>
              <a:t>Linus Pauling</a:t>
            </a:r>
            <a:br>
              <a:rPr lang="en-US" altLang="en-US" sz="800" dirty="0"/>
            </a:br>
            <a:r>
              <a:rPr lang="en-US" altLang="en-US" sz="800" dirty="0"/>
              <a:t>about age 2 </a:t>
            </a:r>
            <a:br>
              <a:rPr lang="en-US" altLang="en-US" sz="800" dirty="0"/>
            </a:br>
            <a:r>
              <a:rPr lang="en-US" altLang="en-US" sz="800" dirty="0"/>
              <a:t>(1903) </a:t>
            </a:r>
          </a:p>
          <a:p>
            <a:pPr>
              <a:lnSpc>
                <a:spcPct val="80000"/>
              </a:lnSpc>
            </a:pPr>
            <a:r>
              <a:rPr lang="en-US" altLang="en-US" sz="800" dirty="0"/>
              <a:t>Linus Carl Pauling was born in Portland, Oregon, on February 28, 1901. He received his early education in Oregon, finishing in 1922 with a bachelor's degree in chemical engineering from Oregon Agricultural College in Corvallis—now Oregon State University. Already he was drawn to the challenge of how and why particular atoms form bonds with each other to create molecules with unique structures. For postgraduate study Pauling went to the California Institute of Technology (Caltech), which provided a stipend for research and teaching. In 1925 he received a Ph.D. in chemistry and mathematical physics. Awarded a Guggenheim Fellowship, in 1926-27 he studied in Europe with physicists who were exploring the implications of quantum mechanics for atomic structure. In this revolutionary new field Pauling found a physical and mathematical framework for his own future theories regarding molecular structure and its correlation with chemical properties and function. </a:t>
            </a:r>
          </a:p>
          <a:p>
            <a:pPr>
              <a:lnSpc>
                <a:spcPct val="80000"/>
              </a:lnSpc>
            </a:pPr>
            <a:r>
              <a:rPr lang="en-US" altLang="en-US" sz="800" dirty="0"/>
              <a:t>After Linus Pauling joined the Caltech faculty in the autumn of 1927, he continued his intensive research on the formation of chemical bonds between atoms in molecules and crystals. To chart bond angles and distances characteristic of particular atoms in relation to other atoms, he used x-ray diffraction (learned earlier as a graduate student)—supplemented after 1930 by electron diffraction, an even newer technique that he brought to the U.S. from Europe. Quantum mechanics enabled Pauling to explain the bonding phenomenon theoretically in a far more satisfactory way than before. He began to formulate generalizations regarding the atomic arrangements in crystals with ionic bonding, in which negatively charged electrons, orbiting around the positively charged nucleus, are transferred from one atom to another. "Pauling's Rules" proved of great value in deciphering and interpreting ionic structures, particularly the complex ones of many silicate minerals. </a:t>
            </a:r>
          </a:p>
          <a:p>
            <a:pPr>
              <a:lnSpc>
                <a:spcPct val="80000"/>
              </a:lnSpc>
            </a:pPr>
            <a:r>
              <a:rPr lang="en-US" altLang="en-US" sz="800" dirty="0"/>
              <a:t>Pauling discovered that in many cases the type of bonding—whether ionic or covalent (formed by a sharing of electrons between bonded atoms)—could be determined from a substance's magnetic properties. He also established an electronegativity scale of the elements for use in bonds of an intermediate character (having both ionic and covalent bonding); the smaller the difference in electronegativity between two atoms, the more the bond between them approaches a purely covalent bond. To explain covalent bonding, Pauling introduced two major new concepts, based on quantum mechanics: bond-orbital hybridization and bond resonance. </a:t>
            </a:r>
          </a:p>
          <a:p>
            <a:pPr>
              <a:lnSpc>
                <a:spcPct val="80000"/>
              </a:lnSpc>
            </a:pPr>
            <a:r>
              <a:rPr lang="en-US" altLang="en-US" sz="800" dirty="0"/>
              <a:t>  </a:t>
            </a:r>
          </a:p>
          <a:p>
            <a:pPr>
              <a:lnSpc>
                <a:spcPct val="80000"/>
              </a:lnSpc>
            </a:pPr>
            <a:r>
              <a:rPr lang="en-US" altLang="en-US" sz="800" dirty="0"/>
              <a:t>Linus Pauling as a</a:t>
            </a:r>
            <a:br>
              <a:rPr lang="en-US" altLang="en-US" sz="800" dirty="0"/>
            </a:br>
            <a:r>
              <a:rPr lang="en-US" altLang="en-US" sz="800" dirty="0"/>
              <a:t>young boy (1906) </a:t>
            </a:r>
          </a:p>
          <a:p>
            <a:pPr>
              <a:lnSpc>
                <a:spcPct val="80000"/>
              </a:lnSpc>
            </a:pPr>
            <a:r>
              <a:rPr lang="en-US" altLang="en-US" sz="800" dirty="0"/>
              <a:t>Hybridization reorganizes an atom's electron cloud so that some electrons assume positions favorable for bonding. Since the carbon atom can form four bonds, </a:t>
            </a:r>
            <a:r>
              <a:rPr lang="en-US" altLang="en-US" sz="800" dirty="0" err="1"/>
              <a:t>tetrahedrally</a:t>
            </a:r>
            <a:r>
              <a:rPr lang="en-US" altLang="en-US" sz="800" dirty="0"/>
              <a:t> arranged—a central structural feature of organic chemistry—Pauling's explanation of it and of many related features of covalent bonding attracted attention from chemists around the world. Resonance is a rapid jumping of electrons back and forth between two or more possible positions in a bond network. Resonance makes a major contribution to the structural geometry and stability of many substances, such as benzene or graphite, for which a static, non-resonating bond system would be inadequate. Pauling later extended his bond resonance concept to a theory of bonding in metals and </a:t>
            </a:r>
            <a:r>
              <a:rPr lang="en-US" altLang="en-US" sz="800" dirty="0" err="1"/>
              <a:t>intermetalic</a:t>
            </a:r>
            <a:r>
              <a:rPr lang="en-US" altLang="en-US" sz="800" dirty="0"/>
              <a:t> compounds. </a:t>
            </a:r>
          </a:p>
          <a:p>
            <a:pPr>
              <a:lnSpc>
                <a:spcPct val="80000"/>
              </a:lnSpc>
            </a:pPr>
            <a:r>
              <a:rPr lang="en-US" altLang="en-US" sz="800" dirty="0"/>
              <a:t>Pauling's innovative concepts, published beginning in the late 1920s, together with numerous examples of their application to particular chemical compounds or compound groups gave chemists fundamental principles to apply to the growing body of chemical knowledge. They could also accurately predict new compounds and chemical reactions on a theoretical basis that was far more satisfactory than the straight empiricism of pre-Pauling chemistry. In 1939 Pauling brought together his work on these subjects in his definitive book </a:t>
            </a:r>
            <a:r>
              <a:rPr lang="en-US" altLang="en-US" sz="800" i="1" dirty="0"/>
              <a:t>The Nature of the Chemical Bond and the Structure of Molecules and Crystals,</a:t>
            </a:r>
            <a:r>
              <a:rPr lang="en-US" altLang="en-US" sz="800" dirty="0"/>
              <a:t> which became a classic and was translated into many languages. Its third edition appeared in 1960 and has remained in print to this day. The original handwritten manuscript was given by a former student of Pauling's to the Linus Pauling Institute of Science and Medicine and is now part of the Ava Helen and Linus Pauling Papers in the Valley Library at Oregon State University. </a:t>
            </a:r>
          </a:p>
          <a:p>
            <a:pPr>
              <a:lnSpc>
                <a:spcPct val="80000"/>
              </a:lnSpc>
            </a:pPr>
            <a:r>
              <a:rPr lang="en-US" altLang="en-US" sz="800" dirty="0"/>
              <a:t>Pauling's interest in molecular structure continued throughout his long career, and the theoretical calculations involved meant utter happiness to him. He used what he called the "stochastic method," which drew upon his own encyclopedic knowledge and formidable memory and allowed him to postulate a likely molecular structure, based on reasoning and theoretical calculation. Detailed laboratory verifications would often be carried out by associates—as with most of his research projects. Many of his discoveries and inventions were then expanded upon and utilized profitably in industry by others. And though in later years he was primarily involved in biomedical research, his curiosity often impelled him to identify the intricate structures of many clay minerals, transition metals, intermetallic compounds, and other substances. In 1992 he was awarded one of his last patents for a novel technique of fabricating superconductive materials. </a:t>
            </a:r>
          </a:p>
          <a:p>
            <a:pPr>
              <a:lnSpc>
                <a:spcPct val="80000"/>
              </a:lnSpc>
            </a:pPr>
            <a:r>
              <a:rPr lang="en-US" altLang="en-US" sz="800" dirty="0"/>
              <a:t>In the early 1930s Pauling took over the teaching of freshman chemistry at Caltech. His modern theoretical approach to chemistry, charismatic lecturing style, and energetic showmanship (the laboratory demonstrations occasionally become pyrotechnical displays) made him a very popular professor. He also told students about his current research, giving them insight into the professional chemist's work. In 1947 he put his new approach to chemical education into </a:t>
            </a:r>
            <a:r>
              <a:rPr lang="en-US" altLang="en-US" sz="800" i="1" dirty="0"/>
              <a:t>General Chemistry,</a:t>
            </a:r>
            <a:r>
              <a:rPr lang="en-US" altLang="en-US" sz="800" dirty="0"/>
              <a:t> a textbook that greatly influenced the teaching of chemistry worldwide by redirecting it from its traditional, purely empirical basis into the new "chemical bond approach." </a:t>
            </a:r>
          </a:p>
          <a:p>
            <a:pPr>
              <a:lnSpc>
                <a:spcPct val="80000"/>
              </a:lnSpc>
            </a:pPr>
            <a:r>
              <a:rPr lang="en-US" altLang="en-US" sz="800" dirty="0"/>
              <a:t>  </a:t>
            </a:r>
          </a:p>
          <a:p>
            <a:pPr>
              <a:lnSpc>
                <a:spcPct val="80000"/>
              </a:lnSpc>
            </a:pPr>
            <a:r>
              <a:rPr lang="en-US" altLang="en-US" sz="800" dirty="0"/>
              <a:t>Linus Pauling as a college </a:t>
            </a:r>
            <a:br>
              <a:rPr lang="en-US" altLang="en-US" sz="800" dirty="0"/>
            </a:br>
            <a:r>
              <a:rPr lang="en-US" altLang="en-US" sz="800" dirty="0"/>
              <a:t>student at Oregon </a:t>
            </a:r>
            <a:br>
              <a:rPr lang="en-US" altLang="en-US" sz="800" dirty="0"/>
            </a:br>
            <a:r>
              <a:rPr lang="en-US" altLang="en-US" sz="800" dirty="0"/>
              <a:t>Agricultural College </a:t>
            </a:r>
          </a:p>
          <a:p>
            <a:pPr>
              <a:lnSpc>
                <a:spcPct val="80000"/>
              </a:lnSpc>
            </a:pPr>
            <a:r>
              <a:rPr lang="en-US" altLang="en-US" sz="800" dirty="0"/>
              <a:t>Pauling's involvement with human physiology and health, which dominated the last three decades of his research career, had long precedents. During the mid-1930s a significant part of his research, generously funded by the Rockefeller Foundation, moved into biochemistry—a field he had previously avoided—as he became increasingly interested in the highly complex molecules within living organisms. Applying techniques used in earlier diffraction studies to biological compounds, he now sought to understand the structure of proteins. In 1934 he investigated the magnetic properties of hemoglobin, the oxygen-carrying molecule in red blood cells. He then studied the roles of antigens and antibodies in the immune response, one aspect of the important phenomenon of specificity in biochemical interactions. In 1940 he made the novel proposal that this specificity is achieved through molecular complementariness, which he regarded as the secret of life. The concept—involving a "hand-in-glove" fit of one molecule against or into another molecule that has a shape complementary to the first—was tested in his laboratory over the next 10 years by means of numerous serological experiments, yielding results published in no less than 34 scientific papers. In 1946 Pauling postulated that the gene might consist of two mutually complementary strands—a concept anticipating Watson and Crick's discovery of DNA structure seven years later. </a:t>
            </a:r>
          </a:p>
          <a:p>
            <a:pPr>
              <a:lnSpc>
                <a:spcPct val="80000"/>
              </a:lnSpc>
            </a:pPr>
            <a:r>
              <a:rPr lang="en-US" altLang="en-US" sz="800" dirty="0"/>
              <a:t>Pauling originated the concept of molecular disease. In 1945, while hearing a physician describe sickle cell anemia, he instantly surmised that it might be caused by a defect in the red blood cell's hemoglobin. After three years of painstaking research, he and his associate Dr. Harvey </a:t>
            </a:r>
            <a:r>
              <a:rPr lang="en-US" altLang="en-US" sz="800" dirty="0" err="1"/>
              <a:t>Itano</a:t>
            </a:r>
            <a:r>
              <a:rPr lang="en-US" altLang="en-US" sz="800" dirty="0"/>
              <a:t> identified this prevalent disease as molecular in origin—caused by a genetically transmitted abnormality in the hemoglobin molecule. In susceptible patients, hemoglobin molecules in venous blood, lacking oxygen, become self-complementary; distorted and sticking together, they form long rods that interfere with blood circulation. Pauling's description of this first molecular disease (as he called it) initiated a search for many more such disorders. The new idea quickly became immensely important in medicine and is now the main focus of human genome research. Thus the medical specialties of hematology, serology, immunology, applied genetics, and pathology owe much to Pauling's contributions, which were made long before his intense interest in the promise of nutritional therapy became widely known. </a:t>
            </a:r>
          </a:p>
          <a:p>
            <a:pPr>
              <a:lnSpc>
                <a:spcPct val="80000"/>
              </a:lnSpc>
            </a:pPr>
            <a:r>
              <a:rPr lang="en-US" altLang="en-US" sz="800" dirty="0"/>
              <a:t>When World War II began, Dr. Pauling offered the U.S. government the use of his laboratory and of his services as a research consultant. He devised some impressive explosives (one called "</a:t>
            </a:r>
            <a:r>
              <a:rPr lang="en-US" altLang="en-US" sz="800" dirty="0" err="1"/>
              <a:t>linusite</a:t>
            </a:r>
            <a:r>
              <a:rPr lang="en-US" altLang="en-US" sz="800" dirty="0"/>
              <a:t>"!) and missile propellants for the Navy. He invented a meter that monitored oxygen levels in submarines and airplanes; the device later provided invaluable in ensuring safe levels of that life-sustaining gas for premature infants in incubators and for surgery patients under anesthesia. With an associate, Dr. Pauling originated a synthetic form of blood plasma for use in emergency transfusions in battlefield clinics. He also took part in a wartime presidential commission formed to recommend future directions of government-funded scientific and medical research programs. Two major outcomes were the postwar expansion of the National Institutes of Health (NIH), allowing for extramural research funding, and the creation of the National Science Foundation. Acknowledging Pauling's patriotic wartime activities, President Harry Truman in 1948 presented the Presidential Medal for Merit to him "for outstanding services to the United States from October 1940 to June 1946." </a:t>
            </a:r>
          </a:p>
          <a:p>
            <a:pPr>
              <a:lnSpc>
                <a:spcPct val="80000"/>
              </a:lnSpc>
            </a:pPr>
            <a:r>
              <a:rPr lang="en-US" altLang="en-US" sz="800" dirty="0"/>
              <a:t>With the war ended, Pauling again focused on his protein-structure studies at Caltech. But he had new distractions, brought on by the dawning Atomic Age. Along with other eminent scientists (such as Einstein) who felt a moral imperative to voice concerns about where the post-Hiroshima human society was heading, he began to speak out against further development, testing, abuse of nuclear arms, as well as against new state-imposed "loyalty oaths." During the infamous McCarthy era in the early 1950s, he was treated almost as a traitor. Despite his past patriotism, for several years he was denied a passport to travel abroad to scientific conferences. The State Department's reason: "Not in the best interests of the United States." Only in 1954, when Pauling received the Nobel Prize in Chemistry, was an unrestricted passport reinstated. While a visiting lecturer at Oxford University in 1948, Pauling had a sudden insight regarding the fundamental structure of proteins, an insight that had eluded him for more than a decade. Working with a sheet of paper that he folded over at sites where he knew from theoretical considerations that the chain could bend, he found that the polypeptide chain, formed from sequences of amino acids, would coil into a particular helical structure, which he named the alpha helix. He based this theoretical configuration on chemical-bonding considerations plus x-ray diffraction evidence from certain fibrous proteins. This proposal, as well as a companion concept of a related "pleated sheet" structure, proved correct. Subsequent x-ray diffraction studies have found that the alpha helix is a major component of both globular and fibrous proteins and extensively controls their structure and function. </a:t>
            </a:r>
          </a:p>
          <a:p>
            <a:pPr>
              <a:lnSpc>
                <a:spcPct val="80000"/>
              </a:lnSpc>
            </a:pPr>
            <a:r>
              <a:rPr lang="en-US" altLang="en-US" sz="800" dirty="0"/>
              <a:t>  </a:t>
            </a:r>
          </a:p>
          <a:p>
            <a:pPr>
              <a:lnSpc>
                <a:spcPct val="80000"/>
              </a:lnSpc>
            </a:pPr>
            <a:r>
              <a:rPr lang="en-US" altLang="en-US" sz="800" dirty="0"/>
              <a:t>Ava Helen and Linus Pauling (1925) </a:t>
            </a:r>
          </a:p>
          <a:p>
            <a:pPr>
              <a:lnSpc>
                <a:spcPct val="80000"/>
              </a:lnSpc>
            </a:pPr>
            <a:r>
              <a:rPr lang="en-US" altLang="en-US" sz="800" dirty="0"/>
              <a:t>A few years later, in 1953, Watson and Crick proposed that the structure for DNA, the genetic substance of living things, is a two-stranded double helix, with one strand of the helix complementary to the other. Pauling's proposals of helical structure and molecular complementariness underlay their theory. (Possibly Pauling, who also pursued DNA's structure, would have discovered the double helix himself had he attended a 1952 London conference and seen, as did Watson and Crick, crucial new DNA x-ray diffraction data, but this trip was prevented by the denial of a passport.) Confirmation and knowledge of the DNA structure immediately launched the new field of molecular genetics, which has revolutionized virtually all of biology. </a:t>
            </a:r>
          </a:p>
          <a:p>
            <a:pPr>
              <a:lnSpc>
                <a:spcPct val="80000"/>
              </a:lnSpc>
            </a:pPr>
            <a:r>
              <a:rPr lang="en-US" altLang="en-US" sz="800" dirty="0"/>
              <a:t>In 1954 Linus Pauling was awarded the Nobel Prize in Chemistry. The Royal Swedish Academy of Sciences cited his seminal work on the nature of the chemical bond and the structure of molecules and crystals and also acknowledged his application of the resulting concepts to the elucidation of the structure proteins, specifically the alpha helix. </a:t>
            </a:r>
          </a:p>
          <a:p>
            <a:pPr>
              <a:lnSpc>
                <a:spcPct val="80000"/>
              </a:lnSpc>
            </a:pPr>
            <a:r>
              <a:rPr lang="en-US" altLang="en-US" sz="800" dirty="0"/>
              <a:t>Pauling put his elevated new position as a Nobel laureate to good effect in his growing social activism. In the late 1950s and early 1960s he evolved into a fully heroic figure to hundreds of thousands of Americans who admired the chemist's courageous protest against atmospheric nuclear testing. He maintained, using scientific data and statistics to make his points, that radioactive fallout would increase the incidence of cancer and genetic disorders, including birth defects. As international tension and competition between the U.S. and the Soviet Union accelerated, he also riveted public attention on the buildup and proliferation of nuclear weaponry—preparations for thermonuclear warfare that he believed would destroy most of the planet's living creatures. He addressed both issues in his popular book </a:t>
            </a:r>
            <a:r>
              <a:rPr lang="en-US" altLang="en-US" sz="800" i="1" dirty="0"/>
              <a:t>No More War!</a:t>
            </a:r>
            <a:r>
              <a:rPr lang="en-US" altLang="en-US" sz="800" dirty="0"/>
              <a:t> (1958). He maintained that patient, reasoned negotiation and diplomacy, using the objectivity and procedures of the scientific method, would settle disputes in a more lasting, rational, and far more humane way than war. He asked scientists to become peacemakers. </a:t>
            </a:r>
          </a:p>
          <a:p>
            <a:pPr>
              <a:lnSpc>
                <a:spcPct val="80000"/>
              </a:lnSpc>
            </a:pPr>
            <a:r>
              <a:rPr lang="en-US" altLang="en-US" sz="800" dirty="0"/>
              <a:t>In this most intense phase of the Cold War, Linus Pauling's name was often in the news—as when he circulated a petition against atmospheric nuclear testing and the excessive buildup of nuclear arsenals. The petition was presented in early 1958 to the United Nations after being signed by some 9,000—eventually more that 11,000-scientists worldwide. The U.S. government's opposing position was defended—sometimes vituperatively—by most of the press and by various scientists, such as physicist Edward Teller, many of whom were federal employees. </a:t>
            </a:r>
          </a:p>
          <a:p>
            <a:pPr>
              <a:lnSpc>
                <a:spcPct val="80000"/>
              </a:lnSpc>
            </a:pPr>
            <a:r>
              <a:rPr lang="en-US" altLang="en-US" sz="800" dirty="0"/>
              <a:t>  </a:t>
            </a:r>
          </a:p>
          <a:p>
            <a:pPr>
              <a:lnSpc>
                <a:spcPct val="80000"/>
              </a:lnSpc>
            </a:pPr>
            <a:r>
              <a:rPr lang="en-US" altLang="en-US" sz="800" dirty="0"/>
              <a:t>Linus Pauling lecturing on metals at OSU (1983) </a:t>
            </a:r>
          </a:p>
          <a:p>
            <a:pPr>
              <a:lnSpc>
                <a:spcPct val="80000"/>
              </a:lnSpc>
            </a:pPr>
            <a:r>
              <a:rPr lang="en-US" altLang="en-US" sz="800" dirty="0"/>
              <a:t>Pauling's six-year unrelenting </a:t>
            </a:r>
            <a:r>
              <a:rPr lang="en-US" altLang="en-US" sz="800" dirty="0" err="1"/>
              <a:t>antitesting</a:t>
            </a:r>
            <a:r>
              <a:rPr lang="en-US" altLang="en-US" sz="800" dirty="0"/>
              <a:t> campaign was finally vindicated when a treaty was signed by the then-three nuclear powers—the U.S., Great Britain, and the U.S.S.R. On October 10, 1963, the day on which the limited test ban went into effect, it was announced that Linus Pauling would be awarded the Nobel Peace Prize for 1962. A key member of the selection committee in Norway commented later that the treaty would probably not have been effected without Dr. Pauling's galvanizing impetus. Its timely inception has spared innumerable people from suffering from cancer and genetic damage. Linus Pauling was greatly admired and is still much appreciated for his courageous public stand by many people who lived through those years. Today, of course, preventing nuclear warfare and fallout from above-ground weapons testing, as well as curbing the proliferation of nuclear arms, is the position accepted by most people worldwide. </a:t>
            </a:r>
          </a:p>
          <a:p>
            <a:pPr>
              <a:lnSpc>
                <a:spcPct val="80000"/>
              </a:lnSpc>
            </a:pPr>
            <a:r>
              <a:rPr lang="en-US" altLang="en-US" sz="800" dirty="0"/>
              <a:t>Pauling believed that the creation of nuclear weapons meant that war must be abolished and the reign of world law instituted. Seeking the means to achieve durable, equitable peace in the nuclear age through rational dialogue, he originated and participated with other renowned scientists in a series of international Pugwash Conferences, which included Soviet representatives. For almost a decade, in the role of an elder statesman for peace, he protested adamantly against U.S. military action in Vietnam and elsewhere in Southeast Asia. He also criticized the U.S. for interfering in Latin American nations, as in Cuba and Nicaragua, and or waging war with Iraq in the Persian Gulf instead of using economic sanctions and negotiation. Decrying the strife within the former Yugoslavia, in 1991 he wrote "An Appeal for Peace in Croatia" and signed other international petitions that cited gross human-rights violations. </a:t>
            </a:r>
          </a:p>
          <a:p>
            <a:pPr>
              <a:lnSpc>
                <a:spcPct val="80000"/>
              </a:lnSpc>
            </a:pPr>
            <a:r>
              <a:rPr lang="en-US" altLang="en-US" sz="800" dirty="0"/>
              <a:t>Pauling often urged scientists to get involved in politics and society: "It is sometimes said that science has nothing to do with morality. This is wrong. Science is the search for truth, the effort to understand the world; it involves the rejection of bias, of dogma, of revelation, but not the rejection of morality... One way in which scientists work is by observing the world, making note of phenomena, and analyzing them." </a:t>
            </a:r>
          </a:p>
          <a:p>
            <a:pPr>
              <a:lnSpc>
                <a:spcPct val="80000"/>
              </a:lnSpc>
            </a:pPr>
            <a:r>
              <a:rPr lang="en-US" altLang="en-US" sz="800" dirty="0"/>
              <a:t>In 1964 Linus Pauling left his tenured professorship at Caltech because of pressure from administrators and conservative trustees who disapproved of his prominent, persistent antinuclear and international peace-promoting activities. Pauling had been at the Institute for 42 years—first as a graduate student, then as a faculty member. (In 1937 he was appointed Chairman of its Division of Chemistry and Chemical Engineering and Director of the Gates and </a:t>
            </a:r>
            <a:r>
              <a:rPr lang="en-US" altLang="en-US" sz="800" dirty="0" err="1"/>
              <a:t>Crellin</a:t>
            </a:r>
            <a:r>
              <a:rPr lang="en-US" altLang="en-US" sz="800" dirty="0"/>
              <a:t> Laboratories—positions that he had abdicated in 1958 under administrative pressure.) </a:t>
            </a:r>
          </a:p>
          <a:p>
            <a:pPr>
              <a:lnSpc>
                <a:spcPct val="80000"/>
              </a:lnSpc>
            </a:pPr>
            <a:r>
              <a:rPr lang="en-US" altLang="en-US" sz="800" dirty="0"/>
              <a:t>Leaving Pasadena for Santa Barbara, Pauling became a founding fellow of the Center for the Study of Democratic Institutions, which enabled him to pursue humanitarian issues, particularly the use of scientific thinking in solving problems in modern society. Later he held professorships in chemistry at the University of California, San Diego (1967-69), and at Stanford University (1969-73). </a:t>
            </a:r>
          </a:p>
          <a:p>
            <a:pPr>
              <a:lnSpc>
                <a:spcPct val="80000"/>
              </a:lnSpc>
            </a:pPr>
            <a:r>
              <a:rPr lang="en-US" altLang="en-US" sz="800" dirty="0"/>
              <a:t>  </a:t>
            </a:r>
          </a:p>
          <a:p>
            <a:pPr>
              <a:lnSpc>
                <a:spcPct val="80000"/>
              </a:lnSpc>
            </a:pPr>
            <a:r>
              <a:rPr lang="en-US" altLang="en-US" sz="800" dirty="0"/>
              <a:t>David Shoemaker, Linus Pauling and F. Sherwood Rowland</a:t>
            </a:r>
            <a:br>
              <a:rPr lang="en-US" altLang="en-US" sz="800" dirty="0"/>
            </a:br>
            <a:r>
              <a:rPr lang="en-US" altLang="en-US" sz="800" dirty="0"/>
              <a:t>OSU Chemistry Department Review Committee Meeting (1978) </a:t>
            </a:r>
          </a:p>
          <a:p>
            <a:pPr>
              <a:lnSpc>
                <a:spcPct val="80000"/>
              </a:lnSpc>
            </a:pPr>
            <a:r>
              <a:rPr lang="en-US" altLang="en-US" sz="800" dirty="0"/>
              <a:t>In the mid-1950s Pauling extended his earlier interest in human physiology into studying the mental and somatic health of groups and individuals. Health statistics, which he had begun to use with his nuclear-hazard studies and antinuclear proselytizing, now became an epidemiological tool. For instance, he demonstrated statistically that smoking was a major threat to health, decreasing the average life span by eight years, well before the medical establishment began issuing strong warnings. He also studied other factors involved in longevity. </a:t>
            </a:r>
          </a:p>
          <a:p>
            <a:pPr>
              <a:lnSpc>
                <a:spcPct val="80000"/>
              </a:lnSpc>
            </a:pPr>
            <a:r>
              <a:rPr lang="en-US" altLang="en-US" sz="800" dirty="0"/>
              <a:t>Pauling had spoken about the importance of vitamins in the late 1930s. In the mid-1960s he became intrigued with the biochemistry of nutrition. Its roots were in the research he had done at Caltech on the mechanism of action of anesthetic agents in the brain and in exploring the possibility that mental retardation and mental illness (especially schizophrenia) were caused by various biochemical and genetic disorders. This work in brain-fluid chemistry—studying the molecular environment of the mind—later led to collaborative clinical research with Dr. Abram Hoffer on the therapeutic efficacy of vitamins in cancer. In founding the new field of orthomolecular psychiatry ("Orthomolecular Psychiatry" </a:t>
            </a:r>
            <a:r>
              <a:rPr lang="en-US" altLang="en-US" sz="800" i="1" dirty="0"/>
              <a:t>Science</a:t>
            </a:r>
            <a:r>
              <a:rPr lang="en-US" altLang="en-US" sz="800" dirty="0"/>
              <a:t> 160:265-271, 1968), Pauling proposed that mental abnormalities might be successfully treated by correcting imbalances or deficiencies among naturally occurring biochemical constituents of the brain, notably vitamins and other micronutrients, as an alternative to the administration of potent synthetic psychoactive drugs. </a:t>
            </a:r>
          </a:p>
          <a:p>
            <a:pPr>
              <a:lnSpc>
                <a:spcPct val="80000"/>
              </a:lnSpc>
            </a:pPr>
            <a:r>
              <a:rPr lang="en-US" altLang="en-US" sz="800" dirty="0"/>
              <a:t>Pauling later broadened this concept into orthomolecular medicine. The concept and term (meaning "right molecules in the right concentration") characterized an approach to the prevention and treatment of disease and attainment of optimum health that was based on the physiological and enzymatic actions of specific nutrients, such as vitamins, minerals, and amino acids present in the body. </a:t>
            </a:r>
          </a:p>
          <a:p>
            <a:pPr>
              <a:lnSpc>
                <a:spcPct val="80000"/>
              </a:lnSpc>
            </a:pPr>
            <a:r>
              <a:rPr lang="en-US" altLang="en-US" sz="800" dirty="0"/>
              <a:t>Fascinated with the multifaceted role of vitamin C (ascorbic acid) in maintaining health, he began combing the scientific and medical literature for experimental and clinical evidence as to its importance. From published studies, from physiological and evolutionary reasoning, and from his and his wife's own experiences, he became convinced of the value of vitamin C in large doses as a prophylactic or palliative for the common cold. In 1970 he wrote the book </a:t>
            </a:r>
            <a:r>
              <a:rPr lang="en-US" altLang="en-US" sz="800" i="1" dirty="0"/>
              <a:t>Vitamin C and the Common Cold,</a:t>
            </a:r>
            <a:r>
              <a:rPr lang="en-US" altLang="en-US" sz="800" dirty="0"/>
              <a:t> which became a bestseller and brought wide public attention while creating a huge and continuously increasing demand for this micronutrient. </a:t>
            </a:r>
          </a:p>
          <a:p>
            <a:pPr>
              <a:lnSpc>
                <a:spcPct val="80000"/>
              </a:lnSpc>
            </a:pPr>
            <a:r>
              <a:rPr lang="en-US" altLang="en-US" sz="800" dirty="0"/>
              <a:t>  </a:t>
            </a:r>
          </a:p>
          <a:p>
            <a:pPr>
              <a:lnSpc>
                <a:spcPct val="80000"/>
              </a:lnSpc>
            </a:pPr>
            <a:r>
              <a:rPr lang="en-US" altLang="en-US" sz="800" dirty="0"/>
              <a:t>Linus Pauling with Dean Wilkins (1988) </a:t>
            </a:r>
          </a:p>
          <a:p>
            <a:pPr>
              <a:lnSpc>
                <a:spcPct val="80000"/>
              </a:lnSpc>
            </a:pPr>
            <a:r>
              <a:rPr lang="en-US" altLang="en-US" sz="800" dirty="0"/>
              <a:t>Later he became convinced of ascorbate's value in combating the flu, cancer, cardiovascular disease, infections, and degenerative problems in the aging process. He added other micronutrients, such as vitamin E and the B vitamins, to his list of helpful supplements and published two other popular books and a number of papers, both scientific and popular, on nutritional therapy. As happened during his earlier efforts in awakening the public to the dangers of nuclear weapons, Pauling's pronouncements on the subject of nutritional medicine were often assailed by physicians and physicians' organizations that ignored his long and insightful involvement with the biochemistry of human health and much of the published studies. They often dismissed his ideas as quackery. </a:t>
            </a:r>
          </a:p>
          <a:p>
            <a:pPr>
              <a:lnSpc>
                <a:spcPct val="80000"/>
              </a:lnSpc>
            </a:pPr>
            <a:r>
              <a:rPr lang="en-US" altLang="en-US" sz="800" dirty="0"/>
              <a:t>After retiring to the status of Professor Emeritus at Stanford in 1973, Pauling co-founded the nonprofit biomedical research organization that now bears his name. The Linus Pauling Institute of Science and Medicine was established primarily to conduct research and education in orthomolecular medicine, following his belief that nutrition could prevent, ameliorate or cure many diseases, slow the aging process, and alleviate suffering. </a:t>
            </a:r>
          </a:p>
          <a:p>
            <a:pPr>
              <a:lnSpc>
                <a:spcPct val="80000"/>
              </a:lnSpc>
            </a:pPr>
            <a:r>
              <a:rPr lang="en-US" altLang="en-US" sz="800" dirty="0"/>
              <a:t>At LPI Pauling and his staff worked on developing diagnostic tests and tools for analyzing a multitude of compounds found in bodily fluids. In his view, biochemical individuality—involving unique dietary needs specific to individuals—determines how optimum health can be achieved through the judicious use of natural substances. He maintained that biochemical individuality, molecular disease, or environmental stress may increase the need for certain micronutrients, such as vitamin C, considerably above the RDA. He also warned against overuse of such substances as sugar and chemical sweeteners. Unlike many advocates in the field of nutritional medicine, he considered orthomolecular medicine a crucial adjunct to standard medical practice and therefore did not rule out conventional treatments, such as surgery, chemotherapy, and radiation, when considered appropriate. </a:t>
            </a:r>
          </a:p>
          <a:p>
            <a:pPr>
              <a:lnSpc>
                <a:spcPct val="80000"/>
              </a:lnSpc>
            </a:pPr>
            <a:r>
              <a:rPr lang="en-US" altLang="en-US" sz="800" dirty="0"/>
              <a:t>As a prominent, knowledgeable, and articulate spokesman for the use of nutrients as means to achieve health, prolong life, and provide inexpensive, readily available, and nontoxic alternatives to drugs, Pauling gained a large number of ardent admirers among the public. There were also doubters and detractors. To the attacks from physicians and other authorities in medicine who through the years dismissed or ridiculed his assertions, Pauling responded with cogent research data and logical reasoning. As happened earlier with his outspoken antinuclear and peace activism, and even to some extent with his original work on the nature of the chemical bond, assaults from critics did not stop Pauling from maintaining his position, and he was often regarded as a besieged hero. He utilized the media's ongoing interest in him to good effect in promoting his "regimen for better health," with vitamin C as its keystone. Doubtless the public today knows Dr. Linus Pauling more for his advocacy of vitamin C and orthomolecular medicine than for his work on the chemical bond or for world peace. </a:t>
            </a:r>
          </a:p>
          <a:p>
            <a:pPr>
              <a:lnSpc>
                <a:spcPct val="80000"/>
              </a:lnSpc>
            </a:pPr>
            <a:r>
              <a:rPr lang="en-US" altLang="en-US" sz="800" dirty="0"/>
              <a:t>In the last few years of his life, Pauling cut down on his previously frequent worldwide lecturing and associated travel. He largely divided his time between his coastal ranch, where he did theoretical work and wrote for publication, and his apartment at Stanford close to the Linus Pauling Institute, where he served as Director of Research after resigning from the chairmanship of the Board of Trustees in 1992. </a:t>
            </a:r>
          </a:p>
          <a:p>
            <a:pPr>
              <a:lnSpc>
                <a:spcPct val="80000"/>
              </a:lnSpc>
            </a:pPr>
            <a:r>
              <a:rPr lang="en-US" altLang="en-US" sz="800" dirty="0"/>
              <a:t>Pauling continued to publish articles about health as well as reminiscences of his career in science and his peace work. He wrote many scientific papers on orthomolecular medicine and on structural chemistry. The latter included detailing his unorthodox close-packed </a:t>
            </a:r>
            <a:r>
              <a:rPr lang="en-US" altLang="en-US" sz="800" dirty="0" err="1"/>
              <a:t>polysheron</a:t>
            </a:r>
            <a:r>
              <a:rPr lang="en-US" altLang="en-US" sz="800" dirty="0"/>
              <a:t> theory of the structure of atomic nuclei and nuclear fission from a structural chemist's point of view, and an explanation (based on the twinning phenomenon in crystals) of the baffling "quasicrystal" diffraction patterns from certain alloys, which seem to show a five-fold symmetry contrary to the laws of classical crystallography. He pursued these subjects nearly to the time of this death. </a:t>
            </a:r>
          </a:p>
          <a:p>
            <a:pPr>
              <a:lnSpc>
                <a:spcPct val="80000"/>
              </a:lnSpc>
            </a:pPr>
            <a:r>
              <a:rPr lang="en-US" altLang="en-US" sz="800" dirty="0"/>
              <a:t>In retrospect, the breadth of Pauling's interests and research was enormous and his published work prodigious—more than 1,065 publications, from scientific and popular books and articles to book forewords and reviews to letters to editors and printed speeches. </a:t>
            </a:r>
          </a:p>
          <a:p>
            <a:pPr>
              <a:lnSpc>
                <a:spcPct val="80000"/>
              </a:lnSpc>
            </a:pPr>
            <a:r>
              <a:rPr lang="en-US" altLang="en-US" sz="800" dirty="0"/>
              <a:t>To Linus Pauling came many honors. In 1933, at the remarkably young age of 32, he was elected to the prestigious National Academy of Sciences, and in 1936 to the equally prestigious American Philosophical Society. In 1948 he became a foreign member of The Royal Society of London, the premier honorary scientific society of Great Britain. Many other scientific societies and associations throughout the world made him a member or honorary member. In chemistry, in addition to the Nobel Prize (1954), Pauling was given numerous awards, including the Davy, Pasteur, Willard Gibbs, T.W. Richards, G.N. Lewis, Priestley, Avogadro, and </a:t>
            </a:r>
            <a:r>
              <a:rPr lang="en-US" altLang="en-US" sz="800" dirty="0" err="1"/>
              <a:t>Lomonosov</a:t>
            </a:r>
            <a:r>
              <a:rPr lang="en-US" altLang="en-US" sz="800" dirty="0"/>
              <a:t> medals. He was the first recipient of the National Academy of Sciences Award in Chemical Sciences, in 1979. The National Library of Medicine gave him its Sesquicentennial Commemorative Award in 1986; he was given other notable medical awards, such as the Addis, Phillips, Virchow, </a:t>
            </a:r>
            <a:r>
              <a:rPr lang="en-US" altLang="en-US" sz="800" dirty="0" err="1"/>
              <a:t>Lattimer</a:t>
            </a:r>
            <a:r>
              <a:rPr lang="en-US" altLang="en-US" sz="800" dirty="0"/>
              <a:t>, and the French Academy of Medicine medals. He received the Martin Luther King, Jr. Medical Achievement Award for his pioneering work in determining the cause of sickle cell anemia—the molecular disease prevalent among African-Americans. </a:t>
            </a:r>
          </a:p>
          <a:p>
            <a:pPr>
              <a:lnSpc>
                <a:spcPct val="80000"/>
              </a:lnSpc>
            </a:pPr>
            <a:r>
              <a:rPr lang="en-US" altLang="en-US" sz="800" dirty="0"/>
              <a:t>  </a:t>
            </a:r>
          </a:p>
          <a:p>
            <a:pPr>
              <a:lnSpc>
                <a:spcPct val="80000"/>
              </a:lnSpc>
            </a:pPr>
            <a:r>
              <a:rPr lang="en-US" altLang="en-US" sz="800" dirty="0"/>
              <a:t>Linus Pauling at Special Collections (1988) </a:t>
            </a:r>
          </a:p>
          <a:p>
            <a:pPr>
              <a:lnSpc>
                <a:spcPct val="80000"/>
              </a:lnSpc>
            </a:pPr>
            <a:r>
              <a:rPr lang="en-US" altLang="en-US" sz="800" dirty="0"/>
              <a:t>President Ford awarded him the National Medal of Science in 1975, and in 1989 the National Science Board presented him with the </a:t>
            </a:r>
            <a:r>
              <a:rPr lang="en-US" altLang="en-US" sz="800" dirty="0" err="1"/>
              <a:t>Vannevar</a:t>
            </a:r>
            <a:r>
              <a:rPr lang="en-US" altLang="en-US" sz="800" dirty="0"/>
              <a:t> Bush Award in recognition of his outstanding contributions to science, technology, and society. He also received prominent medals and awards in mineralogy, international law, philosophy, and the social sciences. Among the humanitarian awards Pauling won, the most notable, of course, was the Nobel Peace Prize for 1962; he was also given the Gandhi and Lenin peace prizes and the Albert Schweitzer Peace medal. Pauling also received the Gold Medal of the National Institute of Social Sciences. In addition, Pauling was awarded honorary degrees by some 50 universities and colleges throughout the world. Several universities have created their own Linus Pauling Lectureship or Medal, to honor other scientists or humanitarians in his name. </a:t>
            </a:r>
          </a:p>
          <a:p>
            <a:pPr>
              <a:lnSpc>
                <a:spcPct val="80000"/>
              </a:lnSpc>
            </a:pPr>
            <a:r>
              <a:rPr lang="en-US" altLang="en-US" sz="800" dirty="0"/>
              <a:t>Seven biographies and two anthologies of his writings and speeches have been published thus far, and publication of a two-volume collection of many of his most important scientific publications is pending. </a:t>
            </a:r>
          </a:p>
          <a:p>
            <a:pPr>
              <a:lnSpc>
                <a:spcPct val="80000"/>
              </a:lnSpc>
            </a:pPr>
            <a:r>
              <a:rPr lang="en-US" altLang="en-US" sz="800" dirty="0"/>
              <a:t>Linus Pauling always emphasized the importance of having a full and happy personal life. In 1923 he married Ava Helen Miller, who had been a student in a chemistry course he taught while still an undergraduate at Oregon Agricultural College. Dr. Pauling frequently credited his wife with influencing the development of his social consciousness. She was greatly involved in peace activities, both with her husband and on her own. Pauling said that his Nobel Peace Prize should really have gone to her, or at least been shared between them. In his talks and informal writings he often spoke both tenderly and humorously of their complementary partnership. She died in 1981. In tribute to her dedication to world peace, the Ava Helen and Linus Pauling Lectureship in World Peace has been established by the </a:t>
            </a:r>
            <a:r>
              <a:rPr lang="en-US" altLang="en-US" sz="800" dirty="0" err="1"/>
              <a:t>Paulings</a:t>
            </a:r>
            <a:r>
              <a:rPr lang="en-US" altLang="en-US" sz="800" dirty="0"/>
              <a:t>' alma mater, Oregon State University in Corvallis, where the </a:t>
            </a:r>
            <a:r>
              <a:rPr lang="en-US" altLang="en-US" sz="800" dirty="0" err="1"/>
              <a:t>Paulings</a:t>
            </a:r>
            <a:r>
              <a:rPr lang="en-US" altLang="en-US" sz="800" dirty="0"/>
              <a:t>' papers, medals, and other memorabilia are housed in Special Collections at the Valley Library. </a:t>
            </a:r>
          </a:p>
          <a:p>
            <a:pPr>
              <a:lnSpc>
                <a:spcPct val="80000"/>
              </a:lnSpc>
            </a:pPr>
            <a:r>
              <a:rPr lang="en-US" altLang="en-US" sz="800" dirty="0"/>
              <a:t>The </a:t>
            </a:r>
            <a:r>
              <a:rPr lang="en-US" altLang="en-US" sz="800" dirty="0" err="1"/>
              <a:t>Paulings</a:t>
            </a:r>
            <a:r>
              <a:rPr lang="en-US" altLang="en-US" sz="800" dirty="0"/>
              <a:t> had four children. Linus Pauling, Jr., M.D., a psychiatrist, lives in Honolulu. Peter Pauling, Ph.D., a crystallographer and retired lecturer in chemistry, resides in Wales. Linda Pauling </a:t>
            </a:r>
            <a:r>
              <a:rPr lang="en-US" altLang="en-US" sz="800" dirty="0" err="1"/>
              <a:t>Kamb</a:t>
            </a:r>
            <a:r>
              <a:rPr lang="en-US" altLang="en-US" sz="800" dirty="0"/>
              <a:t> lives with her husband, a Caltech professor of geology, in the home originally built by her parents in the foothills above Pasadena. </a:t>
            </a:r>
            <a:r>
              <a:rPr lang="en-US" altLang="en-US" sz="800" dirty="0" err="1"/>
              <a:t>Crellin</a:t>
            </a:r>
            <a:r>
              <a:rPr lang="en-US" altLang="en-US" sz="800" dirty="0"/>
              <a:t> Pauling, Ph.D., was a professor of biology at San Francisco State University until his death in 1997. There are 15 grandchildren and 19 great-grandchildren. </a:t>
            </a:r>
          </a:p>
          <a:p>
            <a:pPr>
              <a:lnSpc>
                <a:spcPct val="80000"/>
              </a:lnSpc>
            </a:pPr>
            <a:r>
              <a:rPr lang="en-US" altLang="en-US" sz="800" dirty="0"/>
              <a:t>The assets of the Linus Pauling Institute of Science and Medicine were used to establish the Linus Pauling Institute as a research institute at OSU in 1996 to investigate the function and role of micronutrients, phytochemicals and </a:t>
            </a:r>
            <a:r>
              <a:rPr lang="en-US" altLang="en-US" sz="800" dirty="0" err="1"/>
              <a:t>microconstituents</a:t>
            </a:r>
            <a:r>
              <a:rPr lang="en-US" altLang="en-US" sz="800" dirty="0"/>
              <a:t> of food in maintaining human health and preventing and treating disease; and to advance the knowledge in areas which were of interest to Linus Pauling through research and education. LPI continues to function as a working tribute to a great scientist, Linus Pauling. </a:t>
            </a:r>
          </a:p>
        </p:txBody>
      </p:sp>
    </p:spTree>
    <p:extLst>
      <p:ext uri="{BB962C8B-B14F-4D97-AF65-F5344CB8AC3E}">
        <p14:creationId xmlns:p14="http://schemas.microsoft.com/office/powerpoint/2010/main" val="4215198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617193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158890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5367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51961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727278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24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Times New Roman" panose="02020603050405020304" pitchFamily="18" charset="0"/>
                <a:ea typeface="+mn-ea"/>
                <a:cs typeface="+mn-cs"/>
              </a:rPr>
              <a:t>CHEMICAL HIGHLIGHT 25-5</a:t>
            </a:r>
            <a:endParaRPr lang="en-US" sz="1200" kern="1200">
              <a:solidFill>
                <a:schemeClr val="tx1"/>
              </a:solidFill>
              <a:effectLst/>
              <a:latin typeface="Times New Roman" panose="02020603050405020304" pitchFamily="18" charset="0"/>
              <a:ea typeface="+mn-ea"/>
              <a:cs typeface="+mn-cs"/>
            </a:endParaRPr>
          </a:p>
          <a:p>
            <a:r>
              <a:rPr lang="en-US" sz="1200" b="1" kern="1200">
                <a:solidFill>
                  <a:schemeClr val="tx1"/>
                </a:solidFill>
                <a:effectLst/>
                <a:latin typeface="Times New Roman" panose="02020603050405020304" pitchFamily="18" charset="0"/>
                <a:ea typeface="+mn-ea"/>
                <a:cs typeface="+mn-cs"/>
              </a:rPr>
              <a:t>Nature Is Not Always Green: Natural Pesticides</a:t>
            </a:r>
            <a:endParaRPr lang="en-US" sz="1200" kern="1200">
              <a:solidFill>
                <a:schemeClr val="tx1"/>
              </a:solidFill>
              <a:effectLst/>
              <a:latin typeface="Times New Roman" panose="02020603050405020304" pitchFamily="18" charset="0"/>
              <a:ea typeface="+mn-ea"/>
              <a:cs typeface="+mn-cs"/>
            </a:endParaRPr>
          </a:p>
          <a:p>
            <a:r>
              <a:rPr lang="en-US" sz="1200" b="1" kern="1200">
                <a:solidFill>
                  <a:schemeClr val="tx1"/>
                </a:solidFill>
                <a:effectLst/>
                <a:latin typeface="Times New Roman" panose="02020603050405020304" pitchFamily="18" charset="0"/>
                <a:ea typeface="+mn-ea"/>
                <a:cs typeface="+mn-cs"/>
              </a:rPr>
              <a:t>M</a:t>
            </a:r>
            <a:r>
              <a:rPr lang="en-US" sz="1200" kern="1200">
                <a:solidFill>
                  <a:schemeClr val="tx1"/>
                </a:solidFill>
                <a:effectLst/>
                <a:latin typeface="Times New Roman" panose="02020603050405020304" pitchFamily="18" charset="0"/>
                <a:ea typeface="+mn-ea"/>
                <a:cs typeface="+mn-cs"/>
              </a:rPr>
              <a:t>any people believe that everything synthetic is somehow suspect and “bad,” and that all of nature’s chemicals are benign. As pointed out by Ames* and others, this is a misconception. While we have seen that, indeed, many manufactured chemicals have problems with toxicity and adverse effects on the environment, nature’s chemicals are not any different from synthetic ones. Nature has its own highly productive laboratory, which puts out compounds by the millions, many of which are highly toxic, such as quite a few of the alkaloids found in plants. Consequently, there are numerous (sometimes lethal) cases of poisoning (especially of children) due to the accidental ingestion of plant material, the eating of green potatoes (exposed to sunlight, which increases their toxin level), the drinking of herbal teas, the consumption of “poison” mushrooms, and so forth. Abraham Lincoln’s mother died from drinking milk from a cow that had grazed on the toxic snakeroot plant.</a:t>
            </a:r>
          </a:p>
          <a:p>
            <a:r>
              <a:rPr lang="en-US" sz="1200" kern="1200">
                <a:solidFill>
                  <a:schemeClr val="tx1"/>
                </a:solidFill>
                <a:effectLst/>
                <a:latin typeface="Times New Roman" panose="02020603050405020304" pitchFamily="18" charset="0"/>
                <a:ea typeface="+mn-ea"/>
                <a:cs typeface="+mn-cs"/>
              </a:rPr>
              <a:t>Green potatoes are toxic because of the presence of the alkaloid solanine.</a:t>
            </a:r>
          </a:p>
          <a:p>
            <a:r>
              <a:rPr lang="en-US" sz="1200" kern="1200">
                <a:solidFill>
                  <a:schemeClr val="tx1"/>
                </a:solidFill>
                <a:effectLst/>
                <a:latin typeface="Times New Roman" panose="02020603050405020304" pitchFamily="18" charset="0"/>
                <a:ea typeface="+mn-ea"/>
                <a:cs typeface="+mn-cs"/>
              </a:rPr>
              <a:t>What is the purpose of these compounds in plant life? Plants cannot run away from predators and invading organisms, such as fungi, insects, animals, and humans, and they have no organs with which to defend themselves. Instead, they have developed an array of chemical weapons, “natural pesticides,” with which to mount an effective defense strategy. Tens of thousands of these chemicals are now known. They are either already present in the existing plant or generated in a primitive “immune response” to external damage, such as by caterpillars or herbivorous insects. For example, in the tomato plant, a small polypeptide (Section 26-4) containing eighteen amino acids, systemin, is the chemical alarm signal for external attack. The molecule travels rapidly through the plant, initiating a cascade of reactions that produce chemical poisons. The effect is either to fend off attackers completely or to slow them down sufficiently so that other predators will consume them. Interestingly, one of these compounds is salicylic acid, the core of aspirin (Chemical Highlight 22-3), which prevents the point of damage (much like a wound) from being infected. Plants in distress have learned to use chemicals as alarm pheromones (Section 12-17), activating the chemical weapons complex of (as yet) undamaged neighbors by air- or waterborne molecular signals. They may also develop resistance (immunity) by chemical pathways.</a:t>
            </a:r>
          </a:p>
          <a:p>
            <a:r>
              <a:rPr lang="en-US" sz="1200" kern="1200">
                <a:solidFill>
                  <a:schemeClr val="tx1"/>
                </a:solidFill>
                <a:effectLst/>
                <a:latin typeface="Times New Roman" panose="02020603050405020304" pitchFamily="18" charset="0"/>
                <a:ea typeface="+mn-ea"/>
                <a:cs typeface="+mn-cs"/>
              </a:rPr>
              <a:t>Americans consume about 1.5 g of natural pesticides per person per day, in the form of vegetables, fruit, tea, coffee, and so forth—10,000 times more than their intake of synthetic pesticide residues. The concentration of these natural compounds ranges in the parts per million (ppm), orders of magnitude above the levels at which water pollutants (e.g., chlorinated hydrocarbons) and other synthetic pollutants (e.g., dioxin, Chemical Highlight 22-1) are usually measured (parts per billion, or ppb). Few of these plant toxins have been tested for carcinogenicity but, of those tested (in rodents), roughly half are carcinogenic, the same proportion as that of synthetic chemicals. Many have proven toxicity. The table gives examples of some (potentially) toxic pesticides in common foods.</a:t>
            </a:r>
          </a:p>
          <a:p>
            <a:r>
              <a:rPr lang="en-US" sz="1200" kern="1200">
                <a:solidFill>
                  <a:schemeClr val="tx1"/>
                </a:solidFill>
                <a:effectLst/>
                <a:latin typeface="Times New Roman" panose="02020603050405020304" pitchFamily="18" charset="0"/>
                <a:ea typeface="+mn-ea"/>
                <a:cs typeface="+mn-cs"/>
              </a:rPr>
              <a:t>Why, then, have we all not been exterminated by these poisons? One reason is that the level of our exposure to any one of these natural pesticides is very small. More important, we, like plants, have evolved to defend ourselves against this barrage of chemical projectiles. Thus, for starters, our first line of defense, the surface layers of the mouth, esophagus, stomach, intestine, skin, and lungs, is discarded once every few days as “cannon fodder.” In addition, we have multiple detoxifying mechanisms, rendering ingested poisons nontoxic; we excrete a lot of material before it does any harm; our DNA has many ways of repairing damage; and, finally, our ability to smell and taste “repugnant” substances (such as the “bitter” alkaloids, rotten food, milk that is “off,” eggs that smell of “sulfur”) serves as an advance warning signal. In the final analysis, we each must judge what we put into our bodies, but the age-old wisdoms still hold: Avoid anything in excess and maintain variety in your diet.</a:t>
            </a:r>
          </a:p>
          <a:p>
            <a:r>
              <a:rPr lang="en-US" sz="1200" kern="1200">
                <a:solidFill>
                  <a:schemeClr val="tx1"/>
                </a:solidFill>
                <a:effectLst/>
                <a:latin typeface="Times New Roman" panose="02020603050405020304" pitchFamily="18" charset="0"/>
                <a:ea typeface="+mn-ea"/>
                <a:cs typeface="+mn-cs"/>
              </a:rPr>
              <a:t>*Professor Bruce N. Ames (b. 1928), University of California at Berkeley.</a:t>
            </a:r>
          </a:p>
        </p:txBody>
      </p:sp>
    </p:spTree>
    <p:extLst>
      <p:ext uri="{BB962C8B-B14F-4D97-AF65-F5344CB8AC3E}">
        <p14:creationId xmlns:p14="http://schemas.microsoft.com/office/powerpoint/2010/main" val="4152059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76711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275678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29545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807962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398943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358384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429727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302910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99301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95204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524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507962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181851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43134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Times New Roman" panose="02020603050405020304" pitchFamily="18" charset="0"/>
                <a:ea typeface="+mn-ea"/>
                <a:cs typeface="+mn-cs"/>
              </a:rPr>
              <a:t>Cyclooxygenase mediates the production of prostaglandins</a:t>
            </a:r>
          </a:p>
          <a:p>
            <a:r>
              <a:rPr lang="en-US" sz="1200" b="0" i="0" u="none" strike="noStrike" kern="1200" baseline="0">
                <a:solidFill>
                  <a:schemeClr val="tx1"/>
                </a:solidFill>
                <a:latin typeface="Times New Roman" panose="02020603050405020304" pitchFamily="18" charset="0"/>
                <a:ea typeface="+mn-ea"/>
                <a:cs typeface="+mn-cs"/>
              </a:rPr>
              <a:t>(see Real Life 11-1 and Section 19-13), molecules that in</a:t>
            </a:r>
          </a:p>
          <a:p>
            <a:r>
              <a:rPr lang="en-US" sz="1200" b="0" i="0" u="none" strike="noStrike" kern="1200" baseline="0">
                <a:solidFill>
                  <a:schemeClr val="tx1"/>
                </a:solidFill>
                <a:latin typeface="Times New Roman" panose="02020603050405020304" pitchFamily="18" charset="0"/>
                <a:ea typeface="+mn-ea"/>
                <a:cs typeface="+mn-cs"/>
              </a:rPr>
              <a:t>turn are infl ammatory and pain producing. In addition, one</a:t>
            </a:r>
          </a:p>
          <a:p>
            <a:r>
              <a:rPr lang="en-US" sz="1200" b="0" i="0" u="none" strike="noStrike" kern="1200" baseline="0">
                <a:solidFill>
                  <a:schemeClr val="tx1"/>
                </a:solidFill>
                <a:latin typeface="Times New Roman" panose="02020603050405020304" pitchFamily="18" charset="0"/>
                <a:ea typeface="+mn-ea"/>
                <a:cs typeface="+mn-cs"/>
              </a:rPr>
              <a:t>of them, thromboxane A2, aggregates blood platelets,</a:t>
            </a:r>
          </a:p>
          <a:p>
            <a:r>
              <a:rPr lang="en-US" sz="1200" b="0" i="0" u="none" strike="noStrike" kern="1200" baseline="0">
                <a:solidFill>
                  <a:schemeClr val="tx1"/>
                </a:solidFill>
                <a:latin typeface="Times New Roman" panose="02020603050405020304" pitchFamily="18" charset="0"/>
                <a:ea typeface="+mn-ea"/>
                <a:cs typeface="+mn-cs"/>
              </a:rPr>
              <a:t>necessary for the clotting of blood when injury occurs. This</a:t>
            </a:r>
          </a:p>
          <a:p>
            <a:r>
              <a:rPr lang="en-US" sz="1200" b="0" i="0" u="none" strike="noStrike" kern="1200" baseline="0">
                <a:solidFill>
                  <a:schemeClr val="tx1"/>
                </a:solidFill>
                <a:latin typeface="Times New Roman" panose="02020603050405020304" pitchFamily="18" charset="0"/>
                <a:ea typeface="+mn-ea"/>
                <a:cs typeface="+mn-cs"/>
              </a:rPr>
              <a:t>same process is, however, undesirable inside arteries, causing</a:t>
            </a:r>
          </a:p>
          <a:p>
            <a:r>
              <a:rPr lang="en-US" sz="1200" b="0" i="0" u="none" strike="noStrike" kern="1200" baseline="0">
                <a:solidFill>
                  <a:schemeClr val="tx1"/>
                </a:solidFill>
                <a:latin typeface="Times New Roman" panose="02020603050405020304" pitchFamily="18" charset="0"/>
                <a:ea typeface="+mn-ea"/>
                <a:cs typeface="+mn-cs"/>
              </a:rPr>
              <a:t>heart attacks or brain strokes, depending on the location of</a:t>
            </a:r>
          </a:p>
          <a:p>
            <a:r>
              <a:rPr lang="en-US" sz="1200" b="0" i="0" u="none" strike="noStrike" kern="1200" baseline="0">
                <a:solidFill>
                  <a:schemeClr val="tx1"/>
                </a:solidFill>
                <a:latin typeface="Times New Roman" panose="02020603050405020304" pitchFamily="18" charset="0"/>
                <a:ea typeface="+mn-ea"/>
                <a:cs typeface="+mn-cs"/>
              </a:rPr>
              <a:t>the clot. Indeed, a large study conducted in the 1980s</a:t>
            </a:r>
          </a:p>
          <a:p>
            <a:r>
              <a:rPr lang="en-US" sz="1200" b="0" i="0" u="none" strike="noStrike" kern="1200" baseline="0">
                <a:solidFill>
                  <a:schemeClr val="tx1"/>
                </a:solidFill>
                <a:latin typeface="Times New Roman" panose="02020603050405020304" pitchFamily="18" charset="0"/>
                <a:ea typeface="+mn-ea"/>
                <a:cs typeface="+mn-cs"/>
              </a:rPr>
              <a:t>showed that aspirin lowered the risk of heart attacks in men</a:t>
            </a:r>
          </a:p>
          <a:p>
            <a:r>
              <a:rPr lang="en-US" sz="1200" b="0" i="0" u="none" strike="noStrike" kern="1200" baseline="0">
                <a:solidFill>
                  <a:schemeClr val="tx1"/>
                </a:solidFill>
                <a:latin typeface="Times New Roman" panose="02020603050405020304" pitchFamily="18" charset="0"/>
                <a:ea typeface="+mn-ea"/>
                <a:cs typeface="+mn-cs"/>
              </a:rPr>
              <a:t>by almost 50% and reduced the mortality rate during an</a:t>
            </a:r>
          </a:p>
          <a:p>
            <a:r>
              <a:rPr lang="en-US" sz="1200" b="0" i="0" u="none" strike="noStrike" kern="1200" baseline="0">
                <a:solidFill>
                  <a:schemeClr val="tx1"/>
                </a:solidFill>
                <a:latin typeface="Times New Roman" panose="02020603050405020304" pitchFamily="18" charset="0"/>
                <a:ea typeface="+mn-ea"/>
                <a:cs typeface="+mn-cs"/>
              </a:rPr>
              <a:t>actual attack by 23%.</a:t>
            </a:r>
          </a:p>
          <a:p>
            <a:r>
              <a:rPr lang="en-US" sz="1200" b="0" i="0" u="none" strike="noStrike" kern="1200" baseline="0">
                <a:solidFill>
                  <a:schemeClr val="tx1"/>
                </a:solidFill>
                <a:latin typeface="Times New Roman" panose="02020603050405020304" pitchFamily="18" charset="0"/>
                <a:ea typeface="+mn-ea"/>
                <a:cs typeface="+mn-cs"/>
              </a:rPr>
              <a:t>Many other potential applications of aspirin are under</a:t>
            </a:r>
          </a:p>
          <a:p>
            <a:r>
              <a:rPr lang="en-US" sz="1200" b="0" i="0" u="none" strike="noStrike" kern="1200" baseline="0">
                <a:solidFill>
                  <a:schemeClr val="tx1"/>
                </a:solidFill>
                <a:latin typeface="Times New Roman" panose="02020603050405020304" pitchFamily="18" charset="0"/>
                <a:ea typeface="+mn-ea"/>
                <a:cs typeface="+mn-cs"/>
              </a:rPr>
              <a:t>investigation, such as in the treatment of pregnancy-related</a:t>
            </a:r>
          </a:p>
          <a:p>
            <a:r>
              <a:rPr lang="en-US" sz="1200" b="0" i="0" u="none" strike="noStrike" kern="1200" baseline="0">
                <a:solidFill>
                  <a:schemeClr val="tx1"/>
                </a:solidFill>
                <a:latin typeface="Times New Roman" panose="02020603050405020304" pitchFamily="18" charset="0"/>
                <a:ea typeface="+mn-ea"/>
                <a:cs typeface="+mn-cs"/>
              </a:rPr>
              <a:t>complications, viral infl ammation in AIDS patients,</a:t>
            </a:r>
          </a:p>
          <a:p>
            <a:r>
              <a:rPr lang="en-US" sz="1200" b="0" i="0" u="none" strike="noStrike" kern="1200" baseline="0">
                <a:solidFill>
                  <a:schemeClr val="tx1"/>
                </a:solidFill>
                <a:latin typeface="Times New Roman" panose="02020603050405020304" pitchFamily="18" charset="0"/>
                <a:ea typeface="+mn-ea"/>
                <a:cs typeface="+mn-cs"/>
              </a:rPr>
              <a:t>dementia, Alzheimer’s disease, and cancer.</a:t>
            </a:r>
            <a:endParaRPr lang="en-US"/>
          </a:p>
        </p:txBody>
      </p:sp>
    </p:spTree>
    <p:extLst>
      <p:ext uri="{BB962C8B-B14F-4D97-AF65-F5344CB8AC3E}">
        <p14:creationId xmlns:p14="http://schemas.microsoft.com/office/powerpoint/2010/main" val="285841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p:txBody>
          <a:bodyPr/>
          <a:lstStyle/>
          <a:p>
            <a:r>
              <a:rPr lang="en-US" altLang="en-US" b="1"/>
              <a:t>French Revolution</a:t>
            </a:r>
            <a:r>
              <a:rPr lang="en-US" altLang="en-US"/>
              <a:t> (</a:t>
            </a:r>
            <a:r>
              <a:rPr lang="en-US" altLang="en-US">
                <a:hlinkClick r:id="rId3" tooltip="1789"/>
              </a:rPr>
              <a:t>1789</a:t>
            </a:r>
            <a:r>
              <a:rPr lang="en-US" altLang="en-US"/>
              <a:t>–</a:t>
            </a:r>
            <a:r>
              <a:rPr lang="en-US" altLang="en-US">
                <a:hlinkClick r:id="rId4" tooltip="1799"/>
              </a:rPr>
              <a:t>1799</a:t>
            </a:r>
            <a:r>
              <a:rPr lang="en-US" altLang="en-US"/>
              <a:t>) </a:t>
            </a:r>
          </a:p>
          <a:p>
            <a:r>
              <a:rPr lang="en-US" altLang="en-US" b="1"/>
              <a:t>Charles Augustin de Coulomb</a:t>
            </a:r>
          </a:p>
          <a:p>
            <a:endParaRPr lang="en-US" altLang="en-US"/>
          </a:p>
        </p:txBody>
      </p:sp>
    </p:spTree>
    <p:extLst>
      <p:ext uri="{BB962C8B-B14F-4D97-AF65-F5344CB8AC3E}">
        <p14:creationId xmlns:p14="http://schemas.microsoft.com/office/powerpoint/2010/main" val="119604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23739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18941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684971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p:cNvSpPr>
            <a:spLocks noGrp="1"/>
          </p:cNvSpPr>
          <p:nvPr>
            <p:ph type="sldNum" sz="quarter" idx="11"/>
          </p:nvPr>
        </p:nvSpPr>
        <p:spPr>
          <a:xfrm>
            <a:off x="0" y="6400800"/>
            <a:ext cx="1905000" cy="457200"/>
          </a:xfrm>
        </p:spPr>
        <p:txBody>
          <a:bodyPr/>
          <a:lstStyle>
            <a:lvl1pPr algn="l">
              <a:defRPr/>
            </a:lvl1pPr>
          </a:lstStyle>
          <a:p>
            <a:fld id="{608E8BA5-2D14-4DB0-8A62-08EDE8761BE5}" type="slidenum">
              <a:rPr lang="en-US" altLang="en-US" smtClean="0"/>
              <a:pPr/>
              <a:t>‹#›</a:t>
            </a:fld>
            <a:endParaRPr lang="en-US" altLang="en-US" dirty="0"/>
          </a:p>
        </p:txBody>
      </p:sp>
    </p:spTree>
    <p:extLst>
      <p:ext uri="{BB962C8B-B14F-4D97-AF65-F5344CB8AC3E}">
        <p14:creationId xmlns:p14="http://schemas.microsoft.com/office/powerpoint/2010/main" val="151264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0" y="6550025"/>
            <a:ext cx="2895600" cy="307975"/>
          </a:xfrm>
          <a:prstGeom prst="rect">
            <a:avLst/>
          </a:prstGeom>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r>
              <a:rPr lang="en-US" altLang="en-US"/>
              <a:t>L07-</a:t>
            </a:r>
            <a:fld id="{283CAF70-13A6-4E95-9740-2650CFA1DBCD}" type="slidenum">
              <a:rPr lang="en-US" altLang="en-US"/>
              <a:pPr/>
              <a:t>‹#›</a:t>
            </a:fld>
            <a:endParaRPr lang="en-US" altLang="en-US"/>
          </a:p>
        </p:txBody>
      </p:sp>
    </p:spTree>
    <p:extLst>
      <p:ext uri="{BB962C8B-B14F-4D97-AF65-F5344CB8AC3E}">
        <p14:creationId xmlns:p14="http://schemas.microsoft.com/office/powerpoint/2010/main" val="2435957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0" y="6550025"/>
            <a:ext cx="2895600" cy="307975"/>
          </a:xfrm>
          <a:prstGeom prst="rect">
            <a:avLst/>
          </a:prstGeom>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r>
              <a:rPr lang="en-US" altLang="en-US"/>
              <a:t>L07-</a:t>
            </a:r>
            <a:fld id="{12DCDC05-4D2F-4E5A-8B3F-B5DB13E0C7D3}" type="slidenum">
              <a:rPr lang="en-US" altLang="en-US"/>
              <a:pPr/>
              <a:t>‹#›</a:t>
            </a:fld>
            <a:endParaRPr lang="en-US" altLang="en-US"/>
          </a:p>
        </p:txBody>
      </p:sp>
    </p:spTree>
    <p:extLst>
      <p:ext uri="{BB962C8B-B14F-4D97-AF65-F5344CB8AC3E}">
        <p14:creationId xmlns:p14="http://schemas.microsoft.com/office/powerpoint/2010/main" val="2612604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a:xfrm>
            <a:off x="0" y="6550025"/>
            <a:ext cx="2895600" cy="307975"/>
          </a:xfrm>
          <a:prstGeom prst="rect">
            <a:avLst/>
          </a:prstGeom>
        </p:spPr>
        <p:txBody>
          <a:bodyPr/>
          <a:lstStyle>
            <a:lvl1pPr>
              <a:defRPr/>
            </a:lvl1pPr>
          </a:lstStyle>
          <a:p>
            <a:endParaRPr lang="en-US" altLang="en-US"/>
          </a:p>
        </p:txBody>
      </p:sp>
      <p:sp>
        <p:nvSpPr>
          <p:cNvPr id="4" name="Slide Number Placeholder 3"/>
          <p:cNvSpPr>
            <a:spLocks noGrp="1"/>
          </p:cNvSpPr>
          <p:nvPr>
            <p:ph type="sldNum" sz="quarter" idx="11"/>
          </p:nvPr>
        </p:nvSpPr>
        <p:spPr>
          <a:xfrm>
            <a:off x="7239000" y="6400800"/>
            <a:ext cx="1905000" cy="457200"/>
          </a:xfrm>
        </p:spPr>
        <p:txBody>
          <a:bodyPr/>
          <a:lstStyle>
            <a:lvl1pPr>
              <a:defRPr/>
            </a:lvl1pPr>
          </a:lstStyle>
          <a:p>
            <a:r>
              <a:rPr lang="en-US" altLang="en-US"/>
              <a:t>L07-</a:t>
            </a:r>
            <a:fld id="{7A37302F-AFBF-4FC2-AE2B-F95485EB6FBE}" type="slidenum">
              <a:rPr lang="en-US" altLang="en-US"/>
              <a:pPr/>
              <a:t>‹#›</a:t>
            </a:fld>
            <a:endParaRPr lang="en-US" altLang="en-US"/>
          </a:p>
        </p:txBody>
      </p:sp>
    </p:spTree>
    <p:extLst>
      <p:ext uri="{BB962C8B-B14F-4D97-AF65-F5344CB8AC3E}">
        <p14:creationId xmlns:p14="http://schemas.microsoft.com/office/powerpoint/2010/main" val="2646443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0" y="6550025"/>
            <a:ext cx="2895600" cy="307975"/>
          </a:xfrm>
          <a:prstGeom prst="rect">
            <a:avLst/>
          </a:prstGeom>
        </p:spPr>
        <p:txBody>
          <a:bodyPr/>
          <a:lstStyle>
            <a:lvl1pPr>
              <a:defRPr/>
            </a:lvl1pPr>
          </a:lstStyle>
          <a:p>
            <a:endParaRPr lang="en-US" altLang="en-US"/>
          </a:p>
        </p:txBody>
      </p:sp>
      <p:sp>
        <p:nvSpPr>
          <p:cNvPr id="8" name="Slide Number Placeholder 7"/>
          <p:cNvSpPr>
            <a:spLocks noGrp="1"/>
          </p:cNvSpPr>
          <p:nvPr>
            <p:ph type="sldNum" sz="quarter" idx="11"/>
          </p:nvPr>
        </p:nvSpPr>
        <p:spPr>
          <a:xfrm>
            <a:off x="7239000" y="6400800"/>
            <a:ext cx="1905000" cy="457200"/>
          </a:xfrm>
        </p:spPr>
        <p:txBody>
          <a:bodyPr/>
          <a:lstStyle>
            <a:lvl1pPr>
              <a:defRPr/>
            </a:lvl1pPr>
          </a:lstStyle>
          <a:p>
            <a:r>
              <a:rPr lang="en-US" altLang="en-US"/>
              <a:t>L07-</a:t>
            </a:r>
            <a:fld id="{AFF3B985-F7F2-4555-A102-14904FF300B5}" type="slidenum">
              <a:rPr lang="en-US" altLang="en-US"/>
              <a:pPr/>
              <a:t>‹#›</a:t>
            </a:fld>
            <a:endParaRPr lang="en-US" altLang="en-US"/>
          </a:p>
        </p:txBody>
      </p:sp>
    </p:spTree>
    <p:extLst>
      <p:ext uri="{BB962C8B-B14F-4D97-AF65-F5344CB8AC3E}">
        <p14:creationId xmlns:p14="http://schemas.microsoft.com/office/powerpoint/2010/main" val="1594970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2427792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1801719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1282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141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1157300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3609126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a:xfrm>
            <a:off x="0" y="6400800"/>
            <a:ext cx="1905000" cy="457200"/>
          </a:xfrm>
        </p:spPr>
        <p:txBody>
          <a:bodyPr/>
          <a:lstStyle>
            <a:lvl1pPr algn="l">
              <a:defRPr/>
            </a:lvl1pPr>
          </a:lstStyle>
          <a:p>
            <a:fld id="{7FF4F9F1-D29D-45AE-AAD6-907463DA31F1}" type="slidenum">
              <a:rPr lang="en-US" altLang="en-US" smtClean="0"/>
              <a:pPr/>
              <a:t>‹#›</a:t>
            </a:fld>
            <a:endParaRPr lang="en-US" altLang="en-US" dirty="0"/>
          </a:p>
        </p:txBody>
      </p:sp>
    </p:spTree>
    <p:extLst>
      <p:ext uri="{BB962C8B-B14F-4D97-AF65-F5344CB8AC3E}">
        <p14:creationId xmlns:p14="http://schemas.microsoft.com/office/powerpoint/2010/main" val="1769751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2274612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950660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4272053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198817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3822564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331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7941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Slide Number Placeholder 6"/>
          <p:cNvSpPr>
            <a:spLocks noGrp="1"/>
          </p:cNvSpPr>
          <p:nvPr>
            <p:ph type="sldNum" sz="quarter" idx="4"/>
          </p:nvPr>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lvl1pPr algn="ctr">
              <a:defRPr sz="2200">
                <a:solidFill>
                  <a:srgbClr val="66FF33"/>
                </a:solidFill>
              </a:defRPr>
            </a:lvl1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1589996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lvl1pPr algn="ctr">
              <a:defRPr sz="2200">
                <a:solidFill>
                  <a:srgbClr val="66FF33"/>
                </a:solidFill>
              </a:defRPr>
            </a:lvl1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3434822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28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6" name="Slide Number Placeholder 4"/>
          <p:cNvSpPr txBox="1">
            <a:spLocks/>
          </p:cNvSpPr>
          <p:nvPr userDrawn="1"/>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400" kern="1200">
                <a:solidFill>
                  <a:schemeClr val="tx1"/>
                </a:solidFill>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mtClean="0"/>
              <a:pPr/>
              <a:t>‹#›</a:t>
            </a:fld>
            <a:endParaRPr lang="en-US" altLang="en-US" dirty="0"/>
          </a:p>
        </p:txBody>
      </p:sp>
    </p:spTree>
    <p:extLst>
      <p:ext uri="{BB962C8B-B14F-4D97-AF65-F5344CB8AC3E}">
        <p14:creationId xmlns:p14="http://schemas.microsoft.com/office/powerpoint/2010/main" val="541102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3344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814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289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6FF33"/>
                </a:solidFill>
                <a:latin typeface="+mn-lt"/>
              </a:defRPr>
            </a:lvl1pPr>
          </a:lstStyle>
          <a:p>
            <a:r>
              <a:rPr lang="en-US"/>
              <a:t>Click to edit Master title style</a:t>
            </a:r>
          </a:p>
        </p:txBody>
      </p:sp>
    </p:spTree>
    <p:extLst>
      <p:ext uri="{BB962C8B-B14F-4D97-AF65-F5344CB8AC3E}">
        <p14:creationId xmlns:p14="http://schemas.microsoft.com/office/powerpoint/2010/main" val="369248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txBox="1">
            <a:spLocks/>
          </p:cNvSpPr>
          <p:nvPr userDrawn="1"/>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400" kern="1200">
                <a:solidFill>
                  <a:schemeClr val="tx1"/>
                </a:solidFill>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mtClean="0"/>
              <a:pPr/>
              <a:t>‹#›</a:t>
            </a:fld>
            <a:endParaRPr lang="en-US" altLang="en-US" dirty="0"/>
          </a:p>
        </p:txBody>
      </p:sp>
    </p:spTree>
    <p:extLst>
      <p:ext uri="{BB962C8B-B14F-4D97-AF65-F5344CB8AC3E}">
        <p14:creationId xmlns:p14="http://schemas.microsoft.com/office/powerpoint/2010/main" val="243635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txBox="1">
            <a:spLocks/>
          </p:cNvSpPr>
          <p:nvPr userDrawn="1"/>
        </p:nvSpPr>
        <p:spPr bwMode="auto">
          <a:xfrm>
            <a:off x="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400" kern="1200">
                <a:solidFill>
                  <a:schemeClr val="tx1"/>
                </a:solidFill>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mtClean="0"/>
              <a:pPr/>
              <a:t>‹#›</a:t>
            </a:fld>
            <a:endParaRPr lang="en-US" altLang="en-US" dirty="0"/>
          </a:p>
        </p:txBody>
      </p:sp>
    </p:spTree>
    <p:extLst>
      <p:ext uri="{BB962C8B-B14F-4D97-AF65-F5344CB8AC3E}">
        <p14:creationId xmlns:p14="http://schemas.microsoft.com/office/powerpoint/2010/main" val="273029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6FF33"/>
                </a:solidFill>
                <a:latin typeface="+mn-lt"/>
              </a:defRPr>
            </a:lvl1pPr>
          </a:lstStyle>
          <a:p>
            <a:r>
              <a:rPr lang="en-US"/>
              <a:t>Click to edit Master title style</a:t>
            </a:r>
          </a:p>
        </p:txBody>
      </p:sp>
    </p:spTree>
    <p:extLst>
      <p:ext uri="{BB962C8B-B14F-4D97-AF65-F5344CB8AC3E}">
        <p14:creationId xmlns:p14="http://schemas.microsoft.com/office/powerpoint/2010/main" val="226044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0" y="6400800"/>
            <a:ext cx="710293" cy="457200"/>
          </a:xfrm>
        </p:spPr>
        <p:txBody>
          <a:bodyPr/>
          <a:lstStyle>
            <a:lvl1pPr>
              <a:defRPr/>
            </a:lvl1pPr>
          </a:lstStyle>
          <a:p>
            <a:pPr algn="l"/>
            <a:fld id="{357EC104-7421-44F5-A1D9-5D861196B4E1}" type="slidenum">
              <a:rPr lang="en-US" altLang="en-US" smtClean="0"/>
              <a:pPr algn="l"/>
              <a:t>‹#›</a:t>
            </a:fld>
            <a:endParaRPr lang="en-US" altLang="en-US" dirty="0"/>
          </a:p>
        </p:txBody>
      </p:sp>
    </p:spTree>
    <p:extLst>
      <p:ext uri="{BB962C8B-B14F-4D97-AF65-F5344CB8AC3E}">
        <p14:creationId xmlns:p14="http://schemas.microsoft.com/office/powerpoint/2010/main" val="33651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p:cNvSpPr>
            <a:spLocks noGrp="1"/>
          </p:cNvSpPr>
          <p:nvPr>
            <p:ph type="sldNum" sz="quarter" idx="11"/>
          </p:nvPr>
        </p:nvSpPr>
        <p:spPr>
          <a:xfrm>
            <a:off x="0" y="6400800"/>
            <a:ext cx="832757" cy="457200"/>
          </a:xfrm>
        </p:spPr>
        <p:txBody>
          <a:bodyPr/>
          <a:lstStyle>
            <a:lvl1pPr algn="l">
              <a:defRPr/>
            </a:lvl1pPr>
          </a:lstStyle>
          <a:p>
            <a:fld id="{F96D7CC9-C3FF-4BE1-B9CC-8718F967650C}" type="slidenum">
              <a:rPr lang="en-US" altLang="en-US" smtClean="0"/>
              <a:pPr/>
              <a:t>‹#›</a:t>
            </a:fld>
            <a:endParaRPr lang="en-US" altLang="en-US" dirty="0"/>
          </a:p>
        </p:txBody>
      </p:sp>
    </p:spTree>
    <p:extLst>
      <p:ext uri="{BB962C8B-B14F-4D97-AF65-F5344CB8AC3E}">
        <p14:creationId xmlns:p14="http://schemas.microsoft.com/office/powerpoint/2010/main" val="3452423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a:xfrm>
            <a:off x="0" y="6550025"/>
            <a:ext cx="2895600" cy="307975"/>
          </a:xfrm>
          <a:prstGeom prst="rect">
            <a:avLst/>
          </a:prstGeom>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r>
              <a:rPr lang="en-US" altLang="en-US"/>
              <a:t>L07-</a:t>
            </a:r>
            <a:fld id="{EAD414C9-E0EA-4D5B-861B-1D50423F9297}" type="slidenum">
              <a:rPr lang="en-US" altLang="en-US"/>
              <a:pPr/>
              <a:t>‹#›</a:t>
            </a:fld>
            <a:endParaRPr lang="en-US" altLang="en-US"/>
          </a:p>
        </p:txBody>
      </p:sp>
    </p:spTree>
    <p:extLst>
      <p:ext uri="{BB962C8B-B14F-4D97-AF65-F5344CB8AC3E}">
        <p14:creationId xmlns:p14="http://schemas.microsoft.com/office/powerpoint/2010/main" val="3450232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defRPr>
            </a:lvl1pPr>
          </a:lstStyle>
          <a:p>
            <a:fld id="{025636A7-5EFE-4E13-80C5-F0B23B6044AB}"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fontAlgn="base">
        <a:spcBef>
          <a:spcPct val="0"/>
        </a:spcBef>
        <a:spcAft>
          <a:spcPct val="0"/>
        </a:spcAft>
        <a:defRPr sz="4400" b="1" kern="1200">
          <a:solidFill>
            <a:srgbClr val="EBD189"/>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p:titleStyle>
    <p:bodyStyle>
      <a:lvl1pPr marL="342900" indent="-342900" algn="l" rtl="0" fontAlgn="base">
        <a:spcBef>
          <a:spcPct val="20000"/>
        </a:spcBef>
        <a:spcAft>
          <a:spcPct val="0"/>
        </a:spcAft>
        <a:buChar char="•"/>
        <a:defRPr sz="3600" kern="1200">
          <a:solidFill>
            <a:srgbClr val="FFF2B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29097743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13428085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p:titleStyle>
    <p:bodyStyle>
      <a:lvl1pPr marL="342900" indent="-342900" algn="l" defTabSz="457200" rtl="0" eaLnBrk="0" fontAlgn="base" hangingPunct="0">
        <a:spcBef>
          <a:spcPct val="20000"/>
        </a:spcBef>
        <a:spcAft>
          <a:spcPct val="0"/>
        </a:spcAft>
        <a:buClr>
          <a:srgbClr val="1F9FAF"/>
        </a:buClr>
        <a:buFont typeface="Arial" charset="0"/>
        <a:buChar char="•"/>
        <a:defRPr sz="3200" kern="1200">
          <a:solidFill>
            <a:srgbClr val="504C4C"/>
          </a:solidFill>
          <a:latin typeface="+mn-lt"/>
          <a:ea typeface="+mn-ea"/>
          <a:cs typeface="+mn-cs"/>
        </a:defRPr>
      </a:lvl1pPr>
      <a:lvl2pPr marL="742950" indent="-285750" algn="l" defTabSz="457200" rtl="0" eaLnBrk="0" fontAlgn="base" hangingPunct="0">
        <a:spcBef>
          <a:spcPct val="20000"/>
        </a:spcBef>
        <a:spcAft>
          <a:spcPct val="0"/>
        </a:spcAft>
        <a:buClr>
          <a:schemeClr val="accent2"/>
        </a:buClr>
        <a:buFont typeface="Arial" charset="0"/>
        <a:buChar char="–"/>
        <a:defRPr sz="2800" kern="1200">
          <a:solidFill>
            <a:srgbClr val="504C4C"/>
          </a:solidFill>
          <a:latin typeface="+mn-lt"/>
          <a:ea typeface="ＭＳ Ｐゴシック" charset="-128"/>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400" kern="1200">
          <a:solidFill>
            <a:srgbClr val="504C4C"/>
          </a:solidFill>
          <a:latin typeface="+mn-lt"/>
          <a:ea typeface="ＭＳ Ｐゴシック" charset="-128"/>
          <a:cs typeface="+mn-cs"/>
        </a:defRPr>
      </a:lvl3pPr>
      <a:lvl4pPr marL="1600200" indent="-228600" algn="l" defTabSz="457200" rtl="0" eaLnBrk="0" fontAlgn="base" hangingPunct="0">
        <a:spcBef>
          <a:spcPct val="20000"/>
        </a:spcBef>
        <a:spcAft>
          <a:spcPct val="0"/>
        </a:spcAft>
        <a:buClr>
          <a:srgbClr val="9A0A54"/>
        </a:buClr>
        <a:buFont typeface="Arial" charset="0"/>
        <a:buChar char="–"/>
        <a:defRPr sz="2000" kern="1200">
          <a:solidFill>
            <a:srgbClr val="504C4C"/>
          </a:solidFill>
          <a:latin typeface="+mn-lt"/>
          <a:ea typeface="ＭＳ Ｐゴシック" charset="-128"/>
          <a:cs typeface="+mn-cs"/>
        </a:defRPr>
      </a:lvl4pPr>
      <a:lvl5pPr marL="2057400" indent="-228600" algn="l" defTabSz="457200" rtl="0" eaLnBrk="0" fontAlgn="base" hangingPunct="0">
        <a:spcBef>
          <a:spcPct val="20000"/>
        </a:spcBef>
        <a:spcAft>
          <a:spcPct val="0"/>
        </a:spcAft>
        <a:buClr>
          <a:srgbClr val="16602D"/>
        </a:buClr>
        <a:buFont typeface="Arial" charset="0"/>
        <a:buChar char="»"/>
        <a:defRPr sz="2000" kern="1200">
          <a:solidFill>
            <a:srgbClr val="504C4C"/>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p:cNvSpPr txBox="1">
            <a:spLocks/>
          </p:cNvSpPr>
          <p:nvPr userDrawn="1"/>
        </p:nvSpPr>
        <p:spPr>
          <a:xfrm>
            <a:off x="0" y="6435173"/>
            <a:ext cx="2324275"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2200" kern="1200">
                <a:solidFill>
                  <a:srgbClr val="66FF33"/>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pPr algn="l"/>
            <a:fld id="{A2C952A5-9C6C-D843-ABE6-91C8FE848B72}" type="slidenum">
              <a:rPr lang="en-US" smtClean="0"/>
              <a:pPr algn="l"/>
              <a:t>‹#›</a:t>
            </a:fld>
            <a:endParaRPr lang="en-US" dirty="0"/>
          </a:p>
        </p:txBody>
      </p:sp>
    </p:spTree>
    <p:extLst>
      <p:ext uri="{BB962C8B-B14F-4D97-AF65-F5344CB8AC3E}">
        <p14:creationId xmlns:p14="http://schemas.microsoft.com/office/powerpoint/2010/main" val="24723139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hf hdr="0" ftr="0" dt="0"/>
  <p:txStyles>
    <p:titleStyle>
      <a:lvl1pPr algn="ctr" defTabSz="457200" rtl="0" eaLnBrk="0" fontAlgn="base" hangingPunct="0">
        <a:spcBef>
          <a:spcPct val="0"/>
        </a:spcBef>
        <a:spcAft>
          <a:spcPct val="0"/>
        </a:spcAft>
        <a:defRPr sz="4400" kern="1200">
          <a:solidFill>
            <a:srgbClr val="504C4C"/>
          </a:solidFill>
          <a:latin typeface="+mj-lt"/>
          <a:ea typeface="+mj-ea"/>
          <a:cs typeface="+mj-cs"/>
        </a:defRPr>
      </a:lvl1pPr>
      <a:lvl2pPr algn="ctr" defTabSz="457200" rtl="0" eaLnBrk="0" fontAlgn="base" hangingPunct="0">
        <a:spcBef>
          <a:spcPct val="0"/>
        </a:spcBef>
        <a:spcAft>
          <a:spcPct val="0"/>
        </a:spcAft>
        <a:defRPr sz="4400">
          <a:solidFill>
            <a:srgbClr val="504C4C"/>
          </a:solidFill>
          <a:latin typeface="Calibri" pitchFamily="34" charset="0"/>
        </a:defRPr>
      </a:lvl2pPr>
      <a:lvl3pPr algn="ctr" defTabSz="457200" rtl="0" eaLnBrk="0" fontAlgn="base" hangingPunct="0">
        <a:spcBef>
          <a:spcPct val="0"/>
        </a:spcBef>
        <a:spcAft>
          <a:spcPct val="0"/>
        </a:spcAft>
        <a:defRPr sz="4400">
          <a:solidFill>
            <a:srgbClr val="504C4C"/>
          </a:solidFill>
          <a:latin typeface="Calibri" pitchFamily="34" charset="0"/>
        </a:defRPr>
      </a:lvl3pPr>
      <a:lvl4pPr algn="ctr" defTabSz="457200" rtl="0" eaLnBrk="0" fontAlgn="base" hangingPunct="0">
        <a:spcBef>
          <a:spcPct val="0"/>
        </a:spcBef>
        <a:spcAft>
          <a:spcPct val="0"/>
        </a:spcAft>
        <a:defRPr sz="4400">
          <a:solidFill>
            <a:srgbClr val="504C4C"/>
          </a:solidFill>
          <a:latin typeface="Calibri" pitchFamily="34" charset="0"/>
        </a:defRPr>
      </a:lvl4pPr>
      <a:lvl5pPr algn="ctr" defTabSz="457200" rtl="0" eaLnBrk="0" fontAlgn="base" hangingPunct="0">
        <a:spcBef>
          <a:spcPct val="0"/>
        </a:spcBef>
        <a:spcAft>
          <a:spcPct val="0"/>
        </a:spcAft>
        <a:defRPr sz="4400">
          <a:solidFill>
            <a:srgbClr val="504C4C"/>
          </a:solidFill>
          <a:latin typeface="Calibri" pitchFamily="34" charset="0"/>
        </a:defRPr>
      </a:lvl5pPr>
      <a:lvl6pPr marL="457200" algn="ctr" defTabSz="457200" rtl="0" fontAlgn="base">
        <a:spcBef>
          <a:spcPct val="0"/>
        </a:spcBef>
        <a:spcAft>
          <a:spcPct val="0"/>
        </a:spcAft>
        <a:defRPr sz="4400">
          <a:solidFill>
            <a:srgbClr val="504C4C"/>
          </a:solidFill>
          <a:latin typeface="Calibri" pitchFamily="34" charset="0"/>
        </a:defRPr>
      </a:lvl6pPr>
      <a:lvl7pPr marL="914400" algn="ctr" defTabSz="457200" rtl="0" fontAlgn="base">
        <a:spcBef>
          <a:spcPct val="0"/>
        </a:spcBef>
        <a:spcAft>
          <a:spcPct val="0"/>
        </a:spcAft>
        <a:defRPr sz="4400">
          <a:solidFill>
            <a:srgbClr val="504C4C"/>
          </a:solidFill>
          <a:latin typeface="Calibri" pitchFamily="34" charset="0"/>
        </a:defRPr>
      </a:lvl7pPr>
      <a:lvl8pPr marL="1371600" algn="ctr" defTabSz="457200" rtl="0" fontAlgn="base">
        <a:spcBef>
          <a:spcPct val="0"/>
        </a:spcBef>
        <a:spcAft>
          <a:spcPct val="0"/>
        </a:spcAft>
        <a:defRPr sz="4400">
          <a:solidFill>
            <a:srgbClr val="504C4C"/>
          </a:solidFill>
          <a:latin typeface="Calibri" pitchFamily="34" charset="0"/>
        </a:defRPr>
      </a:lvl8pPr>
      <a:lvl9pPr marL="1828800" algn="ctr" defTabSz="457200" rtl="0" fontAlgn="base">
        <a:spcBef>
          <a:spcPct val="0"/>
        </a:spcBef>
        <a:spcAft>
          <a:spcPct val="0"/>
        </a:spcAft>
        <a:defRPr sz="4400">
          <a:solidFill>
            <a:srgbClr val="504C4C"/>
          </a:solidFill>
          <a:latin typeface="Calibri" pitchFamily="34" charset="0"/>
        </a:defRPr>
      </a:lvl9pPr>
    </p:titleStyle>
    <p:bodyStyle>
      <a:lvl1pPr marL="342900" indent="-342900" algn="l" defTabSz="457200" rtl="0" eaLnBrk="0" fontAlgn="base" hangingPunct="0">
        <a:spcBef>
          <a:spcPct val="20000"/>
        </a:spcBef>
        <a:spcAft>
          <a:spcPct val="0"/>
        </a:spcAft>
        <a:buClr>
          <a:srgbClr val="1F9FAF"/>
        </a:buClr>
        <a:buFont typeface="Arial" charset="0"/>
        <a:buChar char="•"/>
        <a:defRPr sz="3200" kern="1200">
          <a:solidFill>
            <a:srgbClr val="504C4C"/>
          </a:solidFill>
          <a:latin typeface="+mn-lt"/>
          <a:ea typeface="+mn-ea"/>
          <a:cs typeface="+mn-cs"/>
        </a:defRPr>
      </a:lvl1pPr>
      <a:lvl2pPr marL="742950" indent="-285750" algn="l" defTabSz="457200" rtl="0" eaLnBrk="0" fontAlgn="base" hangingPunct="0">
        <a:spcBef>
          <a:spcPct val="20000"/>
        </a:spcBef>
        <a:spcAft>
          <a:spcPct val="0"/>
        </a:spcAft>
        <a:buClr>
          <a:schemeClr val="accent2"/>
        </a:buClr>
        <a:buFont typeface="Arial" charset="0"/>
        <a:buChar char="–"/>
        <a:defRPr sz="2800" kern="1200">
          <a:solidFill>
            <a:srgbClr val="504C4C"/>
          </a:solidFill>
          <a:latin typeface="+mn-lt"/>
          <a:ea typeface="ＭＳ Ｐゴシック" charset="-128"/>
          <a:cs typeface="+mn-cs"/>
        </a:defRPr>
      </a:lvl2pPr>
      <a:lvl3pPr marL="1143000" indent="-228600" algn="l" defTabSz="457200" rtl="0" eaLnBrk="0" fontAlgn="base" hangingPunct="0">
        <a:spcBef>
          <a:spcPct val="20000"/>
        </a:spcBef>
        <a:spcAft>
          <a:spcPct val="0"/>
        </a:spcAft>
        <a:buClr>
          <a:schemeClr val="accent1"/>
        </a:buClr>
        <a:buFont typeface="Arial" charset="0"/>
        <a:buChar char="•"/>
        <a:defRPr sz="2400" kern="1200">
          <a:solidFill>
            <a:srgbClr val="504C4C"/>
          </a:solidFill>
          <a:latin typeface="+mn-lt"/>
          <a:ea typeface="ＭＳ Ｐゴシック" charset="-128"/>
          <a:cs typeface="+mn-cs"/>
        </a:defRPr>
      </a:lvl3pPr>
      <a:lvl4pPr marL="1600200" indent="-228600" algn="l" defTabSz="457200" rtl="0" eaLnBrk="0" fontAlgn="base" hangingPunct="0">
        <a:spcBef>
          <a:spcPct val="20000"/>
        </a:spcBef>
        <a:spcAft>
          <a:spcPct val="0"/>
        </a:spcAft>
        <a:buClr>
          <a:srgbClr val="9A0A54"/>
        </a:buClr>
        <a:buFont typeface="Arial" charset="0"/>
        <a:buChar char="–"/>
        <a:defRPr sz="2000" kern="1200">
          <a:solidFill>
            <a:srgbClr val="504C4C"/>
          </a:solidFill>
          <a:latin typeface="+mn-lt"/>
          <a:ea typeface="ＭＳ Ｐゴシック" charset="-128"/>
          <a:cs typeface="+mn-cs"/>
        </a:defRPr>
      </a:lvl4pPr>
      <a:lvl5pPr marL="2057400" indent="-228600" algn="l" defTabSz="457200" rtl="0" eaLnBrk="0" fontAlgn="base" hangingPunct="0">
        <a:spcBef>
          <a:spcPct val="20000"/>
        </a:spcBef>
        <a:spcAft>
          <a:spcPct val="0"/>
        </a:spcAft>
        <a:buClr>
          <a:srgbClr val="16602D"/>
        </a:buClr>
        <a:buFont typeface="Arial" charset="0"/>
        <a:buChar char="»"/>
        <a:defRPr sz="2000" kern="1200">
          <a:solidFill>
            <a:srgbClr val="504C4C"/>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usic/David%20Helfgott/Rachmaninov-%20Piano%20Concerto%20-3,%20Four%20Preludes/01%20-%20Rachmaninov-%20Piano%20Concerto%20-3%20In%20D%20Minor,%20Op.%2030%20-%201.%20Allegro%20Ma%20Non%20Tanto.ra"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Bombardier%20Beetle.mp4" TargetMode="External"/><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39.wmf"/></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en.wikipedia.org/wiki/Schizophrenia" TargetMode="External"/><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hyperlink" Target="https://en.wikipedia.org/wiki/Proton-pump_inhibitor" TargetMode="External"/><Relationship Id="rId4" Type="http://schemas.openxmlformats.org/officeDocument/2006/relationships/hyperlink" Target="https://en.wikipedia.org/wiki/Bipolar_disorder" TargetMode="External"/><Relationship Id="rId9" Type="http://schemas.openxmlformats.org/officeDocument/2006/relationships/hyperlink" Target="https://en.wikipedia.org/wiki/Hypercholesterolemi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5.emf"/><Relationship Id="rId5" Type="http://schemas.openxmlformats.org/officeDocument/2006/relationships/oleObject" Target="../embeddings/oleObject4.bin"/><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 Id="rId4" Type="http://schemas.openxmlformats.org/officeDocument/2006/relationships/hyperlink" Target="../animations/0101_s_orbital.sw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33.xml"/><Relationship Id="rId4" Type="http://schemas.openxmlformats.org/officeDocument/2006/relationships/hyperlink" Target="../animations/0104_pz_orbital.sw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72.jpe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hyperlink" Target="http://www.fabfoodpix.com/frames.asp?display=full&amp;code=F000136" TargetMode="External"/><Relationship Id="rId3" Type="http://schemas.openxmlformats.org/officeDocument/2006/relationships/hyperlink" Target="http://www.fabfoodpix.com/frames.asp?display=full&amp;code=F000192" TargetMode="External"/><Relationship Id="rId7" Type="http://schemas.openxmlformats.org/officeDocument/2006/relationships/hyperlink" Target="http://www.fabfoodpix.com/frames.asp?display=full&amp;code=F000139" TargetMode="External"/><Relationship Id="rId12"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hyperlink" Target="http://www.fabfoodpix.com/frames.asp?display=full&amp;code=F000135" TargetMode="External"/><Relationship Id="rId5" Type="http://schemas.openxmlformats.org/officeDocument/2006/relationships/hyperlink" Target="http://www.fabfoodpix.com/frames.asp?display=full&amp;code=F000706" TargetMode="External"/><Relationship Id="rId15" Type="http://schemas.openxmlformats.org/officeDocument/2006/relationships/image" Target="../media/image10.jpeg"/><Relationship Id="rId10" Type="http://schemas.openxmlformats.org/officeDocument/2006/relationships/image" Target="../media/image7.jpeg"/><Relationship Id="rId4" Type="http://schemas.openxmlformats.org/officeDocument/2006/relationships/image" Target="../media/image4.jpeg"/><Relationship Id="rId9" Type="http://schemas.openxmlformats.org/officeDocument/2006/relationships/hyperlink" Target="http://www.fabfoodpix.com/frames.asp?display=full&amp;code=F000201" TargetMode="External"/><Relationship Id="rId1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88.e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animations/0105_sp_hybrid.sw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hyperlink" Target="../animations/0107_sp3_hybrid.swf" TargetMode="External"/><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102.png"/><Relationship Id="rId4"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hyperlink" Target="../animations/0106_sp2_hybrid.swf" TargetMode="External"/><Relationship Id="rId2" Type="http://schemas.openxmlformats.org/officeDocument/2006/relationships/image" Target="../media/image107.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2.wmf"/></Relationships>
</file>

<file path=ppt/slides/_rels/slide9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3" action="ppaction://hlinkfile"/>
          </p:cNvPr>
          <p:cNvSpPr txBox="1"/>
          <p:nvPr/>
        </p:nvSpPr>
        <p:spPr>
          <a:xfrm>
            <a:off x="7977147" y="6549197"/>
            <a:ext cx="1143000" cy="276999"/>
          </a:xfrm>
          <a:prstGeom prst="rect">
            <a:avLst/>
          </a:prstGeom>
          <a:solidFill>
            <a:srgbClr val="000099"/>
          </a:solidFill>
        </p:spPr>
        <p:txBody>
          <a:bodyPr wrap="square" rtlCol="0">
            <a:spAutoFit/>
          </a:bodyPr>
          <a:lstStyle/>
          <a:p>
            <a:r>
              <a:rPr lang="en-US" sz="1200">
                <a:solidFill>
                  <a:srgbClr val="7030A0"/>
                </a:solidFill>
                <a:latin typeface="+mn-lt"/>
              </a:rPr>
              <a:t>Rachmaninov</a:t>
            </a:r>
          </a:p>
        </p:txBody>
      </p:sp>
      <p:sp>
        <p:nvSpPr>
          <p:cNvPr id="4" name="Text Box 4"/>
          <p:cNvSpPr txBox="1">
            <a:spLocks noChangeArrowheads="1"/>
          </p:cNvSpPr>
          <p:nvPr/>
        </p:nvSpPr>
        <p:spPr bwMode="auto">
          <a:xfrm>
            <a:off x="2974975" y="815975"/>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effectLst>
                <a:outerShdw blurRad="38100" dist="38100" dir="2700000" algn="tl">
                  <a:srgbClr val="000000"/>
                </a:outerShdw>
              </a:effectLst>
            </a:endParaRPr>
          </a:p>
        </p:txBody>
      </p:sp>
      <p:sp>
        <p:nvSpPr>
          <p:cNvPr id="6" name="Rectangle 5"/>
          <p:cNvSpPr txBox="1">
            <a:spLocks noChangeArrowheads="1"/>
          </p:cNvSpPr>
          <p:nvPr/>
        </p:nvSpPr>
        <p:spPr>
          <a:xfrm>
            <a:off x="685800" y="373111"/>
            <a:ext cx="7772400" cy="1143000"/>
          </a:xfrm>
          <a:prstGeom prst="rect">
            <a:avLst/>
          </a:prstGeom>
        </p:spPr>
        <p:txBody>
          <a:bodyPr/>
          <a:lstStyle>
            <a:lvl1pPr algn="ctr" rtl="0" fontAlgn="base">
              <a:spcBef>
                <a:spcPct val="0"/>
              </a:spcBef>
              <a:spcAft>
                <a:spcPct val="0"/>
              </a:spcAft>
              <a:defRPr sz="4400" b="1" kern="1200">
                <a:solidFill>
                  <a:srgbClr val="EBD189"/>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rtl="0"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4000">
                <a:solidFill>
                  <a:srgbClr val="66FF33"/>
                </a:solidFill>
                <a:latin typeface="+mn-lt"/>
              </a:rPr>
              <a:t>Organic Chemistry:</a:t>
            </a:r>
            <a:br>
              <a:rPr lang="en-US" altLang="en-US" sz="4000">
                <a:solidFill>
                  <a:srgbClr val="66FF33"/>
                </a:solidFill>
                <a:latin typeface="+mn-lt"/>
              </a:rPr>
            </a:br>
            <a:r>
              <a:rPr lang="en-US" altLang="en-US" sz="4000">
                <a:solidFill>
                  <a:srgbClr val="66FF33"/>
                </a:solidFill>
                <a:latin typeface="+mn-lt"/>
              </a:rPr>
              <a:t>The Chemistry Of Carbon</a:t>
            </a:r>
          </a:p>
        </p:txBody>
      </p:sp>
      <p:pic>
        <p:nvPicPr>
          <p:cNvPr id="7" name="Picture 7" descr="CO1-Aurora_6736200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717" y="2091866"/>
            <a:ext cx="6416566" cy="415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bwMode="auto">
          <a:xfrm flipV="1">
            <a:off x="148492" y="1701402"/>
            <a:ext cx="8847016" cy="1212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9"/>
          <p:cNvSpPr>
            <a:spLocks noGrp="1"/>
          </p:cNvSpPr>
          <p:nvPr>
            <p:ph type="sldNum" sz="quarter" idx="11"/>
          </p:nvPr>
        </p:nvSpPr>
        <p:spPr/>
        <p:txBody>
          <a:bodyPr/>
          <a:lstStyle/>
          <a:p>
            <a:pPr algn="l"/>
            <a:fld id="{357EC104-7421-44F5-A1D9-5D861196B4E1}" type="slidenum">
              <a:rPr lang="en-US" altLang="en-US" smtClean="0"/>
              <a:pPr algn="l"/>
              <a:t>1</a:t>
            </a:fld>
            <a:endParaRPr lang="en-US" altLang="en-US" dirty="0"/>
          </a:p>
        </p:txBody>
      </p:sp>
    </p:spTree>
    <p:extLst>
      <p:ext uri="{BB962C8B-B14F-4D97-AF65-F5344CB8AC3E}">
        <p14:creationId xmlns:p14="http://schemas.microsoft.com/office/powerpoint/2010/main" val="374678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17663"/>
            <a:ext cx="6561138" cy="5240337"/>
          </a:xfrm>
          <a:prstGeom prst="rect">
            <a:avLst/>
          </a:prstGeom>
          <a:noFill/>
          <a:extLst>
            <a:ext uri="{909E8E84-426E-40DD-AFC4-6F175D3DCCD1}">
              <a14:hiddenFill xmlns:a14="http://schemas.microsoft.com/office/drawing/2010/main">
                <a:solidFill>
                  <a:srgbClr val="FFFFFF"/>
                </a:solidFill>
              </a14:hiddenFill>
            </a:ext>
          </a:extLst>
        </p:spPr>
      </p:pic>
      <p:sp>
        <p:nvSpPr>
          <p:cNvPr id="7171" name="Rectangle 3"/>
          <p:cNvSpPr>
            <a:spLocks noGrp="1" noChangeArrowheads="1"/>
          </p:cNvSpPr>
          <p:nvPr>
            <p:ph type="title"/>
          </p:nvPr>
        </p:nvSpPr>
        <p:spPr>
          <a:xfrm>
            <a:off x="685800" y="152400"/>
            <a:ext cx="7772400" cy="1143000"/>
          </a:xfrm>
        </p:spPr>
        <p:txBody>
          <a:bodyPr/>
          <a:lstStyle/>
          <a:p>
            <a:r>
              <a:rPr lang="en-US" altLang="en-US" sz="3600" b="1">
                <a:solidFill>
                  <a:srgbClr val="66FF66"/>
                </a:solidFill>
                <a:latin typeface="Comic Sans MS" panose="030F0702030302020204" pitchFamily="66" charset="0"/>
              </a:rPr>
              <a:t>Chemical Warfare In Nature</a:t>
            </a:r>
            <a:br>
              <a:rPr lang="en-US" altLang="en-US" sz="3600" b="1">
                <a:solidFill>
                  <a:srgbClr val="66FF66"/>
                </a:solidFill>
                <a:latin typeface="Comic Sans MS" panose="030F0702030302020204" pitchFamily="66" charset="0"/>
              </a:rPr>
            </a:br>
            <a:r>
              <a:rPr lang="en-US" altLang="en-US" sz="2800" b="1">
                <a:solidFill>
                  <a:srgbClr val="66FF66"/>
                </a:solidFill>
                <a:latin typeface="Comic Sans MS" panose="030F0702030302020204" pitchFamily="66" charset="0"/>
              </a:rPr>
              <a:t>The Bombardier Beetle</a:t>
            </a:r>
            <a:endParaRPr lang="en-US" altLang="en-US" sz="3600" b="1">
              <a:solidFill>
                <a:srgbClr val="66FF66"/>
              </a:solidFill>
              <a:latin typeface="Comic Sans MS" panose="030F0702030302020204" pitchFamily="66" charset="0"/>
            </a:endParaRPr>
          </a:p>
        </p:txBody>
      </p:sp>
      <p:sp>
        <p:nvSpPr>
          <p:cNvPr id="7172" name="Text Box 4"/>
          <p:cNvSpPr txBox="1">
            <a:spLocks noChangeArrowheads="1"/>
          </p:cNvSpPr>
          <p:nvPr/>
        </p:nvSpPr>
        <p:spPr bwMode="auto">
          <a:xfrm>
            <a:off x="-101600" y="4191000"/>
            <a:ext cx="2463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a:solidFill>
                  <a:srgbClr val="FFC000"/>
                </a:solidFill>
              </a:rPr>
              <a:t>Benzoquinone,</a:t>
            </a:r>
          </a:p>
          <a:p>
            <a:pPr algn="ctr"/>
            <a:r>
              <a:rPr lang="en-US" altLang="en-US" sz="2400" b="1">
                <a:solidFill>
                  <a:srgbClr val="FFC000"/>
                </a:solidFill>
              </a:rPr>
              <a:t>hydrogen peroxide, 100ºC</a:t>
            </a:r>
          </a:p>
        </p:txBody>
      </p:sp>
      <p:sp>
        <p:nvSpPr>
          <p:cNvPr id="7173" name="AutoShape 5"/>
          <p:cNvSpPr>
            <a:spLocks noChangeArrowheads="1"/>
          </p:cNvSpPr>
          <p:nvPr/>
        </p:nvSpPr>
        <p:spPr bwMode="auto">
          <a:xfrm>
            <a:off x="381000" y="2667000"/>
            <a:ext cx="1676400" cy="1447800"/>
          </a:xfrm>
          <a:prstGeom prst="irregularSeal2">
            <a:avLst/>
          </a:prstGeom>
          <a:solidFill>
            <a:srgbClr val="CC3399"/>
          </a:solidFill>
          <a:ln w="9525">
            <a:solidFill>
              <a:schemeClr val="tx1"/>
            </a:solidFill>
            <a:miter lim="800000"/>
            <a:headEnd/>
            <a:tailEnd/>
          </a:ln>
          <a:effectLst/>
        </p:spPr>
        <p:txBody>
          <a:bodyPr wrap="none" anchor="ctr"/>
          <a:lstStyle/>
          <a:p>
            <a:endParaRPr lang="en-US">
              <a:solidFill>
                <a:srgbClr val="FF0000"/>
              </a:solidFill>
            </a:endParaRPr>
          </a:p>
        </p:txBody>
      </p:sp>
      <p:cxnSp>
        <p:nvCxnSpPr>
          <p:cNvPr id="7" name="Straight Connector 6"/>
          <p:cNvCxnSpPr/>
          <p:nvPr/>
        </p:nvCxnSpPr>
        <p:spPr bwMode="auto">
          <a:xfrm>
            <a:off x="152400" y="1284654"/>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hlinkClick r:id="rId3" action="ppaction://hlinkfile"/>
          </p:cNvPr>
          <p:cNvSpPr txBox="1"/>
          <p:nvPr/>
        </p:nvSpPr>
        <p:spPr>
          <a:xfrm>
            <a:off x="1809575" y="6494581"/>
            <a:ext cx="495649" cy="276999"/>
          </a:xfrm>
          <a:prstGeom prst="rect">
            <a:avLst/>
          </a:prstGeom>
          <a:solidFill>
            <a:srgbClr val="002060"/>
          </a:solidFill>
        </p:spPr>
        <p:txBody>
          <a:bodyPr wrap="none" rtlCol="0">
            <a:spAutoFit/>
          </a:bodyPr>
          <a:lstStyle/>
          <a:p>
            <a:r>
              <a:rPr lang="en-US" sz="1200">
                <a:solidFill>
                  <a:schemeClr val="accent3">
                    <a:lumMod val="25000"/>
                  </a:schemeClr>
                </a:solidFill>
              </a:rPr>
              <a:t>MP4</a:t>
            </a:r>
          </a:p>
        </p:txBody>
      </p: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10</a:t>
            </a:fld>
            <a:endParaRPr lang="en-US" altLang="en-US" sz="2200" dirty="0">
              <a:solidFill>
                <a:srgbClr val="66FF3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0"/>
            <a:ext cx="7772400" cy="1143000"/>
          </a:xfrm>
        </p:spPr>
        <p:txBody>
          <a:bodyPr/>
          <a:lstStyle/>
          <a:p>
            <a:r>
              <a:rPr lang="en-US" altLang="en-US" sz="3600" b="1">
                <a:solidFill>
                  <a:srgbClr val="66FF66"/>
                </a:solidFill>
                <a:latin typeface="Comic Sans MS" panose="030F0702030302020204" pitchFamily="66" charset="0"/>
              </a:rPr>
              <a:t>Thiols (And Sulfides) Stink….</a:t>
            </a:r>
          </a:p>
        </p:txBody>
      </p:sp>
      <p:sp>
        <p:nvSpPr>
          <p:cNvPr id="101379" name="Text Box 3"/>
          <p:cNvSpPr txBox="1">
            <a:spLocks noChangeArrowheads="1"/>
          </p:cNvSpPr>
          <p:nvPr/>
        </p:nvSpPr>
        <p:spPr bwMode="auto">
          <a:xfrm>
            <a:off x="409643" y="1143000"/>
            <a:ext cx="832471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C000"/>
                </a:solidFill>
                <a:latin typeface="Comic Sans MS" panose="030F0702030302020204" pitchFamily="66" charset="0"/>
              </a:rPr>
              <a:t>Decomposing food, passing gas, power plants, natural </a:t>
            </a:r>
          </a:p>
          <a:p>
            <a:r>
              <a:rPr lang="en-US" altLang="en-US" sz="2400" b="1">
                <a:solidFill>
                  <a:srgbClr val="FFC000"/>
                </a:solidFill>
                <a:latin typeface="Comic Sans MS" panose="030F0702030302020204" pitchFamily="66" charset="0"/>
              </a:rPr>
              <a:t>gas additive methanethiol, stink bombs, waste water,</a:t>
            </a:r>
          </a:p>
          <a:p>
            <a:r>
              <a:rPr lang="en-US" altLang="en-US" sz="2400" b="1">
                <a:solidFill>
                  <a:srgbClr val="FFC000"/>
                </a:solidFill>
                <a:latin typeface="Comic Sans MS" panose="030F0702030302020204" pitchFamily="66" charset="0"/>
              </a:rPr>
              <a:t>feces, some chemistry departments……..</a:t>
            </a:r>
          </a:p>
        </p:txBody>
      </p:sp>
      <p:sp>
        <p:nvSpPr>
          <p:cNvPr id="101381" name="Text Box 5"/>
          <p:cNvSpPr txBox="1">
            <a:spLocks noChangeArrowheads="1"/>
          </p:cNvSpPr>
          <p:nvPr/>
        </p:nvSpPr>
        <p:spPr bwMode="auto">
          <a:xfrm>
            <a:off x="533400" y="2627312"/>
            <a:ext cx="38651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FF"/>
                </a:solidFill>
                <a:latin typeface="Comic Sans MS" panose="030F0702030302020204" pitchFamily="66" charset="0"/>
              </a:rPr>
              <a:t>Skunk chemical defense:</a:t>
            </a:r>
          </a:p>
        </p:txBody>
      </p:sp>
      <p:pic>
        <p:nvPicPr>
          <p:cNvPr id="2" name="Picture 1"/>
          <p:cNvPicPr>
            <a:picLocks noChangeAspect="1"/>
          </p:cNvPicPr>
          <p:nvPr/>
        </p:nvPicPr>
        <p:blipFill>
          <a:blip r:embed="rId2"/>
          <a:stretch>
            <a:fillRect/>
          </a:stretch>
        </p:blipFill>
        <p:spPr>
          <a:xfrm>
            <a:off x="2588386" y="3326859"/>
            <a:ext cx="6517974" cy="1605741"/>
          </a:xfrm>
          <a:prstGeom prst="rect">
            <a:avLst/>
          </a:prstGeom>
        </p:spPr>
      </p:pic>
      <p:sp>
        <p:nvSpPr>
          <p:cNvPr id="9" name="Text Box 5"/>
          <p:cNvSpPr txBox="1">
            <a:spLocks noChangeArrowheads="1"/>
          </p:cNvSpPr>
          <p:nvPr/>
        </p:nvSpPr>
        <p:spPr bwMode="auto">
          <a:xfrm>
            <a:off x="533400" y="5405735"/>
            <a:ext cx="19704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00FF"/>
                </a:solidFill>
                <a:latin typeface="Comic Sans MS" panose="030F0702030302020204" pitchFamily="66" charset="0"/>
              </a:rPr>
              <a:t>Body odour:</a:t>
            </a:r>
          </a:p>
        </p:txBody>
      </p:sp>
      <p:pic>
        <p:nvPicPr>
          <p:cNvPr id="3" name="Picture 2"/>
          <p:cNvPicPr>
            <a:picLocks noChangeAspect="1"/>
          </p:cNvPicPr>
          <p:nvPr/>
        </p:nvPicPr>
        <p:blipFill>
          <a:blip r:embed="rId3"/>
          <a:stretch>
            <a:fillRect/>
          </a:stretch>
        </p:blipFill>
        <p:spPr>
          <a:xfrm>
            <a:off x="3124200" y="5181600"/>
            <a:ext cx="2258476" cy="1135545"/>
          </a:xfrm>
          <a:prstGeom prst="rect">
            <a:avLst/>
          </a:prstGeom>
        </p:spPr>
      </p:pic>
      <p:pic>
        <p:nvPicPr>
          <p:cNvPr id="4" name="Picture 3"/>
          <p:cNvPicPr>
            <a:picLocks noChangeAspect="1"/>
          </p:cNvPicPr>
          <p:nvPr/>
        </p:nvPicPr>
        <p:blipFill>
          <a:blip r:embed="rId4"/>
          <a:stretch>
            <a:fillRect/>
          </a:stretch>
        </p:blipFill>
        <p:spPr>
          <a:xfrm>
            <a:off x="228600" y="3194859"/>
            <a:ext cx="2189555" cy="1737742"/>
          </a:xfrm>
          <a:prstGeom prst="rect">
            <a:avLst/>
          </a:prstGeom>
        </p:spPr>
      </p:pic>
      <p:pic>
        <p:nvPicPr>
          <p:cNvPr id="5" name="Picture 4"/>
          <p:cNvPicPr>
            <a:picLocks noChangeAspect="1"/>
          </p:cNvPicPr>
          <p:nvPr/>
        </p:nvPicPr>
        <p:blipFill>
          <a:blip r:embed="rId5"/>
          <a:stretch>
            <a:fillRect/>
          </a:stretch>
        </p:blipFill>
        <p:spPr>
          <a:xfrm>
            <a:off x="6156072" y="5054058"/>
            <a:ext cx="1919287" cy="1626683"/>
          </a:xfrm>
          <a:prstGeom prst="rect">
            <a:avLst/>
          </a:prstGeom>
        </p:spPr>
      </p:pic>
      <p:cxnSp>
        <p:nvCxnSpPr>
          <p:cNvPr id="10" name="Straight Connector 9"/>
          <p:cNvCxnSpPr/>
          <p:nvPr/>
        </p:nvCxnSpPr>
        <p:spPr bwMode="auto">
          <a:xfrm>
            <a:off x="152400" y="878253"/>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11</a:t>
            </a:fld>
            <a:endParaRPr lang="en-US" altLang="en-US" sz="2200" dirty="0">
              <a:solidFill>
                <a:srgbClr val="66FF3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23446"/>
            <a:ext cx="7772400" cy="1143000"/>
          </a:xfrm>
        </p:spPr>
        <p:txBody>
          <a:bodyPr/>
          <a:lstStyle/>
          <a:p>
            <a:r>
              <a:rPr lang="en-US" altLang="en-US" sz="3600" b="1">
                <a:solidFill>
                  <a:srgbClr val="66FF66"/>
                </a:solidFill>
                <a:latin typeface="Comic Sans MS" panose="030F0702030302020204" pitchFamily="66" charset="0"/>
              </a:rPr>
              <a:t>…But May Be Very Pleasant In</a:t>
            </a:r>
            <a:br>
              <a:rPr lang="en-US" altLang="en-US" sz="3600" b="1">
                <a:solidFill>
                  <a:srgbClr val="66FF66"/>
                </a:solidFill>
                <a:latin typeface="Comic Sans MS" panose="030F0702030302020204" pitchFamily="66" charset="0"/>
              </a:rPr>
            </a:br>
            <a:r>
              <a:rPr lang="en-US" altLang="en-US" sz="3600" b="1">
                <a:solidFill>
                  <a:srgbClr val="66FF66"/>
                </a:solidFill>
                <a:latin typeface="Comic Sans MS" panose="030F0702030302020204" pitchFamily="66" charset="0"/>
              </a:rPr>
              <a:t>Low Concentrations</a:t>
            </a:r>
          </a:p>
        </p:txBody>
      </p:sp>
      <p:sp>
        <p:nvSpPr>
          <p:cNvPr id="102403" name="Text Box 3"/>
          <p:cNvSpPr txBox="1">
            <a:spLocks noChangeArrowheads="1"/>
          </p:cNvSpPr>
          <p:nvPr/>
        </p:nvSpPr>
        <p:spPr bwMode="auto">
          <a:xfrm>
            <a:off x="7239000" y="2358446"/>
            <a:ext cx="17459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C000"/>
                </a:solidFill>
                <a:latin typeface="Comic Sans MS" panose="030F0702030302020204" pitchFamily="66" charset="0"/>
              </a:rPr>
              <a:t>Grapefruit</a:t>
            </a:r>
          </a:p>
        </p:txBody>
      </p:sp>
      <p:sp>
        <p:nvSpPr>
          <p:cNvPr id="102405" name="Text Box 5"/>
          <p:cNvSpPr txBox="1">
            <a:spLocks noChangeArrowheads="1"/>
          </p:cNvSpPr>
          <p:nvPr/>
        </p:nvSpPr>
        <p:spPr bwMode="auto">
          <a:xfrm>
            <a:off x="4191000" y="4864231"/>
            <a:ext cx="2819400"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a:solidFill>
                  <a:srgbClr val="FF00FF"/>
                </a:solidFill>
                <a:latin typeface="Comic Sans MS" panose="030F0702030302020204" pitchFamily="66" charset="0"/>
              </a:rPr>
              <a:t>Can be</a:t>
            </a:r>
            <a:r>
              <a:rPr lang="en-US" altLang="en-US" sz="2400">
                <a:solidFill>
                  <a:srgbClr val="FF00FF"/>
                </a:solidFill>
                <a:latin typeface="Comic Sans MS" panose="030F0702030302020204" pitchFamily="66" charset="0"/>
              </a:rPr>
              <a:t> </a:t>
            </a:r>
            <a:r>
              <a:rPr lang="en-US" altLang="en-US" sz="2400" b="1">
                <a:solidFill>
                  <a:srgbClr val="FF00FF"/>
                </a:solidFill>
                <a:latin typeface="Comic Sans MS" panose="030F0702030302020204" pitchFamily="66" charset="0"/>
              </a:rPr>
              <a:t>tasted at the 10</a:t>
            </a:r>
            <a:r>
              <a:rPr lang="en-US" altLang="en-US" sz="2400" b="1" baseline="30000">
                <a:solidFill>
                  <a:srgbClr val="FF00FF"/>
                </a:solidFill>
                <a:latin typeface="Comic Sans MS" panose="030F0702030302020204" pitchFamily="66" charset="0"/>
              </a:rPr>
              <a:t>-5</a:t>
            </a:r>
            <a:r>
              <a:rPr lang="en-US" altLang="en-US" sz="2400" b="1">
                <a:solidFill>
                  <a:srgbClr val="FF00FF"/>
                </a:solidFill>
                <a:latin typeface="Comic Sans MS" panose="030F0702030302020204" pitchFamily="66" charset="0"/>
              </a:rPr>
              <a:t> ppb level!!</a:t>
            </a:r>
          </a:p>
          <a:p>
            <a:pPr algn="ctr"/>
            <a:r>
              <a:rPr lang="en-US" altLang="en-US" sz="1400" b="1">
                <a:solidFill>
                  <a:srgbClr val="FF00FF"/>
                </a:solidFill>
                <a:latin typeface="Comic Sans MS" panose="030F0702030302020204" pitchFamily="66" charset="0"/>
              </a:rPr>
              <a:t>1 mg in 10 million liters</a:t>
            </a:r>
          </a:p>
        </p:txBody>
      </p:sp>
      <p:sp>
        <p:nvSpPr>
          <p:cNvPr id="4" name="Rectangle 3"/>
          <p:cNvSpPr/>
          <p:nvPr/>
        </p:nvSpPr>
        <p:spPr>
          <a:xfrm>
            <a:off x="228600" y="5638800"/>
            <a:ext cx="2738250" cy="461665"/>
          </a:xfrm>
          <a:prstGeom prst="rect">
            <a:avLst/>
          </a:prstGeom>
        </p:spPr>
        <p:txBody>
          <a:bodyPr wrap="none">
            <a:spAutoFit/>
          </a:bodyPr>
          <a:lstStyle/>
          <a:p>
            <a:pPr lvl="0"/>
            <a:r>
              <a:rPr lang="en-US" altLang="en-US" sz="2400" b="1">
                <a:solidFill>
                  <a:srgbClr val="FFC000"/>
                </a:solidFill>
                <a:latin typeface="Comic Sans MS" panose="030F0702030302020204" pitchFamily="66" charset="0"/>
              </a:rPr>
              <a:t>  Roasted coffee</a:t>
            </a:r>
          </a:p>
        </p:txBody>
      </p:sp>
      <p:pic>
        <p:nvPicPr>
          <p:cNvPr id="5" name="Picture 4"/>
          <p:cNvPicPr>
            <a:picLocks noChangeAspect="1"/>
          </p:cNvPicPr>
          <p:nvPr/>
        </p:nvPicPr>
        <p:blipFill>
          <a:blip r:embed="rId2"/>
          <a:stretch>
            <a:fillRect/>
          </a:stretch>
        </p:blipFill>
        <p:spPr>
          <a:xfrm>
            <a:off x="838200" y="2133600"/>
            <a:ext cx="1167525" cy="971261"/>
          </a:xfrm>
          <a:prstGeom prst="rect">
            <a:avLst/>
          </a:prstGeom>
        </p:spPr>
      </p:pic>
      <p:pic>
        <p:nvPicPr>
          <p:cNvPr id="8" name="Picture 7"/>
          <p:cNvPicPr>
            <a:picLocks noChangeAspect="1"/>
          </p:cNvPicPr>
          <p:nvPr/>
        </p:nvPicPr>
        <p:blipFill>
          <a:blip r:embed="rId3"/>
          <a:stretch>
            <a:fillRect/>
          </a:stretch>
        </p:blipFill>
        <p:spPr>
          <a:xfrm>
            <a:off x="533400" y="3886200"/>
            <a:ext cx="2451542" cy="1603243"/>
          </a:xfrm>
          <a:prstGeom prst="rect">
            <a:avLst/>
          </a:prstGeom>
        </p:spPr>
      </p:pic>
      <p:sp>
        <p:nvSpPr>
          <p:cNvPr id="13" name="Rectangle 12"/>
          <p:cNvSpPr/>
          <p:nvPr/>
        </p:nvSpPr>
        <p:spPr>
          <a:xfrm>
            <a:off x="1828800" y="2362200"/>
            <a:ext cx="1846980" cy="461665"/>
          </a:xfrm>
          <a:prstGeom prst="rect">
            <a:avLst/>
          </a:prstGeom>
        </p:spPr>
        <p:txBody>
          <a:bodyPr wrap="none">
            <a:spAutoFit/>
          </a:bodyPr>
          <a:lstStyle/>
          <a:p>
            <a:pPr lvl="0"/>
            <a:r>
              <a:rPr lang="en-US" altLang="en-US" sz="2400" b="1">
                <a:solidFill>
                  <a:srgbClr val="FFC000"/>
                </a:solidFill>
                <a:latin typeface="Comic Sans MS" panose="030F0702030302020204" pitchFamily="66" charset="0"/>
              </a:rPr>
              <a:t>  Black tea</a:t>
            </a:r>
          </a:p>
        </p:txBody>
      </p:sp>
      <p:cxnSp>
        <p:nvCxnSpPr>
          <p:cNvPr id="10" name="Straight Connector 9"/>
          <p:cNvCxnSpPr/>
          <p:nvPr/>
        </p:nvCxnSpPr>
        <p:spPr bwMode="auto">
          <a:xfrm>
            <a:off x="152400" y="121431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4"/>
          <a:stretch>
            <a:fillRect/>
          </a:stretch>
        </p:blipFill>
        <p:spPr>
          <a:xfrm>
            <a:off x="4114241" y="2013239"/>
            <a:ext cx="2909408" cy="2718199"/>
          </a:xfrm>
          <a:prstGeom prst="rect">
            <a:avLst/>
          </a:prstGeom>
        </p:spPr>
      </p:pic>
      <p:sp>
        <p:nvSpPr>
          <p:cNvPr id="11"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12</a:t>
            </a:fld>
            <a:endParaRPr lang="en-US" altLang="en-US" sz="2200" dirty="0">
              <a:solidFill>
                <a:srgbClr val="66FF3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92" name="Picture 32" descr="http://www.reuters.com/resources/r/?m=02&amp;d=20080819&amp;t=2&amp;i=5659712&amp;w=&amp;r=2008-08-19T162231Z_01_N19282797_RTRUKOP_0_PICTUR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94083"/>
            <a:ext cx="4286250" cy="28765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306941" y="1143000"/>
            <a:ext cx="3684659" cy="5638800"/>
          </a:xfrm>
          <a:prstGeom prst="rect">
            <a:avLst/>
          </a:prstGeom>
        </p:spPr>
      </p:pic>
      <p:sp>
        <p:nvSpPr>
          <p:cNvPr id="2" name="Rectangle 1"/>
          <p:cNvSpPr/>
          <p:nvPr/>
        </p:nvSpPr>
        <p:spPr>
          <a:xfrm>
            <a:off x="367264" y="2743200"/>
            <a:ext cx="4724400" cy="1015663"/>
          </a:xfrm>
          <a:prstGeom prst="rect">
            <a:avLst/>
          </a:prstGeom>
        </p:spPr>
        <p:txBody>
          <a:bodyPr wrap="square">
            <a:spAutoFit/>
          </a:bodyPr>
          <a:lstStyle/>
          <a:p>
            <a:pPr algn="ctr"/>
            <a:r>
              <a:rPr lang="en-US" sz="2000" b="0" i="0" u="none" strike="noStrike" baseline="0">
                <a:solidFill>
                  <a:srgbClr val="FF00FF"/>
                </a:solidFill>
                <a:latin typeface="TimesLTStd-Roman"/>
              </a:rPr>
              <a:t>Sex pheromone of the spruce budworm, the most destructive pest to the spruce and fir forests of North America</a:t>
            </a:r>
            <a:endParaRPr lang="en-US" sz="2000">
              <a:solidFill>
                <a:srgbClr val="FF00FF"/>
              </a:solidFill>
            </a:endParaRPr>
          </a:p>
        </p:txBody>
      </p:sp>
      <p:sp>
        <p:nvSpPr>
          <p:cNvPr id="3" name="Title 2"/>
          <p:cNvSpPr>
            <a:spLocks noGrp="1"/>
          </p:cNvSpPr>
          <p:nvPr>
            <p:ph type="title"/>
          </p:nvPr>
        </p:nvSpPr>
        <p:spPr>
          <a:xfrm>
            <a:off x="152400" y="-76200"/>
            <a:ext cx="8839200" cy="1143000"/>
          </a:xfrm>
        </p:spPr>
        <p:txBody>
          <a:bodyPr/>
          <a:lstStyle/>
          <a:p>
            <a:r>
              <a:rPr lang="en-US" sz="3600" b="1">
                <a:solidFill>
                  <a:srgbClr val="66FF66"/>
                </a:solidFill>
                <a:latin typeface="Comic Sans MS" panose="030F0702030302020204" pitchFamily="66" charset="0"/>
              </a:rPr>
              <a:t>Pheromones: Chemical Communication</a:t>
            </a:r>
          </a:p>
        </p:txBody>
      </p:sp>
      <p:graphicFrame>
        <p:nvGraphicFramePr>
          <p:cNvPr id="7" name="Object 6"/>
          <p:cNvGraphicFramePr>
            <a:graphicFrameLocks noChangeAspect="1"/>
          </p:cNvGraphicFramePr>
          <p:nvPr>
            <p:extLst>
              <p:ext uri="{D42A27DB-BD31-4B8C-83A1-F6EECF244321}">
                <p14:modId xmlns:p14="http://schemas.microsoft.com/office/powerpoint/2010/main" val="1872936814"/>
              </p:ext>
            </p:extLst>
          </p:nvPr>
        </p:nvGraphicFramePr>
        <p:xfrm>
          <a:off x="234452" y="1066800"/>
          <a:ext cx="4865095" cy="890752"/>
        </p:xfrm>
        <a:graphic>
          <a:graphicData uri="http://schemas.openxmlformats.org/presentationml/2006/ole">
            <mc:AlternateContent xmlns:mc="http://schemas.openxmlformats.org/markup-compatibility/2006">
              <mc:Choice xmlns:v="urn:schemas-microsoft-com:vml" Requires="v">
                <p:oleObj name="CS ChemDraw Drawing" r:id="rId4" imgW="2721859" imgH="498489" progId="ChemDraw.Document.6.0">
                  <p:embed/>
                </p:oleObj>
              </mc:Choice>
              <mc:Fallback>
                <p:oleObj name="CS ChemDraw Drawing" r:id="rId4" imgW="2721859" imgH="498489" progId="ChemDraw.Document.6.0">
                  <p:embed/>
                  <p:pic>
                    <p:nvPicPr>
                      <p:cNvPr id="0" name=""/>
                      <p:cNvPicPr/>
                      <p:nvPr/>
                    </p:nvPicPr>
                    <p:blipFill>
                      <a:blip r:embed="rId5"/>
                      <a:stretch>
                        <a:fillRect/>
                      </a:stretch>
                    </p:blipFill>
                    <p:spPr>
                      <a:xfrm>
                        <a:off x="234452" y="1066800"/>
                        <a:ext cx="4865095" cy="890752"/>
                      </a:xfrm>
                      <a:prstGeom prst="rect">
                        <a:avLst/>
                      </a:prstGeom>
                    </p:spPr>
                  </p:pic>
                </p:oleObj>
              </mc:Fallback>
            </mc:AlternateContent>
          </a:graphicData>
        </a:graphic>
      </p:graphicFrame>
      <p:sp>
        <p:nvSpPr>
          <p:cNvPr id="8" name="Rectangle 7"/>
          <p:cNvSpPr/>
          <p:nvPr/>
        </p:nvSpPr>
        <p:spPr>
          <a:xfrm>
            <a:off x="1303484" y="2201201"/>
            <a:ext cx="2727029" cy="400110"/>
          </a:xfrm>
          <a:prstGeom prst="rect">
            <a:avLst/>
          </a:prstGeom>
        </p:spPr>
        <p:txBody>
          <a:bodyPr wrap="none">
            <a:spAutoFit/>
          </a:bodyPr>
          <a:lstStyle/>
          <a:p>
            <a:r>
              <a:rPr lang="en-US" sz="2000" b="1">
                <a:solidFill>
                  <a:srgbClr val="FFC000"/>
                </a:solidFill>
                <a:latin typeface="Comic Sans MS" panose="030F0702030302020204" pitchFamily="66" charset="0"/>
              </a:rPr>
              <a:t>(</a:t>
            </a:r>
            <a:r>
              <a:rPr lang="en-US" sz="2000" b="1" i="1">
                <a:solidFill>
                  <a:srgbClr val="FFC000"/>
                </a:solidFill>
                <a:latin typeface="Comic Sans MS" panose="030F0702030302020204" pitchFamily="66" charset="0"/>
              </a:rPr>
              <a:t>E</a:t>
            </a:r>
            <a:r>
              <a:rPr lang="en-US" sz="2000" b="1">
                <a:solidFill>
                  <a:srgbClr val="FFC000"/>
                </a:solidFill>
                <a:latin typeface="Comic Sans MS" panose="030F0702030302020204" pitchFamily="66" charset="0"/>
              </a:rPr>
              <a:t>)-11-tetradecenal</a:t>
            </a:r>
          </a:p>
        </p:txBody>
      </p:sp>
      <p:cxnSp>
        <p:nvCxnSpPr>
          <p:cNvPr id="9" name="Straight Connector 8"/>
          <p:cNvCxnSpPr/>
          <p:nvPr/>
        </p:nvCxnSpPr>
        <p:spPr bwMode="auto">
          <a:xfrm>
            <a:off x="152400" y="810847"/>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13</a:t>
            </a:fld>
            <a:endParaRPr lang="en-US" altLang="en-US" sz="2200" dirty="0">
              <a:solidFill>
                <a:srgbClr val="66FF3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57400"/>
            <a:ext cx="5791200" cy="2017713"/>
          </a:xfrm>
          <a:prstGeom prst="rect">
            <a:avLst/>
          </a:prstGeom>
          <a:noFill/>
          <a:extLst>
            <a:ext uri="{909E8E84-426E-40DD-AFC4-6F175D3DCCD1}">
              <a14:hiddenFill xmlns:a14="http://schemas.microsoft.com/office/drawing/2010/main">
                <a:solidFill>
                  <a:srgbClr val="FFFFFF"/>
                </a:solidFill>
              </a14:hiddenFill>
            </a:ext>
          </a:extLst>
        </p:spPr>
      </p:pic>
      <p:sp>
        <p:nvSpPr>
          <p:cNvPr id="126979" name="Rectangle 3"/>
          <p:cNvSpPr>
            <a:spLocks noGrp="1" noChangeArrowheads="1"/>
          </p:cNvSpPr>
          <p:nvPr>
            <p:ph type="title"/>
          </p:nvPr>
        </p:nvSpPr>
        <p:spPr>
          <a:xfrm>
            <a:off x="609600" y="304800"/>
            <a:ext cx="7772400" cy="914400"/>
          </a:xfrm>
        </p:spPr>
        <p:txBody>
          <a:bodyPr/>
          <a:lstStyle/>
          <a:p>
            <a:r>
              <a:rPr lang="en-US" altLang="en-US" b="1">
                <a:solidFill>
                  <a:srgbClr val="66FF66"/>
                </a:solidFill>
                <a:latin typeface="Comic Sans MS" panose="030F0702030302020204" pitchFamily="66" charset="0"/>
              </a:rPr>
              <a:t>Polymers</a:t>
            </a:r>
          </a:p>
        </p:txBody>
      </p:sp>
      <p:pic>
        <p:nvPicPr>
          <p:cNvPr id="126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2133600"/>
            <a:ext cx="3228975" cy="4724400"/>
          </a:xfrm>
          <a:prstGeom prst="rect">
            <a:avLst/>
          </a:prstGeom>
          <a:noFill/>
          <a:extLst>
            <a:ext uri="{909E8E84-426E-40DD-AFC4-6F175D3DCCD1}">
              <a14:hiddenFill xmlns:a14="http://schemas.microsoft.com/office/drawing/2010/main">
                <a:solidFill>
                  <a:srgbClr val="FFFFFF"/>
                </a:solidFill>
              </a14:hiddenFill>
            </a:ext>
          </a:extLst>
        </p:spPr>
      </p:pic>
      <p:sp>
        <p:nvSpPr>
          <p:cNvPr id="126981" name="Rectangle 5"/>
          <p:cNvSpPr>
            <a:spLocks noChangeArrowheads="1"/>
          </p:cNvSpPr>
          <p:nvPr/>
        </p:nvSpPr>
        <p:spPr bwMode="auto">
          <a:xfrm>
            <a:off x="2689462" y="5105400"/>
            <a:ext cx="32255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FFC000"/>
                </a:solidFill>
                <a:latin typeface="Comic Sans MS" panose="030F0702030302020204" pitchFamily="66" charset="0"/>
                <a:ea typeface="Segoe UI" panose="020B0502040204020203" pitchFamily="34" charset="0"/>
                <a:cs typeface="Segoe UI" panose="020B0502040204020203" pitchFamily="34" charset="0"/>
              </a:rPr>
              <a:t>Latex: precursor</a:t>
            </a:r>
          </a:p>
          <a:p>
            <a:r>
              <a:rPr lang="en-US" altLang="en-US" sz="2800" b="1">
                <a:solidFill>
                  <a:srgbClr val="FFC000"/>
                </a:solidFill>
                <a:latin typeface="Comic Sans MS" panose="030F0702030302020204" pitchFamily="66" charset="0"/>
                <a:ea typeface="Segoe UI" panose="020B0502040204020203" pitchFamily="34" charset="0"/>
                <a:cs typeface="Segoe UI" panose="020B0502040204020203" pitchFamily="34" charset="0"/>
              </a:rPr>
              <a:t>to natural rubber</a:t>
            </a:r>
            <a:endParaRPr lang="en-US" altLang="en-US" sz="3200" b="1">
              <a:solidFill>
                <a:srgbClr val="FFC000"/>
              </a:solidFill>
              <a:latin typeface="Comic Sans MS" panose="030F0702030302020204" pitchFamily="66" charset="0"/>
              <a:ea typeface="Segoe UI" panose="020B0502040204020203" pitchFamily="34" charset="0"/>
              <a:cs typeface="Segoe UI" panose="020B0502040204020203" pitchFamily="34" charset="0"/>
            </a:endParaRPr>
          </a:p>
        </p:txBody>
      </p:sp>
      <p:cxnSp>
        <p:nvCxnSpPr>
          <p:cNvPr id="6" name="Straight Connector 5"/>
          <p:cNvCxnSpPr/>
          <p:nvPr/>
        </p:nvCxnSpPr>
        <p:spPr bwMode="auto">
          <a:xfrm>
            <a:off x="195385" y="119087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14</a:t>
            </a:fld>
            <a:endParaRPr lang="en-US" altLang="en-US" sz="2200" dirty="0">
              <a:solidFill>
                <a:srgbClr val="66FF3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152400"/>
            <a:ext cx="7924800" cy="762000"/>
          </a:xfrm>
        </p:spPr>
        <p:txBody>
          <a:bodyPr/>
          <a:lstStyle/>
          <a:p>
            <a:r>
              <a:rPr lang="en-US" altLang="en-US" sz="3600" b="1">
                <a:solidFill>
                  <a:srgbClr val="66FF66"/>
                </a:solidFill>
                <a:latin typeface="Comic Sans MS" panose="030F0702030302020204" pitchFamily="66" charset="0"/>
              </a:rPr>
              <a:t>Polyacetylene: Organic Conductors</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990600"/>
            <a:ext cx="4267200" cy="13541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438400"/>
            <a:ext cx="6553200" cy="4025900"/>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1587048" y="6491288"/>
            <a:ext cx="59699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C000"/>
                </a:solidFill>
                <a:latin typeface="Comic Sans MS" panose="030F0702030302020204" pitchFamily="66" charset="0"/>
              </a:rPr>
              <a:t>Heeger, MacDiarmid, Shirakawa, Nobel prize 2000</a:t>
            </a:r>
          </a:p>
        </p:txBody>
      </p:sp>
      <p:cxnSp>
        <p:nvCxnSpPr>
          <p:cNvPr id="6" name="Straight Connector 5"/>
          <p:cNvCxnSpPr/>
          <p:nvPr/>
        </p:nvCxnSpPr>
        <p:spPr bwMode="auto">
          <a:xfrm>
            <a:off x="195385" y="88606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15</a:t>
            </a:fld>
            <a:endParaRPr lang="en-US" altLang="en-US" sz="2200" dirty="0">
              <a:solidFill>
                <a:srgbClr val="66FF3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136268"/>
            <a:ext cx="7391400" cy="1835531"/>
          </a:xfrm>
          <a:prstGeom prst="rect">
            <a:avLst/>
          </a:prstGeom>
        </p:spPr>
      </p:pic>
      <p:graphicFrame>
        <p:nvGraphicFramePr>
          <p:cNvPr id="11266" name="Object 2"/>
          <p:cNvGraphicFramePr>
            <a:graphicFrameLocks noChangeAspect="1"/>
          </p:cNvGraphicFramePr>
          <p:nvPr>
            <p:extLst>
              <p:ext uri="{D42A27DB-BD31-4B8C-83A1-F6EECF244321}">
                <p14:modId xmlns:p14="http://schemas.microsoft.com/office/powerpoint/2010/main" val="1667861199"/>
              </p:ext>
            </p:extLst>
          </p:nvPr>
        </p:nvGraphicFramePr>
        <p:xfrm>
          <a:off x="4495800" y="3372205"/>
          <a:ext cx="4572000" cy="3429000"/>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72205"/>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Text Box 4"/>
          <p:cNvSpPr txBox="1">
            <a:spLocks noChangeArrowheads="1"/>
          </p:cNvSpPr>
          <p:nvPr/>
        </p:nvSpPr>
        <p:spPr bwMode="auto">
          <a:xfrm>
            <a:off x="838200" y="2932837"/>
            <a:ext cx="3505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a:solidFill>
                  <a:srgbClr val="FFC000"/>
                </a:solidFill>
                <a:latin typeface="Comic Sans MS" panose="030F0702030302020204" pitchFamily="66" charset="0"/>
              </a:rPr>
              <a:t>The polyamide Kevlar</a:t>
            </a:r>
          </a:p>
        </p:txBody>
      </p:sp>
      <p:sp>
        <p:nvSpPr>
          <p:cNvPr id="11269" name="Text Box 5"/>
          <p:cNvSpPr txBox="1">
            <a:spLocks noChangeArrowheads="1"/>
          </p:cNvSpPr>
          <p:nvPr/>
        </p:nvSpPr>
        <p:spPr bwMode="auto">
          <a:xfrm>
            <a:off x="2301811" y="4648200"/>
            <a:ext cx="18918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solidFill>
                  <a:srgbClr val="FF00FF"/>
                </a:solidFill>
                <a:latin typeface="Comic Sans MS" panose="030F0702030302020204" pitchFamily="66" charset="0"/>
              </a:rPr>
              <a:t>Bulletproof!</a:t>
            </a:r>
          </a:p>
        </p:txBody>
      </p:sp>
      <p:sp>
        <p:nvSpPr>
          <p:cNvPr id="11270" name="Rectangle 6"/>
          <p:cNvSpPr>
            <a:spLocks noGrp="1" noChangeArrowheads="1"/>
          </p:cNvSpPr>
          <p:nvPr>
            <p:ph type="title"/>
          </p:nvPr>
        </p:nvSpPr>
        <p:spPr>
          <a:xfrm>
            <a:off x="152400" y="-76200"/>
            <a:ext cx="8839200" cy="1143000"/>
          </a:xfrm>
        </p:spPr>
        <p:txBody>
          <a:bodyPr/>
          <a:lstStyle/>
          <a:p>
            <a:r>
              <a:rPr lang="en-US" altLang="en-US" sz="3600" b="1">
                <a:solidFill>
                  <a:srgbClr val="66FF66"/>
                </a:solidFill>
                <a:latin typeface="Comic Sans MS" panose="030F0702030302020204" pitchFamily="66" charset="0"/>
              </a:rPr>
              <a:t>Organic Polymers Harder Than Metal</a:t>
            </a:r>
          </a:p>
        </p:txBody>
      </p:sp>
      <p:cxnSp>
        <p:nvCxnSpPr>
          <p:cNvPr id="7" name="Straight Connector 6"/>
          <p:cNvCxnSpPr/>
          <p:nvPr/>
        </p:nvCxnSpPr>
        <p:spPr bwMode="auto">
          <a:xfrm>
            <a:off x="195385" y="83917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16</a:t>
            </a:fld>
            <a:endParaRPr lang="en-US" altLang="en-US" sz="2200" dirty="0">
              <a:solidFill>
                <a:srgbClr val="66FF3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a:xfrm>
            <a:off x="685800" y="152400"/>
            <a:ext cx="7772400" cy="990600"/>
          </a:xfrm>
        </p:spPr>
        <p:txBody>
          <a:bodyPr/>
          <a:lstStyle/>
          <a:p>
            <a:r>
              <a:rPr lang="en-US" altLang="en-US" sz="3600" b="1">
                <a:solidFill>
                  <a:srgbClr val="66FF66"/>
                </a:solidFill>
                <a:latin typeface="Comic Sans MS" panose="030F0702030302020204" pitchFamily="66" charset="0"/>
              </a:rPr>
              <a:t>Medicines</a:t>
            </a:r>
          </a:p>
        </p:txBody>
      </p:sp>
      <p:sp>
        <p:nvSpPr>
          <p:cNvPr id="3" name="TextBox 2"/>
          <p:cNvSpPr txBox="1"/>
          <p:nvPr/>
        </p:nvSpPr>
        <p:spPr>
          <a:xfrm>
            <a:off x="1361854" y="1003452"/>
            <a:ext cx="6853158" cy="461665"/>
          </a:xfrm>
          <a:prstGeom prst="rect">
            <a:avLst/>
          </a:prstGeom>
          <a:noFill/>
        </p:spPr>
        <p:txBody>
          <a:bodyPr wrap="none" rtlCol="0">
            <a:spAutoFit/>
          </a:bodyPr>
          <a:lstStyle/>
          <a:p>
            <a:r>
              <a:rPr lang="en-US" sz="2400" dirty="0">
                <a:solidFill>
                  <a:srgbClr val="FF00FF"/>
                </a:solidFill>
                <a:latin typeface="Comic Sans MS" panose="030F0702030302020204" pitchFamily="66" charset="0"/>
              </a:rPr>
              <a:t>Among the Top 10 Drugs Worldwide (by Sales)</a:t>
            </a:r>
          </a:p>
        </p:txBody>
      </p:sp>
      <p:sp>
        <p:nvSpPr>
          <p:cNvPr id="8" name="Rectangle 7"/>
          <p:cNvSpPr/>
          <p:nvPr/>
        </p:nvSpPr>
        <p:spPr>
          <a:xfrm>
            <a:off x="-58860" y="3113708"/>
            <a:ext cx="4269117" cy="307777"/>
          </a:xfrm>
          <a:prstGeom prst="rect">
            <a:avLst/>
          </a:prstGeom>
        </p:spPr>
        <p:txBody>
          <a:bodyPr wrap="none">
            <a:spAutoFit/>
          </a:bodyPr>
          <a:lstStyle/>
          <a:p>
            <a:r>
              <a:rPr lang="en-US" sz="1400" dirty="0">
                <a:effectLst/>
              </a:rPr>
              <a:t>treatment of </a:t>
            </a:r>
            <a:r>
              <a:rPr lang="en-US" sz="1400" dirty="0">
                <a:effectLst/>
                <a:hlinkClick r:id="rId3" tooltip="Schizophrenia"/>
              </a:rPr>
              <a:t>schizophrenia</a:t>
            </a:r>
            <a:r>
              <a:rPr lang="en-US" sz="1400" dirty="0">
                <a:effectLst/>
              </a:rPr>
              <a:t> and </a:t>
            </a:r>
            <a:r>
              <a:rPr lang="en-US" sz="1400" dirty="0">
                <a:effectLst/>
                <a:hlinkClick r:id="rId4" tooltip="Bipolar disorder"/>
              </a:rPr>
              <a:t>bipolar disorder</a:t>
            </a:r>
            <a:r>
              <a:rPr lang="en-US" sz="1400" dirty="0">
                <a:effectLst/>
              </a:rPr>
              <a:t>.</a:t>
            </a:r>
            <a:endParaRPr lang="en-US" sz="1400" dirty="0">
              <a:solidFill>
                <a:srgbClr val="FFC000"/>
              </a:solidFill>
              <a:ea typeface="Segoe UI" panose="020B0502040204020203" pitchFamily="34" charset="0"/>
              <a:cs typeface="Segoe UI" panose="020B0502040204020203" pitchFamily="34" charset="0"/>
            </a:endParaRPr>
          </a:p>
        </p:txBody>
      </p:sp>
      <p:sp>
        <p:nvSpPr>
          <p:cNvPr id="12" name="Rectangle 11"/>
          <p:cNvSpPr/>
          <p:nvPr/>
        </p:nvSpPr>
        <p:spPr>
          <a:xfrm>
            <a:off x="5735605" y="4085327"/>
            <a:ext cx="2589170" cy="307777"/>
          </a:xfrm>
          <a:prstGeom prst="rect">
            <a:avLst/>
          </a:prstGeom>
        </p:spPr>
        <p:txBody>
          <a:bodyPr wrap="none">
            <a:spAutoFit/>
          </a:bodyPr>
          <a:lstStyle/>
          <a:p>
            <a:r>
              <a:rPr lang="en-US" sz="1400">
                <a:effectLst/>
                <a:hlinkClick r:id="rId5" tooltip="Proton-pump inhibitor"/>
              </a:rPr>
              <a:t>proton-pump inhibitor</a:t>
            </a:r>
            <a:r>
              <a:rPr lang="en-US" sz="1400">
                <a:effectLst/>
              </a:rPr>
              <a:t> which </a:t>
            </a:r>
            <a:endParaRPr lang="en-US" sz="1400" dirty="0">
              <a:solidFill>
                <a:srgbClr val="FFC000"/>
              </a:solidFill>
              <a:ea typeface="Segoe UI" panose="020B0502040204020203" pitchFamily="34" charset="0"/>
              <a:cs typeface="Segoe UI" panose="020B0502040204020203" pitchFamily="34" charset="0"/>
            </a:endParaRPr>
          </a:p>
        </p:txBody>
      </p:sp>
      <p:sp>
        <p:nvSpPr>
          <p:cNvPr id="13" name="Rectangle 12"/>
          <p:cNvSpPr/>
          <p:nvPr/>
        </p:nvSpPr>
        <p:spPr>
          <a:xfrm>
            <a:off x="6529091" y="2497685"/>
            <a:ext cx="1002197" cy="369332"/>
          </a:xfrm>
          <a:prstGeom prst="rect">
            <a:avLst/>
          </a:prstGeom>
        </p:spPr>
        <p:txBody>
          <a:bodyPr wrap="none">
            <a:spAutoFit/>
          </a:bodyPr>
          <a:lstStyle/>
          <a:p>
            <a:r>
              <a:rPr lang="en-US" sz="1800" b="1" dirty="0">
                <a:effectLst/>
              </a:rPr>
              <a:t>Nexium</a:t>
            </a:r>
            <a:endParaRPr lang="en-US" sz="1800" dirty="0">
              <a:ea typeface="Segoe UI" panose="020B0502040204020203" pitchFamily="34" charset="0"/>
              <a:cs typeface="Segoe UI" panose="020B0502040204020203" pitchFamily="34" charset="0"/>
            </a:endParaRPr>
          </a:p>
        </p:txBody>
      </p:sp>
      <p:sp>
        <p:nvSpPr>
          <p:cNvPr id="14" name="Rectangle 13"/>
          <p:cNvSpPr/>
          <p:nvPr/>
        </p:nvSpPr>
        <p:spPr>
          <a:xfrm>
            <a:off x="1221178" y="2004960"/>
            <a:ext cx="1502334" cy="369332"/>
          </a:xfrm>
          <a:prstGeom prst="rect">
            <a:avLst/>
          </a:prstGeom>
        </p:spPr>
        <p:txBody>
          <a:bodyPr wrap="none">
            <a:spAutoFit/>
          </a:bodyPr>
          <a:lstStyle/>
          <a:p>
            <a:r>
              <a:rPr lang="en-US" sz="1800" b="1" dirty="0">
                <a:effectLst/>
              </a:rPr>
              <a:t>Aripiprazole</a:t>
            </a:r>
            <a:endParaRPr lang="en-US" sz="1800" b="1" dirty="0">
              <a:ea typeface="Segoe UI" panose="020B0502040204020203" pitchFamily="34" charset="0"/>
              <a:cs typeface="Segoe UI" panose="020B0502040204020203" pitchFamily="34" charset="0"/>
            </a:endParaRPr>
          </a:p>
        </p:txBody>
      </p:sp>
      <p:sp>
        <p:nvSpPr>
          <p:cNvPr id="15" name="Rectangle 14"/>
          <p:cNvSpPr/>
          <p:nvPr/>
        </p:nvSpPr>
        <p:spPr>
          <a:xfrm>
            <a:off x="2612243" y="4209063"/>
            <a:ext cx="1547218" cy="369332"/>
          </a:xfrm>
          <a:prstGeom prst="rect">
            <a:avLst/>
          </a:prstGeom>
        </p:spPr>
        <p:txBody>
          <a:bodyPr wrap="none">
            <a:spAutoFit/>
          </a:bodyPr>
          <a:lstStyle/>
          <a:p>
            <a:r>
              <a:rPr lang="en-US" sz="1800" dirty="0" err="1">
                <a:effectLst/>
              </a:rPr>
              <a:t>Rosuvastatin</a:t>
            </a:r>
            <a:endParaRPr lang="en-US" sz="1800" dirty="0">
              <a:effectLst/>
            </a:endParaRPr>
          </a:p>
        </p:txBody>
      </p:sp>
      <p:cxnSp>
        <p:nvCxnSpPr>
          <p:cNvPr id="10" name="Straight Connector 9"/>
          <p:cNvCxnSpPr/>
          <p:nvPr/>
        </p:nvCxnSpPr>
        <p:spPr bwMode="auto">
          <a:xfrm>
            <a:off x="195385" y="979853"/>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28066" name="Picture 2" descr="Structural formula of aripiprazo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753" y="2351708"/>
            <a:ext cx="2476500" cy="762000"/>
          </a:xfrm>
          <a:prstGeom prst="rect">
            <a:avLst/>
          </a:prstGeom>
          <a:solidFill>
            <a:schemeClr val="accent1"/>
          </a:solidFill>
        </p:spPr>
      </p:pic>
      <p:pic>
        <p:nvPicPr>
          <p:cNvPr id="728068" name="Picture 4" descr="Esomeprazole.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5605" y="2955854"/>
            <a:ext cx="2426627" cy="1094826"/>
          </a:xfrm>
          <a:prstGeom prst="rect">
            <a:avLst/>
          </a:prstGeom>
          <a:solidFill>
            <a:schemeClr val="tx2"/>
          </a:solidFill>
        </p:spPr>
      </p:pic>
      <p:pic>
        <p:nvPicPr>
          <p:cNvPr id="728070" name="Picture 6" descr="Rosuvastatin structure.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2760" y="4622776"/>
            <a:ext cx="3324397" cy="1538833"/>
          </a:xfrm>
          <a:prstGeom prst="rect">
            <a:avLst/>
          </a:prstGeom>
          <a:solidFill>
            <a:schemeClr val="accent6">
              <a:lumMod val="40000"/>
              <a:lumOff val="60000"/>
            </a:schemeClr>
          </a:solidFill>
        </p:spPr>
      </p:pic>
      <p:sp>
        <p:nvSpPr>
          <p:cNvPr id="16" name="Rectangle 15"/>
          <p:cNvSpPr/>
          <p:nvPr/>
        </p:nvSpPr>
        <p:spPr>
          <a:xfrm>
            <a:off x="2471567" y="6205990"/>
            <a:ext cx="2117887" cy="307777"/>
          </a:xfrm>
          <a:prstGeom prst="rect">
            <a:avLst/>
          </a:prstGeom>
        </p:spPr>
        <p:txBody>
          <a:bodyPr wrap="none">
            <a:spAutoFit/>
          </a:bodyPr>
          <a:lstStyle/>
          <a:p>
            <a:r>
              <a:rPr lang="en-US" sz="1400" dirty="0">
                <a:effectLst/>
              </a:rPr>
              <a:t>treats </a:t>
            </a:r>
            <a:r>
              <a:rPr lang="en-US" sz="1400" dirty="0">
                <a:effectLst/>
                <a:hlinkClick r:id="rId9" tooltip="Hypercholesterolemia"/>
              </a:rPr>
              <a:t>high cholesterol</a:t>
            </a:r>
            <a:endParaRPr lang="en-US" sz="1400" dirty="0">
              <a:effectLst/>
            </a:endParaRPr>
          </a:p>
        </p:txBody>
      </p:sp>
      <p:sp>
        <p:nvSpPr>
          <p:cNvPr id="1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17</a:t>
            </a:fld>
            <a:endParaRPr lang="en-US" altLang="en-US" sz="2200" dirty="0">
              <a:solidFill>
                <a:srgbClr val="66FF33"/>
              </a:solidFill>
            </a:endParaRPr>
          </a:p>
        </p:txBody>
      </p:sp>
    </p:spTree>
    <p:extLst>
      <p:ext uri="{BB962C8B-B14F-4D97-AF65-F5344CB8AC3E}">
        <p14:creationId xmlns:p14="http://schemas.microsoft.com/office/powerpoint/2010/main" val="2572308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33800" y="2286000"/>
            <a:ext cx="4168333" cy="3505200"/>
          </a:xfrm>
          <a:prstGeom prst="rect">
            <a:avLst/>
          </a:prstGeom>
        </p:spPr>
      </p:pic>
      <p:sp>
        <p:nvSpPr>
          <p:cNvPr id="139268" name="Rectangle 4"/>
          <p:cNvSpPr>
            <a:spLocks noGrp="1" noChangeArrowheads="1"/>
          </p:cNvSpPr>
          <p:nvPr>
            <p:ph type="title"/>
          </p:nvPr>
        </p:nvSpPr>
        <p:spPr>
          <a:xfrm>
            <a:off x="800100" y="152400"/>
            <a:ext cx="7543800" cy="1143000"/>
          </a:xfrm>
        </p:spPr>
        <p:txBody>
          <a:bodyPr/>
          <a:lstStyle/>
          <a:p>
            <a:r>
              <a:rPr lang="en-US" altLang="en-US" sz="3600" b="1">
                <a:solidFill>
                  <a:srgbClr val="66FF66"/>
                </a:solidFill>
                <a:latin typeface="Comic Sans MS" panose="030F0702030302020204" pitchFamily="66" charset="0"/>
              </a:rPr>
              <a:t>Aspirin: the Most Successful Drug of All Times</a:t>
            </a:r>
          </a:p>
        </p:txBody>
      </p:sp>
      <p:pic>
        <p:nvPicPr>
          <p:cNvPr id="139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362" y="4242785"/>
            <a:ext cx="2126321" cy="1558925"/>
          </a:xfrm>
          <a:prstGeom prst="rect">
            <a:avLst/>
          </a:prstGeom>
          <a:noFill/>
          <a:extLst>
            <a:ext uri="{909E8E84-426E-40DD-AFC4-6F175D3DCCD1}">
              <a14:hiddenFill xmlns:a14="http://schemas.microsoft.com/office/drawing/2010/main">
                <a:solidFill>
                  <a:srgbClr val="FFFFFF"/>
                </a:solidFill>
              </a14:hiddenFill>
            </a:ext>
          </a:extLst>
        </p:spPr>
      </p:pic>
      <p:sp>
        <p:nvSpPr>
          <p:cNvPr id="139270" name="Text Box 6"/>
          <p:cNvSpPr txBox="1">
            <a:spLocks noChangeArrowheads="1"/>
          </p:cNvSpPr>
          <p:nvPr/>
        </p:nvSpPr>
        <p:spPr bwMode="auto">
          <a:xfrm>
            <a:off x="3372383" y="5791200"/>
            <a:ext cx="48397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solidFill>
                  <a:srgbClr val="FFC000"/>
                </a:solidFill>
                <a:latin typeface="Comic Sans MS" panose="030F0702030302020204" pitchFamily="66" charset="0"/>
              </a:rPr>
              <a:t>Analgesic, antipyretic, </a:t>
            </a:r>
          </a:p>
          <a:p>
            <a:pPr algn="ctr"/>
            <a:r>
              <a:rPr lang="en-US" altLang="en-US" sz="2400" b="1">
                <a:solidFill>
                  <a:srgbClr val="FFC000"/>
                </a:solidFill>
                <a:latin typeface="Comic Sans MS" panose="030F0702030302020204" pitchFamily="66" charset="0"/>
              </a:rPr>
              <a:t>anti-inflammatory, antiplatelet</a:t>
            </a:r>
            <a:endParaRPr lang="en-US" altLang="en-US" sz="2400">
              <a:solidFill>
                <a:srgbClr val="FFC000"/>
              </a:solidFill>
              <a:latin typeface="Comic Sans MS" panose="030F0702030302020204" pitchFamily="66" charset="0"/>
            </a:endParaRPr>
          </a:p>
        </p:txBody>
      </p:sp>
      <p:sp>
        <p:nvSpPr>
          <p:cNvPr id="139271" name="Line 7"/>
          <p:cNvSpPr>
            <a:spLocks noChangeShapeType="1"/>
          </p:cNvSpPr>
          <p:nvPr/>
        </p:nvSpPr>
        <p:spPr bwMode="auto">
          <a:xfrm>
            <a:off x="5898932" y="2209800"/>
            <a:ext cx="457200" cy="1573768"/>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72" name="Text Box 8"/>
          <p:cNvSpPr txBox="1">
            <a:spLocks noChangeArrowheads="1"/>
          </p:cNvSpPr>
          <p:nvPr/>
        </p:nvSpPr>
        <p:spPr bwMode="auto">
          <a:xfrm>
            <a:off x="5257800" y="1866900"/>
            <a:ext cx="12843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00FF"/>
                </a:solidFill>
                <a:latin typeface="Comic Sans MS" panose="030F0702030302020204" pitchFamily="66" charset="0"/>
              </a:rPr>
              <a:t>Blood clot</a:t>
            </a:r>
          </a:p>
        </p:txBody>
      </p:sp>
      <p:graphicFrame>
        <p:nvGraphicFramePr>
          <p:cNvPr id="2" name="Object 1"/>
          <p:cNvGraphicFramePr>
            <a:graphicFrameLocks noChangeAspect="1"/>
          </p:cNvGraphicFramePr>
          <p:nvPr>
            <p:extLst>
              <p:ext uri="{D42A27DB-BD31-4B8C-83A1-F6EECF244321}">
                <p14:modId xmlns:p14="http://schemas.microsoft.com/office/powerpoint/2010/main" val="3452172159"/>
              </p:ext>
            </p:extLst>
          </p:nvPr>
        </p:nvGraphicFramePr>
        <p:xfrm>
          <a:off x="931830" y="2382384"/>
          <a:ext cx="2209800" cy="1808616"/>
        </p:xfrm>
        <a:graphic>
          <a:graphicData uri="http://schemas.openxmlformats.org/presentationml/2006/ole">
            <mc:AlternateContent xmlns:mc="http://schemas.openxmlformats.org/markup-compatibility/2006">
              <mc:Choice xmlns:v="urn:schemas-microsoft-com:vml" Requires="v">
                <p:oleObj name="CS ChemDraw Drawing" r:id="rId5" imgW="1066917" imgH="873328" progId="ChemDraw.Document.6.0">
                  <p:embed/>
                </p:oleObj>
              </mc:Choice>
              <mc:Fallback>
                <p:oleObj name="CS ChemDraw Drawing" r:id="rId5" imgW="1066917" imgH="873328" progId="ChemDraw.Document.6.0">
                  <p:embed/>
                  <p:pic>
                    <p:nvPicPr>
                      <p:cNvPr id="0" name=""/>
                      <p:cNvPicPr/>
                      <p:nvPr/>
                    </p:nvPicPr>
                    <p:blipFill>
                      <a:blip r:embed="rId6"/>
                      <a:stretch>
                        <a:fillRect/>
                      </a:stretch>
                    </p:blipFill>
                    <p:spPr>
                      <a:xfrm>
                        <a:off x="931830" y="2382384"/>
                        <a:ext cx="2209800" cy="1808616"/>
                      </a:xfrm>
                      <a:prstGeom prst="rect">
                        <a:avLst/>
                      </a:prstGeom>
                    </p:spPr>
                  </p:pic>
                </p:oleObj>
              </mc:Fallback>
            </mc:AlternateContent>
          </a:graphicData>
        </a:graphic>
      </p:graphicFrame>
      <p:cxnSp>
        <p:nvCxnSpPr>
          <p:cNvPr id="9" name="Straight Connector 8"/>
          <p:cNvCxnSpPr/>
          <p:nvPr/>
        </p:nvCxnSpPr>
        <p:spPr bwMode="auto">
          <a:xfrm>
            <a:off x="195385" y="1347174"/>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18</a:t>
            </a:fld>
            <a:endParaRPr lang="en-US" altLang="en-US" sz="2200" dirty="0">
              <a:solidFill>
                <a:srgbClr val="66FF3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txBox="1">
            <a:spLocks noChangeArrowheads="1"/>
          </p:cNvSpPr>
          <p:nvPr/>
        </p:nvSpPr>
        <p:spPr bwMode="auto">
          <a:xfrm>
            <a:off x="179025" y="4042516"/>
            <a:ext cx="8686800" cy="2334837"/>
          </a:xfrm>
          <a:prstGeom prst="rect">
            <a:avLst/>
          </a:prstGeom>
          <a:noFill/>
          <a:ln w="28575">
            <a:solidFill>
              <a:srgbClr val="AAE2CA">
                <a:lumMod val="20000"/>
                <a:lumOff val="80000"/>
              </a:srgb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00FF"/>
                </a:solidFill>
                <a:effectLst/>
                <a:uLnTx/>
                <a:uFillTx/>
                <a:latin typeface="Comic Sans MS" panose="030F0702030302020204" pitchFamily="66" charset="0"/>
                <a:ea typeface="+mn-ea"/>
                <a:cs typeface="+mn-cs"/>
              </a:rPr>
              <a:t>Atom 1</a:t>
            </a:r>
            <a:r>
              <a:rPr kumimoji="0" lang="en-US" altLang="en-US" sz="3200" b="1" i="0" u="none" strike="noStrike" kern="1200" cap="none" spc="0" normalizeH="0" baseline="0" noProof="0">
                <a:ln>
                  <a:noFill/>
                </a:ln>
                <a:solidFill>
                  <a:srgbClr val="66FF66"/>
                </a:solidFill>
                <a:effectLst/>
                <a:uLnTx/>
                <a:uFillTx/>
                <a:latin typeface="Comic Sans MS" panose="030F0702030302020204" pitchFamily="66" charset="0"/>
                <a:ea typeface="+mn-ea"/>
                <a:cs typeface="+mn-cs"/>
              </a:rPr>
              <a:t> + </a:t>
            </a:r>
            <a:r>
              <a:rPr kumimoji="0" lang="en-US" altLang="en-US" sz="3200" b="1" i="0" u="none" strike="noStrike" kern="1200" cap="none" spc="0" normalizeH="0" baseline="0" noProof="0">
                <a:ln>
                  <a:noFill/>
                </a:ln>
                <a:solidFill>
                  <a:srgbClr val="FFC000"/>
                </a:solidFill>
                <a:effectLst/>
                <a:uLnTx/>
                <a:uFillTx/>
                <a:latin typeface="Comic Sans MS" panose="030F0702030302020204" pitchFamily="66" charset="0"/>
                <a:ea typeface="+mn-ea"/>
                <a:cs typeface="+mn-cs"/>
              </a:rPr>
              <a:t>Atom 2</a:t>
            </a:r>
            <a:r>
              <a:rPr kumimoji="0" lang="en-US" altLang="en-US" sz="3200" b="1" i="0" u="none" strike="noStrike" kern="1200" cap="none" spc="0" normalizeH="0" baseline="0" noProof="0">
                <a:ln>
                  <a:noFill/>
                </a:ln>
                <a:solidFill>
                  <a:srgbClr val="66FF66"/>
                </a:solidFill>
                <a:effectLst/>
                <a:uLnTx/>
                <a:uFillTx/>
                <a:latin typeface="Comic Sans MS" panose="030F0702030302020204" pitchFamily="66" charset="0"/>
                <a:ea typeface="+mn-ea"/>
                <a:cs typeface="+mn-cs"/>
              </a:rPr>
              <a:t>       </a:t>
            </a:r>
            <a:r>
              <a:rPr kumimoji="0" lang="en-US" altLang="en-US" sz="3200" b="1" i="0" u="none" strike="noStrike" kern="1200" cap="none" spc="0" normalizeH="0" baseline="0" noProof="0">
                <a:ln>
                  <a:noFill/>
                </a:ln>
                <a:solidFill>
                  <a:srgbClr val="FF00FF"/>
                </a:solidFill>
                <a:effectLst/>
                <a:uLnTx/>
                <a:uFillTx/>
                <a:latin typeface="Comic Sans MS" panose="030F0702030302020204" pitchFamily="66" charset="0"/>
                <a:ea typeface="+mn-ea"/>
                <a:cs typeface="+mn-cs"/>
              </a:rPr>
              <a:t>A</a:t>
            </a:r>
            <a:r>
              <a:rPr kumimoji="0" lang="en-US" altLang="en-US" sz="32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a:t>
            </a:r>
            <a:r>
              <a:rPr kumimoji="0" lang="en-US" altLang="en-US" sz="3200" b="1" i="0" u="none" strike="noStrike" kern="1200" cap="none" spc="0" normalizeH="0" baseline="0" noProof="0">
                <a:ln>
                  <a:noFill/>
                </a:ln>
                <a:solidFill>
                  <a:srgbClr val="FFC000"/>
                </a:solidFill>
                <a:effectLst/>
                <a:uLnTx/>
                <a:uFillTx/>
                <a:latin typeface="Comic Sans MS" panose="030F0702030302020204" pitchFamily="66" charset="0"/>
                <a:ea typeface="+mn-ea"/>
                <a:cs typeface="+mn-cs"/>
              </a:rPr>
              <a:t>A</a:t>
            </a:r>
            <a:r>
              <a:rPr kumimoji="0" lang="en-US" altLang="en-US" sz="3200" b="1" i="0" u="none" strike="noStrike" kern="1200" cap="none" spc="0" normalizeH="0" baseline="0" noProof="0">
                <a:ln>
                  <a:noFill/>
                </a:ln>
                <a:solidFill>
                  <a:srgbClr val="66FF66"/>
                </a:solidFill>
                <a:effectLst/>
                <a:uLnTx/>
                <a:uFillTx/>
                <a:latin typeface="Comic Sans MS" panose="030F0702030302020204" pitchFamily="66" charset="0"/>
                <a:ea typeface="+mn-ea"/>
                <a:cs typeface="+mn-cs"/>
              </a:rPr>
              <a:t> (</a:t>
            </a:r>
            <a:r>
              <a:rPr kumimoji="0" lang="en-US" altLang="en-US" sz="3200" b="1" i="0" u="none" strike="noStrike" kern="1200" cap="none" spc="0" normalizeH="0" baseline="0" noProof="0">
                <a:ln>
                  <a:noFill/>
                </a:ln>
                <a:solidFill>
                  <a:srgbClr val="FF00FF"/>
                </a:solidFill>
                <a:effectLst/>
                <a:uLnTx/>
                <a:uFillTx/>
                <a:latin typeface="Comic Sans MS" panose="030F0702030302020204" pitchFamily="66" charset="0"/>
                <a:ea typeface="+mn-ea"/>
                <a:cs typeface="+mn-cs"/>
              </a:rPr>
              <a:t>A</a:t>
            </a:r>
            <a:r>
              <a:rPr kumimoji="0" lang="en-US" altLang="en-US" sz="3200" b="1" i="0" u="none" strike="noStrike" kern="1200" cap="none" spc="0" normalizeH="0" baseline="0" noProof="0">
                <a:ln>
                  <a:noFill/>
                </a:ln>
                <a:solidFill>
                  <a:srgbClr val="66FF66"/>
                </a:solidFill>
                <a:effectLst/>
                <a:uLnTx/>
                <a:uFillTx/>
                <a:latin typeface="Comic Sans MS" panose="030F0702030302020204" pitchFamily="66" charset="0"/>
                <a:ea typeface="+mn-ea"/>
                <a:cs typeface="+mn-cs"/>
              </a:rPr>
              <a:t> </a:t>
            </a:r>
            <a:r>
              <a:rPr kumimoji="0" lang="en-US" altLang="en-US" sz="3200" b="1" i="0" u="none" strike="noStrike" kern="1200" cap="none" spc="0" normalizeH="0" baseline="0" noProof="0">
                <a:ln>
                  <a:noFill/>
                </a:ln>
                <a:solidFill>
                  <a:srgbClr val="FFC000"/>
                </a:solidFill>
                <a:effectLst/>
                <a:uLnTx/>
                <a:uFillTx/>
                <a:latin typeface="Comic Sans MS" panose="030F0702030302020204" pitchFamily="66" charset="0"/>
                <a:ea typeface="+mn-ea"/>
                <a:cs typeface="+mn-cs"/>
              </a:rPr>
              <a:t>A</a:t>
            </a:r>
            <a:r>
              <a:rPr kumimoji="0" lang="en-US" altLang="en-US" sz="3200" b="1" i="0" u="none" strike="noStrike" kern="1200" cap="none" spc="0" normalizeH="0" baseline="0" noProof="0">
                <a:ln>
                  <a:noFill/>
                </a:ln>
                <a:solidFill>
                  <a:srgbClr val="66FF66"/>
                </a:solidFill>
                <a:effectLst/>
                <a:uLnTx/>
                <a:uFillTx/>
                <a:latin typeface="Comic Sans MS" panose="030F0702030302020204" pitchFamily="66" charset="0"/>
                <a:ea typeface="+mn-ea"/>
                <a:cs typeface="+mn-cs"/>
              </a:rPr>
              <a:t>) or </a:t>
            </a:r>
            <a:r>
              <a:rPr kumimoji="0" lang="en-US" altLang="en-US" sz="3200" b="1" i="0" u="none" strike="noStrike" kern="1200" cap="none" spc="0" normalizeH="0" baseline="0" noProof="0">
                <a:ln>
                  <a:noFill/>
                </a:ln>
                <a:solidFill>
                  <a:srgbClr val="FF00FF"/>
                </a:solidFill>
                <a:effectLst/>
                <a:uLnTx/>
                <a:uFillTx/>
                <a:latin typeface="Comic Sans MS" panose="030F0702030302020204" pitchFamily="66" charset="0"/>
                <a:ea typeface="+mn-ea"/>
                <a:cs typeface="+mn-cs"/>
              </a:rPr>
              <a:t>A</a:t>
            </a:r>
            <a:r>
              <a:rPr kumimoji="0" lang="en-US" altLang="en-US" sz="3200" b="1" i="0" u="none" strike="noStrike" kern="1200" cap="none" spc="0" normalizeH="0" baseline="30000" noProof="0">
                <a:ln>
                  <a:noFill/>
                </a:ln>
                <a:solidFill>
                  <a:srgbClr val="33CCFF"/>
                </a:solidFill>
                <a:effectLst/>
                <a:uLnTx/>
                <a:uFillTx/>
                <a:latin typeface="Comic Sans MS" panose="030F0702030302020204" pitchFamily="66" charset="0"/>
                <a:ea typeface="+mn-ea"/>
                <a:cs typeface="+mn-cs"/>
              </a:rPr>
              <a:t>+</a:t>
            </a:r>
            <a:r>
              <a:rPr kumimoji="0" lang="en-US" altLang="en-US" sz="3200" b="1" i="0" u="none" strike="noStrike" kern="1200" cap="none" spc="0" normalizeH="0" baseline="0" noProof="0">
                <a:ln>
                  <a:noFill/>
                </a:ln>
                <a:solidFill>
                  <a:srgbClr val="FFC000"/>
                </a:solidFill>
                <a:effectLst/>
                <a:uLnTx/>
                <a:uFillTx/>
                <a:latin typeface="Comic Sans MS" panose="030F0702030302020204" pitchFamily="66" charset="0"/>
                <a:ea typeface="+mn-ea"/>
                <a:cs typeface="+mn-cs"/>
              </a:rPr>
              <a:t>A</a:t>
            </a:r>
            <a:r>
              <a:rPr kumimoji="0" lang="en-US" altLang="en-US" sz="3200" b="1" i="0" u="none" strike="noStrike" kern="1200" cap="none" spc="0" normalizeH="0" baseline="30000" noProof="0">
                <a:ln>
                  <a:noFill/>
                </a:ln>
                <a:solidFill>
                  <a:srgbClr val="FF0000"/>
                </a:solidFill>
                <a:effectLst/>
                <a:uLnTx/>
                <a:uFillTx/>
                <a:latin typeface="Comic Sans MS" panose="030F0702030302020204" pitchFamily="66" charset="0"/>
                <a:ea typeface="+mn-ea"/>
                <a:cs typeface="+mn-cs"/>
              </a:rPr>
              <a:t>−</a:t>
            </a:r>
            <a:endParaRPr kumimoji="0" lang="en-US" altLang="en-US" sz="20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r>
              <a:rPr kumimoji="0" lang="en-US" altLang="en-US" sz="2000" b="1" i="0" u="none" strike="noStrike" kern="1200" cap="none" spc="0" normalizeH="0" baseline="0" noProof="0">
                <a:ln>
                  <a:noFill/>
                </a:ln>
                <a:solidFill>
                  <a:srgbClr val="FFFF00"/>
                </a:solidFill>
                <a:effectLst/>
                <a:uLnTx/>
                <a:uFillTx/>
                <a:latin typeface="Comic Sans MS" panose="030F0702030302020204" pitchFamily="66" charset="0"/>
                <a:ea typeface="+mn-ea"/>
                <a:cs typeface="+mn-cs"/>
              </a:rPr>
              <a:t>“favorable” </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lumMod val="95000"/>
                  </a:srgbClr>
                </a:solidFill>
                <a:effectLst/>
                <a:uLnTx/>
                <a:uFillTx/>
                <a:latin typeface="Comic Sans MS" panose="030F0702030302020204" pitchFamily="66" charset="0"/>
                <a:ea typeface="+mn-ea"/>
                <a:cs typeface="+mn-cs"/>
              </a:rPr>
              <a:t>“</a:t>
            </a:r>
            <a:r>
              <a:rPr kumimoji="0" lang="en-US" altLang="en-US" sz="2400" b="1" i="1" u="none" strike="noStrike" kern="1200" cap="none" spc="0" normalizeH="0" baseline="0" noProof="0">
                <a:ln>
                  <a:noFill/>
                </a:ln>
                <a:solidFill>
                  <a:srgbClr val="FFFFFF">
                    <a:lumMod val="95000"/>
                  </a:srgbClr>
                </a:solidFill>
                <a:effectLst/>
                <a:uLnTx/>
                <a:uFillTx/>
                <a:latin typeface="Comic Sans MS" panose="030F0702030302020204" pitchFamily="66" charset="0"/>
                <a:ea typeface="+mn-ea"/>
                <a:cs typeface="+mn-cs"/>
              </a:rPr>
              <a:t>Rules</a:t>
            </a:r>
            <a:r>
              <a:rPr kumimoji="0" lang="en-US" altLang="en-US" sz="2400" b="1" i="0" u="none" strike="noStrike" kern="1200" cap="none" spc="0" normalizeH="0" baseline="0" noProof="0">
                <a:ln>
                  <a:noFill/>
                </a:ln>
                <a:solidFill>
                  <a:srgbClr val="FFFFFF">
                    <a:lumMod val="95000"/>
                  </a:srgbClr>
                </a:solidFill>
                <a:effectLst/>
                <a:uLnTx/>
                <a:uFillTx/>
                <a:latin typeface="Comic Sans MS" panose="030F0702030302020204" pitchFamily="66" charset="0"/>
                <a:ea typeface="+mn-ea"/>
                <a:cs typeface="+mn-cs"/>
              </a:rPr>
              <a:t>”: </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r>
              <a:rPr kumimoji="0" lang="en-US" altLang="en-US" sz="2400" b="1" i="0" u="none" strike="noStrike" kern="1200" cap="none" spc="0" normalizeH="0" baseline="0" noProof="0">
                <a:ln>
                  <a:noFill/>
                </a:ln>
                <a:solidFill>
                  <a:srgbClr val="FF00FF"/>
                </a:solidFill>
                <a:effectLst/>
                <a:uLnTx/>
                <a:uFillTx/>
                <a:latin typeface="Comic Sans MS" panose="030F0702030302020204" pitchFamily="66" charset="0"/>
                <a:ea typeface="+mn-ea"/>
                <a:cs typeface="+mn-cs"/>
              </a:rPr>
              <a:t>1. Opposite charges attract each other (Coulomb)</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00FF"/>
                </a:solidFill>
                <a:effectLst/>
                <a:uLnTx/>
                <a:uFillTx/>
                <a:latin typeface="Comic Sans MS" panose="030F0702030302020204" pitchFamily="66" charset="0"/>
                <a:ea typeface="+mn-ea"/>
                <a:cs typeface="+mn-cs"/>
              </a:rPr>
              <a:t>       2. Electrons spread out in space (delocalization)</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 </a:t>
            </a:r>
            <a:r>
              <a:rPr kumimoji="0" lang="en-US" altLang="en-US" sz="24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 </a:t>
            </a:r>
            <a:endParaRPr kumimoji="0" lang="en-US" altLang="en-US" sz="24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23" name="Line 4"/>
          <p:cNvSpPr>
            <a:spLocks noChangeShapeType="1"/>
          </p:cNvSpPr>
          <p:nvPr/>
        </p:nvSpPr>
        <p:spPr bwMode="auto">
          <a:xfrm>
            <a:off x="6360445" y="4263293"/>
            <a:ext cx="228600" cy="0"/>
          </a:xfrm>
          <a:prstGeom prst="line">
            <a:avLst/>
          </a:prstGeom>
          <a:noFill/>
          <a:ln w="38100">
            <a:solidFill>
              <a:srgbClr val="FF0000"/>
            </a:solidFill>
            <a:prstDash val="lgDashDot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24" name="Line 5"/>
          <p:cNvSpPr>
            <a:spLocks noChangeShapeType="1"/>
          </p:cNvSpPr>
          <p:nvPr/>
        </p:nvSpPr>
        <p:spPr bwMode="auto">
          <a:xfrm rot="60000" flipV="1">
            <a:off x="4081300" y="4315784"/>
            <a:ext cx="756745" cy="15766"/>
          </a:xfrm>
          <a:prstGeom prst="line">
            <a:avLst/>
          </a:prstGeom>
          <a:noFill/>
          <a:ln w="28575">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27" name="Text Box 8"/>
          <p:cNvSpPr txBox="1">
            <a:spLocks noChangeArrowheads="1"/>
          </p:cNvSpPr>
          <p:nvPr/>
        </p:nvSpPr>
        <p:spPr bwMode="auto">
          <a:xfrm>
            <a:off x="1876335" y="6288097"/>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altLang="en-US" sz="2400" b="1" i="0" u="none" strike="noStrike" kern="0" cap="none" spc="0" normalizeH="0" baseline="0" noProof="0">
              <a:ln>
                <a:noFill/>
              </a:ln>
              <a:solidFill>
                <a:srgbClr val="000000"/>
              </a:solidFill>
              <a:effectLst/>
              <a:uLnTx/>
              <a:uFillTx/>
            </a:endParaRPr>
          </a:p>
        </p:txBody>
      </p:sp>
      <p:sp>
        <p:nvSpPr>
          <p:cNvPr id="609282" name="Rectangle 2"/>
          <p:cNvSpPr>
            <a:spLocks noGrp="1" noChangeArrowheads="1"/>
          </p:cNvSpPr>
          <p:nvPr>
            <p:ph type="title"/>
          </p:nvPr>
        </p:nvSpPr>
        <p:spPr>
          <a:xfrm>
            <a:off x="685800" y="150508"/>
            <a:ext cx="7772400" cy="762000"/>
          </a:xfrm>
        </p:spPr>
        <p:txBody>
          <a:bodyPr/>
          <a:lstStyle/>
          <a:p>
            <a:pPr algn="r"/>
            <a:r>
              <a:rPr lang="en-US" altLang="en-US" dirty="0">
                <a:solidFill>
                  <a:srgbClr val="66FF33"/>
                </a:solidFill>
                <a:latin typeface="+mn-lt"/>
              </a:rPr>
              <a:t>Chapter 1:Bonding</a:t>
            </a:r>
            <a:br>
              <a:rPr lang="en-US" altLang="en-US" dirty="0">
                <a:solidFill>
                  <a:srgbClr val="66FF33"/>
                </a:solidFill>
                <a:latin typeface="+mn-lt"/>
              </a:rPr>
            </a:br>
            <a:r>
              <a:rPr lang="en-US" altLang="en-US" sz="2000" dirty="0">
                <a:solidFill>
                  <a:schemeClr val="accent6">
                    <a:lumMod val="40000"/>
                    <a:lumOff val="60000"/>
                  </a:schemeClr>
                </a:solidFill>
                <a:latin typeface="+mn-lt"/>
              </a:rPr>
              <a:t>A Review Of CEM141</a:t>
            </a:r>
            <a:endParaRPr lang="en-US" altLang="en-US" dirty="0">
              <a:solidFill>
                <a:schemeClr val="accent6">
                  <a:lumMod val="40000"/>
                  <a:lumOff val="60000"/>
                </a:schemeClr>
              </a:solidFill>
              <a:latin typeface="+mn-lt"/>
            </a:endParaRPr>
          </a:p>
        </p:txBody>
      </p:sp>
      <p:pic>
        <p:nvPicPr>
          <p:cNvPr id="609296" name="Picture 16" descr="Coulomb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310" y="1634264"/>
            <a:ext cx="1270612" cy="1545488"/>
          </a:xfrm>
          <a:prstGeom prst="rect">
            <a:avLst/>
          </a:prstGeom>
          <a:noFill/>
          <a:extLst>
            <a:ext uri="{909E8E84-426E-40DD-AFC4-6F175D3DCCD1}">
              <a14:hiddenFill xmlns:a14="http://schemas.microsoft.com/office/drawing/2010/main">
                <a:solidFill>
                  <a:srgbClr val="FFFFFF"/>
                </a:solidFill>
              </a14:hiddenFill>
            </a:ext>
          </a:extLst>
        </p:spPr>
      </p:pic>
      <p:sp>
        <p:nvSpPr>
          <p:cNvPr id="609299" name="Text Box 19"/>
          <p:cNvSpPr txBox="1">
            <a:spLocks noChangeArrowheads="1"/>
          </p:cNvSpPr>
          <p:nvPr/>
        </p:nvSpPr>
        <p:spPr bwMode="auto">
          <a:xfrm>
            <a:off x="7440915" y="3280877"/>
            <a:ext cx="162798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a:effectLst>
                  <a:outerShdw blurRad="38100" dist="38100" dir="2700000" algn="tl">
                    <a:srgbClr val="000000"/>
                  </a:outerShdw>
                </a:effectLst>
              </a:rPr>
              <a:t>Charles Augustin de Coulomb</a:t>
            </a:r>
          </a:p>
          <a:p>
            <a:pPr algn="ctr"/>
            <a:r>
              <a:rPr lang="en-US" altLang="en-US" sz="1400">
                <a:effectLst>
                  <a:outerShdw blurRad="38100" dist="38100" dir="2700000" algn="tl">
                    <a:srgbClr val="000000"/>
                  </a:outerShdw>
                </a:effectLst>
              </a:rPr>
              <a:t>1736-1806</a:t>
            </a:r>
          </a:p>
        </p:txBody>
      </p:sp>
      <p:pic>
        <p:nvPicPr>
          <p:cNvPr id="4" name="Picture 3"/>
          <p:cNvPicPr>
            <a:picLocks noChangeAspect="1"/>
          </p:cNvPicPr>
          <p:nvPr/>
        </p:nvPicPr>
        <p:blipFill>
          <a:blip r:embed="rId4"/>
          <a:stretch>
            <a:fillRect/>
          </a:stretch>
        </p:blipFill>
        <p:spPr>
          <a:xfrm>
            <a:off x="163547" y="406400"/>
            <a:ext cx="2657807" cy="3358179"/>
          </a:xfrm>
          <a:prstGeom prst="rect">
            <a:avLst/>
          </a:prstGeom>
        </p:spPr>
      </p:pic>
      <p:sp>
        <p:nvSpPr>
          <p:cNvPr id="5" name="TextBox 4"/>
          <p:cNvSpPr txBox="1"/>
          <p:nvPr/>
        </p:nvSpPr>
        <p:spPr>
          <a:xfrm>
            <a:off x="2907325" y="1727200"/>
            <a:ext cx="3623108" cy="400110"/>
          </a:xfrm>
          <a:prstGeom prst="rect">
            <a:avLst/>
          </a:prstGeom>
          <a:noFill/>
        </p:spPr>
        <p:txBody>
          <a:bodyPr wrap="none" rtlCol="0">
            <a:spAutoFit/>
          </a:bodyPr>
          <a:lstStyle/>
          <a:p>
            <a:r>
              <a:rPr lang="en-US" sz="2000"/>
              <a:t>Classical view of atom (Bohr)</a:t>
            </a:r>
          </a:p>
        </p:txBody>
      </p:sp>
      <p:cxnSp>
        <p:nvCxnSpPr>
          <p:cNvPr id="11" name="Straight Connector 10"/>
          <p:cNvCxnSpPr/>
          <p:nvPr/>
        </p:nvCxnSpPr>
        <p:spPr bwMode="auto">
          <a:xfrm>
            <a:off x="3290277" y="1034556"/>
            <a:ext cx="5744308"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Slide Number Placeholder 5"/>
          <p:cNvSpPr>
            <a:spLocks noGrp="1"/>
          </p:cNvSpPr>
          <p:nvPr>
            <p:ph type="sldNum" sz="quarter" idx="11"/>
          </p:nvPr>
        </p:nvSpPr>
        <p:spPr/>
        <p:txBody>
          <a:bodyPr/>
          <a:lstStyle/>
          <a:p>
            <a:fld id="{7FF4F9F1-D29D-45AE-AAD6-907463DA31F1}" type="slidenum">
              <a:rPr lang="en-US" altLang="en-US" smtClean="0"/>
              <a:pPr/>
              <a:t>19</a:t>
            </a:fld>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4"/>
          <p:cNvSpPr>
            <a:spLocks noChangeArrowheads="1" noChangeShapeType="1" noTextEdit="1"/>
          </p:cNvSpPr>
          <p:nvPr/>
        </p:nvSpPr>
        <p:spPr bwMode="auto">
          <a:xfrm>
            <a:off x="2566988" y="266700"/>
            <a:ext cx="3946525" cy="2212975"/>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eaLnBrk="1" hangingPunct="1"/>
            <a:r>
              <a:rPr lang="en-US" sz="3600" b="1"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Garamond"/>
              </a:rPr>
              <a:t>CEM</a:t>
            </a:r>
            <a:r>
              <a:rPr 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Garamond"/>
              </a:rPr>
              <a:t> 351</a:t>
            </a:r>
          </a:p>
        </p:txBody>
      </p:sp>
      <p:sp>
        <p:nvSpPr>
          <p:cNvPr id="6" name="Slide Number Placeholder 5"/>
          <p:cNvSpPr>
            <a:spLocks noGrp="1"/>
          </p:cNvSpPr>
          <p:nvPr>
            <p:ph type="sldNum" sz="quarter" idx="11"/>
          </p:nvPr>
        </p:nvSpPr>
        <p:spPr/>
        <p:txBody>
          <a:bodyPr/>
          <a:lstStyle/>
          <a:p>
            <a:pPr algn="l"/>
            <a:fld id="{357EC104-7421-44F5-A1D9-5D861196B4E1}" type="slidenum">
              <a:rPr lang="en-US" altLang="en-US" smtClean="0"/>
              <a:pPr algn="l"/>
              <a:t>2</a:t>
            </a:fld>
            <a:endParaRPr lang="en-US" altLang="en-US" dirty="0"/>
          </a:p>
        </p:txBody>
      </p:sp>
    </p:spTree>
    <p:extLst>
      <p:ext uri="{BB962C8B-B14F-4D97-AF65-F5344CB8AC3E}">
        <p14:creationId xmlns:p14="http://schemas.microsoft.com/office/powerpoint/2010/main" val="3597252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60495" y="1103321"/>
            <a:ext cx="8023010" cy="5680454"/>
          </a:xfrm>
          <a:prstGeom prst="rect">
            <a:avLst/>
          </a:prstGeom>
        </p:spPr>
      </p:pic>
      <p:sp>
        <p:nvSpPr>
          <p:cNvPr id="612354" name="Rectangle 2"/>
          <p:cNvSpPr>
            <a:spLocks noGrp="1" noChangeArrowheads="1"/>
          </p:cNvSpPr>
          <p:nvPr>
            <p:ph type="title" idx="4294967295"/>
          </p:nvPr>
        </p:nvSpPr>
        <p:spPr>
          <a:xfrm>
            <a:off x="685800" y="195263"/>
            <a:ext cx="7772400" cy="806450"/>
          </a:xfrm>
        </p:spPr>
        <p:txBody>
          <a:bodyPr/>
          <a:lstStyle/>
          <a:p>
            <a:r>
              <a:rPr lang="en-US" altLang="en-US">
                <a:solidFill>
                  <a:srgbClr val="66FF33"/>
                </a:solidFill>
                <a:latin typeface="+mn-lt"/>
              </a:rPr>
              <a:t>Bond Strength And Length</a:t>
            </a:r>
          </a:p>
        </p:txBody>
      </p:sp>
      <p:cxnSp>
        <p:nvCxnSpPr>
          <p:cNvPr id="3" name="Straight Arrow Connector 2"/>
          <p:cNvCxnSpPr/>
          <p:nvPr/>
        </p:nvCxnSpPr>
        <p:spPr bwMode="auto">
          <a:xfrm flipV="1">
            <a:off x="1198180" y="5305097"/>
            <a:ext cx="39413" cy="986520"/>
          </a:xfrm>
          <a:prstGeom prst="straightConnector1">
            <a:avLst/>
          </a:prstGeom>
          <a:noFill/>
          <a:ln w="38100" cap="flat" cmpd="sng" algn="ctr">
            <a:solidFill>
              <a:srgbClr val="FF99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625093" y="6306209"/>
            <a:ext cx="1754006" cy="369332"/>
          </a:xfrm>
          <a:prstGeom prst="rect">
            <a:avLst/>
          </a:prstGeom>
          <a:noFill/>
        </p:spPr>
        <p:txBody>
          <a:bodyPr wrap="none" rtlCol="0">
            <a:spAutoFit/>
          </a:bodyPr>
          <a:lstStyle/>
          <a:p>
            <a:r>
              <a:rPr lang="en-US" sz="1800" b="1">
                <a:solidFill>
                  <a:srgbClr val="FF9900"/>
                </a:solidFill>
                <a:effectLst/>
              </a:rPr>
              <a:t>Bond strength</a:t>
            </a:r>
          </a:p>
        </p:txBody>
      </p:sp>
      <p:cxnSp>
        <p:nvCxnSpPr>
          <p:cNvPr id="6" name="Straight Connector 5"/>
          <p:cNvCxnSpPr/>
          <p:nvPr/>
        </p:nvCxnSpPr>
        <p:spPr bwMode="auto">
          <a:xfrm>
            <a:off x="195385" y="101111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Slide Number Placeholder 7"/>
          <p:cNvSpPr>
            <a:spLocks noGrp="1"/>
          </p:cNvSpPr>
          <p:nvPr>
            <p:ph type="sldNum" sz="quarter" idx="11"/>
          </p:nvPr>
        </p:nvSpPr>
        <p:spPr/>
        <p:txBody>
          <a:bodyPr/>
          <a:lstStyle/>
          <a:p>
            <a:pPr algn="l"/>
            <a:fld id="{357EC104-7421-44F5-A1D9-5D861196B4E1}" type="slidenum">
              <a:rPr lang="en-US" altLang="en-US" smtClean="0"/>
              <a:pPr algn="l"/>
              <a:t>20</a:t>
            </a:fld>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1" name="Rectangle 3"/>
          <p:cNvSpPr>
            <a:spLocks noGrp="1" noChangeArrowheads="1"/>
          </p:cNvSpPr>
          <p:nvPr>
            <p:ph type="title"/>
          </p:nvPr>
        </p:nvSpPr>
        <p:spPr>
          <a:xfrm>
            <a:off x="696913" y="396875"/>
            <a:ext cx="7772400" cy="1344613"/>
          </a:xfrm>
        </p:spPr>
        <p:txBody>
          <a:bodyPr/>
          <a:lstStyle/>
          <a:p>
            <a:r>
              <a:rPr lang="en-US" altLang="en-US"/>
              <a:t>Covalent Bonding: Sharing Electrons</a:t>
            </a:r>
          </a:p>
        </p:txBody>
      </p:sp>
      <p:sp>
        <p:nvSpPr>
          <p:cNvPr id="611332" name="Text Box 4"/>
          <p:cNvSpPr txBox="1">
            <a:spLocks noChangeArrowheads="1"/>
          </p:cNvSpPr>
          <p:nvPr/>
        </p:nvSpPr>
        <p:spPr bwMode="auto">
          <a:xfrm>
            <a:off x="298450" y="4757738"/>
            <a:ext cx="2154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effectLst>
                  <a:outerShdw blurRad="38100" dist="38100" dir="2700000" algn="tl">
                    <a:srgbClr val="000000"/>
                  </a:outerShdw>
                </a:effectLst>
              </a:rPr>
              <a:t>Dimensions:</a:t>
            </a:r>
          </a:p>
        </p:txBody>
      </p:sp>
      <p:sp>
        <p:nvSpPr>
          <p:cNvPr id="611333" name="Text Box 5"/>
          <p:cNvSpPr txBox="1">
            <a:spLocks noChangeArrowheads="1"/>
          </p:cNvSpPr>
          <p:nvPr/>
        </p:nvSpPr>
        <p:spPr bwMode="auto">
          <a:xfrm>
            <a:off x="2516298" y="4832350"/>
            <a:ext cx="62690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00FF00"/>
                </a:solidFill>
                <a:effectLst>
                  <a:outerShdw blurRad="38100" dist="38100" dir="2700000" algn="tl">
                    <a:srgbClr val="000000"/>
                  </a:outerShdw>
                </a:effectLst>
              </a:rPr>
              <a:t>Nuclear diameter ~ 10</a:t>
            </a:r>
            <a:r>
              <a:rPr lang="en-US" altLang="en-US" sz="2400" baseline="30000">
                <a:solidFill>
                  <a:srgbClr val="00FF00"/>
                </a:solidFill>
                <a:effectLst>
                  <a:outerShdw blurRad="38100" dist="38100" dir="2700000" algn="tl">
                    <a:srgbClr val="000000"/>
                  </a:outerShdw>
                </a:effectLst>
              </a:rPr>
              <a:t>-15</a:t>
            </a:r>
            <a:r>
              <a:rPr lang="en-US" altLang="en-US" sz="2400">
                <a:solidFill>
                  <a:srgbClr val="00FF00"/>
                </a:solidFill>
                <a:effectLst>
                  <a:outerShdw blurRad="38100" dist="38100" dir="2700000" algn="tl">
                    <a:srgbClr val="000000"/>
                  </a:outerShdw>
                </a:effectLst>
              </a:rPr>
              <a:t> m</a:t>
            </a:r>
          </a:p>
          <a:p>
            <a:pPr>
              <a:spcBef>
                <a:spcPct val="50000"/>
              </a:spcBef>
            </a:pPr>
            <a:r>
              <a:rPr lang="en-US" altLang="en-US" sz="2400">
                <a:solidFill>
                  <a:srgbClr val="FFFF00"/>
                </a:solidFill>
                <a:effectLst>
                  <a:outerShdw blurRad="38100" dist="38100" dir="2700000" algn="tl">
                    <a:srgbClr val="000000"/>
                  </a:outerShdw>
                </a:effectLst>
              </a:rPr>
              <a:t>Electronic orbit ~ 10</a:t>
            </a:r>
            <a:r>
              <a:rPr lang="en-US" altLang="en-US" sz="2400" baseline="30000">
                <a:solidFill>
                  <a:srgbClr val="FFFF00"/>
                </a:solidFill>
                <a:effectLst>
                  <a:outerShdw blurRad="38100" dist="38100" dir="2700000" algn="tl">
                    <a:srgbClr val="000000"/>
                  </a:outerShdw>
                </a:effectLst>
              </a:rPr>
              <a:t>-10</a:t>
            </a:r>
            <a:r>
              <a:rPr lang="en-US" altLang="en-US" sz="2400">
                <a:solidFill>
                  <a:srgbClr val="FFFF00"/>
                </a:solidFill>
                <a:effectLst>
                  <a:outerShdw blurRad="38100" dist="38100" dir="2700000" algn="tl">
                    <a:srgbClr val="000000"/>
                  </a:outerShdw>
                </a:effectLst>
              </a:rPr>
              <a:t> m</a:t>
            </a:r>
          </a:p>
          <a:p>
            <a:pPr>
              <a:spcBef>
                <a:spcPct val="50000"/>
              </a:spcBef>
            </a:pPr>
            <a:endParaRPr lang="en-US" altLang="en-US" sz="2400">
              <a:solidFill>
                <a:srgbClr val="FF9900"/>
              </a:solidFill>
              <a:effectLst>
                <a:outerShdw blurRad="38100" dist="38100" dir="2700000" algn="tl">
                  <a:srgbClr val="000000"/>
                </a:outerShdw>
              </a:effectLst>
            </a:endParaRPr>
          </a:p>
        </p:txBody>
      </p:sp>
      <p:sp>
        <p:nvSpPr>
          <p:cNvPr id="611334" name="AutoShape 6"/>
          <p:cNvSpPr>
            <a:spLocks/>
          </p:cNvSpPr>
          <p:nvPr/>
        </p:nvSpPr>
        <p:spPr bwMode="auto">
          <a:xfrm>
            <a:off x="6472238" y="4832350"/>
            <a:ext cx="165100" cy="1038225"/>
          </a:xfrm>
          <a:prstGeom prst="rightBrace">
            <a:avLst>
              <a:gd name="adj1" fmla="val 52404"/>
              <a:gd name="adj2" fmla="val 50000"/>
            </a:avLst>
          </a:prstGeom>
          <a:noFill/>
          <a:ln w="22225">
            <a:solidFill>
              <a:schemeClr val="tx1"/>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1335" name="Text Box 7"/>
          <p:cNvSpPr txBox="1">
            <a:spLocks noChangeArrowheads="1"/>
          </p:cNvSpPr>
          <p:nvPr/>
        </p:nvSpPr>
        <p:spPr bwMode="auto">
          <a:xfrm>
            <a:off x="6732588" y="4764088"/>
            <a:ext cx="17160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five orders of magnitude</a:t>
            </a:r>
          </a:p>
        </p:txBody>
      </p:sp>
      <p:sp>
        <p:nvSpPr>
          <p:cNvPr id="611336" name="Text Box 8"/>
          <p:cNvSpPr txBox="1">
            <a:spLocks noChangeArrowheads="1"/>
          </p:cNvSpPr>
          <p:nvPr/>
        </p:nvSpPr>
        <p:spPr bwMode="auto">
          <a:xfrm>
            <a:off x="2349500" y="6057900"/>
            <a:ext cx="585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rgbClr val="FF9900"/>
                </a:solidFill>
                <a:effectLst>
                  <a:outerShdw blurRad="38100" dist="38100" dir="2700000" algn="tl">
                    <a:srgbClr val="000000"/>
                  </a:outerShdw>
                </a:effectLst>
              </a:rPr>
              <a:t>Mass ratio proton : electron = ~ 1800</a:t>
            </a:r>
          </a:p>
        </p:txBody>
      </p:sp>
      <p:pic>
        <p:nvPicPr>
          <p:cNvPr id="2" name="Picture 1"/>
          <p:cNvPicPr>
            <a:picLocks noChangeAspect="1"/>
          </p:cNvPicPr>
          <p:nvPr/>
        </p:nvPicPr>
        <p:blipFill>
          <a:blip r:embed="rId2"/>
          <a:stretch>
            <a:fillRect/>
          </a:stretch>
        </p:blipFill>
        <p:spPr>
          <a:xfrm>
            <a:off x="581085" y="2125060"/>
            <a:ext cx="7981831" cy="2192832"/>
          </a:xfrm>
          <a:prstGeom prst="rect">
            <a:avLst/>
          </a:prstGeom>
        </p:spPr>
      </p:pic>
      <p:cxnSp>
        <p:nvCxnSpPr>
          <p:cNvPr id="9" name="Straight Connector 8"/>
          <p:cNvCxnSpPr/>
          <p:nvPr/>
        </p:nvCxnSpPr>
        <p:spPr bwMode="auto">
          <a:xfrm>
            <a:off x="195385" y="1730130"/>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21</a:t>
            </a:fld>
            <a:endParaRPr lang="en-US" altLang="en-US" sz="2200" dirty="0">
              <a:solidFill>
                <a:srgbClr val="66FF3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Content Placeholder 2"/>
          <p:cNvSpPr>
            <a:spLocks noGrp="1"/>
          </p:cNvSpPr>
          <p:nvPr>
            <p:ph sz="half" idx="1"/>
          </p:nvPr>
        </p:nvSpPr>
        <p:spPr>
          <a:xfrm>
            <a:off x="193675" y="1177925"/>
            <a:ext cx="8493125" cy="5230813"/>
          </a:xfrm>
        </p:spPr>
        <p:txBody>
          <a:bodyPr/>
          <a:lstStyle/>
          <a:p>
            <a:pPr eaLnBrk="1" hangingPunct="1"/>
            <a:r>
              <a:rPr lang="en-US" dirty="0"/>
              <a:t>How do potential energy and stability relate?</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What forces keep the bond at the optimal length?</a:t>
            </a:r>
          </a:p>
          <a:p>
            <a:pPr eaLnBrk="1" hangingPunct="1"/>
            <a:endParaRPr lang="en-US" dirty="0"/>
          </a:p>
        </p:txBody>
      </p:sp>
      <p:sp>
        <p:nvSpPr>
          <p:cNvPr id="12291" name="Title 1"/>
          <p:cNvSpPr>
            <a:spLocks noGrp="1"/>
          </p:cNvSpPr>
          <p:nvPr>
            <p:ph type="title"/>
          </p:nvPr>
        </p:nvSpPr>
        <p:spPr>
          <a:xfrm>
            <a:off x="457200" y="193675"/>
            <a:ext cx="8229600" cy="1143000"/>
          </a:xfrm>
        </p:spPr>
        <p:txBody>
          <a:bodyPr/>
          <a:lstStyle/>
          <a:p>
            <a:pPr eaLnBrk="1" hangingPunct="1"/>
            <a:r>
              <a:rPr lang="en-US" b="1" dirty="0">
                <a:solidFill>
                  <a:srgbClr val="66FF33"/>
                </a:solidFill>
                <a:effectLst>
                  <a:outerShdw blurRad="38100" dist="38100" dir="2700000" algn="tl">
                    <a:srgbClr val="000000"/>
                  </a:outerShdw>
                </a:effectLst>
                <a:latin typeface="Comic Sans MS" panose="030F0702030302020204" pitchFamily="66" charset="0"/>
              </a:rPr>
              <a:t>Covalent Bonding</a:t>
            </a:r>
          </a:p>
        </p:txBody>
      </p:sp>
      <p:pic>
        <p:nvPicPr>
          <p:cNvPr id="12296" name="Picture 6"/>
          <p:cNvPicPr>
            <a:picLocks noChangeAspect="1" noChangeArrowheads="1"/>
          </p:cNvPicPr>
          <p:nvPr/>
        </p:nvPicPr>
        <p:blipFill>
          <a:blip r:embed="rId3"/>
          <a:srcRect/>
          <a:stretch>
            <a:fillRect/>
          </a:stretch>
        </p:blipFill>
        <p:spPr bwMode="auto">
          <a:xfrm>
            <a:off x="4456113" y="1951038"/>
            <a:ext cx="3090862" cy="942975"/>
          </a:xfrm>
          <a:prstGeom prst="rect">
            <a:avLst/>
          </a:prstGeom>
          <a:noFill/>
          <a:ln w="9525">
            <a:noFill/>
            <a:miter lim="800000"/>
            <a:headEnd/>
            <a:tailEnd/>
          </a:ln>
        </p:spPr>
      </p:pic>
      <p:pic>
        <p:nvPicPr>
          <p:cNvPr id="12298" name="Picture 7"/>
          <p:cNvPicPr>
            <a:picLocks noChangeAspect="1" noChangeArrowheads="1"/>
          </p:cNvPicPr>
          <p:nvPr/>
        </p:nvPicPr>
        <p:blipFill>
          <a:blip r:embed="rId3"/>
          <a:srcRect/>
          <a:stretch>
            <a:fillRect/>
          </a:stretch>
        </p:blipFill>
        <p:spPr bwMode="auto">
          <a:xfrm>
            <a:off x="4456113" y="4298950"/>
            <a:ext cx="3001962" cy="976313"/>
          </a:xfrm>
          <a:prstGeom prst="rect">
            <a:avLst/>
          </a:prstGeom>
          <a:noFill/>
          <a:ln w="9525">
            <a:noFill/>
            <a:miter lim="800000"/>
            <a:headEnd/>
            <a:tailEnd/>
          </a:ln>
        </p:spPr>
      </p:pic>
      <p:pic>
        <p:nvPicPr>
          <p:cNvPr id="13" name="Picture 8"/>
          <p:cNvPicPr>
            <a:picLocks noChangeAspect="1" noChangeArrowheads="1"/>
          </p:cNvPicPr>
          <p:nvPr/>
        </p:nvPicPr>
        <p:blipFill>
          <a:blip r:embed="rId4"/>
          <a:stretch>
            <a:fillRect/>
          </a:stretch>
        </p:blipFill>
        <p:spPr bwMode="auto">
          <a:xfrm>
            <a:off x="312222" y="1766147"/>
            <a:ext cx="6424055" cy="3560762"/>
          </a:xfrm>
          <a:prstGeom prst="rect">
            <a:avLst/>
          </a:prstGeom>
          <a:noFill/>
          <a:ln w="9525">
            <a:noFill/>
            <a:miter lim="800000"/>
            <a:headEnd/>
            <a:tailEnd/>
          </a:ln>
        </p:spPr>
      </p:pic>
      <p:pic>
        <p:nvPicPr>
          <p:cNvPr id="14" name="Picture 5"/>
          <p:cNvPicPr>
            <a:picLocks noChangeAspect="1" noChangeArrowheads="1"/>
          </p:cNvPicPr>
          <p:nvPr/>
        </p:nvPicPr>
        <p:blipFill>
          <a:blip r:embed="rId5"/>
          <a:srcRect t="10227" r="31095"/>
          <a:stretch>
            <a:fillRect/>
          </a:stretch>
        </p:blipFill>
        <p:spPr bwMode="auto">
          <a:xfrm>
            <a:off x="4005142" y="2128398"/>
            <a:ext cx="4624727" cy="516456"/>
          </a:xfrm>
          <a:prstGeom prst="rect">
            <a:avLst/>
          </a:prstGeom>
          <a:noFill/>
          <a:ln w="9525">
            <a:noFill/>
            <a:miter lim="800000"/>
            <a:headEnd/>
            <a:tailEnd/>
          </a:ln>
        </p:spPr>
      </p:pic>
    </p:spTree>
    <p:extLst>
      <p:ext uri="{BB962C8B-B14F-4D97-AF65-F5344CB8AC3E}">
        <p14:creationId xmlns:p14="http://schemas.microsoft.com/office/powerpoint/2010/main" val="2725969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9" name="Rectangle 3"/>
          <p:cNvSpPr>
            <a:spLocks noGrp="1" noChangeArrowheads="1"/>
          </p:cNvSpPr>
          <p:nvPr>
            <p:ph type="title"/>
          </p:nvPr>
        </p:nvSpPr>
        <p:spPr>
          <a:xfrm>
            <a:off x="762000" y="257175"/>
            <a:ext cx="7772400" cy="1143000"/>
          </a:xfrm>
        </p:spPr>
        <p:txBody>
          <a:bodyPr/>
          <a:lstStyle/>
          <a:p>
            <a:r>
              <a:rPr lang="en-US" altLang="en-US" dirty="0"/>
              <a:t>Ionic Bonding:</a:t>
            </a:r>
            <a:br>
              <a:rPr lang="en-US" altLang="en-US" dirty="0"/>
            </a:br>
            <a:r>
              <a:rPr lang="en-US" altLang="en-US" dirty="0"/>
              <a:t> “No” Sharing of Electrons </a:t>
            </a:r>
          </a:p>
        </p:txBody>
      </p:sp>
      <p:sp>
        <p:nvSpPr>
          <p:cNvPr id="613387" name="Text Box 11"/>
          <p:cNvSpPr txBox="1">
            <a:spLocks noChangeArrowheads="1"/>
          </p:cNvSpPr>
          <p:nvPr/>
        </p:nvSpPr>
        <p:spPr bwMode="auto">
          <a:xfrm>
            <a:off x="1528763" y="5768975"/>
            <a:ext cx="6086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effectLst>
                  <a:outerShdw blurRad="38100" dist="38100" dir="2700000" algn="tl">
                    <a:srgbClr val="000000"/>
                  </a:outerShdw>
                </a:effectLst>
              </a:rPr>
              <a:t>Who donates and who accepts?</a:t>
            </a:r>
          </a:p>
        </p:txBody>
      </p:sp>
      <p:pic>
        <p:nvPicPr>
          <p:cNvPr id="2" name="Picture 1"/>
          <p:cNvPicPr>
            <a:picLocks noChangeAspect="1"/>
          </p:cNvPicPr>
          <p:nvPr/>
        </p:nvPicPr>
        <p:blipFill>
          <a:blip r:embed="rId2"/>
          <a:stretch>
            <a:fillRect/>
          </a:stretch>
        </p:blipFill>
        <p:spPr>
          <a:xfrm>
            <a:off x="642015" y="2243212"/>
            <a:ext cx="7859971" cy="2668708"/>
          </a:xfrm>
          <a:prstGeom prst="rect">
            <a:avLst/>
          </a:prstGeom>
        </p:spPr>
      </p:pic>
      <p:sp>
        <p:nvSpPr>
          <p:cNvPr id="5"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23</a:t>
            </a:fld>
            <a:endParaRPr lang="en-US" altLang="en-US" sz="2200" dirty="0">
              <a:solidFill>
                <a:srgbClr val="66FF3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100263"/>
            <a:ext cx="8535987" cy="2657475"/>
          </a:xfrm>
          <a:prstGeom prst="rect">
            <a:avLst/>
          </a:prstGeom>
          <a:noFill/>
          <a:extLst>
            <a:ext uri="{909E8E84-426E-40DD-AFC4-6F175D3DCCD1}">
              <a14:hiddenFill xmlns:a14="http://schemas.microsoft.com/office/drawing/2010/main">
                <a:solidFill>
                  <a:srgbClr val="FFFFFF"/>
                </a:solidFill>
              </a14:hiddenFill>
            </a:ext>
          </a:extLst>
        </p:spPr>
      </p:pic>
      <p:sp>
        <p:nvSpPr>
          <p:cNvPr id="614403" name="Line 3"/>
          <p:cNvSpPr>
            <a:spLocks noChangeShapeType="1"/>
          </p:cNvSpPr>
          <p:nvPr/>
        </p:nvSpPr>
        <p:spPr bwMode="auto">
          <a:xfrm flipV="1">
            <a:off x="3009900" y="3790950"/>
            <a:ext cx="685800" cy="1752600"/>
          </a:xfrm>
          <a:prstGeom prst="line">
            <a:avLst/>
          </a:prstGeom>
          <a:noFill/>
          <a:ln w="38100">
            <a:solidFill>
              <a:srgbClr val="66CC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04" name="Line 4"/>
          <p:cNvSpPr>
            <a:spLocks noChangeShapeType="1"/>
          </p:cNvSpPr>
          <p:nvPr/>
        </p:nvSpPr>
        <p:spPr bwMode="auto">
          <a:xfrm flipV="1">
            <a:off x="4400550" y="3771900"/>
            <a:ext cx="152400" cy="1828800"/>
          </a:xfrm>
          <a:prstGeom prst="line">
            <a:avLst/>
          </a:prstGeom>
          <a:noFill/>
          <a:ln w="38100">
            <a:solidFill>
              <a:srgbClr val="66CC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05" name="Text Box 5"/>
          <p:cNvSpPr txBox="1">
            <a:spLocks noChangeArrowheads="1"/>
          </p:cNvSpPr>
          <p:nvPr/>
        </p:nvSpPr>
        <p:spPr bwMode="auto">
          <a:xfrm>
            <a:off x="2206625" y="5719763"/>
            <a:ext cx="2771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a:solidFill>
                  <a:srgbClr val="66CCFF"/>
                </a:solidFill>
                <a:effectLst/>
              </a:rPr>
              <a:t>Valence electrons</a:t>
            </a:r>
          </a:p>
        </p:txBody>
      </p:sp>
      <p:sp>
        <p:nvSpPr>
          <p:cNvPr id="614406" name="Line 6"/>
          <p:cNvSpPr>
            <a:spLocks noChangeShapeType="1"/>
          </p:cNvSpPr>
          <p:nvPr/>
        </p:nvSpPr>
        <p:spPr bwMode="auto">
          <a:xfrm flipH="1">
            <a:off x="7848600" y="1752600"/>
            <a:ext cx="152400" cy="137160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07" name="AutoShape 7"/>
          <p:cNvSpPr>
            <a:spLocks/>
          </p:cNvSpPr>
          <p:nvPr/>
        </p:nvSpPr>
        <p:spPr bwMode="auto">
          <a:xfrm>
            <a:off x="8382000" y="3429000"/>
            <a:ext cx="152400" cy="914400"/>
          </a:xfrm>
          <a:prstGeom prst="rightBrace">
            <a:avLst>
              <a:gd name="adj1" fmla="val 50000"/>
              <a:gd name="adj2" fmla="val 50000"/>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400" b="1">
              <a:solidFill>
                <a:srgbClr val="FFCC00"/>
              </a:solidFill>
              <a:effectLst/>
              <a:latin typeface="Times New Roman" panose="02020603050405020304" pitchFamily="18" charset="0"/>
            </a:endParaRPr>
          </a:p>
        </p:txBody>
      </p:sp>
      <p:sp>
        <p:nvSpPr>
          <p:cNvPr id="614408" name="Line 8"/>
          <p:cNvSpPr>
            <a:spLocks noChangeShapeType="1"/>
          </p:cNvSpPr>
          <p:nvPr/>
        </p:nvSpPr>
        <p:spPr bwMode="auto">
          <a:xfrm>
            <a:off x="8534400" y="3886200"/>
            <a:ext cx="381000" cy="0"/>
          </a:xfrm>
          <a:prstGeom prst="line">
            <a:avLst/>
          </a:prstGeom>
          <a:noFill/>
          <a:ln w="28575">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09" name="Line 9"/>
          <p:cNvSpPr>
            <a:spLocks noChangeShapeType="1"/>
          </p:cNvSpPr>
          <p:nvPr/>
        </p:nvSpPr>
        <p:spPr bwMode="auto">
          <a:xfrm flipH="1">
            <a:off x="8686800" y="3886200"/>
            <a:ext cx="228600" cy="137160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10" name="Rectangle 10"/>
          <p:cNvSpPr>
            <a:spLocks noChangeArrowheads="1"/>
          </p:cNvSpPr>
          <p:nvPr/>
        </p:nvSpPr>
        <p:spPr bwMode="auto">
          <a:xfrm>
            <a:off x="7588250" y="1300163"/>
            <a:ext cx="876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a:solidFill>
                  <a:srgbClr val="FFFF00"/>
                </a:solidFill>
                <a:effectLst/>
              </a:rPr>
              <a:t>Duet</a:t>
            </a:r>
          </a:p>
        </p:txBody>
      </p:sp>
      <p:sp>
        <p:nvSpPr>
          <p:cNvPr id="614411" name="Rectangle 11"/>
          <p:cNvSpPr>
            <a:spLocks noChangeArrowheads="1"/>
          </p:cNvSpPr>
          <p:nvPr/>
        </p:nvSpPr>
        <p:spPr bwMode="auto">
          <a:xfrm>
            <a:off x="7761288" y="5262563"/>
            <a:ext cx="1187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a:solidFill>
                  <a:srgbClr val="FFFF00"/>
                </a:solidFill>
                <a:effectLst/>
              </a:rPr>
              <a:t>Octets</a:t>
            </a:r>
          </a:p>
        </p:txBody>
      </p:sp>
      <p:sp>
        <p:nvSpPr>
          <p:cNvPr id="614412" name="Rectangle 12"/>
          <p:cNvSpPr>
            <a:spLocks noGrp="1" noChangeArrowheads="1"/>
          </p:cNvSpPr>
          <p:nvPr>
            <p:ph type="title" idx="4294967295"/>
          </p:nvPr>
        </p:nvSpPr>
        <p:spPr>
          <a:xfrm>
            <a:off x="685800" y="155575"/>
            <a:ext cx="7772400" cy="987425"/>
          </a:xfrm>
        </p:spPr>
        <p:txBody>
          <a:bodyPr/>
          <a:lstStyle/>
          <a:p>
            <a:r>
              <a:rPr lang="en-US" altLang="en-US">
                <a:solidFill>
                  <a:srgbClr val="66FF33"/>
                </a:solidFill>
              </a:rPr>
              <a:t>Partial Periodic Table</a:t>
            </a:r>
          </a:p>
        </p:txBody>
      </p:sp>
      <p:cxnSp>
        <p:nvCxnSpPr>
          <p:cNvPr id="13" name="Straight Connector 12"/>
          <p:cNvCxnSpPr/>
          <p:nvPr/>
        </p:nvCxnSpPr>
        <p:spPr bwMode="auto">
          <a:xfrm>
            <a:off x="195385" y="101111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lide Number Placeholder 3"/>
          <p:cNvSpPr>
            <a:spLocks noGrp="1"/>
          </p:cNvSpPr>
          <p:nvPr>
            <p:ph type="sldNum" sz="quarter" idx="11"/>
          </p:nvPr>
        </p:nvSpPr>
        <p:spPr/>
        <p:txBody>
          <a:bodyPr/>
          <a:lstStyle/>
          <a:p>
            <a:pPr algn="l"/>
            <a:fld id="{357EC104-7421-44F5-A1D9-5D861196B4E1}" type="slidenum">
              <a:rPr lang="en-US" altLang="en-US" smtClean="0"/>
              <a:pPr algn="l"/>
              <a:t>24</a:t>
            </a:fld>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sz="half" idx="1"/>
          </p:nvPr>
        </p:nvSpPr>
        <p:spPr>
          <a:xfrm>
            <a:off x="257175" y="1019175"/>
            <a:ext cx="8680450" cy="5489575"/>
          </a:xfrm>
        </p:spPr>
        <p:txBody>
          <a:bodyPr/>
          <a:lstStyle/>
          <a:p>
            <a:pPr eaLnBrk="1" hangingPunct="1"/>
            <a:r>
              <a:rPr lang="en-US" dirty="0"/>
              <a:t>You can always calculate the number of valence electron by analyzing the e- configuration. </a:t>
            </a:r>
          </a:p>
          <a:p>
            <a:pPr eaLnBrk="1" hangingPunct="1"/>
            <a:endParaRPr lang="en-US" dirty="0"/>
          </a:p>
          <a:p>
            <a:pPr eaLnBrk="1" hangingPunct="1"/>
            <a:endParaRPr lang="en-US" dirty="0"/>
          </a:p>
          <a:p>
            <a:pPr lvl="1" eaLnBrk="1" hangingPunct="1"/>
            <a:endParaRPr lang="en-US" dirty="0"/>
          </a:p>
          <a:p>
            <a:pPr lvl="1" eaLnBrk="1" hangingPunct="1"/>
            <a:endParaRPr lang="en-US" dirty="0"/>
          </a:p>
          <a:p>
            <a:pPr lvl="1" eaLnBrk="1" hangingPunct="1"/>
            <a:endParaRPr lang="en-US" dirty="0"/>
          </a:p>
        </p:txBody>
      </p:sp>
      <p:pic>
        <p:nvPicPr>
          <p:cNvPr id="14339" name="Picture 2"/>
          <p:cNvPicPr>
            <a:picLocks noChangeAspect="1" noChangeArrowheads="1"/>
          </p:cNvPicPr>
          <p:nvPr/>
        </p:nvPicPr>
        <p:blipFill>
          <a:blip r:embed="rId3"/>
          <a:stretch>
            <a:fillRect/>
          </a:stretch>
        </p:blipFill>
        <p:spPr bwMode="auto">
          <a:xfrm>
            <a:off x="1489272" y="2905148"/>
            <a:ext cx="5734783" cy="2900162"/>
          </a:xfrm>
          <a:prstGeom prst="rect">
            <a:avLst/>
          </a:prstGeom>
          <a:noFill/>
          <a:ln w="9525">
            <a:noFill/>
            <a:miter lim="800000"/>
            <a:headEnd/>
            <a:tailEnd/>
          </a:ln>
        </p:spPr>
      </p:pic>
      <p:sp>
        <p:nvSpPr>
          <p:cNvPr id="14340" name="Title 1"/>
          <p:cNvSpPr>
            <a:spLocks noGrp="1"/>
          </p:cNvSpPr>
          <p:nvPr>
            <p:ph type="title"/>
          </p:nvPr>
        </p:nvSpPr>
        <p:spPr>
          <a:xfrm>
            <a:off x="457200" y="193675"/>
            <a:ext cx="8229600" cy="879475"/>
          </a:xfrm>
        </p:spPr>
        <p:txBody>
          <a:bodyPr/>
          <a:lstStyle/>
          <a:p>
            <a:pPr eaLnBrk="1" hangingPunct="1"/>
            <a:r>
              <a:rPr lang="en-US" b="1" dirty="0">
                <a:solidFill>
                  <a:srgbClr val="66FF33"/>
                </a:solidFill>
                <a:effectLst>
                  <a:outerShdw blurRad="38100" dist="38100" dir="2700000" algn="tl">
                    <a:srgbClr val="000000"/>
                  </a:outerShdw>
                </a:effectLst>
                <a:latin typeface="Comic Sans MS" panose="030F0702030302020204" pitchFamily="66" charset="0"/>
              </a:rPr>
              <a:t>Counting Valence Electrons</a:t>
            </a:r>
          </a:p>
        </p:txBody>
      </p:sp>
    </p:spTree>
    <p:extLst>
      <p:ext uri="{BB962C8B-B14F-4D97-AF65-F5344CB8AC3E}">
        <p14:creationId xmlns:p14="http://schemas.microsoft.com/office/powerpoint/2010/main" val="2677277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06363"/>
            <a:ext cx="8229600" cy="984250"/>
          </a:xfrm>
        </p:spPr>
        <p:txBody>
          <a:bodyPr/>
          <a:lstStyle/>
          <a:p>
            <a:pPr eaLnBrk="1" hangingPunct="1"/>
            <a:r>
              <a:rPr lang="en-US" dirty="0"/>
              <a:t> Atomic Orbitals</a:t>
            </a:r>
          </a:p>
        </p:txBody>
      </p:sp>
      <p:sp>
        <p:nvSpPr>
          <p:cNvPr id="24579" name="Content Placeholder 2"/>
          <p:cNvSpPr>
            <a:spLocks noGrp="1"/>
          </p:cNvSpPr>
          <p:nvPr>
            <p:ph sz="half" idx="1"/>
          </p:nvPr>
        </p:nvSpPr>
        <p:spPr>
          <a:xfrm>
            <a:off x="193675" y="862013"/>
            <a:ext cx="8743950" cy="4949825"/>
          </a:xfrm>
        </p:spPr>
        <p:txBody>
          <a:bodyPr/>
          <a:lstStyle/>
          <a:p>
            <a:pPr eaLnBrk="1" hangingPunct="1">
              <a:buFont typeface="Arial" charset="0"/>
              <a:buNone/>
            </a:pPr>
            <a:r>
              <a:rPr lang="en-US" dirty="0"/>
              <a:t>General Chemistry review</a:t>
            </a:r>
          </a:p>
          <a:p>
            <a:pPr eaLnBrk="1" hangingPunct="1"/>
            <a:r>
              <a:rPr lang="en-US" dirty="0"/>
              <a:t>In the 1920s, Quantum Mechanics was established as a theory to explain the wave properties of electrons</a:t>
            </a:r>
          </a:p>
          <a:p>
            <a:pPr eaLnBrk="1" hangingPunct="1"/>
            <a:r>
              <a:rPr lang="en-US" dirty="0"/>
              <a:t>The solution to wave equations for electrons provides us with visual pictures called orbitals</a:t>
            </a:r>
          </a:p>
          <a:p>
            <a:pPr eaLnBrk="1" hangingPunct="1"/>
            <a:endParaRPr lang="en-US" dirty="0"/>
          </a:p>
          <a:p>
            <a:pPr eaLnBrk="1" hangingPunct="1"/>
            <a:endParaRPr lang="en-US" dirty="0"/>
          </a:p>
          <a:p>
            <a:pPr eaLnBrk="1" hangingPunct="1"/>
            <a:endParaRPr lang="en-US" dirty="0"/>
          </a:p>
          <a:p>
            <a:pPr eaLnBrk="1" hangingPunct="1"/>
            <a:endParaRPr lang="en-US" dirty="0"/>
          </a:p>
        </p:txBody>
      </p:sp>
      <p:pic>
        <p:nvPicPr>
          <p:cNvPr id="24583" name="Picture 2"/>
          <p:cNvPicPr>
            <a:picLocks noChangeAspect="1" noChangeArrowheads="1"/>
          </p:cNvPicPr>
          <p:nvPr/>
        </p:nvPicPr>
        <p:blipFill>
          <a:blip r:embed="rId3"/>
          <a:stretch>
            <a:fillRect/>
          </a:stretch>
        </p:blipFill>
        <p:spPr bwMode="auto">
          <a:xfrm>
            <a:off x="3216191" y="3404915"/>
            <a:ext cx="2711619" cy="2928314"/>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26</a:t>
            </a:fld>
            <a:endParaRPr lang="en-US" altLang="en-US" sz="2200" dirty="0">
              <a:solidFill>
                <a:srgbClr val="66FF33"/>
              </a:solidFill>
            </a:endParaRPr>
          </a:p>
        </p:txBody>
      </p:sp>
    </p:spTree>
    <p:extLst>
      <p:ext uri="{BB962C8B-B14F-4D97-AF65-F5344CB8AC3E}">
        <p14:creationId xmlns:p14="http://schemas.microsoft.com/office/powerpoint/2010/main" val="1677336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06363"/>
            <a:ext cx="8229600" cy="984250"/>
          </a:xfrm>
        </p:spPr>
        <p:txBody>
          <a:bodyPr/>
          <a:lstStyle/>
          <a:p>
            <a:pPr eaLnBrk="1" hangingPunct="1"/>
            <a:r>
              <a:rPr lang="en-US" dirty="0"/>
              <a:t>Atomic Orbitals</a:t>
            </a:r>
          </a:p>
        </p:txBody>
      </p:sp>
      <p:sp>
        <p:nvSpPr>
          <p:cNvPr id="25603" name="Content Placeholder 2"/>
          <p:cNvSpPr>
            <a:spLocks noGrp="1"/>
          </p:cNvSpPr>
          <p:nvPr>
            <p:ph sz="half" idx="1"/>
          </p:nvPr>
        </p:nvSpPr>
        <p:spPr>
          <a:xfrm>
            <a:off x="193675" y="862013"/>
            <a:ext cx="8861720" cy="4949825"/>
          </a:xfrm>
        </p:spPr>
        <p:txBody>
          <a:bodyPr/>
          <a:lstStyle/>
          <a:p>
            <a:pPr eaLnBrk="1" hangingPunct="1">
              <a:buFont typeface="Arial" charset="0"/>
              <a:buNone/>
            </a:pPr>
            <a:r>
              <a:rPr lang="en-US" dirty="0"/>
              <a:t>General Chemistry review</a:t>
            </a:r>
          </a:p>
          <a:p>
            <a:pPr marL="342900" lvl="1" indent="-342900" eaLnBrk="1" hangingPunct="1">
              <a:buClr>
                <a:srgbClr val="1F9FAF"/>
              </a:buClr>
              <a:buFont typeface="Arial" charset="0"/>
              <a:buChar char="•"/>
            </a:pPr>
            <a:r>
              <a:rPr lang="en-US" sz="2800" dirty="0"/>
              <a:t>The type or orbital be identified by its shape</a:t>
            </a:r>
          </a:p>
          <a:p>
            <a:pPr marL="342900" lvl="1" indent="-342900" eaLnBrk="1" hangingPunct="1">
              <a:buClr>
                <a:srgbClr val="1F9FAF"/>
              </a:buClr>
              <a:buFont typeface="Arial" charset="0"/>
              <a:buChar char="•"/>
            </a:pPr>
            <a:r>
              <a:rPr lang="en-US" sz="2800" dirty="0"/>
              <a:t>Orbital: Region where 90% probability of finding electron Remaining 10% tapers off moving away from the nucleus</a:t>
            </a:r>
            <a:endParaRPr lang="en-US" dirty="0"/>
          </a:p>
          <a:p>
            <a:pPr eaLnBrk="1" hangingPunct="1">
              <a:buFont typeface="Arial" charset="0"/>
              <a:buNone/>
            </a:pPr>
            <a:endParaRPr lang="en-US" dirty="0"/>
          </a:p>
          <a:p>
            <a:pPr eaLnBrk="1" hangingPunct="1"/>
            <a:endParaRPr lang="en-US" dirty="0"/>
          </a:p>
        </p:txBody>
      </p:sp>
      <p:pic>
        <p:nvPicPr>
          <p:cNvPr id="10" name="Picture 2"/>
          <p:cNvPicPr>
            <a:picLocks noChangeAspect="1" noChangeArrowheads="1"/>
          </p:cNvPicPr>
          <p:nvPr/>
        </p:nvPicPr>
        <p:blipFill>
          <a:blip r:embed="rId3"/>
          <a:stretch>
            <a:fillRect/>
          </a:stretch>
        </p:blipFill>
        <p:spPr bwMode="auto">
          <a:xfrm>
            <a:off x="3216191" y="3404915"/>
            <a:ext cx="2711619" cy="2928314"/>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27</a:t>
            </a:fld>
            <a:endParaRPr lang="en-US" altLang="en-US" sz="2200" dirty="0">
              <a:solidFill>
                <a:srgbClr val="66FF33"/>
              </a:solidFill>
            </a:endParaRPr>
          </a:p>
        </p:txBody>
      </p:sp>
    </p:spTree>
    <p:extLst>
      <p:ext uri="{BB962C8B-B14F-4D97-AF65-F5344CB8AC3E}">
        <p14:creationId xmlns:p14="http://schemas.microsoft.com/office/powerpoint/2010/main" val="2612248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1361811" y="3649663"/>
            <a:ext cx="6720416" cy="2619375"/>
          </a:xfrm>
          <a:prstGeom prst="rect">
            <a:avLst/>
          </a:prstGeom>
          <a:noFill/>
          <a:ln w="9525">
            <a:noFill/>
            <a:miter lim="800000"/>
            <a:headEnd/>
            <a:tailEnd/>
          </a:ln>
        </p:spPr>
      </p:pic>
      <p:sp>
        <p:nvSpPr>
          <p:cNvPr id="26627" name="Title 1"/>
          <p:cNvSpPr>
            <a:spLocks noGrp="1"/>
          </p:cNvSpPr>
          <p:nvPr>
            <p:ph type="title"/>
          </p:nvPr>
        </p:nvSpPr>
        <p:spPr>
          <a:xfrm>
            <a:off x="457200" y="106363"/>
            <a:ext cx="8229600" cy="984250"/>
          </a:xfrm>
        </p:spPr>
        <p:txBody>
          <a:bodyPr/>
          <a:lstStyle/>
          <a:p>
            <a:pPr eaLnBrk="1" hangingPunct="1"/>
            <a:r>
              <a:rPr lang="en-US" dirty="0"/>
              <a:t>Atomic Orbitals</a:t>
            </a:r>
          </a:p>
        </p:txBody>
      </p:sp>
      <p:sp>
        <p:nvSpPr>
          <p:cNvPr id="26628" name="Content Placeholder 2"/>
          <p:cNvSpPr>
            <a:spLocks noGrp="1"/>
          </p:cNvSpPr>
          <p:nvPr>
            <p:ph sz="half" idx="1"/>
          </p:nvPr>
        </p:nvSpPr>
        <p:spPr>
          <a:xfrm>
            <a:off x="193675" y="931863"/>
            <a:ext cx="8743950" cy="4949825"/>
          </a:xfrm>
        </p:spPr>
        <p:txBody>
          <a:bodyPr/>
          <a:lstStyle/>
          <a:p>
            <a:pPr eaLnBrk="1" hangingPunct="1"/>
            <a:r>
              <a:rPr lang="en-US" dirty="0"/>
              <a:t>Electrons behave as both particles and waves. How can they be BOTH? Maybe the theory is not yet complete</a:t>
            </a:r>
          </a:p>
          <a:p>
            <a:pPr eaLnBrk="1" hangingPunct="1"/>
            <a:r>
              <a:rPr lang="en-US" dirty="0"/>
              <a:t>The theory does match experimental data, and it has predictive capability.</a:t>
            </a:r>
          </a:p>
          <a:p>
            <a:pPr lvl="1" eaLnBrk="1" hangingPunct="1"/>
            <a:r>
              <a:rPr lang="en-US" dirty="0"/>
              <a:t>Like a wave on a lake, an electron’s </a:t>
            </a:r>
            <a:r>
              <a:rPr lang="en-US" dirty="0" err="1"/>
              <a:t>wavefunction</a:t>
            </a:r>
            <a:r>
              <a:rPr lang="en-US" dirty="0"/>
              <a:t> can be (+), (–), or ZERO. </a:t>
            </a:r>
          </a:p>
        </p:txBody>
      </p: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28</a:t>
            </a:fld>
            <a:endParaRPr lang="en-US" altLang="en-US" sz="2200" dirty="0">
              <a:solidFill>
                <a:srgbClr val="66FF33"/>
              </a:solidFill>
            </a:endParaRPr>
          </a:p>
        </p:txBody>
      </p:sp>
    </p:spTree>
    <p:extLst>
      <p:ext uri="{BB962C8B-B14F-4D97-AF65-F5344CB8AC3E}">
        <p14:creationId xmlns:p14="http://schemas.microsoft.com/office/powerpoint/2010/main" val="1542285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tretch>
            <a:fillRect/>
          </a:stretch>
        </p:blipFill>
        <p:spPr bwMode="auto">
          <a:xfrm>
            <a:off x="6599237" y="1630958"/>
            <a:ext cx="2216205" cy="3878358"/>
          </a:xfrm>
          <a:prstGeom prst="rect">
            <a:avLst/>
          </a:prstGeom>
          <a:noFill/>
          <a:ln w="9525">
            <a:noFill/>
            <a:miter lim="800000"/>
            <a:headEnd/>
            <a:tailEnd/>
          </a:ln>
        </p:spPr>
      </p:pic>
      <p:sp>
        <p:nvSpPr>
          <p:cNvPr id="27651" name="Title 1"/>
          <p:cNvSpPr>
            <a:spLocks noGrp="1"/>
          </p:cNvSpPr>
          <p:nvPr>
            <p:ph type="title"/>
          </p:nvPr>
        </p:nvSpPr>
        <p:spPr>
          <a:xfrm>
            <a:off x="457200" y="106363"/>
            <a:ext cx="8229600" cy="984250"/>
          </a:xfrm>
        </p:spPr>
        <p:txBody>
          <a:bodyPr/>
          <a:lstStyle/>
          <a:p>
            <a:pPr eaLnBrk="1" hangingPunct="1"/>
            <a:r>
              <a:rPr lang="en-US" dirty="0"/>
              <a:t>Atomic Orbitals</a:t>
            </a:r>
          </a:p>
        </p:txBody>
      </p:sp>
      <p:sp>
        <p:nvSpPr>
          <p:cNvPr id="14339" name="Content Placeholder 2"/>
          <p:cNvSpPr>
            <a:spLocks noGrp="1"/>
          </p:cNvSpPr>
          <p:nvPr>
            <p:ph sz="half" idx="1"/>
          </p:nvPr>
        </p:nvSpPr>
        <p:spPr>
          <a:xfrm>
            <a:off x="193675" y="1055688"/>
            <a:ext cx="6189663" cy="4624387"/>
          </a:xfrm>
        </p:spPr>
        <p:txBody>
          <a:bodyPr/>
          <a:lstStyle/>
          <a:p>
            <a:pPr eaLnBrk="1" hangingPunct="1">
              <a:defRPr/>
            </a:pPr>
            <a:r>
              <a:rPr lang="en-US" dirty="0"/>
              <a:t>Orbitals generated </a:t>
            </a:r>
            <a:r>
              <a:rPr lang="en-US" u="sng" dirty="0"/>
              <a:t>mathematically</a:t>
            </a:r>
            <a:r>
              <a:rPr lang="en-US" dirty="0"/>
              <a:t> from wavefunctions, regions can be (–), (+), or ZERO</a:t>
            </a:r>
          </a:p>
          <a:p>
            <a:pPr lvl="1" eaLnBrk="1" hangingPunct="1">
              <a:defRPr/>
            </a:pPr>
            <a:r>
              <a:rPr lang="en-US" dirty="0">
                <a:solidFill>
                  <a:srgbClr val="FF0000"/>
                </a:solidFill>
                <a:ea typeface="+mn-ea"/>
              </a:rPr>
              <a:t>The sign of the wave function has nothing to do with electrical charge. </a:t>
            </a:r>
          </a:p>
          <a:p>
            <a:pPr eaLnBrk="1" hangingPunct="1">
              <a:defRPr/>
            </a:pPr>
            <a:r>
              <a:rPr lang="en-US" dirty="0">
                <a:solidFill>
                  <a:schemeClr val="tx1">
                    <a:lumMod val="75000"/>
                    <a:lumOff val="25000"/>
                  </a:schemeClr>
                </a:solidFill>
              </a:rPr>
              <a:t>A p-orbital has a nodal plane.</a:t>
            </a:r>
          </a:p>
          <a:p>
            <a:pPr eaLnBrk="1" hangingPunct="1">
              <a:defRPr/>
            </a:pPr>
            <a:r>
              <a:rPr lang="en-US" dirty="0">
                <a:solidFill>
                  <a:schemeClr val="tx1">
                    <a:lumMod val="75000"/>
                    <a:lumOff val="25000"/>
                  </a:schemeClr>
                </a:solidFill>
              </a:rPr>
              <a:t> The sign is important for orbital overlapping in bonds.</a:t>
            </a:r>
            <a:endParaRPr lang="en-US" dirty="0"/>
          </a:p>
        </p:txBody>
      </p: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29</a:t>
            </a:fld>
            <a:endParaRPr lang="en-US" altLang="en-US" sz="2200" dirty="0">
              <a:solidFill>
                <a:srgbClr val="66FF33"/>
              </a:solidFill>
            </a:endParaRPr>
          </a:p>
        </p:txBody>
      </p:sp>
    </p:spTree>
    <p:extLst>
      <p:ext uri="{BB962C8B-B14F-4D97-AF65-F5344CB8AC3E}">
        <p14:creationId xmlns:p14="http://schemas.microsoft.com/office/powerpoint/2010/main" val="2767267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2621"/>
            <a:ext cx="9144000" cy="5885380"/>
          </a:xfrm>
          <a:prstGeom prst="rect">
            <a:avLst/>
          </a:prstGeom>
        </p:spPr>
      </p:pic>
      <p:sp>
        <p:nvSpPr>
          <p:cNvPr id="3076" name="Rectangle 4"/>
          <p:cNvSpPr>
            <a:spLocks noGrp="1" noChangeArrowheads="1"/>
          </p:cNvSpPr>
          <p:nvPr>
            <p:ph type="title" idx="4294967295"/>
          </p:nvPr>
        </p:nvSpPr>
        <p:spPr>
          <a:xfrm>
            <a:off x="571500" y="457200"/>
            <a:ext cx="8001000" cy="609600"/>
          </a:xfrm>
        </p:spPr>
        <p:txBody>
          <a:bodyPr/>
          <a:lstStyle/>
          <a:p>
            <a:r>
              <a:rPr lang="en-US" altLang="en-US" b="1">
                <a:solidFill>
                  <a:srgbClr val="66FF66"/>
                </a:solidFill>
                <a:latin typeface="Comic Sans MS" panose="030F0702030302020204" pitchFamily="66" charset="0"/>
              </a:rPr>
              <a:t>Organic Chemicals</a:t>
            </a:r>
            <a:br>
              <a:rPr lang="en-US" altLang="en-US" b="1">
                <a:solidFill>
                  <a:srgbClr val="66FF66"/>
                </a:solidFill>
                <a:latin typeface="Comic Sans MS" panose="030F0702030302020204" pitchFamily="66" charset="0"/>
              </a:rPr>
            </a:br>
            <a:endParaRPr lang="en-US" altLang="en-US" b="1">
              <a:solidFill>
                <a:srgbClr val="66FF66"/>
              </a:solidFill>
              <a:latin typeface="Comic Sans MS" panose="030F0702030302020204" pitchFamily="66" charset="0"/>
            </a:endParaRPr>
          </a:p>
        </p:txBody>
      </p:sp>
      <p:cxnSp>
        <p:nvCxnSpPr>
          <p:cNvPr id="5" name="Straight Connector 4"/>
          <p:cNvCxnSpPr/>
          <p:nvPr/>
        </p:nvCxnSpPr>
        <p:spPr bwMode="auto">
          <a:xfrm flipV="1">
            <a:off x="148492" y="826074"/>
            <a:ext cx="8847016" cy="1212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Slide Number Placeholder 5"/>
          <p:cNvSpPr>
            <a:spLocks noGrp="1"/>
          </p:cNvSpPr>
          <p:nvPr>
            <p:ph type="sldNum" sz="quarter" idx="11"/>
          </p:nvPr>
        </p:nvSpPr>
        <p:spPr/>
        <p:txBody>
          <a:bodyPr/>
          <a:lstStyle/>
          <a:p>
            <a:pPr algn="l"/>
            <a:fld id="{357EC104-7421-44F5-A1D9-5D861196B4E1}" type="slidenum">
              <a:rPr lang="en-US" altLang="en-US" smtClean="0"/>
              <a:pPr algn="l"/>
              <a:t>3</a:t>
            </a:fld>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tretch>
            <a:fillRect/>
          </a:stretch>
        </p:blipFill>
        <p:spPr bwMode="auto">
          <a:xfrm>
            <a:off x="6414690" y="953195"/>
            <a:ext cx="2300141" cy="2844094"/>
          </a:xfrm>
          <a:prstGeom prst="rect">
            <a:avLst/>
          </a:prstGeom>
          <a:noFill/>
          <a:ln w="9525">
            <a:noFill/>
            <a:miter lim="800000"/>
            <a:headEnd/>
            <a:tailEnd/>
          </a:ln>
        </p:spPr>
      </p:pic>
      <p:sp>
        <p:nvSpPr>
          <p:cNvPr id="28675" name="Title 1"/>
          <p:cNvSpPr>
            <a:spLocks noGrp="1"/>
          </p:cNvSpPr>
          <p:nvPr>
            <p:ph type="title"/>
          </p:nvPr>
        </p:nvSpPr>
        <p:spPr>
          <a:xfrm>
            <a:off x="457200" y="106363"/>
            <a:ext cx="8229600" cy="984250"/>
          </a:xfrm>
        </p:spPr>
        <p:txBody>
          <a:bodyPr/>
          <a:lstStyle/>
          <a:p>
            <a:pPr eaLnBrk="1" hangingPunct="1"/>
            <a:r>
              <a:rPr lang="en-US" dirty="0"/>
              <a:t>Atomic Orbitals</a:t>
            </a:r>
          </a:p>
        </p:txBody>
      </p:sp>
      <p:sp>
        <p:nvSpPr>
          <p:cNvPr id="28676" name="Content Placeholder 2"/>
          <p:cNvSpPr>
            <a:spLocks noGrp="1"/>
          </p:cNvSpPr>
          <p:nvPr>
            <p:ph sz="half" idx="1"/>
          </p:nvPr>
        </p:nvSpPr>
        <p:spPr>
          <a:xfrm>
            <a:off x="193675" y="1038225"/>
            <a:ext cx="6332538" cy="4324350"/>
          </a:xfrm>
        </p:spPr>
        <p:txBody>
          <a:bodyPr/>
          <a:lstStyle/>
          <a:p>
            <a:pPr eaLnBrk="1" hangingPunct="1"/>
            <a:r>
              <a:rPr lang="en-US" dirty="0"/>
              <a:t>Electrons are most stable (lowest in energy) if they are in the 1</a:t>
            </a:r>
            <a:r>
              <a:rPr lang="en-US" i="1" dirty="0"/>
              <a:t>s</a:t>
            </a:r>
            <a:r>
              <a:rPr lang="en-US" dirty="0"/>
              <a:t> orbital?</a:t>
            </a:r>
          </a:p>
          <a:p>
            <a:pPr eaLnBrk="1" hangingPunct="1"/>
            <a:r>
              <a:rPr lang="en-US" dirty="0"/>
              <a:t>The 1</a:t>
            </a:r>
            <a:r>
              <a:rPr lang="en-US" i="1" dirty="0"/>
              <a:t>s</a:t>
            </a:r>
            <a:r>
              <a:rPr lang="en-US" dirty="0"/>
              <a:t> orbital is full once there are two electrons in it.</a:t>
            </a:r>
          </a:p>
          <a:p>
            <a:pPr eaLnBrk="1" hangingPunct="1"/>
            <a:r>
              <a:rPr lang="en-US" dirty="0"/>
              <a:t>Why can’t it fit more?</a:t>
            </a:r>
          </a:p>
          <a:p>
            <a:pPr eaLnBrk="1" hangingPunct="1"/>
            <a:endParaRPr lang="en-US" dirty="0"/>
          </a:p>
        </p:txBody>
      </p: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30</a:t>
            </a:fld>
            <a:endParaRPr lang="en-US" altLang="en-US" sz="2200" dirty="0">
              <a:solidFill>
                <a:srgbClr val="66FF33"/>
              </a:solidFill>
            </a:endParaRPr>
          </a:p>
        </p:txBody>
      </p:sp>
    </p:spTree>
    <p:extLst>
      <p:ext uri="{BB962C8B-B14F-4D97-AF65-F5344CB8AC3E}">
        <p14:creationId xmlns:p14="http://schemas.microsoft.com/office/powerpoint/2010/main" val="2033900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Text Box 2"/>
          <p:cNvSpPr txBox="1">
            <a:spLocks noChangeArrowheads="1"/>
          </p:cNvSpPr>
          <p:nvPr/>
        </p:nvSpPr>
        <p:spPr bwMode="auto">
          <a:xfrm>
            <a:off x="0" y="14478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Energy diagram depicting solutions as energy “levels”:</a:t>
            </a:r>
          </a:p>
        </p:txBody>
      </p:sp>
      <p:sp>
        <p:nvSpPr>
          <p:cNvPr id="685059" name="Text Box 3"/>
          <p:cNvSpPr txBox="1">
            <a:spLocks noChangeArrowheads="1"/>
          </p:cNvSpPr>
          <p:nvPr/>
        </p:nvSpPr>
        <p:spPr bwMode="auto">
          <a:xfrm>
            <a:off x="5867400" y="2362200"/>
            <a:ext cx="3276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66CCFF"/>
                </a:solidFill>
                <a:effectLst>
                  <a:outerShdw blurRad="38100" dist="38100" dir="2700000" algn="tl">
                    <a:srgbClr val="000000"/>
                  </a:outerShdw>
                </a:effectLst>
                <a:uLnTx/>
                <a:uFillTx/>
                <a:latin typeface="Comic Sans MS" panose="030F0702030302020204" pitchFamily="66" charset="0"/>
                <a:ea typeface="+mn-ea"/>
                <a:cs typeface="+mn-cs"/>
              </a:rPr>
              <a:t>There are rules for “filling up” levels with</a:t>
            </a: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e</a:t>
            </a:r>
          </a:p>
        </p:txBody>
      </p:sp>
      <p:sp>
        <p:nvSpPr>
          <p:cNvPr id="685060" name="Text Box 4"/>
          <p:cNvSpPr txBox="1">
            <a:spLocks noChangeArrowheads="1"/>
          </p:cNvSpPr>
          <p:nvPr/>
        </p:nvSpPr>
        <p:spPr bwMode="auto">
          <a:xfrm>
            <a:off x="0" y="4191000"/>
            <a:ext cx="9144000" cy="523220"/>
          </a:xfrm>
          <a:prstGeom prst="rect">
            <a:avLst/>
          </a:prstGeom>
          <a:solidFill>
            <a:srgbClr val="000099"/>
          </a:solidFill>
          <a:ln>
            <a:noFill/>
          </a:ln>
          <a:effectLst/>
        </p:spPr>
        <p:txBody>
          <a:bodyPr>
            <a:spAutoFit/>
          </a:bodyPr>
          <a:lstStyle>
            <a:lvl1pPr marL="342900" indent="-342900">
              <a:defRPr sz="2400">
                <a:solidFill>
                  <a:schemeClr val="tx1"/>
                </a:solidFill>
                <a:latin typeface="Times New Roman" panose="02020603050405020304" pitchFamily="18" charset="0"/>
              </a:defRPr>
            </a:lvl1pPr>
            <a:lvl2pPr marL="800100" indent="-342900">
              <a:defRPr sz="2400">
                <a:solidFill>
                  <a:schemeClr val="tx1"/>
                </a:solidFill>
                <a:latin typeface="Times New Roman" panose="02020603050405020304" pitchFamily="18" charset="0"/>
              </a:defRPr>
            </a:lvl2pPr>
            <a:lvl3pPr marL="1257300" indent="-342900">
              <a:defRPr sz="2400">
                <a:solidFill>
                  <a:schemeClr val="tx1"/>
                </a:solidFill>
                <a:latin typeface="Times New Roman" panose="02020603050405020304" pitchFamily="18" charset="0"/>
              </a:defRPr>
            </a:lvl3pPr>
            <a:lvl4pPr marL="1714500" indent="-342900">
              <a:defRPr sz="2400">
                <a:solidFill>
                  <a:schemeClr val="tx1"/>
                </a:solidFill>
                <a:latin typeface="Times New Roman" panose="02020603050405020304" pitchFamily="18" charset="0"/>
              </a:defRPr>
            </a:lvl4pPr>
            <a:lvl5pPr marL="2171700" indent="-342900">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800" b="0" i="0" u="none" strike="noStrike" kern="1200" cap="none" spc="0" normalizeH="0" baseline="0" noProof="0" dirty="0">
                <a:ln>
                  <a:noFill/>
                </a:ln>
                <a:solidFill>
                  <a:srgbClr val="66CCFF"/>
                </a:solidFill>
                <a:effectLst>
                  <a:outerShdw blurRad="38100" dist="38100" dir="2700000" algn="tl">
                    <a:srgbClr val="000000"/>
                  </a:outerShdw>
                </a:effectLst>
                <a:uLnTx/>
                <a:uFillTx/>
                <a:latin typeface="Comic Sans MS" panose="030F0702030302020204" pitchFamily="66" charset="0"/>
                <a:ea typeface="+mn-ea"/>
                <a:cs typeface="+mn-cs"/>
              </a:rPr>
              <a:t>Pauli</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8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rPr>
              <a:t>Exclusion Principle</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2</a:t>
            </a:r>
            <a:r>
              <a:rPr kumimoji="0" lang="en-US"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e</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max in each level</a:t>
            </a:r>
          </a:p>
        </p:txBody>
      </p:sp>
      <p:sp>
        <p:nvSpPr>
          <p:cNvPr id="685061" name="Line 5"/>
          <p:cNvSpPr>
            <a:spLocks noChangeShapeType="1"/>
          </p:cNvSpPr>
          <p:nvPr/>
        </p:nvSpPr>
        <p:spPr bwMode="auto">
          <a:xfrm flipV="1">
            <a:off x="1066800" y="2514600"/>
            <a:ext cx="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62" name="Line 6"/>
          <p:cNvSpPr>
            <a:spLocks noChangeShapeType="1"/>
          </p:cNvSpPr>
          <p:nvPr/>
        </p:nvSpPr>
        <p:spPr bwMode="auto">
          <a:xfrm flipH="1">
            <a:off x="2133600" y="3276600"/>
            <a:ext cx="685800" cy="76200"/>
          </a:xfrm>
          <a:prstGeom prst="line">
            <a:avLst/>
          </a:prstGeom>
          <a:noFill/>
          <a:ln w="38100">
            <a:solidFill>
              <a:schemeClr val="accent5">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63" name="Text Box 7"/>
          <p:cNvSpPr txBox="1">
            <a:spLocks noChangeArrowheads="1"/>
          </p:cNvSpPr>
          <p:nvPr/>
        </p:nvSpPr>
        <p:spPr bwMode="auto">
          <a:xfrm>
            <a:off x="2803525" y="2941638"/>
            <a:ext cx="2228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electrons (He)</a:t>
            </a:r>
          </a:p>
        </p:txBody>
      </p:sp>
      <p:sp>
        <p:nvSpPr>
          <p:cNvPr id="685064" name="Text Box 8"/>
          <p:cNvSpPr txBox="1">
            <a:spLocks noChangeArrowheads="1"/>
          </p:cNvSpPr>
          <p:nvPr/>
        </p:nvSpPr>
        <p:spPr bwMode="auto">
          <a:xfrm>
            <a:off x="1361590" y="3115533"/>
            <a:ext cx="468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1</a:t>
            </a:r>
            <a:r>
              <a:rPr kumimoji="0" lang="en-US" altLang="en-US" sz="2400" b="0" i="1"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s</a:t>
            </a:r>
          </a:p>
        </p:txBody>
      </p:sp>
      <p:sp>
        <p:nvSpPr>
          <p:cNvPr id="685065" name="Text Box 9"/>
          <p:cNvSpPr txBox="1">
            <a:spLocks noChangeArrowheads="1"/>
          </p:cNvSpPr>
          <p:nvPr/>
        </p:nvSpPr>
        <p:spPr bwMode="auto">
          <a:xfrm>
            <a:off x="1355725" y="2623158"/>
            <a:ext cx="51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2</a:t>
            </a:r>
            <a:r>
              <a:rPr kumimoji="0" lang="en-US" altLang="en-US" sz="2400" b="0" i="1"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s</a:t>
            </a:r>
          </a:p>
        </p:txBody>
      </p:sp>
      <p:sp>
        <p:nvSpPr>
          <p:cNvPr id="685066" name="Text Box 10"/>
          <p:cNvSpPr txBox="1">
            <a:spLocks noChangeArrowheads="1"/>
          </p:cNvSpPr>
          <p:nvPr/>
        </p:nvSpPr>
        <p:spPr bwMode="auto">
          <a:xfrm>
            <a:off x="2346325" y="2484438"/>
            <a:ext cx="55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400" b="0" i="1"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p</a:t>
            </a:r>
            <a:r>
              <a:rPr kumimoji="0" lang="en-US" altLang="en-US" sz="2400" b="0" i="1" u="none" strike="noStrike" kern="1200" cap="none" spc="0" normalizeH="0" baseline="-2500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x</a:t>
            </a:r>
          </a:p>
        </p:txBody>
      </p:sp>
      <p:sp>
        <p:nvSpPr>
          <p:cNvPr id="685067" name="Text Box 11"/>
          <p:cNvSpPr txBox="1">
            <a:spLocks noChangeArrowheads="1"/>
          </p:cNvSpPr>
          <p:nvPr/>
        </p:nvSpPr>
        <p:spPr bwMode="auto">
          <a:xfrm>
            <a:off x="3213100" y="2484438"/>
            <a:ext cx="45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p</a:t>
            </a:r>
            <a:r>
              <a:rPr kumimoji="0" lang="en-US" altLang="en-US" sz="2400" b="0" i="1" u="none" strike="noStrike" kern="1200" cap="none" spc="0" normalizeH="0" baseline="-2500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y</a:t>
            </a:r>
          </a:p>
        </p:txBody>
      </p:sp>
      <p:sp>
        <p:nvSpPr>
          <p:cNvPr id="685068" name="Text Box 12"/>
          <p:cNvSpPr txBox="1">
            <a:spLocks noChangeArrowheads="1"/>
          </p:cNvSpPr>
          <p:nvPr/>
        </p:nvSpPr>
        <p:spPr bwMode="auto">
          <a:xfrm>
            <a:off x="3917950" y="2484438"/>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p</a:t>
            </a:r>
            <a:r>
              <a:rPr kumimoji="0" lang="en-US" altLang="en-US" sz="2400" b="0" i="1" u="none" strike="noStrike" kern="1200" cap="none" spc="0" normalizeH="0" baseline="-2500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z</a:t>
            </a:r>
          </a:p>
        </p:txBody>
      </p:sp>
      <p:sp>
        <p:nvSpPr>
          <p:cNvPr id="685069" name="Line 13"/>
          <p:cNvSpPr>
            <a:spLocks noChangeShapeType="1"/>
          </p:cNvSpPr>
          <p:nvPr/>
        </p:nvSpPr>
        <p:spPr bwMode="auto">
          <a:xfrm>
            <a:off x="1371600" y="2133600"/>
            <a:ext cx="0" cy="1524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0" name="Line 14"/>
          <p:cNvSpPr>
            <a:spLocks noChangeShapeType="1"/>
          </p:cNvSpPr>
          <p:nvPr/>
        </p:nvSpPr>
        <p:spPr bwMode="auto">
          <a:xfrm>
            <a:off x="1371600" y="3657600"/>
            <a:ext cx="3276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1" name="Line 15"/>
          <p:cNvSpPr>
            <a:spLocks noChangeShapeType="1"/>
          </p:cNvSpPr>
          <p:nvPr/>
        </p:nvSpPr>
        <p:spPr bwMode="auto">
          <a:xfrm>
            <a:off x="1752600" y="32004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2" name="Line 16"/>
          <p:cNvSpPr>
            <a:spLocks noChangeShapeType="1"/>
          </p:cNvSpPr>
          <p:nvPr/>
        </p:nvSpPr>
        <p:spPr bwMode="auto">
          <a:xfrm>
            <a:off x="1752600" y="27051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3" name="Line 17"/>
          <p:cNvSpPr>
            <a:spLocks noChangeShapeType="1"/>
          </p:cNvSpPr>
          <p:nvPr/>
        </p:nvSpPr>
        <p:spPr bwMode="auto">
          <a:xfrm>
            <a:off x="2514600" y="2514600"/>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4" name="Line 18"/>
          <p:cNvSpPr>
            <a:spLocks noChangeShapeType="1"/>
          </p:cNvSpPr>
          <p:nvPr/>
        </p:nvSpPr>
        <p:spPr bwMode="auto">
          <a:xfrm>
            <a:off x="3276600" y="2514600"/>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5" name="Line 19"/>
          <p:cNvSpPr>
            <a:spLocks noChangeShapeType="1"/>
          </p:cNvSpPr>
          <p:nvPr/>
        </p:nvSpPr>
        <p:spPr bwMode="auto">
          <a:xfrm>
            <a:off x="3962400" y="2514600"/>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6" name="Line 20"/>
          <p:cNvSpPr>
            <a:spLocks noChangeShapeType="1"/>
          </p:cNvSpPr>
          <p:nvPr/>
        </p:nvSpPr>
        <p:spPr bwMode="auto">
          <a:xfrm flipV="1">
            <a:off x="1905000" y="2971800"/>
            <a:ext cx="0" cy="457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7" name="Line 21"/>
          <p:cNvSpPr>
            <a:spLocks noChangeShapeType="1"/>
          </p:cNvSpPr>
          <p:nvPr/>
        </p:nvSpPr>
        <p:spPr bwMode="auto">
          <a:xfrm>
            <a:off x="2057400" y="2971800"/>
            <a:ext cx="0" cy="457200"/>
          </a:xfrm>
          <a:prstGeom prst="line">
            <a:avLst/>
          </a:prstGeom>
          <a:noFill/>
          <a:ln w="38100">
            <a:solidFill>
              <a:srgbClr val="FFFF00"/>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85078" name="Rectangle 22"/>
          <p:cNvSpPr>
            <a:spLocks noGrp="1" noChangeArrowheads="1"/>
          </p:cNvSpPr>
          <p:nvPr>
            <p:ph type="title"/>
          </p:nvPr>
        </p:nvSpPr>
        <p:spPr>
          <a:xfrm>
            <a:off x="685800" y="76200"/>
            <a:ext cx="7772400" cy="1143000"/>
          </a:xfrm>
        </p:spPr>
        <p:txBody>
          <a:bodyPr/>
          <a:lstStyle/>
          <a:p>
            <a:r>
              <a:rPr lang="en-US" altLang="en-US" sz="4000" dirty="0">
                <a:latin typeface="Comic Sans MS" panose="030F0702030302020204" pitchFamily="66" charset="0"/>
              </a:rPr>
              <a:t>Pauli Exclusion Principle</a:t>
            </a:r>
            <a:br>
              <a:rPr lang="en-US" altLang="en-US" sz="4000" dirty="0"/>
            </a:br>
            <a:r>
              <a:rPr lang="en-US" altLang="en-US" sz="2400" dirty="0">
                <a:solidFill>
                  <a:srgbClr val="FFC000"/>
                </a:solidFill>
              </a:rPr>
              <a:t>Or: Max e</a:t>
            </a:r>
            <a:r>
              <a:rPr lang="en-US" altLang="en-US" sz="2400" baseline="30000" dirty="0">
                <a:solidFill>
                  <a:srgbClr val="FFC000"/>
                </a:solidFill>
              </a:rPr>
              <a:t>-</a:t>
            </a:r>
            <a:r>
              <a:rPr lang="en-US" altLang="en-US" sz="2400" dirty="0">
                <a:solidFill>
                  <a:srgbClr val="FFC000"/>
                </a:solidFill>
              </a:rPr>
              <a:t> in an orbital</a:t>
            </a:r>
            <a:endParaRPr lang="en-US" altLang="en-US" sz="4000" dirty="0">
              <a:solidFill>
                <a:srgbClr val="FFC000"/>
              </a:solidFill>
            </a:endParaRPr>
          </a:p>
        </p:txBody>
      </p:sp>
      <p:cxnSp>
        <p:nvCxnSpPr>
          <p:cNvPr id="23" name="Straight Connector 22"/>
          <p:cNvCxnSpPr/>
          <p:nvPr/>
        </p:nvCxnSpPr>
        <p:spPr bwMode="auto">
          <a:xfrm>
            <a:off x="152400" y="1198683"/>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12768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457200" y="106363"/>
            <a:ext cx="8229600" cy="984250"/>
          </a:xfrm>
        </p:spPr>
        <p:txBody>
          <a:bodyPr/>
          <a:lstStyle/>
          <a:p>
            <a:pPr eaLnBrk="1" hangingPunct="1"/>
            <a:r>
              <a:rPr lang="en-US" b="1">
                <a:solidFill>
                  <a:srgbClr val="66FF33"/>
                </a:solidFill>
                <a:effectLst>
                  <a:outerShdw blurRad="38100" dist="38100" dir="2700000" algn="tl">
                    <a:srgbClr val="000000">
                      <a:alpha val="43137"/>
                    </a:srgbClr>
                  </a:outerShdw>
                </a:effectLst>
                <a:latin typeface="Comic Sans MS" panose="030F0702030302020204" pitchFamily="66" charset="0"/>
              </a:rPr>
              <a:t>Atomic Orbitals</a:t>
            </a:r>
            <a:endParaRPr lang="en-US" b="1" dirty="0">
              <a:solidFill>
                <a:srgbClr val="66FF33"/>
              </a:solidFill>
              <a:effectLst>
                <a:outerShdw blurRad="38100" dist="38100" dir="2700000" algn="tl">
                  <a:srgbClr val="000000">
                    <a:alpha val="43137"/>
                  </a:srgbClr>
                </a:outerShdw>
              </a:effectLst>
              <a:latin typeface="Comic Sans MS" panose="030F0702030302020204" pitchFamily="66" charset="0"/>
            </a:endParaRPr>
          </a:p>
        </p:txBody>
      </p:sp>
      <p:sp>
        <p:nvSpPr>
          <p:cNvPr id="28676" name="Content Placeholder 2"/>
          <p:cNvSpPr>
            <a:spLocks noGrp="1"/>
          </p:cNvSpPr>
          <p:nvPr>
            <p:ph sz="half" idx="1"/>
          </p:nvPr>
        </p:nvSpPr>
        <p:spPr>
          <a:xfrm>
            <a:off x="152491" y="2403273"/>
            <a:ext cx="6332538" cy="4324350"/>
          </a:xfrm>
        </p:spPr>
        <p:txBody>
          <a:bodyPr/>
          <a:lstStyle/>
          <a:p>
            <a:pPr eaLnBrk="1" hangingPunct="1"/>
            <a:r>
              <a:rPr lang="en-US" dirty="0"/>
              <a:t>The 2</a:t>
            </a:r>
            <a:r>
              <a:rPr lang="en-US" i="1" dirty="0"/>
              <a:t>s</a:t>
            </a:r>
            <a:r>
              <a:rPr lang="en-US" dirty="0"/>
              <a:t> orbital is filled next. The 2</a:t>
            </a:r>
            <a:r>
              <a:rPr lang="en-US" i="1" dirty="0"/>
              <a:t>s</a:t>
            </a:r>
            <a:r>
              <a:rPr lang="en-US" dirty="0"/>
              <a:t> orbital has a node. WHERE?</a:t>
            </a:r>
          </a:p>
          <a:p>
            <a:pPr eaLnBrk="1" hangingPunct="1"/>
            <a:endParaRPr lang="en-US" dirty="0"/>
          </a:p>
        </p:txBody>
      </p:sp>
      <p:pic>
        <p:nvPicPr>
          <p:cNvPr id="28680" name="Picture 9"/>
          <p:cNvPicPr>
            <a:picLocks noChangeAspect="1" noChangeArrowheads="1"/>
          </p:cNvPicPr>
          <p:nvPr/>
        </p:nvPicPr>
        <p:blipFill>
          <a:blip r:embed="rId3"/>
          <a:stretch>
            <a:fillRect/>
          </a:stretch>
        </p:blipFill>
        <p:spPr bwMode="auto">
          <a:xfrm>
            <a:off x="6187911" y="1682999"/>
            <a:ext cx="2172865" cy="2671433"/>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32</a:t>
            </a:fld>
            <a:endParaRPr lang="en-US" altLang="en-US" sz="2200" dirty="0">
              <a:solidFill>
                <a:srgbClr val="66FF33"/>
              </a:solidFill>
            </a:endParaRPr>
          </a:p>
        </p:txBody>
      </p:sp>
    </p:spTree>
    <p:extLst>
      <p:ext uri="{BB962C8B-B14F-4D97-AF65-F5344CB8AC3E}">
        <p14:creationId xmlns:p14="http://schemas.microsoft.com/office/powerpoint/2010/main" val="1748544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7" name="Rectangle 3"/>
          <p:cNvSpPr>
            <a:spLocks noGrp="1" noChangeArrowheads="1"/>
          </p:cNvSpPr>
          <p:nvPr>
            <p:ph type="title"/>
          </p:nvPr>
        </p:nvSpPr>
        <p:spPr>
          <a:xfrm>
            <a:off x="685800" y="-206131"/>
            <a:ext cx="7772400" cy="1143000"/>
          </a:xfrm>
        </p:spPr>
        <p:txBody>
          <a:bodyPr/>
          <a:lstStyle/>
          <a:p>
            <a:r>
              <a:rPr lang="en-US" altLang="en-US"/>
              <a:t>The S Orbitals</a:t>
            </a:r>
          </a:p>
        </p:txBody>
      </p:sp>
      <p:pic>
        <p:nvPicPr>
          <p:cNvPr id="2" name="Picture 1"/>
          <p:cNvPicPr>
            <a:picLocks noChangeAspect="1"/>
          </p:cNvPicPr>
          <p:nvPr/>
        </p:nvPicPr>
        <p:blipFill>
          <a:blip r:embed="rId2"/>
          <a:stretch>
            <a:fillRect/>
          </a:stretch>
        </p:blipFill>
        <p:spPr>
          <a:xfrm>
            <a:off x="878118" y="713677"/>
            <a:ext cx="7387764" cy="3460564"/>
          </a:xfrm>
          <a:prstGeom prst="rect">
            <a:avLst/>
          </a:prstGeom>
        </p:spPr>
      </p:pic>
      <p:pic>
        <p:nvPicPr>
          <p:cNvPr id="3" name="Picture 2"/>
          <p:cNvPicPr>
            <a:picLocks noChangeAspect="1"/>
          </p:cNvPicPr>
          <p:nvPr/>
        </p:nvPicPr>
        <p:blipFill>
          <a:blip r:embed="rId3"/>
          <a:stretch>
            <a:fillRect/>
          </a:stretch>
        </p:blipFill>
        <p:spPr>
          <a:xfrm>
            <a:off x="1715906" y="4402896"/>
            <a:ext cx="5712188" cy="2257551"/>
          </a:xfrm>
          <a:prstGeom prst="rect">
            <a:avLst/>
          </a:prstGeom>
        </p:spPr>
      </p:pic>
      <p:sp>
        <p:nvSpPr>
          <p:cNvPr id="4" name="TextBox 3"/>
          <p:cNvSpPr txBox="1"/>
          <p:nvPr/>
        </p:nvSpPr>
        <p:spPr>
          <a:xfrm>
            <a:off x="4263262" y="633295"/>
            <a:ext cx="61747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alpha val="43137"/>
                    </a:srgbClr>
                  </a:outerShdw>
                </a:effectLst>
                <a:uLnTx/>
                <a:uFillTx/>
                <a:latin typeface="Comic Sans MS" panose="030F0702030302020204" pitchFamily="66" charset="0"/>
                <a:ea typeface="+mn-ea"/>
                <a:cs typeface="+mn-cs"/>
              </a:rPr>
              <a:t>1</a:t>
            </a:r>
            <a:r>
              <a:rPr kumimoji="0" lang="en-US" sz="3600" b="0" i="1" u="none" strike="noStrike" kern="1200" cap="none" spc="0" normalizeH="0" baseline="0" noProof="0">
                <a:ln>
                  <a:noFill/>
                </a:ln>
                <a:solidFill>
                  <a:srgbClr val="FF00FF"/>
                </a:solidFill>
                <a:effectLst>
                  <a:outerShdw blurRad="38100" dist="38100" dir="2700000" algn="tl">
                    <a:srgbClr val="000000">
                      <a:alpha val="43137"/>
                    </a:srgbClr>
                  </a:outerShdw>
                </a:effectLst>
                <a:uLnTx/>
                <a:uFillTx/>
                <a:latin typeface="Comic Sans MS" panose="030F0702030302020204" pitchFamily="66" charset="0"/>
                <a:ea typeface="+mn-ea"/>
                <a:cs typeface="+mn-cs"/>
              </a:rPr>
              <a:t>s</a:t>
            </a:r>
          </a:p>
        </p:txBody>
      </p:sp>
      <p:sp>
        <p:nvSpPr>
          <p:cNvPr id="8" name="TextBox 7"/>
          <p:cNvSpPr txBox="1"/>
          <p:nvPr/>
        </p:nvSpPr>
        <p:spPr>
          <a:xfrm>
            <a:off x="4263262" y="4273612"/>
            <a:ext cx="69121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alpha val="43137"/>
                    </a:srgbClr>
                  </a:outerShdw>
                </a:effectLst>
                <a:uLnTx/>
                <a:uFillTx/>
                <a:latin typeface="Comic Sans MS" panose="030F0702030302020204" pitchFamily="66" charset="0"/>
                <a:ea typeface="+mn-ea"/>
                <a:cs typeface="+mn-cs"/>
              </a:rPr>
              <a:t>2</a:t>
            </a:r>
            <a:r>
              <a:rPr kumimoji="0" lang="en-US" sz="3600" b="0" i="1" u="none" strike="noStrike" kern="1200" cap="none" spc="0" normalizeH="0" baseline="0" noProof="0">
                <a:ln>
                  <a:noFill/>
                </a:ln>
                <a:solidFill>
                  <a:srgbClr val="FF00FF"/>
                </a:solidFill>
                <a:effectLst>
                  <a:outerShdw blurRad="38100" dist="38100" dir="2700000" algn="tl">
                    <a:srgbClr val="000000">
                      <a:alpha val="43137"/>
                    </a:srgbClr>
                  </a:outerShdw>
                </a:effectLst>
                <a:uLnTx/>
                <a:uFillTx/>
                <a:latin typeface="Comic Sans MS" panose="030F0702030302020204" pitchFamily="66" charset="0"/>
                <a:ea typeface="+mn-ea"/>
                <a:cs typeface="+mn-cs"/>
              </a:rPr>
              <a:t>s</a:t>
            </a:r>
          </a:p>
        </p:txBody>
      </p:sp>
      <p:sp>
        <p:nvSpPr>
          <p:cNvPr id="5" name="TextBox 4">
            <a:hlinkClick r:id="rId4" action="ppaction://hlinkfile"/>
          </p:cNvPr>
          <p:cNvSpPr txBox="1"/>
          <p:nvPr/>
        </p:nvSpPr>
        <p:spPr>
          <a:xfrm>
            <a:off x="8265882" y="6330462"/>
            <a:ext cx="328936" cy="276999"/>
          </a:xfrm>
          <a:prstGeom prst="rect">
            <a:avLst/>
          </a:prstGeom>
          <a:solidFill>
            <a:schemeClr val="accent3">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Comic Sans MS" panose="030F0702030302020204" pitchFamily="66" charset="0"/>
                <a:ea typeface="+mn-ea"/>
                <a:cs typeface="+mn-cs"/>
              </a:rPr>
              <a:t>1s</a:t>
            </a:r>
          </a:p>
        </p:txBody>
      </p:sp>
      <p:cxnSp>
        <p:nvCxnSpPr>
          <p:cNvPr id="9" name="Straight Connector 8"/>
          <p:cNvCxnSpPr/>
          <p:nvPr/>
        </p:nvCxnSpPr>
        <p:spPr bwMode="auto">
          <a:xfrm>
            <a:off x="152400" y="65161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00749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sz="half" idx="1"/>
          </p:nvPr>
        </p:nvSpPr>
        <p:spPr>
          <a:xfrm>
            <a:off x="193675" y="1038225"/>
            <a:ext cx="8493125" cy="4324350"/>
          </a:xfrm>
        </p:spPr>
        <p:txBody>
          <a:bodyPr/>
          <a:lstStyle/>
          <a:p>
            <a:pPr eaLnBrk="1" hangingPunct="1"/>
            <a:r>
              <a:rPr lang="en-US" dirty="0"/>
              <a:t>Once the 2</a:t>
            </a:r>
            <a:r>
              <a:rPr lang="en-US" i="1" dirty="0"/>
              <a:t>s</a:t>
            </a:r>
            <a:r>
              <a:rPr lang="en-US" dirty="0"/>
              <a:t> is full, electrons fill into the three </a:t>
            </a:r>
            <a:r>
              <a:rPr lang="en-US" b="1" dirty="0"/>
              <a:t>degenerate</a:t>
            </a:r>
            <a:r>
              <a:rPr lang="en-US" dirty="0"/>
              <a:t> (same energy) 2</a:t>
            </a:r>
            <a:r>
              <a:rPr lang="en-US" i="1" dirty="0"/>
              <a:t>p</a:t>
            </a:r>
            <a:r>
              <a:rPr lang="en-US" dirty="0"/>
              <a:t> orbitals</a:t>
            </a:r>
          </a:p>
          <a:p>
            <a:pPr eaLnBrk="1" hangingPunct="1"/>
            <a:r>
              <a:rPr lang="en-US" dirty="0"/>
              <a:t>Where are the nodes in each of the 2</a:t>
            </a:r>
            <a:r>
              <a:rPr lang="en-US" i="1" dirty="0"/>
              <a:t>p</a:t>
            </a:r>
            <a:r>
              <a:rPr lang="en-US" dirty="0"/>
              <a:t> </a:t>
            </a:r>
            <a:r>
              <a:rPr lang="en-US" dirty="0" err="1"/>
              <a:t>orbitals</a:t>
            </a:r>
            <a:r>
              <a:rPr lang="en-US" dirty="0"/>
              <a:t>?</a:t>
            </a:r>
          </a:p>
          <a:p>
            <a:pPr eaLnBrk="1" hangingPunct="1"/>
            <a:endParaRPr lang="en-US" dirty="0"/>
          </a:p>
        </p:txBody>
      </p:sp>
      <p:pic>
        <p:nvPicPr>
          <p:cNvPr id="29699" name="Picture 4"/>
          <p:cNvPicPr>
            <a:picLocks noChangeAspect="1" noChangeArrowheads="1"/>
          </p:cNvPicPr>
          <p:nvPr/>
        </p:nvPicPr>
        <p:blipFill>
          <a:blip r:embed="rId3"/>
          <a:srcRect l="39982"/>
          <a:stretch>
            <a:fillRect/>
          </a:stretch>
        </p:blipFill>
        <p:spPr bwMode="auto">
          <a:xfrm>
            <a:off x="1624411" y="2961516"/>
            <a:ext cx="5895178" cy="2722204"/>
          </a:xfrm>
          <a:prstGeom prst="rect">
            <a:avLst/>
          </a:prstGeom>
          <a:noFill/>
          <a:ln w="9525">
            <a:noFill/>
            <a:miter lim="800000"/>
            <a:headEnd/>
            <a:tailEnd/>
          </a:ln>
        </p:spPr>
      </p:pic>
      <p:sp>
        <p:nvSpPr>
          <p:cNvPr id="29700" name="Title 1"/>
          <p:cNvSpPr>
            <a:spLocks noGrp="1"/>
          </p:cNvSpPr>
          <p:nvPr>
            <p:ph type="title"/>
          </p:nvPr>
        </p:nvSpPr>
        <p:spPr>
          <a:xfrm>
            <a:off x="457200" y="106363"/>
            <a:ext cx="8229600" cy="98425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Atomic Orbitals</a:t>
            </a:r>
          </a:p>
        </p:txBody>
      </p: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34</a:t>
            </a:fld>
            <a:endParaRPr lang="en-US" altLang="en-US" sz="2200" dirty="0">
              <a:solidFill>
                <a:srgbClr val="66FF33"/>
              </a:solidFill>
            </a:endParaRPr>
          </a:p>
        </p:txBody>
      </p:sp>
    </p:spTree>
    <p:extLst>
      <p:ext uri="{BB962C8B-B14F-4D97-AF65-F5344CB8AC3E}">
        <p14:creationId xmlns:p14="http://schemas.microsoft.com/office/powerpoint/2010/main" val="3328074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5" name="Rectangle 3"/>
          <p:cNvSpPr>
            <a:spLocks noGrp="1" noChangeArrowheads="1"/>
          </p:cNvSpPr>
          <p:nvPr>
            <p:ph type="title"/>
          </p:nvPr>
        </p:nvSpPr>
        <p:spPr>
          <a:xfrm>
            <a:off x="685800" y="-163146"/>
            <a:ext cx="7772400" cy="1143000"/>
          </a:xfrm>
        </p:spPr>
        <p:txBody>
          <a:bodyPr/>
          <a:lstStyle/>
          <a:p>
            <a:r>
              <a:rPr lang="en-US" altLang="en-US"/>
              <a:t>The Three 2</a:t>
            </a:r>
            <a:r>
              <a:rPr lang="en-US" altLang="en-US" i="1"/>
              <a:t>P</a:t>
            </a:r>
            <a:r>
              <a:rPr lang="en-US" altLang="en-US"/>
              <a:t> Orbitals</a:t>
            </a:r>
          </a:p>
        </p:txBody>
      </p:sp>
      <p:pic>
        <p:nvPicPr>
          <p:cNvPr id="2" name="Picture 1"/>
          <p:cNvPicPr>
            <a:picLocks noChangeAspect="1"/>
          </p:cNvPicPr>
          <p:nvPr/>
        </p:nvPicPr>
        <p:blipFill>
          <a:blip r:embed="rId2"/>
          <a:stretch>
            <a:fillRect/>
          </a:stretch>
        </p:blipFill>
        <p:spPr>
          <a:xfrm>
            <a:off x="141827" y="871130"/>
            <a:ext cx="8860346" cy="2169055"/>
          </a:xfrm>
          <a:prstGeom prst="rect">
            <a:avLst/>
          </a:prstGeom>
        </p:spPr>
      </p:pic>
      <p:pic>
        <p:nvPicPr>
          <p:cNvPr id="729090" name="Picture 2" descr="http://chemistry.umeche.maine.edu/%7Eamar/spring2011/FG06_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8634" y="3410822"/>
            <a:ext cx="4533540" cy="3273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8217" y="4016501"/>
            <a:ext cx="4390417" cy="2062103"/>
          </a:xfrm>
          <a:prstGeom prst="rect">
            <a:avLst/>
          </a:prstGeom>
        </p:spPr>
        <p:txBody>
          <a:bodyPr wrap="square">
            <a:spAutoFit/>
          </a:bodyPr>
          <a:lstStyle/>
          <a:p>
            <a:pPr algn="ctr"/>
            <a:r>
              <a:rPr lang="en-US" altLang="en-US" sz="3200">
                <a:effectLst>
                  <a:outerShdw blurRad="38100" dist="38100" dir="2700000" algn="tl">
                    <a:srgbClr val="000000"/>
                  </a:outerShdw>
                </a:effectLst>
              </a:rPr>
              <a:t>Then 3</a:t>
            </a:r>
            <a:r>
              <a:rPr lang="en-US" altLang="en-US" sz="3200" i="1">
                <a:effectLst>
                  <a:outerShdw blurRad="38100" dist="38100" dir="2700000" algn="tl">
                    <a:srgbClr val="000000"/>
                  </a:outerShdw>
                </a:effectLst>
              </a:rPr>
              <a:t>s</a:t>
            </a:r>
            <a:r>
              <a:rPr lang="en-US" altLang="en-US" sz="3200">
                <a:effectLst>
                  <a:outerShdw blurRad="38100" dist="38100" dir="2700000" algn="tl">
                    <a:srgbClr val="000000"/>
                  </a:outerShdw>
                </a:effectLst>
              </a:rPr>
              <a:t>, 3</a:t>
            </a:r>
            <a:r>
              <a:rPr lang="en-US" altLang="en-US" sz="3200" i="1">
                <a:effectLst>
                  <a:outerShdw blurRad="38100" dist="38100" dir="2700000" algn="tl">
                    <a:srgbClr val="000000"/>
                  </a:outerShdw>
                </a:effectLst>
              </a:rPr>
              <a:t>p</a:t>
            </a:r>
            <a:r>
              <a:rPr lang="en-US" altLang="en-US" sz="3200" i="1" baseline="-25000">
                <a:effectLst>
                  <a:outerShdw blurRad="38100" dist="38100" dir="2700000" algn="tl">
                    <a:srgbClr val="000000"/>
                  </a:outerShdw>
                </a:effectLst>
              </a:rPr>
              <a:t>x</a:t>
            </a:r>
            <a:r>
              <a:rPr lang="en-US" altLang="en-US" sz="3200">
                <a:effectLst>
                  <a:outerShdw blurRad="38100" dist="38100" dir="2700000" algn="tl">
                    <a:srgbClr val="000000"/>
                  </a:outerShdw>
                </a:effectLst>
              </a:rPr>
              <a:t>, 3</a:t>
            </a:r>
            <a:r>
              <a:rPr lang="en-US" altLang="en-US" sz="3200" i="1">
                <a:effectLst>
                  <a:outerShdw blurRad="38100" dist="38100" dir="2700000" algn="tl">
                    <a:srgbClr val="000000"/>
                  </a:outerShdw>
                </a:effectLst>
              </a:rPr>
              <a:t>p</a:t>
            </a:r>
            <a:r>
              <a:rPr lang="en-US" altLang="en-US" sz="3200" i="1" baseline="-25000">
                <a:effectLst>
                  <a:outerShdw blurRad="38100" dist="38100" dir="2700000" algn="tl">
                    <a:srgbClr val="000000"/>
                  </a:outerShdw>
                </a:effectLst>
              </a:rPr>
              <a:t>y</a:t>
            </a:r>
            <a:r>
              <a:rPr lang="en-US" altLang="en-US" sz="3200">
                <a:effectLst>
                  <a:outerShdw blurRad="38100" dist="38100" dir="2700000" algn="tl">
                    <a:srgbClr val="000000"/>
                  </a:outerShdw>
                </a:effectLst>
              </a:rPr>
              <a:t>, 3</a:t>
            </a:r>
            <a:r>
              <a:rPr lang="en-US" altLang="en-US" sz="3200" i="1">
                <a:effectLst>
                  <a:outerShdw blurRad="38100" dist="38100" dir="2700000" algn="tl">
                    <a:srgbClr val="000000"/>
                  </a:outerShdw>
                </a:effectLst>
              </a:rPr>
              <a:t>p</a:t>
            </a:r>
            <a:r>
              <a:rPr lang="en-US" altLang="en-US" sz="3200" i="1" baseline="-25000">
                <a:effectLst>
                  <a:outerShdw blurRad="38100" dist="38100" dir="2700000" algn="tl">
                    <a:srgbClr val="000000"/>
                  </a:outerShdw>
                </a:effectLst>
              </a:rPr>
              <a:t>z</a:t>
            </a:r>
            <a:r>
              <a:rPr lang="en-US" altLang="en-US" sz="3200">
                <a:effectLst>
                  <a:outerShdw blurRad="38100" dist="38100" dir="2700000" algn="tl">
                    <a:srgbClr val="000000"/>
                  </a:outerShdw>
                </a:effectLst>
              </a:rPr>
              <a:t>, and new solutions to the wavefunctions: five </a:t>
            </a:r>
            <a:r>
              <a:rPr lang="en-US" altLang="en-US" sz="3200" i="1">
                <a:solidFill>
                  <a:schemeClr val="accent5">
                    <a:lumMod val="75000"/>
                  </a:schemeClr>
                </a:solidFill>
                <a:effectLst>
                  <a:outerShdw blurRad="38100" dist="38100" dir="2700000" algn="tl">
                    <a:srgbClr val="000000"/>
                  </a:outerShdw>
                </a:effectLst>
              </a:rPr>
              <a:t>d</a:t>
            </a:r>
            <a:r>
              <a:rPr lang="en-US" altLang="en-US" sz="3200">
                <a:effectLst>
                  <a:outerShdw blurRad="38100" dist="38100" dir="2700000" algn="tl">
                    <a:srgbClr val="000000"/>
                  </a:outerShdw>
                </a:effectLst>
              </a:rPr>
              <a:t> orbitals</a:t>
            </a:r>
            <a:endParaRPr lang="en-US" sz="3200"/>
          </a:p>
        </p:txBody>
      </p:sp>
      <p:sp>
        <p:nvSpPr>
          <p:cNvPr id="4" name="TextBox 3">
            <a:hlinkClick r:id="rId4" action="ppaction://hlinkfile"/>
          </p:cNvPr>
          <p:cNvSpPr txBox="1"/>
          <p:nvPr/>
        </p:nvSpPr>
        <p:spPr>
          <a:xfrm>
            <a:off x="8643070" y="3061252"/>
            <a:ext cx="360996" cy="276999"/>
          </a:xfrm>
          <a:prstGeom prst="rect">
            <a:avLst/>
          </a:prstGeom>
          <a:solidFill>
            <a:schemeClr val="accent3">
              <a:lumMod val="50000"/>
            </a:schemeClr>
          </a:solidFill>
        </p:spPr>
        <p:txBody>
          <a:bodyPr wrap="square" rtlCol="0">
            <a:spAutoFit/>
          </a:bodyPr>
          <a:lstStyle/>
          <a:p>
            <a:r>
              <a:rPr lang="en-US" sz="1200">
                <a:solidFill>
                  <a:schemeClr val="bg1">
                    <a:lumMod val="75000"/>
                  </a:schemeClr>
                </a:solidFill>
              </a:rPr>
              <a:t>2p</a:t>
            </a:r>
          </a:p>
        </p:txBody>
      </p:sp>
      <p:cxnSp>
        <p:nvCxnSpPr>
          <p:cNvPr id="7" name="Straight Connector 6"/>
          <p:cNvCxnSpPr/>
          <p:nvPr/>
        </p:nvCxnSpPr>
        <p:spPr bwMode="auto">
          <a:xfrm>
            <a:off x="152400" y="800100"/>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41809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06363"/>
            <a:ext cx="8229600" cy="738187"/>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Atomic Orbitals</a:t>
            </a:r>
          </a:p>
        </p:txBody>
      </p:sp>
      <p:sp>
        <p:nvSpPr>
          <p:cNvPr id="30723" name="Content Placeholder 2"/>
          <p:cNvSpPr>
            <a:spLocks noGrp="1"/>
          </p:cNvSpPr>
          <p:nvPr>
            <p:ph sz="half" idx="1"/>
          </p:nvPr>
        </p:nvSpPr>
        <p:spPr>
          <a:xfrm>
            <a:off x="193675" y="844550"/>
            <a:ext cx="8743950" cy="4325938"/>
          </a:xfrm>
        </p:spPr>
        <p:txBody>
          <a:bodyPr/>
          <a:lstStyle/>
          <a:p>
            <a:pPr eaLnBrk="1" hangingPunct="1"/>
            <a:r>
              <a:rPr lang="en-US"/>
              <a:t>Common elements and their electron configurations</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r>
              <a:rPr lang="en-US"/>
              <a:t>Practice with SkillBuilder 1.6</a:t>
            </a:r>
          </a:p>
        </p:txBody>
      </p:sp>
      <p:pic>
        <p:nvPicPr>
          <p:cNvPr id="30727" name="Picture 2"/>
          <p:cNvPicPr>
            <a:picLocks noChangeAspect="1" noChangeArrowheads="1"/>
          </p:cNvPicPr>
          <p:nvPr/>
        </p:nvPicPr>
        <p:blipFill>
          <a:blip r:embed="rId3"/>
          <a:stretch>
            <a:fillRect/>
          </a:stretch>
        </p:blipFill>
        <p:spPr bwMode="auto">
          <a:xfrm>
            <a:off x="893920" y="1436331"/>
            <a:ext cx="7356160" cy="1865312"/>
          </a:xfrm>
          <a:prstGeom prst="rect">
            <a:avLst/>
          </a:prstGeom>
          <a:noFill/>
          <a:ln w="9525">
            <a:noFill/>
            <a:miter lim="800000"/>
            <a:headEnd/>
            <a:tailEnd/>
          </a:ln>
        </p:spPr>
      </p:pic>
      <p:pic>
        <p:nvPicPr>
          <p:cNvPr id="30728" name="Picture 3"/>
          <p:cNvPicPr>
            <a:picLocks noChangeAspect="1" noChangeArrowheads="1"/>
          </p:cNvPicPr>
          <p:nvPr/>
        </p:nvPicPr>
        <p:blipFill>
          <a:blip r:embed="rId4"/>
          <a:srcRect r="31338"/>
          <a:stretch>
            <a:fillRect/>
          </a:stretch>
        </p:blipFill>
        <p:spPr bwMode="auto">
          <a:xfrm>
            <a:off x="558398" y="3319820"/>
            <a:ext cx="8027205" cy="1954038"/>
          </a:xfrm>
          <a:prstGeom prst="rect">
            <a:avLst/>
          </a:prstGeom>
          <a:noFill/>
          <a:ln w="9525">
            <a:noFill/>
            <a:miter lim="800000"/>
            <a:headEnd/>
            <a:tailEnd/>
          </a:ln>
        </p:spPr>
      </p:pic>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36</a:t>
            </a:fld>
            <a:endParaRPr lang="en-US" altLang="en-US" sz="2200" dirty="0">
              <a:solidFill>
                <a:srgbClr val="66FF33"/>
              </a:solidFill>
            </a:endParaRPr>
          </a:p>
        </p:txBody>
      </p:sp>
    </p:spTree>
    <p:extLst>
      <p:ext uri="{BB962C8B-B14F-4D97-AF65-F5344CB8AC3E}">
        <p14:creationId xmlns:p14="http://schemas.microsoft.com/office/powerpoint/2010/main" val="1532086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06363"/>
            <a:ext cx="8229600" cy="738187"/>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Atomic Orbitals</a:t>
            </a:r>
          </a:p>
        </p:txBody>
      </p:sp>
      <p:sp>
        <p:nvSpPr>
          <p:cNvPr id="31747" name="Content Placeholder 2"/>
          <p:cNvSpPr>
            <a:spLocks noGrp="1"/>
          </p:cNvSpPr>
          <p:nvPr>
            <p:ph sz="half" idx="1"/>
          </p:nvPr>
        </p:nvSpPr>
        <p:spPr>
          <a:xfrm>
            <a:off x="193675" y="844550"/>
            <a:ext cx="8743950" cy="4325938"/>
          </a:xfrm>
        </p:spPr>
        <p:txBody>
          <a:bodyPr/>
          <a:lstStyle/>
          <a:p>
            <a:pPr eaLnBrk="1" hangingPunct="1"/>
            <a:r>
              <a:rPr lang="en-US"/>
              <a:t>What are the rules that govern our placement of electrons ?</a:t>
            </a:r>
          </a:p>
          <a:p>
            <a:pPr eaLnBrk="1" hangingPunct="1"/>
            <a:endParaRPr lang="en-US"/>
          </a:p>
        </p:txBody>
      </p:sp>
      <p:pic>
        <p:nvPicPr>
          <p:cNvPr id="11" name="Picture 2"/>
          <p:cNvPicPr>
            <a:picLocks noChangeAspect="1" noChangeArrowheads="1"/>
          </p:cNvPicPr>
          <p:nvPr/>
        </p:nvPicPr>
        <p:blipFill>
          <a:blip r:embed="rId3"/>
          <a:stretch>
            <a:fillRect/>
          </a:stretch>
        </p:blipFill>
        <p:spPr bwMode="auto">
          <a:xfrm>
            <a:off x="893920" y="2018396"/>
            <a:ext cx="7356160" cy="1865312"/>
          </a:xfrm>
          <a:prstGeom prst="rect">
            <a:avLst/>
          </a:prstGeom>
          <a:noFill/>
          <a:ln w="9525">
            <a:noFill/>
            <a:miter lim="800000"/>
            <a:headEnd/>
            <a:tailEnd/>
          </a:ln>
        </p:spPr>
      </p:pic>
      <p:pic>
        <p:nvPicPr>
          <p:cNvPr id="12" name="Picture 3"/>
          <p:cNvPicPr>
            <a:picLocks noChangeAspect="1" noChangeArrowheads="1"/>
          </p:cNvPicPr>
          <p:nvPr/>
        </p:nvPicPr>
        <p:blipFill>
          <a:blip r:embed="rId4"/>
          <a:srcRect r="31338"/>
          <a:stretch>
            <a:fillRect/>
          </a:stretch>
        </p:blipFill>
        <p:spPr bwMode="auto">
          <a:xfrm>
            <a:off x="558398" y="4060630"/>
            <a:ext cx="8027205" cy="1954038"/>
          </a:xfrm>
          <a:prstGeom prst="rect">
            <a:avLst/>
          </a:prstGeom>
          <a:noFill/>
          <a:ln w="9525">
            <a:noFill/>
            <a:miter lim="800000"/>
            <a:headEnd/>
            <a:tailEnd/>
          </a:ln>
        </p:spPr>
      </p:pic>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37</a:t>
            </a:fld>
            <a:endParaRPr lang="en-US" altLang="en-US" sz="2200" dirty="0">
              <a:solidFill>
                <a:srgbClr val="66FF33"/>
              </a:solidFill>
            </a:endParaRPr>
          </a:p>
        </p:txBody>
      </p:sp>
    </p:spTree>
    <p:extLst>
      <p:ext uri="{BB962C8B-B14F-4D97-AF65-F5344CB8AC3E}">
        <p14:creationId xmlns:p14="http://schemas.microsoft.com/office/powerpoint/2010/main" val="1858710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Content Placeholder 2"/>
          <p:cNvSpPr>
            <a:spLocks noGrp="1"/>
          </p:cNvSpPr>
          <p:nvPr>
            <p:ph sz="half" idx="1"/>
          </p:nvPr>
        </p:nvSpPr>
        <p:spPr>
          <a:xfrm>
            <a:off x="193675" y="844550"/>
            <a:ext cx="8743950" cy="4325938"/>
          </a:xfrm>
        </p:spPr>
        <p:txBody>
          <a:bodyPr/>
          <a:lstStyle/>
          <a:p>
            <a:pPr eaLnBrk="1" hangingPunct="1"/>
            <a:r>
              <a:rPr lang="en-US" dirty="0"/>
              <a:t>A bond occurs when atomic </a:t>
            </a:r>
            <a:r>
              <a:rPr lang="en-US" dirty="0" err="1"/>
              <a:t>orbitals</a:t>
            </a:r>
            <a:r>
              <a:rPr lang="en-US" dirty="0"/>
              <a:t> overlap. Overlapping </a:t>
            </a:r>
            <a:r>
              <a:rPr lang="en-US" dirty="0" err="1"/>
              <a:t>orbitals</a:t>
            </a:r>
            <a:r>
              <a:rPr lang="en-US" dirty="0"/>
              <a:t> is like overlapping waves</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Only constructive interference results in a bond</a:t>
            </a:r>
          </a:p>
          <a:p>
            <a:pPr eaLnBrk="1" hangingPunct="1"/>
            <a:endParaRPr lang="en-US" dirty="0"/>
          </a:p>
        </p:txBody>
      </p:sp>
      <p:pic>
        <p:nvPicPr>
          <p:cNvPr id="32770" name="Picture 3"/>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123825" y="3883161"/>
            <a:ext cx="8882063" cy="1687591"/>
          </a:xfrm>
          <a:prstGeom prst="rect">
            <a:avLst/>
          </a:prstGeom>
          <a:noFill/>
          <a:ln w="9525">
            <a:noFill/>
            <a:miter lim="800000"/>
            <a:headEnd/>
            <a:tailEnd/>
          </a:ln>
        </p:spPr>
      </p:pic>
      <p:pic>
        <p:nvPicPr>
          <p:cNvPr id="32776" name="Picture 2"/>
          <p:cNvPicPr>
            <a:picLocks noChangeAspect="1" noChangeArrowheads="1"/>
          </p:cNvPicPr>
          <p:nvPr/>
        </p:nvPicPr>
        <p:blipFill>
          <a:blip r:embed="rId4"/>
          <a:stretch>
            <a:fillRect/>
          </a:stretch>
        </p:blipFill>
        <p:spPr bwMode="auto">
          <a:xfrm>
            <a:off x="439934" y="1878360"/>
            <a:ext cx="8286358" cy="1917700"/>
          </a:xfrm>
          <a:prstGeom prst="rect">
            <a:avLst/>
          </a:prstGeom>
          <a:noFill/>
          <a:ln w="9525">
            <a:noFill/>
            <a:miter lim="800000"/>
            <a:headEnd/>
            <a:tailEnd/>
          </a:ln>
        </p:spPr>
      </p:pic>
      <p:sp>
        <p:nvSpPr>
          <p:cNvPr id="32771" name="Title 1"/>
          <p:cNvSpPr>
            <a:spLocks noGrp="1"/>
          </p:cNvSpPr>
          <p:nvPr>
            <p:ph type="title"/>
          </p:nvPr>
        </p:nvSpPr>
        <p:spPr>
          <a:xfrm>
            <a:off x="457200" y="106363"/>
            <a:ext cx="8229600" cy="738187"/>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Valence Bond Theory</a:t>
            </a:r>
          </a:p>
        </p:txBody>
      </p: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38</a:t>
            </a:fld>
            <a:endParaRPr lang="en-US" altLang="en-US" sz="2200" dirty="0">
              <a:solidFill>
                <a:srgbClr val="66FF33"/>
              </a:solidFill>
            </a:endParaRPr>
          </a:p>
        </p:txBody>
      </p:sp>
    </p:spTree>
    <p:extLst>
      <p:ext uri="{BB962C8B-B14F-4D97-AF65-F5344CB8AC3E}">
        <p14:creationId xmlns:p14="http://schemas.microsoft.com/office/powerpoint/2010/main" val="813321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klein2e_fig_01_13.jpg"/>
          <p:cNvPicPr>
            <a:picLocks noChangeAspect="1"/>
          </p:cNvPicPr>
          <p:nvPr/>
        </p:nvPicPr>
        <p:blipFill>
          <a:blip r:embed="rId3"/>
          <a:stretch>
            <a:fillRect/>
          </a:stretch>
        </p:blipFill>
        <p:spPr>
          <a:xfrm>
            <a:off x="234035" y="2773251"/>
            <a:ext cx="4537515" cy="1043198"/>
          </a:xfrm>
          <a:prstGeom prst="rect">
            <a:avLst/>
          </a:prstGeom>
        </p:spPr>
      </p:pic>
      <p:sp>
        <p:nvSpPr>
          <p:cNvPr id="33796" name="Content Placeholder 2"/>
          <p:cNvSpPr>
            <a:spLocks noGrp="1"/>
          </p:cNvSpPr>
          <p:nvPr>
            <p:ph sz="half" idx="1"/>
          </p:nvPr>
        </p:nvSpPr>
        <p:spPr>
          <a:xfrm>
            <a:off x="193675" y="844550"/>
            <a:ext cx="8743950" cy="877888"/>
          </a:xfrm>
        </p:spPr>
        <p:txBody>
          <a:bodyPr/>
          <a:lstStyle/>
          <a:p>
            <a:pPr eaLnBrk="1" hangingPunct="1"/>
            <a:r>
              <a:rPr lang="en-US" dirty="0"/>
              <a:t>The bond for a H</a:t>
            </a:r>
            <a:r>
              <a:rPr lang="en-US" baseline="-25000" dirty="0"/>
              <a:t>2</a:t>
            </a:r>
            <a:r>
              <a:rPr lang="en-US" dirty="0"/>
              <a:t> molecule results from constructive interference</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Where do the bonded electrons spend most of their time?</a:t>
            </a:r>
          </a:p>
        </p:txBody>
      </p:sp>
      <p:pic>
        <p:nvPicPr>
          <p:cNvPr id="33801" name="Picture 4"/>
          <p:cNvPicPr>
            <a:picLocks noChangeAspect="1" noChangeArrowheads="1"/>
          </p:cNvPicPr>
          <p:nvPr/>
        </p:nvPicPr>
        <p:blipFill>
          <a:blip r:embed="rId4"/>
          <a:srcRect/>
          <a:stretch>
            <a:fillRect/>
          </a:stretch>
        </p:blipFill>
        <p:spPr bwMode="auto">
          <a:xfrm>
            <a:off x="8168834" y="3622683"/>
            <a:ext cx="744979" cy="896930"/>
          </a:xfrm>
          <a:prstGeom prst="rect">
            <a:avLst/>
          </a:prstGeom>
          <a:noFill/>
          <a:ln w="9525">
            <a:noFill/>
            <a:miter lim="800000"/>
            <a:headEnd/>
            <a:tailEnd/>
          </a:ln>
        </p:spPr>
      </p:pic>
      <p:sp>
        <p:nvSpPr>
          <p:cNvPr id="33795" name="Title 1"/>
          <p:cNvSpPr>
            <a:spLocks noGrp="1"/>
          </p:cNvSpPr>
          <p:nvPr>
            <p:ph type="title"/>
          </p:nvPr>
        </p:nvSpPr>
        <p:spPr>
          <a:xfrm>
            <a:off x="457200" y="106363"/>
            <a:ext cx="8229600" cy="738187"/>
          </a:xfrm>
        </p:spPr>
        <p:txBody>
          <a:bodyPr/>
          <a:lstStyle/>
          <a:p>
            <a:pPr eaLnBrk="1" hangingPunct="1"/>
            <a:r>
              <a:rPr lang="en-US" dirty="0"/>
              <a:t> Valence Bond Theory</a:t>
            </a:r>
          </a:p>
        </p:txBody>
      </p:sp>
      <p:pic>
        <p:nvPicPr>
          <p:cNvPr id="14" name="Picture 13" descr="klein2e_fig_01_13.jpg"/>
          <p:cNvPicPr>
            <a:picLocks noChangeAspect="1"/>
          </p:cNvPicPr>
          <p:nvPr/>
        </p:nvPicPr>
        <p:blipFill>
          <a:blip r:embed="rId5"/>
          <a:stretch>
            <a:fillRect/>
          </a:stretch>
        </p:blipFill>
        <p:spPr>
          <a:xfrm>
            <a:off x="4933503" y="1463981"/>
            <a:ext cx="3939286" cy="3342426"/>
          </a:xfrm>
          <a:prstGeom prst="rect">
            <a:avLst/>
          </a:prstGeom>
        </p:spPr>
      </p:pic>
      <p:sp>
        <p:nvSpPr>
          <p:cNvPr id="9"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39</a:t>
            </a:fld>
            <a:endParaRPr lang="en-US" altLang="en-US" sz="2200" dirty="0">
              <a:solidFill>
                <a:srgbClr val="66FF33"/>
              </a:solidFill>
            </a:endParaRPr>
          </a:p>
        </p:txBody>
      </p:sp>
    </p:spTree>
    <p:extLst>
      <p:ext uri="{BB962C8B-B14F-4D97-AF65-F5344CB8AC3E}">
        <p14:creationId xmlns:p14="http://schemas.microsoft.com/office/powerpoint/2010/main" val="419263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7014048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57200"/>
            <a:ext cx="163036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tir fry on blu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43200"/>
            <a:ext cx="160496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Pizz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4196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ea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723900"/>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Turke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51054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Orata Pugliese">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2800" y="4495800"/>
            <a:ext cx="158273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Pashka">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9000" y="2590800"/>
            <a:ext cx="1281113" cy="17526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13"/>
          <p:cNvSpPr>
            <a:spLocks noGrp="1" noChangeArrowheads="1"/>
          </p:cNvSpPr>
          <p:nvPr>
            <p:ph type="title"/>
          </p:nvPr>
        </p:nvSpPr>
        <p:spPr>
          <a:xfrm>
            <a:off x="685800" y="228600"/>
            <a:ext cx="7772400" cy="1143000"/>
          </a:xfrm>
        </p:spPr>
        <p:txBody>
          <a:bodyPr/>
          <a:lstStyle/>
          <a:p>
            <a:r>
              <a:rPr lang="en-US" altLang="en-US" b="1">
                <a:solidFill>
                  <a:srgbClr val="66FF66"/>
                </a:solidFill>
                <a:latin typeface="Comic Sans MS" panose="030F0702030302020204" pitchFamily="66" charset="0"/>
              </a:rPr>
              <a:t>More Chemicals</a:t>
            </a:r>
            <a:br>
              <a:rPr lang="en-US" altLang="en-US" b="1">
                <a:solidFill>
                  <a:srgbClr val="66FF66"/>
                </a:solidFill>
                <a:latin typeface="Comic Sans MS" panose="030F0702030302020204" pitchFamily="66" charset="0"/>
              </a:rPr>
            </a:br>
            <a:endParaRPr lang="en-US" altLang="en-US" b="1">
              <a:solidFill>
                <a:srgbClr val="66FF66"/>
              </a:solidFill>
              <a:latin typeface="Comic Sans MS" panose="030F0702030302020204" pitchFamily="66" charset="0"/>
            </a:endParaRPr>
          </a:p>
        </p:txBody>
      </p:sp>
      <p:pic>
        <p:nvPicPr>
          <p:cNvPr id="4111" name="Picture 15" descr="945_O"/>
          <p:cNvPicPr>
            <a:picLocks noGrp="1" noChangeAspect="1" noChangeArrowheads="1"/>
          </p:cNvPicPr>
          <p:nvPr>
            <p:ph idx="1"/>
          </p:nvPr>
        </p:nvPicPr>
        <p:blipFill>
          <a:blip r:embed="rId15">
            <a:extLst>
              <a:ext uri="{28A0092B-C50C-407E-A947-70E740481C1C}">
                <a14:useLocalDpi xmlns:a14="http://schemas.microsoft.com/office/drawing/2010/main" val="0"/>
              </a:ext>
            </a:extLst>
          </a:blip>
          <a:srcRect/>
          <a:stretch>
            <a:fillRect/>
          </a:stretch>
        </p:blipFill>
        <p:spPr>
          <a:xfrm>
            <a:off x="2514600" y="1371600"/>
            <a:ext cx="411480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4" name="Straight Connector 13"/>
          <p:cNvCxnSpPr/>
          <p:nvPr/>
        </p:nvCxnSpPr>
        <p:spPr bwMode="auto">
          <a:xfrm>
            <a:off x="2326482" y="794041"/>
            <a:ext cx="4491037" cy="6059"/>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lide Number Placeholder 3"/>
          <p:cNvSpPr>
            <a:spLocks noGrp="1"/>
          </p:cNvSpPr>
          <p:nvPr>
            <p:ph type="sldNum" sz="quarter" idx="11"/>
          </p:nvPr>
        </p:nvSpPr>
        <p:spPr/>
        <p:txBody>
          <a:bodyPr/>
          <a:lstStyle/>
          <a:p>
            <a:fld id="{7FF4F9F1-D29D-45AE-AAD6-907463DA31F1}" type="slidenum">
              <a:rPr lang="en-US" altLang="en-US" smtClean="0"/>
              <a:pPr/>
              <a:t>4</a:t>
            </a:fld>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Text Box 2"/>
          <p:cNvSpPr txBox="1">
            <a:spLocks noChangeArrowheads="1"/>
          </p:cNvSpPr>
          <p:nvPr/>
        </p:nvSpPr>
        <p:spPr bwMode="auto">
          <a:xfrm>
            <a:off x="82066" y="1706623"/>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Energy diagram depicting solutions as energy “levels”:</a:t>
            </a:r>
          </a:p>
        </p:txBody>
      </p:sp>
      <p:sp>
        <p:nvSpPr>
          <p:cNvPr id="685059" name="Text Box 3"/>
          <p:cNvSpPr txBox="1">
            <a:spLocks noChangeArrowheads="1"/>
          </p:cNvSpPr>
          <p:nvPr/>
        </p:nvSpPr>
        <p:spPr bwMode="auto">
          <a:xfrm>
            <a:off x="5867400" y="2393764"/>
            <a:ext cx="3276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66CCFF"/>
                </a:solidFill>
                <a:effectLst>
                  <a:outerShdw blurRad="38100" dist="38100" dir="2700000" algn="tl">
                    <a:srgbClr val="000000"/>
                  </a:outerShdw>
                </a:effectLst>
                <a:uLnTx/>
                <a:uFillTx/>
                <a:latin typeface="Comic Sans MS" panose="030F0702030302020204" pitchFamily="66" charset="0"/>
                <a:ea typeface="+mn-ea"/>
                <a:cs typeface="+mn-cs"/>
              </a:rPr>
              <a:t>There are rules for “filling up” levels with</a:t>
            </a: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e</a:t>
            </a:r>
          </a:p>
        </p:txBody>
      </p:sp>
      <p:sp>
        <p:nvSpPr>
          <p:cNvPr id="685060" name="Text Box 4"/>
          <p:cNvSpPr txBox="1">
            <a:spLocks noChangeArrowheads="1"/>
          </p:cNvSpPr>
          <p:nvPr/>
        </p:nvSpPr>
        <p:spPr bwMode="auto">
          <a:xfrm>
            <a:off x="0" y="4191000"/>
            <a:ext cx="9144000" cy="1169551"/>
          </a:xfrm>
          <a:prstGeom prst="rect">
            <a:avLst/>
          </a:prstGeom>
          <a:solidFill>
            <a:srgbClr val="000099"/>
          </a:solidFill>
          <a:ln>
            <a:noFill/>
          </a:ln>
          <a:effectLst/>
        </p:spPr>
        <p:txBody>
          <a:bodyPr>
            <a:spAutoFit/>
          </a:bodyPr>
          <a:lstStyle>
            <a:lvl1pPr marL="342900" indent="-342900">
              <a:defRPr sz="2400">
                <a:solidFill>
                  <a:schemeClr val="tx1"/>
                </a:solidFill>
                <a:latin typeface="Times New Roman" panose="02020603050405020304" pitchFamily="18" charset="0"/>
              </a:defRPr>
            </a:lvl1pPr>
            <a:lvl2pPr marL="800100" indent="-342900">
              <a:defRPr sz="2400">
                <a:solidFill>
                  <a:schemeClr val="tx1"/>
                </a:solidFill>
                <a:latin typeface="Times New Roman" panose="02020603050405020304" pitchFamily="18" charset="0"/>
              </a:defRPr>
            </a:lvl2pPr>
            <a:lvl3pPr marL="1257300" indent="-342900">
              <a:defRPr sz="2400">
                <a:solidFill>
                  <a:schemeClr val="tx1"/>
                </a:solidFill>
                <a:latin typeface="Times New Roman" panose="02020603050405020304" pitchFamily="18" charset="0"/>
              </a:defRPr>
            </a:lvl3pPr>
            <a:lvl4pPr marL="1714500" indent="-342900">
              <a:defRPr sz="2400">
                <a:solidFill>
                  <a:schemeClr val="tx1"/>
                </a:solidFill>
                <a:latin typeface="Times New Roman" panose="02020603050405020304" pitchFamily="18" charset="0"/>
              </a:defRPr>
            </a:lvl4pPr>
            <a:lvl5pPr marL="2171700" indent="-342900">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Lower energy orbitals filled first (</a:t>
            </a:r>
            <a:r>
              <a:rPr kumimoji="0" lang="en-US" altLang="en-US" sz="28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rPr>
              <a:t>closed shell</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en-US" sz="2800" b="0" i="0" u="none" strike="noStrike" kern="1200" cap="none" spc="0" normalizeH="0" baseline="0" noProof="0" dirty="0">
                <a:ln>
                  <a:noFill/>
                </a:ln>
                <a:solidFill>
                  <a:srgbClr val="66CCFF"/>
                </a:solidFill>
                <a:effectLst>
                  <a:outerShdw blurRad="38100" dist="38100" dir="2700000" algn="tl">
                    <a:srgbClr val="000000"/>
                  </a:outerShdw>
                </a:effectLst>
                <a:uLnTx/>
                <a:uFillTx/>
                <a:latin typeface="Comic Sans MS" panose="030F0702030302020204" pitchFamily="66" charset="0"/>
                <a:ea typeface="+mn-ea"/>
                <a:cs typeface="+mn-cs"/>
              </a:rPr>
              <a:t> Pauli</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8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rPr>
              <a:t>Exclusion principle</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2</a:t>
            </a:r>
            <a:r>
              <a:rPr kumimoji="0" lang="en-US"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e</a:t>
            </a:r>
            <a:r>
              <a:rPr kumimoji="0" lang="en-US"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max in each level</a:t>
            </a:r>
          </a:p>
        </p:txBody>
      </p:sp>
      <p:sp>
        <p:nvSpPr>
          <p:cNvPr id="685078" name="Rectangle 22"/>
          <p:cNvSpPr>
            <a:spLocks noGrp="1" noChangeArrowheads="1"/>
          </p:cNvSpPr>
          <p:nvPr>
            <p:ph type="title"/>
          </p:nvPr>
        </p:nvSpPr>
        <p:spPr>
          <a:xfrm>
            <a:off x="685800" y="76200"/>
            <a:ext cx="7772400" cy="1143000"/>
          </a:xfrm>
        </p:spPr>
        <p:txBody>
          <a:bodyPr/>
          <a:lstStyle/>
          <a:p>
            <a:r>
              <a:rPr lang="en-US" altLang="en-US" sz="4000" dirty="0"/>
              <a:t>Aufbau Principle</a:t>
            </a:r>
            <a:br>
              <a:rPr lang="en-US" altLang="en-US" sz="4000" dirty="0"/>
            </a:br>
            <a:r>
              <a:rPr lang="en-US" altLang="en-US" sz="2400" dirty="0">
                <a:solidFill>
                  <a:srgbClr val="FFC000"/>
                </a:solidFill>
              </a:rPr>
              <a:t>Or: Where The Electrons Go</a:t>
            </a:r>
            <a:endParaRPr lang="en-US" altLang="en-US" sz="4000" dirty="0">
              <a:solidFill>
                <a:srgbClr val="FFC000"/>
              </a:solidFill>
            </a:endParaRPr>
          </a:p>
        </p:txBody>
      </p:sp>
      <p:cxnSp>
        <p:nvCxnSpPr>
          <p:cNvPr id="23" name="Straight Connector 22"/>
          <p:cNvCxnSpPr/>
          <p:nvPr/>
        </p:nvCxnSpPr>
        <p:spPr bwMode="auto">
          <a:xfrm>
            <a:off x="152400" y="1198683"/>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40</a:t>
            </a:fld>
            <a:endParaRPr lang="en-US" altLang="en-US" sz="2200" dirty="0">
              <a:solidFill>
                <a:srgbClr val="66FF33"/>
              </a:solidFill>
            </a:endParaRPr>
          </a:p>
        </p:txBody>
      </p:sp>
    </p:spTree>
    <p:extLst>
      <p:ext uri="{BB962C8B-B14F-4D97-AF65-F5344CB8AC3E}">
        <p14:creationId xmlns:p14="http://schemas.microsoft.com/office/powerpoint/2010/main" val="1777476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tretch>
            <a:fillRect/>
          </a:stretch>
        </p:blipFill>
        <p:spPr bwMode="auto">
          <a:xfrm>
            <a:off x="4752975" y="916403"/>
            <a:ext cx="4238625" cy="3321806"/>
          </a:xfrm>
          <a:prstGeom prst="rect">
            <a:avLst/>
          </a:prstGeom>
          <a:noFill/>
          <a:ln w="9525">
            <a:noFill/>
            <a:miter lim="800000"/>
            <a:headEnd/>
            <a:tailEnd/>
          </a:ln>
        </p:spPr>
      </p:pic>
      <p:sp>
        <p:nvSpPr>
          <p:cNvPr id="34819" name="Title 1"/>
          <p:cNvSpPr>
            <a:spLocks noGrp="1"/>
          </p:cNvSpPr>
          <p:nvPr>
            <p:ph type="title"/>
          </p:nvPr>
        </p:nvSpPr>
        <p:spPr>
          <a:xfrm>
            <a:off x="457200" y="106363"/>
            <a:ext cx="8229600" cy="738187"/>
          </a:xfrm>
        </p:spPr>
        <p:txBody>
          <a:bodyPr/>
          <a:lstStyle/>
          <a:p>
            <a:pPr eaLnBrk="1" hangingPunct="1"/>
            <a:r>
              <a:rPr lang="en-US" dirty="0"/>
              <a:t> Molecular Orbital (MO) Theory</a:t>
            </a:r>
          </a:p>
        </p:txBody>
      </p:sp>
      <p:sp>
        <p:nvSpPr>
          <p:cNvPr id="34820" name="Content Placeholder 2"/>
          <p:cNvSpPr>
            <a:spLocks noGrp="1"/>
          </p:cNvSpPr>
          <p:nvPr>
            <p:ph sz="half" idx="1"/>
          </p:nvPr>
        </p:nvSpPr>
        <p:spPr>
          <a:xfrm>
            <a:off x="193675" y="844550"/>
            <a:ext cx="5072063" cy="877888"/>
          </a:xfrm>
        </p:spPr>
        <p:txBody>
          <a:bodyPr/>
          <a:lstStyle/>
          <a:p>
            <a:pPr eaLnBrk="1" hangingPunct="1"/>
            <a:r>
              <a:rPr lang="en-US" dirty="0"/>
              <a:t>Atomic orbital </a:t>
            </a:r>
            <a:r>
              <a:rPr lang="en-US" dirty="0" err="1"/>
              <a:t>wavefunctions</a:t>
            </a:r>
            <a:r>
              <a:rPr lang="en-US" dirty="0"/>
              <a:t> overlap to form MOs that extend over the entire molecule.</a:t>
            </a:r>
          </a:p>
          <a:p>
            <a:pPr eaLnBrk="1" hangingPunct="1"/>
            <a:endParaRPr lang="en-US" dirty="0"/>
          </a:p>
          <a:p>
            <a:pPr eaLnBrk="1" hangingPunct="1"/>
            <a:r>
              <a:rPr lang="en-US" dirty="0"/>
              <a:t>MOs include both constructive and destructive interference.</a:t>
            </a:r>
          </a:p>
          <a:p>
            <a:pPr eaLnBrk="1" hangingPunct="1"/>
            <a:endParaRPr lang="en-US" dirty="0"/>
          </a:p>
          <a:p>
            <a:pPr eaLnBrk="1" hangingPunct="1"/>
            <a:r>
              <a:rPr lang="en-US" dirty="0"/>
              <a:t>The number of MOs created = the number of AOs used.</a:t>
            </a:r>
          </a:p>
          <a:p>
            <a:pPr eaLnBrk="1" hangingPunct="1">
              <a:buFont typeface="Arial" charset="0"/>
              <a:buNone/>
            </a:pPr>
            <a:endParaRPr lang="en-US" dirty="0"/>
          </a:p>
        </p:txBody>
      </p:sp>
      <p:sp>
        <p:nvSpPr>
          <p:cNvPr id="11" name="Rectangle 10"/>
          <p:cNvSpPr/>
          <p:nvPr/>
        </p:nvSpPr>
        <p:spPr>
          <a:xfrm>
            <a:off x="6456363" y="4344988"/>
            <a:ext cx="1298575" cy="523875"/>
          </a:xfrm>
          <a:prstGeom prst="rect">
            <a:avLst/>
          </a:prstGeom>
        </p:spPr>
        <p:txBody>
          <a:bodyPr wrap="none">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141313"/>
                </a:solidFill>
                <a:effectLst/>
                <a:uLnTx/>
                <a:uFillTx/>
                <a:latin typeface="Calibri" charset="0"/>
                <a:ea typeface="+mn-ea"/>
                <a:cs typeface="+mn-cs"/>
              </a:rPr>
              <a:t>H</a:t>
            </a:r>
            <a:r>
              <a:rPr kumimoji="0" lang="en-US" sz="2800" b="0" i="0" u="none" strike="noStrike" kern="1200" cap="none" spc="0" normalizeH="0" baseline="-25000" noProof="0">
                <a:ln>
                  <a:noFill/>
                </a:ln>
                <a:solidFill>
                  <a:srgbClr val="141313"/>
                </a:solidFill>
                <a:effectLst/>
                <a:uLnTx/>
                <a:uFillTx/>
                <a:latin typeface="Calibri" charset="0"/>
                <a:ea typeface="+mn-ea"/>
                <a:cs typeface="+mn-cs"/>
              </a:rPr>
              <a:t>2</a:t>
            </a:r>
            <a:r>
              <a:rPr kumimoji="0" lang="en-US" sz="2800" b="0" i="0" u="none" strike="noStrike" kern="1200" cap="none" spc="0" normalizeH="0" baseline="0" noProof="0">
                <a:ln>
                  <a:noFill/>
                </a:ln>
                <a:solidFill>
                  <a:srgbClr val="141313"/>
                </a:solidFill>
                <a:effectLst/>
                <a:uLnTx/>
                <a:uFillTx/>
                <a:latin typeface="Calibri" charset="0"/>
                <a:ea typeface="+mn-ea"/>
                <a:cs typeface="+mn-cs"/>
              </a:rPr>
              <a:t> MOs</a:t>
            </a:r>
          </a:p>
        </p:txBody>
      </p: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41</a:t>
            </a:fld>
            <a:endParaRPr lang="en-US" altLang="en-US" sz="2200" dirty="0">
              <a:solidFill>
                <a:srgbClr val="66FF33"/>
              </a:solidFill>
            </a:endParaRPr>
          </a:p>
        </p:txBody>
      </p:sp>
    </p:spTree>
    <p:extLst>
      <p:ext uri="{BB962C8B-B14F-4D97-AF65-F5344CB8AC3E}">
        <p14:creationId xmlns:p14="http://schemas.microsoft.com/office/powerpoint/2010/main" val="3187412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half" idx="1"/>
          </p:nvPr>
        </p:nvSpPr>
        <p:spPr>
          <a:xfrm>
            <a:off x="193675" y="844550"/>
            <a:ext cx="8743950" cy="3340100"/>
          </a:xfrm>
        </p:spPr>
        <p:txBody>
          <a:bodyPr/>
          <a:lstStyle/>
          <a:p>
            <a:pPr eaLnBrk="1" hangingPunct="1"/>
            <a:r>
              <a:rPr lang="en-US"/>
              <a:t>Why is the antibonding orbital higher in energy?</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r>
              <a:rPr lang="en-US"/>
              <a:t>When the AOs overlap, why do the electrons go into the bonding MO rather than the antibonding MO?</a:t>
            </a:r>
          </a:p>
        </p:txBody>
      </p:sp>
      <p:sp>
        <p:nvSpPr>
          <p:cNvPr id="35843" name="Title 1"/>
          <p:cNvSpPr>
            <a:spLocks noGrp="1"/>
          </p:cNvSpPr>
          <p:nvPr>
            <p:ph type="title"/>
          </p:nvPr>
        </p:nvSpPr>
        <p:spPr>
          <a:xfrm>
            <a:off x="457200" y="106363"/>
            <a:ext cx="8229600" cy="738187"/>
          </a:xfrm>
        </p:spPr>
        <p:txBody>
          <a:bodyPr/>
          <a:lstStyle/>
          <a:p>
            <a:pPr eaLnBrk="1" hangingPunct="1"/>
            <a:r>
              <a:rPr lang="en-US" dirty="0"/>
              <a:t> Molecular Orbital Theory</a:t>
            </a:r>
          </a:p>
        </p:txBody>
      </p:sp>
      <p:pic>
        <p:nvPicPr>
          <p:cNvPr id="35847" name="Picture 2"/>
          <p:cNvPicPr>
            <a:picLocks noChangeAspect="1" noChangeArrowheads="1"/>
          </p:cNvPicPr>
          <p:nvPr/>
        </p:nvPicPr>
        <p:blipFill>
          <a:blip r:embed="rId3"/>
          <a:stretch>
            <a:fillRect/>
          </a:stretch>
        </p:blipFill>
        <p:spPr bwMode="auto">
          <a:xfrm>
            <a:off x="2224088" y="1379754"/>
            <a:ext cx="4603750" cy="3607954"/>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42</a:t>
            </a:fld>
            <a:endParaRPr lang="en-US" altLang="en-US" sz="2200" dirty="0">
              <a:solidFill>
                <a:srgbClr val="66FF33"/>
              </a:solidFill>
            </a:endParaRPr>
          </a:p>
        </p:txBody>
      </p:sp>
    </p:spTree>
    <p:extLst>
      <p:ext uri="{BB962C8B-B14F-4D97-AF65-F5344CB8AC3E}">
        <p14:creationId xmlns:p14="http://schemas.microsoft.com/office/powerpoint/2010/main" val="2810804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106363"/>
            <a:ext cx="8229600" cy="738187"/>
          </a:xfrm>
        </p:spPr>
        <p:txBody>
          <a:bodyPr/>
          <a:lstStyle/>
          <a:p>
            <a:pPr eaLnBrk="1" hangingPunct="1"/>
            <a:r>
              <a:rPr lang="en-US" dirty="0"/>
              <a:t> Molecular Orbital Theory</a:t>
            </a:r>
          </a:p>
        </p:txBody>
      </p:sp>
      <p:sp>
        <p:nvSpPr>
          <p:cNvPr id="36867" name="Content Placeholder 2"/>
          <p:cNvSpPr>
            <a:spLocks noGrp="1"/>
          </p:cNvSpPr>
          <p:nvPr>
            <p:ph sz="half" idx="1"/>
          </p:nvPr>
        </p:nvSpPr>
        <p:spPr>
          <a:xfrm>
            <a:off x="193675" y="844550"/>
            <a:ext cx="8743950" cy="5511800"/>
          </a:xfrm>
        </p:spPr>
        <p:txBody>
          <a:bodyPr/>
          <a:lstStyle/>
          <a:p>
            <a:pPr eaLnBrk="1" hangingPunct="1"/>
            <a:r>
              <a:rPr lang="en-US" dirty="0"/>
              <a:t>Imagine a He</a:t>
            </a:r>
            <a:r>
              <a:rPr lang="en-US" baseline="-25000" dirty="0"/>
              <a:t>2</a:t>
            </a:r>
            <a:r>
              <a:rPr lang="en-US" dirty="0"/>
              <a:t> molecule. How would its MOs compare to those for H</a:t>
            </a:r>
            <a:r>
              <a:rPr lang="en-US" baseline="-25000" dirty="0"/>
              <a:t>2</a:t>
            </a:r>
            <a:r>
              <a:rPr lang="en-US" dirty="0"/>
              <a:t>?</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In general, if a molecule has all of its bonding and </a:t>
            </a:r>
            <a:r>
              <a:rPr lang="en-US" dirty="0" err="1"/>
              <a:t>antibonding</a:t>
            </a:r>
            <a:r>
              <a:rPr lang="en-US" dirty="0"/>
              <a:t> MOs occupied, will it be stable or unstable?</a:t>
            </a:r>
          </a:p>
        </p:txBody>
      </p:sp>
      <p:pic>
        <p:nvPicPr>
          <p:cNvPr id="36871" name="Picture 2"/>
          <p:cNvPicPr>
            <a:picLocks noChangeAspect="1" noChangeArrowheads="1"/>
          </p:cNvPicPr>
          <p:nvPr/>
        </p:nvPicPr>
        <p:blipFill>
          <a:blip r:embed="rId3"/>
          <a:stretch>
            <a:fillRect/>
          </a:stretch>
        </p:blipFill>
        <p:spPr bwMode="auto">
          <a:xfrm>
            <a:off x="4699000" y="1451391"/>
            <a:ext cx="4238625" cy="3321806"/>
          </a:xfrm>
          <a:prstGeom prst="rect">
            <a:avLst/>
          </a:prstGeom>
          <a:noFill/>
          <a:ln w="9525">
            <a:noFill/>
            <a:miter lim="800000"/>
            <a:headEnd/>
            <a:tailEnd/>
          </a:ln>
        </p:spPr>
      </p:pic>
      <p:sp>
        <p:nvSpPr>
          <p:cNvPr id="36872" name="Content Placeholder 2"/>
          <p:cNvSpPr>
            <a:spLocks noGrp="1"/>
          </p:cNvSpPr>
          <p:nvPr>
            <p:ph sz="half" idx="1"/>
          </p:nvPr>
        </p:nvSpPr>
        <p:spPr>
          <a:xfrm>
            <a:off x="176213" y="1855788"/>
            <a:ext cx="4783137" cy="3340100"/>
          </a:xfrm>
        </p:spPr>
        <p:txBody>
          <a:bodyPr/>
          <a:lstStyle/>
          <a:p>
            <a:pPr eaLnBrk="1" hangingPunct="1"/>
            <a:endParaRPr lang="en-US" dirty="0"/>
          </a:p>
          <a:p>
            <a:pPr eaLnBrk="1" hangingPunct="1"/>
            <a:r>
              <a:rPr lang="en-US" dirty="0"/>
              <a:t>Why does Helium exist in its atomic form rather than in molecular form?</a:t>
            </a:r>
          </a:p>
        </p:txBody>
      </p: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43</a:t>
            </a:fld>
            <a:endParaRPr lang="en-US" altLang="en-US" sz="2200" dirty="0">
              <a:solidFill>
                <a:srgbClr val="66FF33"/>
              </a:solidFill>
            </a:endParaRPr>
          </a:p>
        </p:txBody>
      </p:sp>
    </p:spTree>
    <p:extLst>
      <p:ext uri="{BB962C8B-B14F-4D97-AF65-F5344CB8AC3E}">
        <p14:creationId xmlns:p14="http://schemas.microsoft.com/office/powerpoint/2010/main" val="2272137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706438" y="142875"/>
            <a:ext cx="7772400" cy="1143000"/>
          </a:xfrm>
        </p:spPr>
        <p:txBody>
          <a:bodyPr/>
          <a:lstStyle/>
          <a:p>
            <a:r>
              <a:rPr lang="en-US" altLang="en-US">
                <a:solidFill>
                  <a:srgbClr val="66FF33"/>
                </a:solidFill>
              </a:rPr>
              <a:t>Why Do Elements React?</a:t>
            </a:r>
          </a:p>
        </p:txBody>
      </p:sp>
      <p:sp>
        <p:nvSpPr>
          <p:cNvPr id="615427" name="Text Box 3"/>
          <p:cNvSpPr txBox="1">
            <a:spLocks noChangeArrowheads="1"/>
          </p:cNvSpPr>
          <p:nvPr/>
        </p:nvSpPr>
        <p:spPr bwMode="auto">
          <a:xfrm>
            <a:off x="866775" y="1555750"/>
            <a:ext cx="1062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a:solidFill>
                  <a:schemeClr val="tx1"/>
                </a:solidFill>
                <a:effectLst>
                  <a:outerShdw blurRad="38100" dist="38100" dir="2700000" algn="tl">
                    <a:srgbClr val="000000"/>
                  </a:outerShdw>
                </a:effectLst>
              </a:rPr>
              <a:t>Aim</a:t>
            </a:r>
            <a:endParaRPr lang="en-US" altLang="en-US" sz="3600">
              <a:solidFill>
                <a:srgbClr val="00CC99"/>
              </a:solidFill>
              <a:effectLst>
                <a:outerShdw blurRad="38100" dist="38100" dir="2700000" algn="tl">
                  <a:srgbClr val="000000"/>
                </a:outerShdw>
              </a:effectLst>
            </a:endParaRPr>
          </a:p>
        </p:txBody>
      </p:sp>
      <p:sp>
        <p:nvSpPr>
          <p:cNvPr id="615428" name="AutoShape 4"/>
          <p:cNvSpPr>
            <a:spLocks noChangeArrowheads="1"/>
          </p:cNvSpPr>
          <p:nvPr/>
        </p:nvSpPr>
        <p:spPr bwMode="auto">
          <a:xfrm>
            <a:off x="2009775" y="1828800"/>
            <a:ext cx="885825" cy="104775"/>
          </a:xfrm>
          <a:prstGeom prst="rightArrow">
            <a:avLst>
              <a:gd name="adj1" fmla="val 50000"/>
              <a:gd name="adj2" fmla="val 211364"/>
            </a:avLst>
          </a:prstGeom>
          <a:solidFill>
            <a:srgbClr val="00CC99"/>
          </a:solidFill>
          <a:ln w="22225" algn="ctr">
            <a:solidFill>
              <a:srgbClr val="00004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5429" name="Text Box 5"/>
          <p:cNvSpPr txBox="1">
            <a:spLocks noChangeArrowheads="1"/>
          </p:cNvSpPr>
          <p:nvPr/>
        </p:nvSpPr>
        <p:spPr bwMode="auto">
          <a:xfrm>
            <a:off x="933450" y="2419350"/>
            <a:ext cx="2867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eriod"/>
            </a:pPr>
            <a:r>
              <a:rPr lang="en-US" altLang="en-US" sz="2800">
                <a:solidFill>
                  <a:srgbClr val="FF9900"/>
                </a:solidFill>
                <a:effectLst>
                  <a:outerShdw blurRad="38100" dist="38100" dir="2700000" algn="tl">
                    <a:srgbClr val="000000"/>
                  </a:outerShdw>
                </a:effectLst>
                <a:latin typeface="Comic Sans MS" panose="030F0702030302020204" pitchFamily="66" charset="0"/>
              </a:rPr>
              <a:t>“Ionic” Bonds</a:t>
            </a:r>
          </a:p>
        </p:txBody>
      </p:sp>
      <p:sp>
        <p:nvSpPr>
          <p:cNvPr id="615430" name="Rectangle 6"/>
          <p:cNvSpPr>
            <a:spLocks noChangeArrowheads="1"/>
          </p:cNvSpPr>
          <p:nvPr/>
        </p:nvSpPr>
        <p:spPr bwMode="auto">
          <a:xfrm>
            <a:off x="1536700" y="3109913"/>
            <a:ext cx="801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Li</a:t>
            </a:r>
            <a:r>
              <a:rPr lang="en-US" altLang="en-US" sz="2800" baseline="30000">
                <a:solidFill>
                  <a:schemeClr val="tx1"/>
                </a:solidFill>
                <a:effectLst>
                  <a:outerShdw blurRad="38100" dist="38100" dir="2700000" algn="tl">
                    <a:srgbClr val="000000"/>
                  </a:outerShdw>
                </a:effectLst>
              </a:rPr>
              <a:t>2,1</a:t>
            </a:r>
          </a:p>
        </p:txBody>
      </p:sp>
      <p:sp>
        <p:nvSpPr>
          <p:cNvPr id="615431" name="Rectangle 7"/>
          <p:cNvSpPr>
            <a:spLocks noChangeArrowheads="1"/>
          </p:cNvSpPr>
          <p:nvPr/>
        </p:nvSpPr>
        <p:spPr bwMode="auto">
          <a:xfrm>
            <a:off x="1533525" y="3795713"/>
            <a:ext cx="11874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Na</a:t>
            </a:r>
            <a:r>
              <a:rPr lang="en-US" altLang="en-US" sz="2800" baseline="30000">
                <a:solidFill>
                  <a:schemeClr val="tx1"/>
                </a:solidFill>
                <a:effectLst>
                  <a:outerShdw blurRad="38100" dist="38100" dir="2700000" algn="tl">
                    <a:srgbClr val="000000"/>
                  </a:outerShdw>
                </a:effectLst>
              </a:rPr>
              <a:t>2,8,1</a:t>
            </a:r>
          </a:p>
        </p:txBody>
      </p:sp>
      <p:sp>
        <p:nvSpPr>
          <p:cNvPr id="615432" name="Rectangle 8"/>
          <p:cNvSpPr>
            <a:spLocks noChangeArrowheads="1"/>
          </p:cNvSpPr>
          <p:nvPr/>
        </p:nvSpPr>
        <p:spPr bwMode="auto">
          <a:xfrm>
            <a:off x="1538288" y="4491038"/>
            <a:ext cx="762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F</a:t>
            </a:r>
            <a:r>
              <a:rPr lang="en-US" altLang="en-US" sz="2800" baseline="30000">
                <a:solidFill>
                  <a:schemeClr val="tx1"/>
                </a:solidFill>
                <a:effectLst>
                  <a:outerShdw blurRad="38100" dist="38100" dir="2700000" algn="tl">
                    <a:srgbClr val="000000"/>
                  </a:outerShdw>
                </a:effectLst>
              </a:rPr>
              <a:t>2,7</a:t>
            </a:r>
          </a:p>
        </p:txBody>
      </p:sp>
      <p:sp>
        <p:nvSpPr>
          <p:cNvPr id="615433" name="Rectangle 9"/>
          <p:cNvSpPr>
            <a:spLocks noChangeArrowheads="1"/>
          </p:cNvSpPr>
          <p:nvPr/>
        </p:nvSpPr>
        <p:spPr bwMode="auto">
          <a:xfrm>
            <a:off x="4500563" y="3106738"/>
            <a:ext cx="1022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rgbClr val="00CC99"/>
                </a:solidFill>
                <a:effectLst>
                  <a:outerShdw blurRad="38100" dist="38100" dir="2700000" algn="tl">
                    <a:srgbClr val="000000"/>
                  </a:outerShdw>
                </a:effectLst>
              </a:rPr>
              <a:t>[Li</a:t>
            </a:r>
            <a:r>
              <a:rPr lang="en-US" altLang="en-US" sz="2800" baseline="30000">
                <a:solidFill>
                  <a:srgbClr val="00CC99"/>
                </a:solidFill>
                <a:effectLst>
                  <a:outerShdw blurRad="38100" dist="38100" dir="2700000" algn="tl">
                    <a:srgbClr val="000000"/>
                  </a:outerShdw>
                </a:effectLst>
              </a:rPr>
              <a:t>2</a:t>
            </a:r>
            <a:r>
              <a:rPr lang="en-US" altLang="en-US" sz="2800">
                <a:solidFill>
                  <a:srgbClr val="00CC99"/>
                </a:solidFill>
                <a:effectLst>
                  <a:outerShdw blurRad="38100" dist="38100" dir="2700000" algn="tl">
                    <a:srgbClr val="000000"/>
                  </a:outerShdw>
                </a:effectLst>
              </a:rPr>
              <a:t>]</a:t>
            </a:r>
            <a:r>
              <a:rPr lang="en-US" altLang="en-US" sz="3200" baseline="30000">
                <a:solidFill>
                  <a:srgbClr val="66CCFF"/>
                </a:solidFill>
                <a:effectLst>
                  <a:outerShdw blurRad="38100" dist="38100" dir="2700000" algn="tl">
                    <a:srgbClr val="000000"/>
                  </a:outerShdw>
                </a:effectLst>
              </a:rPr>
              <a:t>+</a:t>
            </a:r>
          </a:p>
        </p:txBody>
      </p:sp>
      <p:sp>
        <p:nvSpPr>
          <p:cNvPr id="615434" name="Rectangle 10"/>
          <p:cNvSpPr>
            <a:spLocks noChangeArrowheads="1"/>
          </p:cNvSpPr>
          <p:nvPr/>
        </p:nvSpPr>
        <p:spPr bwMode="auto">
          <a:xfrm>
            <a:off x="4511675" y="3792538"/>
            <a:ext cx="14081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rgbClr val="00CC99"/>
                </a:solidFill>
                <a:effectLst>
                  <a:outerShdw blurRad="38100" dist="38100" dir="2700000" algn="tl">
                    <a:srgbClr val="000000"/>
                  </a:outerShdw>
                </a:effectLst>
              </a:rPr>
              <a:t>[Na</a:t>
            </a:r>
            <a:r>
              <a:rPr lang="en-US" altLang="en-US" sz="2800" baseline="30000">
                <a:solidFill>
                  <a:srgbClr val="00CC99"/>
                </a:solidFill>
                <a:effectLst>
                  <a:outerShdw blurRad="38100" dist="38100" dir="2700000" algn="tl">
                    <a:srgbClr val="000000"/>
                  </a:outerShdw>
                </a:effectLst>
              </a:rPr>
              <a:t>2,8</a:t>
            </a:r>
            <a:r>
              <a:rPr lang="en-US" altLang="en-US" sz="2800">
                <a:solidFill>
                  <a:srgbClr val="00CC99"/>
                </a:solidFill>
                <a:effectLst>
                  <a:outerShdw blurRad="38100" dist="38100" dir="2700000" algn="tl">
                    <a:srgbClr val="000000"/>
                  </a:outerShdw>
                </a:effectLst>
              </a:rPr>
              <a:t>]</a:t>
            </a:r>
            <a:r>
              <a:rPr lang="en-US" altLang="en-US" sz="3200" baseline="30000">
                <a:solidFill>
                  <a:srgbClr val="66CCFF"/>
                </a:solidFill>
                <a:effectLst>
                  <a:outerShdw blurRad="38100" dist="38100" dir="2700000" algn="tl">
                    <a:srgbClr val="000000"/>
                  </a:outerShdw>
                </a:effectLst>
              </a:rPr>
              <a:t>+</a:t>
            </a:r>
          </a:p>
        </p:txBody>
      </p:sp>
      <p:sp>
        <p:nvSpPr>
          <p:cNvPr id="615435" name="Rectangle 11"/>
          <p:cNvSpPr>
            <a:spLocks noChangeArrowheads="1"/>
          </p:cNvSpPr>
          <p:nvPr/>
        </p:nvSpPr>
        <p:spPr bwMode="auto">
          <a:xfrm>
            <a:off x="4513263" y="4487863"/>
            <a:ext cx="1139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rgbClr val="00CC99"/>
                </a:solidFill>
                <a:effectLst>
                  <a:outerShdw blurRad="38100" dist="38100" dir="2700000" algn="tl">
                    <a:srgbClr val="000000"/>
                  </a:outerShdw>
                </a:effectLst>
              </a:rPr>
              <a:t>[F</a:t>
            </a:r>
            <a:r>
              <a:rPr lang="en-US" altLang="en-US" sz="2800" baseline="30000">
                <a:solidFill>
                  <a:srgbClr val="00CC99"/>
                </a:solidFill>
                <a:effectLst>
                  <a:outerShdw blurRad="38100" dist="38100" dir="2700000" algn="tl">
                    <a:srgbClr val="000000"/>
                  </a:outerShdw>
                </a:effectLst>
              </a:rPr>
              <a:t>2,8</a:t>
            </a:r>
            <a:r>
              <a:rPr lang="en-US" altLang="en-US" sz="2800">
                <a:solidFill>
                  <a:srgbClr val="00CC99"/>
                </a:solidFill>
                <a:effectLst>
                  <a:outerShdw blurRad="38100" dist="38100" dir="2700000" algn="tl">
                    <a:srgbClr val="000000"/>
                  </a:outerShdw>
                </a:effectLst>
              </a:rPr>
              <a:t>]</a:t>
            </a:r>
            <a:r>
              <a:rPr lang="en-US" altLang="en-US" sz="3200" baseline="30000">
                <a:solidFill>
                  <a:srgbClr val="FF0000"/>
                </a:solidFill>
                <a:effectLst>
                  <a:outerShdw blurRad="38100" dist="38100" dir="2700000" algn="tl">
                    <a:srgbClr val="000000"/>
                  </a:outerShdw>
                </a:effectLst>
              </a:rPr>
              <a:t>-</a:t>
            </a:r>
          </a:p>
        </p:txBody>
      </p:sp>
      <p:sp>
        <p:nvSpPr>
          <p:cNvPr id="615436" name="Line 12"/>
          <p:cNvSpPr>
            <a:spLocks noChangeShapeType="1"/>
          </p:cNvSpPr>
          <p:nvPr/>
        </p:nvSpPr>
        <p:spPr bwMode="auto">
          <a:xfrm>
            <a:off x="3067050" y="3376613"/>
            <a:ext cx="639763"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15437" name="Line 13"/>
          <p:cNvSpPr>
            <a:spLocks noChangeShapeType="1"/>
          </p:cNvSpPr>
          <p:nvPr/>
        </p:nvSpPr>
        <p:spPr bwMode="auto">
          <a:xfrm>
            <a:off x="3068638" y="4024313"/>
            <a:ext cx="639762"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15438" name="Line 14"/>
          <p:cNvSpPr>
            <a:spLocks noChangeShapeType="1"/>
          </p:cNvSpPr>
          <p:nvPr/>
        </p:nvSpPr>
        <p:spPr bwMode="auto">
          <a:xfrm>
            <a:off x="3068638" y="4786313"/>
            <a:ext cx="639762"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15439" name="Text Box 15"/>
          <p:cNvSpPr txBox="1">
            <a:spLocks noChangeArrowheads="1"/>
          </p:cNvSpPr>
          <p:nvPr/>
        </p:nvSpPr>
        <p:spPr bwMode="auto">
          <a:xfrm>
            <a:off x="3032125" y="4371975"/>
            <a:ext cx="669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rgbClr val="FF0000"/>
                </a:solidFill>
                <a:effectLst>
                  <a:outerShdw blurRad="38100" dist="38100" dir="2700000" algn="tl">
                    <a:srgbClr val="000000"/>
                  </a:outerShdw>
                </a:effectLst>
              </a:rPr>
              <a:t>+1e</a:t>
            </a:r>
          </a:p>
        </p:txBody>
      </p:sp>
      <p:sp>
        <p:nvSpPr>
          <p:cNvPr id="615440" name="Text Box 16"/>
          <p:cNvSpPr txBox="1">
            <a:spLocks noChangeArrowheads="1"/>
          </p:cNvSpPr>
          <p:nvPr/>
        </p:nvSpPr>
        <p:spPr bwMode="auto">
          <a:xfrm>
            <a:off x="3013075" y="2952750"/>
            <a:ext cx="619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rgbClr val="FF0000"/>
                </a:solidFill>
                <a:effectLst>
                  <a:outerShdw blurRad="38100" dist="38100" dir="2700000" algn="tl">
                    <a:srgbClr val="000000"/>
                  </a:outerShdw>
                </a:effectLst>
              </a:rPr>
              <a:t>-1e</a:t>
            </a:r>
          </a:p>
        </p:txBody>
      </p:sp>
      <p:sp>
        <p:nvSpPr>
          <p:cNvPr id="615441" name="Text Box 17"/>
          <p:cNvSpPr txBox="1">
            <a:spLocks noChangeArrowheads="1"/>
          </p:cNvSpPr>
          <p:nvPr/>
        </p:nvSpPr>
        <p:spPr bwMode="auto">
          <a:xfrm>
            <a:off x="3022600" y="3609975"/>
            <a:ext cx="619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rgbClr val="FF0000"/>
                </a:solidFill>
                <a:effectLst>
                  <a:outerShdw blurRad="38100" dist="38100" dir="2700000" algn="tl">
                    <a:srgbClr val="000000"/>
                  </a:outerShdw>
                </a:effectLst>
              </a:rPr>
              <a:t>-1e</a:t>
            </a:r>
          </a:p>
        </p:txBody>
      </p:sp>
      <p:sp>
        <p:nvSpPr>
          <p:cNvPr id="615442" name="Text Box 18"/>
          <p:cNvSpPr txBox="1">
            <a:spLocks noChangeArrowheads="1"/>
          </p:cNvSpPr>
          <p:nvPr/>
        </p:nvSpPr>
        <p:spPr bwMode="auto">
          <a:xfrm>
            <a:off x="1495425" y="5181600"/>
            <a:ext cx="2047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effectLst>
                  <a:outerShdw blurRad="38100" dist="38100" dir="2700000" algn="tl">
                    <a:srgbClr val="000000"/>
                  </a:outerShdw>
                </a:effectLst>
              </a:rPr>
              <a:t>Therefore:</a:t>
            </a:r>
          </a:p>
        </p:txBody>
      </p:sp>
      <p:sp>
        <p:nvSpPr>
          <p:cNvPr id="615443" name="Line 19"/>
          <p:cNvSpPr>
            <a:spLocks noChangeShapeType="1"/>
          </p:cNvSpPr>
          <p:nvPr/>
        </p:nvSpPr>
        <p:spPr bwMode="auto">
          <a:xfrm>
            <a:off x="4598988" y="6277908"/>
            <a:ext cx="639762"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15444" name="AutoShape 20"/>
          <p:cNvSpPr>
            <a:spLocks noChangeArrowheads="1"/>
          </p:cNvSpPr>
          <p:nvPr/>
        </p:nvSpPr>
        <p:spPr bwMode="auto">
          <a:xfrm>
            <a:off x="4591050" y="5666720"/>
            <a:ext cx="685800" cy="533400"/>
          </a:xfrm>
          <a:prstGeom prst="irregularSeal2">
            <a:avLst/>
          </a:prstGeom>
          <a:solidFill>
            <a:srgbClr val="FF9900"/>
          </a:solidFill>
          <a:ln w="9525">
            <a:solidFill>
              <a:srgbClr val="000000"/>
            </a:solidFill>
            <a:miter lim="800000"/>
            <a:headEnd/>
            <a:tailEnd/>
          </a:ln>
          <a:effectLst/>
        </p:spPr>
        <p:txBody>
          <a:bodyPr wrap="none" anchor="ctr"/>
          <a:lstStyle/>
          <a:p>
            <a:endParaRPr lang="en-US"/>
          </a:p>
        </p:txBody>
      </p:sp>
      <p:sp>
        <p:nvSpPr>
          <p:cNvPr id="615445" name="Rectangle 21"/>
          <p:cNvSpPr>
            <a:spLocks noChangeArrowheads="1"/>
          </p:cNvSpPr>
          <p:nvPr/>
        </p:nvSpPr>
        <p:spPr bwMode="auto">
          <a:xfrm>
            <a:off x="5988050" y="5825470"/>
            <a:ext cx="33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66CCFF"/>
                </a:solidFill>
                <a:effectLst>
                  <a:outerShdw blurRad="38100" dist="38100" dir="2700000" algn="tl">
                    <a:srgbClr val="000000"/>
                  </a:outerShdw>
                </a:effectLst>
              </a:rPr>
              <a:t>+</a:t>
            </a:r>
          </a:p>
        </p:txBody>
      </p:sp>
      <p:sp>
        <p:nvSpPr>
          <p:cNvPr id="615446" name="Rectangle 22"/>
          <p:cNvSpPr>
            <a:spLocks noChangeArrowheads="1"/>
          </p:cNvSpPr>
          <p:nvPr/>
        </p:nvSpPr>
        <p:spPr bwMode="auto">
          <a:xfrm>
            <a:off x="6483350" y="580642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FF0000"/>
                </a:solidFill>
                <a:effectLst>
                  <a:outerShdw blurRad="38100" dist="38100" dir="2700000" algn="tl">
                    <a:srgbClr val="000000"/>
                  </a:outerShdw>
                </a:effectLst>
              </a:rPr>
              <a:t>-</a:t>
            </a:r>
          </a:p>
        </p:txBody>
      </p:sp>
      <p:sp>
        <p:nvSpPr>
          <p:cNvPr id="615447" name="Rectangle 23"/>
          <p:cNvSpPr>
            <a:spLocks noChangeArrowheads="1"/>
          </p:cNvSpPr>
          <p:nvPr/>
        </p:nvSpPr>
        <p:spPr bwMode="auto">
          <a:xfrm>
            <a:off x="3152775" y="1555750"/>
            <a:ext cx="5349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a:solidFill>
                  <a:srgbClr val="00CC99"/>
                </a:solidFill>
                <a:effectLst>
                  <a:outerShdw blurRad="38100" dist="38100" dir="2700000" algn="tl">
                    <a:srgbClr val="000000"/>
                  </a:outerShdw>
                </a:effectLst>
              </a:rPr>
              <a:t>Noble Gas Configuration</a:t>
            </a:r>
          </a:p>
        </p:txBody>
      </p:sp>
      <p:sp>
        <p:nvSpPr>
          <p:cNvPr id="615448" name="Rectangle 24"/>
          <p:cNvSpPr>
            <a:spLocks noChangeArrowheads="1"/>
          </p:cNvSpPr>
          <p:nvPr/>
        </p:nvSpPr>
        <p:spPr bwMode="auto">
          <a:xfrm>
            <a:off x="5400675" y="6004858"/>
            <a:ext cx="12969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2 Na F</a:t>
            </a:r>
          </a:p>
        </p:txBody>
      </p:sp>
      <p:sp>
        <p:nvSpPr>
          <p:cNvPr id="615449" name="Rectangle 25"/>
          <p:cNvSpPr>
            <a:spLocks noChangeArrowheads="1"/>
          </p:cNvSpPr>
          <p:nvPr/>
        </p:nvSpPr>
        <p:spPr bwMode="auto">
          <a:xfrm>
            <a:off x="3824288" y="6004858"/>
            <a:ext cx="5476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F</a:t>
            </a:r>
            <a:r>
              <a:rPr lang="en-US" altLang="en-US" sz="2800" baseline="-25000">
                <a:solidFill>
                  <a:schemeClr val="tx1"/>
                </a:solidFill>
                <a:effectLst>
                  <a:outerShdw blurRad="38100" dist="38100" dir="2700000" algn="tl">
                    <a:srgbClr val="000000"/>
                  </a:outerShdw>
                </a:effectLst>
              </a:rPr>
              <a:t>2</a:t>
            </a:r>
          </a:p>
        </p:txBody>
      </p:sp>
      <p:sp>
        <p:nvSpPr>
          <p:cNvPr id="615450" name="Rectangle 26"/>
          <p:cNvSpPr>
            <a:spLocks noChangeArrowheads="1"/>
          </p:cNvSpPr>
          <p:nvPr/>
        </p:nvSpPr>
        <p:spPr bwMode="auto">
          <a:xfrm>
            <a:off x="2390775" y="6004858"/>
            <a:ext cx="974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2 Na</a:t>
            </a:r>
          </a:p>
        </p:txBody>
      </p:sp>
      <p:sp>
        <p:nvSpPr>
          <p:cNvPr id="615451" name="Rectangle 27"/>
          <p:cNvSpPr>
            <a:spLocks noChangeArrowheads="1"/>
          </p:cNvSpPr>
          <p:nvPr/>
        </p:nvSpPr>
        <p:spPr bwMode="auto">
          <a:xfrm>
            <a:off x="3330575" y="6006445"/>
            <a:ext cx="35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a:t>
            </a:r>
          </a:p>
        </p:txBody>
      </p:sp>
      <p:sp>
        <p:nvSpPr>
          <p:cNvPr id="615452" name="WordArt 28"/>
          <p:cNvSpPr>
            <a:spLocks noChangeArrowheads="1" noChangeShapeType="1" noTextEdit="1"/>
          </p:cNvSpPr>
          <p:nvPr/>
        </p:nvSpPr>
        <p:spPr bwMode="auto">
          <a:xfrm>
            <a:off x="7000875" y="5838170"/>
            <a:ext cx="1066800" cy="6096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miter lim="800000"/>
                  <a:headEnd/>
                  <a:tailEnd/>
                </a:ln>
                <a:gradFill rotWithShape="0">
                  <a:gsLst>
                    <a:gs pos="0">
                      <a:srgbClr val="FFE701"/>
                    </a:gs>
                    <a:gs pos="100000">
                      <a:srgbClr val="FE3E02"/>
                    </a:gs>
                  </a:gsLst>
                  <a:lin ang="5400000" scaled="1"/>
                </a:gradFill>
                <a:effectLst/>
                <a:latin typeface="Impact" panose="020B0806030902050204" pitchFamily="34" charset="0"/>
              </a:rPr>
              <a:t>Booom</a:t>
            </a:r>
          </a:p>
        </p:txBody>
      </p:sp>
      <p:sp>
        <p:nvSpPr>
          <p:cNvPr id="615453" name="Text Box 29"/>
          <p:cNvSpPr txBox="1">
            <a:spLocks noChangeArrowheads="1"/>
          </p:cNvSpPr>
          <p:nvPr/>
        </p:nvSpPr>
        <p:spPr bwMode="auto">
          <a:xfrm>
            <a:off x="6756400" y="3187700"/>
            <a:ext cx="1905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00"/>
                </a:solidFill>
                <a:effectLst>
                  <a:outerShdw blurRad="38100" dist="38100" dir="2700000" algn="tl">
                    <a:srgbClr val="000000"/>
                  </a:outerShdw>
                </a:effectLst>
              </a:rPr>
              <a:t>Transfer of Valence Electrons</a:t>
            </a:r>
          </a:p>
        </p:txBody>
      </p:sp>
      <p:cxnSp>
        <p:nvCxnSpPr>
          <p:cNvPr id="30" name="Straight Connector 29"/>
          <p:cNvCxnSpPr/>
          <p:nvPr/>
        </p:nvCxnSpPr>
        <p:spPr bwMode="auto">
          <a:xfrm>
            <a:off x="195385" y="1112712"/>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lide Number Placeholder 3"/>
          <p:cNvSpPr>
            <a:spLocks noGrp="1"/>
          </p:cNvSpPr>
          <p:nvPr>
            <p:ph type="sldNum" sz="quarter" idx="11"/>
          </p:nvPr>
        </p:nvSpPr>
        <p:spPr/>
        <p:txBody>
          <a:bodyPr/>
          <a:lstStyle/>
          <a:p>
            <a:fld id="{7FF4F9F1-D29D-45AE-AAD6-907463DA31F1}" type="slidenum">
              <a:rPr lang="en-US" altLang="en-US" smtClean="0"/>
              <a:pPr/>
              <a:t>44</a:t>
            </a:fld>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522" name="Rectangle 74"/>
          <p:cNvSpPr>
            <a:spLocks noChangeArrowheads="1"/>
          </p:cNvSpPr>
          <p:nvPr/>
        </p:nvSpPr>
        <p:spPr bwMode="auto">
          <a:xfrm>
            <a:off x="2708275" y="3206750"/>
            <a:ext cx="5445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a:solidFill>
                  <a:srgbClr val="FF0000"/>
                </a:solidFill>
                <a:effectLst>
                  <a:outerShdw blurRad="38100" dist="38100" dir="2700000" algn="tl">
                    <a:srgbClr val="000000"/>
                  </a:outerShdw>
                </a:effectLst>
              </a:rPr>
              <a:t>-4e</a:t>
            </a:r>
          </a:p>
        </p:txBody>
      </p:sp>
      <p:sp>
        <p:nvSpPr>
          <p:cNvPr id="616523" name="Line 75"/>
          <p:cNvSpPr>
            <a:spLocks noChangeShapeType="1"/>
          </p:cNvSpPr>
          <p:nvPr/>
        </p:nvSpPr>
        <p:spPr bwMode="auto">
          <a:xfrm flipH="1">
            <a:off x="2638425" y="3565525"/>
            <a:ext cx="685800" cy="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24" name="Line 76"/>
          <p:cNvSpPr>
            <a:spLocks noChangeShapeType="1"/>
          </p:cNvSpPr>
          <p:nvPr/>
        </p:nvSpPr>
        <p:spPr bwMode="auto">
          <a:xfrm>
            <a:off x="4919663" y="3565525"/>
            <a:ext cx="762000" cy="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616525" name="Group 77"/>
          <p:cNvGrpSpPr>
            <a:grpSpLocks/>
          </p:cNvGrpSpPr>
          <p:nvPr/>
        </p:nvGrpSpPr>
        <p:grpSpPr bwMode="auto">
          <a:xfrm>
            <a:off x="4451350" y="2714625"/>
            <a:ext cx="2506663" cy="381000"/>
            <a:chOff x="3029" y="1771"/>
            <a:chExt cx="1579" cy="240"/>
          </a:xfrm>
        </p:grpSpPr>
        <p:sp>
          <p:nvSpPr>
            <p:cNvPr id="616526" name="Line 78"/>
            <p:cNvSpPr>
              <a:spLocks noChangeShapeType="1"/>
            </p:cNvSpPr>
            <p:nvPr/>
          </p:nvSpPr>
          <p:spPr bwMode="auto">
            <a:xfrm flipH="1">
              <a:off x="3312" y="1776"/>
              <a:ext cx="1296"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27" name="Line 79"/>
            <p:cNvSpPr>
              <a:spLocks noChangeShapeType="1"/>
            </p:cNvSpPr>
            <p:nvPr/>
          </p:nvSpPr>
          <p:spPr bwMode="auto">
            <a:xfrm flipH="1">
              <a:off x="3029" y="1771"/>
              <a:ext cx="288" cy="24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6528" name="Text Box 80"/>
          <p:cNvSpPr txBox="1">
            <a:spLocks noChangeArrowheads="1"/>
          </p:cNvSpPr>
          <p:nvPr/>
        </p:nvSpPr>
        <p:spPr bwMode="auto">
          <a:xfrm>
            <a:off x="7038975" y="2314575"/>
            <a:ext cx="1741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a:solidFill>
                  <a:schemeClr val="tx1"/>
                </a:solidFill>
                <a:effectLst>
                  <a:outerShdw blurRad="38100" dist="38100" dir="2700000" algn="tl">
                    <a:srgbClr val="000000"/>
                  </a:outerShdw>
                </a:effectLst>
              </a:rPr>
              <a:t>Shows only</a:t>
            </a:r>
          </a:p>
          <a:p>
            <a:pPr algn="ctr" eaLnBrk="0" hangingPunct="0"/>
            <a:r>
              <a:rPr lang="en-US" altLang="en-US" sz="2400">
                <a:solidFill>
                  <a:schemeClr val="tx1"/>
                </a:solidFill>
                <a:effectLst>
                  <a:outerShdw blurRad="38100" dist="38100" dir="2700000" algn="tl">
                    <a:srgbClr val="000000"/>
                  </a:outerShdw>
                </a:effectLst>
              </a:rPr>
              <a:t>valence</a:t>
            </a:r>
            <a:r>
              <a:rPr lang="en-US" altLang="en-US" sz="2400">
                <a:solidFill>
                  <a:srgbClr val="00CC99"/>
                </a:solidFill>
                <a:effectLst>
                  <a:outerShdw blurRad="38100" dist="38100" dir="2700000" algn="tl">
                    <a:srgbClr val="000000"/>
                  </a:outerShdw>
                </a:effectLst>
              </a:rPr>
              <a:t> </a:t>
            </a:r>
            <a:r>
              <a:rPr lang="en-US" altLang="en-US" sz="2400">
                <a:solidFill>
                  <a:srgbClr val="FFFF00"/>
                </a:solidFill>
                <a:effectLst>
                  <a:outerShdw blurRad="38100" dist="38100" dir="2700000" algn="tl">
                    <a:srgbClr val="000000"/>
                  </a:outerShdw>
                </a:effectLst>
              </a:rPr>
              <a:t>e</a:t>
            </a:r>
            <a:r>
              <a:rPr lang="en-US" altLang="en-US" sz="2400">
                <a:solidFill>
                  <a:schemeClr val="tx1"/>
                </a:solidFill>
                <a:effectLst>
                  <a:outerShdw blurRad="38100" dist="38100" dir="2700000" algn="tl">
                    <a:srgbClr val="000000"/>
                  </a:outerShdw>
                </a:effectLst>
              </a:rPr>
              <a:t> </a:t>
            </a:r>
          </a:p>
        </p:txBody>
      </p:sp>
      <p:sp>
        <p:nvSpPr>
          <p:cNvPr id="616529" name="Rectangle 81"/>
          <p:cNvSpPr>
            <a:spLocks noChangeArrowheads="1"/>
          </p:cNvSpPr>
          <p:nvPr/>
        </p:nvSpPr>
        <p:spPr bwMode="auto">
          <a:xfrm>
            <a:off x="1523845" y="3647091"/>
            <a:ext cx="7120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CCFF"/>
                </a:solidFill>
                <a:effectLst>
                  <a:outerShdw blurRad="38100" dist="38100" dir="2700000" algn="tl">
                    <a:srgbClr val="000000"/>
                  </a:outerShdw>
                </a:effectLst>
              </a:rPr>
              <a:t>(He)</a:t>
            </a:r>
          </a:p>
        </p:txBody>
      </p:sp>
      <p:sp>
        <p:nvSpPr>
          <p:cNvPr id="616530" name="Rectangle 82"/>
          <p:cNvSpPr>
            <a:spLocks noChangeArrowheads="1"/>
          </p:cNvSpPr>
          <p:nvPr/>
        </p:nvSpPr>
        <p:spPr bwMode="auto">
          <a:xfrm>
            <a:off x="6010275" y="3713380"/>
            <a:ext cx="7200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solidFill>
                  <a:srgbClr val="CCCCFF"/>
                </a:solidFill>
                <a:effectLst>
                  <a:outerShdw blurRad="38100" dist="38100" dir="2700000" algn="tl">
                    <a:srgbClr val="000000"/>
                  </a:outerShdw>
                </a:effectLst>
              </a:rPr>
              <a:t>(Ne)</a:t>
            </a:r>
          </a:p>
        </p:txBody>
      </p:sp>
      <p:sp>
        <p:nvSpPr>
          <p:cNvPr id="616531" name="Rectangle 83"/>
          <p:cNvSpPr>
            <a:spLocks noChangeArrowheads="1"/>
          </p:cNvSpPr>
          <p:nvPr/>
        </p:nvSpPr>
        <p:spPr bwMode="auto">
          <a:xfrm>
            <a:off x="365125" y="4043363"/>
            <a:ext cx="510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effectLst>
                  <a:outerShdw blurRad="38100" dist="38100" dir="2700000" algn="tl">
                    <a:srgbClr val="000000"/>
                  </a:outerShdw>
                </a:effectLst>
              </a:rPr>
              <a:t>Compromise: electron-sharing</a:t>
            </a:r>
          </a:p>
        </p:txBody>
      </p:sp>
      <p:sp>
        <p:nvSpPr>
          <p:cNvPr id="616532" name="Rectangle 84"/>
          <p:cNvSpPr>
            <a:spLocks noChangeArrowheads="1"/>
          </p:cNvSpPr>
          <p:nvPr/>
        </p:nvSpPr>
        <p:spPr bwMode="auto">
          <a:xfrm>
            <a:off x="5780088" y="4941888"/>
            <a:ext cx="184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a:solidFill>
                  <a:srgbClr val="B2B2B2"/>
                </a:solidFill>
                <a:effectLst>
                  <a:outerShdw blurRad="38100" dist="38100" dir="2700000" algn="tl">
                    <a:srgbClr val="000000"/>
                  </a:outerShdw>
                </a:effectLst>
              </a:rPr>
              <a:t>C</a:t>
            </a:r>
          </a:p>
        </p:txBody>
      </p:sp>
      <p:grpSp>
        <p:nvGrpSpPr>
          <p:cNvPr id="616533" name="Group 85"/>
          <p:cNvGrpSpPr>
            <a:grpSpLocks/>
          </p:cNvGrpSpPr>
          <p:nvPr/>
        </p:nvGrpSpPr>
        <p:grpSpPr bwMode="auto">
          <a:xfrm>
            <a:off x="5767388" y="4603750"/>
            <a:ext cx="217487" cy="427038"/>
            <a:chOff x="4917" y="2742"/>
            <a:chExt cx="137" cy="269"/>
          </a:xfrm>
        </p:grpSpPr>
        <p:sp>
          <p:nvSpPr>
            <p:cNvPr id="616534" name="Rectangle 86"/>
            <p:cNvSpPr>
              <a:spLocks noChangeArrowheads="1"/>
            </p:cNvSpPr>
            <p:nvPr/>
          </p:nvSpPr>
          <p:spPr bwMode="auto">
            <a:xfrm>
              <a:off x="4998" y="2742"/>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6535" name="Rectangle 87"/>
            <p:cNvSpPr>
              <a:spLocks noChangeArrowheads="1"/>
            </p:cNvSpPr>
            <p:nvPr/>
          </p:nvSpPr>
          <p:spPr bwMode="auto">
            <a:xfrm>
              <a:off x="4917" y="2742"/>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16536" name="Rectangle 88"/>
          <p:cNvSpPr>
            <a:spLocks noChangeArrowheads="1"/>
          </p:cNvSpPr>
          <p:nvPr/>
        </p:nvSpPr>
        <p:spPr bwMode="auto">
          <a:xfrm>
            <a:off x="6103938" y="4941888"/>
            <a:ext cx="2365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a:solidFill>
                  <a:srgbClr val="FFFFFF"/>
                </a:solidFill>
                <a:effectLst>
                  <a:outerShdw blurRad="38100" dist="38100" dir="2700000" algn="tl">
                    <a:srgbClr val="000000"/>
                  </a:outerShdw>
                </a:effectLst>
              </a:rPr>
              <a:t>H</a:t>
            </a:r>
          </a:p>
        </p:txBody>
      </p:sp>
      <p:sp>
        <p:nvSpPr>
          <p:cNvPr id="616537" name="Rectangle 89"/>
          <p:cNvSpPr>
            <a:spLocks noChangeArrowheads="1"/>
          </p:cNvSpPr>
          <p:nvPr/>
        </p:nvSpPr>
        <p:spPr bwMode="auto">
          <a:xfrm>
            <a:off x="5775325" y="4549775"/>
            <a:ext cx="2365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a:solidFill>
                  <a:srgbClr val="FFFFFF"/>
                </a:solidFill>
                <a:effectLst>
                  <a:outerShdw blurRad="38100" dist="38100" dir="2700000" algn="tl">
                    <a:srgbClr val="000000"/>
                  </a:outerShdw>
                </a:effectLst>
              </a:rPr>
              <a:t>H</a:t>
            </a:r>
          </a:p>
        </p:txBody>
      </p:sp>
      <p:sp>
        <p:nvSpPr>
          <p:cNvPr id="616538" name="Rectangle 90"/>
          <p:cNvSpPr>
            <a:spLocks noChangeArrowheads="1"/>
          </p:cNvSpPr>
          <p:nvPr/>
        </p:nvSpPr>
        <p:spPr bwMode="auto">
          <a:xfrm>
            <a:off x="5421313" y="4953000"/>
            <a:ext cx="2365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a:solidFill>
                  <a:srgbClr val="FFFFFF"/>
                </a:solidFill>
                <a:effectLst>
                  <a:outerShdw blurRad="38100" dist="38100" dir="2700000" algn="tl">
                    <a:srgbClr val="000000"/>
                  </a:outerShdw>
                </a:effectLst>
              </a:rPr>
              <a:t>H</a:t>
            </a:r>
          </a:p>
        </p:txBody>
      </p:sp>
      <p:sp>
        <p:nvSpPr>
          <p:cNvPr id="616539" name="Rectangle 91"/>
          <p:cNvSpPr>
            <a:spLocks noChangeArrowheads="1"/>
          </p:cNvSpPr>
          <p:nvPr/>
        </p:nvSpPr>
        <p:spPr bwMode="auto">
          <a:xfrm>
            <a:off x="5761038" y="5334000"/>
            <a:ext cx="2333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a:solidFill>
                  <a:srgbClr val="FFFFFF"/>
                </a:solidFill>
                <a:effectLst>
                  <a:outerShdw blurRad="38100" dist="38100" dir="2700000" algn="tl">
                    <a:srgbClr val="000000"/>
                  </a:outerShdw>
                </a:effectLst>
              </a:rPr>
              <a:t>H</a:t>
            </a:r>
          </a:p>
        </p:txBody>
      </p:sp>
      <p:sp>
        <p:nvSpPr>
          <p:cNvPr id="616540" name="Rectangle 92"/>
          <p:cNvSpPr>
            <a:spLocks noChangeArrowheads="1"/>
          </p:cNvSpPr>
          <p:nvPr/>
        </p:nvSpPr>
        <p:spPr bwMode="auto">
          <a:xfrm>
            <a:off x="5895975" y="499745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6541" name="Rectangle 93"/>
          <p:cNvSpPr>
            <a:spLocks noChangeArrowheads="1"/>
          </p:cNvSpPr>
          <p:nvPr/>
        </p:nvSpPr>
        <p:spPr bwMode="auto">
          <a:xfrm>
            <a:off x="5754688" y="4997450"/>
            <a:ext cx="165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6542" name="Rectangle 94"/>
          <p:cNvSpPr>
            <a:spLocks noChangeArrowheads="1"/>
          </p:cNvSpPr>
          <p:nvPr/>
        </p:nvSpPr>
        <p:spPr bwMode="auto">
          <a:xfrm rot="5400000">
            <a:off x="5761832" y="4976019"/>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6543" name="Rectangle 95"/>
          <p:cNvSpPr>
            <a:spLocks noChangeArrowheads="1"/>
          </p:cNvSpPr>
          <p:nvPr/>
        </p:nvSpPr>
        <p:spPr bwMode="auto">
          <a:xfrm rot="5400000">
            <a:off x="5731669" y="4893469"/>
            <a:ext cx="165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6544" name="Rectangle 96"/>
          <p:cNvSpPr>
            <a:spLocks noChangeArrowheads="1"/>
          </p:cNvSpPr>
          <p:nvPr/>
        </p:nvSpPr>
        <p:spPr bwMode="auto">
          <a:xfrm rot="5400000">
            <a:off x="6107907" y="4976019"/>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6545" name="Rectangle 97"/>
          <p:cNvSpPr>
            <a:spLocks noChangeArrowheads="1"/>
          </p:cNvSpPr>
          <p:nvPr/>
        </p:nvSpPr>
        <p:spPr bwMode="auto">
          <a:xfrm rot="5400000">
            <a:off x="6082507" y="4895056"/>
            <a:ext cx="165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nvGrpSpPr>
          <p:cNvPr id="616546" name="Group 98"/>
          <p:cNvGrpSpPr>
            <a:grpSpLocks/>
          </p:cNvGrpSpPr>
          <p:nvPr/>
        </p:nvGrpSpPr>
        <p:grpSpPr bwMode="auto">
          <a:xfrm>
            <a:off x="5176838" y="5608638"/>
            <a:ext cx="1409700" cy="779462"/>
            <a:chOff x="3261" y="3533"/>
            <a:chExt cx="888" cy="491"/>
          </a:xfrm>
        </p:grpSpPr>
        <p:sp>
          <p:nvSpPr>
            <p:cNvPr id="616547" name="Text Box 99"/>
            <p:cNvSpPr txBox="1">
              <a:spLocks noChangeArrowheads="1"/>
            </p:cNvSpPr>
            <p:nvPr/>
          </p:nvSpPr>
          <p:spPr bwMode="auto">
            <a:xfrm>
              <a:off x="3261" y="3705"/>
              <a:ext cx="8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rgbClr val="FFFFFF"/>
                  </a:solidFill>
                  <a:effectLst>
                    <a:outerShdw blurRad="38100" dist="38100" dir="2700000" algn="tl">
                      <a:srgbClr val="000000"/>
                    </a:outerShdw>
                  </a:effectLst>
                </a:rPr>
                <a:t>H</a:t>
              </a:r>
              <a:r>
                <a:rPr lang="en-US" altLang="en-US" sz="2400">
                  <a:solidFill>
                    <a:schemeClr val="tx1"/>
                  </a:solidFill>
                  <a:effectLst>
                    <a:outerShdw blurRad="38100" dist="38100" dir="2700000" algn="tl">
                      <a:srgbClr val="000000"/>
                    </a:outerShdw>
                  </a:effectLst>
                </a:rPr>
                <a:t> O</a:t>
              </a:r>
              <a:r>
                <a:rPr lang="en-US" altLang="en-US" sz="2400">
                  <a:solidFill>
                    <a:srgbClr val="FF0000"/>
                  </a:solidFill>
                  <a:effectLst>
                    <a:outerShdw blurRad="38100" dist="38100" dir="2700000" algn="tl">
                      <a:srgbClr val="000000"/>
                    </a:outerShdw>
                  </a:effectLst>
                </a:rPr>
                <a:t> </a:t>
              </a:r>
              <a:r>
                <a:rPr lang="en-US" altLang="en-US" sz="2400">
                  <a:solidFill>
                    <a:srgbClr val="FFFFFF"/>
                  </a:solidFill>
                  <a:effectLst>
                    <a:outerShdw blurRad="38100" dist="38100" dir="2700000" algn="tl">
                      <a:srgbClr val="000000"/>
                    </a:outerShdw>
                  </a:effectLst>
                </a:rPr>
                <a:t>H</a:t>
              </a:r>
            </a:p>
          </p:txBody>
        </p:sp>
        <p:grpSp>
          <p:nvGrpSpPr>
            <p:cNvPr id="616548" name="Group 100"/>
            <p:cNvGrpSpPr>
              <a:grpSpLocks/>
            </p:cNvGrpSpPr>
            <p:nvPr/>
          </p:nvGrpSpPr>
          <p:grpSpPr bwMode="auto">
            <a:xfrm rot="5400000">
              <a:off x="3807" y="3706"/>
              <a:ext cx="138" cy="269"/>
              <a:chOff x="4710" y="2738"/>
              <a:chExt cx="138" cy="267"/>
            </a:xfrm>
          </p:grpSpPr>
          <p:sp>
            <p:nvSpPr>
              <p:cNvPr id="616549" name="Rectangle 101"/>
              <p:cNvSpPr>
                <a:spLocks noChangeArrowheads="1"/>
              </p:cNvSpPr>
              <p:nvPr/>
            </p:nvSpPr>
            <p:spPr bwMode="auto">
              <a:xfrm>
                <a:off x="4792" y="2738"/>
                <a:ext cx="5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16550" name="Rectangle 102"/>
              <p:cNvSpPr>
                <a:spLocks noChangeArrowheads="1"/>
              </p:cNvSpPr>
              <p:nvPr/>
            </p:nvSpPr>
            <p:spPr bwMode="auto">
              <a:xfrm>
                <a:off x="4710" y="2738"/>
                <a:ext cx="105"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16551" name="Group 103"/>
            <p:cNvGrpSpPr>
              <a:grpSpLocks/>
            </p:cNvGrpSpPr>
            <p:nvPr/>
          </p:nvGrpSpPr>
          <p:grpSpPr bwMode="auto">
            <a:xfrm rot="5400000">
              <a:off x="3596" y="3706"/>
              <a:ext cx="138" cy="269"/>
              <a:chOff x="4710" y="2738"/>
              <a:chExt cx="138" cy="267"/>
            </a:xfrm>
          </p:grpSpPr>
          <p:sp>
            <p:nvSpPr>
              <p:cNvPr id="616552" name="Rectangle 104"/>
              <p:cNvSpPr>
                <a:spLocks noChangeArrowheads="1"/>
              </p:cNvSpPr>
              <p:nvPr/>
            </p:nvSpPr>
            <p:spPr bwMode="auto">
              <a:xfrm>
                <a:off x="4792" y="2738"/>
                <a:ext cx="56"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16553" name="Rectangle 105"/>
              <p:cNvSpPr>
                <a:spLocks noChangeArrowheads="1"/>
              </p:cNvSpPr>
              <p:nvPr/>
            </p:nvSpPr>
            <p:spPr bwMode="auto">
              <a:xfrm>
                <a:off x="4710" y="2738"/>
                <a:ext cx="105"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16554" name="Group 106"/>
            <p:cNvGrpSpPr>
              <a:grpSpLocks/>
            </p:cNvGrpSpPr>
            <p:nvPr/>
          </p:nvGrpSpPr>
          <p:grpSpPr bwMode="auto">
            <a:xfrm>
              <a:off x="3630" y="3533"/>
              <a:ext cx="138" cy="269"/>
              <a:chOff x="4711" y="2738"/>
              <a:chExt cx="137" cy="269"/>
            </a:xfrm>
          </p:grpSpPr>
          <p:sp>
            <p:nvSpPr>
              <p:cNvPr id="616555" name="Rectangle 107"/>
              <p:cNvSpPr>
                <a:spLocks noChangeArrowheads="1"/>
              </p:cNvSpPr>
              <p:nvPr/>
            </p:nvSpPr>
            <p:spPr bwMode="auto">
              <a:xfrm>
                <a:off x="4792" y="2738"/>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16556" name="Rectangle 108"/>
              <p:cNvSpPr>
                <a:spLocks noChangeArrowheads="1"/>
              </p:cNvSpPr>
              <p:nvPr/>
            </p:nvSpPr>
            <p:spPr bwMode="auto">
              <a:xfrm>
                <a:off x="4711" y="2738"/>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grpSp>
        <p:grpSp>
          <p:nvGrpSpPr>
            <p:cNvPr id="616557" name="Group 109"/>
            <p:cNvGrpSpPr>
              <a:grpSpLocks/>
            </p:cNvGrpSpPr>
            <p:nvPr/>
          </p:nvGrpSpPr>
          <p:grpSpPr bwMode="auto">
            <a:xfrm>
              <a:off x="3630" y="3755"/>
              <a:ext cx="138" cy="269"/>
              <a:chOff x="4711" y="2738"/>
              <a:chExt cx="137" cy="269"/>
            </a:xfrm>
          </p:grpSpPr>
          <p:sp>
            <p:nvSpPr>
              <p:cNvPr id="616558" name="Rectangle 110"/>
              <p:cNvSpPr>
                <a:spLocks noChangeArrowheads="1"/>
              </p:cNvSpPr>
              <p:nvPr/>
            </p:nvSpPr>
            <p:spPr bwMode="auto">
              <a:xfrm>
                <a:off x="4792" y="2738"/>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16559" name="Rectangle 111"/>
              <p:cNvSpPr>
                <a:spLocks noChangeArrowheads="1"/>
              </p:cNvSpPr>
              <p:nvPr/>
            </p:nvSpPr>
            <p:spPr bwMode="auto">
              <a:xfrm>
                <a:off x="4711" y="2738"/>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grpSp>
      </p:grpSp>
      <p:sp>
        <p:nvSpPr>
          <p:cNvPr id="616560" name="AutoShape 112"/>
          <p:cNvSpPr>
            <a:spLocks noChangeArrowheads="1"/>
          </p:cNvSpPr>
          <p:nvPr/>
        </p:nvSpPr>
        <p:spPr bwMode="auto">
          <a:xfrm>
            <a:off x="3697288" y="5521325"/>
            <a:ext cx="685800" cy="533400"/>
          </a:xfrm>
          <a:prstGeom prst="irregularSeal2">
            <a:avLst/>
          </a:prstGeom>
          <a:solidFill>
            <a:srgbClr val="FF9900"/>
          </a:solidFill>
          <a:ln w="9525">
            <a:solidFill>
              <a:schemeClr val="tx1"/>
            </a:solidFill>
            <a:miter lim="800000"/>
            <a:headEnd/>
            <a:tailEnd/>
          </a:ln>
          <a:effectLst/>
        </p:spPr>
        <p:txBody>
          <a:bodyPr wrap="none" anchor="ctr"/>
          <a:lstStyle/>
          <a:p>
            <a:endParaRPr lang="en-US"/>
          </a:p>
        </p:txBody>
      </p:sp>
      <p:sp>
        <p:nvSpPr>
          <p:cNvPr id="616561" name="Line 113"/>
          <p:cNvSpPr>
            <a:spLocks noChangeShapeType="1"/>
          </p:cNvSpPr>
          <p:nvPr/>
        </p:nvSpPr>
        <p:spPr bwMode="auto">
          <a:xfrm>
            <a:off x="3397250" y="5124450"/>
            <a:ext cx="1295400" cy="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62" name="Rectangle 114"/>
          <p:cNvSpPr>
            <a:spLocks noChangeArrowheads="1"/>
          </p:cNvSpPr>
          <p:nvPr/>
        </p:nvSpPr>
        <p:spPr bwMode="auto">
          <a:xfrm>
            <a:off x="360363" y="377825"/>
            <a:ext cx="3365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9900"/>
                </a:solidFill>
                <a:effectLst>
                  <a:outerShdw blurRad="38100" dist="38100" dir="2700000" algn="tl">
                    <a:srgbClr val="000000"/>
                  </a:outerShdw>
                </a:effectLst>
              </a:rPr>
              <a:t>2. “Covalent” Bonds</a:t>
            </a:r>
          </a:p>
        </p:txBody>
      </p:sp>
      <p:sp>
        <p:nvSpPr>
          <p:cNvPr id="616563" name="Rectangle 115"/>
          <p:cNvSpPr>
            <a:spLocks noChangeArrowheads="1"/>
          </p:cNvSpPr>
          <p:nvPr/>
        </p:nvSpPr>
        <p:spPr bwMode="auto">
          <a:xfrm>
            <a:off x="1587500" y="3252788"/>
            <a:ext cx="639763"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rgbClr val="B2B2B2"/>
                </a:solidFill>
                <a:latin typeface="Comic Sans MS" panose="030F0702030302020204" pitchFamily="66" charset="0"/>
              </a:rPr>
              <a:t>C</a:t>
            </a:r>
            <a:r>
              <a:rPr lang="en-US" altLang="en-US" sz="2400" b="0" baseline="30000">
                <a:solidFill>
                  <a:srgbClr val="66CCFF"/>
                </a:solidFill>
                <a:latin typeface="Comic Sans MS" panose="030F0702030302020204" pitchFamily="66" charset="0"/>
              </a:rPr>
              <a:t>4+</a:t>
            </a:r>
          </a:p>
        </p:txBody>
      </p:sp>
      <p:sp>
        <p:nvSpPr>
          <p:cNvPr id="616564" name="Rectangle 116"/>
          <p:cNvSpPr>
            <a:spLocks noChangeArrowheads="1"/>
          </p:cNvSpPr>
          <p:nvPr/>
        </p:nvSpPr>
        <p:spPr bwMode="auto">
          <a:xfrm>
            <a:off x="4983163" y="3216275"/>
            <a:ext cx="55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a:solidFill>
                  <a:srgbClr val="66CCFF"/>
                </a:solidFill>
                <a:effectLst>
                  <a:outerShdw blurRad="38100" dist="38100" dir="2700000" algn="tl">
                    <a:srgbClr val="000000"/>
                  </a:outerShdw>
                </a:effectLst>
              </a:rPr>
              <a:t>+4e</a:t>
            </a:r>
          </a:p>
        </p:txBody>
      </p:sp>
      <p:sp>
        <p:nvSpPr>
          <p:cNvPr id="616565" name="Rectangle 117"/>
          <p:cNvSpPr>
            <a:spLocks noChangeArrowheads="1"/>
          </p:cNvSpPr>
          <p:nvPr/>
        </p:nvSpPr>
        <p:spPr bwMode="auto">
          <a:xfrm>
            <a:off x="2197100" y="4854575"/>
            <a:ext cx="88265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chemeClr val="tx1"/>
                </a:solidFill>
                <a:latin typeface="Comic Sans MS" panose="030F0702030302020204" pitchFamily="66" charset="0"/>
              </a:rPr>
              <a:t>4 </a:t>
            </a:r>
            <a:r>
              <a:rPr lang="en-US" altLang="en-US" sz="2400" b="0">
                <a:solidFill>
                  <a:srgbClr val="FFFFFF"/>
                </a:solidFill>
                <a:latin typeface="Comic Sans MS" panose="030F0702030302020204" pitchFamily="66" charset="0"/>
              </a:rPr>
              <a:t>H</a:t>
            </a:r>
            <a:endParaRPr lang="en-US" altLang="en-US" sz="2400" b="0" baseline="30000">
              <a:solidFill>
                <a:srgbClr val="FFFFFF"/>
              </a:solidFill>
              <a:latin typeface="Comic Sans MS" panose="030F0702030302020204" pitchFamily="66" charset="0"/>
            </a:endParaRPr>
          </a:p>
        </p:txBody>
      </p:sp>
      <p:sp>
        <p:nvSpPr>
          <p:cNvPr id="616568" name="Line 120"/>
          <p:cNvSpPr>
            <a:spLocks noChangeShapeType="1"/>
          </p:cNvSpPr>
          <p:nvPr/>
        </p:nvSpPr>
        <p:spPr bwMode="auto">
          <a:xfrm>
            <a:off x="4133850" y="3352473"/>
            <a:ext cx="76200" cy="0"/>
          </a:xfrm>
          <a:prstGeom prst="line">
            <a:avLst/>
          </a:prstGeom>
          <a:noFill/>
          <a:ln w="57150" cap="rnd">
            <a:solidFill>
              <a:srgbClr val="B2B2B2"/>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69" name="Line 121"/>
          <p:cNvSpPr>
            <a:spLocks noChangeShapeType="1"/>
          </p:cNvSpPr>
          <p:nvPr/>
        </p:nvSpPr>
        <p:spPr bwMode="auto">
          <a:xfrm>
            <a:off x="4133850" y="3743325"/>
            <a:ext cx="76200" cy="0"/>
          </a:xfrm>
          <a:prstGeom prst="line">
            <a:avLst/>
          </a:prstGeom>
          <a:noFill/>
          <a:ln w="57150" cap="rnd">
            <a:solidFill>
              <a:srgbClr val="B2B2B2"/>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70" name="Line 122"/>
          <p:cNvSpPr>
            <a:spLocks noChangeShapeType="1"/>
          </p:cNvSpPr>
          <p:nvPr/>
        </p:nvSpPr>
        <p:spPr bwMode="auto">
          <a:xfrm>
            <a:off x="3943350" y="3562350"/>
            <a:ext cx="76200" cy="0"/>
          </a:xfrm>
          <a:prstGeom prst="line">
            <a:avLst/>
          </a:prstGeom>
          <a:noFill/>
          <a:ln w="57150" cap="rnd">
            <a:solidFill>
              <a:srgbClr val="B2B2B2"/>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71" name="Line 123"/>
          <p:cNvSpPr>
            <a:spLocks noChangeShapeType="1"/>
          </p:cNvSpPr>
          <p:nvPr/>
        </p:nvSpPr>
        <p:spPr bwMode="auto">
          <a:xfrm>
            <a:off x="4305300" y="3562350"/>
            <a:ext cx="76200" cy="0"/>
          </a:xfrm>
          <a:prstGeom prst="line">
            <a:avLst/>
          </a:prstGeom>
          <a:noFill/>
          <a:ln w="57150" cap="rnd">
            <a:solidFill>
              <a:srgbClr val="B2B2B2"/>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72" name="Rectangle 124"/>
          <p:cNvSpPr>
            <a:spLocks noChangeArrowheads="1"/>
          </p:cNvSpPr>
          <p:nvPr/>
        </p:nvSpPr>
        <p:spPr bwMode="auto">
          <a:xfrm>
            <a:off x="3792538" y="3281363"/>
            <a:ext cx="639762"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rgbClr val="B2B2B2"/>
                </a:solidFill>
                <a:latin typeface="Comic Sans MS" panose="030F0702030302020204" pitchFamily="66" charset="0"/>
              </a:rPr>
              <a:t>C</a:t>
            </a:r>
            <a:endParaRPr lang="en-US" altLang="en-US" sz="2400" b="0" baseline="30000">
              <a:solidFill>
                <a:schemeClr val="accent1"/>
              </a:solidFill>
              <a:latin typeface="Comic Sans MS" panose="030F0702030302020204" pitchFamily="66" charset="0"/>
            </a:endParaRPr>
          </a:p>
        </p:txBody>
      </p:sp>
      <p:grpSp>
        <p:nvGrpSpPr>
          <p:cNvPr id="616573" name="Group 125"/>
          <p:cNvGrpSpPr>
            <a:grpSpLocks/>
          </p:cNvGrpSpPr>
          <p:nvPr/>
        </p:nvGrpSpPr>
        <p:grpSpPr bwMode="auto">
          <a:xfrm>
            <a:off x="1152525" y="4876800"/>
            <a:ext cx="438150" cy="438150"/>
            <a:chOff x="2562" y="1806"/>
            <a:chExt cx="276" cy="276"/>
          </a:xfrm>
        </p:grpSpPr>
        <p:sp>
          <p:nvSpPr>
            <p:cNvPr id="616574" name="Line 126"/>
            <p:cNvSpPr>
              <a:spLocks noChangeShapeType="1"/>
            </p:cNvSpPr>
            <p:nvPr/>
          </p:nvSpPr>
          <p:spPr bwMode="auto">
            <a:xfrm>
              <a:off x="2682" y="1806"/>
              <a:ext cx="48" cy="0"/>
            </a:xfrm>
            <a:prstGeom prst="line">
              <a:avLst/>
            </a:prstGeom>
            <a:noFill/>
            <a:ln w="57150" cap="rnd">
              <a:solidFill>
                <a:srgbClr val="FF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75" name="Line 127"/>
            <p:cNvSpPr>
              <a:spLocks noChangeShapeType="1"/>
            </p:cNvSpPr>
            <p:nvPr/>
          </p:nvSpPr>
          <p:spPr bwMode="auto">
            <a:xfrm>
              <a:off x="2682" y="2082"/>
              <a:ext cx="48" cy="0"/>
            </a:xfrm>
            <a:prstGeom prst="line">
              <a:avLst/>
            </a:prstGeom>
            <a:noFill/>
            <a:ln w="57150" cap="rnd">
              <a:solidFill>
                <a:srgbClr val="FF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76" name="Line 128"/>
            <p:cNvSpPr>
              <a:spLocks noChangeShapeType="1"/>
            </p:cNvSpPr>
            <p:nvPr/>
          </p:nvSpPr>
          <p:spPr bwMode="auto">
            <a:xfrm>
              <a:off x="2562" y="1968"/>
              <a:ext cx="48" cy="0"/>
            </a:xfrm>
            <a:prstGeom prst="line">
              <a:avLst/>
            </a:prstGeom>
            <a:noFill/>
            <a:ln w="57150" cap="rnd">
              <a:solidFill>
                <a:srgbClr val="FF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77" name="Line 129"/>
            <p:cNvSpPr>
              <a:spLocks noChangeShapeType="1"/>
            </p:cNvSpPr>
            <p:nvPr/>
          </p:nvSpPr>
          <p:spPr bwMode="auto">
            <a:xfrm>
              <a:off x="2790" y="1968"/>
              <a:ext cx="48" cy="0"/>
            </a:xfrm>
            <a:prstGeom prst="line">
              <a:avLst/>
            </a:prstGeom>
            <a:noFill/>
            <a:ln w="57150" cap="rnd">
              <a:solidFill>
                <a:srgbClr val="FF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616578" name="Rectangle 130"/>
          <p:cNvSpPr>
            <a:spLocks noChangeArrowheads="1"/>
          </p:cNvSpPr>
          <p:nvPr/>
        </p:nvSpPr>
        <p:spPr bwMode="auto">
          <a:xfrm>
            <a:off x="1014413" y="4840288"/>
            <a:ext cx="639762"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rgbClr val="B2B2B2"/>
                </a:solidFill>
                <a:latin typeface="Comic Sans MS" panose="030F0702030302020204" pitchFamily="66" charset="0"/>
              </a:rPr>
              <a:t>C</a:t>
            </a:r>
            <a:endParaRPr lang="en-US" altLang="en-US" sz="2400" b="0" baseline="30000">
              <a:solidFill>
                <a:schemeClr val="accent1"/>
              </a:solidFill>
              <a:latin typeface="Comic Sans MS" panose="030F0702030302020204" pitchFamily="66" charset="0"/>
            </a:endParaRPr>
          </a:p>
        </p:txBody>
      </p:sp>
      <p:sp>
        <p:nvSpPr>
          <p:cNvPr id="616579" name="Line 131"/>
          <p:cNvSpPr>
            <a:spLocks noChangeShapeType="1"/>
          </p:cNvSpPr>
          <p:nvPr/>
        </p:nvSpPr>
        <p:spPr bwMode="auto">
          <a:xfrm>
            <a:off x="3398838" y="6137275"/>
            <a:ext cx="1295400" cy="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80" name="Rectangle 132"/>
          <p:cNvSpPr>
            <a:spLocks noChangeArrowheads="1"/>
          </p:cNvSpPr>
          <p:nvPr/>
        </p:nvSpPr>
        <p:spPr bwMode="auto">
          <a:xfrm>
            <a:off x="862013" y="5842000"/>
            <a:ext cx="88265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chemeClr val="tx1"/>
                </a:solidFill>
                <a:latin typeface="Comic Sans MS" panose="030F0702030302020204" pitchFamily="66" charset="0"/>
              </a:rPr>
              <a:t>2 </a:t>
            </a:r>
            <a:r>
              <a:rPr lang="en-US" altLang="en-US" sz="2400" b="0">
                <a:solidFill>
                  <a:srgbClr val="FFFFFF"/>
                </a:solidFill>
                <a:latin typeface="Comic Sans MS" panose="030F0702030302020204" pitchFamily="66" charset="0"/>
              </a:rPr>
              <a:t>H</a:t>
            </a:r>
            <a:r>
              <a:rPr lang="en-US" altLang="en-US" sz="2400" b="0" baseline="-25000">
                <a:solidFill>
                  <a:srgbClr val="FFFFFF"/>
                </a:solidFill>
                <a:latin typeface="Comic Sans MS" panose="030F0702030302020204" pitchFamily="66" charset="0"/>
              </a:rPr>
              <a:t>2</a:t>
            </a:r>
          </a:p>
        </p:txBody>
      </p:sp>
      <p:sp>
        <p:nvSpPr>
          <p:cNvPr id="616581" name="Rectangle 133"/>
          <p:cNvSpPr>
            <a:spLocks noChangeArrowheads="1"/>
          </p:cNvSpPr>
          <p:nvPr/>
        </p:nvSpPr>
        <p:spPr bwMode="auto">
          <a:xfrm>
            <a:off x="2197100" y="5842000"/>
            <a:ext cx="88265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chemeClr val="tx1"/>
                </a:solidFill>
                <a:latin typeface="Comic Sans MS" panose="030F0702030302020204" pitchFamily="66" charset="0"/>
              </a:rPr>
              <a:t>O</a:t>
            </a:r>
            <a:r>
              <a:rPr lang="en-US" altLang="en-US" sz="2400" b="0" baseline="-25000">
                <a:solidFill>
                  <a:schemeClr val="tx1"/>
                </a:solidFill>
                <a:latin typeface="Comic Sans MS" panose="030F0702030302020204" pitchFamily="66" charset="0"/>
              </a:rPr>
              <a:t>2</a:t>
            </a:r>
          </a:p>
        </p:txBody>
      </p:sp>
      <p:sp>
        <p:nvSpPr>
          <p:cNvPr id="616582" name="Rectangle 134"/>
          <p:cNvSpPr>
            <a:spLocks noChangeArrowheads="1"/>
          </p:cNvSpPr>
          <p:nvPr/>
        </p:nvSpPr>
        <p:spPr bwMode="auto">
          <a:xfrm>
            <a:off x="1774825" y="5867400"/>
            <a:ext cx="517525"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chemeClr val="tx1"/>
                </a:solidFill>
                <a:latin typeface="Comic Sans MS" panose="030F0702030302020204" pitchFamily="66" charset="0"/>
              </a:rPr>
              <a:t>+</a:t>
            </a:r>
            <a:endParaRPr lang="en-US" altLang="en-US" sz="2400" b="0" baseline="-25000">
              <a:solidFill>
                <a:srgbClr val="FFFFFF"/>
              </a:solidFill>
              <a:latin typeface="Comic Sans MS" panose="030F0702030302020204" pitchFamily="66" charset="0"/>
            </a:endParaRPr>
          </a:p>
        </p:txBody>
      </p:sp>
      <p:sp>
        <p:nvSpPr>
          <p:cNvPr id="616583" name="Rectangle 135"/>
          <p:cNvSpPr>
            <a:spLocks noChangeArrowheads="1"/>
          </p:cNvSpPr>
          <p:nvPr/>
        </p:nvSpPr>
        <p:spPr bwMode="auto">
          <a:xfrm>
            <a:off x="1774825" y="4879975"/>
            <a:ext cx="517525"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chemeClr val="tx1"/>
                </a:solidFill>
                <a:latin typeface="Comic Sans MS" panose="030F0702030302020204" pitchFamily="66" charset="0"/>
              </a:rPr>
              <a:t>+</a:t>
            </a:r>
            <a:endParaRPr lang="en-US" altLang="en-US" sz="2400" b="0" baseline="-25000">
              <a:solidFill>
                <a:srgbClr val="FFFFFF"/>
              </a:solidFill>
              <a:latin typeface="Comic Sans MS" panose="030F0702030302020204" pitchFamily="66" charset="0"/>
            </a:endParaRPr>
          </a:p>
        </p:txBody>
      </p:sp>
      <p:sp>
        <p:nvSpPr>
          <p:cNvPr id="616585" name="Line 137"/>
          <p:cNvSpPr>
            <a:spLocks noChangeShapeType="1"/>
          </p:cNvSpPr>
          <p:nvPr/>
        </p:nvSpPr>
        <p:spPr bwMode="auto">
          <a:xfrm>
            <a:off x="2976563" y="5067300"/>
            <a:ext cx="76200" cy="0"/>
          </a:xfrm>
          <a:prstGeom prst="line">
            <a:avLst/>
          </a:prstGeom>
          <a:noFill/>
          <a:ln w="57150" cap="rnd">
            <a:solidFill>
              <a:srgbClr val="FF00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6586" name="Rectangle 138"/>
          <p:cNvSpPr>
            <a:spLocks noChangeArrowheads="1"/>
          </p:cNvSpPr>
          <p:nvPr/>
        </p:nvSpPr>
        <p:spPr bwMode="auto">
          <a:xfrm>
            <a:off x="6002338" y="3298825"/>
            <a:ext cx="639762"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r>
              <a:rPr lang="en-US" altLang="en-US" sz="2400" b="0">
                <a:solidFill>
                  <a:srgbClr val="B2B2B2"/>
                </a:solidFill>
                <a:latin typeface="Comic Sans MS" panose="030F0702030302020204" pitchFamily="66" charset="0"/>
              </a:rPr>
              <a:t>C</a:t>
            </a:r>
            <a:r>
              <a:rPr lang="en-US" altLang="en-US" sz="2400" b="0" baseline="30000">
                <a:solidFill>
                  <a:srgbClr val="FF0000"/>
                </a:solidFill>
                <a:latin typeface="Comic Sans MS" panose="030F0702030302020204" pitchFamily="66" charset="0"/>
              </a:rPr>
              <a:t>4-</a:t>
            </a:r>
          </a:p>
        </p:txBody>
      </p:sp>
      <p:sp>
        <p:nvSpPr>
          <p:cNvPr id="616587" name="Rectangle 139"/>
          <p:cNvSpPr>
            <a:spLocks noChangeArrowheads="1"/>
          </p:cNvSpPr>
          <p:nvPr/>
        </p:nvSpPr>
        <p:spPr bwMode="auto">
          <a:xfrm>
            <a:off x="385763" y="1100138"/>
            <a:ext cx="783272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effectLst>
                  <a:outerShdw blurRad="38100" dist="38100" dir="2700000" algn="tl">
                    <a:srgbClr val="000000"/>
                  </a:outerShdw>
                </a:effectLst>
              </a:rPr>
              <a:t>Elements in the “middle” of the periodic table have a problem with</a:t>
            </a:r>
            <a:r>
              <a:rPr lang="en-US" altLang="en-US" sz="2800">
                <a:solidFill>
                  <a:schemeClr val="tx1"/>
                </a:solidFill>
                <a:effectLst>
                  <a:outerShdw blurRad="38100" dist="38100" dir="2700000" algn="tl">
                    <a:srgbClr val="000000"/>
                  </a:outerShdw>
                </a:effectLst>
              </a:rPr>
              <a:t> </a:t>
            </a:r>
            <a:r>
              <a:rPr lang="en-US" altLang="en-US" sz="2800">
                <a:solidFill>
                  <a:srgbClr val="66CCFF"/>
                </a:solidFill>
                <a:effectLst>
                  <a:outerShdw blurRad="38100" dist="38100" dir="2700000" algn="tl">
                    <a:srgbClr val="000000"/>
                  </a:outerShdw>
                </a:effectLst>
              </a:rPr>
              <a:t>electron affinity (EA)</a:t>
            </a:r>
            <a:r>
              <a:rPr lang="en-US" altLang="en-US" sz="2800">
                <a:solidFill>
                  <a:schemeClr val="tx1"/>
                </a:solidFill>
                <a:effectLst>
                  <a:outerShdw blurRad="38100" dist="38100" dir="2700000" algn="tl">
                    <a:srgbClr val="000000"/>
                  </a:outerShdw>
                </a:effectLst>
              </a:rPr>
              <a:t> </a:t>
            </a:r>
            <a:r>
              <a:rPr lang="en-US" altLang="en-US" sz="2800">
                <a:effectLst>
                  <a:outerShdw blurRad="38100" dist="38100" dir="2700000" algn="tl">
                    <a:srgbClr val="000000"/>
                  </a:outerShdw>
                </a:effectLst>
              </a:rPr>
              <a:t>and</a:t>
            </a:r>
            <a:r>
              <a:rPr lang="en-US" altLang="en-US" sz="2800">
                <a:solidFill>
                  <a:schemeClr val="tx1"/>
                </a:solidFill>
                <a:effectLst>
                  <a:outerShdw blurRad="38100" dist="38100" dir="2700000" algn="tl">
                    <a:srgbClr val="000000"/>
                  </a:outerShdw>
                </a:effectLst>
              </a:rPr>
              <a:t> </a:t>
            </a:r>
            <a:r>
              <a:rPr lang="en-US" altLang="en-US" sz="2800">
                <a:solidFill>
                  <a:srgbClr val="FF0000"/>
                </a:solidFill>
                <a:effectLst>
                  <a:outerShdw blurRad="38100" dist="38100" dir="2700000" algn="tl">
                    <a:srgbClr val="000000"/>
                  </a:outerShdw>
                </a:effectLst>
              </a:rPr>
              <a:t>ionization potential (IP)</a:t>
            </a:r>
            <a:r>
              <a:rPr lang="en-US" altLang="en-US" sz="2800">
                <a:effectLst>
                  <a:outerShdw blurRad="38100" dist="38100" dir="2700000" algn="tl">
                    <a:srgbClr val="000000"/>
                  </a:outerShdw>
                </a:effectLst>
              </a:rPr>
              <a:t>:</a:t>
            </a:r>
          </a:p>
        </p:txBody>
      </p:sp>
      <p:pic>
        <p:nvPicPr>
          <p:cNvPr id="66" name="Picture 39" descr="http://imagizer.imageshack.com/img537/7540/K2nW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675" y="5003923"/>
            <a:ext cx="2405718" cy="1871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30711" y="4627196"/>
            <a:ext cx="2149948" cy="307777"/>
          </a:xfrm>
          <a:prstGeom prst="rect">
            <a:avLst/>
          </a:prstGeom>
        </p:spPr>
        <p:txBody>
          <a:bodyPr wrap="none">
            <a:spAutoFit/>
          </a:bodyPr>
          <a:lstStyle/>
          <a:p>
            <a:r>
              <a:rPr lang="en-US" altLang="en-US" sz="1400" b="1" dirty="0">
                <a:solidFill>
                  <a:srgbClr val="66FF66"/>
                </a:solidFill>
              </a:rPr>
              <a:t>The Hindenburg, 1937</a:t>
            </a:r>
            <a:endParaRPr lang="en-US" sz="1400" dirty="0"/>
          </a:p>
        </p:txBody>
      </p:sp>
      <p:sp>
        <p:nvSpPr>
          <p:cNvPr id="5" name="Slide Number Placeholder 4"/>
          <p:cNvSpPr>
            <a:spLocks noGrp="1"/>
          </p:cNvSpPr>
          <p:nvPr>
            <p:ph type="sldNum" sz="quarter" idx="11"/>
          </p:nvPr>
        </p:nvSpPr>
        <p:spPr/>
        <p:txBody>
          <a:bodyPr/>
          <a:lstStyle/>
          <a:p>
            <a:pPr algn="l"/>
            <a:fld id="{357EC104-7421-44F5-A1D9-5D861196B4E1}" type="slidenum">
              <a:rPr lang="en-US" altLang="en-US" smtClean="0"/>
              <a:pPr algn="l"/>
              <a:t>45</a:t>
            </a:fld>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479" y="2809755"/>
            <a:ext cx="9079042" cy="3957809"/>
          </a:xfrm>
          <a:prstGeom prst="rect">
            <a:avLst/>
          </a:prstGeom>
        </p:spPr>
      </p:pic>
      <p:sp>
        <p:nvSpPr>
          <p:cNvPr id="619523" name="Text Box 3"/>
          <p:cNvSpPr txBox="1">
            <a:spLocks noChangeArrowheads="1"/>
          </p:cNvSpPr>
          <p:nvPr/>
        </p:nvSpPr>
        <p:spPr bwMode="auto">
          <a:xfrm>
            <a:off x="447675" y="149225"/>
            <a:ext cx="85307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a:solidFill>
                  <a:srgbClr val="FF9900"/>
                </a:solidFill>
                <a:effectLst>
                  <a:outerShdw blurRad="38100" dist="38100" dir="2700000" algn="tl">
                    <a:srgbClr val="000000"/>
                  </a:outerShdw>
                </a:effectLst>
              </a:rPr>
              <a:t>3. Most Bonds Are “Between” Covalent and Ionic:</a:t>
            </a:r>
          </a:p>
        </p:txBody>
      </p:sp>
      <p:sp>
        <p:nvSpPr>
          <p:cNvPr id="619524" name="Rectangle 4"/>
          <p:cNvSpPr>
            <a:spLocks noChangeArrowheads="1"/>
          </p:cNvSpPr>
          <p:nvPr/>
        </p:nvSpPr>
        <p:spPr bwMode="auto">
          <a:xfrm>
            <a:off x="2028494" y="1036806"/>
            <a:ext cx="25410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00"/>
                </a:solidFill>
                <a:effectLst>
                  <a:outerShdw blurRad="38100" dist="38100" dir="2700000" algn="tl">
                    <a:srgbClr val="000000"/>
                  </a:outerShdw>
                </a:effectLst>
              </a:rPr>
              <a:t>Polar Covalent</a:t>
            </a:r>
          </a:p>
        </p:txBody>
      </p:sp>
      <p:sp>
        <p:nvSpPr>
          <p:cNvPr id="619525" name="AutoShape 5"/>
          <p:cNvSpPr>
            <a:spLocks noChangeArrowheads="1"/>
          </p:cNvSpPr>
          <p:nvPr/>
        </p:nvSpPr>
        <p:spPr bwMode="auto">
          <a:xfrm>
            <a:off x="872139" y="1311498"/>
            <a:ext cx="914400" cy="76200"/>
          </a:xfrm>
          <a:prstGeom prst="notchedRightArrow">
            <a:avLst>
              <a:gd name="adj1" fmla="val 50000"/>
              <a:gd name="adj2" fmla="val 300000"/>
            </a:avLst>
          </a:prstGeom>
          <a:solidFill>
            <a:srgbClr val="FFFF00"/>
          </a:solidFill>
          <a:ln w="38100">
            <a:solidFill>
              <a:schemeClr val="tx2"/>
            </a:solidFill>
            <a:miter lim="800000"/>
            <a:headEnd/>
            <a:tailEnd/>
          </a:ln>
          <a:effectLst/>
        </p:spPr>
        <p:txBody>
          <a:bodyPr wrap="none" anchor="ctr"/>
          <a:lstStyle/>
          <a:p>
            <a:endParaRPr lang="en-US">
              <a:solidFill>
                <a:srgbClr val="FFFF00"/>
              </a:solidFill>
            </a:endParaRPr>
          </a:p>
        </p:txBody>
      </p:sp>
      <p:sp>
        <p:nvSpPr>
          <p:cNvPr id="619527" name="Text Box 7"/>
          <p:cNvSpPr txBox="1">
            <a:spLocks noChangeArrowheads="1"/>
          </p:cNvSpPr>
          <p:nvPr/>
        </p:nvSpPr>
        <p:spPr bwMode="auto">
          <a:xfrm>
            <a:off x="2406712" y="2057241"/>
            <a:ext cx="479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66CCFF"/>
                </a:solidFill>
                <a:effectLst>
                  <a:outerShdw blurRad="38100" dist="38100" dir="2700000" algn="tl">
                    <a:srgbClr val="000000"/>
                  </a:outerShdw>
                </a:effectLst>
              </a:rPr>
              <a:t>H</a:t>
            </a:r>
          </a:p>
        </p:txBody>
      </p:sp>
      <p:sp>
        <p:nvSpPr>
          <p:cNvPr id="619528" name="Text Box 8"/>
          <p:cNvSpPr txBox="1">
            <a:spLocks noChangeArrowheads="1"/>
          </p:cNvSpPr>
          <p:nvPr/>
        </p:nvSpPr>
        <p:spPr bwMode="auto">
          <a:xfrm>
            <a:off x="4081139" y="2077878"/>
            <a:ext cx="4683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66CCFF"/>
                </a:solidFill>
                <a:effectLst>
                  <a:outerShdw blurRad="38100" dist="38100" dir="2700000" algn="tl">
                    <a:srgbClr val="000000"/>
                  </a:outerShdw>
                </a:effectLst>
              </a:rPr>
              <a:t>I</a:t>
            </a:r>
          </a:p>
        </p:txBody>
      </p:sp>
      <p:sp>
        <p:nvSpPr>
          <p:cNvPr id="619529" name="Rectangle 9"/>
          <p:cNvSpPr>
            <a:spLocks noChangeArrowheads="1"/>
          </p:cNvSpPr>
          <p:nvPr/>
        </p:nvSpPr>
        <p:spPr bwMode="auto">
          <a:xfrm>
            <a:off x="4539926" y="2077878"/>
            <a:ext cx="495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rgbClr val="FF0000"/>
                </a:solidFill>
                <a:effectLst>
                  <a:outerShdw blurRad="38100" dist="38100" dir="2700000" algn="tl">
                    <a:srgbClr val="000000"/>
                  </a:outerShdw>
                </a:effectLst>
              </a:rPr>
              <a:t>Cl</a:t>
            </a:r>
            <a:endParaRPr lang="en-US" altLang="en-US" sz="2800" baseline="30000">
              <a:solidFill>
                <a:srgbClr val="FF0000"/>
              </a:solidFill>
              <a:effectLst>
                <a:outerShdw blurRad="38100" dist="38100" dir="2700000" algn="tl">
                  <a:srgbClr val="000000"/>
                </a:outerShdw>
              </a:effectLst>
            </a:endParaRPr>
          </a:p>
        </p:txBody>
      </p:sp>
      <p:sp>
        <p:nvSpPr>
          <p:cNvPr id="619530" name="Text Box 10"/>
          <p:cNvSpPr txBox="1">
            <a:spLocks noChangeArrowheads="1"/>
          </p:cNvSpPr>
          <p:nvPr/>
        </p:nvSpPr>
        <p:spPr bwMode="auto">
          <a:xfrm>
            <a:off x="5488916" y="2108041"/>
            <a:ext cx="885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66CCFF"/>
                </a:solidFill>
                <a:effectLst>
                  <a:outerShdw blurRad="38100" dist="38100" dir="2700000" algn="tl">
                    <a:srgbClr val="000000"/>
                  </a:outerShdw>
                </a:effectLst>
              </a:rPr>
              <a:t>H</a:t>
            </a:r>
            <a:r>
              <a:rPr lang="en-US" altLang="en-US" sz="2800" baseline="-25000">
                <a:solidFill>
                  <a:srgbClr val="66CCFF"/>
                </a:solidFill>
                <a:effectLst>
                  <a:outerShdw blurRad="38100" dist="38100" dir="2700000" algn="tl">
                    <a:srgbClr val="000000"/>
                  </a:outerShdw>
                </a:effectLst>
              </a:rPr>
              <a:t>3</a:t>
            </a:r>
            <a:r>
              <a:rPr lang="en-US" altLang="en-US" sz="2800">
                <a:solidFill>
                  <a:srgbClr val="66CCFF"/>
                </a:solidFill>
                <a:effectLst>
                  <a:outerShdw blurRad="38100" dist="38100" dir="2700000" algn="tl">
                    <a:srgbClr val="000000"/>
                  </a:outerShdw>
                </a:effectLst>
              </a:rPr>
              <a:t>C</a:t>
            </a:r>
          </a:p>
        </p:txBody>
      </p:sp>
      <p:grpSp>
        <p:nvGrpSpPr>
          <p:cNvPr id="619531" name="Group 11"/>
          <p:cNvGrpSpPr>
            <a:grpSpLocks/>
          </p:cNvGrpSpPr>
          <p:nvPr/>
        </p:nvGrpSpPr>
        <p:grpSpPr bwMode="auto">
          <a:xfrm>
            <a:off x="2846449" y="2022316"/>
            <a:ext cx="455613" cy="601662"/>
            <a:chOff x="922" y="1913"/>
            <a:chExt cx="287" cy="379"/>
          </a:xfrm>
        </p:grpSpPr>
        <p:sp>
          <p:nvSpPr>
            <p:cNvPr id="619532" name="Rectangle 12"/>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solidFill>
                    <a:srgbClr val="FF0000"/>
                  </a:solidFill>
                  <a:effectLst>
                    <a:outerShdw blurRad="38100" dist="38100" dir="2700000" algn="tl">
                      <a:srgbClr val="000000"/>
                    </a:outerShdw>
                  </a:effectLst>
                </a:rPr>
                <a:t>F</a:t>
              </a:r>
              <a:endParaRPr lang="en-US" altLang="en-US" sz="2800" baseline="30000">
                <a:solidFill>
                  <a:srgbClr val="FF0000"/>
                </a:solidFill>
                <a:effectLst>
                  <a:outerShdw blurRad="38100" dist="38100" dir="2700000" algn="tl">
                    <a:srgbClr val="000000"/>
                  </a:outerShdw>
                </a:effectLst>
              </a:endParaRPr>
            </a:p>
          </p:txBody>
        </p:sp>
        <p:grpSp>
          <p:nvGrpSpPr>
            <p:cNvPr id="619533" name="Group 13"/>
            <p:cNvGrpSpPr>
              <a:grpSpLocks/>
            </p:cNvGrpSpPr>
            <p:nvPr/>
          </p:nvGrpSpPr>
          <p:grpSpPr bwMode="auto">
            <a:xfrm>
              <a:off x="922" y="1913"/>
              <a:ext cx="287" cy="379"/>
              <a:chOff x="922" y="1913"/>
              <a:chExt cx="287" cy="379"/>
            </a:xfrm>
          </p:grpSpPr>
          <p:sp>
            <p:nvSpPr>
              <p:cNvPr id="619534" name="Rectangle 14"/>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9535" name="Rectangle 15"/>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9536" name="Rectangle 16"/>
              <p:cNvSpPr>
                <a:spLocks noChangeArrowheads="1"/>
              </p:cNvSpPr>
              <p:nvPr/>
            </p:nvSpPr>
            <p:spPr bwMode="auto">
              <a:xfrm>
                <a:off x="922"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9537" name="Rectangle 17"/>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sp>
        <p:nvSpPr>
          <p:cNvPr id="619538" name="Rectangle 18"/>
          <p:cNvSpPr>
            <a:spLocks noChangeArrowheads="1"/>
          </p:cNvSpPr>
          <p:nvPr/>
        </p:nvSpPr>
        <p:spPr bwMode="auto">
          <a:xfrm>
            <a:off x="3186174" y="1731967"/>
            <a:ext cx="403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aseline="-25000">
                <a:solidFill>
                  <a:srgbClr val="FF0000"/>
                </a:solidFill>
                <a:effectLst>
                  <a:outerShdw blurRad="38100" dist="38100" dir="2700000" algn="tl">
                    <a:srgbClr val="000000"/>
                  </a:outerShdw>
                </a:effectLst>
                <a:sym typeface="Symbol" panose="05050102010706020507" pitchFamily="18" charset="2"/>
              </a:rPr>
              <a:t></a:t>
            </a:r>
            <a:r>
              <a:rPr lang="en-US" altLang="en-US" sz="2800" baseline="-25000">
                <a:solidFill>
                  <a:srgbClr val="FF0000"/>
                </a:solidFill>
                <a:effectLst>
                  <a:outerShdw blurRad="38100" dist="38100" dir="2700000" algn="tl">
                    <a:srgbClr val="000000"/>
                  </a:outerShdw>
                </a:effectLst>
              </a:rPr>
              <a:t>-</a:t>
            </a:r>
          </a:p>
        </p:txBody>
      </p:sp>
      <p:sp>
        <p:nvSpPr>
          <p:cNvPr id="619539" name="Text Box 19"/>
          <p:cNvSpPr txBox="1">
            <a:spLocks noChangeArrowheads="1"/>
          </p:cNvSpPr>
          <p:nvPr/>
        </p:nvSpPr>
        <p:spPr bwMode="auto">
          <a:xfrm>
            <a:off x="2414649" y="1712917"/>
            <a:ext cx="5286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aseline="-25000">
                <a:solidFill>
                  <a:srgbClr val="66CCFF"/>
                </a:solidFill>
                <a:effectLst>
                  <a:outerShdw blurRad="38100" dist="38100" dir="2700000" algn="tl">
                    <a:srgbClr val="000000"/>
                  </a:outerShdw>
                </a:effectLst>
                <a:sym typeface="Symbol" panose="05050102010706020507" pitchFamily="18" charset="2"/>
              </a:rPr>
              <a:t></a:t>
            </a:r>
            <a:r>
              <a:rPr lang="en-US" altLang="en-US" sz="2800" baseline="-25000">
                <a:solidFill>
                  <a:srgbClr val="66CCFF"/>
                </a:solidFill>
                <a:effectLst>
                  <a:outerShdw blurRad="38100" dist="38100" dir="2700000" algn="tl">
                    <a:srgbClr val="000000"/>
                  </a:outerShdw>
                </a:effectLst>
              </a:rPr>
              <a:t>+</a:t>
            </a:r>
          </a:p>
        </p:txBody>
      </p:sp>
      <p:grpSp>
        <p:nvGrpSpPr>
          <p:cNvPr id="619540" name="Group 20"/>
          <p:cNvGrpSpPr>
            <a:grpSpLocks/>
          </p:cNvGrpSpPr>
          <p:nvPr/>
        </p:nvGrpSpPr>
        <p:grpSpPr bwMode="auto">
          <a:xfrm>
            <a:off x="4482776" y="2050891"/>
            <a:ext cx="579438" cy="601662"/>
            <a:chOff x="3124" y="1931"/>
            <a:chExt cx="365" cy="379"/>
          </a:xfrm>
        </p:grpSpPr>
        <p:sp>
          <p:nvSpPr>
            <p:cNvPr id="619541" name="Rectangle 21"/>
            <p:cNvSpPr>
              <a:spLocks noChangeArrowheads="1"/>
            </p:cNvSpPr>
            <p:nvPr/>
          </p:nvSpPr>
          <p:spPr bwMode="auto">
            <a:xfrm rot="5400000">
              <a:off x="3303" y="184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19542" name="Rectangle 22"/>
            <p:cNvSpPr>
              <a:spLocks noChangeArrowheads="1"/>
            </p:cNvSpPr>
            <p:nvPr/>
          </p:nvSpPr>
          <p:spPr bwMode="auto">
            <a:xfrm rot="5400000">
              <a:off x="3303" y="2163"/>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19543" name="Rectangle 23"/>
            <p:cNvSpPr>
              <a:spLocks noChangeArrowheads="1"/>
            </p:cNvSpPr>
            <p:nvPr/>
          </p:nvSpPr>
          <p:spPr bwMode="auto">
            <a:xfrm>
              <a:off x="3124" y="197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19544" name="Rectangle 24"/>
            <p:cNvSpPr>
              <a:spLocks noChangeArrowheads="1"/>
            </p:cNvSpPr>
            <p:nvPr/>
          </p:nvSpPr>
          <p:spPr bwMode="auto">
            <a:xfrm>
              <a:off x="3425" y="197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grpSp>
      <p:sp>
        <p:nvSpPr>
          <p:cNvPr id="619545" name="Rectangle 25"/>
          <p:cNvSpPr>
            <a:spLocks noChangeArrowheads="1"/>
          </p:cNvSpPr>
          <p:nvPr/>
        </p:nvSpPr>
        <p:spPr bwMode="auto">
          <a:xfrm>
            <a:off x="4892351" y="1731967"/>
            <a:ext cx="403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aseline="-25000">
                <a:solidFill>
                  <a:srgbClr val="FF0000"/>
                </a:solidFill>
                <a:effectLst>
                  <a:outerShdw blurRad="38100" dist="38100" dir="2700000" algn="tl">
                    <a:srgbClr val="000000"/>
                  </a:outerShdw>
                </a:effectLst>
                <a:sym typeface="Symbol" panose="05050102010706020507" pitchFamily="18" charset="2"/>
              </a:rPr>
              <a:t></a:t>
            </a:r>
            <a:r>
              <a:rPr lang="en-US" altLang="en-US" sz="2800" baseline="-25000">
                <a:solidFill>
                  <a:srgbClr val="FF0000"/>
                </a:solidFill>
                <a:effectLst>
                  <a:outerShdw blurRad="38100" dist="38100" dir="2700000" algn="tl">
                    <a:srgbClr val="000000"/>
                  </a:outerShdw>
                </a:effectLst>
              </a:rPr>
              <a:t>-</a:t>
            </a:r>
          </a:p>
        </p:txBody>
      </p:sp>
      <p:sp>
        <p:nvSpPr>
          <p:cNvPr id="619546" name="Text Box 26"/>
          <p:cNvSpPr txBox="1">
            <a:spLocks noChangeArrowheads="1"/>
          </p:cNvSpPr>
          <p:nvPr/>
        </p:nvSpPr>
        <p:spPr bwMode="auto">
          <a:xfrm>
            <a:off x="4063676" y="1712917"/>
            <a:ext cx="5286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aseline="-25000">
                <a:solidFill>
                  <a:srgbClr val="66CCFF"/>
                </a:solidFill>
                <a:effectLst>
                  <a:outerShdw blurRad="38100" dist="38100" dir="2700000" algn="tl">
                    <a:srgbClr val="000000"/>
                  </a:outerShdw>
                </a:effectLst>
                <a:sym typeface="Symbol" panose="05050102010706020507" pitchFamily="18" charset="2"/>
              </a:rPr>
              <a:t></a:t>
            </a:r>
            <a:r>
              <a:rPr lang="en-US" altLang="en-US" sz="2800" baseline="-25000">
                <a:solidFill>
                  <a:srgbClr val="66CCFF"/>
                </a:solidFill>
                <a:effectLst>
                  <a:outerShdw blurRad="38100" dist="38100" dir="2700000" algn="tl">
                    <a:srgbClr val="000000"/>
                  </a:outerShdw>
                </a:effectLst>
              </a:rPr>
              <a:t>+</a:t>
            </a:r>
          </a:p>
        </p:txBody>
      </p:sp>
      <p:sp>
        <p:nvSpPr>
          <p:cNvPr id="619547" name="Rectangle 27"/>
          <p:cNvSpPr>
            <a:spLocks noChangeArrowheads="1"/>
          </p:cNvSpPr>
          <p:nvPr/>
        </p:nvSpPr>
        <p:spPr bwMode="auto">
          <a:xfrm>
            <a:off x="6652554" y="1731967"/>
            <a:ext cx="403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aseline="-25000">
                <a:solidFill>
                  <a:srgbClr val="FF0000"/>
                </a:solidFill>
                <a:effectLst>
                  <a:outerShdw blurRad="38100" dist="38100" dir="2700000" algn="tl">
                    <a:srgbClr val="000000"/>
                  </a:outerShdw>
                </a:effectLst>
                <a:sym typeface="Symbol" panose="05050102010706020507" pitchFamily="18" charset="2"/>
              </a:rPr>
              <a:t></a:t>
            </a:r>
            <a:r>
              <a:rPr lang="en-US" altLang="en-US" sz="2800" baseline="-25000">
                <a:solidFill>
                  <a:srgbClr val="FF0000"/>
                </a:solidFill>
                <a:effectLst>
                  <a:outerShdw blurRad="38100" dist="38100" dir="2700000" algn="tl">
                    <a:srgbClr val="000000"/>
                  </a:outerShdw>
                </a:effectLst>
              </a:rPr>
              <a:t>-</a:t>
            </a:r>
          </a:p>
        </p:txBody>
      </p:sp>
      <p:sp>
        <p:nvSpPr>
          <p:cNvPr id="619548" name="Text Box 28"/>
          <p:cNvSpPr txBox="1">
            <a:spLocks noChangeArrowheads="1"/>
          </p:cNvSpPr>
          <p:nvPr/>
        </p:nvSpPr>
        <p:spPr bwMode="auto">
          <a:xfrm>
            <a:off x="5919129" y="1741492"/>
            <a:ext cx="5286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aseline="-25000">
                <a:solidFill>
                  <a:srgbClr val="66CCFF"/>
                </a:solidFill>
                <a:effectLst>
                  <a:outerShdw blurRad="38100" dist="38100" dir="2700000" algn="tl">
                    <a:srgbClr val="000000"/>
                  </a:outerShdw>
                </a:effectLst>
                <a:sym typeface="Symbol" panose="05050102010706020507" pitchFamily="18" charset="2"/>
              </a:rPr>
              <a:t></a:t>
            </a:r>
            <a:r>
              <a:rPr lang="en-US" altLang="en-US" sz="2800" baseline="-25000">
                <a:solidFill>
                  <a:srgbClr val="66CCFF"/>
                </a:solidFill>
                <a:effectLst>
                  <a:outerShdw blurRad="38100" dist="38100" dir="2700000" algn="tl">
                    <a:srgbClr val="000000"/>
                  </a:outerShdw>
                </a:effectLst>
              </a:rPr>
              <a:t>+</a:t>
            </a:r>
          </a:p>
        </p:txBody>
      </p:sp>
      <p:grpSp>
        <p:nvGrpSpPr>
          <p:cNvPr id="619549" name="Group 29"/>
          <p:cNvGrpSpPr>
            <a:grpSpLocks/>
          </p:cNvGrpSpPr>
          <p:nvPr/>
        </p:nvGrpSpPr>
        <p:grpSpPr bwMode="auto">
          <a:xfrm>
            <a:off x="6316004" y="2073116"/>
            <a:ext cx="484187" cy="601662"/>
            <a:chOff x="4195" y="1867"/>
            <a:chExt cx="305" cy="379"/>
          </a:xfrm>
        </p:grpSpPr>
        <p:sp>
          <p:nvSpPr>
            <p:cNvPr id="619550" name="Rectangle 30"/>
            <p:cNvSpPr>
              <a:spLocks noChangeArrowheads="1"/>
            </p:cNvSpPr>
            <p:nvPr/>
          </p:nvSpPr>
          <p:spPr bwMode="auto">
            <a:xfrm>
              <a:off x="4219" y="1889"/>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solidFill>
                    <a:srgbClr val="FF0000"/>
                  </a:solidFill>
                  <a:effectLst>
                    <a:outerShdw blurRad="38100" dist="38100" dir="2700000" algn="tl">
                      <a:srgbClr val="000000"/>
                    </a:outerShdw>
                  </a:effectLst>
                </a:rPr>
                <a:t>F</a:t>
              </a:r>
              <a:endParaRPr lang="en-US" altLang="en-US" sz="2800" baseline="30000">
                <a:solidFill>
                  <a:srgbClr val="FF0000"/>
                </a:solidFill>
                <a:effectLst>
                  <a:outerShdw blurRad="38100" dist="38100" dir="2700000" algn="tl">
                    <a:srgbClr val="000000"/>
                  </a:outerShdw>
                </a:effectLst>
              </a:endParaRPr>
            </a:p>
          </p:txBody>
        </p:sp>
        <p:sp>
          <p:nvSpPr>
            <p:cNvPr id="619551" name="Rectangle 31"/>
            <p:cNvSpPr>
              <a:spLocks noChangeArrowheads="1"/>
            </p:cNvSpPr>
            <p:nvPr/>
          </p:nvSpPr>
          <p:spPr bwMode="auto">
            <a:xfrm rot="5400000">
              <a:off x="4344" y="1784"/>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9552" name="Rectangle 32"/>
            <p:cNvSpPr>
              <a:spLocks noChangeArrowheads="1"/>
            </p:cNvSpPr>
            <p:nvPr/>
          </p:nvSpPr>
          <p:spPr bwMode="auto">
            <a:xfrm rot="5400000">
              <a:off x="4344" y="2099"/>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9553" name="Rectangle 33"/>
            <p:cNvSpPr>
              <a:spLocks noChangeArrowheads="1"/>
            </p:cNvSpPr>
            <p:nvPr/>
          </p:nvSpPr>
          <p:spPr bwMode="auto">
            <a:xfrm>
              <a:off x="4195" y="1914"/>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9554" name="Rectangle 34"/>
            <p:cNvSpPr>
              <a:spLocks noChangeArrowheads="1"/>
            </p:cNvSpPr>
            <p:nvPr/>
          </p:nvSpPr>
          <p:spPr bwMode="auto">
            <a:xfrm>
              <a:off x="4436" y="1914"/>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19555" name="Text Box 35"/>
          <p:cNvSpPr txBox="1">
            <a:spLocks noChangeArrowheads="1"/>
          </p:cNvSpPr>
          <p:nvPr/>
        </p:nvSpPr>
        <p:spPr bwMode="auto">
          <a:xfrm>
            <a:off x="4716131" y="1081365"/>
            <a:ext cx="692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66CCFF"/>
                </a:solidFill>
                <a:effectLst>
                  <a:outerShdw blurRad="38100" dist="38100" dir="2700000" algn="tl">
                    <a:srgbClr val="000000"/>
                  </a:outerShdw>
                </a:effectLst>
              </a:rPr>
              <a:t>A</a:t>
            </a:r>
          </a:p>
        </p:txBody>
      </p:sp>
      <p:sp>
        <p:nvSpPr>
          <p:cNvPr id="619556" name="Rectangle 36"/>
          <p:cNvSpPr>
            <a:spLocks noChangeArrowheads="1"/>
          </p:cNvSpPr>
          <p:nvPr/>
        </p:nvSpPr>
        <p:spPr bwMode="auto">
          <a:xfrm>
            <a:off x="5237267" y="1122586"/>
            <a:ext cx="101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19557" name="Rectangle 37"/>
          <p:cNvSpPr>
            <a:spLocks noChangeArrowheads="1"/>
          </p:cNvSpPr>
          <p:nvPr/>
        </p:nvSpPr>
        <p:spPr bwMode="auto">
          <a:xfrm>
            <a:off x="5283304" y="1089248"/>
            <a:ext cx="407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rgbClr val="FF0000"/>
                </a:solidFill>
                <a:effectLst>
                  <a:outerShdw blurRad="38100" dist="38100" dir="2700000" algn="tl">
                    <a:srgbClr val="000000"/>
                  </a:outerShdw>
                </a:effectLst>
              </a:rPr>
              <a:t>B</a:t>
            </a:r>
            <a:endParaRPr lang="en-US" altLang="en-US" sz="2800" baseline="30000">
              <a:solidFill>
                <a:srgbClr val="FF0000"/>
              </a:solidFill>
              <a:effectLst>
                <a:outerShdw blurRad="38100" dist="38100" dir="2700000" algn="tl">
                  <a:srgbClr val="000000"/>
                </a:outerShdw>
              </a:effectLst>
            </a:endParaRPr>
          </a:p>
        </p:txBody>
      </p:sp>
      <p:sp>
        <p:nvSpPr>
          <p:cNvPr id="619558" name="Rectangle 38"/>
          <p:cNvSpPr>
            <a:spLocks noChangeArrowheads="1"/>
          </p:cNvSpPr>
          <p:nvPr/>
        </p:nvSpPr>
        <p:spPr bwMode="auto">
          <a:xfrm>
            <a:off x="5508529" y="864157"/>
            <a:ext cx="4032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aseline="-25000">
                <a:solidFill>
                  <a:srgbClr val="FF0000"/>
                </a:solidFill>
                <a:effectLst>
                  <a:outerShdw blurRad="38100" dist="38100" dir="2700000" algn="tl">
                    <a:srgbClr val="000000"/>
                  </a:outerShdw>
                </a:effectLst>
                <a:sym typeface="Symbol" panose="05050102010706020507" pitchFamily="18" charset="2"/>
              </a:rPr>
              <a:t></a:t>
            </a:r>
            <a:r>
              <a:rPr lang="en-US" altLang="en-US" sz="2800" baseline="-25000">
                <a:solidFill>
                  <a:srgbClr val="FF0000"/>
                </a:solidFill>
                <a:effectLst>
                  <a:outerShdw blurRad="38100" dist="38100" dir="2700000" algn="tl">
                    <a:srgbClr val="000000"/>
                  </a:outerShdw>
                </a:effectLst>
              </a:rPr>
              <a:t>-</a:t>
            </a:r>
          </a:p>
        </p:txBody>
      </p:sp>
      <p:sp>
        <p:nvSpPr>
          <p:cNvPr id="619559" name="Text Box 39"/>
          <p:cNvSpPr txBox="1">
            <a:spLocks noChangeArrowheads="1"/>
          </p:cNvSpPr>
          <p:nvPr/>
        </p:nvSpPr>
        <p:spPr bwMode="auto">
          <a:xfrm>
            <a:off x="4647668" y="856274"/>
            <a:ext cx="5286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aseline="-25000">
                <a:solidFill>
                  <a:srgbClr val="66CCFF"/>
                </a:solidFill>
                <a:effectLst>
                  <a:outerShdw blurRad="38100" dist="38100" dir="2700000" algn="tl">
                    <a:srgbClr val="000000"/>
                  </a:outerShdw>
                </a:effectLst>
                <a:sym typeface="Symbol" panose="05050102010706020507" pitchFamily="18" charset="2"/>
              </a:rPr>
              <a:t></a:t>
            </a:r>
            <a:r>
              <a:rPr lang="en-US" altLang="en-US" sz="2800" baseline="-25000">
                <a:solidFill>
                  <a:srgbClr val="66CCFF"/>
                </a:solidFill>
                <a:effectLst>
                  <a:outerShdw blurRad="38100" dist="38100" dir="2700000" algn="tl">
                    <a:srgbClr val="000000"/>
                  </a:outerShdw>
                </a:effectLst>
              </a:rPr>
              <a:t>+</a:t>
            </a:r>
          </a:p>
        </p:txBody>
      </p:sp>
      <p:pic>
        <p:nvPicPr>
          <p:cNvPr id="619570" name="Picture 50" descr="Linus Pau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451" y="678567"/>
            <a:ext cx="1120225" cy="1653956"/>
          </a:xfrm>
          <a:prstGeom prst="rect">
            <a:avLst/>
          </a:prstGeom>
          <a:noFill/>
          <a:extLst>
            <a:ext uri="{909E8E84-426E-40DD-AFC4-6F175D3DCCD1}">
              <a14:hiddenFill xmlns:a14="http://schemas.microsoft.com/office/drawing/2010/main">
                <a:solidFill>
                  <a:srgbClr val="FFFFFF"/>
                </a:solidFill>
              </a14:hiddenFill>
            </a:ext>
          </a:extLst>
        </p:spPr>
      </p:pic>
      <p:sp>
        <p:nvSpPr>
          <p:cNvPr id="619573" name="Text Box 53"/>
          <p:cNvSpPr txBox="1">
            <a:spLocks noChangeArrowheads="1"/>
          </p:cNvSpPr>
          <p:nvPr/>
        </p:nvSpPr>
        <p:spPr bwMode="auto">
          <a:xfrm>
            <a:off x="7860270" y="2323107"/>
            <a:ext cx="12920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400" dirty="0"/>
              <a:t>Linus Pauling </a:t>
            </a:r>
          </a:p>
          <a:p>
            <a:pPr algn="ctr"/>
            <a:r>
              <a:rPr lang="en-US" altLang="en-US" sz="1400" dirty="0">
                <a:effectLst>
                  <a:outerShdw blurRad="38100" dist="38100" dir="2700000" algn="tl">
                    <a:srgbClr val="000000"/>
                  </a:outerShdw>
                </a:effectLst>
              </a:rPr>
              <a:t>1901-1994</a:t>
            </a:r>
          </a:p>
        </p:txBody>
      </p:sp>
      <p:sp>
        <p:nvSpPr>
          <p:cNvPr id="3" name="TextBox 2"/>
          <p:cNvSpPr txBox="1"/>
          <p:nvPr/>
        </p:nvSpPr>
        <p:spPr>
          <a:xfrm>
            <a:off x="260281" y="2003615"/>
            <a:ext cx="1612942" cy="461665"/>
          </a:xfrm>
          <a:prstGeom prst="rect">
            <a:avLst/>
          </a:prstGeom>
          <a:noFill/>
        </p:spPr>
        <p:txBody>
          <a:bodyPr wrap="none" rtlCol="0">
            <a:spAutoFit/>
          </a:bodyPr>
          <a:lstStyle/>
          <a:p>
            <a:r>
              <a:rPr lang="en-US" sz="2400"/>
              <a:t>Examples:</a:t>
            </a:r>
          </a:p>
        </p:txBody>
      </p:sp>
      <p:pic>
        <p:nvPicPr>
          <p:cNvPr id="7" name="Picture 6"/>
          <p:cNvPicPr>
            <a:picLocks noChangeAspect="1"/>
          </p:cNvPicPr>
          <p:nvPr/>
        </p:nvPicPr>
        <p:blipFill>
          <a:blip r:embed="rId5"/>
          <a:stretch>
            <a:fillRect/>
          </a:stretch>
        </p:blipFill>
        <p:spPr>
          <a:xfrm>
            <a:off x="4776951" y="797875"/>
            <a:ext cx="1103951" cy="198652"/>
          </a:xfrm>
          <a:prstGeom prst="rect">
            <a:avLst/>
          </a:prstGeom>
        </p:spPr>
      </p:pic>
      <p:sp>
        <p:nvSpPr>
          <p:cNvPr id="8" name="TextBox 7"/>
          <p:cNvSpPr txBox="1"/>
          <p:nvPr/>
        </p:nvSpPr>
        <p:spPr>
          <a:xfrm>
            <a:off x="5856021" y="736570"/>
            <a:ext cx="747320" cy="338554"/>
          </a:xfrm>
          <a:prstGeom prst="rect">
            <a:avLst/>
          </a:prstGeom>
          <a:noFill/>
        </p:spPr>
        <p:txBody>
          <a:bodyPr wrap="none" rtlCol="0">
            <a:spAutoFit/>
          </a:bodyPr>
          <a:lstStyle/>
          <a:p>
            <a:r>
              <a:rPr lang="en-US" sz="1600">
                <a:solidFill>
                  <a:schemeClr val="tx1"/>
                </a:solidFill>
              </a:rPr>
              <a:t>dipole</a:t>
            </a:r>
          </a:p>
        </p:txBody>
      </p:sp>
      <p:sp>
        <p:nvSpPr>
          <p:cNvPr id="6" name="Slide Number Placeholder 5"/>
          <p:cNvSpPr>
            <a:spLocks noGrp="1"/>
          </p:cNvSpPr>
          <p:nvPr>
            <p:ph type="sldNum" sz="quarter" idx="11"/>
          </p:nvPr>
        </p:nvSpPr>
        <p:spPr/>
        <p:txBody>
          <a:bodyPr/>
          <a:lstStyle/>
          <a:p>
            <a:fld id="{7FF4F9F1-D29D-45AE-AAD6-907463DA31F1}" type="slidenum">
              <a:rPr lang="en-US" altLang="en-US" smtClean="0"/>
              <a:pPr/>
              <a:t>46</a:t>
            </a:fld>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Electronegativity</a:t>
            </a:r>
          </a:p>
        </p:txBody>
      </p:sp>
      <p:sp>
        <p:nvSpPr>
          <p:cNvPr id="3" name="Content Placeholder 2"/>
          <p:cNvSpPr>
            <a:spLocks noGrp="1"/>
          </p:cNvSpPr>
          <p:nvPr>
            <p:ph idx="1"/>
          </p:nvPr>
        </p:nvSpPr>
        <p:spPr>
          <a:xfrm>
            <a:off x="685800" y="1922585"/>
            <a:ext cx="7772400" cy="4114800"/>
          </a:xfrm>
        </p:spPr>
        <p:txBody>
          <a:bodyPr/>
          <a:lstStyle/>
          <a:p>
            <a:r>
              <a:rPr lang="en-US" dirty="0"/>
              <a:t>Electronegativity - how strongly an atom (nucleus/protons) attracts electrons</a:t>
            </a:r>
          </a:p>
          <a:p>
            <a:endParaRPr lang="en-US" dirty="0"/>
          </a:p>
          <a:p>
            <a:r>
              <a:rPr lang="en-US" dirty="0"/>
              <a:t>Electrons shift away from lower electronegativity atoms to higher electronegativity atoms. </a:t>
            </a:r>
          </a:p>
          <a:p>
            <a:endParaRPr lang="en-US" dirty="0"/>
          </a:p>
          <a:p>
            <a:endParaRPr lang="en-US" dirty="0"/>
          </a:p>
        </p:txBody>
      </p:sp>
      <p:sp>
        <p:nvSpPr>
          <p:cNvPr id="7" name="Slide Number Placeholder 6"/>
          <p:cNvSpPr>
            <a:spLocks noGrp="1"/>
          </p:cNvSpPr>
          <p:nvPr>
            <p:ph type="sldNum" sz="quarter" idx="11"/>
          </p:nvPr>
        </p:nvSpPr>
        <p:spPr/>
        <p:txBody>
          <a:bodyPr/>
          <a:lstStyle/>
          <a:p>
            <a:fld id="{7FF4F9F1-D29D-45AE-AAD6-907463DA31F1}" type="slidenum">
              <a:rPr lang="en-US" altLang="en-US" smtClean="0"/>
              <a:pPr/>
              <a:t>47</a:t>
            </a:fld>
            <a:endParaRPr lang="en-US" altLang="en-US" dirty="0"/>
          </a:p>
        </p:txBody>
      </p:sp>
    </p:spTree>
    <p:extLst>
      <p:ext uri="{BB962C8B-B14F-4D97-AF65-F5344CB8AC3E}">
        <p14:creationId xmlns:p14="http://schemas.microsoft.com/office/powerpoint/2010/main" val="1725445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06363"/>
            <a:ext cx="8229600" cy="984250"/>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Polar Covalent Bonds</a:t>
            </a:r>
          </a:p>
        </p:txBody>
      </p:sp>
      <p:sp>
        <p:nvSpPr>
          <p:cNvPr id="22531" name="Content Placeholder 2"/>
          <p:cNvSpPr>
            <a:spLocks noGrp="1"/>
          </p:cNvSpPr>
          <p:nvPr>
            <p:ph sz="half" idx="1"/>
          </p:nvPr>
        </p:nvSpPr>
        <p:spPr>
          <a:xfrm>
            <a:off x="193675" y="1724020"/>
            <a:ext cx="8743950" cy="5230813"/>
          </a:xfrm>
        </p:spPr>
        <p:txBody>
          <a:bodyPr/>
          <a:lstStyle/>
          <a:p>
            <a:pPr eaLnBrk="1" hangingPunct="1"/>
            <a:endParaRPr lang="en-US" dirty="0"/>
          </a:p>
          <a:p>
            <a:pPr eaLnBrk="1" hangingPunct="1"/>
            <a:endParaRPr lang="en-US" dirty="0"/>
          </a:p>
          <a:p>
            <a:pPr eaLnBrk="1" hangingPunct="1"/>
            <a:endParaRPr lang="en-US" dirty="0"/>
          </a:p>
          <a:p>
            <a:pPr eaLnBrk="1" hangingPunct="1"/>
            <a:r>
              <a:rPr lang="en-US" dirty="0"/>
              <a:t>The greater the difference in </a:t>
            </a:r>
            <a:r>
              <a:rPr lang="en-US" dirty="0" err="1"/>
              <a:t>electronegativity</a:t>
            </a:r>
            <a:r>
              <a:rPr lang="en-US" dirty="0"/>
              <a:t>, the more polar the bond.</a:t>
            </a:r>
          </a:p>
          <a:p>
            <a:pPr eaLnBrk="1" hangingPunct="1"/>
            <a:endParaRPr lang="en-US" dirty="0"/>
          </a:p>
          <a:p>
            <a:pPr eaLnBrk="1" hangingPunct="1"/>
            <a:endParaRPr lang="en-US" dirty="0"/>
          </a:p>
          <a:p>
            <a:pPr eaLnBrk="1" hangingPunct="1"/>
            <a:endParaRPr lang="en-US" dirty="0"/>
          </a:p>
        </p:txBody>
      </p:sp>
      <p:pic>
        <p:nvPicPr>
          <p:cNvPr id="22535" name="Picture 2"/>
          <p:cNvPicPr>
            <a:picLocks noChangeAspect="1" noChangeArrowheads="1"/>
          </p:cNvPicPr>
          <p:nvPr/>
        </p:nvPicPr>
        <p:blipFill>
          <a:blip r:embed="rId3"/>
          <a:stretch>
            <a:fillRect/>
          </a:stretch>
        </p:blipFill>
        <p:spPr bwMode="auto">
          <a:xfrm>
            <a:off x="4344996" y="1871546"/>
            <a:ext cx="1001572" cy="1346199"/>
          </a:xfrm>
          <a:prstGeom prst="rect">
            <a:avLst/>
          </a:prstGeom>
          <a:noFill/>
          <a:ln w="9525">
            <a:noFill/>
            <a:miter lim="800000"/>
            <a:headEnd/>
            <a:tailEnd/>
          </a:ln>
        </p:spPr>
      </p:pic>
      <p:pic>
        <p:nvPicPr>
          <p:cNvPr id="22536" name="Picture 3"/>
          <p:cNvPicPr>
            <a:picLocks noChangeAspect="1" noChangeArrowheads="1"/>
          </p:cNvPicPr>
          <p:nvPr/>
        </p:nvPicPr>
        <p:blipFill>
          <a:blip r:embed="rId4"/>
          <a:srcRect/>
          <a:stretch>
            <a:fillRect/>
          </a:stretch>
        </p:blipFill>
        <p:spPr bwMode="auto">
          <a:xfrm>
            <a:off x="1984375" y="1808163"/>
            <a:ext cx="1543050" cy="914400"/>
          </a:xfrm>
          <a:prstGeom prst="rect">
            <a:avLst/>
          </a:prstGeom>
          <a:noFill/>
          <a:ln w="9525">
            <a:noFill/>
            <a:miter lim="800000"/>
            <a:headEnd/>
            <a:tailEnd/>
          </a:ln>
        </p:spPr>
      </p:pic>
      <p:pic>
        <p:nvPicPr>
          <p:cNvPr id="22538" name="Picture 9"/>
          <p:cNvPicPr>
            <a:picLocks noChangeAspect="1" noChangeArrowheads="1"/>
          </p:cNvPicPr>
          <p:nvPr/>
        </p:nvPicPr>
        <p:blipFill>
          <a:blip r:embed="rId5"/>
          <a:srcRect/>
          <a:stretch>
            <a:fillRect/>
          </a:stretch>
        </p:blipFill>
        <p:spPr bwMode="auto">
          <a:xfrm>
            <a:off x="6445250" y="1922463"/>
            <a:ext cx="828675" cy="242887"/>
          </a:xfrm>
          <a:prstGeom prst="rect">
            <a:avLst/>
          </a:prstGeom>
          <a:noFill/>
          <a:ln w="9525">
            <a:noFill/>
            <a:miter lim="800000"/>
            <a:headEnd/>
            <a:tailEnd/>
          </a:ln>
        </p:spPr>
      </p:pic>
      <p:pic>
        <p:nvPicPr>
          <p:cNvPr id="22539" name="Picture 11"/>
          <p:cNvPicPr>
            <a:picLocks noChangeAspect="1" noChangeArrowheads="1"/>
          </p:cNvPicPr>
          <p:nvPr/>
        </p:nvPicPr>
        <p:blipFill>
          <a:blip r:embed="rId6"/>
          <a:srcRect/>
          <a:stretch>
            <a:fillRect/>
          </a:stretch>
        </p:blipFill>
        <p:spPr bwMode="auto">
          <a:xfrm>
            <a:off x="6488113" y="2203450"/>
            <a:ext cx="714375" cy="242888"/>
          </a:xfrm>
          <a:prstGeom prst="rect">
            <a:avLst/>
          </a:prstGeom>
          <a:noFill/>
          <a:ln w="9525">
            <a:noFill/>
            <a:miter lim="800000"/>
            <a:headEnd/>
            <a:tailEnd/>
          </a:ln>
        </p:spPr>
      </p:pic>
      <p:pic>
        <p:nvPicPr>
          <p:cNvPr id="22540" name="Picture 12"/>
          <p:cNvPicPr>
            <a:picLocks noChangeAspect="1" noChangeArrowheads="1"/>
          </p:cNvPicPr>
          <p:nvPr/>
        </p:nvPicPr>
        <p:blipFill>
          <a:blip r:embed="rId7"/>
          <a:srcRect/>
          <a:stretch>
            <a:fillRect/>
          </a:stretch>
        </p:blipFill>
        <p:spPr bwMode="auto">
          <a:xfrm>
            <a:off x="6462713" y="2722563"/>
            <a:ext cx="1014412" cy="400050"/>
          </a:xfrm>
          <a:prstGeom prst="rect">
            <a:avLst/>
          </a:prstGeom>
          <a:noFill/>
          <a:ln w="9525">
            <a:noFill/>
            <a:miter lim="800000"/>
            <a:headEnd/>
            <a:tailEnd/>
          </a:ln>
        </p:spPr>
      </p:pic>
      <p:pic>
        <p:nvPicPr>
          <p:cNvPr id="22541" name="Picture 13"/>
          <p:cNvPicPr>
            <a:picLocks noChangeAspect="1" noChangeArrowheads="1"/>
          </p:cNvPicPr>
          <p:nvPr/>
        </p:nvPicPr>
        <p:blipFill>
          <a:blip r:embed="rId8"/>
          <a:srcRect/>
          <a:stretch>
            <a:fillRect/>
          </a:stretch>
        </p:blipFill>
        <p:spPr bwMode="auto">
          <a:xfrm>
            <a:off x="6470650" y="2714625"/>
            <a:ext cx="171450" cy="190500"/>
          </a:xfrm>
          <a:prstGeom prst="rect">
            <a:avLst/>
          </a:prstGeom>
          <a:noFill/>
          <a:ln w="9525">
            <a:noFill/>
            <a:miter lim="800000"/>
            <a:headEnd/>
            <a:tailEnd/>
          </a:ln>
        </p:spPr>
      </p:pic>
      <p:pic>
        <p:nvPicPr>
          <p:cNvPr id="22542" name="Picture 14"/>
          <p:cNvPicPr>
            <a:picLocks noChangeAspect="1" noChangeArrowheads="1"/>
          </p:cNvPicPr>
          <p:nvPr/>
        </p:nvPicPr>
        <p:blipFill>
          <a:blip r:embed="rId9"/>
          <a:stretch>
            <a:fillRect/>
          </a:stretch>
        </p:blipFill>
        <p:spPr bwMode="auto">
          <a:xfrm>
            <a:off x="449206" y="4315034"/>
            <a:ext cx="8245589" cy="1566662"/>
          </a:xfrm>
          <a:prstGeom prst="rect">
            <a:avLst/>
          </a:prstGeom>
          <a:noFill/>
          <a:ln w="9525">
            <a:noFill/>
            <a:miter lim="800000"/>
            <a:headEnd/>
            <a:tailEnd/>
          </a:ln>
        </p:spPr>
      </p:pic>
      <p:sp>
        <p:nvSpPr>
          <p:cNvPr id="14"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48</a:t>
            </a:fld>
            <a:endParaRPr lang="en-US" altLang="en-US" sz="2200" dirty="0">
              <a:solidFill>
                <a:srgbClr val="66FF33"/>
              </a:solidFill>
            </a:endParaRPr>
          </a:p>
        </p:txBody>
      </p:sp>
    </p:spTree>
    <p:extLst>
      <p:ext uri="{BB962C8B-B14F-4D97-AF65-F5344CB8AC3E}">
        <p14:creationId xmlns:p14="http://schemas.microsoft.com/office/powerpoint/2010/main" val="1483896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106363"/>
            <a:ext cx="9144000" cy="984250"/>
          </a:xfrm>
        </p:spPr>
        <p:txBody>
          <a:bodyPr/>
          <a:lstStyle/>
          <a:p>
            <a:pPr eaLnBrk="1" hangingPunct="1"/>
            <a:r>
              <a:rPr lang="en-US" b="1" dirty="0">
                <a:solidFill>
                  <a:srgbClr val="222222"/>
                </a:solidFill>
                <a:latin typeface="Comic Sans MS" panose="030F0702030302020204" pitchFamily="66" charset="0"/>
              </a:rPr>
              <a:t>Difference in Electronegativities</a:t>
            </a:r>
            <a:endParaRPr lang="en-US" b="1" dirty="0">
              <a:solidFill>
                <a:srgbClr val="66FF33"/>
              </a:solidFill>
              <a:effectLst>
                <a:outerShdw blurRad="38100" dist="38100" dir="2700000" algn="tl">
                  <a:srgbClr val="000000">
                    <a:alpha val="43137"/>
                  </a:srgbClr>
                </a:outerShdw>
              </a:effectLst>
              <a:latin typeface="Comic Sans MS" panose="030F0702030302020204" pitchFamily="66" charset="0"/>
            </a:endParaRPr>
          </a:p>
        </p:txBody>
      </p:sp>
      <p:pic>
        <p:nvPicPr>
          <p:cNvPr id="22542" name="Picture 14"/>
          <p:cNvPicPr>
            <a:picLocks noChangeAspect="1" noChangeArrowheads="1"/>
          </p:cNvPicPr>
          <p:nvPr/>
        </p:nvPicPr>
        <p:blipFill>
          <a:blip r:embed="rId3"/>
          <a:stretch>
            <a:fillRect/>
          </a:stretch>
        </p:blipFill>
        <p:spPr bwMode="auto">
          <a:xfrm>
            <a:off x="449206" y="4315034"/>
            <a:ext cx="8245589" cy="1566662"/>
          </a:xfrm>
          <a:prstGeom prst="rect">
            <a:avLst/>
          </a:prstGeom>
          <a:noFill/>
          <a:ln w="9525">
            <a:noFill/>
            <a:miter lim="800000"/>
            <a:headEnd/>
            <a:tailEnd/>
          </a:ln>
        </p:spPr>
      </p:pic>
      <p:sp>
        <p:nvSpPr>
          <p:cNvPr id="2" name="Rectangle 1"/>
          <p:cNvSpPr/>
          <p:nvPr/>
        </p:nvSpPr>
        <p:spPr>
          <a:xfrm>
            <a:off x="762000" y="1799816"/>
            <a:ext cx="7819292" cy="954107"/>
          </a:xfrm>
          <a:prstGeom prst="rect">
            <a:avLst/>
          </a:prstGeom>
        </p:spPr>
        <p:txBody>
          <a:bodyPr wrap="square">
            <a:spAutoFit/>
          </a:bodyPr>
          <a:lstStyle/>
          <a:p>
            <a:r>
              <a:rPr lang="el-GR" sz="2800" b="1" dirty="0">
                <a:solidFill>
                  <a:srgbClr val="222222"/>
                </a:solidFill>
                <a:effectLst/>
                <a:latin typeface="+mj-lt"/>
              </a:rPr>
              <a:t>Δ</a:t>
            </a:r>
            <a:r>
              <a:rPr lang="en-US" sz="2800" b="1" dirty="0">
                <a:solidFill>
                  <a:srgbClr val="222222"/>
                </a:solidFill>
                <a:effectLst/>
                <a:latin typeface="+mj-lt"/>
              </a:rPr>
              <a:t>EN (difference in electronegativities)</a:t>
            </a:r>
            <a:r>
              <a:rPr lang="en-US" sz="2800" dirty="0">
                <a:solidFill>
                  <a:srgbClr val="222222"/>
                </a:solidFill>
                <a:effectLst/>
                <a:latin typeface="+mj-lt"/>
              </a:rPr>
              <a:t> between the two atoms... </a:t>
            </a:r>
            <a:endParaRPr lang="en-US" sz="2800" dirty="0">
              <a:latin typeface="+mj-lt"/>
            </a:endParaRPr>
          </a:p>
        </p:txBody>
      </p:sp>
      <p:sp>
        <p:nvSpPr>
          <p:cNvPr id="3" name="Rectangle 2"/>
          <p:cNvSpPr/>
          <p:nvPr/>
        </p:nvSpPr>
        <p:spPr>
          <a:xfrm>
            <a:off x="3226020" y="3853369"/>
            <a:ext cx="1588897" cy="461665"/>
          </a:xfrm>
          <a:prstGeom prst="rect">
            <a:avLst/>
          </a:prstGeom>
        </p:spPr>
        <p:txBody>
          <a:bodyPr wrap="none">
            <a:spAutoFit/>
          </a:bodyPr>
          <a:lstStyle/>
          <a:p>
            <a:r>
              <a:rPr lang="en-US" sz="2400" dirty="0">
                <a:solidFill>
                  <a:srgbClr val="222222"/>
                </a:solidFill>
                <a:effectLst/>
              </a:rPr>
              <a:t>2.0&gt;</a:t>
            </a:r>
            <a:r>
              <a:rPr lang="el-GR" sz="2400" b="1" dirty="0">
                <a:solidFill>
                  <a:srgbClr val="222222"/>
                </a:solidFill>
                <a:effectLst/>
                <a:latin typeface="Calibri"/>
              </a:rPr>
              <a:t>Δ</a:t>
            </a:r>
            <a:r>
              <a:rPr lang="en-US" sz="2400" b="1" dirty="0">
                <a:solidFill>
                  <a:srgbClr val="222222"/>
                </a:solidFill>
                <a:effectLst/>
                <a:latin typeface="Calibri"/>
              </a:rPr>
              <a:t>EN</a:t>
            </a:r>
            <a:r>
              <a:rPr lang="en-US" sz="2400" dirty="0">
                <a:solidFill>
                  <a:srgbClr val="222222"/>
                </a:solidFill>
                <a:effectLst/>
              </a:rPr>
              <a:t>&gt;0</a:t>
            </a:r>
            <a:endParaRPr lang="en-US" sz="2400" dirty="0"/>
          </a:p>
        </p:txBody>
      </p:sp>
      <p:sp>
        <p:nvSpPr>
          <p:cNvPr id="15" name="Rectangle 14"/>
          <p:cNvSpPr/>
          <p:nvPr/>
        </p:nvSpPr>
        <p:spPr>
          <a:xfrm>
            <a:off x="6719496" y="3853368"/>
            <a:ext cx="1284326" cy="461665"/>
          </a:xfrm>
          <a:prstGeom prst="rect">
            <a:avLst/>
          </a:prstGeom>
        </p:spPr>
        <p:txBody>
          <a:bodyPr wrap="none">
            <a:spAutoFit/>
          </a:bodyPr>
          <a:lstStyle/>
          <a:p>
            <a:r>
              <a:rPr lang="el-GR" sz="2400" b="1" dirty="0">
                <a:solidFill>
                  <a:srgbClr val="222222"/>
                </a:solidFill>
                <a:effectLst/>
                <a:latin typeface="Calibri"/>
              </a:rPr>
              <a:t>Δ</a:t>
            </a:r>
            <a:r>
              <a:rPr lang="en-US" sz="2400" b="1" dirty="0">
                <a:solidFill>
                  <a:srgbClr val="222222"/>
                </a:solidFill>
                <a:effectLst/>
                <a:latin typeface="Calibri"/>
              </a:rPr>
              <a:t>EN</a:t>
            </a:r>
            <a:r>
              <a:rPr lang="en-US" sz="2400" dirty="0">
                <a:solidFill>
                  <a:srgbClr val="222222"/>
                </a:solidFill>
                <a:effectLst/>
              </a:rPr>
              <a:t>&gt;2.0</a:t>
            </a:r>
            <a:endParaRPr lang="en-US" sz="2400" dirty="0"/>
          </a:p>
        </p:txBody>
      </p:sp>
      <p:sp>
        <p:nvSpPr>
          <p:cNvPr id="16" name="Rectangle 15"/>
          <p:cNvSpPr/>
          <p:nvPr/>
        </p:nvSpPr>
        <p:spPr>
          <a:xfrm>
            <a:off x="813977" y="3853368"/>
            <a:ext cx="1358064" cy="461665"/>
          </a:xfrm>
          <a:prstGeom prst="rect">
            <a:avLst/>
          </a:prstGeom>
        </p:spPr>
        <p:txBody>
          <a:bodyPr wrap="none">
            <a:spAutoFit/>
          </a:bodyPr>
          <a:lstStyle/>
          <a:p>
            <a:r>
              <a:rPr lang="el-GR" sz="2400" b="1" dirty="0">
                <a:solidFill>
                  <a:srgbClr val="222222"/>
                </a:solidFill>
                <a:effectLst/>
                <a:latin typeface="Calibri"/>
              </a:rPr>
              <a:t>Δ</a:t>
            </a:r>
            <a:r>
              <a:rPr lang="en-US" sz="2400" b="1">
                <a:solidFill>
                  <a:srgbClr val="222222"/>
                </a:solidFill>
                <a:effectLst/>
                <a:latin typeface="Calibri"/>
              </a:rPr>
              <a:t>EN</a:t>
            </a:r>
            <a:r>
              <a:rPr lang="en-US" sz="2400">
                <a:solidFill>
                  <a:srgbClr val="222222"/>
                </a:solidFill>
                <a:effectLst/>
              </a:rPr>
              <a:t>≈</a:t>
            </a:r>
            <a:r>
              <a:rPr lang="en-US" sz="2400" dirty="0">
                <a:solidFill>
                  <a:srgbClr val="222222"/>
                </a:solidFill>
                <a:effectLst/>
              </a:rPr>
              <a:t>0</a:t>
            </a:r>
            <a:r>
              <a:rPr lang="en-US" sz="2400">
                <a:solidFill>
                  <a:srgbClr val="222222"/>
                </a:solidFill>
                <a:effectLst/>
              </a:rPr>
              <a:t>.0</a:t>
            </a:r>
            <a:endParaRPr lang="en-US" sz="2400" dirty="0"/>
          </a:p>
        </p:txBody>
      </p:sp>
      <p:sp>
        <p:nvSpPr>
          <p:cNvPr id="10"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49</a:t>
            </a:fld>
            <a:endParaRPr lang="en-US" altLang="en-US" sz="2200" dirty="0">
              <a:solidFill>
                <a:srgbClr val="66FF33"/>
              </a:solidFill>
            </a:endParaRPr>
          </a:p>
        </p:txBody>
      </p:sp>
    </p:spTree>
    <p:extLst>
      <p:ext uri="{BB962C8B-B14F-4D97-AF65-F5344CB8AC3E}">
        <p14:creationId xmlns:p14="http://schemas.microsoft.com/office/powerpoint/2010/main" val="389724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152400"/>
            <a:ext cx="7772400" cy="1143000"/>
          </a:xfrm>
        </p:spPr>
        <p:txBody>
          <a:bodyPr/>
          <a:lstStyle/>
          <a:p>
            <a:r>
              <a:rPr lang="en-US" altLang="en-US" sz="4000" b="1" dirty="0" err="1">
                <a:solidFill>
                  <a:srgbClr val="66FF66"/>
                </a:solidFill>
                <a:latin typeface="Comic Sans MS" panose="030F0702030302020204" pitchFamily="66" charset="0"/>
              </a:rPr>
              <a:t>Ahh</a:t>
            </a:r>
            <a:r>
              <a:rPr lang="en-US" altLang="en-US" sz="4000" b="1" dirty="0">
                <a:solidFill>
                  <a:srgbClr val="66FF66"/>
                </a:solidFill>
                <a:latin typeface="Comic Sans MS" panose="030F0702030302020204" pitchFamily="66" charset="0"/>
              </a:rPr>
              <a:t>,...and Chocolate!</a:t>
            </a:r>
          </a:p>
        </p:txBody>
      </p:sp>
      <p:pic>
        <p:nvPicPr>
          <p:cNvPr id="6153" name="Picture 9" descr="http://stogiepress.com/blog/wp-content/uploads/2014/12/Chocolate-truff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0857"/>
            <a:ext cx="9144000" cy="59871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flipV="1">
            <a:off x="148492" y="716659"/>
            <a:ext cx="8847016" cy="1212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a:t>
            </a:fld>
            <a:endParaRPr lang="en-US" altLang="en-US" sz="2200" dirty="0">
              <a:solidFill>
                <a:srgbClr val="66FF33"/>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xfrm>
            <a:off x="195092" y="781050"/>
            <a:ext cx="8458200" cy="812800"/>
          </a:xfrm>
        </p:spPr>
        <p:txBody>
          <a:bodyPr/>
          <a:lstStyle/>
          <a:p>
            <a:pPr algn="l"/>
            <a:r>
              <a:rPr lang="en-US" altLang="en-US"/>
              <a:t>Lewis Structures</a:t>
            </a:r>
            <a:endParaRPr lang="en-US" altLang="en-US" sz="3600"/>
          </a:p>
        </p:txBody>
      </p:sp>
      <p:grpSp>
        <p:nvGrpSpPr>
          <p:cNvPr id="622595" name="Group 3"/>
          <p:cNvGrpSpPr>
            <a:grpSpLocks/>
          </p:cNvGrpSpPr>
          <p:nvPr/>
        </p:nvGrpSpPr>
        <p:grpSpPr bwMode="auto">
          <a:xfrm>
            <a:off x="303042" y="1698625"/>
            <a:ext cx="7129465" cy="519113"/>
            <a:chOff x="342" y="1316"/>
            <a:chExt cx="4491" cy="327"/>
          </a:xfrm>
        </p:grpSpPr>
        <p:sp>
          <p:nvSpPr>
            <p:cNvPr id="622596" name="Text Box 4"/>
            <p:cNvSpPr txBox="1">
              <a:spLocks noChangeArrowheads="1"/>
            </p:cNvSpPr>
            <p:nvPr/>
          </p:nvSpPr>
          <p:spPr bwMode="auto">
            <a:xfrm>
              <a:off x="1152" y="1347"/>
              <a:ext cx="36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solidFill>
                    <a:schemeClr val="tx1"/>
                  </a:solidFill>
                  <a:effectLst/>
                  <a:latin typeface="Times" panose="02020603050405020304" pitchFamily="18" charset="0"/>
                </a:rPr>
                <a:t> </a:t>
              </a:r>
              <a:r>
                <a:rPr lang="en-US" altLang="en-US" sz="2400">
                  <a:effectLst/>
                </a:rPr>
                <a:t>Draw molecular skeleton (usually given)</a:t>
              </a:r>
              <a:endParaRPr lang="en-US" altLang="en-US" sz="2400">
                <a:solidFill>
                  <a:srgbClr val="FFFFFF"/>
                </a:solidFill>
                <a:effectLst>
                  <a:outerShdw blurRad="38100" dist="38100" dir="2700000" algn="tl">
                    <a:srgbClr val="000000"/>
                  </a:outerShdw>
                </a:effectLst>
              </a:endParaRPr>
            </a:p>
          </p:txBody>
        </p:sp>
        <p:sp>
          <p:nvSpPr>
            <p:cNvPr id="622597" name="Rectangle 5"/>
            <p:cNvSpPr>
              <a:spLocks noChangeArrowheads="1"/>
            </p:cNvSpPr>
            <p:nvPr/>
          </p:nvSpPr>
          <p:spPr bwMode="auto">
            <a:xfrm>
              <a:off x="342" y="1316"/>
              <a:ext cx="79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rgbClr val="FFFF00"/>
                  </a:solidFill>
                  <a:effectLst>
                    <a:outerShdw blurRad="38100" dist="38100" dir="2700000" algn="tl">
                      <a:srgbClr val="000000"/>
                    </a:outerShdw>
                  </a:effectLst>
                </a:rPr>
                <a:t>Rule 1:</a:t>
              </a:r>
            </a:p>
          </p:txBody>
        </p:sp>
      </p:grpSp>
      <p:grpSp>
        <p:nvGrpSpPr>
          <p:cNvPr id="622598" name="Group 6"/>
          <p:cNvGrpSpPr>
            <a:grpSpLocks/>
          </p:cNvGrpSpPr>
          <p:nvPr/>
        </p:nvGrpSpPr>
        <p:grpSpPr bwMode="auto">
          <a:xfrm>
            <a:off x="303042" y="3438525"/>
            <a:ext cx="7265988" cy="519113"/>
            <a:chOff x="320" y="2208"/>
            <a:chExt cx="4577" cy="327"/>
          </a:xfrm>
        </p:grpSpPr>
        <p:sp>
          <p:nvSpPr>
            <p:cNvPr id="622599" name="Text Box 7"/>
            <p:cNvSpPr txBox="1">
              <a:spLocks noChangeArrowheads="1"/>
            </p:cNvSpPr>
            <p:nvPr/>
          </p:nvSpPr>
          <p:spPr bwMode="auto">
            <a:xfrm>
              <a:off x="1203" y="2236"/>
              <a:ext cx="36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effectLst>
                    <a:outerShdw blurRad="38100" dist="38100" dir="2700000" algn="tl">
                      <a:srgbClr val="000000"/>
                    </a:outerShdw>
                  </a:effectLst>
                </a:rPr>
                <a:t>Count total number of valence electrons</a:t>
              </a:r>
              <a:endParaRPr lang="en-US" altLang="en-US" sz="2400">
                <a:solidFill>
                  <a:schemeClr val="tx1"/>
                </a:solidFill>
                <a:effectLst>
                  <a:outerShdw blurRad="38100" dist="38100" dir="2700000" algn="tl">
                    <a:srgbClr val="000000"/>
                  </a:outerShdw>
                </a:effectLst>
                <a:latin typeface="Times" panose="02020603050405020304" pitchFamily="18" charset="0"/>
              </a:endParaRPr>
            </a:p>
          </p:txBody>
        </p:sp>
        <p:sp>
          <p:nvSpPr>
            <p:cNvPr id="622600" name="Rectangle 8"/>
            <p:cNvSpPr>
              <a:spLocks noChangeArrowheads="1"/>
            </p:cNvSpPr>
            <p:nvPr/>
          </p:nvSpPr>
          <p:spPr bwMode="auto">
            <a:xfrm>
              <a:off x="320" y="2208"/>
              <a:ext cx="8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rgbClr val="FFFF00"/>
                  </a:solidFill>
                  <a:effectLst>
                    <a:outerShdw blurRad="38100" dist="38100" dir="2700000" algn="tl">
                      <a:srgbClr val="000000"/>
                    </a:outerShdw>
                  </a:effectLst>
                </a:rPr>
                <a:t>Rule 2:</a:t>
              </a:r>
            </a:p>
          </p:txBody>
        </p:sp>
      </p:grpSp>
      <p:sp>
        <p:nvSpPr>
          <p:cNvPr id="622602" name="Text Box 10"/>
          <p:cNvSpPr txBox="1">
            <a:spLocks noChangeArrowheads="1"/>
          </p:cNvSpPr>
          <p:nvPr/>
        </p:nvSpPr>
        <p:spPr bwMode="auto">
          <a:xfrm>
            <a:off x="1705295" y="4962525"/>
            <a:ext cx="6619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solidFill>
                  <a:srgbClr val="FF0000"/>
                </a:solidFill>
                <a:effectLst>
                  <a:outerShdw blurRad="38100" dist="38100" dir="2700000" algn="tl">
                    <a:srgbClr val="000000"/>
                  </a:outerShdw>
                </a:effectLst>
              </a:rPr>
              <a:t>Octet (Duet) Rule</a:t>
            </a:r>
            <a:endParaRPr lang="en-US" altLang="en-US" sz="2400">
              <a:solidFill>
                <a:srgbClr val="FF0000"/>
              </a:solidFill>
              <a:effectLst>
                <a:outerShdw blurRad="38100" dist="38100" dir="2700000" algn="tl">
                  <a:srgbClr val="000000"/>
                </a:outerShdw>
              </a:effectLst>
              <a:latin typeface="Times" panose="02020603050405020304" pitchFamily="18" charset="0"/>
            </a:endParaRPr>
          </a:p>
          <a:p>
            <a:pPr eaLnBrk="0" hangingPunct="0"/>
            <a:r>
              <a:rPr lang="en-US" altLang="en-US" sz="2400">
                <a:effectLst>
                  <a:outerShdw blurRad="38100" dist="38100" dir="2700000" algn="tl">
                    <a:srgbClr val="000000"/>
                  </a:outerShdw>
                </a:effectLst>
              </a:rPr>
              <a:t>Provide octets (duets for H) around all atoms</a:t>
            </a:r>
          </a:p>
        </p:txBody>
      </p:sp>
      <p:sp>
        <p:nvSpPr>
          <p:cNvPr id="622603" name="Rectangle 11"/>
          <p:cNvSpPr>
            <a:spLocks noChangeArrowheads="1"/>
          </p:cNvSpPr>
          <p:nvPr/>
        </p:nvSpPr>
        <p:spPr bwMode="auto">
          <a:xfrm>
            <a:off x="303042" y="4962525"/>
            <a:ext cx="1314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rgbClr val="FFFF00"/>
                </a:solidFill>
                <a:effectLst>
                  <a:outerShdw blurRad="38100" dist="38100" dir="2700000" algn="tl">
                    <a:srgbClr val="000000"/>
                  </a:outerShdw>
                </a:effectLst>
              </a:rPr>
              <a:t>Rule 3:</a:t>
            </a:r>
          </a:p>
        </p:txBody>
      </p:sp>
      <p:sp>
        <p:nvSpPr>
          <p:cNvPr id="622604" name="Text Box 12"/>
          <p:cNvSpPr txBox="1">
            <a:spLocks noChangeArrowheads="1"/>
          </p:cNvSpPr>
          <p:nvPr/>
        </p:nvSpPr>
        <p:spPr bwMode="auto">
          <a:xfrm>
            <a:off x="98852" y="223838"/>
            <a:ext cx="73949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a:effectLst>
                  <a:outerShdw blurRad="38100" dist="38100" dir="2700000" algn="tl">
                    <a:srgbClr val="000000"/>
                  </a:outerShdw>
                </a:effectLst>
              </a:rPr>
              <a:t>How To Distribute Valence Electrons:</a:t>
            </a:r>
          </a:p>
        </p:txBody>
      </p:sp>
      <p:sp>
        <p:nvSpPr>
          <p:cNvPr id="622605" name="Rectangle 13"/>
          <p:cNvSpPr>
            <a:spLocks noChangeArrowheads="1"/>
          </p:cNvSpPr>
          <p:nvPr/>
        </p:nvSpPr>
        <p:spPr bwMode="auto">
          <a:xfrm>
            <a:off x="1528592" y="2541588"/>
            <a:ext cx="8302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CO</a:t>
            </a:r>
            <a:r>
              <a:rPr lang="en-US" altLang="en-US" sz="2800" baseline="-25000">
                <a:solidFill>
                  <a:schemeClr val="tx1"/>
                </a:solidFill>
                <a:effectLst>
                  <a:outerShdw blurRad="38100" dist="38100" dir="2700000" algn="tl">
                    <a:srgbClr val="000000"/>
                  </a:outerShdw>
                </a:effectLst>
              </a:rPr>
              <a:t>2</a:t>
            </a:r>
          </a:p>
        </p:txBody>
      </p:sp>
      <p:sp>
        <p:nvSpPr>
          <p:cNvPr id="622606" name="Rectangle 14"/>
          <p:cNvSpPr>
            <a:spLocks noChangeArrowheads="1"/>
          </p:cNvSpPr>
          <p:nvPr/>
        </p:nvSpPr>
        <p:spPr bwMode="auto">
          <a:xfrm>
            <a:off x="2768430" y="2541588"/>
            <a:ext cx="1179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O C O</a:t>
            </a:r>
          </a:p>
        </p:txBody>
      </p:sp>
      <p:sp>
        <p:nvSpPr>
          <p:cNvPr id="622607" name="Rectangle 15"/>
          <p:cNvSpPr>
            <a:spLocks noChangeArrowheads="1"/>
          </p:cNvSpPr>
          <p:nvPr/>
        </p:nvSpPr>
        <p:spPr bwMode="auto">
          <a:xfrm>
            <a:off x="4895680" y="2541588"/>
            <a:ext cx="819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CH</a:t>
            </a:r>
            <a:r>
              <a:rPr lang="en-US" altLang="en-US" sz="2800" baseline="-25000">
                <a:solidFill>
                  <a:schemeClr val="tx1"/>
                </a:solidFill>
                <a:effectLst>
                  <a:outerShdw blurRad="38100" dist="38100" dir="2700000" algn="tl">
                    <a:srgbClr val="000000"/>
                  </a:outerShdw>
                </a:effectLst>
              </a:rPr>
              <a:t>4</a:t>
            </a:r>
            <a:endParaRPr lang="en-US" altLang="en-US">
              <a:solidFill>
                <a:schemeClr val="tx1"/>
              </a:solidFill>
              <a:effectLst>
                <a:outerShdw blurRad="38100" dist="38100" dir="2700000" algn="tl">
                  <a:srgbClr val="000000"/>
                </a:outerShdw>
              </a:effectLst>
              <a:latin typeface="Arial Rounded MT Bold" panose="020F0704030504030204" pitchFamily="34" charset="0"/>
            </a:endParaRPr>
          </a:p>
        </p:txBody>
      </p:sp>
      <p:grpSp>
        <p:nvGrpSpPr>
          <p:cNvPr id="622608" name="Group 16"/>
          <p:cNvGrpSpPr>
            <a:grpSpLocks/>
          </p:cNvGrpSpPr>
          <p:nvPr/>
        </p:nvGrpSpPr>
        <p:grpSpPr bwMode="auto">
          <a:xfrm>
            <a:off x="6160917" y="2144713"/>
            <a:ext cx="1163638" cy="1312862"/>
            <a:chOff x="3944" y="1519"/>
            <a:chExt cx="733" cy="827"/>
          </a:xfrm>
        </p:grpSpPr>
        <p:sp>
          <p:nvSpPr>
            <p:cNvPr id="622609" name="Rectangle 17"/>
            <p:cNvSpPr>
              <a:spLocks noChangeArrowheads="1"/>
            </p:cNvSpPr>
            <p:nvPr/>
          </p:nvSpPr>
          <p:spPr bwMode="auto">
            <a:xfrm>
              <a:off x="4173" y="1772"/>
              <a:ext cx="25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C</a:t>
              </a:r>
            </a:p>
          </p:txBody>
        </p:sp>
        <p:sp>
          <p:nvSpPr>
            <p:cNvPr id="622610" name="Rectangle 18"/>
            <p:cNvSpPr>
              <a:spLocks noChangeArrowheads="1"/>
            </p:cNvSpPr>
            <p:nvPr/>
          </p:nvSpPr>
          <p:spPr bwMode="auto">
            <a:xfrm>
              <a:off x="4154" y="1519"/>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H</a:t>
              </a:r>
            </a:p>
          </p:txBody>
        </p:sp>
        <p:sp>
          <p:nvSpPr>
            <p:cNvPr id="622611" name="Rectangle 19"/>
            <p:cNvSpPr>
              <a:spLocks noChangeArrowheads="1"/>
            </p:cNvSpPr>
            <p:nvPr/>
          </p:nvSpPr>
          <p:spPr bwMode="auto">
            <a:xfrm>
              <a:off x="3944" y="1771"/>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H</a:t>
              </a:r>
            </a:p>
          </p:txBody>
        </p:sp>
        <p:sp>
          <p:nvSpPr>
            <p:cNvPr id="622612" name="Rectangle 20"/>
            <p:cNvSpPr>
              <a:spLocks noChangeArrowheads="1"/>
            </p:cNvSpPr>
            <p:nvPr/>
          </p:nvSpPr>
          <p:spPr bwMode="auto">
            <a:xfrm>
              <a:off x="4389" y="1771"/>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H</a:t>
              </a:r>
            </a:p>
          </p:txBody>
        </p:sp>
        <p:sp>
          <p:nvSpPr>
            <p:cNvPr id="622613" name="Rectangle 21"/>
            <p:cNvSpPr>
              <a:spLocks noChangeArrowheads="1"/>
            </p:cNvSpPr>
            <p:nvPr/>
          </p:nvSpPr>
          <p:spPr bwMode="auto">
            <a:xfrm>
              <a:off x="4154" y="2019"/>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H</a:t>
              </a:r>
            </a:p>
          </p:txBody>
        </p:sp>
      </p:grpSp>
      <p:sp>
        <p:nvSpPr>
          <p:cNvPr id="622614" name="AutoShape 22"/>
          <p:cNvSpPr>
            <a:spLocks noChangeAspect="1" noChangeArrowheads="1" noTextEdit="1"/>
          </p:cNvSpPr>
          <p:nvPr/>
        </p:nvSpPr>
        <p:spPr bwMode="auto">
          <a:xfrm>
            <a:off x="4367042" y="4076700"/>
            <a:ext cx="4905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2615" name="Rectangle 23"/>
          <p:cNvSpPr>
            <a:spLocks noChangeArrowheads="1"/>
          </p:cNvSpPr>
          <p:nvPr/>
        </p:nvSpPr>
        <p:spPr bwMode="auto">
          <a:xfrm>
            <a:off x="4567067" y="4219575"/>
            <a:ext cx="2143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C</a:t>
            </a:r>
          </a:p>
        </p:txBody>
      </p:sp>
      <p:sp>
        <p:nvSpPr>
          <p:cNvPr id="622616" name="Rectangle 24"/>
          <p:cNvSpPr>
            <a:spLocks noChangeArrowheads="1"/>
          </p:cNvSpPr>
          <p:nvPr/>
        </p:nvSpPr>
        <p:spPr bwMode="auto">
          <a:xfrm>
            <a:off x="4638505" y="4333875"/>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2617" name="Rectangle 25"/>
          <p:cNvSpPr>
            <a:spLocks noChangeArrowheads="1"/>
          </p:cNvSpPr>
          <p:nvPr/>
        </p:nvSpPr>
        <p:spPr bwMode="auto">
          <a:xfrm>
            <a:off x="4821067" y="41656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2618" name="Rectangle 26"/>
          <p:cNvSpPr>
            <a:spLocks noChangeArrowheads="1"/>
          </p:cNvSpPr>
          <p:nvPr/>
        </p:nvSpPr>
        <p:spPr bwMode="auto">
          <a:xfrm>
            <a:off x="4651205" y="3889375"/>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2619" name="Rectangle 27"/>
          <p:cNvSpPr>
            <a:spLocks noChangeArrowheads="1"/>
          </p:cNvSpPr>
          <p:nvPr/>
        </p:nvSpPr>
        <p:spPr bwMode="auto">
          <a:xfrm>
            <a:off x="4444830" y="41656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2620" name="Rectangle 28"/>
          <p:cNvSpPr>
            <a:spLocks noChangeArrowheads="1"/>
          </p:cNvSpPr>
          <p:nvPr/>
        </p:nvSpPr>
        <p:spPr bwMode="auto">
          <a:xfrm>
            <a:off x="5794205" y="39370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2621" name="Rectangle 29"/>
          <p:cNvSpPr>
            <a:spLocks noChangeArrowheads="1"/>
          </p:cNvSpPr>
          <p:nvPr/>
        </p:nvSpPr>
        <p:spPr bwMode="auto">
          <a:xfrm>
            <a:off x="5895805" y="39370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2623" name="AutoShape 31"/>
          <p:cNvSpPr>
            <a:spLocks noChangeAspect="1" noChangeArrowheads="1" noTextEdit="1"/>
          </p:cNvSpPr>
          <p:nvPr/>
        </p:nvSpPr>
        <p:spPr bwMode="auto">
          <a:xfrm>
            <a:off x="5586242" y="4146550"/>
            <a:ext cx="4572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2624" name="Rectangle 32"/>
          <p:cNvSpPr>
            <a:spLocks noChangeArrowheads="1"/>
          </p:cNvSpPr>
          <p:nvPr/>
        </p:nvSpPr>
        <p:spPr bwMode="auto">
          <a:xfrm>
            <a:off x="5735467" y="4257675"/>
            <a:ext cx="2841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O</a:t>
            </a:r>
          </a:p>
        </p:txBody>
      </p:sp>
      <p:sp>
        <p:nvSpPr>
          <p:cNvPr id="622625" name="Rectangle 33"/>
          <p:cNvSpPr>
            <a:spLocks noChangeArrowheads="1"/>
          </p:cNvSpPr>
          <p:nvPr/>
        </p:nvSpPr>
        <p:spPr bwMode="auto">
          <a:xfrm>
            <a:off x="6040267" y="4184650"/>
            <a:ext cx="119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2626" name="Rectangle 34"/>
          <p:cNvSpPr>
            <a:spLocks noChangeArrowheads="1"/>
          </p:cNvSpPr>
          <p:nvPr/>
        </p:nvSpPr>
        <p:spPr bwMode="auto">
          <a:xfrm>
            <a:off x="5857705" y="4359275"/>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2627" name="Rectangle 35"/>
          <p:cNvSpPr>
            <a:spLocks noChangeArrowheads="1"/>
          </p:cNvSpPr>
          <p:nvPr/>
        </p:nvSpPr>
        <p:spPr bwMode="auto">
          <a:xfrm>
            <a:off x="5654505" y="41402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2628" name="Rectangle 36"/>
          <p:cNvSpPr>
            <a:spLocks noChangeArrowheads="1"/>
          </p:cNvSpPr>
          <p:nvPr/>
        </p:nvSpPr>
        <p:spPr bwMode="auto">
          <a:xfrm>
            <a:off x="1639717" y="4175125"/>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solidFill>
                  <a:schemeClr val="tx1"/>
                </a:solidFill>
                <a:effectLst>
                  <a:outerShdw blurRad="38100" dist="38100" dir="2700000" algn="tl">
                    <a:srgbClr val="000000"/>
                  </a:outerShdw>
                </a:effectLst>
              </a:rPr>
              <a:t>H</a:t>
            </a:r>
          </a:p>
        </p:txBody>
      </p:sp>
      <p:sp>
        <p:nvSpPr>
          <p:cNvPr id="622629" name="Line 37"/>
          <p:cNvSpPr>
            <a:spLocks noChangeShapeType="1"/>
          </p:cNvSpPr>
          <p:nvPr/>
        </p:nvSpPr>
        <p:spPr bwMode="auto">
          <a:xfrm>
            <a:off x="2450930" y="2801938"/>
            <a:ext cx="274637"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2630" name="Line 38"/>
          <p:cNvSpPr>
            <a:spLocks noChangeShapeType="1"/>
          </p:cNvSpPr>
          <p:nvPr/>
        </p:nvSpPr>
        <p:spPr bwMode="auto">
          <a:xfrm>
            <a:off x="5810080" y="2801938"/>
            <a:ext cx="274637"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622631" name="Group 39"/>
          <p:cNvGrpSpPr>
            <a:grpSpLocks/>
          </p:cNvGrpSpPr>
          <p:nvPr/>
        </p:nvGrpSpPr>
        <p:grpSpPr bwMode="auto">
          <a:xfrm>
            <a:off x="3024017" y="4127500"/>
            <a:ext cx="765175" cy="609600"/>
            <a:chOff x="2034" y="2846"/>
            <a:chExt cx="482" cy="384"/>
          </a:xfrm>
        </p:grpSpPr>
        <p:sp>
          <p:nvSpPr>
            <p:cNvPr id="622632" name="Rectangle 40"/>
            <p:cNvSpPr>
              <a:spLocks noChangeArrowheads="1"/>
            </p:cNvSpPr>
            <p:nvPr/>
          </p:nvSpPr>
          <p:spPr bwMode="auto">
            <a:xfrm>
              <a:off x="2053" y="2905"/>
              <a:ext cx="34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a:solidFill>
                    <a:schemeClr val="tx1"/>
                  </a:solidFill>
                  <a:effectLst>
                    <a:outerShdw blurRad="38100" dist="38100" dir="2700000" algn="tl">
                      <a:srgbClr val="000000"/>
                    </a:outerShdw>
                  </a:effectLst>
                </a:rPr>
                <a:t>Br</a:t>
              </a:r>
            </a:p>
          </p:txBody>
        </p:sp>
        <p:sp>
          <p:nvSpPr>
            <p:cNvPr id="622633" name="Rectangle 41"/>
            <p:cNvSpPr>
              <a:spLocks noChangeArrowheads="1"/>
            </p:cNvSpPr>
            <p:nvPr/>
          </p:nvSpPr>
          <p:spPr bwMode="auto">
            <a:xfrm rot="5400000">
              <a:off x="2163" y="2749"/>
              <a:ext cx="7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2634" name="Rectangle 42"/>
            <p:cNvSpPr>
              <a:spLocks noChangeArrowheads="1"/>
            </p:cNvSpPr>
            <p:nvPr/>
          </p:nvSpPr>
          <p:spPr bwMode="auto">
            <a:xfrm rot="5400000">
              <a:off x="2163" y="3058"/>
              <a:ext cx="7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2635" name="Rectangle 43"/>
            <p:cNvSpPr>
              <a:spLocks noChangeArrowheads="1"/>
            </p:cNvSpPr>
            <p:nvPr/>
          </p:nvSpPr>
          <p:spPr bwMode="auto">
            <a:xfrm>
              <a:off x="2034" y="2901"/>
              <a:ext cx="7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2636" name="Rectangle 44"/>
            <p:cNvSpPr>
              <a:spLocks noChangeArrowheads="1"/>
            </p:cNvSpPr>
            <p:nvPr/>
          </p:nvSpPr>
          <p:spPr bwMode="auto">
            <a:xfrm>
              <a:off x="2270" y="2877"/>
              <a:ext cx="24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22637" name="Rectangle 45"/>
          <p:cNvSpPr>
            <a:spLocks noChangeArrowheads="1"/>
          </p:cNvSpPr>
          <p:nvPr/>
        </p:nvSpPr>
        <p:spPr bwMode="auto">
          <a:xfrm>
            <a:off x="1884192" y="4132263"/>
            <a:ext cx="3905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outerShdw blurRad="38100" dist="38100" dir="2700000" algn="tl">
                    <a:srgbClr val="000000"/>
                  </a:outerShdw>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grpSp>
        <p:nvGrpSpPr>
          <p:cNvPr id="622638" name="Group 46"/>
          <p:cNvGrpSpPr>
            <a:grpSpLocks/>
          </p:cNvGrpSpPr>
          <p:nvPr/>
        </p:nvGrpSpPr>
        <p:grpSpPr bwMode="auto">
          <a:xfrm>
            <a:off x="1544467" y="5991225"/>
            <a:ext cx="927100" cy="519113"/>
            <a:chOff x="4000" y="1470"/>
            <a:chExt cx="584" cy="327"/>
          </a:xfrm>
        </p:grpSpPr>
        <p:sp>
          <p:nvSpPr>
            <p:cNvPr id="622639" name="Text Box 47"/>
            <p:cNvSpPr txBox="1">
              <a:spLocks noChangeArrowheads="1"/>
            </p:cNvSpPr>
            <p:nvPr/>
          </p:nvSpPr>
          <p:spPr bwMode="auto">
            <a:xfrm>
              <a:off x="4000" y="1470"/>
              <a:ext cx="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H</a:t>
              </a:r>
            </a:p>
          </p:txBody>
        </p:sp>
        <p:sp>
          <p:nvSpPr>
            <p:cNvPr id="622640" name="Rectangle 48"/>
            <p:cNvSpPr>
              <a:spLocks noChangeArrowheads="1"/>
            </p:cNvSpPr>
            <p:nvPr/>
          </p:nvSpPr>
          <p:spPr bwMode="auto">
            <a:xfrm>
              <a:off x="4256" y="150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b="1">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2641" name="Text Box 49"/>
            <p:cNvSpPr txBox="1">
              <a:spLocks noChangeArrowheads="1"/>
            </p:cNvSpPr>
            <p:nvPr/>
          </p:nvSpPr>
          <p:spPr bwMode="auto">
            <a:xfrm>
              <a:off x="4282" y="1470"/>
              <a:ext cx="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H</a:t>
              </a:r>
            </a:p>
          </p:txBody>
        </p:sp>
      </p:grpSp>
      <p:grpSp>
        <p:nvGrpSpPr>
          <p:cNvPr id="622646" name="Group 54"/>
          <p:cNvGrpSpPr>
            <a:grpSpLocks/>
          </p:cNvGrpSpPr>
          <p:nvPr/>
        </p:nvGrpSpPr>
        <p:grpSpPr bwMode="auto">
          <a:xfrm>
            <a:off x="3355805" y="5972175"/>
            <a:ext cx="1020762" cy="744538"/>
            <a:chOff x="4292" y="2334"/>
            <a:chExt cx="643" cy="469"/>
          </a:xfrm>
        </p:grpSpPr>
        <p:grpSp>
          <p:nvGrpSpPr>
            <p:cNvPr id="622647" name="Group 55"/>
            <p:cNvGrpSpPr>
              <a:grpSpLocks/>
            </p:cNvGrpSpPr>
            <p:nvPr/>
          </p:nvGrpSpPr>
          <p:grpSpPr bwMode="auto">
            <a:xfrm>
              <a:off x="4426" y="2334"/>
              <a:ext cx="287" cy="379"/>
              <a:chOff x="922" y="1913"/>
              <a:chExt cx="287" cy="379"/>
            </a:xfrm>
          </p:grpSpPr>
          <p:sp>
            <p:nvSpPr>
              <p:cNvPr id="622648" name="Rectangle 56"/>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solidFill>
                      <a:srgbClr val="00FF00"/>
                    </a:solidFill>
                    <a:effectLst>
                      <a:outerShdw blurRad="38100" dist="38100" dir="2700000" algn="tl">
                        <a:srgbClr val="000000"/>
                      </a:outerShdw>
                    </a:effectLst>
                  </a:rPr>
                  <a:t>F</a:t>
                </a:r>
                <a:endParaRPr lang="en-US" altLang="en-US" sz="2800" baseline="30000">
                  <a:solidFill>
                    <a:srgbClr val="FF0000"/>
                  </a:solidFill>
                  <a:effectLst>
                    <a:outerShdw blurRad="38100" dist="38100" dir="2700000" algn="tl">
                      <a:srgbClr val="000000"/>
                    </a:outerShdw>
                  </a:effectLst>
                </a:endParaRPr>
              </a:p>
            </p:txBody>
          </p:sp>
          <p:grpSp>
            <p:nvGrpSpPr>
              <p:cNvPr id="622649" name="Group 57"/>
              <p:cNvGrpSpPr>
                <a:grpSpLocks/>
              </p:cNvGrpSpPr>
              <p:nvPr/>
            </p:nvGrpSpPr>
            <p:grpSpPr bwMode="auto">
              <a:xfrm>
                <a:off x="922" y="1913"/>
                <a:ext cx="287" cy="379"/>
                <a:chOff x="922" y="1913"/>
                <a:chExt cx="287" cy="379"/>
              </a:xfrm>
            </p:grpSpPr>
            <p:sp>
              <p:nvSpPr>
                <p:cNvPr id="622650" name="Rectangle 58"/>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51" name="Rectangle 59"/>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52" name="Rectangle 60"/>
                <p:cNvSpPr>
                  <a:spLocks noChangeArrowheads="1"/>
                </p:cNvSpPr>
                <p:nvPr/>
              </p:nvSpPr>
              <p:spPr bwMode="auto">
                <a:xfrm>
                  <a:off x="922"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53" name="Rectangle 61"/>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grpSp>
        </p:grpSp>
        <p:grpSp>
          <p:nvGrpSpPr>
            <p:cNvPr id="622654" name="Group 62"/>
            <p:cNvGrpSpPr>
              <a:grpSpLocks/>
            </p:cNvGrpSpPr>
            <p:nvPr/>
          </p:nvGrpSpPr>
          <p:grpSpPr bwMode="auto">
            <a:xfrm>
              <a:off x="4666" y="2334"/>
              <a:ext cx="269" cy="469"/>
              <a:chOff x="940" y="1913"/>
              <a:chExt cx="269" cy="469"/>
            </a:xfrm>
          </p:grpSpPr>
          <p:sp>
            <p:nvSpPr>
              <p:cNvPr id="622655" name="Rectangle 63"/>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solidFill>
                      <a:srgbClr val="00FF00"/>
                    </a:solidFill>
                    <a:effectLst>
                      <a:outerShdw blurRad="38100" dist="38100" dir="2700000" algn="tl">
                        <a:srgbClr val="000000"/>
                      </a:outerShdw>
                    </a:effectLst>
                  </a:rPr>
                  <a:t>F</a:t>
                </a:r>
                <a:endParaRPr lang="en-US" altLang="en-US" sz="2800" baseline="30000">
                  <a:solidFill>
                    <a:srgbClr val="FF0000"/>
                  </a:solidFill>
                  <a:effectLst>
                    <a:outerShdw blurRad="38100" dist="38100" dir="2700000" algn="tl">
                      <a:srgbClr val="000000"/>
                    </a:outerShdw>
                  </a:effectLst>
                </a:endParaRPr>
              </a:p>
            </p:txBody>
          </p:sp>
          <p:grpSp>
            <p:nvGrpSpPr>
              <p:cNvPr id="622656" name="Group 64"/>
              <p:cNvGrpSpPr>
                <a:grpSpLocks/>
              </p:cNvGrpSpPr>
              <p:nvPr/>
            </p:nvGrpSpPr>
            <p:grpSpPr bwMode="auto">
              <a:xfrm>
                <a:off x="954" y="1913"/>
                <a:ext cx="255" cy="469"/>
                <a:chOff x="954" y="1913"/>
                <a:chExt cx="255" cy="469"/>
              </a:xfrm>
            </p:grpSpPr>
            <p:sp>
              <p:nvSpPr>
                <p:cNvPr id="622657" name="Rectangle 65"/>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58" name="Rectangle 66"/>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59" name="Rectangle 67"/>
                <p:cNvSpPr>
                  <a:spLocks noChangeArrowheads="1"/>
                </p:cNvSpPr>
                <p:nvPr/>
              </p:nvSpPr>
              <p:spPr bwMode="auto">
                <a:xfrm>
                  <a:off x="954" y="1960"/>
                  <a:ext cx="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altLang="en-US">
                    <a:effectLst>
                      <a:outerShdw blurRad="38100" dist="38100" dir="2700000" algn="tl">
                        <a:srgbClr val="000000"/>
                      </a:outerShdw>
                    </a:effectLst>
                    <a:latin typeface="Arial Rounded MT Bold" panose="020F0704030504030204" pitchFamily="34" charset="0"/>
                  </a:endParaRPr>
                </a:p>
              </p:txBody>
            </p:sp>
            <p:sp>
              <p:nvSpPr>
                <p:cNvPr id="622660" name="Rectangle 68"/>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grpSp>
        </p:grpSp>
        <p:sp>
          <p:nvSpPr>
            <p:cNvPr id="622661" name="Text Box 69"/>
            <p:cNvSpPr txBox="1">
              <a:spLocks noChangeArrowheads="1"/>
            </p:cNvSpPr>
            <p:nvPr/>
          </p:nvSpPr>
          <p:spPr bwMode="auto">
            <a:xfrm>
              <a:off x="4292" y="2360"/>
              <a:ext cx="39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a:effectLst>
                  <a:outerShdw blurRad="38100" dist="38100" dir="2700000" algn="tl">
                    <a:srgbClr val="000000"/>
                  </a:outerShdw>
                </a:effectLst>
              </a:endParaRPr>
            </a:p>
          </p:txBody>
        </p:sp>
      </p:grpSp>
      <p:sp>
        <p:nvSpPr>
          <p:cNvPr id="622663" name="Rectangle 71"/>
          <p:cNvSpPr>
            <a:spLocks noChangeArrowheads="1"/>
          </p:cNvSpPr>
          <p:nvPr/>
        </p:nvSpPr>
        <p:spPr bwMode="auto">
          <a:xfrm rot="-1176968">
            <a:off x="5741817" y="5884863"/>
            <a:ext cx="41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a:solidFill>
                  <a:srgbClr val="FF0000"/>
                </a:solidFill>
                <a:effectLst>
                  <a:outerShdw blurRad="38100" dist="38100" dir="2700000" algn="tl">
                    <a:srgbClr val="000000"/>
                  </a:outerShdw>
                </a:effectLst>
              </a:rPr>
              <a:t>O</a:t>
            </a:r>
            <a:endParaRPr lang="en-US" altLang="en-US" sz="2800" baseline="30000">
              <a:solidFill>
                <a:srgbClr val="FF0000"/>
              </a:solidFill>
              <a:effectLst>
                <a:outerShdw blurRad="38100" dist="38100" dir="2700000" algn="tl">
                  <a:srgbClr val="000000"/>
                </a:outerShdw>
              </a:effectLst>
            </a:endParaRPr>
          </a:p>
        </p:txBody>
      </p:sp>
      <p:grpSp>
        <p:nvGrpSpPr>
          <p:cNvPr id="622664" name="Group 72"/>
          <p:cNvGrpSpPr>
            <a:grpSpLocks/>
          </p:cNvGrpSpPr>
          <p:nvPr/>
        </p:nvGrpSpPr>
        <p:grpSpPr bwMode="auto">
          <a:xfrm rot="-2543525">
            <a:off x="5706892" y="5867400"/>
            <a:ext cx="531813" cy="544513"/>
            <a:chOff x="4982" y="2286"/>
            <a:chExt cx="335" cy="343"/>
          </a:xfrm>
        </p:grpSpPr>
        <p:sp>
          <p:nvSpPr>
            <p:cNvPr id="622665" name="Rectangle 73"/>
            <p:cNvSpPr>
              <a:spLocks noChangeArrowheads="1"/>
            </p:cNvSpPr>
            <p:nvPr/>
          </p:nvSpPr>
          <p:spPr bwMode="auto">
            <a:xfrm rot="5400000">
              <a:off x="5143" y="2203"/>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66" name="Rectangle 74"/>
            <p:cNvSpPr>
              <a:spLocks noChangeArrowheads="1"/>
            </p:cNvSpPr>
            <p:nvPr/>
          </p:nvSpPr>
          <p:spPr bwMode="auto">
            <a:xfrm rot="5400000">
              <a:off x="5143" y="2482"/>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67" name="Rectangle 75"/>
            <p:cNvSpPr>
              <a:spLocks noChangeArrowheads="1"/>
            </p:cNvSpPr>
            <p:nvPr/>
          </p:nvSpPr>
          <p:spPr bwMode="auto">
            <a:xfrm>
              <a:off x="4982" y="231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sp>
          <p:nvSpPr>
            <p:cNvPr id="622668" name="Rectangle 76"/>
            <p:cNvSpPr>
              <a:spLocks noChangeArrowheads="1"/>
            </p:cNvSpPr>
            <p:nvPr/>
          </p:nvSpPr>
          <p:spPr bwMode="auto">
            <a:xfrm>
              <a:off x="5253" y="231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400" b="1">
                  <a:solidFill>
                    <a:srgbClr val="FF0000"/>
                  </a:solidFill>
                  <a:effectLst>
                    <a:outerShdw blurRad="38100" dist="38100" dir="2700000" algn="tl">
                      <a:srgbClr val="000000"/>
                    </a:outerShdw>
                  </a:effectLst>
                  <a:latin typeface="Times" panose="02020603050405020304" pitchFamily="18" charset="0"/>
                </a:rPr>
                <a:t>:</a:t>
              </a:r>
              <a:endParaRPr lang="en-US" altLang="en-US">
                <a:effectLst>
                  <a:outerShdw blurRad="38100" dist="38100" dir="2700000" algn="tl">
                    <a:srgbClr val="000000"/>
                  </a:outerShdw>
                </a:effectLst>
                <a:latin typeface="Arial Rounded MT Bold" panose="020F0704030504030204" pitchFamily="34" charset="0"/>
              </a:endParaRPr>
            </a:p>
          </p:txBody>
        </p:sp>
      </p:grpSp>
      <p:sp>
        <p:nvSpPr>
          <p:cNvPr id="622669" name="Text Box 77"/>
          <p:cNvSpPr txBox="1">
            <a:spLocks noChangeArrowheads="1"/>
          </p:cNvSpPr>
          <p:nvPr/>
        </p:nvSpPr>
        <p:spPr bwMode="auto">
          <a:xfrm>
            <a:off x="5319542" y="6159500"/>
            <a:ext cx="479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H</a:t>
            </a:r>
          </a:p>
        </p:txBody>
      </p:sp>
      <p:sp>
        <p:nvSpPr>
          <p:cNvPr id="622670" name="Text Box 78"/>
          <p:cNvSpPr txBox="1">
            <a:spLocks noChangeArrowheads="1"/>
          </p:cNvSpPr>
          <p:nvPr/>
        </p:nvSpPr>
        <p:spPr bwMode="auto">
          <a:xfrm>
            <a:off x="6122817" y="6188075"/>
            <a:ext cx="479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H</a:t>
            </a:r>
          </a:p>
        </p:txBody>
      </p:sp>
      <p:pic>
        <p:nvPicPr>
          <p:cNvPr id="73" name="Picture 4" descr="LewisOld"/>
          <p:cNvPicPr>
            <a:picLocks noChangeAspect="1" noChangeArrowheads="1"/>
          </p:cNvPicPr>
          <p:nvPr/>
        </p:nvPicPr>
        <p:blipFill>
          <a:blip r:embed="rId2" cstate="print">
            <a:extLst>
              <a:ext uri="{28A0092B-C50C-407E-A947-70E740481C1C}">
                <a14:useLocalDpi xmlns:a14="http://schemas.microsoft.com/office/drawing/2010/main" val="0"/>
              </a:ext>
            </a:extLst>
          </a:blip>
          <a:srcRect l="2942" t="1974" r="1604" b="1755"/>
          <a:stretch>
            <a:fillRect/>
          </a:stretch>
        </p:blipFill>
        <p:spPr bwMode="auto">
          <a:xfrm>
            <a:off x="7819694" y="68057"/>
            <a:ext cx="1324714" cy="1628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51544" y="1728543"/>
            <a:ext cx="1455518" cy="523220"/>
          </a:xfrm>
          <a:prstGeom prst="rect">
            <a:avLst/>
          </a:prstGeom>
        </p:spPr>
        <p:txBody>
          <a:bodyPr wrap="square">
            <a:spAutoFit/>
          </a:bodyPr>
          <a:lstStyle/>
          <a:p>
            <a:pPr algn="ctr"/>
            <a:r>
              <a:rPr lang="en-US" sz="1400">
                <a:latin typeface="TimesLTStd-Roman"/>
              </a:rPr>
              <a:t>Gilbert N. Lewis (1875–1946)</a:t>
            </a:r>
            <a:endParaRPr lang="en-US" sz="1400"/>
          </a:p>
        </p:txBody>
      </p:sp>
      <p:cxnSp>
        <p:nvCxnSpPr>
          <p:cNvPr id="74" name="Straight Connector 73"/>
          <p:cNvCxnSpPr/>
          <p:nvPr/>
        </p:nvCxnSpPr>
        <p:spPr bwMode="auto">
          <a:xfrm flipV="1">
            <a:off x="195385" y="1484923"/>
            <a:ext cx="7463692" cy="26375"/>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50</a:t>
            </a:fld>
            <a:endParaRPr lang="en-US" altLang="en-US" sz="2200" dirty="0">
              <a:solidFill>
                <a:srgbClr val="66FF33"/>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Text Box 2"/>
          <p:cNvSpPr txBox="1">
            <a:spLocks noChangeArrowheads="1"/>
          </p:cNvSpPr>
          <p:nvPr/>
        </p:nvSpPr>
        <p:spPr bwMode="auto">
          <a:xfrm>
            <a:off x="1098550" y="5635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400" b="1">
              <a:solidFill>
                <a:schemeClr val="tx1"/>
              </a:solidFill>
              <a:effectLst/>
              <a:latin typeface="Times" panose="02020603050405020304" pitchFamily="18" charset="0"/>
            </a:endParaRPr>
          </a:p>
        </p:txBody>
      </p:sp>
      <p:sp>
        <p:nvSpPr>
          <p:cNvPr id="623619" name="Text Box 3"/>
          <p:cNvSpPr txBox="1">
            <a:spLocks noChangeArrowheads="1"/>
          </p:cNvSpPr>
          <p:nvPr/>
        </p:nvSpPr>
        <p:spPr bwMode="auto">
          <a:xfrm>
            <a:off x="2105025" y="604838"/>
            <a:ext cx="68675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a:effectLst>
                  <a:outerShdw blurRad="38100" dist="38100" dir="2700000" algn="tl">
                    <a:srgbClr val="000000"/>
                  </a:outerShdw>
                </a:effectLst>
              </a:rPr>
              <a:t>Take care of charges, if any. Charges occur when the formal</a:t>
            </a:r>
            <a:r>
              <a:rPr lang="en-US" altLang="en-US" sz="2400">
                <a:solidFill>
                  <a:schemeClr val="tx1"/>
                </a:solidFill>
                <a:effectLst>
                  <a:outerShdw blurRad="38100" dist="38100" dir="2700000" algn="tl">
                    <a:srgbClr val="000000"/>
                  </a:outerShdw>
                </a:effectLst>
              </a:rPr>
              <a:t> </a:t>
            </a:r>
            <a:r>
              <a:rPr lang="en-US" altLang="en-US" sz="2400">
                <a:solidFill>
                  <a:srgbClr val="00FF00"/>
                </a:solidFill>
                <a:effectLst>
                  <a:outerShdw blurRad="38100" dist="38100" dir="2700000" algn="tl">
                    <a:srgbClr val="000000"/>
                  </a:outerShdw>
                </a:effectLst>
              </a:rPr>
              <a:t>“effective” electron count</a:t>
            </a:r>
            <a:r>
              <a:rPr lang="en-US" altLang="en-US" sz="2400">
                <a:solidFill>
                  <a:schemeClr val="tx1"/>
                </a:solidFill>
                <a:effectLst>
                  <a:outerShdw blurRad="38100" dist="38100" dir="2700000" algn="tl">
                    <a:srgbClr val="000000"/>
                  </a:outerShdw>
                </a:effectLst>
              </a:rPr>
              <a:t> </a:t>
            </a:r>
            <a:r>
              <a:rPr lang="en-US" altLang="en-US" sz="2400">
                <a:effectLst>
                  <a:outerShdw blurRad="38100" dist="38100" dir="2700000" algn="tl">
                    <a:srgbClr val="000000"/>
                  </a:outerShdw>
                </a:effectLst>
              </a:rPr>
              <a:t>around the nucleus differs from</a:t>
            </a:r>
            <a:r>
              <a:rPr lang="en-US" altLang="en-US" sz="2400">
                <a:solidFill>
                  <a:schemeClr val="tx1"/>
                </a:solidFill>
                <a:effectLst>
                  <a:outerShdw blurRad="38100" dist="38100" dir="2700000" algn="tl">
                    <a:srgbClr val="000000"/>
                  </a:outerShdw>
                </a:effectLst>
              </a:rPr>
              <a:t> </a:t>
            </a:r>
            <a:r>
              <a:rPr lang="en-US" altLang="en-US" sz="2400">
                <a:effectLst>
                  <a:outerShdw blurRad="38100" dist="38100" dir="2700000" algn="tl">
                    <a:srgbClr val="000000"/>
                  </a:outerShdw>
                </a:effectLst>
              </a:rPr>
              <a:t>its</a:t>
            </a:r>
            <a:r>
              <a:rPr lang="en-US" altLang="en-US" sz="2400">
                <a:solidFill>
                  <a:schemeClr val="tx1"/>
                </a:solidFill>
                <a:effectLst>
                  <a:outerShdw blurRad="38100" dist="38100" dir="2700000" algn="tl">
                    <a:srgbClr val="000000"/>
                  </a:outerShdw>
                </a:effectLst>
              </a:rPr>
              <a:t> </a:t>
            </a:r>
            <a:r>
              <a:rPr lang="en-US" altLang="en-US" sz="2400">
                <a:solidFill>
                  <a:srgbClr val="FF0000"/>
                </a:solidFill>
                <a:effectLst>
                  <a:outerShdw blurRad="38100" dist="38100" dir="2700000" algn="tl">
                    <a:srgbClr val="000000"/>
                  </a:outerShdw>
                </a:effectLst>
              </a:rPr>
              <a:t>valence electron count</a:t>
            </a:r>
            <a:r>
              <a:rPr lang="en-US" altLang="en-US" sz="2400">
                <a:solidFill>
                  <a:schemeClr val="tx1"/>
                </a:solidFill>
                <a:effectLst>
                  <a:outerShdw blurRad="38100" dist="38100" dir="2700000" algn="tl">
                    <a:srgbClr val="000000"/>
                  </a:outerShdw>
                </a:effectLst>
              </a:rPr>
              <a:t>.</a:t>
            </a:r>
            <a:endParaRPr lang="en-US" altLang="en-US" sz="2400">
              <a:solidFill>
                <a:srgbClr val="D60093"/>
              </a:solidFill>
              <a:effectLst>
                <a:outerShdw blurRad="38100" dist="38100" dir="2700000" algn="tl">
                  <a:srgbClr val="000000"/>
                </a:outerShdw>
              </a:effectLst>
            </a:endParaRPr>
          </a:p>
        </p:txBody>
      </p:sp>
      <p:sp>
        <p:nvSpPr>
          <p:cNvPr id="623625" name="Rectangle 9"/>
          <p:cNvSpPr>
            <a:spLocks noChangeArrowheads="1"/>
          </p:cNvSpPr>
          <p:nvPr/>
        </p:nvSpPr>
        <p:spPr bwMode="auto">
          <a:xfrm>
            <a:off x="555625" y="600075"/>
            <a:ext cx="1314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rgbClr val="FFFF00"/>
                </a:solidFill>
                <a:effectLst>
                  <a:outerShdw blurRad="38100" dist="38100" dir="2700000" algn="tl">
                    <a:srgbClr val="000000"/>
                  </a:outerShdw>
                </a:effectLst>
              </a:rPr>
              <a:t>Rule 4:</a:t>
            </a:r>
          </a:p>
        </p:txBody>
      </p:sp>
      <p:sp>
        <p:nvSpPr>
          <p:cNvPr id="5"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51</a:t>
            </a:fld>
            <a:endParaRPr lang="en-US" altLang="en-US" sz="2200" dirty="0">
              <a:solidFill>
                <a:srgbClr val="66FF33"/>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93675"/>
            <a:ext cx="8229600" cy="1143000"/>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Formal Charge</a:t>
            </a:r>
          </a:p>
        </p:txBody>
      </p:sp>
      <p:sp>
        <p:nvSpPr>
          <p:cNvPr id="17411" name="Content Placeholder 2"/>
          <p:cNvSpPr>
            <a:spLocks noGrp="1"/>
          </p:cNvSpPr>
          <p:nvPr>
            <p:ph sz="half" idx="1"/>
          </p:nvPr>
        </p:nvSpPr>
        <p:spPr>
          <a:xfrm>
            <a:off x="193675" y="1177925"/>
            <a:ext cx="8743950" cy="5230813"/>
          </a:xfrm>
        </p:spPr>
        <p:txBody>
          <a:bodyPr/>
          <a:lstStyle/>
          <a:p>
            <a:pPr eaLnBrk="1" hangingPunct="1"/>
            <a:r>
              <a:rPr lang="en-US" dirty="0"/>
              <a:t>Atoms in molecules can have unbalanced charge</a:t>
            </a:r>
          </a:p>
          <a:p>
            <a:pPr eaLnBrk="1" hangingPunct="1"/>
            <a:endParaRPr lang="en-US" dirty="0"/>
          </a:p>
          <a:p>
            <a:pPr eaLnBrk="1" hangingPunct="1"/>
            <a:r>
              <a:rPr lang="en-US" dirty="0"/>
              <a:t>To calculate FORMAL charge for an atom</a:t>
            </a:r>
          </a:p>
          <a:p>
            <a:pPr lvl="1" eaLnBrk="1" hangingPunct="1"/>
            <a:r>
              <a:rPr lang="en-US" dirty="0"/>
              <a:t>1) compare the number of valence electrons that </a:t>
            </a:r>
            <a:r>
              <a:rPr lang="en-US" b="1" u="sng" dirty="0"/>
              <a:t>should</a:t>
            </a:r>
            <a:r>
              <a:rPr lang="en-US" dirty="0"/>
              <a:t> be associated with the atom to the number of valence electrons that are</a:t>
            </a:r>
            <a:r>
              <a:rPr lang="en-US" b="1" dirty="0"/>
              <a:t> </a:t>
            </a:r>
            <a:r>
              <a:rPr lang="en-US" b="1" u="sng" dirty="0"/>
              <a:t>actually</a:t>
            </a:r>
            <a:r>
              <a:rPr lang="en-US" b="1" dirty="0"/>
              <a:t> </a:t>
            </a:r>
            <a:r>
              <a:rPr lang="en-US" dirty="0"/>
              <a:t>associated with an atom</a:t>
            </a:r>
          </a:p>
        </p:txBody>
      </p:sp>
      <p:sp>
        <p:nvSpPr>
          <p:cNvPr id="6"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52</a:t>
            </a:fld>
            <a:endParaRPr lang="en-US" altLang="en-US" sz="2200" dirty="0">
              <a:solidFill>
                <a:srgbClr val="66FF33"/>
              </a:solidFill>
            </a:endParaRPr>
          </a:p>
        </p:txBody>
      </p:sp>
    </p:spTree>
    <p:extLst>
      <p:ext uri="{BB962C8B-B14F-4D97-AF65-F5344CB8AC3E}">
        <p14:creationId xmlns:p14="http://schemas.microsoft.com/office/powerpoint/2010/main" val="1456998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06363"/>
            <a:ext cx="8229600" cy="98425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Formal Charge</a:t>
            </a:r>
          </a:p>
        </p:txBody>
      </p:sp>
      <p:sp>
        <p:nvSpPr>
          <p:cNvPr id="18435" name="Content Placeholder 2"/>
          <p:cNvSpPr>
            <a:spLocks noGrp="1"/>
          </p:cNvSpPr>
          <p:nvPr>
            <p:ph sz="half" idx="1"/>
          </p:nvPr>
        </p:nvSpPr>
        <p:spPr>
          <a:xfrm>
            <a:off x="193675" y="1817807"/>
            <a:ext cx="8743950" cy="5230813"/>
          </a:xfrm>
        </p:spPr>
        <p:txBody>
          <a:bodyPr/>
          <a:lstStyle/>
          <a:p>
            <a:pPr lvl="1" eaLnBrk="1" hangingPunct="1"/>
            <a:endParaRPr lang="en-US" dirty="0"/>
          </a:p>
          <a:p>
            <a:pPr eaLnBrk="1" hangingPunct="1">
              <a:buFont typeface="Arial" charset="0"/>
              <a:buNone/>
            </a:pPr>
            <a:r>
              <a:rPr lang="en-US" dirty="0"/>
              <a:t>										</a:t>
            </a:r>
          </a:p>
          <a:p>
            <a:pPr lvl="3" eaLnBrk="1" hangingPunct="1"/>
            <a:endParaRPr lang="en-US" dirty="0"/>
          </a:p>
          <a:p>
            <a:pPr lvl="3" eaLnBrk="1" hangingPunct="1"/>
            <a:endParaRPr lang="en-US" dirty="0"/>
          </a:p>
          <a:p>
            <a:pPr eaLnBrk="1" hangingPunct="1"/>
            <a:r>
              <a:rPr lang="en-US" dirty="0"/>
              <a:t>Carbon </a:t>
            </a:r>
            <a:r>
              <a:rPr lang="en-US" b="1" u="sng" dirty="0"/>
              <a:t>should</a:t>
            </a:r>
            <a:r>
              <a:rPr lang="en-US" b="1" dirty="0"/>
              <a:t> </a:t>
            </a:r>
            <a:r>
              <a:rPr lang="en-US" dirty="0"/>
              <a:t>have 4 valence electrons: group 4A</a:t>
            </a:r>
          </a:p>
          <a:p>
            <a:pPr eaLnBrk="1" hangingPunct="1"/>
            <a:r>
              <a:rPr lang="en-US" dirty="0"/>
              <a:t>The 4 it </a:t>
            </a:r>
            <a:r>
              <a:rPr lang="en-US" b="1" u="sng" dirty="0"/>
              <a:t>actually</a:t>
            </a:r>
            <a:r>
              <a:rPr lang="en-US" dirty="0"/>
              <a:t> has balance out the 4 it </a:t>
            </a:r>
            <a:r>
              <a:rPr lang="en-US" b="1" u="sng" dirty="0"/>
              <a:t>should</a:t>
            </a:r>
            <a:r>
              <a:rPr lang="en-US" dirty="0"/>
              <a:t> have, so it does not have formal charge. Its neutral.</a:t>
            </a:r>
          </a:p>
        </p:txBody>
      </p:sp>
      <p:pic>
        <p:nvPicPr>
          <p:cNvPr id="18439" name="Picture 2"/>
          <p:cNvPicPr>
            <a:picLocks noChangeAspect="1" noChangeArrowheads="1"/>
          </p:cNvPicPr>
          <p:nvPr/>
        </p:nvPicPr>
        <p:blipFill>
          <a:blip r:embed="rId3"/>
          <a:srcRect b="66718"/>
          <a:stretch>
            <a:fillRect/>
          </a:stretch>
        </p:blipFill>
        <p:spPr bwMode="auto">
          <a:xfrm>
            <a:off x="4927149" y="1677547"/>
            <a:ext cx="1586269" cy="1759807"/>
          </a:xfrm>
          <a:prstGeom prst="rect">
            <a:avLst/>
          </a:prstGeom>
          <a:noFill/>
          <a:ln w="9525">
            <a:noFill/>
            <a:miter lim="800000"/>
            <a:headEnd/>
            <a:tailEnd/>
          </a:ln>
        </p:spPr>
      </p:pic>
      <p:pic>
        <p:nvPicPr>
          <p:cNvPr id="18440" name="Picture 3"/>
          <p:cNvPicPr>
            <a:picLocks noChangeAspect="1" noChangeArrowheads="1"/>
          </p:cNvPicPr>
          <p:nvPr/>
        </p:nvPicPr>
        <p:blipFill>
          <a:blip r:embed="rId3"/>
          <a:srcRect t="32483" b="31995"/>
          <a:stretch>
            <a:fillRect/>
          </a:stretch>
        </p:blipFill>
        <p:spPr bwMode="auto">
          <a:xfrm>
            <a:off x="2683163" y="1688223"/>
            <a:ext cx="1518231" cy="1797678"/>
          </a:xfrm>
          <a:prstGeom prst="rect">
            <a:avLst/>
          </a:prstGeom>
          <a:noFill/>
          <a:ln w="9525">
            <a:noFill/>
            <a:miter lim="800000"/>
            <a:headEnd/>
            <a:tailEnd/>
          </a:ln>
        </p:spPr>
      </p:pic>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53</a:t>
            </a:fld>
            <a:endParaRPr lang="en-US" altLang="en-US" sz="2200" dirty="0">
              <a:solidFill>
                <a:srgbClr val="66FF33"/>
              </a:solidFill>
            </a:endParaRPr>
          </a:p>
        </p:txBody>
      </p:sp>
    </p:spTree>
    <p:extLst>
      <p:ext uri="{BB962C8B-B14F-4D97-AF65-F5344CB8AC3E}">
        <p14:creationId xmlns:p14="http://schemas.microsoft.com/office/powerpoint/2010/main" val="125568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srcRect b="66718"/>
          <a:stretch>
            <a:fillRect/>
          </a:stretch>
        </p:blipFill>
        <p:spPr bwMode="auto">
          <a:xfrm>
            <a:off x="4927149" y="1324264"/>
            <a:ext cx="1586269" cy="1759807"/>
          </a:xfrm>
          <a:prstGeom prst="rect">
            <a:avLst/>
          </a:prstGeom>
          <a:noFill/>
          <a:ln w="9525">
            <a:noFill/>
            <a:miter lim="800000"/>
            <a:headEnd/>
            <a:tailEnd/>
          </a:ln>
        </p:spPr>
      </p:pic>
      <p:pic>
        <p:nvPicPr>
          <p:cNvPr id="12" name="Picture 3"/>
          <p:cNvPicPr>
            <a:picLocks noChangeAspect="1" noChangeArrowheads="1"/>
          </p:cNvPicPr>
          <p:nvPr/>
        </p:nvPicPr>
        <p:blipFill>
          <a:blip r:embed="rId3"/>
          <a:srcRect t="32483" b="31995"/>
          <a:stretch>
            <a:fillRect/>
          </a:stretch>
        </p:blipFill>
        <p:spPr bwMode="auto">
          <a:xfrm>
            <a:off x="2683163" y="1334940"/>
            <a:ext cx="1518231" cy="1797678"/>
          </a:xfrm>
          <a:prstGeom prst="rect">
            <a:avLst/>
          </a:prstGeom>
          <a:noFill/>
          <a:ln w="9525">
            <a:noFill/>
            <a:miter lim="800000"/>
            <a:headEnd/>
            <a:tailEnd/>
          </a:ln>
        </p:spPr>
      </p:pic>
      <p:sp>
        <p:nvSpPr>
          <p:cNvPr id="19458" name="Title 1"/>
          <p:cNvSpPr>
            <a:spLocks noGrp="1"/>
          </p:cNvSpPr>
          <p:nvPr>
            <p:ph type="title"/>
          </p:nvPr>
        </p:nvSpPr>
        <p:spPr>
          <a:xfrm>
            <a:off x="457200" y="106363"/>
            <a:ext cx="8229600" cy="98425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Formal Charge</a:t>
            </a:r>
          </a:p>
        </p:txBody>
      </p:sp>
      <p:sp>
        <p:nvSpPr>
          <p:cNvPr id="19459" name="Content Placeholder 2"/>
          <p:cNvSpPr>
            <a:spLocks noGrp="1"/>
          </p:cNvSpPr>
          <p:nvPr>
            <p:ph sz="half" idx="1"/>
          </p:nvPr>
        </p:nvSpPr>
        <p:spPr>
          <a:xfrm>
            <a:off x="193675" y="1677129"/>
            <a:ext cx="8743950" cy="5230813"/>
          </a:xfrm>
        </p:spPr>
        <p:txBody>
          <a:bodyPr/>
          <a:lstStyle/>
          <a:p>
            <a:pPr lvl="3" eaLnBrk="1" hangingPunct="1"/>
            <a:endParaRPr lang="en-US" dirty="0"/>
          </a:p>
          <a:p>
            <a:pPr lvl="3" eaLnBrk="1" hangingPunct="1"/>
            <a:endParaRPr lang="en-US" dirty="0"/>
          </a:p>
          <a:p>
            <a:pPr eaLnBrk="1" hangingPunct="1">
              <a:buFont typeface="Arial" charset="0"/>
              <a:buNone/>
            </a:pPr>
            <a:r>
              <a:rPr lang="en-US" dirty="0"/>
              <a:t>										</a:t>
            </a:r>
          </a:p>
          <a:p>
            <a:pPr eaLnBrk="1" hangingPunct="1">
              <a:buFont typeface="Arial" charset="0"/>
              <a:buNone/>
            </a:pPr>
            <a:endParaRPr lang="en-US" dirty="0"/>
          </a:p>
          <a:p>
            <a:pPr eaLnBrk="1" hangingPunct="1"/>
            <a:r>
              <a:rPr lang="en-US" dirty="0"/>
              <a:t>Analyze the formal charge of the oxygen atom.</a:t>
            </a:r>
          </a:p>
          <a:p>
            <a:pPr eaLnBrk="1" hangingPunct="1"/>
            <a:r>
              <a:rPr lang="en-US" dirty="0"/>
              <a:t>Oxygen </a:t>
            </a:r>
            <a:r>
              <a:rPr lang="en-US" b="1" u="sng" dirty="0"/>
              <a:t>should</a:t>
            </a:r>
            <a:r>
              <a:rPr lang="en-US" b="1" dirty="0"/>
              <a:t> </a:t>
            </a:r>
            <a:r>
              <a:rPr lang="en-US" dirty="0"/>
              <a:t>have 6 valence electrons. Group 6A</a:t>
            </a:r>
          </a:p>
          <a:p>
            <a:pPr eaLnBrk="1" hangingPunct="1"/>
            <a:r>
              <a:rPr lang="en-US" dirty="0"/>
              <a:t>It </a:t>
            </a:r>
            <a:r>
              <a:rPr lang="en-US" b="1" u="sng" dirty="0"/>
              <a:t>actually</a:t>
            </a:r>
            <a:r>
              <a:rPr lang="en-US" dirty="0"/>
              <a:t> has 8 valence electrons. It needs 8 for its octet, but only 7 count towards its charge. </a:t>
            </a:r>
          </a:p>
          <a:p>
            <a:pPr eaLnBrk="1" hangingPunct="1"/>
            <a:r>
              <a:rPr lang="en-US" dirty="0"/>
              <a:t>If it </a:t>
            </a:r>
            <a:r>
              <a:rPr lang="en-US" b="1" u="sng" dirty="0"/>
              <a:t>actually</a:t>
            </a:r>
            <a:r>
              <a:rPr lang="en-US" dirty="0"/>
              <a:t> has 7, but it should only have 6. </a:t>
            </a:r>
          </a:p>
          <a:p>
            <a:pPr eaLnBrk="1" hangingPunct="1"/>
            <a:r>
              <a:rPr lang="en-US" dirty="0"/>
              <a:t>Formal charge...?</a:t>
            </a:r>
          </a:p>
        </p:txBody>
      </p: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54</a:t>
            </a:fld>
            <a:endParaRPr lang="en-US" altLang="en-US" sz="2200" dirty="0">
              <a:solidFill>
                <a:srgbClr val="66FF33"/>
              </a:solidFill>
            </a:endParaRPr>
          </a:p>
        </p:txBody>
      </p:sp>
    </p:spTree>
    <p:extLst>
      <p:ext uri="{BB962C8B-B14F-4D97-AF65-F5344CB8AC3E}">
        <p14:creationId xmlns:p14="http://schemas.microsoft.com/office/powerpoint/2010/main" val="254543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Text Box 2"/>
          <p:cNvSpPr txBox="1">
            <a:spLocks noChangeArrowheads="1"/>
          </p:cNvSpPr>
          <p:nvPr/>
        </p:nvSpPr>
        <p:spPr bwMode="auto">
          <a:xfrm>
            <a:off x="1098550" y="5635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400" b="1">
              <a:solidFill>
                <a:schemeClr val="tx1"/>
              </a:solidFill>
              <a:effectLst/>
              <a:latin typeface="Times" panose="02020603050405020304" pitchFamily="18" charset="0"/>
            </a:endParaRPr>
          </a:p>
        </p:txBody>
      </p:sp>
      <p:sp>
        <p:nvSpPr>
          <p:cNvPr id="623619" name="Text Box 3"/>
          <p:cNvSpPr txBox="1">
            <a:spLocks noChangeArrowheads="1"/>
          </p:cNvSpPr>
          <p:nvPr/>
        </p:nvSpPr>
        <p:spPr bwMode="auto">
          <a:xfrm>
            <a:off x="2105025" y="604838"/>
            <a:ext cx="68675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400">
                <a:effectLst>
                  <a:outerShdw blurRad="38100" dist="38100" dir="2700000" algn="tl">
                    <a:srgbClr val="000000"/>
                  </a:outerShdw>
                </a:effectLst>
              </a:rPr>
              <a:t>Take care of charges, if any. Charges occur when the formal</a:t>
            </a:r>
            <a:r>
              <a:rPr lang="en-US" altLang="en-US" sz="2400">
                <a:solidFill>
                  <a:schemeClr val="tx1"/>
                </a:solidFill>
                <a:effectLst>
                  <a:outerShdw blurRad="38100" dist="38100" dir="2700000" algn="tl">
                    <a:srgbClr val="000000"/>
                  </a:outerShdw>
                </a:effectLst>
              </a:rPr>
              <a:t> </a:t>
            </a:r>
            <a:r>
              <a:rPr lang="en-US" altLang="en-US" sz="2400">
                <a:solidFill>
                  <a:srgbClr val="00FF00"/>
                </a:solidFill>
                <a:effectLst>
                  <a:outerShdw blurRad="38100" dist="38100" dir="2700000" algn="tl">
                    <a:srgbClr val="000000"/>
                  </a:outerShdw>
                </a:effectLst>
              </a:rPr>
              <a:t>“effective” electron count</a:t>
            </a:r>
            <a:r>
              <a:rPr lang="en-US" altLang="en-US" sz="2400">
                <a:solidFill>
                  <a:schemeClr val="tx1"/>
                </a:solidFill>
                <a:effectLst>
                  <a:outerShdw blurRad="38100" dist="38100" dir="2700000" algn="tl">
                    <a:srgbClr val="000000"/>
                  </a:outerShdw>
                </a:effectLst>
              </a:rPr>
              <a:t> </a:t>
            </a:r>
            <a:r>
              <a:rPr lang="en-US" altLang="en-US" sz="2400">
                <a:effectLst>
                  <a:outerShdw blurRad="38100" dist="38100" dir="2700000" algn="tl">
                    <a:srgbClr val="000000"/>
                  </a:outerShdw>
                </a:effectLst>
              </a:rPr>
              <a:t>around the nucleus differs from</a:t>
            </a:r>
            <a:r>
              <a:rPr lang="en-US" altLang="en-US" sz="2400">
                <a:solidFill>
                  <a:schemeClr val="tx1"/>
                </a:solidFill>
                <a:effectLst>
                  <a:outerShdw blurRad="38100" dist="38100" dir="2700000" algn="tl">
                    <a:srgbClr val="000000"/>
                  </a:outerShdw>
                </a:effectLst>
              </a:rPr>
              <a:t> </a:t>
            </a:r>
            <a:r>
              <a:rPr lang="en-US" altLang="en-US" sz="2400">
                <a:effectLst>
                  <a:outerShdw blurRad="38100" dist="38100" dir="2700000" algn="tl">
                    <a:srgbClr val="000000"/>
                  </a:outerShdw>
                </a:effectLst>
              </a:rPr>
              <a:t>its</a:t>
            </a:r>
            <a:r>
              <a:rPr lang="en-US" altLang="en-US" sz="2400">
                <a:solidFill>
                  <a:schemeClr val="tx1"/>
                </a:solidFill>
                <a:effectLst>
                  <a:outerShdw blurRad="38100" dist="38100" dir="2700000" algn="tl">
                    <a:srgbClr val="000000"/>
                  </a:outerShdw>
                </a:effectLst>
              </a:rPr>
              <a:t> </a:t>
            </a:r>
            <a:r>
              <a:rPr lang="en-US" altLang="en-US" sz="2400">
                <a:solidFill>
                  <a:srgbClr val="FF0000"/>
                </a:solidFill>
                <a:effectLst>
                  <a:outerShdw blurRad="38100" dist="38100" dir="2700000" algn="tl">
                    <a:srgbClr val="000000"/>
                  </a:outerShdw>
                </a:effectLst>
              </a:rPr>
              <a:t>valence electron count</a:t>
            </a:r>
            <a:r>
              <a:rPr lang="en-US" altLang="en-US" sz="2400">
                <a:solidFill>
                  <a:schemeClr val="tx1"/>
                </a:solidFill>
                <a:effectLst>
                  <a:outerShdw blurRad="38100" dist="38100" dir="2700000" algn="tl">
                    <a:srgbClr val="000000"/>
                  </a:outerShdw>
                </a:effectLst>
              </a:rPr>
              <a:t>.</a:t>
            </a:r>
            <a:endParaRPr lang="en-US" altLang="en-US" sz="2400">
              <a:solidFill>
                <a:srgbClr val="D60093"/>
              </a:solidFill>
              <a:effectLst>
                <a:outerShdw blurRad="38100" dist="38100" dir="2700000" algn="tl">
                  <a:srgbClr val="000000"/>
                </a:outerShdw>
              </a:effectLst>
            </a:endParaRPr>
          </a:p>
        </p:txBody>
      </p:sp>
      <p:sp>
        <p:nvSpPr>
          <p:cNvPr id="623621" name="Text Box 5"/>
          <p:cNvSpPr txBox="1">
            <a:spLocks noChangeArrowheads="1"/>
          </p:cNvSpPr>
          <p:nvPr/>
        </p:nvSpPr>
        <p:spPr bwMode="auto">
          <a:xfrm>
            <a:off x="527050" y="2376488"/>
            <a:ext cx="7707313"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a:solidFill>
                  <a:srgbClr val="00FF00"/>
                </a:solidFill>
                <a:effectLst>
                  <a:outerShdw blurRad="38100" dist="38100" dir="2700000" algn="tl">
                    <a:srgbClr val="000000"/>
                  </a:outerShdw>
                </a:effectLst>
              </a:rPr>
              <a:t>“Effective” electron count:</a:t>
            </a:r>
            <a:r>
              <a:rPr lang="en-US" altLang="en-US" sz="2400">
                <a:solidFill>
                  <a:srgbClr val="D60093"/>
                </a:solidFill>
                <a:effectLst>
                  <a:outerShdw blurRad="38100" dist="38100" dir="2700000" algn="tl">
                    <a:srgbClr val="000000"/>
                  </a:outerShdw>
                </a:effectLst>
              </a:rPr>
              <a:t> </a:t>
            </a:r>
            <a:r>
              <a:rPr lang="en-US" altLang="en-US" sz="2400">
                <a:effectLst>
                  <a:outerShdw blurRad="38100" dist="38100" dir="2700000" algn="tl">
                    <a:srgbClr val="000000"/>
                  </a:outerShdw>
                </a:effectLst>
              </a:rPr>
              <a:t>Each bond with two</a:t>
            </a:r>
          </a:p>
          <a:p>
            <a:pPr eaLnBrk="0" hangingPunct="0"/>
            <a:r>
              <a:rPr lang="en-US" altLang="en-US" sz="2400">
                <a:effectLst>
                  <a:outerShdw blurRad="38100" dist="38100" dir="2700000" algn="tl">
                    <a:srgbClr val="000000"/>
                  </a:outerShdw>
                </a:effectLst>
              </a:rPr>
              <a:t>shared electrons counts as 1e; lone pairs count as 2e.</a:t>
            </a:r>
          </a:p>
        </p:txBody>
      </p:sp>
      <p:sp>
        <p:nvSpPr>
          <p:cNvPr id="623622" name="Text Box 6"/>
          <p:cNvSpPr txBox="1">
            <a:spLocks noChangeArrowheads="1"/>
          </p:cNvSpPr>
          <p:nvPr/>
        </p:nvSpPr>
        <p:spPr bwMode="auto">
          <a:xfrm>
            <a:off x="1908175" y="5489575"/>
            <a:ext cx="88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chemeClr val="tx1"/>
                </a:solidFill>
                <a:effectLst>
                  <a:outerShdw blurRad="38100" dist="38100" dir="2700000" algn="tl">
                    <a:srgbClr val="000000"/>
                  </a:outerShdw>
                </a:effectLst>
              </a:rPr>
              <a:t>H</a:t>
            </a:r>
            <a:r>
              <a:rPr lang="en-US" altLang="en-US" sz="2800" baseline="-25000">
                <a:solidFill>
                  <a:schemeClr val="tx1"/>
                </a:solidFill>
                <a:effectLst>
                  <a:outerShdw blurRad="38100" dist="38100" dir="2700000" algn="tl">
                    <a:srgbClr val="000000"/>
                  </a:outerShdw>
                </a:effectLst>
              </a:rPr>
              <a:t>3</a:t>
            </a:r>
            <a:r>
              <a:rPr lang="en-US" altLang="en-US" sz="2800">
                <a:solidFill>
                  <a:schemeClr val="tx1"/>
                </a:solidFill>
                <a:effectLst>
                  <a:outerShdw blurRad="38100" dist="38100" dir="2700000" algn="tl">
                    <a:srgbClr val="000000"/>
                  </a:outerShdw>
                </a:effectLst>
              </a:rPr>
              <a:t>O</a:t>
            </a:r>
          </a:p>
        </p:txBody>
      </p:sp>
      <p:sp>
        <p:nvSpPr>
          <p:cNvPr id="623623" name="Text Box 7"/>
          <p:cNvSpPr txBox="1">
            <a:spLocks noChangeArrowheads="1"/>
          </p:cNvSpPr>
          <p:nvPr/>
        </p:nvSpPr>
        <p:spPr bwMode="auto">
          <a:xfrm>
            <a:off x="3725863" y="5489575"/>
            <a:ext cx="752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chemeClr val="tx1"/>
                </a:solidFill>
                <a:effectLst>
                  <a:outerShdw blurRad="38100" dist="38100" dir="2700000" algn="tl">
                    <a:srgbClr val="000000"/>
                  </a:outerShdw>
                </a:effectLst>
              </a:rPr>
              <a:t>NO</a:t>
            </a:r>
          </a:p>
        </p:txBody>
      </p:sp>
      <p:sp>
        <p:nvSpPr>
          <p:cNvPr id="623624" name="Text Box 8"/>
          <p:cNvSpPr txBox="1">
            <a:spLocks noChangeArrowheads="1"/>
          </p:cNvSpPr>
          <p:nvPr/>
        </p:nvSpPr>
        <p:spPr bwMode="auto">
          <a:xfrm>
            <a:off x="5967413" y="5472113"/>
            <a:ext cx="682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chemeClr val="tx1"/>
                </a:solidFill>
                <a:effectLst>
                  <a:outerShdw blurRad="38100" dist="38100" dir="2700000" algn="tl">
                    <a:srgbClr val="000000"/>
                  </a:outerShdw>
                </a:effectLst>
              </a:rPr>
              <a:t>CO</a:t>
            </a:r>
          </a:p>
        </p:txBody>
      </p:sp>
      <p:sp>
        <p:nvSpPr>
          <p:cNvPr id="623625" name="Rectangle 9"/>
          <p:cNvSpPr>
            <a:spLocks noChangeArrowheads="1"/>
          </p:cNvSpPr>
          <p:nvPr/>
        </p:nvSpPr>
        <p:spPr bwMode="auto">
          <a:xfrm>
            <a:off x="555625" y="600075"/>
            <a:ext cx="1314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a:solidFill>
                  <a:srgbClr val="FFFF00"/>
                </a:solidFill>
                <a:effectLst>
                  <a:outerShdw blurRad="38100" dist="38100" dir="2700000" algn="tl">
                    <a:srgbClr val="000000"/>
                  </a:outerShdw>
                </a:effectLst>
              </a:rPr>
              <a:t>Rule 4:</a:t>
            </a:r>
          </a:p>
        </p:txBody>
      </p:sp>
      <p:sp>
        <p:nvSpPr>
          <p:cNvPr id="623629" name="Arc 13"/>
          <p:cNvSpPr>
            <a:spLocks/>
          </p:cNvSpPr>
          <p:nvPr/>
        </p:nvSpPr>
        <p:spPr bwMode="auto">
          <a:xfrm>
            <a:off x="4289425" y="4543425"/>
            <a:ext cx="409575" cy="280988"/>
          </a:xfrm>
          <a:custGeom>
            <a:avLst/>
            <a:gdLst>
              <a:gd name="G0" fmla="+- 20955 0 0"/>
              <a:gd name="G1" fmla="+- 21600 0 0"/>
              <a:gd name="G2" fmla="+- 21600 0 0"/>
              <a:gd name="T0" fmla="*/ 0 w 31568"/>
              <a:gd name="T1" fmla="*/ 16361 h 21600"/>
              <a:gd name="T2" fmla="*/ 31568 w 31568"/>
              <a:gd name="T3" fmla="*/ 2787 h 21600"/>
              <a:gd name="T4" fmla="*/ 20955 w 31568"/>
              <a:gd name="T5" fmla="*/ 21600 h 21600"/>
            </a:gdLst>
            <a:ahLst/>
            <a:cxnLst>
              <a:cxn ang="0">
                <a:pos x="T0" y="T1"/>
              </a:cxn>
              <a:cxn ang="0">
                <a:pos x="T2" y="T3"/>
              </a:cxn>
              <a:cxn ang="0">
                <a:pos x="T4" y="T5"/>
              </a:cxn>
            </a:cxnLst>
            <a:rect l="0" t="0" r="r" b="b"/>
            <a:pathLst>
              <a:path w="31568" h="21600" fill="none" extrusionOk="0">
                <a:moveTo>
                  <a:pt x="-1" y="16360"/>
                </a:moveTo>
                <a:cubicBezTo>
                  <a:pt x="2403" y="6745"/>
                  <a:pt x="11043" y="-1"/>
                  <a:pt x="20955" y="0"/>
                </a:cubicBezTo>
                <a:cubicBezTo>
                  <a:pt x="24673" y="0"/>
                  <a:pt x="28329" y="960"/>
                  <a:pt x="31567" y="2787"/>
                </a:cubicBezTo>
              </a:path>
              <a:path w="31568" h="21600" stroke="0" extrusionOk="0">
                <a:moveTo>
                  <a:pt x="-1" y="16360"/>
                </a:moveTo>
                <a:cubicBezTo>
                  <a:pt x="2403" y="6745"/>
                  <a:pt x="11043" y="-1"/>
                  <a:pt x="20955" y="0"/>
                </a:cubicBezTo>
                <a:cubicBezTo>
                  <a:pt x="24673" y="0"/>
                  <a:pt x="28329" y="960"/>
                  <a:pt x="31567" y="2787"/>
                </a:cubicBezTo>
                <a:lnTo>
                  <a:pt x="20955" y="21600"/>
                </a:lnTo>
                <a:close/>
              </a:path>
            </a:pathLst>
          </a:custGeom>
          <a:noFill/>
          <a:ln w="25400">
            <a:solidFill>
              <a:srgbClr val="FFFF00"/>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30" name="Rectangle 14"/>
          <p:cNvSpPr>
            <a:spLocks noChangeArrowheads="1"/>
          </p:cNvSpPr>
          <p:nvPr/>
        </p:nvSpPr>
        <p:spPr bwMode="auto">
          <a:xfrm>
            <a:off x="3513138" y="46990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31" name="Rectangle 15"/>
          <p:cNvSpPr>
            <a:spLocks noChangeArrowheads="1"/>
          </p:cNvSpPr>
          <p:nvPr/>
        </p:nvSpPr>
        <p:spPr bwMode="auto">
          <a:xfrm>
            <a:off x="3597275" y="4749800"/>
            <a:ext cx="2841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N</a:t>
            </a:r>
          </a:p>
        </p:txBody>
      </p:sp>
      <p:sp>
        <p:nvSpPr>
          <p:cNvPr id="623632" name="Rectangle 16"/>
          <p:cNvSpPr>
            <a:spLocks noChangeArrowheads="1"/>
          </p:cNvSpPr>
          <p:nvPr/>
        </p:nvSpPr>
        <p:spPr bwMode="auto">
          <a:xfrm>
            <a:off x="3875088" y="46990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33" name="Rectangle 17"/>
          <p:cNvSpPr>
            <a:spLocks noChangeArrowheads="1"/>
          </p:cNvSpPr>
          <p:nvPr/>
        </p:nvSpPr>
        <p:spPr bwMode="auto">
          <a:xfrm>
            <a:off x="3976688" y="46990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34" name="Rectangle 18"/>
          <p:cNvSpPr>
            <a:spLocks noChangeArrowheads="1"/>
          </p:cNvSpPr>
          <p:nvPr/>
        </p:nvSpPr>
        <p:spPr bwMode="auto">
          <a:xfrm>
            <a:off x="4078288" y="46990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35" name="Rectangle 19"/>
          <p:cNvSpPr>
            <a:spLocks noChangeArrowheads="1"/>
          </p:cNvSpPr>
          <p:nvPr/>
        </p:nvSpPr>
        <p:spPr bwMode="auto">
          <a:xfrm>
            <a:off x="4151313" y="4749800"/>
            <a:ext cx="2841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O</a:t>
            </a:r>
          </a:p>
        </p:txBody>
      </p:sp>
      <p:sp>
        <p:nvSpPr>
          <p:cNvPr id="623636" name="Rectangle 20"/>
          <p:cNvSpPr>
            <a:spLocks noChangeArrowheads="1"/>
          </p:cNvSpPr>
          <p:nvPr/>
        </p:nvSpPr>
        <p:spPr bwMode="auto">
          <a:xfrm>
            <a:off x="4433888" y="46990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37" name="Rectangle 21"/>
          <p:cNvSpPr>
            <a:spLocks noChangeArrowheads="1"/>
          </p:cNvSpPr>
          <p:nvPr/>
        </p:nvSpPr>
        <p:spPr bwMode="auto">
          <a:xfrm>
            <a:off x="4786313" y="4456113"/>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623640" name="Arc 24"/>
          <p:cNvSpPr>
            <a:spLocks/>
          </p:cNvSpPr>
          <p:nvPr/>
        </p:nvSpPr>
        <p:spPr bwMode="auto">
          <a:xfrm>
            <a:off x="6599238" y="4568825"/>
            <a:ext cx="411162" cy="280988"/>
          </a:xfrm>
          <a:custGeom>
            <a:avLst/>
            <a:gdLst>
              <a:gd name="G0" fmla="+- 20944 0 0"/>
              <a:gd name="G1" fmla="+- 21600 0 0"/>
              <a:gd name="G2" fmla="+- 21600 0 0"/>
              <a:gd name="T0" fmla="*/ 0 w 31625"/>
              <a:gd name="T1" fmla="*/ 16319 h 21600"/>
              <a:gd name="T2" fmla="*/ 31625 w 31625"/>
              <a:gd name="T3" fmla="*/ 2826 h 21600"/>
              <a:gd name="T4" fmla="*/ 20944 w 31625"/>
              <a:gd name="T5" fmla="*/ 21600 h 21600"/>
            </a:gdLst>
            <a:ahLst/>
            <a:cxnLst>
              <a:cxn ang="0">
                <a:pos x="T0" y="T1"/>
              </a:cxn>
              <a:cxn ang="0">
                <a:pos x="T2" y="T3"/>
              </a:cxn>
              <a:cxn ang="0">
                <a:pos x="T4" y="T5"/>
              </a:cxn>
            </a:cxnLst>
            <a:rect l="0" t="0" r="r" b="b"/>
            <a:pathLst>
              <a:path w="31625" h="21600" fill="none" extrusionOk="0">
                <a:moveTo>
                  <a:pt x="-1" y="16318"/>
                </a:moveTo>
                <a:cubicBezTo>
                  <a:pt x="2418" y="6723"/>
                  <a:pt x="11048" y="-1"/>
                  <a:pt x="20944" y="0"/>
                </a:cubicBezTo>
                <a:cubicBezTo>
                  <a:pt x="24689" y="0"/>
                  <a:pt x="28369" y="973"/>
                  <a:pt x="31625" y="2825"/>
                </a:cubicBezTo>
              </a:path>
              <a:path w="31625" h="21600" stroke="0" extrusionOk="0">
                <a:moveTo>
                  <a:pt x="-1" y="16318"/>
                </a:moveTo>
                <a:cubicBezTo>
                  <a:pt x="2418" y="6723"/>
                  <a:pt x="11048" y="-1"/>
                  <a:pt x="20944" y="0"/>
                </a:cubicBezTo>
                <a:cubicBezTo>
                  <a:pt x="24689" y="0"/>
                  <a:pt x="28369" y="973"/>
                  <a:pt x="31625" y="2825"/>
                </a:cubicBezTo>
                <a:lnTo>
                  <a:pt x="20944" y="21600"/>
                </a:lnTo>
                <a:close/>
              </a:path>
            </a:pathLst>
          </a:custGeom>
          <a:noFill/>
          <a:ln w="25400">
            <a:solidFill>
              <a:srgbClr val="FFFF00"/>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42" name="Arc 26"/>
          <p:cNvSpPr>
            <a:spLocks/>
          </p:cNvSpPr>
          <p:nvPr/>
        </p:nvSpPr>
        <p:spPr bwMode="auto">
          <a:xfrm>
            <a:off x="5588000" y="4564063"/>
            <a:ext cx="428625" cy="288925"/>
          </a:xfrm>
          <a:custGeom>
            <a:avLst/>
            <a:gdLst>
              <a:gd name="G0" fmla="+- 10919 0 0"/>
              <a:gd name="G1" fmla="+- 21600 0 0"/>
              <a:gd name="G2" fmla="+- 21600 0 0"/>
              <a:gd name="T0" fmla="*/ 0 w 31977"/>
              <a:gd name="T1" fmla="*/ 2963 h 21600"/>
              <a:gd name="T2" fmla="*/ 31977 w 31977"/>
              <a:gd name="T3" fmla="*/ 16790 h 21600"/>
              <a:gd name="T4" fmla="*/ 10919 w 31977"/>
              <a:gd name="T5" fmla="*/ 21600 h 21600"/>
            </a:gdLst>
            <a:ahLst/>
            <a:cxnLst>
              <a:cxn ang="0">
                <a:pos x="T0" y="T1"/>
              </a:cxn>
              <a:cxn ang="0">
                <a:pos x="T2" y="T3"/>
              </a:cxn>
              <a:cxn ang="0">
                <a:pos x="T4" y="T5"/>
              </a:cxn>
            </a:cxnLst>
            <a:rect l="0" t="0" r="r" b="b"/>
            <a:pathLst>
              <a:path w="31977" h="21600" fill="none" extrusionOk="0">
                <a:moveTo>
                  <a:pt x="0" y="2963"/>
                </a:moveTo>
                <a:cubicBezTo>
                  <a:pt x="3311" y="1022"/>
                  <a:pt x="7080" y="-1"/>
                  <a:pt x="10919" y="0"/>
                </a:cubicBezTo>
                <a:cubicBezTo>
                  <a:pt x="20995" y="0"/>
                  <a:pt x="29732" y="6966"/>
                  <a:pt x="31976" y="16790"/>
                </a:cubicBezTo>
              </a:path>
              <a:path w="31977" h="21600" stroke="0" extrusionOk="0">
                <a:moveTo>
                  <a:pt x="0" y="2963"/>
                </a:moveTo>
                <a:cubicBezTo>
                  <a:pt x="3311" y="1022"/>
                  <a:pt x="7080" y="-1"/>
                  <a:pt x="10919" y="0"/>
                </a:cubicBezTo>
                <a:cubicBezTo>
                  <a:pt x="20995" y="0"/>
                  <a:pt x="29732" y="6966"/>
                  <a:pt x="31976" y="16790"/>
                </a:cubicBezTo>
                <a:lnTo>
                  <a:pt x="10919" y="21600"/>
                </a:lnTo>
                <a:close/>
              </a:path>
            </a:pathLst>
          </a:custGeom>
          <a:noFill/>
          <a:ln w="25400">
            <a:solidFill>
              <a:srgbClr val="FFFF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43" name="Rectangle 27"/>
          <p:cNvSpPr>
            <a:spLocks noChangeArrowheads="1"/>
          </p:cNvSpPr>
          <p:nvPr/>
        </p:nvSpPr>
        <p:spPr bwMode="auto">
          <a:xfrm>
            <a:off x="5824538" y="47117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44" name="Rectangle 28"/>
          <p:cNvSpPr>
            <a:spLocks noChangeArrowheads="1"/>
          </p:cNvSpPr>
          <p:nvPr/>
        </p:nvSpPr>
        <p:spPr bwMode="auto">
          <a:xfrm>
            <a:off x="5926138" y="4775200"/>
            <a:ext cx="2143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C</a:t>
            </a:r>
          </a:p>
        </p:txBody>
      </p:sp>
      <p:sp>
        <p:nvSpPr>
          <p:cNvPr id="623645" name="Rectangle 29"/>
          <p:cNvSpPr>
            <a:spLocks noChangeArrowheads="1"/>
          </p:cNvSpPr>
          <p:nvPr/>
        </p:nvSpPr>
        <p:spPr bwMode="auto">
          <a:xfrm>
            <a:off x="6148388" y="47117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46" name="Rectangle 30"/>
          <p:cNvSpPr>
            <a:spLocks noChangeArrowheads="1"/>
          </p:cNvSpPr>
          <p:nvPr/>
        </p:nvSpPr>
        <p:spPr bwMode="auto">
          <a:xfrm>
            <a:off x="6249988" y="47117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47" name="Rectangle 31"/>
          <p:cNvSpPr>
            <a:spLocks noChangeArrowheads="1"/>
          </p:cNvSpPr>
          <p:nvPr/>
        </p:nvSpPr>
        <p:spPr bwMode="auto">
          <a:xfrm>
            <a:off x="6351588" y="47117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48" name="Rectangle 32"/>
          <p:cNvSpPr>
            <a:spLocks noChangeArrowheads="1"/>
          </p:cNvSpPr>
          <p:nvPr/>
        </p:nvSpPr>
        <p:spPr bwMode="auto">
          <a:xfrm>
            <a:off x="6424613" y="4775200"/>
            <a:ext cx="2841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O</a:t>
            </a:r>
          </a:p>
        </p:txBody>
      </p:sp>
      <p:sp>
        <p:nvSpPr>
          <p:cNvPr id="623649" name="Rectangle 33"/>
          <p:cNvSpPr>
            <a:spLocks noChangeArrowheads="1"/>
          </p:cNvSpPr>
          <p:nvPr/>
        </p:nvSpPr>
        <p:spPr bwMode="auto">
          <a:xfrm>
            <a:off x="6689725" y="4711700"/>
            <a:ext cx="119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50" name="Rectangle 34"/>
          <p:cNvSpPr>
            <a:spLocks noChangeArrowheads="1"/>
          </p:cNvSpPr>
          <p:nvPr/>
        </p:nvSpPr>
        <p:spPr bwMode="auto">
          <a:xfrm>
            <a:off x="7096125" y="4456113"/>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623651" name="Rectangle 35"/>
          <p:cNvSpPr>
            <a:spLocks noChangeArrowheads="1"/>
          </p:cNvSpPr>
          <p:nvPr/>
        </p:nvSpPr>
        <p:spPr bwMode="auto">
          <a:xfrm>
            <a:off x="5427663" y="4456113"/>
            <a:ext cx="2174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rPr>
              <a:t>-</a:t>
            </a:r>
            <a:endParaRPr lang="en-US" altLang="en-US" sz="2800">
              <a:solidFill>
                <a:srgbClr val="FF0000"/>
              </a:solidFill>
              <a:effectLst>
                <a:outerShdw blurRad="38100" dist="38100" dir="2700000" algn="tl">
                  <a:srgbClr val="000000"/>
                </a:outerShdw>
              </a:effectLst>
            </a:endParaRPr>
          </a:p>
        </p:txBody>
      </p:sp>
      <p:sp>
        <p:nvSpPr>
          <p:cNvPr id="623653" name="Freeform 37"/>
          <p:cNvSpPr>
            <a:spLocks/>
          </p:cNvSpPr>
          <p:nvPr/>
        </p:nvSpPr>
        <p:spPr bwMode="auto">
          <a:xfrm>
            <a:off x="2354263" y="4792663"/>
            <a:ext cx="30162" cy="106362"/>
          </a:xfrm>
          <a:custGeom>
            <a:avLst/>
            <a:gdLst>
              <a:gd name="T0" fmla="*/ 11 w 19"/>
              <a:gd name="T1" fmla="*/ 67 h 67"/>
              <a:gd name="T2" fmla="*/ 0 w 19"/>
              <a:gd name="T3" fmla="*/ 0 h 67"/>
              <a:gd name="T4" fmla="*/ 19 w 19"/>
              <a:gd name="T5" fmla="*/ 14 h 67"/>
              <a:gd name="T6" fmla="*/ 11 w 19"/>
              <a:gd name="T7" fmla="*/ 67 h 67"/>
            </a:gdLst>
            <a:ahLst/>
            <a:cxnLst>
              <a:cxn ang="0">
                <a:pos x="T0" y="T1"/>
              </a:cxn>
              <a:cxn ang="0">
                <a:pos x="T2" y="T3"/>
              </a:cxn>
              <a:cxn ang="0">
                <a:pos x="T4" y="T5"/>
              </a:cxn>
              <a:cxn ang="0">
                <a:pos x="T6" y="T7"/>
              </a:cxn>
            </a:cxnLst>
            <a:rect l="0" t="0" r="r" b="b"/>
            <a:pathLst>
              <a:path w="19" h="67">
                <a:moveTo>
                  <a:pt x="11" y="67"/>
                </a:moveTo>
                <a:lnTo>
                  <a:pt x="0" y="0"/>
                </a:lnTo>
                <a:lnTo>
                  <a:pt x="19" y="14"/>
                </a:lnTo>
                <a:lnTo>
                  <a:pt x="11" y="67"/>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3654" name="Rectangle 38"/>
          <p:cNvSpPr>
            <a:spLocks noChangeArrowheads="1"/>
          </p:cNvSpPr>
          <p:nvPr/>
        </p:nvSpPr>
        <p:spPr bwMode="auto">
          <a:xfrm>
            <a:off x="1811338" y="4775200"/>
            <a:ext cx="2762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H</a:t>
            </a:r>
          </a:p>
        </p:txBody>
      </p:sp>
      <p:sp>
        <p:nvSpPr>
          <p:cNvPr id="623655" name="Rectangle 39"/>
          <p:cNvSpPr>
            <a:spLocks noChangeArrowheads="1"/>
          </p:cNvSpPr>
          <p:nvPr/>
        </p:nvSpPr>
        <p:spPr bwMode="auto">
          <a:xfrm>
            <a:off x="2076450" y="4775200"/>
            <a:ext cx="119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56" name="Rectangle 40"/>
          <p:cNvSpPr>
            <a:spLocks noChangeArrowheads="1"/>
          </p:cNvSpPr>
          <p:nvPr/>
        </p:nvSpPr>
        <p:spPr bwMode="auto">
          <a:xfrm>
            <a:off x="2162175" y="4775200"/>
            <a:ext cx="2841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O</a:t>
            </a:r>
          </a:p>
        </p:txBody>
      </p:sp>
      <p:sp>
        <p:nvSpPr>
          <p:cNvPr id="623657" name="Rectangle 41"/>
          <p:cNvSpPr>
            <a:spLocks noChangeArrowheads="1"/>
          </p:cNvSpPr>
          <p:nvPr/>
        </p:nvSpPr>
        <p:spPr bwMode="auto">
          <a:xfrm>
            <a:off x="2451100" y="4775200"/>
            <a:ext cx="119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58" name="Rectangle 42"/>
          <p:cNvSpPr>
            <a:spLocks noChangeArrowheads="1"/>
          </p:cNvSpPr>
          <p:nvPr/>
        </p:nvSpPr>
        <p:spPr bwMode="auto">
          <a:xfrm>
            <a:off x="2540000" y="4775200"/>
            <a:ext cx="2762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H</a:t>
            </a:r>
          </a:p>
        </p:txBody>
      </p:sp>
      <p:sp>
        <p:nvSpPr>
          <p:cNvPr id="623659" name="Rectangle 43"/>
          <p:cNvSpPr>
            <a:spLocks noChangeArrowheads="1"/>
          </p:cNvSpPr>
          <p:nvPr/>
        </p:nvSpPr>
        <p:spPr bwMode="auto">
          <a:xfrm>
            <a:off x="2166938" y="4381500"/>
            <a:ext cx="2762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H</a:t>
            </a:r>
          </a:p>
        </p:txBody>
      </p:sp>
      <p:sp>
        <p:nvSpPr>
          <p:cNvPr id="623660" name="Rectangle 44"/>
          <p:cNvSpPr>
            <a:spLocks noChangeArrowheads="1"/>
          </p:cNvSpPr>
          <p:nvPr/>
        </p:nvSpPr>
        <p:spPr bwMode="auto">
          <a:xfrm>
            <a:off x="2306638" y="4887913"/>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61" name="Rectangle 45"/>
          <p:cNvSpPr>
            <a:spLocks noChangeArrowheads="1"/>
          </p:cNvSpPr>
          <p:nvPr/>
        </p:nvSpPr>
        <p:spPr bwMode="auto">
          <a:xfrm>
            <a:off x="2217738" y="44704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62" name="Rectangle 46"/>
          <p:cNvSpPr>
            <a:spLocks noChangeArrowheads="1"/>
          </p:cNvSpPr>
          <p:nvPr/>
        </p:nvSpPr>
        <p:spPr bwMode="auto">
          <a:xfrm>
            <a:off x="2319338" y="44704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63" name="Rectangle 47"/>
          <p:cNvSpPr>
            <a:spLocks noChangeArrowheads="1"/>
          </p:cNvSpPr>
          <p:nvPr/>
        </p:nvSpPr>
        <p:spPr bwMode="auto">
          <a:xfrm>
            <a:off x="2217738" y="4887913"/>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23664" name="Rectangle 48"/>
          <p:cNvSpPr>
            <a:spLocks noChangeArrowheads="1"/>
          </p:cNvSpPr>
          <p:nvPr/>
        </p:nvSpPr>
        <p:spPr bwMode="auto">
          <a:xfrm>
            <a:off x="3005138" y="4456113"/>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623665" name="Arc 49"/>
          <p:cNvSpPr>
            <a:spLocks/>
          </p:cNvSpPr>
          <p:nvPr/>
        </p:nvSpPr>
        <p:spPr bwMode="auto">
          <a:xfrm>
            <a:off x="2500313" y="4564063"/>
            <a:ext cx="409575" cy="280987"/>
          </a:xfrm>
          <a:custGeom>
            <a:avLst/>
            <a:gdLst>
              <a:gd name="G0" fmla="+- 20955 0 0"/>
              <a:gd name="G1" fmla="+- 21600 0 0"/>
              <a:gd name="G2" fmla="+- 21600 0 0"/>
              <a:gd name="T0" fmla="*/ 0 w 31568"/>
              <a:gd name="T1" fmla="*/ 16361 h 21600"/>
              <a:gd name="T2" fmla="*/ 31568 w 31568"/>
              <a:gd name="T3" fmla="*/ 2787 h 21600"/>
              <a:gd name="T4" fmla="*/ 20955 w 31568"/>
              <a:gd name="T5" fmla="*/ 21600 h 21600"/>
            </a:gdLst>
            <a:ahLst/>
            <a:cxnLst>
              <a:cxn ang="0">
                <a:pos x="T0" y="T1"/>
              </a:cxn>
              <a:cxn ang="0">
                <a:pos x="T2" y="T3"/>
              </a:cxn>
              <a:cxn ang="0">
                <a:pos x="T4" y="T5"/>
              </a:cxn>
            </a:cxnLst>
            <a:rect l="0" t="0" r="r" b="b"/>
            <a:pathLst>
              <a:path w="31568" h="21600" fill="none" extrusionOk="0">
                <a:moveTo>
                  <a:pt x="-1" y="16360"/>
                </a:moveTo>
                <a:cubicBezTo>
                  <a:pt x="2403" y="6745"/>
                  <a:pt x="11043" y="-1"/>
                  <a:pt x="20955" y="0"/>
                </a:cubicBezTo>
                <a:cubicBezTo>
                  <a:pt x="24673" y="0"/>
                  <a:pt x="28329" y="960"/>
                  <a:pt x="31567" y="2787"/>
                </a:cubicBezTo>
              </a:path>
              <a:path w="31568" h="21600" stroke="0" extrusionOk="0">
                <a:moveTo>
                  <a:pt x="-1" y="16360"/>
                </a:moveTo>
                <a:cubicBezTo>
                  <a:pt x="2403" y="6745"/>
                  <a:pt x="11043" y="-1"/>
                  <a:pt x="20955" y="0"/>
                </a:cubicBezTo>
                <a:cubicBezTo>
                  <a:pt x="24673" y="0"/>
                  <a:pt x="28329" y="960"/>
                  <a:pt x="31567" y="2787"/>
                </a:cubicBezTo>
                <a:lnTo>
                  <a:pt x="20955" y="21600"/>
                </a:lnTo>
                <a:close/>
              </a:path>
            </a:pathLst>
          </a:custGeom>
          <a:noFill/>
          <a:ln w="25400">
            <a:solidFill>
              <a:srgbClr val="FFFF00"/>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3666" name="Rectangle 50"/>
          <p:cNvSpPr>
            <a:spLocks noChangeArrowheads="1"/>
          </p:cNvSpPr>
          <p:nvPr/>
        </p:nvSpPr>
        <p:spPr bwMode="auto">
          <a:xfrm>
            <a:off x="555625" y="3546475"/>
            <a:ext cx="82692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FF0000"/>
                </a:solidFill>
                <a:effectLst>
                  <a:outerShdw blurRad="38100" dist="38100" dir="2700000" algn="tl">
                    <a:srgbClr val="000000"/>
                  </a:outerShdw>
                </a:effectLst>
              </a:rPr>
              <a:t>Valence electron count:</a:t>
            </a:r>
            <a:r>
              <a:rPr lang="en-US" altLang="en-US" sz="2800">
                <a:solidFill>
                  <a:srgbClr val="D60093"/>
                </a:solidFill>
                <a:effectLst>
                  <a:outerShdw blurRad="38100" dist="38100" dir="2700000" algn="tl">
                    <a:srgbClr val="000000"/>
                  </a:outerShdw>
                </a:effectLst>
              </a:rPr>
              <a:t> </a:t>
            </a:r>
            <a:r>
              <a:rPr lang="en-US" altLang="en-US" sz="2800">
                <a:effectLst>
                  <a:outerShdw blurRad="38100" dist="38100" dir="2700000" algn="tl">
                    <a:srgbClr val="000000"/>
                  </a:outerShdw>
                </a:effectLst>
              </a:rPr>
              <a:t>Rule 2 </a:t>
            </a:r>
            <a:r>
              <a:rPr lang="en-US" altLang="en-US" sz="2000">
                <a:effectLst>
                  <a:outerShdw blurRad="38100" dist="38100" dir="2700000" algn="tl">
                    <a:srgbClr val="000000"/>
                  </a:outerShdw>
                </a:effectLst>
              </a:rPr>
              <a:t>(# of valence electrons).</a:t>
            </a:r>
          </a:p>
        </p:txBody>
      </p:sp>
      <p:sp>
        <p:nvSpPr>
          <p:cNvPr id="623667" name="Rectangle 51"/>
          <p:cNvSpPr>
            <a:spLocks noChangeArrowheads="1"/>
          </p:cNvSpPr>
          <p:nvPr/>
        </p:nvSpPr>
        <p:spPr bwMode="auto">
          <a:xfrm>
            <a:off x="4431890" y="5413374"/>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623668" name="Rectangle 52"/>
          <p:cNvSpPr>
            <a:spLocks noChangeArrowheads="1"/>
          </p:cNvSpPr>
          <p:nvPr/>
        </p:nvSpPr>
        <p:spPr bwMode="auto">
          <a:xfrm>
            <a:off x="2764111" y="5413375"/>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46" name="Rectangle 35"/>
          <p:cNvSpPr>
            <a:spLocks noChangeArrowheads="1"/>
          </p:cNvSpPr>
          <p:nvPr/>
        </p:nvSpPr>
        <p:spPr bwMode="auto">
          <a:xfrm>
            <a:off x="5824538" y="5374072"/>
            <a:ext cx="2174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outerShdw blurRad="38100" dist="38100" dir="2700000" algn="tl">
                    <a:srgbClr val="000000"/>
                  </a:outerShdw>
                </a:effectLst>
              </a:rPr>
              <a:t>-</a:t>
            </a:r>
            <a:endParaRPr lang="en-US" altLang="en-US" sz="2800">
              <a:solidFill>
                <a:srgbClr val="FF0000"/>
              </a:solidFill>
              <a:effectLst>
                <a:outerShdw blurRad="38100" dist="38100" dir="2700000" algn="tl">
                  <a:srgbClr val="000000"/>
                </a:outerShdw>
              </a:effectLst>
            </a:endParaRPr>
          </a:p>
        </p:txBody>
      </p:sp>
      <p:sp>
        <p:nvSpPr>
          <p:cNvPr id="47" name="Rectangle 34"/>
          <p:cNvSpPr>
            <a:spLocks noChangeArrowheads="1"/>
          </p:cNvSpPr>
          <p:nvPr/>
        </p:nvSpPr>
        <p:spPr bwMode="auto">
          <a:xfrm>
            <a:off x="6627704" y="5389399"/>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2" name="Oval 1"/>
          <p:cNvSpPr/>
          <p:nvPr/>
        </p:nvSpPr>
        <p:spPr bwMode="auto">
          <a:xfrm>
            <a:off x="6081835" y="4832838"/>
            <a:ext cx="458788" cy="147638"/>
          </a:xfrm>
          <a:prstGeom prst="ellips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rgbClr val="EBD189"/>
              </a:solidFill>
              <a:effectLst>
                <a:outerShdw blurRad="38100" dist="38100" dir="2700000" algn="tl">
                  <a:srgbClr val="000000">
                    <a:alpha val="43137"/>
                  </a:srgbClr>
                </a:outerShdw>
              </a:effectLst>
              <a:latin typeface="Comic Sans MS" panose="030F0702030302020204" pitchFamily="66" charset="0"/>
            </a:endParaRPr>
          </a:p>
        </p:txBody>
      </p:sp>
      <p:sp>
        <p:nvSpPr>
          <p:cNvPr id="48" name="Oval 47"/>
          <p:cNvSpPr/>
          <p:nvPr/>
        </p:nvSpPr>
        <p:spPr bwMode="auto">
          <a:xfrm rot="5400000">
            <a:off x="5650034" y="4896836"/>
            <a:ext cx="458788" cy="147638"/>
          </a:xfrm>
          <a:prstGeom prst="ellips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rgbClr val="EBD189"/>
              </a:solidFill>
              <a:effectLst>
                <a:outerShdw blurRad="38100" dist="38100" dir="2700000" algn="tl">
                  <a:srgbClr val="000000">
                    <a:alpha val="43137"/>
                  </a:srgbClr>
                </a:outerShdw>
              </a:effectLst>
              <a:latin typeface="Comic Sans MS" panose="030F0702030302020204" pitchFamily="66" charset="0"/>
            </a:endParaRPr>
          </a:p>
        </p:txBody>
      </p:sp>
      <p:sp>
        <p:nvSpPr>
          <p:cNvPr id="49" name="Oval 48"/>
          <p:cNvSpPr/>
          <p:nvPr/>
        </p:nvSpPr>
        <p:spPr bwMode="auto">
          <a:xfrm>
            <a:off x="3792538" y="4953793"/>
            <a:ext cx="458788" cy="147638"/>
          </a:xfrm>
          <a:prstGeom prst="ellips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rgbClr val="EBD189"/>
              </a:solidFill>
              <a:effectLst>
                <a:outerShdw blurRad="38100" dist="38100" dir="2700000" algn="tl">
                  <a:srgbClr val="000000">
                    <a:alpha val="43137"/>
                  </a:srgbClr>
                </a:outerShdw>
              </a:effectLst>
              <a:latin typeface="Comic Sans MS" panose="030F0702030302020204" pitchFamily="66" charset="0"/>
            </a:endParaRPr>
          </a:p>
        </p:txBody>
      </p:sp>
      <p:sp>
        <p:nvSpPr>
          <p:cNvPr id="52" name="Oval 51"/>
          <p:cNvSpPr/>
          <p:nvPr/>
        </p:nvSpPr>
        <p:spPr bwMode="auto">
          <a:xfrm rot="5400000">
            <a:off x="4250652" y="4864100"/>
            <a:ext cx="458788" cy="147638"/>
          </a:xfrm>
          <a:prstGeom prst="ellips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rgbClr val="EBD189"/>
              </a:solidFill>
              <a:effectLst>
                <a:outerShdw blurRad="38100" dist="38100" dir="2700000" algn="tl">
                  <a:srgbClr val="000000">
                    <a:alpha val="43137"/>
                  </a:srgbClr>
                </a:outerShdw>
              </a:effectLst>
              <a:latin typeface="Comic Sans MS" panose="030F0702030302020204" pitchFamily="66" charset="0"/>
            </a:endParaRPr>
          </a:p>
        </p:txBody>
      </p:sp>
      <p:sp>
        <p:nvSpPr>
          <p:cNvPr id="51"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55</a:t>
            </a:fld>
            <a:endParaRPr lang="en-US" altLang="en-US" sz="2200" dirty="0">
              <a:solidFill>
                <a:srgbClr val="66FF33"/>
              </a:solidFill>
            </a:endParaRPr>
          </a:p>
        </p:txBody>
      </p:sp>
    </p:spTree>
    <p:extLst>
      <p:ext uri="{BB962C8B-B14F-4D97-AF65-F5344CB8AC3E}">
        <p14:creationId xmlns:p14="http://schemas.microsoft.com/office/powerpoint/2010/main" val="3696468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3" name="Text Box 3"/>
          <p:cNvSpPr txBox="1">
            <a:spLocks noChangeArrowheads="1"/>
          </p:cNvSpPr>
          <p:nvPr/>
        </p:nvSpPr>
        <p:spPr bwMode="auto">
          <a:xfrm>
            <a:off x="482600" y="611188"/>
            <a:ext cx="16859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9900"/>
                </a:solidFill>
                <a:effectLst>
                  <a:outerShdw blurRad="38100" dist="38100" dir="2700000" algn="tl">
                    <a:srgbClr val="000000"/>
                  </a:outerShdw>
                </a:effectLst>
              </a:rPr>
              <a:t>Example:</a:t>
            </a:r>
            <a:endParaRPr lang="en-US" altLang="en-US" sz="2000">
              <a:solidFill>
                <a:srgbClr val="FF0000"/>
              </a:solidFill>
              <a:effectLst>
                <a:outerShdw blurRad="38100" dist="38100" dir="2700000" algn="tl">
                  <a:srgbClr val="000000"/>
                </a:outerShdw>
              </a:effectLst>
            </a:endParaRPr>
          </a:p>
        </p:txBody>
      </p:sp>
      <p:sp>
        <p:nvSpPr>
          <p:cNvPr id="624644" name="Text Box 4"/>
          <p:cNvSpPr txBox="1">
            <a:spLocks noChangeArrowheads="1"/>
          </p:cNvSpPr>
          <p:nvPr/>
        </p:nvSpPr>
        <p:spPr bwMode="auto">
          <a:xfrm>
            <a:off x="692150" y="1235075"/>
            <a:ext cx="3248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1. Atom arrangement:</a:t>
            </a:r>
            <a:endParaRPr lang="en-US" altLang="en-US" sz="2800">
              <a:solidFill>
                <a:srgbClr val="FF0000"/>
              </a:solidFill>
              <a:effectLst>
                <a:outerShdw blurRad="38100" dist="38100" dir="2700000" algn="tl">
                  <a:srgbClr val="000000"/>
                </a:outerShdw>
              </a:effectLst>
            </a:endParaRPr>
          </a:p>
        </p:txBody>
      </p:sp>
      <p:sp>
        <p:nvSpPr>
          <p:cNvPr id="624645" name="Text Box 5"/>
          <p:cNvSpPr txBox="1">
            <a:spLocks noChangeArrowheads="1"/>
          </p:cNvSpPr>
          <p:nvPr/>
        </p:nvSpPr>
        <p:spPr bwMode="auto">
          <a:xfrm>
            <a:off x="682625" y="1773238"/>
            <a:ext cx="318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2. Valence electrons:</a:t>
            </a:r>
          </a:p>
        </p:txBody>
      </p:sp>
      <p:sp>
        <p:nvSpPr>
          <p:cNvPr id="624646" name="Text Box 6"/>
          <p:cNvSpPr txBox="1">
            <a:spLocks noChangeArrowheads="1"/>
          </p:cNvSpPr>
          <p:nvPr/>
        </p:nvSpPr>
        <p:spPr bwMode="auto">
          <a:xfrm>
            <a:off x="692150" y="2301875"/>
            <a:ext cx="394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3. Octet rule</a:t>
            </a:r>
          </a:p>
        </p:txBody>
      </p:sp>
      <p:sp>
        <p:nvSpPr>
          <p:cNvPr id="624647" name="Line 7"/>
          <p:cNvSpPr>
            <a:spLocks noChangeShapeType="1"/>
          </p:cNvSpPr>
          <p:nvPr/>
        </p:nvSpPr>
        <p:spPr bwMode="auto">
          <a:xfrm>
            <a:off x="5976938" y="2001838"/>
            <a:ext cx="639762"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48" name="Text Box 8"/>
          <p:cNvSpPr txBox="1">
            <a:spLocks noChangeArrowheads="1"/>
          </p:cNvSpPr>
          <p:nvPr/>
        </p:nvSpPr>
        <p:spPr bwMode="auto">
          <a:xfrm>
            <a:off x="482600" y="2892425"/>
            <a:ext cx="1857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9900"/>
                </a:solidFill>
                <a:effectLst>
                  <a:outerShdw blurRad="38100" dist="38100" dir="2700000" algn="tl">
                    <a:srgbClr val="000000"/>
                  </a:outerShdw>
                </a:effectLst>
              </a:rPr>
              <a:t>Shortcut:</a:t>
            </a:r>
          </a:p>
        </p:txBody>
      </p:sp>
      <p:sp>
        <p:nvSpPr>
          <p:cNvPr id="624649" name="Text Box 9"/>
          <p:cNvSpPr txBox="1">
            <a:spLocks noChangeArrowheads="1"/>
          </p:cNvSpPr>
          <p:nvPr/>
        </p:nvSpPr>
        <p:spPr bwMode="auto">
          <a:xfrm>
            <a:off x="692150" y="3378200"/>
            <a:ext cx="6200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1. Connect all bonded atoms with “2e line”.  </a:t>
            </a:r>
            <a:endParaRPr lang="en-US" altLang="en-US" sz="2800">
              <a:solidFill>
                <a:srgbClr val="FF0000"/>
              </a:solidFill>
              <a:effectLst>
                <a:outerShdw blurRad="38100" dist="38100" dir="2700000" algn="tl">
                  <a:srgbClr val="000000"/>
                </a:outerShdw>
              </a:effectLst>
            </a:endParaRPr>
          </a:p>
        </p:txBody>
      </p:sp>
      <p:sp>
        <p:nvSpPr>
          <p:cNvPr id="624650" name="Text Box 10"/>
          <p:cNvSpPr txBox="1">
            <a:spLocks noChangeArrowheads="1"/>
          </p:cNvSpPr>
          <p:nvPr/>
        </p:nvSpPr>
        <p:spPr bwMode="auto">
          <a:xfrm>
            <a:off x="673100" y="3902075"/>
            <a:ext cx="8039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2. If there are e left, add them as lone pairs to any atom to give it an octet until no e left.   </a:t>
            </a:r>
            <a:endParaRPr lang="en-US" altLang="en-US" sz="2400">
              <a:solidFill>
                <a:srgbClr val="66CCFF"/>
              </a:solidFill>
              <a:effectLst>
                <a:outerShdw blurRad="38100" dist="38100" dir="2700000" algn="tl">
                  <a:srgbClr val="000000"/>
                </a:outerShdw>
              </a:effectLst>
            </a:endParaRPr>
          </a:p>
        </p:txBody>
      </p:sp>
      <p:sp>
        <p:nvSpPr>
          <p:cNvPr id="624651" name="Text Box 11"/>
          <p:cNvSpPr txBox="1">
            <a:spLocks noChangeArrowheads="1"/>
          </p:cNvSpPr>
          <p:nvPr/>
        </p:nvSpPr>
        <p:spPr bwMode="auto">
          <a:xfrm>
            <a:off x="673100" y="4835525"/>
            <a:ext cx="8039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3. If some atoms lack octet, move lone pairs into shared positions.</a:t>
            </a:r>
            <a:endParaRPr lang="en-US" altLang="en-US" sz="2800">
              <a:solidFill>
                <a:srgbClr val="66CCFF"/>
              </a:solidFill>
              <a:effectLst>
                <a:outerShdw blurRad="38100" dist="38100" dir="2700000" algn="tl">
                  <a:srgbClr val="000000"/>
                </a:outerShdw>
              </a:effectLst>
            </a:endParaRPr>
          </a:p>
        </p:txBody>
      </p:sp>
      <p:sp>
        <p:nvSpPr>
          <p:cNvPr id="624652" name="Line 12"/>
          <p:cNvSpPr>
            <a:spLocks noChangeShapeType="1"/>
          </p:cNvSpPr>
          <p:nvPr/>
        </p:nvSpPr>
        <p:spPr bwMode="auto">
          <a:xfrm>
            <a:off x="4881563" y="5861050"/>
            <a:ext cx="6397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53" name="Text Box 13"/>
          <p:cNvSpPr txBox="1">
            <a:spLocks noChangeArrowheads="1"/>
          </p:cNvSpPr>
          <p:nvPr/>
        </p:nvSpPr>
        <p:spPr bwMode="auto">
          <a:xfrm>
            <a:off x="2092325" y="549275"/>
            <a:ext cx="981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chemeClr val="tx1"/>
                </a:solidFill>
                <a:effectLst>
                  <a:outerShdw blurRad="38100" dist="38100" dir="2700000" algn="tl">
                    <a:srgbClr val="000000"/>
                  </a:outerShdw>
                </a:effectLst>
              </a:rPr>
              <a:t>CO</a:t>
            </a:r>
            <a:r>
              <a:rPr lang="en-US" altLang="en-US" sz="2000">
                <a:solidFill>
                  <a:schemeClr val="tx1"/>
                </a:solidFill>
                <a:effectLst>
                  <a:outerShdw blurRad="38100" dist="38100" dir="2700000" algn="tl">
                    <a:srgbClr val="000000"/>
                  </a:outerShdw>
                </a:effectLst>
              </a:rPr>
              <a:t>2</a:t>
            </a:r>
          </a:p>
        </p:txBody>
      </p:sp>
      <p:sp>
        <p:nvSpPr>
          <p:cNvPr id="624656" name="Text Box 16"/>
          <p:cNvSpPr txBox="1">
            <a:spLocks noChangeArrowheads="1"/>
          </p:cNvSpPr>
          <p:nvPr/>
        </p:nvSpPr>
        <p:spPr bwMode="auto">
          <a:xfrm>
            <a:off x="6951663" y="4308475"/>
            <a:ext cx="303212" cy="51911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57" name="Text Box 17"/>
          <p:cNvSpPr txBox="1">
            <a:spLocks noChangeArrowheads="1"/>
          </p:cNvSpPr>
          <p:nvPr/>
        </p:nvSpPr>
        <p:spPr bwMode="auto">
          <a:xfrm>
            <a:off x="7129463" y="40290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58" name="Text Box 18"/>
          <p:cNvSpPr txBox="1">
            <a:spLocks noChangeArrowheads="1"/>
          </p:cNvSpPr>
          <p:nvPr/>
        </p:nvSpPr>
        <p:spPr bwMode="auto">
          <a:xfrm>
            <a:off x="7129463" y="4492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59" name="Text Box 19"/>
          <p:cNvSpPr txBox="1">
            <a:spLocks noChangeArrowheads="1"/>
          </p:cNvSpPr>
          <p:nvPr/>
        </p:nvSpPr>
        <p:spPr bwMode="auto">
          <a:xfrm>
            <a:off x="8261350" y="40290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60" name="Text Box 20"/>
          <p:cNvSpPr txBox="1">
            <a:spLocks noChangeArrowheads="1"/>
          </p:cNvSpPr>
          <p:nvPr/>
        </p:nvSpPr>
        <p:spPr bwMode="auto">
          <a:xfrm>
            <a:off x="8485188" y="4298950"/>
            <a:ext cx="303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61" name="Text Box 21"/>
          <p:cNvSpPr txBox="1">
            <a:spLocks noChangeArrowheads="1"/>
          </p:cNvSpPr>
          <p:nvPr/>
        </p:nvSpPr>
        <p:spPr bwMode="auto">
          <a:xfrm>
            <a:off x="8261350" y="4492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63" name="Line 23"/>
          <p:cNvSpPr>
            <a:spLocks noChangeShapeType="1"/>
          </p:cNvSpPr>
          <p:nvPr/>
        </p:nvSpPr>
        <p:spPr bwMode="auto">
          <a:xfrm>
            <a:off x="7499350" y="4632325"/>
            <a:ext cx="2286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64" name="Text Box 24"/>
          <p:cNvSpPr txBox="1">
            <a:spLocks noChangeArrowheads="1"/>
          </p:cNvSpPr>
          <p:nvPr/>
        </p:nvSpPr>
        <p:spPr bwMode="auto">
          <a:xfrm>
            <a:off x="7064375" y="4373563"/>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sp>
        <p:nvSpPr>
          <p:cNvPr id="624665" name="Text Box 25"/>
          <p:cNvSpPr txBox="1">
            <a:spLocks noChangeArrowheads="1"/>
          </p:cNvSpPr>
          <p:nvPr/>
        </p:nvSpPr>
        <p:spPr bwMode="auto">
          <a:xfrm>
            <a:off x="7616825" y="4373563"/>
            <a:ext cx="514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C</a:t>
            </a:r>
          </a:p>
        </p:txBody>
      </p:sp>
      <p:sp>
        <p:nvSpPr>
          <p:cNvPr id="624666" name="Text Box 26"/>
          <p:cNvSpPr txBox="1">
            <a:spLocks noChangeArrowheads="1"/>
          </p:cNvSpPr>
          <p:nvPr/>
        </p:nvSpPr>
        <p:spPr bwMode="auto">
          <a:xfrm>
            <a:off x="8197850" y="4373563"/>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sp>
        <p:nvSpPr>
          <p:cNvPr id="624667" name="Line 27"/>
          <p:cNvSpPr>
            <a:spLocks noChangeShapeType="1"/>
          </p:cNvSpPr>
          <p:nvPr/>
        </p:nvSpPr>
        <p:spPr bwMode="auto">
          <a:xfrm>
            <a:off x="8013700" y="4632325"/>
            <a:ext cx="2286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69" name="Line 29"/>
          <p:cNvSpPr>
            <a:spLocks noChangeShapeType="1"/>
          </p:cNvSpPr>
          <p:nvPr/>
        </p:nvSpPr>
        <p:spPr bwMode="auto">
          <a:xfrm>
            <a:off x="7504113" y="3603625"/>
            <a:ext cx="2286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70" name="Text Box 30"/>
          <p:cNvSpPr txBox="1">
            <a:spLocks noChangeArrowheads="1"/>
          </p:cNvSpPr>
          <p:nvPr/>
        </p:nvSpPr>
        <p:spPr bwMode="auto">
          <a:xfrm>
            <a:off x="7069138" y="3344863"/>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sp>
        <p:nvSpPr>
          <p:cNvPr id="624671" name="Text Box 31"/>
          <p:cNvSpPr txBox="1">
            <a:spLocks noChangeArrowheads="1"/>
          </p:cNvSpPr>
          <p:nvPr/>
        </p:nvSpPr>
        <p:spPr bwMode="auto">
          <a:xfrm>
            <a:off x="7621588" y="3344863"/>
            <a:ext cx="514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C</a:t>
            </a:r>
          </a:p>
        </p:txBody>
      </p:sp>
      <p:sp>
        <p:nvSpPr>
          <p:cNvPr id="624672" name="Text Box 32"/>
          <p:cNvSpPr txBox="1">
            <a:spLocks noChangeArrowheads="1"/>
          </p:cNvSpPr>
          <p:nvPr/>
        </p:nvSpPr>
        <p:spPr bwMode="auto">
          <a:xfrm>
            <a:off x="8202613" y="3344863"/>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sp>
        <p:nvSpPr>
          <p:cNvPr id="624673" name="Line 33"/>
          <p:cNvSpPr>
            <a:spLocks noChangeShapeType="1"/>
          </p:cNvSpPr>
          <p:nvPr/>
        </p:nvSpPr>
        <p:spPr bwMode="auto">
          <a:xfrm>
            <a:off x="8018463" y="3603625"/>
            <a:ext cx="2286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624675" name="Group 35"/>
          <p:cNvGrpSpPr>
            <a:grpSpLocks/>
          </p:cNvGrpSpPr>
          <p:nvPr/>
        </p:nvGrpSpPr>
        <p:grpSpPr bwMode="auto">
          <a:xfrm>
            <a:off x="5984875" y="5830888"/>
            <a:ext cx="228600" cy="66675"/>
            <a:chOff x="4228" y="3837"/>
            <a:chExt cx="144" cy="42"/>
          </a:xfrm>
        </p:grpSpPr>
        <p:sp>
          <p:nvSpPr>
            <p:cNvPr id="624676" name="Line 36"/>
            <p:cNvSpPr>
              <a:spLocks noChangeShapeType="1"/>
            </p:cNvSpPr>
            <p:nvPr/>
          </p:nvSpPr>
          <p:spPr bwMode="auto">
            <a:xfrm>
              <a:off x="4228" y="3879"/>
              <a:ext cx="144"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77" name="Line 37"/>
            <p:cNvSpPr>
              <a:spLocks noChangeShapeType="1"/>
            </p:cNvSpPr>
            <p:nvPr/>
          </p:nvSpPr>
          <p:spPr bwMode="auto">
            <a:xfrm>
              <a:off x="4228" y="3837"/>
              <a:ext cx="144"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624678" name="Text Box 38"/>
          <p:cNvSpPr txBox="1">
            <a:spLocks noChangeArrowheads="1"/>
          </p:cNvSpPr>
          <p:nvPr/>
        </p:nvSpPr>
        <p:spPr bwMode="auto">
          <a:xfrm>
            <a:off x="5624513" y="5268913"/>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79" name="Text Box 39"/>
          <p:cNvSpPr txBox="1">
            <a:spLocks noChangeArrowheads="1"/>
          </p:cNvSpPr>
          <p:nvPr/>
        </p:nvSpPr>
        <p:spPr bwMode="auto">
          <a:xfrm>
            <a:off x="5624513" y="5713413"/>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80" name="Text Box 40"/>
          <p:cNvSpPr txBox="1">
            <a:spLocks noChangeArrowheads="1"/>
          </p:cNvSpPr>
          <p:nvPr/>
        </p:nvSpPr>
        <p:spPr bwMode="auto">
          <a:xfrm>
            <a:off x="6756400" y="5268913"/>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81" name="Text Box 41"/>
          <p:cNvSpPr txBox="1">
            <a:spLocks noChangeArrowheads="1"/>
          </p:cNvSpPr>
          <p:nvPr/>
        </p:nvSpPr>
        <p:spPr bwMode="auto">
          <a:xfrm>
            <a:off x="6756400" y="5713413"/>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82" name="Text Box 42"/>
          <p:cNvSpPr txBox="1">
            <a:spLocks noChangeArrowheads="1"/>
          </p:cNvSpPr>
          <p:nvPr/>
        </p:nvSpPr>
        <p:spPr bwMode="auto">
          <a:xfrm>
            <a:off x="5559425" y="5603875"/>
            <a:ext cx="466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sp>
        <p:nvSpPr>
          <p:cNvPr id="624683" name="Text Box 43"/>
          <p:cNvSpPr txBox="1">
            <a:spLocks noChangeArrowheads="1"/>
          </p:cNvSpPr>
          <p:nvPr/>
        </p:nvSpPr>
        <p:spPr bwMode="auto">
          <a:xfrm>
            <a:off x="6111875" y="5603875"/>
            <a:ext cx="514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C</a:t>
            </a:r>
          </a:p>
        </p:txBody>
      </p:sp>
      <p:sp>
        <p:nvSpPr>
          <p:cNvPr id="624684" name="Text Box 44"/>
          <p:cNvSpPr txBox="1">
            <a:spLocks noChangeArrowheads="1"/>
          </p:cNvSpPr>
          <p:nvPr/>
        </p:nvSpPr>
        <p:spPr bwMode="auto">
          <a:xfrm>
            <a:off x="6692900" y="5603875"/>
            <a:ext cx="466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grpSp>
        <p:nvGrpSpPr>
          <p:cNvPr id="624685" name="Group 45"/>
          <p:cNvGrpSpPr>
            <a:grpSpLocks/>
          </p:cNvGrpSpPr>
          <p:nvPr/>
        </p:nvGrpSpPr>
        <p:grpSpPr bwMode="auto">
          <a:xfrm>
            <a:off x="6527800" y="5830888"/>
            <a:ext cx="228600" cy="66675"/>
            <a:chOff x="4228" y="3837"/>
            <a:chExt cx="144" cy="42"/>
          </a:xfrm>
        </p:grpSpPr>
        <p:sp>
          <p:nvSpPr>
            <p:cNvPr id="624686" name="Line 46"/>
            <p:cNvSpPr>
              <a:spLocks noChangeShapeType="1"/>
            </p:cNvSpPr>
            <p:nvPr/>
          </p:nvSpPr>
          <p:spPr bwMode="auto">
            <a:xfrm>
              <a:off x="4228" y="3879"/>
              <a:ext cx="144"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87" name="Line 47"/>
            <p:cNvSpPr>
              <a:spLocks noChangeShapeType="1"/>
            </p:cNvSpPr>
            <p:nvPr/>
          </p:nvSpPr>
          <p:spPr bwMode="auto">
            <a:xfrm>
              <a:off x="4228" y="3837"/>
              <a:ext cx="144"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624689" name="AutoShape 49"/>
          <p:cNvSpPr>
            <a:spLocks noChangeArrowheads="1"/>
          </p:cNvSpPr>
          <p:nvPr/>
        </p:nvSpPr>
        <p:spPr bwMode="auto">
          <a:xfrm flipH="1">
            <a:off x="4149725" y="5311775"/>
            <a:ext cx="361950" cy="885825"/>
          </a:xfrm>
          <a:custGeom>
            <a:avLst/>
            <a:gdLst>
              <a:gd name="G0" fmla="+- -867887 0 0"/>
              <a:gd name="G1" fmla="+- -10214349 0 0"/>
              <a:gd name="G2" fmla="+- -867887 0 -10214349"/>
              <a:gd name="G3" fmla="+- 10800 0 0"/>
              <a:gd name="G4" fmla="+- 0 0 -867887"/>
              <a:gd name="T0" fmla="*/ 360 256 1"/>
              <a:gd name="T1" fmla="*/ 0 256 1"/>
              <a:gd name="G5" fmla="+- G2 T0 T1"/>
              <a:gd name="G6" fmla="?: G2 G2 G5"/>
              <a:gd name="G7" fmla="+- 0 0 G6"/>
              <a:gd name="G8" fmla="+- 9634 0 0"/>
              <a:gd name="G9" fmla="+- 0 0 -10214349"/>
              <a:gd name="G10" fmla="+- 9634 0 2700"/>
              <a:gd name="G11" fmla="cos G10 -867887"/>
              <a:gd name="G12" fmla="sin G10 -867887"/>
              <a:gd name="G13" fmla="cos 13500 -867887"/>
              <a:gd name="G14" fmla="sin 13500 -867887"/>
              <a:gd name="G15" fmla="+- G11 10800 0"/>
              <a:gd name="G16" fmla="+- G12 10800 0"/>
              <a:gd name="G17" fmla="+- G13 10800 0"/>
              <a:gd name="G18" fmla="+- G14 10800 0"/>
              <a:gd name="G19" fmla="*/ 9634 1 2"/>
              <a:gd name="G20" fmla="+- G19 5400 0"/>
              <a:gd name="G21" fmla="cos G20 -867887"/>
              <a:gd name="G22" fmla="sin G20 -867887"/>
              <a:gd name="G23" fmla="+- G21 10800 0"/>
              <a:gd name="G24" fmla="+- G12 G23 G22"/>
              <a:gd name="G25" fmla="+- G22 G23 G11"/>
              <a:gd name="G26" fmla="cos 10800 -867887"/>
              <a:gd name="G27" fmla="sin 10800 -867887"/>
              <a:gd name="G28" fmla="cos 9634 -867887"/>
              <a:gd name="G29" fmla="sin 9634 -867887"/>
              <a:gd name="G30" fmla="+- G26 10800 0"/>
              <a:gd name="G31" fmla="+- G27 10800 0"/>
              <a:gd name="G32" fmla="+- G28 10800 0"/>
              <a:gd name="G33" fmla="+- G29 10800 0"/>
              <a:gd name="G34" fmla="+- G19 5400 0"/>
              <a:gd name="G35" fmla="cos G34 -10214349"/>
              <a:gd name="G36" fmla="sin G34 -10214349"/>
              <a:gd name="G37" fmla="+/ -10214349 -867887 2"/>
              <a:gd name="T2" fmla="*/ 180 256 1"/>
              <a:gd name="T3" fmla="*/ 0 256 1"/>
              <a:gd name="G38" fmla="+- G37 T2 T3"/>
              <a:gd name="G39" fmla="?: G2 G37 G38"/>
              <a:gd name="G40" fmla="cos 10800 G39"/>
              <a:gd name="G41" fmla="sin 10800 G39"/>
              <a:gd name="G42" fmla="cos 9634 G39"/>
              <a:gd name="G43" fmla="sin 9634 G39"/>
              <a:gd name="G44" fmla="+- G40 10800 0"/>
              <a:gd name="G45" fmla="+- G41 10800 0"/>
              <a:gd name="G46" fmla="+- G42 10800 0"/>
              <a:gd name="G47" fmla="+- G43 10800 0"/>
              <a:gd name="G48" fmla="+- G35 10800 0"/>
              <a:gd name="G49" fmla="+- G36 10800 0"/>
              <a:gd name="T4" fmla="*/ 11825 w 21600"/>
              <a:gd name="T5" fmla="*/ 48 h 21600"/>
              <a:gd name="T6" fmla="*/ 1476 w 21600"/>
              <a:gd name="T7" fmla="*/ 6621 h 21600"/>
              <a:gd name="T8" fmla="*/ 11714 w 21600"/>
              <a:gd name="T9" fmla="*/ 1209 h 21600"/>
              <a:gd name="T10" fmla="*/ 23941 w 21600"/>
              <a:gd name="T11" fmla="*/ 7707 h 21600"/>
              <a:gd name="T12" fmla="*/ 21497 w 21600"/>
              <a:gd name="T13" fmla="*/ 11655 h 21600"/>
              <a:gd name="T14" fmla="*/ 17549 w 21600"/>
              <a:gd name="T15" fmla="*/ 921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177" y="8593"/>
                </a:moveTo>
                <a:cubicBezTo>
                  <a:pt x="19153" y="4241"/>
                  <a:pt x="15270" y="1166"/>
                  <a:pt x="10800" y="1166"/>
                </a:cubicBezTo>
                <a:cubicBezTo>
                  <a:pt x="7003" y="1165"/>
                  <a:pt x="3561" y="3395"/>
                  <a:pt x="2008" y="6859"/>
                </a:cubicBezTo>
                <a:lnTo>
                  <a:pt x="944" y="6382"/>
                </a:lnTo>
                <a:cubicBezTo>
                  <a:pt x="2685" y="2499"/>
                  <a:pt x="6544" y="-1"/>
                  <a:pt x="10800" y="0"/>
                </a:cubicBezTo>
                <a:cubicBezTo>
                  <a:pt x="15811" y="0"/>
                  <a:pt x="20164" y="3447"/>
                  <a:pt x="21312" y="8325"/>
                </a:cubicBezTo>
                <a:lnTo>
                  <a:pt x="23941" y="7707"/>
                </a:lnTo>
                <a:lnTo>
                  <a:pt x="21497" y="11655"/>
                </a:lnTo>
                <a:lnTo>
                  <a:pt x="17549" y="9211"/>
                </a:lnTo>
                <a:lnTo>
                  <a:pt x="20177" y="8593"/>
                </a:lnTo>
                <a:close/>
              </a:path>
            </a:pathLst>
          </a:custGeom>
          <a:solidFill>
            <a:srgbClr val="FF0000"/>
          </a:solidFill>
          <a:ln>
            <a:noFill/>
          </a:ln>
          <a:effectLst/>
          <a:extLs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690" name="Text Box 50"/>
          <p:cNvSpPr txBox="1">
            <a:spLocks noChangeArrowheads="1"/>
          </p:cNvSpPr>
          <p:nvPr/>
        </p:nvSpPr>
        <p:spPr bwMode="auto">
          <a:xfrm>
            <a:off x="2989263" y="5556250"/>
            <a:ext cx="303212" cy="519113"/>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91" name="Text Box 51"/>
          <p:cNvSpPr txBox="1">
            <a:spLocks noChangeArrowheads="1"/>
          </p:cNvSpPr>
          <p:nvPr/>
        </p:nvSpPr>
        <p:spPr bwMode="auto">
          <a:xfrm>
            <a:off x="3167063" y="52768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92" name="Text Box 52"/>
          <p:cNvSpPr txBox="1">
            <a:spLocks noChangeArrowheads="1"/>
          </p:cNvSpPr>
          <p:nvPr/>
        </p:nvSpPr>
        <p:spPr bwMode="auto">
          <a:xfrm>
            <a:off x="3167063" y="57308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93" name="Text Box 53"/>
          <p:cNvSpPr txBox="1">
            <a:spLocks noChangeArrowheads="1"/>
          </p:cNvSpPr>
          <p:nvPr/>
        </p:nvSpPr>
        <p:spPr bwMode="auto">
          <a:xfrm>
            <a:off x="4298950" y="52768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94" name="Text Box 54"/>
          <p:cNvSpPr txBox="1">
            <a:spLocks noChangeArrowheads="1"/>
          </p:cNvSpPr>
          <p:nvPr/>
        </p:nvSpPr>
        <p:spPr bwMode="auto">
          <a:xfrm>
            <a:off x="4522788" y="5546725"/>
            <a:ext cx="303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95" name="Text Box 55"/>
          <p:cNvSpPr txBox="1">
            <a:spLocks noChangeArrowheads="1"/>
          </p:cNvSpPr>
          <p:nvPr/>
        </p:nvSpPr>
        <p:spPr bwMode="auto">
          <a:xfrm>
            <a:off x="4298950" y="57308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4697" name="Line 57"/>
          <p:cNvSpPr>
            <a:spLocks noChangeShapeType="1"/>
          </p:cNvSpPr>
          <p:nvPr/>
        </p:nvSpPr>
        <p:spPr bwMode="auto">
          <a:xfrm>
            <a:off x="3536950" y="5880100"/>
            <a:ext cx="2286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698" name="Text Box 58"/>
          <p:cNvSpPr txBox="1">
            <a:spLocks noChangeArrowheads="1"/>
          </p:cNvSpPr>
          <p:nvPr/>
        </p:nvSpPr>
        <p:spPr bwMode="auto">
          <a:xfrm>
            <a:off x="3101975" y="5621338"/>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sp>
        <p:nvSpPr>
          <p:cNvPr id="624699" name="Text Box 59"/>
          <p:cNvSpPr txBox="1">
            <a:spLocks noChangeArrowheads="1"/>
          </p:cNvSpPr>
          <p:nvPr/>
        </p:nvSpPr>
        <p:spPr bwMode="auto">
          <a:xfrm>
            <a:off x="3654425" y="5621338"/>
            <a:ext cx="514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C</a:t>
            </a:r>
          </a:p>
        </p:txBody>
      </p:sp>
      <p:sp>
        <p:nvSpPr>
          <p:cNvPr id="624700" name="Text Box 60"/>
          <p:cNvSpPr txBox="1">
            <a:spLocks noChangeArrowheads="1"/>
          </p:cNvSpPr>
          <p:nvPr/>
        </p:nvSpPr>
        <p:spPr bwMode="auto">
          <a:xfrm>
            <a:off x="4235450" y="5621338"/>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p>
        </p:txBody>
      </p:sp>
      <p:sp>
        <p:nvSpPr>
          <p:cNvPr id="624701" name="Line 61"/>
          <p:cNvSpPr>
            <a:spLocks noChangeShapeType="1"/>
          </p:cNvSpPr>
          <p:nvPr/>
        </p:nvSpPr>
        <p:spPr bwMode="auto">
          <a:xfrm>
            <a:off x="4051300" y="5880100"/>
            <a:ext cx="2286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4702" name="AutoShape 62"/>
          <p:cNvSpPr>
            <a:spLocks noChangeArrowheads="1"/>
          </p:cNvSpPr>
          <p:nvPr/>
        </p:nvSpPr>
        <p:spPr bwMode="auto">
          <a:xfrm>
            <a:off x="3321050" y="5311775"/>
            <a:ext cx="361950" cy="885825"/>
          </a:xfrm>
          <a:custGeom>
            <a:avLst/>
            <a:gdLst>
              <a:gd name="G0" fmla="+- -867887 0 0"/>
              <a:gd name="G1" fmla="+- -10214349 0 0"/>
              <a:gd name="G2" fmla="+- -867887 0 -10214349"/>
              <a:gd name="G3" fmla="+- 10800 0 0"/>
              <a:gd name="G4" fmla="+- 0 0 -867887"/>
              <a:gd name="T0" fmla="*/ 360 256 1"/>
              <a:gd name="T1" fmla="*/ 0 256 1"/>
              <a:gd name="G5" fmla="+- G2 T0 T1"/>
              <a:gd name="G6" fmla="?: G2 G2 G5"/>
              <a:gd name="G7" fmla="+- 0 0 G6"/>
              <a:gd name="G8" fmla="+- 9634 0 0"/>
              <a:gd name="G9" fmla="+- 0 0 -10214349"/>
              <a:gd name="G10" fmla="+- 9634 0 2700"/>
              <a:gd name="G11" fmla="cos G10 -867887"/>
              <a:gd name="G12" fmla="sin G10 -867887"/>
              <a:gd name="G13" fmla="cos 13500 -867887"/>
              <a:gd name="G14" fmla="sin 13500 -867887"/>
              <a:gd name="G15" fmla="+- G11 10800 0"/>
              <a:gd name="G16" fmla="+- G12 10800 0"/>
              <a:gd name="G17" fmla="+- G13 10800 0"/>
              <a:gd name="G18" fmla="+- G14 10800 0"/>
              <a:gd name="G19" fmla="*/ 9634 1 2"/>
              <a:gd name="G20" fmla="+- G19 5400 0"/>
              <a:gd name="G21" fmla="cos G20 -867887"/>
              <a:gd name="G22" fmla="sin G20 -867887"/>
              <a:gd name="G23" fmla="+- G21 10800 0"/>
              <a:gd name="G24" fmla="+- G12 G23 G22"/>
              <a:gd name="G25" fmla="+- G22 G23 G11"/>
              <a:gd name="G26" fmla="cos 10800 -867887"/>
              <a:gd name="G27" fmla="sin 10800 -867887"/>
              <a:gd name="G28" fmla="cos 9634 -867887"/>
              <a:gd name="G29" fmla="sin 9634 -867887"/>
              <a:gd name="G30" fmla="+- G26 10800 0"/>
              <a:gd name="G31" fmla="+- G27 10800 0"/>
              <a:gd name="G32" fmla="+- G28 10800 0"/>
              <a:gd name="G33" fmla="+- G29 10800 0"/>
              <a:gd name="G34" fmla="+- G19 5400 0"/>
              <a:gd name="G35" fmla="cos G34 -10214349"/>
              <a:gd name="G36" fmla="sin G34 -10214349"/>
              <a:gd name="G37" fmla="+/ -10214349 -867887 2"/>
              <a:gd name="T2" fmla="*/ 180 256 1"/>
              <a:gd name="T3" fmla="*/ 0 256 1"/>
              <a:gd name="G38" fmla="+- G37 T2 T3"/>
              <a:gd name="G39" fmla="?: G2 G37 G38"/>
              <a:gd name="G40" fmla="cos 10800 G39"/>
              <a:gd name="G41" fmla="sin 10800 G39"/>
              <a:gd name="G42" fmla="cos 9634 G39"/>
              <a:gd name="G43" fmla="sin 9634 G39"/>
              <a:gd name="G44" fmla="+- G40 10800 0"/>
              <a:gd name="G45" fmla="+- G41 10800 0"/>
              <a:gd name="G46" fmla="+- G42 10800 0"/>
              <a:gd name="G47" fmla="+- G43 10800 0"/>
              <a:gd name="G48" fmla="+- G35 10800 0"/>
              <a:gd name="G49" fmla="+- G36 10800 0"/>
              <a:gd name="T4" fmla="*/ 11825 w 21600"/>
              <a:gd name="T5" fmla="*/ 48 h 21600"/>
              <a:gd name="T6" fmla="*/ 1476 w 21600"/>
              <a:gd name="T7" fmla="*/ 6621 h 21600"/>
              <a:gd name="T8" fmla="*/ 11714 w 21600"/>
              <a:gd name="T9" fmla="*/ 1209 h 21600"/>
              <a:gd name="T10" fmla="*/ 23941 w 21600"/>
              <a:gd name="T11" fmla="*/ 7707 h 21600"/>
              <a:gd name="T12" fmla="*/ 21497 w 21600"/>
              <a:gd name="T13" fmla="*/ 11655 h 21600"/>
              <a:gd name="T14" fmla="*/ 17549 w 21600"/>
              <a:gd name="T15" fmla="*/ 921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177" y="8593"/>
                </a:moveTo>
                <a:cubicBezTo>
                  <a:pt x="19153" y="4241"/>
                  <a:pt x="15270" y="1166"/>
                  <a:pt x="10800" y="1166"/>
                </a:cubicBezTo>
                <a:cubicBezTo>
                  <a:pt x="7003" y="1165"/>
                  <a:pt x="3561" y="3395"/>
                  <a:pt x="2008" y="6859"/>
                </a:cubicBezTo>
                <a:lnTo>
                  <a:pt x="944" y="6382"/>
                </a:lnTo>
                <a:cubicBezTo>
                  <a:pt x="2685" y="2499"/>
                  <a:pt x="6544" y="-1"/>
                  <a:pt x="10800" y="0"/>
                </a:cubicBezTo>
                <a:cubicBezTo>
                  <a:pt x="15811" y="0"/>
                  <a:pt x="20164" y="3447"/>
                  <a:pt x="21312" y="8325"/>
                </a:cubicBezTo>
                <a:lnTo>
                  <a:pt x="23941" y="7707"/>
                </a:lnTo>
                <a:lnTo>
                  <a:pt x="21497" y="11655"/>
                </a:lnTo>
                <a:lnTo>
                  <a:pt x="17549" y="9211"/>
                </a:lnTo>
                <a:lnTo>
                  <a:pt x="20177" y="8593"/>
                </a:lnTo>
                <a:close/>
              </a:path>
            </a:pathLst>
          </a:custGeom>
          <a:solidFill>
            <a:srgbClr val="FF0000"/>
          </a:solidFill>
          <a:ln>
            <a:noFill/>
          </a:ln>
          <a:effectLst/>
          <a:extLs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703" name="Text Box 63"/>
          <p:cNvSpPr txBox="1">
            <a:spLocks noChangeArrowheads="1"/>
          </p:cNvSpPr>
          <p:nvPr/>
        </p:nvSpPr>
        <p:spPr bwMode="auto">
          <a:xfrm>
            <a:off x="3835400" y="1203325"/>
            <a:ext cx="1885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   C   O</a:t>
            </a:r>
          </a:p>
        </p:txBody>
      </p:sp>
      <p:sp>
        <p:nvSpPr>
          <p:cNvPr id="624704" name="Text Box 64"/>
          <p:cNvSpPr txBox="1">
            <a:spLocks noChangeArrowheads="1"/>
          </p:cNvSpPr>
          <p:nvPr/>
        </p:nvSpPr>
        <p:spPr bwMode="auto">
          <a:xfrm>
            <a:off x="3873500" y="1743075"/>
            <a:ext cx="2114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O</a:t>
            </a:r>
            <a:r>
              <a:rPr lang="en-US" altLang="en-US" sz="2800">
                <a:solidFill>
                  <a:srgbClr val="66CCFF"/>
                </a:solidFill>
                <a:effectLst>
                  <a:outerShdw blurRad="38100" dist="38100" dir="2700000" algn="tl">
                    <a:srgbClr val="000000"/>
                  </a:outerShdw>
                </a:effectLst>
              </a:rPr>
              <a:t> </a:t>
            </a:r>
            <a:r>
              <a:rPr lang="en-US" altLang="en-US" sz="2800">
                <a:solidFill>
                  <a:schemeClr val="tx1"/>
                </a:solidFill>
                <a:effectLst>
                  <a:outerShdw blurRad="38100" dist="38100" dir="2700000" algn="tl">
                    <a:srgbClr val="000000"/>
                  </a:outerShdw>
                </a:effectLst>
              </a:rPr>
              <a:t>6</a:t>
            </a:r>
            <a:r>
              <a:rPr lang="en-US" altLang="en-US" sz="2800">
                <a:solidFill>
                  <a:srgbClr val="FFFF00"/>
                </a:solidFill>
                <a:effectLst>
                  <a:outerShdw blurRad="38100" dist="38100" dir="2700000" algn="tl">
                    <a:srgbClr val="000000"/>
                  </a:outerShdw>
                </a:effectLst>
              </a:rPr>
              <a:t>e</a:t>
            </a:r>
            <a:r>
              <a:rPr lang="en-US" altLang="en-US" sz="2800">
                <a:solidFill>
                  <a:schemeClr val="tx1"/>
                </a:solidFill>
                <a:effectLst>
                  <a:outerShdw blurRad="38100" dist="38100" dir="2700000" algn="tl">
                    <a:srgbClr val="000000"/>
                  </a:outerShdw>
                </a:effectLst>
              </a:rPr>
              <a:t>,</a:t>
            </a:r>
            <a:r>
              <a:rPr lang="en-US" altLang="en-US" sz="2800">
                <a:solidFill>
                  <a:srgbClr val="66CCFF"/>
                </a:solidFill>
                <a:effectLst>
                  <a:outerShdw blurRad="38100" dist="38100" dir="2700000" algn="tl">
                    <a:srgbClr val="000000"/>
                  </a:outerShdw>
                </a:effectLst>
              </a:rPr>
              <a:t> </a:t>
            </a:r>
            <a:r>
              <a:rPr lang="en-US" altLang="en-US" sz="2800">
                <a:solidFill>
                  <a:schemeClr val="tx1"/>
                </a:solidFill>
                <a:effectLst>
                  <a:outerShdw blurRad="38100" dist="38100" dir="2700000" algn="tl">
                    <a:srgbClr val="000000"/>
                  </a:outerShdw>
                </a:effectLst>
              </a:rPr>
              <a:t>C</a:t>
            </a:r>
            <a:r>
              <a:rPr lang="en-US" altLang="en-US" sz="2800">
                <a:solidFill>
                  <a:srgbClr val="66CCFF"/>
                </a:solidFill>
                <a:effectLst>
                  <a:outerShdw blurRad="38100" dist="38100" dir="2700000" algn="tl">
                    <a:srgbClr val="000000"/>
                  </a:outerShdw>
                </a:effectLst>
              </a:rPr>
              <a:t> </a:t>
            </a:r>
            <a:r>
              <a:rPr lang="en-US" altLang="en-US" sz="2800">
                <a:solidFill>
                  <a:schemeClr val="tx1"/>
                </a:solidFill>
                <a:effectLst>
                  <a:outerShdw blurRad="38100" dist="38100" dir="2700000" algn="tl">
                    <a:srgbClr val="000000"/>
                  </a:outerShdw>
                </a:effectLst>
              </a:rPr>
              <a:t>4</a:t>
            </a:r>
            <a:r>
              <a:rPr lang="en-US" altLang="en-US" sz="2800">
                <a:solidFill>
                  <a:srgbClr val="FFFF00"/>
                </a:solidFill>
                <a:effectLst>
                  <a:outerShdw blurRad="38100" dist="38100" dir="2700000" algn="tl">
                    <a:srgbClr val="000000"/>
                  </a:outerShdw>
                </a:effectLst>
              </a:rPr>
              <a:t>e</a:t>
            </a:r>
          </a:p>
        </p:txBody>
      </p:sp>
      <p:sp>
        <p:nvSpPr>
          <p:cNvPr id="624705" name="Text Box 65"/>
          <p:cNvSpPr txBox="1">
            <a:spLocks noChangeArrowheads="1"/>
          </p:cNvSpPr>
          <p:nvPr/>
        </p:nvSpPr>
        <p:spPr bwMode="auto">
          <a:xfrm>
            <a:off x="6445250" y="1743075"/>
            <a:ext cx="2114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16</a:t>
            </a:r>
            <a:r>
              <a:rPr lang="en-US" altLang="en-US" sz="2800">
                <a:solidFill>
                  <a:srgbClr val="FFFF00"/>
                </a:solidFill>
                <a:effectLst>
                  <a:outerShdw blurRad="38100" dist="38100" dir="2700000" algn="tl">
                    <a:srgbClr val="000000"/>
                  </a:outerShdw>
                </a:effectLst>
              </a:rPr>
              <a:t>e</a:t>
            </a:r>
            <a:r>
              <a:rPr lang="en-US" altLang="en-US" sz="2800">
                <a:solidFill>
                  <a:srgbClr val="66CCFF"/>
                </a:solidFill>
                <a:effectLst>
                  <a:outerShdw blurRad="38100" dist="38100" dir="2700000" algn="tl">
                    <a:srgbClr val="000000"/>
                  </a:outerShdw>
                </a:effectLst>
              </a:rPr>
              <a:t> </a:t>
            </a:r>
            <a:r>
              <a:rPr lang="en-US" altLang="en-US" sz="2800">
                <a:solidFill>
                  <a:schemeClr val="tx1"/>
                </a:solidFill>
                <a:effectLst>
                  <a:outerShdw blurRad="38100" dist="38100" dir="2700000" algn="tl">
                    <a:srgbClr val="000000"/>
                  </a:outerShdw>
                </a:effectLst>
              </a:rPr>
              <a:t>total</a:t>
            </a:r>
          </a:p>
        </p:txBody>
      </p:sp>
      <p:sp>
        <p:nvSpPr>
          <p:cNvPr id="4" name="Slide Number Placeholder 3"/>
          <p:cNvSpPr>
            <a:spLocks noGrp="1"/>
          </p:cNvSpPr>
          <p:nvPr>
            <p:ph type="sldNum" sz="quarter" idx="11"/>
          </p:nvPr>
        </p:nvSpPr>
        <p:spPr/>
        <p:txBody>
          <a:bodyPr/>
          <a:lstStyle/>
          <a:p>
            <a:pPr algn="l"/>
            <a:fld id="{357EC104-7421-44F5-A1D9-5D861196B4E1}" type="slidenum">
              <a:rPr lang="en-US" altLang="en-US" smtClean="0"/>
              <a:pPr algn="l"/>
              <a:t>56</a:t>
            </a:fld>
            <a:endParaRPr lang="en-US"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685800" y="-134011"/>
            <a:ext cx="7772400" cy="1000125"/>
          </a:xfrm>
        </p:spPr>
        <p:txBody>
          <a:bodyPr/>
          <a:lstStyle/>
          <a:p>
            <a:r>
              <a:rPr lang="en-US" altLang="en-US" dirty="0">
                <a:solidFill>
                  <a:srgbClr val="66FF33"/>
                </a:solidFill>
                <a:latin typeface="+mn-lt"/>
              </a:rPr>
              <a:t>The Shape Of Molecules</a:t>
            </a:r>
          </a:p>
        </p:txBody>
      </p:sp>
      <p:sp>
        <p:nvSpPr>
          <p:cNvPr id="620547" name="Rectangle 3"/>
          <p:cNvSpPr>
            <a:spLocks noChangeArrowheads="1"/>
          </p:cNvSpPr>
          <p:nvPr/>
        </p:nvSpPr>
        <p:spPr bwMode="auto">
          <a:xfrm>
            <a:off x="76200" y="663413"/>
            <a:ext cx="906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Is Controlled By </a:t>
            </a:r>
            <a:r>
              <a:rPr kumimoji="0" lang="en-US" alt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rPr>
              <a:t>Valence Electron Repulsion</a:t>
            </a:r>
          </a:p>
        </p:txBody>
      </p:sp>
      <p:sp>
        <p:nvSpPr>
          <p:cNvPr id="620548" name="Text Box 4"/>
          <p:cNvSpPr txBox="1">
            <a:spLocks noChangeArrowheads="1"/>
          </p:cNvSpPr>
          <p:nvPr/>
        </p:nvSpPr>
        <p:spPr bwMode="auto">
          <a:xfrm>
            <a:off x="546424" y="1293074"/>
            <a:ext cx="525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Diatomics:</a:t>
            </a: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400" b="0" i="0" u="none" strike="noStrike" kern="1200" cap="none" spc="0" normalizeH="0" baseline="0" noProof="0">
                <a:ln>
                  <a:noFill/>
                </a:ln>
                <a:solidFill>
                  <a:srgbClr val="FF00FF"/>
                </a:solidFill>
                <a:effectLst>
                  <a:outerShdw blurRad="38100" dist="38100" dir="2700000" algn="tl">
                    <a:srgbClr val="000000"/>
                  </a:outerShdw>
                </a:effectLst>
                <a:uLnTx/>
                <a:uFillTx/>
                <a:latin typeface="Comic Sans MS" panose="030F0702030302020204" pitchFamily="66" charset="0"/>
                <a:ea typeface="+mn-ea"/>
                <a:cs typeface="+mn-cs"/>
              </a:rPr>
              <a:t>linear</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(of course), e.g.</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Times" panose="02020603050405020304" pitchFamily="18" charset="0"/>
                <a:ea typeface="+mn-ea"/>
                <a:cs typeface="+mn-cs"/>
              </a:rPr>
              <a:t>    </a:t>
            </a:r>
            <a:endParaRPr kumimoji="0" lang="en-US" altLang="en-US" sz="2800" b="1" i="1" u="none" strike="noStrike" kern="1200" cap="none" spc="0" normalizeH="0" baseline="0" noProof="0">
              <a:ln>
                <a:noFill/>
              </a:ln>
              <a:solidFill>
                <a:srgbClr val="EBD189"/>
              </a:solidFill>
              <a:effectLst/>
              <a:uLnTx/>
              <a:uFillTx/>
              <a:latin typeface="Comic Sans MS" panose="030F0702030302020204" pitchFamily="66" charset="0"/>
              <a:ea typeface="+mn-ea"/>
              <a:cs typeface="+mn-cs"/>
            </a:endParaRPr>
          </a:p>
        </p:txBody>
      </p:sp>
      <p:sp>
        <p:nvSpPr>
          <p:cNvPr id="620549" name="Text Box 5"/>
          <p:cNvSpPr txBox="1">
            <a:spLocks noChangeArrowheads="1"/>
          </p:cNvSpPr>
          <p:nvPr/>
        </p:nvSpPr>
        <p:spPr bwMode="auto">
          <a:xfrm>
            <a:off x="530096" y="1947124"/>
            <a:ext cx="610967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Triatomics:</a:t>
            </a: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either </a:t>
            </a:r>
            <a:r>
              <a:rPr kumimoji="0" lang="en-US" altLang="en-US" sz="2400" b="0" i="0" u="none" strike="noStrike" kern="1200" cap="none" spc="0" normalizeH="0" baseline="0" noProof="0">
                <a:ln>
                  <a:noFill/>
                </a:ln>
                <a:solidFill>
                  <a:srgbClr val="FF00FF"/>
                </a:solidFill>
                <a:effectLst>
                  <a:outerShdw blurRad="38100" dist="38100" dir="2700000" algn="tl">
                    <a:srgbClr val="000000"/>
                  </a:outerShdw>
                </a:effectLst>
                <a:uLnTx/>
                <a:uFillTx/>
                <a:latin typeface="Comic Sans MS" panose="030F0702030302020204" pitchFamily="66" charset="0"/>
                <a:ea typeface="+mn-ea"/>
                <a:cs typeface="+mn-cs"/>
              </a:rPr>
              <a:t>linear</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e.g</a:t>
            </a:r>
            <a:r>
              <a:rPr kumimoji="0" lang="en-US" altLang="en-US" sz="2400" b="0" i="0" u="none" strike="noStrike" kern="1200" cap="none" spc="0" normalizeH="0" baseline="0" noProof="0">
                <a:ln>
                  <a:noFill/>
                </a:ln>
                <a:solidFill>
                  <a:srgbClr val="EBD189"/>
                </a:solidFill>
                <a:effectLst/>
                <a:uLnTx/>
                <a:uFillTx/>
                <a:latin typeface="Comic Sans MS" panose="030F0702030302020204" pitchFamily="66" charset="0"/>
                <a:ea typeface="+mn-ea"/>
                <a:cs typeface="+mn-cs"/>
              </a:rPr>
              <a:t>.</a:t>
            </a:r>
            <a:r>
              <a:rPr kumimoji="0" lang="en-US" altLang="en-US" sz="2800" b="0" i="0" u="none" strike="noStrike" kern="1200" cap="none" spc="0" normalizeH="0" baseline="0" noProof="0">
                <a:ln>
                  <a:noFill/>
                </a:ln>
                <a:solidFill>
                  <a:srgbClr val="EBD189"/>
                </a:solidFill>
                <a:effectLst/>
                <a:uLnTx/>
                <a:uFillTx/>
                <a:latin typeface="Comic Sans MS" panose="030F0702030302020204" pitchFamily="66" charset="0"/>
                <a:ea typeface="+mn-ea"/>
                <a:cs typeface="+mn-cs"/>
              </a:rPr>
              <a:t> </a:t>
            </a:r>
            <a:r>
              <a:rPr kumimoji="0" lang="en-US" altLang="en-US" sz="2800" b="1" i="0" u="none" strike="noStrike" kern="1200" cap="none" spc="0" normalizeH="0" baseline="0" noProof="0">
                <a:ln>
                  <a:noFill/>
                </a:ln>
                <a:solidFill>
                  <a:srgbClr val="EBD189"/>
                </a:solidFill>
                <a:effectLst/>
                <a:uLnTx/>
                <a:uFillTx/>
                <a:latin typeface="Comic Sans MS" panose="030F0702030302020204" pitchFamily="66" charset="0"/>
                <a:ea typeface="+mn-ea"/>
                <a:cs typeface="+mn-cs"/>
              </a:rPr>
              <a:t> </a:t>
            </a:r>
            <a:endParaRPr kumimoji="0" lang="en-US" altLang="en-US" sz="2800" b="1" i="1" u="none" strike="noStrike" kern="1200" cap="none" spc="0" normalizeH="0" baseline="0" noProof="0">
              <a:ln>
                <a:noFill/>
              </a:ln>
              <a:solidFill>
                <a:srgbClr val="EBD189"/>
              </a:solidFill>
              <a:effectLst/>
              <a:uLnTx/>
              <a:uFillTx/>
              <a:latin typeface="Comic Sans MS" panose="030F0702030302020204" pitchFamily="66" charset="0"/>
              <a:ea typeface="+mn-ea"/>
              <a:cs typeface="+mn-cs"/>
            </a:endParaRPr>
          </a:p>
        </p:txBody>
      </p:sp>
      <p:grpSp>
        <p:nvGrpSpPr>
          <p:cNvPr id="620550" name="Group 6"/>
          <p:cNvGrpSpPr>
            <a:grpSpLocks/>
          </p:cNvGrpSpPr>
          <p:nvPr/>
        </p:nvGrpSpPr>
        <p:grpSpPr bwMode="auto">
          <a:xfrm>
            <a:off x="5845499" y="1293074"/>
            <a:ext cx="927100" cy="519113"/>
            <a:chOff x="4000" y="1470"/>
            <a:chExt cx="584" cy="327"/>
          </a:xfrm>
        </p:grpSpPr>
        <p:sp>
          <p:nvSpPr>
            <p:cNvPr id="620551" name="Text Box 7"/>
            <p:cNvSpPr txBox="1">
              <a:spLocks noChangeArrowheads="1"/>
            </p:cNvSpPr>
            <p:nvPr/>
          </p:nvSpPr>
          <p:spPr bwMode="auto">
            <a:xfrm>
              <a:off x="4000" y="1470"/>
              <a:ext cx="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620552" name="Rectangle 8"/>
            <p:cNvSpPr>
              <a:spLocks noChangeArrowheads="1"/>
            </p:cNvSpPr>
            <p:nvPr/>
          </p:nvSpPr>
          <p:spPr bwMode="auto">
            <a:xfrm>
              <a:off x="4256" y="150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53" name="Text Box 9"/>
            <p:cNvSpPr txBox="1">
              <a:spLocks noChangeArrowheads="1"/>
            </p:cNvSpPr>
            <p:nvPr/>
          </p:nvSpPr>
          <p:spPr bwMode="auto">
            <a:xfrm>
              <a:off x="4282" y="1470"/>
              <a:ext cx="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grpSp>
      <p:grpSp>
        <p:nvGrpSpPr>
          <p:cNvPr id="620554" name="Group 10"/>
          <p:cNvGrpSpPr>
            <a:grpSpLocks/>
          </p:cNvGrpSpPr>
          <p:nvPr/>
        </p:nvGrpSpPr>
        <p:grpSpPr bwMode="auto">
          <a:xfrm>
            <a:off x="6837687" y="1293074"/>
            <a:ext cx="1008062" cy="519113"/>
            <a:chOff x="4865" y="1870"/>
            <a:chExt cx="635" cy="327"/>
          </a:xfrm>
        </p:grpSpPr>
        <p:sp>
          <p:nvSpPr>
            <p:cNvPr id="620555" name="Text Box 11"/>
            <p:cNvSpPr txBox="1">
              <a:spLocks noChangeArrowheads="1"/>
            </p:cNvSpPr>
            <p:nvPr/>
          </p:nvSpPr>
          <p:spPr bwMode="auto">
            <a:xfrm>
              <a:off x="4865" y="1870"/>
              <a:ext cx="3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Li</a:t>
              </a:r>
            </a:p>
          </p:txBody>
        </p:sp>
        <p:sp>
          <p:nvSpPr>
            <p:cNvPr id="620556" name="Rectangle 12"/>
            <p:cNvSpPr>
              <a:spLocks noChangeArrowheads="1"/>
            </p:cNvSpPr>
            <p:nvPr/>
          </p:nvSpPr>
          <p:spPr bwMode="auto">
            <a:xfrm>
              <a:off x="5172" y="190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57" name="Text Box 13"/>
            <p:cNvSpPr txBox="1">
              <a:spLocks noChangeArrowheads="1"/>
            </p:cNvSpPr>
            <p:nvPr/>
          </p:nvSpPr>
          <p:spPr bwMode="auto">
            <a:xfrm>
              <a:off x="5198" y="1870"/>
              <a:ext cx="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grpSp>
      <p:grpSp>
        <p:nvGrpSpPr>
          <p:cNvPr id="620558" name="Group 14"/>
          <p:cNvGrpSpPr>
            <a:grpSpLocks/>
          </p:cNvGrpSpPr>
          <p:nvPr/>
        </p:nvGrpSpPr>
        <p:grpSpPr bwMode="auto">
          <a:xfrm>
            <a:off x="5137438" y="1967588"/>
            <a:ext cx="1427163" cy="601663"/>
            <a:chOff x="922" y="2306"/>
            <a:chExt cx="899" cy="379"/>
          </a:xfrm>
        </p:grpSpPr>
        <p:grpSp>
          <p:nvGrpSpPr>
            <p:cNvPr id="620559" name="Group 15"/>
            <p:cNvGrpSpPr>
              <a:grpSpLocks/>
            </p:cNvGrpSpPr>
            <p:nvPr/>
          </p:nvGrpSpPr>
          <p:grpSpPr bwMode="auto">
            <a:xfrm>
              <a:off x="922" y="2306"/>
              <a:ext cx="287" cy="379"/>
              <a:chOff x="922" y="1913"/>
              <a:chExt cx="287" cy="379"/>
            </a:xfrm>
          </p:grpSpPr>
          <p:sp>
            <p:nvSpPr>
              <p:cNvPr id="620560" name="Rectangle 16"/>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F</a:t>
                </a:r>
                <a:endParaRPr kumimoji="0" lang="en-US" altLang="en-US" sz="2800" b="0" i="0" u="none" strike="noStrike" kern="1200" cap="none" spc="0" normalizeH="0" baseline="3000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endParaRPr>
              </a:p>
            </p:txBody>
          </p:sp>
          <p:grpSp>
            <p:nvGrpSpPr>
              <p:cNvPr id="620561" name="Group 17"/>
              <p:cNvGrpSpPr>
                <a:grpSpLocks/>
              </p:cNvGrpSpPr>
              <p:nvPr/>
            </p:nvGrpSpPr>
            <p:grpSpPr bwMode="auto">
              <a:xfrm>
                <a:off x="922" y="1913"/>
                <a:ext cx="287" cy="379"/>
                <a:chOff x="922" y="1913"/>
                <a:chExt cx="287" cy="379"/>
              </a:xfrm>
            </p:grpSpPr>
            <p:sp>
              <p:nvSpPr>
                <p:cNvPr id="620562" name="Rectangle 18"/>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63" name="Rectangle 19"/>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64" name="Rectangle 20"/>
                <p:cNvSpPr>
                  <a:spLocks noChangeArrowheads="1"/>
                </p:cNvSpPr>
                <p:nvPr/>
              </p:nvSpPr>
              <p:spPr bwMode="auto">
                <a:xfrm>
                  <a:off x="922"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65" name="Rectangle 21"/>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grpSp>
          <p:nvGrpSpPr>
            <p:cNvPr id="620566" name="Group 22"/>
            <p:cNvGrpSpPr>
              <a:grpSpLocks/>
            </p:cNvGrpSpPr>
            <p:nvPr/>
          </p:nvGrpSpPr>
          <p:grpSpPr bwMode="auto">
            <a:xfrm>
              <a:off x="1534" y="2306"/>
              <a:ext cx="287" cy="379"/>
              <a:chOff x="922" y="1913"/>
              <a:chExt cx="287" cy="379"/>
            </a:xfrm>
          </p:grpSpPr>
          <p:sp>
            <p:nvSpPr>
              <p:cNvPr id="620567" name="Rectangle 23"/>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F</a:t>
                </a:r>
                <a:endParaRPr kumimoji="0" lang="en-US" altLang="en-US" sz="2800" b="0" i="0" u="none" strike="noStrike" kern="1200" cap="none" spc="0" normalizeH="0" baseline="3000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endParaRPr>
              </a:p>
            </p:txBody>
          </p:sp>
          <p:grpSp>
            <p:nvGrpSpPr>
              <p:cNvPr id="620568" name="Group 24"/>
              <p:cNvGrpSpPr>
                <a:grpSpLocks/>
              </p:cNvGrpSpPr>
              <p:nvPr/>
            </p:nvGrpSpPr>
            <p:grpSpPr bwMode="auto">
              <a:xfrm>
                <a:off x="922" y="1913"/>
                <a:ext cx="287" cy="379"/>
                <a:chOff x="922" y="1913"/>
                <a:chExt cx="287" cy="379"/>
              </a:xfrm>
            </p:grpSpPr>
            <p:sp>
              <p:nvSpPr>
                <p:cNvPr id="620569" name="Rectangle 25"/>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70" name="Rectangle 26"/>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71" name="Rectangle 27"/>
                <p:cNvSpPr>
                  <a:spLocks noChangeArrowheads="1"/>
                </p:cNvSpPr>
                <p:nvPr/>
              </p:nvSpPr>
              <p:spPr bwMode="auto">
                <a:xfrm>
                  <a:off x="922"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72" name="Rectangle 28"/>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sp>
          <p:nvSpPr>
            <p:cNvPr id="620573" name="Text Box 29"/>
            <p:cNvSpPr txBox="1">
              <a:spLocks noChangeArrowheads="1"/>
            </p:cNvSpPr>
            <p:nvPr/>
          </p:nvSpPr>
          <p:spPr bwMode="auto">
            <a:xfrm>
              <a:off x="1178" y="2332"/>
              <a:ext cx="39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Be</a:t>
              </a:r>
            </a:p>
          </p:txBody>
        </p:sp>
      </p:grpSp>
      <p:grpSp>
        <p:nvGrpSpPr>
          <p:cNvPr id="620574" name="Group 30"/>
          <p:cNvGrpSpPr>
            <a:grpSpLocks/>
          </p:cNvGrpSpPr>
          <p:nvPr/>
        </p:nvGrpSpPr>
        <p:grpSpPr bwMode="auto">
          <a:xfrm>
            <a:off x="7708858" y="1943096"/>
            <a:ext cx="1503363" cy="958850"/>
            <a:chOff x="2446" y="2325"/>
            <a:chExt cx="947" cy="604"/>
          </a:xfrm>
        </p:grpSpPr>
        <p:grpSp>
          <p:nvGrpSpPr>
            <p:cNvPr id="620575" name="Group 31"/>
            <p:cNvGrpSpPr>
              <a:grpSpLocks/>
            </p:cNvGrpSpPr>
            <p:nvPr/>
          </p:nvGrpSpPr>
          <p:grpSpPr bwMode="auto">
            <a:xfrm>
              <a:off x="2446" y="2325"/>
              <a:ext cx="287" cy="379"/>
              <a:chOff x="922" y="1913"/>
              <a:chExt cx="287" cy="379"/>
            </a:xfrm>
          </p:grpSpPr>
          <p:sp>
            <p:nvSpPr>
              <p:cNvPr id="620576" name="Rectangle 32"/>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F</a:t>
                </a:r>
                <a:endParaRPr kumimoji="0" lang="en-US" altLang="en-US" sz="2800" b="0" i="0" u="none" strike="noStrike" kern="1200" cap="none" spc="0" normalizeH="0" baseline="3000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endParaRPr>
              </a:p>
            </p:txBody>
          </p:sp>
          <p:grpSp>
            <p:nvGrpSpPr>
              <p:cNvPr id="620577" name="Group 33"/>
              <p:cNvGrpSpPr>
                <a:grpSpLocks/>
              </p:cNvGrpSpPr>
              <p:nvPr/>
            </p:nvGrpSpPr>
            <p:grpSpPr bwMode="auto">
              <a:xfrm>
                <a:off x="922" y="1913"/>
                <a:ext cx="287" cy="379"/>
                <a:chOff x="922" y="1913"/>
                <a:chExt cx="287" cy="379"/>
              </a:xfrm>
            </p:grpSpPr>
            <p:sp>
              <p:nvSpPr>
                <p:cNvPr id="620578" name="Rectangle 34"/>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79" name="Rectangle 35"/>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80" name="Rectangle 36"/>
                <p:cNvSpPr>
                  <a:spLocks noChangeArrowheads="1"/>
                </p:cNvSpPr>
                <p:nvPr/>
              </p:nvSpPr>
              <p:spPr bwMode="auto">
                <a:xfrm>
                  <a:off x="922"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81" name="Rectangle 37"/>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grpSp>
          <p:nvGrpSpPr>
            <p:cNvPr id="620582" name="Group 38"/>
            <p:cNvGrpSpPr>
              <a:grpSpLocks/>
            </p:cNvGrpSpPr>
            <p:nvPr/>
          </p:nvGrpSpPr>
          <p:grpSpPr bwMode="auto">
            <a:xfrm>
              <a:off x="2976" y="2496"/>
              <a:ext cx="417" cy="433"/>
              <a:chOff x="3012" y="2850"/>
              <a:chExt cx="417" cy="433"/>
            </a:xfrm>
          </p:grpSpPr>
          <p:sp>
            <p:nvSpPr>
              <p:cNvPr id="620583" name="Rectangle 39"/>
              <p:cNvSpPr>
                <a:spLocks noChangeArrowheads="1"/>
              </p:cNvSpPr>
              <p:nvPr/>
            </p:nvSpPr>
            <p:spPr bwMode="auto">
              <a:xfrm rot="2526153">
                <a:off x="3093" y="285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nvGrpSpPr>
              <p:cNvPr id="620584" name="Group 40"/>
              <p:cNvGrpSpPr>
                <a:grpSpLocks/>
              </p:cNvGrpSpPr>
              <p:nvPr/>
            </p:nvGrpSpPr>
            <p:grpSpPr bwMode="auto">
              <a:xfrm>
                <a:off x="3012" y="2947"/>
                <a:ext cx="417" cy="336"/>
                <a:chOff x="3012" y="2947"/>
                <a:chExt cx="417" cy="336"/>
              </a:xfrm>
            </p:grpSpPr>
            <p:sp>
              <p:nvSpPr>
                <p:cNvPr id="620585" name="Rectangle 41"/>
                <p:cNvSpPr>
                  <a:spLocks noChangeArrowheads="1"/>
                </p:cNvSpPr>
                <p:nvPr/>
              </p:nvSpPr>
              <p:spPr bwMode="auto">
                <a:xfrm>
                  <a:off x="3076" y="2947"/>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F</a:t>
                  </a:r>
                  <a:endParaRPr kumimoji="0" lang="en-US" altLang="en-US" sz="2800" b="0" i="0" u="none" strike="noStrike" kern="1200" cap="none" spc="0" normalizeH="0" baseline="3000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endParaRPr>
                </a:p>
              </p:txBody>
            </p:sp>
            <p:sp>
              <p:nvSpPr>
                <p:cNvPr id="620586" name="Rectangle 42"/>
                <p:cNvSpPr>
                  <a:spLocks noChangeArrowheads="1"/>
                </p:cNvSpPr>
                <p:nvPr/>
              </p:nvSpPr>
              <p:spPr bwMode="auto">
                <a:xfrm rot="7926153">
                  <a:off x="3282" y="2881"/>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87" name="Rectangle 43"/>
                <p:cNvSpPr>
                  <a:spLocks noChangeArrowheads="1"/>
                </p:cNvSpPr>
                <p:nvPr/>
              </p:nvSpPr>
              <p:spPr bwMode="auto">
                <a:xfrm rot="7926153">
                  <a:off x="3095" y="3127"/>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88" name="Rectangle 44"/>
                <p:cNvSpPr>
                  <a:spLocks noChangeArrowheads="1"/>
                </p:cNvSpPr>
                <p:nvPr/>
              </p:nvSpPr>
              <p:spPr bwMode="auto">
                <a:xfrm rot="2526153">
                  <a:off x="3271" y="3053"/>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sp>
          <p:nvSpPr>
            <p:cNvPr id="620589" name="Text Box 45"/>
            <p:cNvSpPr txBox="1">
              <a:spLocks noChangeArrowheads="1"/>
            </p:cNvSpPr>
            <p:nvPr/>
          </p:nvSpPr>
          <p:spPr bwMode="auto">
            <a:xfrm>
              <a:off x="2708" y="2351"/>
              <a:ext cx="39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Be</a:t>
              </a:r>
            </a:p>
          </p:txBody>
        </p:sp>
      </p:grpSp>
      <p:sp>
        <p:nvSpPr>
          <p:cNvPr id="620590" name="Text Box 46"/>
          <p:cNvSpPr txBox="1">
            <a:spLocks noChangeArrowheads="1"/>
          </p:cNvSpPr>
          <p:nvPr/>
        </p:nvSpPr>
        <p:spPr bwMode="auto">
          <a:xfrm>
            <a:off x="587248" y="291971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or </a:t>
            </a:r>
            <a:r>
              <a:rPr kumimoji="0" lang="en-US" altLang="en-US" sz="2400" b="0" i="0" u="none" strike="noStrike" kern="1200" cap="none" spc="0" normalizeH="0" baseline="0" noProof="0">
                <a:ln>
                  <a:noFill/>
                </a:ln>
                <a:solidFill>
                  <a:srgbClr val="FF00FF"/>
                </a:solidFill>
                <a:effectLst>
                  <a:outerShdw blurRad="38100" dist="38100" dir="2700000" algn="tl">
                    <a:srgbClr val="000000"/>
                  </a:outerShdw>
                </a:effectLst>
                <a:uLnTx/>
                <a:uFillTx/>
                <a:latin typeface="Comic Sans MS" panose="030F0702030302020204" pitchFamily="66" charset="0"/>
                <a:ea typeface="+mn-ea"/>
                <a:cs typeface="+mn-cs"/>
              </a:rPr>
              <a:t>bent</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when there are lone e-pairs, e.g.  </a:t>
            </a:r>
          </a:p>
        </p:txBody>
      </p:sp>
      <p:sp>
        <p:nvSpPr>
          <p:cNvPr id="620591" name="Text Box 47"/>
          <p:cNvSpPr txBox="1">
            <a:spLocks noChangeArrowheads="1"/>
          </p:cNvSpPr>
          <p:nvPr/>
        </p:nvSpPr>
        <p:spPr bwMode="auto">
          <a:xfrm>
            <a:off x="546424" y="3663570"/>
            <a:ext cx="5429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Tetraatomics:</a:t>
            </a: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either </a:t>
            </a:r>
            <a:r>
              <a:rPr kumimoji="0" lang="en-US" altLang="en-US" sz="2400" b="0" i="0" u="none" strike="noStrike" kern="1200" cap="none" spc="0" normalizeH="0" baseline="0" noProof="0">
                <a:ln>
                  <a:noFill/>
                </a:ln>
                <a:solidFill>
                  <a:srgbClr val="FF00FF"/>
                </a:solidFill>
                <a:effectLst>
                  <a:outerShdw blurRad="38100" dist="38100" dir="2700000" algn="tl">
                    <a:srgbClr val="000000"/>
                  </a:outerShdw>
                </a:effectLst>
                <a:uLnTx/>
                <a:uFillTx/>
                <a:latin typeface="Comic Sans MS" panose="030F0702030302020204" pitchFamily="66" charset="0"/>
                <a:ea typeface="+mn-ea"/>
                <a:cs typeface="+mn-cs"/>
              </a:rPr>
              <a:t>trigonal</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e.g.</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Times" panose="02020603050405020304" pitchFamily="18" charset="0"/>
                <a:ea typeface="+mn-ea"/>
                <a:cs typeface="+mn-cs"/>
              </a:rPr>
              <a:t> </a:t>
            </a:r>
            <a:endParaRPr kumimoji="0" lang="en-US" altLang="en-US" sz="2400" b="0" i="1" u="none" strike="noStrike" kern="1200" cap="none" spc="0" normalizeH="0" baseline="0" noProof="0">
              <a:ln>
                <a:noFill/>
              </a:ln>
              <a:solidFill>
                <a:srgbClr val="EBD189"/>
              </a:solidFill>
              <a:effectLst>
                <a:outerShdw blurRad="38100" dist="38100" dir="2700000" algn="tl">
                  <a:srgbClr val="000000"/>
                </a:outerShdw>
              </a:effectLst>
              <a:uLnTx/>
              <a:uFillTx/>
              <a:latin typeface="Times" panose="02020603050405020304" pitchFamily="18" charset="0"/>
              <a:ea typeface="+mn-ea"/>
              <a:cs typeface="+mn-cs"/>
            </a:endParaRPr>
          </a:p>
        </p:txBody>
      </p:sp>
      <p:grpSp>
        <p:nvGrpSpPr>
          <p:cNvPr id="620592" name="Group 48"/>
          <p:cNvGrpSpPr>
            <a:grpSpLocks/>
          </p:cNvGrpSpPr>
          <p:nvPr/>
        </p:nvGrpSpPr>
        <p:grpSpPr bwMode="auto">
          <a:xfrm>
            <a:off x="6799360" y="2692697"/>
            <a:ext cx="1184275" cy="969963"/>
            <a:chOff x="4659" y="2248"/>
            <a:chExt cx="746" cy="611"/>
          </a:xfrm>
        </p:grpSpPr>
        <p:sp>
          <p:nvSpPr>
            <p:cNvPr id="620593" name="Rectangle 49"/>
            <p:cNvSpPr>
              <a:spLocks noChangeArrowheads="1"/>
            </p:cNvSpPr>
            <p:nvPr/>
          </p:nvSpPr>
          <p:spPr bwMode="auto">
            <a:xfrm>
              <a:off x="4946" y="2254"/>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rPr>
                <a:t>O</a:t>
              </a:r>
              <a:endParaRPr kumimoji="0" lang="en-US" altLang="en-US" sz="2800" b="0" i="0" u="none" strike="noStrike" kern="1200" cap="none" spc="0" normalizeH="0" baseline="3000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endParaRPr>
            </a:p>
          </p:txBody>
        </p:sp>
        <p:grpSp>
          <p:nvGrpSpPr>
            <p:cNvPr id="620594" name="Group 50"/>
            <p:cNvGrpSpPr>
              <a:grpSpLocks/>
            </p:cNvGrpSpPr>
            <p:nvPr/>
          </p:nvGrpSpPr>
          <p:grpSpPr bwMode="auto">
            <a:xfrm rot="-1366557">
              <a:off x="4924" y="2248"/>
              <a:ext cx="335" cy="343"/>
              <a:chOff x="4982" y="2286"/>
              <a:chExt cx="335" cy="343"/>
            </a:xfrm>
          </p:grpSpPr>
          <p:sp>
            <p:nvSpPr>
              <p:cNvPr id="620595" name="Rectangle 51"/>
              <p:cNvSpPr>
                <a:spLocks noChangeArrowheads="1"/>
              </p:cNvSpPr>
              <p:nvPr/>
            </p:nvSpPr>
            <p:spPr bwMode="auto">
              <a:xfrm rot="5400000">
                <a:off x="5143" y="2203"/>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96" name="Rectangle 52"/>
              <p:cNvSpPr>
                <a:spLocks noChangeArrowheads="1"/>
              </p:cNvSpPr>
              <p:nvPr/>
            </p:nvSpPr>
            <p:spPr bwMode="auto">
              <a:xfrm rot="5400000">
                <a:off x="5143" y="2482"/>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97" name="Rectangle 53"/>
              <p:cNvSpPr>
                <a:spLocks noChangeArrowheads="1"/>
              </p:cNvSpPr>
              <p:nvPr/>
            </p:nvSpPr>
            <p:spPr bwMode="auto">
              <a:xfrm>
                <a:off x="4982" y="231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598" name="Rectangle 54"/>
              <p:cNvSpPr>
                <a:spLocks noChangeArrowheads="1"/>
              </p:cNvSpPr>
              <p:nvPr/>
            </p:nvSpPr>
            <p:spPr bwMode="auto">
              <a:xfrm>
                <a:off x="5253" y="231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sp>
          <p:nvSpPr>
            <p:cNvPr id="620599" name="Text Box 55"/>
            <p:cNvSpPr txBox="1">
              <a:spLocks noChangeArrowheads="1"/>
            </p:cNvSpPr>
            <p:nvPr/>
          </p:nvSpPr>
          <p:spPr bwMode="auto">
            <a:xfrm>
              <a:off x="4659" y="2342"/>
              <a:ext cx="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620600" name="Text Box 56"/>
            <p:cNvSpPr txBox="1">
              <a:spLocks noChangeArrowheads="1"/>
            </p:cNvSpPr>
            <p:nvPr/>
          </p:nvSpPr>
          <p:spPr bwMode="auto">
            <a:xfrm>
              <a:off x="5103" y="2532"/>
              <a:ext cx="3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grpSp>
      <p:grpSp>
        <p:nvGrpSpPr>
          <p:cNvPr id="620601" name="Group 57"/>
          <p:cNvGrpSpPr>
            <a:grpSpLocks/>
          </p:cNvGrpSpPr>
          <p:nvPr/>
        </p:nvGrpSpPr>
        <p:grpSpPr bwMode="auto">
          <a:xfrm>
            <a:off x="5889949" y="3465132"/>
            <a:ext cx="1379538" cy="1479550"/>
            <a:chOff x="4382" y="2850"/>
            <a:chExt cx="869" cy="932"/>
          </a:xfrm>
        </p:grpSpPr>
        <p:grpSp>
          <p:nvGrpSpPr>
            <p:cNvPr id="620602" name="Group 58"/>
            <p:cNvGrpSpPr>
              <a:grpSpLocks/>
            </p:cNvGrpSpPr>
            <p:nvPr/>
          </p:nvGrpSpPr>
          <p:grpSpPr bwMode="auto">
            <a:xfrm>
              <a:off x="4382" y="3170"/>
              <a:ext cx="365" cy="379"/>
              <a:chOff x="4382" y="3152"/>
              <a:chExt cx="365" cy="379"/>
            </a:xfrm>
          </p:grpSpPr>
          <p:sp>
            <p:nvSpPr>
              <p:cNvPr id="620603" name="Rectangle 59"/>
              <p:cNvSpPr>
                <a:spLocks noChangeArrowheads="1"/>
              </p:cNvSpPr>
              <p:nvPr/>
            </p:nvSpPr>
            <p:spPr bwMode="auto">
              <a:xfrm>
                <a:off x="4418" y="3169"/>
                <a:ext cx="3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Cl</a:t>
                </a:r>
              </a:p>
            </p:txBody>
          </p:sp>
          <p:grpSp>
            <p:nvGrpSpPr>
              <p:cNvPr id="620604" name="Group 60"/>
              <p:cNvGrpSpPr>
                <a:grpSpLocks/>
              </p:cNvGrpSpPr>
              <p:nvPr/>
            </p:nvGrpSpPr>
            <p:grpSpPr bwMode="auto">
              <a:xfrm>
                <a:off x="4382" y="3152"/>
                <a:ext cx="365" cy="379"/>
                <a:chOff x="3124" y="1931"/>
                <a:chExt cx="365" cy="379"/>
              </a:xfrm>
            </p:grpSpPr>
            <p:sp>
              <p:nvSpPr>
                <p:cNvPr id="620605" name="Rectangle 61"/>
                <p:cNvSpPr>
                  <a:spLocks noChangeArrowheads="1"/>
                </p:cNvSpPr>
                <p:nvPr/>
              </p:nvSpPr>
              <p:spPr bwMode="auto">
                <a:xfrm rot="5400000">
                  <a:off x="3303" y="184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06" name="Rectangle 62"/>
                <p:cNvSpPr>
                  <a:spLocks noChangeArrowheads="1"/>
                </p:cNvSpPr>
                <p:nvPr/>
              </p:nvSpPr>
              <p:spPr bwMode="auto">
                <a:xfrm rot="5400000">
                  <a:off x="3303" y="2163"/>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07" name="Rectangle 63"/>
                <p:cNvSpPr>
                  <a:spLocks noChangeArrowheads="1"/>
                </p:cNvSpPr>
                <p:nvPr/>
              </p:nvSpPr>
              <p:spPr bwMode="auto">
                <a:xfrm>
                  <a:off x="3124" y="197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08" name="Rectangle 64"/>
                <p:cNvSpPr>
                  <a:spLocks noChangeArrowheads="1"/>
                </p:cNvSpPr>
                <p:nvPr/>
              </p:nvSpPr>
              <p:spPr bwMode="auto">
                <a:xfrm>
                  <a:off x="3425" y="197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grpSp>
          <p:nvGrpSpPr>
            <p:cNvPr id="620609" name="Group 65"/>
            <p:cNvGrpSpPr>
              <a:grpSpLocks/>
            </p:cNvGrpSpPr>
            <p:nvPr/>
          </p:nvGrpSpPr>
          <p:grpSpPr bwMode="auto">
            <a:xfrm>
              <a:off x="4799" y="2850"/>
              <a:ext cx="451" cy="442"/>
              <a:chOff x="4863" y="2778"/>
              <a:chExt cx="451" cy="442"/>
            </a:xfrm>
          </p:grpSpPr>
          <p:sp>
            <p:nvSpPr>
              <p:cNvPr id="620610" name="Rectangle 66"/>
              <p:cNvSpPr>
                <a:spLocks noChangeArrowheads="1"/>
              </p:cNvSpPr>
              <p:nvPr/>
            </p:nvSpPr>
            <p:spPr bwMode="auto">
              <a:xfrm>
                <a:off x="4960" y="2845"/>
                <a:ext cx="3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Cl</a:t>
                </a:r>
              </a:p>
            </p:txBody>
          </p:sp>
          <p:sp>
            <p:nvSpPr>
              <p:cNvPr id="620611" name="Rectangle 67"/>
              <p:cNvSpPr>
                <a:spLocks noChangeArrowheads="1"/>
              </p:cNvSpPr>
              <p:nvPr/>
            </p:nvSpPr>
            <p:spPr bwMode="auto">
              <a:xfrm rot="2510367">
                <a:off x="4984" y="277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12" name="Rectangle 68"/>
              <p:cNvSpPr>
                <a:spLocks noChangeArrowheads="1"/>
              </p:cNvSpPr>
              <p:nvPr/>
            </p:nvSpPr>
            <p:spPr bwMode="auto">
              <a:xfrm rot="2510367">
                <a:off x="5214" y="299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13" name="Rectangle 69"/>
              <p:cNvSpPr>
                <a:spLocks noChangeArrowheads="1"/>
              </p:cNvSpPr>
              <p:nvPr/>
            </p:nvSpPr>
            <p:spPr bwMode="auto">
              <a:xfrm rot="-2889633">
                <a:off x="4946" y="3011"/>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14" name="Rectangle 70"/>
              <p:cNvSpPr>
                <a:spLocks noChangeArrowheads="1"/>
              </p:cNvSpPr>
              <p:nvPr/>
            </p:nvSpPr>
            <p:spPr bwMode="auto">
              <a:xfrm rot="-2889633">
                <a:off x="5167" y="2736"/>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nvGrpSpPr>
            <p:cNvPr id="620615" name="Group 71"/>
            <p:cNvGrpSpPr>
              <a:grpSpLocks/>
            </p:cNvGrpSpPr>
            <p:nvPr/>
          </p:nvGrpSpPr>
          <p:grpSpPr bwMode="auto">
            <a:xfrm>
              <a:off x="4800" y="3340"/>
              <a:ext cx="451" cy="442"/>
              <a:chOff x="4863" y="2778"/>
              <a:chExt cx="451" cy="442"/>
            </a:xfrm>
          </p:grpSpPr>
          <p:sp>
            <p:nvSpPr>
              <p:cNvPr id="620616" name="Rectangle 72"/>
              <p:cNvSpPr>
                <a:spLocks noChangeArrowheads="1"/>
              </p:cNvSpPr>
              <p:nvPr/>
            </p:nvSpPr>
            <p:spPr bwMode="auto">
              <a:xfrm>
                <a:off x="4960" y="2845"/>
                <a:ext cx="3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Cl</a:t>
                </a:r>
              </a:p>
            </p:txBody>
          </p:sp>
          <p:sp>
            <p:nvSpPr>
              <p:cNvPr id="620617" name="Rectangle 73"/>
              <p:cNvSpPr>
                <a:spLocks noChangeArrowheads="1"/>
              </p:cNvSpPr>
              <p:nvPr/>
            </p:nvSpPr>
            <p:spPr bwMode="auto">
              <a:xfrm rot="2510367">
                <a:off x="4984" y="2778"/>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18" name="Rectangle 74"/>
              <p:cNvSpPr>
                <a:spLocks noChangeArrowheads="1"/>
              </p:cNvSpPr>
              <p:nvPr/>
            </p:nvSpPr>
            <p:spPr bwMode="auto">
              <a:xfrm rot="2510367">
                <a:off x="5214" y="299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19" name="Rectangle 75"/>
              <p:cNvSpPr>
                <a:spLocks noChangeArrowheads="1"/>
              </p:cNvSpPr>
              <p:nvPr/>
            </p:nvSpPr>
            <p:spPr bwMode="auto">
              <a:xfrm rot="-2889633">
                <a:off x="4946" y="3011"/>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20" name="Rectangle 76"/>
              <p:cNvSpPr>
                <a:spLocks noChangeArrowheads="1"/>
              </p:cNvSpPr>
              <p:nvPr/>
            </p:nvSpPr>
            <p:spPr bwMode="auto">
              <a:xfrm rot="-2889633">
                <a:off x="5167" y="2736"/>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sp>
          <p:nvSpPr>
            <p:cNvPr id="620621" name="Text Box 77"/>
            <p:cNvSpPr txBox="1">
              <a:spLocks noChangeArrowheads="1"/>
            </p:cNvSpPr>
            <p:nvPr/>
          </p:nvSpPr>
          <p:spPr bwMode="auto">
            <a:xfrm>
              <a:off x="4718" y="3186"/>
              <a:ext cx="25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B</a:t>
              </a:r>
            </a:p>
          </p:txBody>
        </p:sp>
      </p:grpSp>
      <p:sp>
        <p:nvSpPr>
          <p:cNvPr id="620622" name="Text Box 78"/>
          <p:cNvSpPr txBox="1">
            <a:spLocks noChangeArrowheads="1"/>
          </p:cNvSpPr>
          <p:nvPr/>
        </p:nvSpPr>
        <p:spPr bwMode="auto">
          <a:xfrm>
            <a:off x="6714856" y="1965321"/>
            <a:ext cx="749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9900"/>
                </a:solidFill>
                <a:effectLst>
                  <a:outerShdw blurRad="38100" dist="38100" dir="2700000" algn="tl">
                    <a:srgbClr val="000000"/>
                  </a:outerShdw>
                </a:effectLst>
                <a:uLnTx/>
                <a:uFillTx/>
                <a:latin typeface="Comic Sans MS" panose="030F0702030302020204" pitchFamily="66" charset="0"/>
                <a:ea typeface="+mn-ea"/>
                <a:cs typeface="+mn-cs"/>
              </a:rPr>
              <a:t>not</a:t>
            </a:r>
          </a:p>
        </p:txBody>
      </p:sp>
      <p:grpSp>
        <p:nvGrpSpPr>
          <p:cNvPr id="620639" name="Group 95"/>
          <p:cNvGrpSpPr>
            <a:grpSpLocks/>
          </p:cNvGrpSpPr>
          <p:nvPr/>
        </p:nvGrpSpPr>
        <p:grpSpPr bwMode="auto">
          <a:xfrm>
            <a:off x="7713987" y="1254974"/>
            <a:ext cx="1020762" cy="744538"/>
            <a:chOff x="4292" y="2334"/>
            <a:chExt cx="643" cy="469"/>
          </a:xfrm>
        </p:grpSpPr>
        <p:grpSp>
          <p:nvGrpSpPr>
            <p:cNvPr id="620624" name="Group 80"/>
            <p:cNvGrpSpPr>
              <a:grpSpLocks/>
            </p:cNvGrpSpPr>
            <p:nvPr/>
          </p:nvGrpSpPr>
          <p:grpSpPr bwMode="auto">
            <a:xfrm>
              <a:off x="4426" y="2334"/>
              <a:ext cx="287" cy="379"/>
              <a:chOff x="922" y="1913"/>
              <a:chExt cx="287" cy="379"/>
            </a:xfrm>
          </p:grpSpPr>
          <p:sp>
            <p:nvSpPr>
              <p:cNvPr id="620625" name="Rectangle 81"/>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F</a:t>
                </a:r>
                <a:endParaRPr kumimoji="0" lang="en-US" altLang="en-US" sz="2800" b="0" i="0" u="none" strike="noStrike" kern="1200" cap="none" spc="0" normalizeH="0" baseline="3000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endParaRPr>
              </a:p>
            </p:txBody>
          </p:sp>
          <p:grpSp>
            <p:nvGrpSpPr>
              <p:cNvPr id="620626" name="Group 82"/>
              <p:cNvGrpSpPr>
                <a:grpSpLocks/>
              </p:cNvGrpSpPr>
              <p:nvPr/>
            </p:nvGrpSpPr>
            <p:grpSpPr bwMode="auto">
              <a:xfrm>
                <a:off x="922" y="1913"/>
                <a:ext cx="287" cy="379"/>
                <a:chOff x="922" y="1913"/>
                <a:chExt cx="287" cy="379"/>
              </a:xfrm>
            </p:grpSpPr>
            <p:sp>
              <p:nvSpPr>
                <p:cNvPr id="620627" name="Rectangle 83"/>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28" name="Rectangle 84"/>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29" name="Rectangle 85"/>
                <p:cNvSpPr>
                  <a:spLocks noChangeArrowheads="1"/>
                </p:cNvSpPr>
                <p:nvPr/>
              </p:nvSpPr>
              <p:spPr bwMode="auto">
                <a:xfrm>
                  <a:off x="922"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30" name="Rectangle 86"/>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grpSp>
          <p:nvGrpSpPr>
            <p:cNvPr id="620631" name="Group 87"/>
            <p:cNvGrpSpPr>
              <a:grpSpLocks/>
            </p:cNvGrpSpPr>
            <p:nvPr/>
          </p:nvGrpSpPr>
          <p:grpSpPr bwMode="auto">
            <a:xfrm>
              <a:off x="4666" y="2334"/>
              <a:ext cx="269" cy="469"/>
              <a:chOff x="940" y="1913"/>
              <a:chExt cx="269" cy="469"/>
            </a:xfrm>
          </p:grpSpPr>
          <p:sp>
            <p:nvSpPr>
              <p:cNvPr id="620632" name="Rectangle 88"/>
              <p:cNvSpPr>
                <a:spLocks noChangeArrowheads="1"/>
              </p:cNvSpPr>
              <p:nvPr/>
            </p:nvSpPr>
            <p:spPr bwMode="auto">
              <a:xfrm>
                <a:off x="940" y="1935"/>
                <a:ext cx="2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FF00"/>
                    </a:solidFill>
                    <a:effectLst>
                      <a:outerShdw blurRad="38100" dist="38100" dir="2700000" algn="tl">
                        <a:srgbClr val="000000"/>
                      </a:outerShdw>
                    </a:effectLst>
                    <a:uLnTx/>
                    <a:uFillTx/>
                    <a:latin typeface="Comic Sans MS" panose="030F0702030302020204" pitchFamily="66" charset="0"/>
                    <a:ea typeface="+mn-ea"/>
                    <a:cs typeface="+mn-cs"/>
                  </a:rPr>
                  <a:t>F</a:t>
                </a:r>
                <a:endParaRPr kumimoji="0" lang="en-US" altLang="en-US" sz="2800" b="0" i="0" u="none" strike="noStrike" kern="1200" cap="none" spc="0" normalizeH="0" baseline="3000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endParaRPr>
              </a:p>
            </p:txBody>
          </p:sp>
          <p:grpSp>
            <p:nvGrpSpPr>
              <p:cNvPr id="620633" name="Group 89"/>
              <p:cNvGrpSpPr>
                <a:grpSpLocks/>
              </p:cNvGrpSpPr>
              <p:nvPr/>
            </p:nvGrpSpPr>
            <p:grpSpPr bwMode="auto">
              <a:xfrm>
                <a:off x="954" y="1913"/>
                <a:ext cx="255" cy="469"/>
                <a:chOff x="954" y="1913"/>
                <a:chExt cx="255" cy="469"/>
              </a:xfrm>
            </p:grpSpPr>
            <p:sp>
              <p:nvSpPr>
                <p:cNvPr id="620634" name="Rectangle 90"/>
                <p:cNvSpPr>
                  <a:spLocks noChangeArrowheads="1"/>
                </p:cNvSpPr>
                <p:nvPr/>
              </p:nvSpPr>
              <p:spPr bwMode="auto">
                <a:xfrm rot="5400000">
                  <a:off x="1059" y="183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35" name="Rectangle 91"/>
                <p:cNvSpPr>
                  <a:spLocks noChangeArrowheads="1"/>
                </p:cNvSpPr>
                <p:nvPr/>
              </p:nvSpPr>
              <p:spPr bwMode="auto">
                <a:xfrm rot="5400000">
                  <a:off x="1059" y="2145"/>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36" name="Rectangle 92"/>
                <p:cNvSpPr>
                  <a:spLocks noChangeArrowheads="1"/>
                </p:cNvSpPr>
                <p:nvPr/>
              </p:nvSpPr>
              <p:spPr bwMode="auto">
                <a:xfrm>
                  <a:off x="954" y="1960"/>
                  <a:ext cx="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620637" name="Rectangle 93"/>
                <p:cNvSpPr>
                  <a:spLocks noChangeArrowheads="1"/>
                </p:cNvSpPr>
                <p:nvPr/>
              </p:nvSpPr>
              <p:spPr bwMode="auto">
                <a:xfrm>
                  <a:off x="1145" y="1960"/>
                  <a:ext cx="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EBD18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grpSp>
        </p:grpSp>
        <p:sp>
          <p:nvSpPr>
            <p:cNvPr id="620638" name="Text Box 94"/>
            <p:cNvSpPr txBox="1">
              <a:spLocks noChangeArrowheads="1"/>
            </p:cNvSpPr>
            <p:nvPr/>
          </p:nvSpPr>
          <p:spPr bwMode="auto">
            <a:xfrm>
              <a:off x="4292" y="2360"/>
              <a:ext cx="39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endParaRPr>
            </a:p>
          </p:txBody>
        </p:sp>
      </p:grpSp>
      <p:sp>
        <p:nvSpPr>
          <p:cNvPr id="95" name="Text Box 3"/>
          <p:cNvSpPr txBox="1">
            <a:spLocks noChangeArrowheads="1"/>
          </p:cNvSpPr>
          <p:nvPr/>
        </p:nvSpPr>
        <p:spPr bwMode="auto">
          <a:xfrm>
            <a:off x="611963" y="4308591"/>
            <a:ext cx="38798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or</a:t>
            </a: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400" b="0" i="0" u="none" strike="noStrike" kern="1200" cap="none" spc="0" normalizeH="0" baseline="0" noProof="0">
                <a:ln>
                  <a:noFill/>
                </a:ln>
                <a:solidFill>
                  <a:srgbClr val="FF00FF"/>
                </a:solidFill>
                <a:effectLst>
                  <a:outerShdw blurRad="38100" dist="38100" dir="2700000" algn="tl">
                    <a:srgbClr val="000000"/>
                  </a:outerShdw>
                </a:effectLst>
                <a:uLnTx/>
                <a:uFillTx/>
                <a:latin typeface="Comic Sans MS" panose="030F0702030302020204" pitchFamily="66" charset="0"/>
                <a:ea typeface="+mn-ea"/>
                <a:cs typeface="+mn-cs"/>
              </a:rPr>
              <a:t>pyramidal</a:t>
            </a:r>
            <a:r>
              <a:rPr kumimoji="0" lang="en-US" altLang="en-US" sz="24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when there are lone e-pairs, e.g.</a:t>
            </a:r>
          </a:p>
        </p:txBody>
      </p:sp>
      <p:sp>
        <p:nvSpPr>
          <p:cNvPr id="96" name="Line 46"/>
          <p:cNvSpPr>
            <a:spLocks noChangeShapeType="1"/>
          </p:cNvSpPr>
          <p:nvPr/>
        </p:nvSpPr>
        <p:spPr bwMode="auto">
          <a:xfrm flipH="1" flipV="1">
            <a:off x="4723538" y="4871106"/>
            <a:ext cx="20637" cy="158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97" name="Freeform 47"/>
          <p:cNvSpPr>
            <a:spLocks/>
          </p:cNvSpPr>
          <p:nvPr/>
        </p:nvSpPr>
        <p:spPr bwMode="auto">
          <a:xfrm>
            <a:off x="4709250" y="4853643"/>
            <a:ext cx="50800" cy="47625"/>
          </a:xfrm>
          <a:custGeom>
            <a:avLst/>
            <a:gdLst>
              <a:gd name="T0" fmla="*/ 19 w 32"/>
              <a:gd name="T1" fmla="*/ 30 h 30"/>
              <a:gd name="T2" fmla="*/ 0 w 32"/>
              <a:gd name="T3" fmla="*/ 16 h 30"/>
              <a:gd name="T4" fmla="*/ 12 w 32"/>
              <a:gd name="T5" fmla="*/ 0 h 30"/>
              <a:gd name="T6" fmla="*/ 32 w 32"/>
              <a:gd name="T7" fmla="*/ 16 h 30"/>
              <a:gd name="T8" fmla="*/ 19 w 32"/>
              <a:gd name="T9" fmla="*/ 30 h 30"/>
            </a:gdLst>
            <a:ahLst/>
            <a:cxnLst>
              <a:cxn ang="0">
                <a:pos x="T0" y="T1"/>
              </a:cxn>
              <a:cxn ang="0">
                <a:pos x="T2" y="T3"/>
              </a:cxn>
              <a:cxn ang="0">
                <a:pos x="T4" y="T5"/>
              </a:cxn>
              <a:cxn ang="0">
                <a:pos x="T6" y="T7"/>
              </a:cxn>
              <a:cxn ang="0">
                <a:pos x="T8" y="T9"/>
              </a:cxn>
            </a:cxnLst>
            <a:rect l="0" t="0" r="r" b="b"/>
            <a:pathLst>
              <a:path w="32" h="30">
                <a:moveTo>
                  <a:pt x="19" y="30"/>
                </a:moveTo>
                <a:lnTo>
                  <a:pt x="0" y="16"/>
                </a:lnTo>
                <a:lnTo>
                  <a:pt x="12" y="0"/>
                </a:lnTo>
                <a:lnTo>
                  <a:pt x="32" y="16"/>
                </a:lnTo>
                <a:lnTo>
                  <a:pt x="19"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98" name="Rectangle 48"/>
          <p:cNvSpPr>
            <a:spLocks noChangeArrowheads="1"/>
          </p:cNvSpPr>
          <p:nvPr/>
        </p:nvSpPr>
        <p:spPr bwMode="auto">
          <a:xfrm>
            <a:off x="4566375" y="4666318"/>
            <a:ext cx="2428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CCFF"/>
                </a:solidFill>
                <a:effectLst>
                  <a:outerShdw blurRad="38100" dist="38100" dir="2700000" algn="tl">
                    <a:srgbClr val="000000"/>
                  </a:outerShdw>
                </a:effectLst>
                <a:uLnTx/>
                <a:uFillTx/>
                <a:latin typeface="Comic Sans MS" panose="030F0702030302020204" pitchFamily="66" charset="0"/>
                <a:ea typeface="+mn-ea"/>
                <a:cs typeface="+mn-cs"/>
              </a:rPr>
              <a:t>N</a:t>
            </a:r>
          </a:p>
        </p:txBody>
      </p:sp>
      <p:sp>
        <p:nvSpPr>
          <p:cNvPr id="99" name="Rectangle 49"/>
          <p:cNvSpPr>
            <a:spLocks noChangeArrowheads="1"/>
          </p:cNvSpPr>
          <p:nvPr/>
        </p:nvSpPr>
        <p:spPr bwMode="auto">
          <a:xfrm rot="5400000">
            <a:off x="4701313" y="4442480"/>
            <a:ext cx="101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panose="02020603050405020304" pitchFamily="18" charset="0"/>
                <a:ea typeface="+mn-ea"/>
                <a:cs typeface="+mn-cs"/>
              </a:rPr>
              <a:t>:</a:t>
            </a:r>
            <a:endParaRPr kumimoji="0" lang="en-US" altLang="en-US" sz="4400" b="0" i="0" u="none" strike="noStrike" kern="1200" cap="none" spc="0" normalizeH="0" baseline="0" noProof="0">
              <a:ln>
                <a:noFill/>
              </a:ln>
              <a:solidFill>
                <a:srgbClr val="FF0000"/>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100" name="Rectangle 50"/>
          <p:cNvSpPr>
            <a:spLocks noChangeArrowheads="1"/>
          </p:cNvSpPr>
          <p:nvPr/>
        </p:nvSpPr>
        <p:spPr bwMode="auto">
          <a:xfrm>
            <a:off x="4931500" y="5399743"/>
            <a:ext cx="233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101" name="Rectangle 51"/>
          <p:cNvSpPr>
            <a:spLocks noChangeArrowheads="1"/>
          </p:cNvSpPr>
          <p:nvPr/>
        </p:nvSpPr>
        <p:spPr bwMode="auto">
          <a:xfrm>
            <a:off x="5223600" y="5064781"/>
            <a:ext cx="233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102" name="Rectangle 52"/>
          <p:cNvSpPr>
            <a:spLocks noChangeArrowheads="1"/>
          </p:cNvSpPr>
          <p:nvPr/>
        </p:nvSpPr>
        <p:spPr bwMode="auto">
          <a:xfrm>
            <a:off x="4102825" y="5344181"/>
            <a:ext cx="233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103" name="AutoShape 63"/>
          <p:cNvSpPr>
            <a:spLocks noChangeArrowheads="1"/>
          </p:cNvSpPr>
          <p:nvPr/>
        </p:nvSpPr>
        <p:spPr bwMode="auto">
          <a:xfrm rot="9000000" flipV="1">
            <a:off x="4829900" y="4998106"/>
            <a:ext cx="96838" cy="363537"/>
          </a:xfrm>
          <a:prstGeom prst="triangle">
            <a:avLst>
              <a:gd name="adj" fmla="val 50000"/>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104" name="Line 64"/>
          <p:cNvSpPr>
            <a:spLocks noChangeShapeType="1"/>
          </p:cNvSpPr>
          <p:nvPr/>
        </p:nvSpPr>
        <p:spPr bwMode="auto">
          <a:xfrm rot="7800000">
            <a:off x="4238556" y="5157650"/>
            <a:ext cx="365125" cy="158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08" name="Text Box 4"/>
          <p:cNvSpPr txBox="1">
            <a:spLocks noChangeArrowheads="1"/>
          </p:cNvSpPr>
          <p:nvPr/>
        </p:nvSpPr>
        <p:spPr bwMode="auto">
          <a:xfrm>
            <a:off x="643619" y="5666019"/>
            <a:ext cx="55451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mn-ea"/>
                <a:cs typeface="+mn-cs"/>
              </a:rPr>
              <a:t>Pentaatomics:</a:t>
            </a: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a:t>
            </a:r>
            <a:r>
              <a:rPr kumimoji="0" lang="en-US" altLang="en-US" sz="2400" b="0" i="0" u="none" strike="noStrike" kern="1200" cap="none" spc="0" normalizeH="0" baseline="0" noProof="0">
                <a:ln>
                  <a:noFill/>
                </a:ln>
                <a:solidFill>
                  <a:srgbClr val="FF00FF"/>
                </a:solidFill>
                <a:effectLst>
                  <a:outerShdw blurRad="38100" dist="38100" dir="2700000" algn="tl">
                    <a:srgbClr val="000000"/>
                  </a:outerShdw>
                </a:effectLst>
                <a:uLnTx/>
                <a:uFillTx/>
                <a:latin typeface="Comic Sans MS" panose="030F0702030302020204" pitchFamily="66" charset="0"/>
                <a:ea typeface="+mn-ea"/>
                <a:cs typeface="+mn-cs"/>
              </a:rPr>
              <a:t>tetrahedral</a:t>
            </a: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 e.g.</a:t>
            </a:r>
          </a:p>
        </p:txBody>
      </p:sp>
      <p:sp>
        <p:nvSpPr>
          <p:cNvPr id="109" name="Rectangle 7"/>
          <p:cNvSpPr>
            <a:spLocks noChangeArrowheads="1"/>
          </p:cNvSpPr>
          <p:nvPr/>
        </p:nvSpPr>
        <p:spPr bwMode="auto">
          <a:xfrm>
            <a:off x="6542088" y="6480862"/>
            <a:ext cx="2333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110" name="Rectangle 8"/>
          <p:cNvSpPr>
            <a:spLocks noChangeArrowheads="1"/>
          </p:cNvSpPr>
          <p:nvPr/>
        </p:nvSpPr>
        <p:spPr bwMode="auto">
          <a:xfrm>
            <a:off x="6864350" y="6158599"/>
            <a:ext cx="233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111" name="Rectangle 9"/>
          <p:cNvSpPr>
            <a:spLocks noChangeArrowheads="1"/>
          </p:cNvSpPr>
          <p:nvPr/>
        </p:nvSpPr>
        <p:spPr bwMode="auto">
          <a:xfrm>
            <a:off x="5842000" y="6377674"/>
            <a:ext cx="233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112" name="Rectangle 10"/>
          <p:cNvSpPr>
            <a:spLocks noChangeArrowheads="1"/>
          </p:cNvSpPr>
          <p:nvPr/>
        </p:nvSpPr>
        <p:spPr bwMode="auto">
          <a:xfrm>
            <a:off x="6276975" y="5010837"/>
            <a:ext cx="233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mn-ea"/>
                <a:cs typeface="+mn-cs"/>
              </a:rPr>
              <a:t>H</a:t>
            </a:r>
          </a:p>
        </p:txBody>
      </p:sp>
      <p:sp>
        <p:nvSpPr>
          <p:cNvPr id="113" name="AutoShape 53"/>
          <p:cNvSpPr>
            <a:spLocks noChangeArrowheads="1"/>
          </p:cNvSpPr>
          <p:nvPr/>
        </p:nvSpPr>
        <p:spPr bwMode="auto">
          <a:xfrm rot="9000000" flipV="1">
            <a:off x="6489700" y="6047474"/>
            <a:ext cx="96838" cy="363538"/>
          </a:xfrm>
          <a:prstGeom prst="triangle">
            <a:avLst>
              <a:gd name="adj" fmla="val 50000"/>
            </a:avLst>
          </a:prstGeom>
          <a:solidFill>
            <a:schemeClr val="tx2"/>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sp>
        <p:nvSpPr>
          <p:cNvPr id="114" name="Rectangle 60"/>
          <p:cNvSpPr>
            <a:spLocks noChangeArrowheads="1"/>
          </p:cNvSpPr>
          <p:nvPr/>
        </p:nvSpPr>
        <p:spPr bwMode="auto">
          <a:xfrm>
            <a:off x="6281738" y="5731562"/>
            <a:ext cx="184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69696"/>
                </a:solidFill>
                <a:effectLst>
                  <a:outerShdw blurRad="38100" dist="38100" dir="2700000" algn="tl">
                    <a:srgbClr val="000000"/>
                  </a:outerShdw>
                </a:effectLst>
                <a:uLnTx/>
                <a:uFillTx/>
                <a:latin typeface="Comic Sans MS" panose="030F0702030302020204" pitchFamily="66" charset="0"/>
                <a:ea typeface="+mn-ea"/>
                <a:cs typeface="+mn-cs"/>
              </a:rPr>
              <a:t>C</a:t>
            </a:r>
            <a:endParaRPr kumimoji="0" lang="en-US" altLang="en-US" sz="4400" b="0" i="0" u="none" strike="noStrike" kern="1200" cap="none" spc="0" normalizeH="0" baseline="0" noProof="0">
              <a:ln>
                <a:noFill/>
              </a:ln>
              <a:solidFill>
                <a:srgbClr val="969696"/>
              </a:solidFill>
              <a:effectLst>
                <a:outerShdw blurRad="38100" dist="38100" dir="2700000" algn="tl">
                  <a:srgbClr val="000000"/>
                </a:outerShdw>
              </a:effectLst>
              <a:uLnTx/>
              <a:uFillTx/>
              <a:latin typeface="Comic Sans MS" panose="030F0702030302020204" pitchFamily="66" charset="0"/>
              <a:ea typeface="+mn-ea"/>
              <a:cs typeface="+mn-cs"/>
            </a:endParaRPr>
          </a:p>
        </p:txBody>
      </p:sp>
      <p:sp>
        <p:nvSpPr>
          <p:cNvPr id="115" name="Line 61"/>
          <p:cNvSpPr>
            <a:spLocks noChangeShapeType="1"/>
          </p:cNvSpPr>
          <p:nvPr/>
        </p:nvSpPr>
        <p:spPr bwMode="auto">
          <a:xfrm rot="5400000">
            <a:off x="6213475" y="5526775"/>
            <a:ext cx="365125"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16" name="Line 62"/>
          <p:cNvSpPr>
            <a:spLocks noChangeShapeType="1"/>
          </p:cNvSpPr>
          <p:nvPr/>
        </p:nvSpPr>
        <p:spPr bwMode="auto">
          <a:xfrm rot="7800000">
            <a:off x="5976937" y="6196700"/>
            <a:ext cx="365125"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EBD18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graphicFrame>
        <p:nvGraphicFramePr>
          <p:cNvPr id="4" name="Object 3"/>
          <p:cNvGraphicFramePr>
            <a:graphicFrameLocks noChangeAspect="1"/>
          </p:cNvGraphicFramePr>
          <p:nvPr/>
        </p:nvGraphicFramePr>
        <p:xfrm>
          <a:off x="4834696" y="4848597"/>
          <a:ext cx="397082" cy="345513"/>
        </p:xfrm>
        <a:graphic>
          <a:graphicData uri="http://schemas.openxmlformats.org/presentationml/2006/ole">
            <mc:AlternateContent xmlns:mc="http://schemas.openxmlformats.org/markup-compatibility/2006">
              <mc:Choice xmlns:v="urn:schemas-microsoft-com:vml" Requires="v">
                <p:oleObj name="CS ChemDraw Drawing" r:id="rId2" imgW="489049" imgH="425207" progId="ChemDraw.Document.6.0">
                  <p:embed/>
                </p:oleObj>
              </mc:Choice>
              <mc:Fallback>
                <p:oleObj name="CS ChemDraw Drawing" r:id="rId2" imgW="489049" imgH="425207" progId="ChemDraw.Document.6.0">
                  <p:embed/>
                  <p:pic>
                    <p:nvPicPr>
                      <p:cNvPr id="4" name="Object 3"/>
                      <p:cNvPicPr/>
                      <p:nvPr/>
                    </p:nvPicPr>
                    <p:blipFill>
                      <a:blip r:embed="rId3"/>
                      <a:stretch>
                        <a:fillRect/>
                      </a:stretch>
                    </p:blipFill>
                    <p:spPr>
                      <a:xfrm>
                        <a:off x="4834696" y="4848597"/>
                        <a:ext cx="397082" cy="345513"/>
                      </a:xfrm>
                      <a:prstGeom prst="rect">
                        <a:avLst/>
                      </a:prstGeom>
                    </p:spPr>
                  </p:pic>
                </p:oleObj>
              </mc:Fallback>
            </mc:AlternateContent>
          </a:graphicData>
        </a:graphic>
      </p:graphicFrame>
      <p:graphicFrame>
        <p:nvGraphicFramePr>
          <p:cNvPr id="119" name="Object 118"/>
          <p:cNvGraphicFramePr>
            <a:graphicFrameLocks noChangeAspect="1"/>
          </p:cNvGraphicFramePr>
          <p:nvPr/>
        </p:nvGraphicFramePr>
        <p:xfrm>
          <a:off x="6489329" y="5923559"/>
          <a:ext cx="397082" cy="345513"/>
        </p:xfrm>
        <a:graphic>
          <a:graphicData uri="http://schemas.openxmlformats.org/presentationml/2006/ole">
            <mc:AlternateContent xmlns:mc="http://schemas.openxmlformats.org/markup-compatibility/2006">
              <mc:Choice xmlns:v="urn:schemas-microsoft-com:vml" Requires="v">
                <p:oleObj name="CS ChemDraw Drawing" r:id="rId4" imgW="489049" imgH="425207" progId="ChemDraw.Document.6.0">
                  <p:embed/>
                </p:oleObj>
              </mc:Choice>
              <mc:Fallback>
                <p:oleObj name="CS ChemDraw Drawing" r:id="rId4" imgW="489049" imgH="425207" progId="ChemDraw.Document.6.0">
                  <p:embed/>
                  <p:pic>
                    <p:nvPicPr>
                      <p:cNvPr id="119" name="Object 118"/>
                      <p:cNvPicPr/>
                      <p:nvPr/>
                    </p:nvPicPr>
                    <p:blipFill>
                      <a:blip r:embed="rId3"/>
                      <a:stretch>
                        <a:fillRect/>
                      </a:stretch>
                    </p:blipFill>
                    <p:spPr>
                      <a:xfrm>
                        <a:off x="6489329" y="5923559"/>
                        <a:ext cx="397082" cy="345513"/>
                      </a:xfrm>
                      <a:prstGeom prst="rect">
                        <a:avLst/>
                      </a:prstGeom>
                    </p:spPr>
                  </p:pic>
                </p:oleObj>
              </mc:Fallback>
            </mc:AlternateContent>
          </a:graphicData>
        </a:graphic>
      </p:graphicFrame>
      <p:cxnSp>
        <p:nvCxnSpPr>
          <p:cNvPr id="117" name="Straight Connector 116"/>
          <p:cNvCxnSpPr/>
          <p:nvPr/>
        </p:nvCxnSpPr>
        <p:spPr bwMode="auto">
          <a:xfrm>
            <a:off x="152400" y="1206500"/>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3997671" y="843923"/>
              <a:ext cx="3810240" cy="141120"/>
            </p14:xfrm>
          </p:contentPart>
        </mc:Choice>
        <mc:Fallback xmlns="">
          <p:pic>
            <p:nvPicPr>
              <p:cNvPr id="6" name="Ink 5"/>
              <p:cNvPicPr/>
              <p:nvPr/>
            </p:nvPicPr>
            <p:blipFill>
              <a:blip r:embed="rId7"/>
              <a:stretch>
                <a:fillRect/>
              </a:stretch>
            </p:blipFill>
            <p:spPr>
              <a:xfrm>
                <a:off x="3901551" y="652043"/>
                <a:ext cx="4002480" cy="524880"/>
              </a:xfrm>
              <a:prstGeom prst="rect">
                <a:avLst/>
              </a:prstGeom>
            </p:spPr>
          </p:pic>
        </mc:Fallback>
      </mc:AlternateContent>
      <p:sp>
        <p:nvSpPr>
          <p:cNvPr id="5" name="Slide Number Placeholder 4"/>
          <p:cNvSpPr>
            <a:spLocks noGrp="1"/>
          </p:cNvSpPr>
          <p:nvPr>
            <p:ph type="sldNum" sz="quarter" idx="11"/>
          </p:nvPr>
        </p:nvSpPr>
        <p:spPr/>
        <p:txBody>
          <a:bodyPr/>
          <a:lstStyle/>
          <a:p>
            <a:fld id="{7FF4F9F1-D29D-45AE-AAD6-907463DA31F1}" type="slidenum">
              <a:rPr lang="en-US" altLang="en-US" smtClean="0"/>
              <a:pPr/>
              <a:t>57</a:t>
            </a:fld>
            <a:endParaRPr lang="en-US" altLang="en-US" dirty="0"/>
          </a:p>
        </p:txBody>
      </p:sp>
    </p:spTree>
    <p:extLst>
      <p:ext uri="{BB962C8B-B14F-4D97-AF65-F5344CB8AC3E}">
        <p14:creationId xmlns:p14="http://schemas.microsoft.com/office/powerpoint/2010/main" val="3459192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Text Box 2"/>
          <p:cNvSpPr txBox="1">
            <a:spLocks noChangeArrowheads="1"/>
          </p:cNvSpPr>
          <p:nvPr/>
        </p:nvSpPr>
        <p:spPr bwMode="auto">
          <a:xfrm>
            <a:off x="1471632" y="1068388"/>
            <a:ext cx="62007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err="1">
                <a:effectLst>
                  <a:outerShdw blurRad="38100" dist="38100" dir="2700000" algn="tl">
                    <a:srgbClr val="000000"/>
                  </a:outerShdw>
                </a:effectLst>
              </a:rPr>
              <a:t>Li:H</a:t>
            </a:r>
            <a:r>
              <a:rPr lang="en-US" altLang="en-US" sz="3200" dirty="0">
                <a:effectLst>
                  <a:outerShdw blurRad="38100" dist="38100" dir="2700000" algn="tl">
                    <a:srgbClr val="000000"/>
                  </a:outerShdw>
                </a:effectLst>
              </a:rPr>
              <a:t>  2</a:t>
            </a:r>
            <a:r>
              <a:rPr lang="en-US" altLang="en-US" sz="3200" i="1" dirty="0">
                <a:effectLst>
                  <a:outerShdw blurRad="38100" dist="38100" dir="2700000" algn="tl">
                    <a:srgbClr val="000000"/>
                  </a:outerShdw>
                </a:effectLst>
              </a:rPr>
              <a:t>s</a:t>
            </a:r>
            <a:r>
              <a:rPr lang="en-US" altLang="en-US" sz="3200" dirty="0">
                <a:effectLst>
                  <a:outerShdw blurRad="38100" dist="38100" dir="2700000" algn="tl">
                    <a:srgbClr val="000000"/>
                  </a:outerShdw>
                </a:effectLst>
              </a:rPr>
              <a:t> + 1</a:t>
            </a:r>
            <a:r>
              <a:rPr lang="en-US" altLang="en-US" sz="3200" i="1" dirty="0">
                <a:effectLst>
                  <a:outerShdw blurRad="38100" dist="38100" dir="2700000" algn="tl">
                    <a:srgbClr val="000000"/>
                  </a:outerShdw>
                </a:effectLst>
              </a:rPr>
              <a:t>s.</a:t>
            </a:r>
            <a:r>
              <a:rPr lang="en-US" altLang="en-US" sz="3200" dirty="0">
                <a:effectLst>
                  <a:outerShdw blurRad="38100" dist="38100" dir="2700000" algn="tl">
                    <a:srgbClr val="000000"/>
                  </a:outerShdw>
                </a:effectLst>
              </a:rPr>
              <a:t>  No shape “issues”</a:t>
            </a:r>
          </a:p>
        </p:txBody>
      </p:sp>
      <p:sp>
        <p:nvSpPr>
          <p:cNvPr id="693252" name="Text Box 4"/>
          <p:cNvSpPr txBox="1">
            <a:spLocks noChangeArrowheads="1"/>
          </p:cNvSpPr>
          <p:nvPr/>
        </p:nvSpPr>
        <p:spPr bwMode="auto">
          <a:xfrm>
            <a:off x="211138" y="3105150"/>
            <a:ext cx="8721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i="1">
                <a:effectLst>
                  <a:outerShdw blurRad="38100" dist="38100" dir="2700000" algn="tl">
                    <a:srgbClr val="000000"/>
                  </a:outerShdw>
                </a:effectLst>
              </a:rPr>
              <a:t>How does it bond?</a:t>
            </a:r>
            <a:r>
              <a:rPr lang="en-US" altLang="en-US" sz="3200">
                <a:effectLst>
                  <a:outerShdw blurRad="38100" dist="38100" dir="2700000" algn="tl">
                    <a:srgbClr val="000000"/>
                  </a:outerShdw>
                </a:effectLst>
              </a:rPr>
              <a:t>  Use an empty </a:t>
            </a:r>
            <a:r>
              <a:rPr lang="en-US" altLang="en-US" sz="3200" i="1">
                <a:effectLst>
                  <a:outerShdw blurRad="38100" dist="38100" dir="2700000" algn="tl">
                    <a:srgbClr val="000000"/>
                  </a:outerShdw>
                </a:effectLst>
              </a:rPr>
              <a:t>p</a:t>
            </a:r>
            <a:r>
              <a:rPr lang="en-US" altLang="en-US" sz="3200">
                <a:effectLst>
                  <a:outerShdw blurRad="38100" dist="38100" dir="2700000" algn="tl">
                    <a:srgbClr val="000000"/>
                  </a:outerShdw>
                </a:effectLst>
              </a:rPr>
              <a:t> orbital:</a:t>
            </a:r>
            <a:endParaRPr lang="en-US" altLang="en-US" sz="3200" i="1" baseline="30000">
              <a:effectLst>
                <a:outerShdw blurRad="38100" dist="38100" dir="2700000" algn="tl">
                  <a:srgbClr val="000000"/>
                </a:outerShdw>
              </a:effectLst>
            </a:endParaRPr>
          </a:p>
        </p:txBody>
      </p:sp>
      <p:sp>
        <p:nvSpPr>
          <p:cNvPr id="693254" name="Rectangle 6"/>
          <p:cNvSpPr>
            <a:spLocks noGrp="1" noChangeArrowheads="1"/>
          </p:cNvSpPr>
          <p:nvPr>
            <p:ph type="title"/>
          </p:nvPr>
        </p:nvSpPr>
        <p:spPr>
          <a:xfrm>
            <a:off x="413239" y="50800"/>
            <a:ext cx="8317523" cy="914400"/>
          </a:xfrm>
        </p:spPr>
        <p:txBody>
          <a:bodyPr/>
          <a:lstStyle/>
          <a:p>
            <a:r>
              <a:rPr lang="en-US" altLang="en-US" dirty="0"/>
              <a:t>Hybridization And Geometry</a:t>
            </a:r>
          </a:p>
        </p:txBody>
      </p:sp>
      <p:grpSp>
        <p:nvGrpSpPr>
          <p:cNvPr id="2" name="Group 1"/>
          <p:cNvGrpSpPr/>
          <p:nvPr/>
        </p:nvGrpSpPr>
        <p:grpSpPr>
          <a:xfrm>
            <a:off x="1085850" y="1533525"/>
            <a:ext cx="6972300" cy="1466850"/>
            <a:chOff x="466725" y="1533525"/>
            <a:chExt cx="6972300" cy="1466850"/>
          </a:xfrm>
        </p:grpSpPr>
        <p:sp>
          <p:nvSpPr>
            <p:cNvPr id="693251" name="Text Box 3"/>
            <p:cNvSpPr txBox="1">
              <a:spLocks noChangeArrowheads="1"/>
            </p:cNvSpPr>
            <p:nvPr/>
          </p:nvSpPr>
          <p:spPr bwMode="auto">
            <a:xfrm>
              <a:off x="838200" y="1933575"/>
              <a:ext cx="6600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effectLst>
                    <a:outerShdw blurRad="38100" dist="38100" dir="2700000" algn="tl">
                      <a:srgbClr val="000000"/>
                    </a:outerShdw>
                  </a:effectLst>
                </a:rPr>
                <a:t>H : Be : H    is linear; but Be atom has filled shells (1</a:t>
              </a:r>
              <a:r>
                <a:rPr lang="en-US" altLang="en-US" sz="3200" i="1">
                  <a:effectLst>
                    <a:outerShdw blurRad="38100" dist="38100" dir="2700000" algn="tl">
                      <a:srgbClr val="000000"/>
                    </a:outerShdw>
                  </a:effectLst>
                </a:rPr>
                <a:t>s</a:t>
              </a:r>
              <a:r>
                <a:rPr lang="en-US" altLang="en-US" sz="3200">
                  <a:effectLst>
                    <a:outerShdw blurRad="38100" dist="38100" dir="2700000" algn="tl">
                      <a:srgbClr val="000000"/>
                    </a:outerShdw>
                  </a:effectLst>
                </a:rPr>
                <a:t>)</a:t>
              </a:r>
              <a:r>
                <a:rPr lang="en-US" altLang="en-US" sz="3200" baseline="30000">
                  <a:effectLst>
                    <a:outerShdw blurRad="38100" dist="38100" dir="2700000" algn="tl">
                      <a:srgbClr val="000000"/>
                    </a:outerShdw>
                  </a:effectLst>
                </a:rPr>
                <a:t>2</a:t>
              </a:r>
              <a:r>
                <a:rPr lang="en-US" altLang="en-US" sz="3200">
                  <a:effectLst>
                    <a:outerShdw blurRad="38100" dist="38100" dir="2700000" algn="tl">
                      <a:srgbClr val="000000"/>
                    </a:outerShdw>
                  </a:effectLst>
                </a:rPr>
                <a:t>(2</a:t>
              </a:r>
              <a:r>
                <a:rPr lang="en-US" altLang="en-US" sz="3200" i="1">
                  <a:effectLst>
                    <a:outerShdw blurRad="38100" dist="38100" dir="2700000" algn="tl">
                      <a:srgbClr val="000000"/>
                    </a:outerShdw>
                  </a:effectLst>
                </a:rPr>
                <a:t>s</a:t>
              </a:r>
              <a:r>
                <a:rPr lang="en-US" altLang="en-US" sz="3200">
                  <a:effectLst>
                    <a:outerShdw blurRad="38100" dist="38100" dir="2700000" algn="tl">
                      <a:srgbClr val="000000"/>
                    </a:outerShdw>
                  </a:effectLst>
                </a:rPr>
                <a:t>)</a:t>
              </a:r>
              <a:r>
                <a:rPr lang="en-US" altLang="en-US" sz="3200" baseline="30000">
                  <a:effectLst>
                    <a:outerShdw blurRad="38100" dist="38100" dir="2700000" algn="tl">
                      <a:srgbClr val="000000"/>
                    </a:outerShdw>
                  </a:effectLst>
                </a:rPr>
                <a:t>2</a:t>
              </a:r>
              <a:r>
                <a:rPr lang="en-US" altLang="en-US" sz="3200">
                  <a:effectLst>
                    <a:outerShdw blurRad="38100" dist="38100" dir="2700000" algn="tl">
                      <a:srgbClr val="000000"/>
                    </a:outerShdw>
                  </a:effectLst>
                </a:rPr>
                <a:t>!</a:t>
              </a:r>
            </a:p>
          </p:txBody>
        </p:sp>
        <p:sp>
          <p:nvSpPr>
            <p:cNvPr id="693255" name="Text Box 7"/>
            <p:cNvSpPr txBox="1">
              <a:spLocks noChangeArrowheads="1"/>
            </p:cNvSpPr>
            <p:nvPr/>
          </p:nvSpPr>
          <p:spPr bwMode="auto">
            <a:xfrm>
              <a:off x="2657475" y="1765300"/>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rgbClr val="FF0000"/>
                  </a:solidFill>
                  <a:effectLst>
                    <a:outerShdw blurRad="38100" dist="38100" dir="2700000" algn="tl">
                      <a:srgbClr val="000000"/>
                    </a:outerShdw>
                  </a:effectLst>
                </a:rPr>
                <a:t>-</a:t>
              </a:r>
            </a:p>
          </p:txBody>
        </p:sp>
        <p:sp>
          <p:nvSpPr>
            <p:cNvPr id="693256" name="Freeform 8"/>
            <p:cNvSpPr>
              <a:spLocks/>
            </p:cNvSpPr>
            <p:nvPr/>
          </p:nvSpPr>
          <p:spPr bwMode="auto">
            <a:xfrm>
              <a:off x="2809875" y="2019300"/>
              <a:ext cx="152400" cy="228600"/>
            </a:xfrm>
            <a:custGeom>
              <a:avLst/>
              <a:gdLst>
                <a:gd name="T0" fmla="*/ 376 w 480"/>
                <a:gd name="T1" fmla="*/ 0 h 848"/>
                <a:gd name="T2" fmla="*/ 88 w 480"/>
                <a:gd name="T3" fmla="*/ 96 h 848"/>
                <a:gd name="T4" fmla="*/ 40 w 480"/>
                <a:gd name="T5" fmla="*/ 240 h 848"/>
                <a:gd name="T6" fmla="*/ 328 w 480"/>
                <a:gd name="T7" fmla="*/ 432 h 848"/>
                <a:gd name="T8" fmla="*/ 472 w 480"/>
                <a:gd name="T9" fmla="*/ 624 h 848"/>
                <a:gd name="T10" fmla="*/ 376 w 480"/>
                <a:gd name="T11" fmla="*/ 768 h 848"/>
                <a:gd name="T12" fmla="*/ 232 w 480"/>
                <a:gd name="T13" fmla="*/ 816 h 848"/>
                <a:gd name="T14" fmla="*/ 88 w 480"/>
                <a:gd name="T15" fmla="*/ 816 h 848"/>
                <a:gd name="T16" fmla="*/ 40 w 480"/>
                <a:gd name="T17" fmla="*/ 624 h 848"/>
                <a:gd name="T18" fmla="*/ 232 w 480"/>
                <a:gd name="T19" fmla="*/ 38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848">
                  <a:moveTo>
                    <a:pt x="376" y="0"/>
                  </a:moveTo>
                  <a:cubicBezTo>
                    <a:pt x="260" y="28"/>
                    <a:pt x="144" y="56"/>
                    <a:pt x="88" y="96"/>
                  </a:cubicBezTo>
                  <a:cubicBezTo>
                    <a:pt x="32" y="136"/>
                    <a:pt x="0" y="184"/>
                    <a:pt x="40" y="240"/>
                  </a:cubicBezTo>
                  <a:cubicBezTo>
                    <a:pt x="80" y="296"/>
                    <a:pt x="256" y="368"/>
                    <a:pt x="328" y="432"/>
                  </a:cubicBezTo>
                  <a:cubicBezTo>
                    <a:pt x="400" y="496"/>
                    <a:pt x="464" y="568"/>
                    <a:pt x="472" y="624"/>
                  </a:cubicBezTo>
                  <a:cubicBezTo>
                    <a:pt x="480" y="680"/>
                    <a:pt x="416" y="736"/>
                    <a:pt x="376" y="768"/>
                  </a:cubicBezTo>
                  <a:cubicBezTo>
                    <a:pt x="336" y="800"/>
                    <a:pt x="280" y="808"/>
                    <a:pt x="232" y="816"/>
                  </a:cubicBezTo>
                  <a:cubicBezTo>
                    <a:pt x="184" y="824"/>
                    <a:pt x="120" y="848"/>
                    <a:pt x="88" y="816"/>
                  </a:cubicBezTo>
                  <a:cubicBezTo>
                    <a:pt x="56" y="784"/>
                    <a:pt x="16" y="696"/>
                    <a:pt x="40" y="624"/>
                  </a:cubicBezTo>
                  <a:cubicBezTo>
                    <a:pt x="64" y="552"/>
                    <a:pt x="200" y="424"/>
                    <a:pt x="232" y="384"/>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93257" name="Text Box 9"/>
            <p:cNvSpPr txBox="1">
              <a:spLocks noChangeArrowheads="1"/>
            </p:cNvSpPr>
            <p:nvPr/>
          </p:nvSpPr>
          <p:spPr bwMode="auto">
            <a:xfrm>
              <a:off x="1581150" y="1533525"/>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rgbClr val="66CCFF"/>
                  </a:solidFill>
                  <a:effectLst>
                    <a:outerShdw blurRad="38100" dist="38100" dir="2700000" algn="tl">
                      <a:srgbClr val="000000"/>
                    </a:outerShdw>
                  </a:effectLst>
                </a:rPr>
                <a:t>++</a:t>
              </a:r>
            </a:p>
          </p:txBody>
        </p:sp>
        <p:sp>
          <p:nvSpPr>
            <p:cNvPr id="693258" name="Freeform 10"/>
            <p:cNvSpPr>
              <a:spLocks/>
            </p:cNvSpPr>
            <p:nvPr/>
          </p:nvSpPr>
          <p:spPr bwMode="auto">
            <a:xfrm>
              <a:off x="1504950" y="1809750"/>
              <a:ext cx="152400" cy="228600"/>
            </a:xfrm>
            <a:custGeom>
              <a:avLst/>
              <a:gdLst>
                <a:gd name="T0" fmla="*/ 376 w 480"/>
                <a:gd name="T1" fmla="*/ 0 h 848"/>
                <a:gd name="T2" fmla="*/ 88 w 480"/>
                <a:gd name="T3" fmla="*/ 96 h 848"/>
                <a:gd name="T4" fmla="*/ 40 w 480"/>
                <a:gd name="T5" fmla="*/ 240 h 848"/>
                <a:gd name="T6" fmla="*/ 328 w 480"/>
                <a:gd name="T7" fmla="*/ 432 h 848"/>
                <a:gd name="T8" fmla="*/ 472 w 480"/>
                <a:gd name="T9" fmla="*/ 624 h 848"/>
                <a:gd name="T10" fmla="*/ 376 w 480"/>
                <a:gd name="T11" fmla="*/ 768 h 848"/>
                <a:gd name="T12" fmla="*/ 232 w 480"/>
                <a:gd name="T13" fmla="*/ 816 h 848"/>
                <a:gd name="T14" fmla="*/ 88 w 480"/>
                <a:gd name="T15" fmla="*/ 816 h 848"/>
                <a:gd name="T16" fmla="*/ 40 w 480"/>
                <a:gd name="T17" fmla="*/ 624 h 848"/>
                <a:gd name="T18" fmla="*/ 232 w 480"/>
                <a:gd name="T19" fmla="*/ 38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848">
                  <a:moveTo>
                    <a:pt x="376" y="0"/>
                  </a:moveTo>
                  <a:cubicBezTo>
                    <a:pt x="260" y="28"/>
                    <a:pt x="144" y="56"/>
                    <a:pt x="88" y="96"/>
                  </a:cubicBezTo>
                  <a:cubicBezTo>
                    <a:pt x="32" y="136"/>
                    <a:pt x="0" y="184"/>
                    <a:pt x="40" y="240"/>
                  </a:cubicBezTo>
                  <a:cubicBezTo>
                    <a:pt x="80" y="296"/>
                    <a:pt x="256" y="368"/>
                    <a:pt x="328" y="432"/>
                  </a:cubicBezTo>
                  <a:cubicBezTo>
                    <a:pt x="400" y="496"/>
                    <a:pt x="464" y="568"/>
                    <a:pt x="472" y="624"/>
                  </a:cubicBezTo>
                  <a:cubicBezTo>
                    <a:pt x="480" y="680"/>
                    <a:pt x="416" y="736"/>
                    <a:pt x="376" y="768"/>
                  </a:cubicBezTo>
                  <a:cubicBezTo>
                    <a:pt x="336" y="800"/>
                    <a:pt x="280" y="808"/>
                    <a:pt x="232" y="816"/>
                  </a:cubicBezTo>
                  <a:cubicBezTo>
                    <a:pt x="184" y="824"/>
                    <a:pt x="120" y="848"/>
                    <a:pt x="88" y="816"/>
                  </a:cubicBezTo>
                  <a:cubicBezTo>
                    <a:pt x="56" y="784"/>
                    <a:pt x="16" y="696"/>
                    <a:pt x="40" y="624"/>
                  </a:cubicBezTo>
                  <a:cubicBezTo>
                    <a:pt x="64" y="552"/>
                    <a:pt x="200" y="424"/>
                    <a:pt x="232" y="384"/>
                  </a:cubicBezTo>
                </a:path>
              </a:pathLst>
            </a:custGeom>
            <a:noFill/>
            <a:ln w="38100" cap="flat" cmpd="sng">
              <a:solidFill>
                <a:srgbClr val="66CC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93259" name="Text Box 11"/>
            <p:cNvSpPr txBox="1">
              <a:spLocks noChangeArrowheads="1"/>
            </p:cNvSpPr>
            <p:nvPr/>
          </p:nvSpPr>
          <p:spPr bwMode="auto">
            <a:xfrm>
              <a:off x="466725" y="1765300"/>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rgbClr val="FF0000"/>
                  </a:solidFill>
                  <a:effectLst>
                    <a:outerShdw blurRad="38100" dist="38100" dir="2700000" algn="tl">
                      <a:srgbClr val="000000"/>
                    </a:outerShdw>
                  </a:effectLst>
                </a:rPr>
                <a:t>-</a:t>
              </a:r>
            </a:p>
          </p:txBody>
        </p:sp>
        <p:sp>
          <p:nvSpPr>
            <p:cNvPr id="693260" name="Freeform 12"/>
            <p:cNvSpPr>
              <a:spLocks/>
            </p:cNvSpPr>
            <p:nvPr/>
          </p:nvSpPr>
          <p:spPr bwMode="auto">
            <a:xfrm>
              <a:off x="619125" y="2019300"/>
              <a:ext cx="152400" cy="228600"/>
            </a:xfrm>
            <a:custGeom>
              <a:avLst/>
              <a:gdLst>
                <a:gd name="T0" fmla="*/ 376 w 480"/>
                <a:gd name="T1" fmla="*/ 0 h 848"/>
                <a:gd name="T2" fmla="*/ 88 w 480"/>
                <a:gd name="T3" fmla="*/ 96 h 848"/>
                <a:gd name="T4" fmla="*/ 40 w 480"/>
                <a:gd name="T5" fmla="*/ 240 h 848"/>
                <a:gd name="T6" fmla="*/ 328 w 480"/>
                <a:gd name="T7" fmla="*/ 432 h 848"/>
                <a:gd name="T8" fmla="*/ 472 w 480"/>
                <a:gd name="T9" fmla="*/ 624 h 848"/>
                <a:gd name="T10" fmla="*/ 376 w 480"/>
                <a:gd name="T11" fmla="*/ 768 h 848"/>
                <a:gd name="T12" fmla="*/ 232 w 480"/>
                <a:gd name="T13" fmla="*/ 816 h 848"/>
                <a:gd name="T14" fmla="*/ 88 w 480"/>
                <a:gd name="T15" fmla="*/ 816 h 848"/>
                <a:gd name="T16" fmla="*/ 40 w 480"/>
                <a:gd name="T17" fmla="*/ 624 h 848"/>
                <a:gd name="T18" fmla="*/ 232 w 480"/>
                <a:gd name="T19" fmla="*/ 384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848">
                  <a:moveTo>
                    <a:pt x="376" y="0"/>
                  </a:moveTo>
                  <a:cubicBezTo>
                    <a:pt x="260" y="28"/>
                    <a:pt x="144" y="56"/>
                    <a:pt x="88" y="96"/>
                  </a:cubicBezTo>
                  <a:cubicBezTo>
                    <a:pt x="32" y="136"/>
                    <a:pt x="0" y="184"/>
                    <a:pt x="40" y="240"/>
                  </a:cubicBezTo>
                  <a:cubicBezTo>
                    <a:pt x="80" y="296"/>
                    <a:pt x="256" y="368"/>
                    <a:pt x="328" y="432"/>
                  </a:cubicBezTo>
                  <a:cubicBezTo>
                    <a:pt x="400" y="496"/>
                    <a:pt x="464" y="568"/>
                    <a:pt x="472" y="624"/>
                  </a:cubicBezTo>
                  <a:cubicBezTo>
                    <a:pt x="480" y="680"/>
                    <a:pt x="416" y="736"/>
                    <a:pt x="376" y="768"/>
                  </a:cubicBezTo>
                  <a:cubicBezTo>
                    <a:pt x="336" y="800"/>
                    <a:pt x="280" y="808"/>
                    <a:pt x="232" y="816"/>
                  </a:cubicBezTo>
                  <a:cubicBezTo>
                    <a:pt x="184" y="824"/>
                    <a:pt x="120" y="848"/>
                    <a:pt x="88" y="816"/>
                  </a:cubicBezTo>
                  <a:cubicBezTo>
                    <a:pt x="56" y="784"/>
                    <a:pt x="16" y="696"/>
                    <a:pt x="40" y="624"/>
                  </a:cubicBezTo>
                  <a:cubicBezTo>
                    <a:pt x="64" y="552"/>
                    <a:pt x="200" y="424"/>
                    <a:pt x="232" y="384"/>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693261" name="Line 13"/>
          <p:cNvSpPr>
            <a:spLocks noChangeShapeType="1"/>
          </p:cNvSpPr>
          <p:nvPr/>
        </p:nvSpPr>
        <p:spPr bwMode="auto">
          <a:xfrm>
            <a:off x="644770" y="1660525"/>
            <a:ext cx="7854461" cy="635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pic>
        <p:nvPicPr>
          <p:cNvPr id="69326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3671888"/>
            <a:ext cx="5926137" cy="306546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bwMode="auto">
          <a:xfrm>
            <a:off x="152400" y="940776"/>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74362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81" name="Text Box 9"/>
          <p:cNvSpPr txBox="1">
            <a:spLocks noChangeArrowheads="1"/>
          </p:cNvSpPr>
          <p:nvPr/>
        </p:nvSpPr>
        <p:spPr bwMode="auto">
          <a:xfrm>
            <a:off x="692150" y="222616"/>
            <a:ext cx="7759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dirty="0">
                <a:solidFill>
                  <a:srgbClr val="66FF33"/>
                </a:solidFill>
                <a:effectLst>
                  <a:outerShdw blurRad="38100" dist="38100" dir="2700000" algn="tl">
                    <a:srgbClr val="000000"/>
                  </a:outerShdw>
                </a:effectLst>
              </a:rPr>
              <a:t>This allows for bonds by overlap of the H 1</a:t>
            </a:r>
            <a:r>
              <a:rPr lang="en-US" altLang="en-US" sz="2400" i="1" dirty="0">
                <a:solidFill>
                  <a:srgbClr val="66FF33"/>
                </a:solidFill>
                <a:effectLst>
                  <a:outerShdw blurRad="38100" dist="38100" dir="2700000" algn="tl">
                    <a:srgbClr val="000000"/>
                  </a:outerShdw>
                </a:effectLst>
              </a:rPr>
              <a:t>s</a:t>
            </a:r>
            <a:r>
              <a:rPr lang="en-US" altLang="en-US" sz="2400" dirty="0">
                <a:solidFill>
                  <a:srgbClr val="66FF33"/>
                </a:solidFill>
                <a:effectLst>
                  <a:outerShdw blurRad="38100" dist="38100" dir="2700000" algn="tl">
                    <a:srgbClr val="000000"/>
                  </a:outerShdw>
                </a:effectLst>
              </a:rPr>
              <a:t> with the Be 2</a:t>
            </a:r>
            <a:r>
              <a:rPr lang="en-US" altLang="en-US" sz="2400" i="1" dirty="0">
                <a:solidFill>
                  <a:srgbClr val="66FF33"/>
                </a:solidFill>
                <a:effectLst>
                  <a:outerShdw blurRad="38100" dist="38100" dir="2700000" algn="tl">
                    <a:srgbClr val="000000"/>
                  </a:outerShdw>
                </a:effectLst>
              </a:rPr>
              <a:t>s</a:t>
            </a:r>
            <a:r>
              <a:rPr lang="en-US" altLang="en-US" sz="2400" dirty="0">
                <a:solidFill>
                  <a:srgbClr val="66FF33"/>
                </a:solidFill>
                <a:effectLst>
                  <a:outerShdw blurRad="38100" dist="38100" dir="2700000" algn="tl">
                    <a:srgbClr val="000000"/>
                  </a:outerShdw>
                </a:effectLst>
              </a:rPr>
              <a:t> and 2</a:t>
            </a:r>
            <a:r>
              <a:rPr lang="en-US" altLang="en-US" sz="2400" i="1" dirty="0">
                <a:solidFill>
                  <a:srgbClr val="66FF33"/>
                </a:solidFill>
                <a:effectLst>
                  <a:outerShdw blurRad="38100" dist="38100" dir="2700000" algn="tl">
                    <a:srgbClr val="000000"/>
                  </a:outerShdw>
                </a:effectLst>
              </a:rPr>
              <a:t>p</a:t>
            </a:r>
            <a:r>
              <a:rPr lang="en-US" altLang="en-US" sz="2400" dirty="0">
                <a:solidFill>
                  <a:srgbClr val="66FF33"/>
                </a:solidFill>
                <a:effectLst>
                  <a:outerShdw blurRad="38100" dist="38100" dir="2700000" algn="tl">
                    <a:srgbClr val="000000"/>
                  </a:outerShdw>
                </a:effectLst>
              </a:rPr>
              <a:t> orbitals, but gives wrong structure:</a:t>
            </a:r>
          </a:p>
        </p:txBody>
      </p:sp>
      <p:pic>
        <p:nvPicPr>
          <p:cNvPr id="2" name="Picture 1"/>
          <p:cNvPicPr>
            <a:picLocks noChangeAspect="1"/>
          </p:cNvPicPr>
          <p:nvPr/>
        </p:nvPicPr>
        <p:blipFill>
          <a:blip r:embed="rId2"/>
          <a:stretch>
            <a:fillRect/>
          </a:stretch>
        </p:blipFill>
        <p:spPr>
          <a:xfrm>
            <a:off x="142457" y="2300130"/>
            <a:ext cx="9001543" cy="2219685"/>
          </a:xfrm>
          <a:prstGeom prst="rect">
            <a:avLst/>
          </a:prstGeom>
        </p:spPr>
      </p:pic>
      <p:sp>
        <p:nvSpPr>
          <p:cNvPr id="4"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59</a:t>
            </a:fld>
            <a:endParaRPr lang="en-US" altLang="en-US" sz="2200" dirty="0">
              <a:solidFill>
                <a:srgbClr val="66FF33"/>
              </a:solidFill>
            </a:endParaRPr>
          </a:p>
        </p:txBody>
      </p:sp>
    </p:spTree>
    <p:extLst>
      <p:ext uri="{BB962C8B-B14F-4D97-AF65-F5344CB8AC3E}">
        <p14:creationId xmlns:p14="http://schemas.microsoft.com/office/powerpoint/2010/main" val="1460484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2509838"/>
            <a:ext cx="9525" cy="9525"/>
            <a:chOff x="-3" y="4317"/>
            <a:chExt cx="6" cy="6"/>
          </a:xfrm>
        </p:grpSpPr>
        <p:grpSp>
          <p:nvGrpSpPr>
            <p:cNvPr id="17411" name="Group 3"/>
            <p:cNvGrpSpPr>
              <a:grpSpLocks/>
            </p:cNvGrpSpPr>
            <p:nvPr/>
          </p:nvGrpSpPr>
          <p:grpSpPr bwMode="auto">
            <a:xfrm>
              <a:off x="0" y="4320"/>
              <a:ext cx="0" cy="0"/>
              <a:chOff x="0" y="4320"/>
              <a:chExt cx="0" cy="0"/>
            </a:xfrm>
          </p:grpSpPr>
          <p:grpSp>
            <p:nvGrpSpPr>
              <p:cNvPr id="17412" name="Group 4"/>
              <p:cNvGrpSpPr>
                <a:grpSpLocks/>
              </p:cNvGrpSpPr>
              <p:nvPr/>
            </p:nvGrpSpPr>
            <p:grpSpPr bwMode="auto">
              <a:xfrm>
                <a:off x="0" y="4320"/>
                <a:ext cx="0" cy="0"/>
                <a:chOff x="0" y="4320"/>
                <a:chExt cx="0" cy="0"/>
              </a:xfrm>
            </p:grpSpPr>
            <p:sp>
              <p:nvSpPr>
                <p:cNvPr id="17413" name="Rectangle 5"/>
                <p:cNvSpPr>
                  <a:spLocks noChangeArrowheads="1"/>
                </p:cNvSpPr>
                <p:nvPr/>
              </p:nvSpPr>
              <p:spPr bwMode="auto">
                <a:xfrm>
                  <a:off x="0" y="432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17414" name="Group 6"/>
                <p:cNvGrpSpPr>
                  <a:grpSpLocks/>
                </p:cNvGrpSpPr>
                <p:nvPr/>
              </p:nvGrpSpPr>
              <p:grpSpPr bwMode="auto">
                <a:xfrm>
                  <a:off x="0" y="4320"/>
                  <a:ext cx="0" cy="0"/>
                  <a:chOff x="0" y="4320"/>
                  <a:chExt cx="0" cy="0"/>
                </a:xfrm>
              </p:grpSpPr>
              <p:sp>
                <p:nvSpPr>
                  <p:cNvPr id="17415" name="Rectangle 7"/>
                  <p:cNvSpPr>
                    <a:spLocks noChangeArrowheads="1"/>
                  </p:cNvSpPr>
                  <p:nvPr/>
                </p:nvSpPr>
                <p:spPr bwMode="auto">
                  <a:xfrm>
                    <a:off x="0" y="432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416" name="Rectangle 8"/>
                  <p:cNvSpPr>
                    <a:spLocks noChangeArrowheads="1"/>
                  </p:cNvSpPr>
                  <p:nvPr/>
                </p:nvSpPr>
                <p:spPr bwMode="auto">
                  <a:xfrm>
                    <a:off x="0" y="432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36" tIns="44436" rIns="44436" bIns="44436">
                    <a:spAutoFit/>
                  </a:bodyPr>
                  <a:lstStyle/>
                  <a:p>
                    <a:endParaRPr lang="en-US"/>
                  </a:p>
                </p:txBody>
              </p:sp>
            </p:grpSp>
          </p:grpSp>
          <p:sp>
            <p:nvSpPr>
              <p:cNvPr id="17417" name="Rectangle 9"/>
              <p:cNvSpPr>
                <a:spLocks noChangeArrowheads="1"/>
              </p:cNvSpPr>
              <p:nvPr/>
            </p:nvSpPr>
            <p:spPr bwMode="auto">
              <a:xfrm>
                <a:off x="0" y="4320"/>
                <a:ext cx="0"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7418" name="Rectangle 10"/>
            <p:cNvSpPr>
              <a:spLocks noChangeArrowheads="1"/>
            </p:cNvSpPr>
            <p:nvPr/>
          </p:nvSpPr>
          <p:spPr bwMode="auto">
            <a:xfrm>
              <a:off x="-3" y="4317"/>
              <a:ext cx="6" cy="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7420" name="Rectangle 12"/>
          <p:cNvSpPr>
            <a:spLocks noGrp="1" noChangeArrowheads="1"/>
          </p:cNvSpPr>
          <p:nvPr>
            <p:ph type="title"/>
          </p:nvPr>
        </p:nvSpPr>
        <p:spPr>
          <a:xfrm>
            <a:off x="685800" y="77759"/>
            <a:ext cx="7772400" cy="1143000"/>
          </a:xfrm>
        </p:spPr>
        <p:txBody>
          <a:bodyPr/>
          <a:lstStyle/>
          <a:p>
            <a:r>
              <a:rPr lang="en-US" altLang="en-US" sz="4000" b="1">
                <a:solidFill>
                  <a:srgbClr val="66FF66"/>
                </a:solidFill>
                <a:latin typeface="Comic Sans MS" panose="030F0702030302020204" pitchFamily="66" charset="0"/>
              </a:rPr>
              <a:t>Public Fear Of Chemistry</a:t>
            </a:r>
            <a:br>
              <a:rPr lang="en-US" altLang="en-US" sz="4000" b="1">
                <a:solidFill>
                  <a:srgbClr val="66FF66"/>
                </a:solidFill>
                <a:latin typeface="Comic Sans MS" panose="030F0702030302020204" pitchFamily="66" charset="0"/>
              </a:rPr>
            </a:br>
            <a:endParaRPr lang="en-US" altLang="en-US" sz="4000" b="1" i="1">
              <a:solidFill>
                <a:srgbClr val="FF00FF"/>
              </a:solidFill>
              <a:latin typeface="Comic Sans MS" panose="030F0702030302020204" pitchFamily="66" charset="0"/>
            </a:endParaRPr>
          </a:p>
        </p:txBody>
      </p:sp>
      <p:grpSp>
        <p:nvGrpSpPr>
          <p:cNvPr id="2" name="Group 1"/>
          <p:cNvGrpSpPr/>
          <p:nvPr/>
        </p:nvGrpSpPr>
        <p:grpSpPr>
          <a:xfrm>
            <a:off x="228600" y="838200"/>
            <a:ext cx="8686800" cy="5943600"/>
            <a:chOff x="533400" y="1222318"/>
            <a:chExt cx="8077200" cy="5483282"/>
          </a:xfrm>
        </p:grpSpPr>
        <p:pic>
          <p:nvPicPr>
            <p:cNvPr id="15" name="Picture 2" descr="ZonaR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22318"/>
              <a:ext cx="8077200" cy="5483282"/>
            </a:xfrm>
            <a:prstGeom prst="rect">
              <a:avLst/>
            </a:prstGeom>
            <a:noFill/>
            <a:extLst>
              <a:ext uri="{909E8E84-426E-40DD-AFC4-6F175D3DCCD1}">
                <a14:hiddenFill xmlns:a14="http://schemas.microsoft.com/office/drawing/2010/main">
                  <a:solidFill>
                    <a:srgbClr val="FFFFFF"/>
                  </a:solidFill>
                </a14:hiddenFill>
              </a:ext>
            </a:extLst>
          </p:spPr>
        </p:pic>
        <p:sp>
          <p:nvSpPr>
            <p:cNvPr id="16" name="Line 3"/>
            <p:cNvSpPr>
              <a:spLocks noChangeShapeType="1"/>
            </p:cNvSpPr>
            <p:nvPr/>
          </p:nvSpPr>
          <p:spPr bwMode="auto">
            <a:xfrm>
              <a:off x="922283" y="3003333"/>
              <a:ext cx="381000" cy="990600"/>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
            <p:cNvSpPr>
              <a:spLocks noChangeShapeType="1"/>
            </p:cNvSpPr>
            <p:nvPr/>
          </p:nvSpPr>
          <p:spPr bwMode="auto">
            <a:xfrm>
              <a:off x="1171902" y="2795751"/>
              <a:ext cx="381000" cy="990600"/>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
            <p:cNvSpPr>
              <a:spLocks noChangeShapeType="1"/>
            </p:cNvSpPr>
            <p:nvPr/>
          </p:nvSpPr>
          <p:spPr bwMode="auto">
            <a:xfrm>
              <a:off x="1363717" y="2682766"/>
              <a:ext cx="381000" cy="990600"/>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cxnSp>
        <p:nvCxnSpPr>
          <p:cNvPr id="17" name="Straight Connector 16"/>
          <p:cNvCxnSpPr/>
          <p:nvPr/>
        </p:nvCxnSpPr>
        <p:spPr bwMode="auto">
          <a:xfrm flipV="1">
            <a:off x="148492" y="716660"/>
            <a:ext cx="8847016" cy="1212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a:t>
            </a:fld>
            <a:endParaRPr lang="en-US" altLang="en-US" sz="2200" dirty="0">
              <a:solidFill>
                <a:srgbClr val="66FF33"/>
              </a:solidFill>
            </a:endParaRPr>
          </a:p>
        </p:txBody>
      </p:sp>
    </p:spTree>
    <p:extLst>
      <p:ext uri="{BB962C8B-B14F-4D97-AF65-F5344CB8AC3E}">
        <p14:creationId xmlns:p14="http://schemas.microsoft.com/office/powerpoint/2010/main" val="4016637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 y="1278976"/>
            <a:ext cx="9013710" cy="4300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4" action="ppaction://hlinkfile"/>
          </p:cNvPr>
          <p:cNvSpPr txBox="1"/>
          <p:nvPr/>
        </p:nvSpPr>
        <p:spPr>
          <a:xfrm>
            <a:off x="8471877" y="6330462"/>
            <a:ext cx="373820" cy="276999"/>
          </a:xfrm>
          <a:prstGeom prst="rect">
            <a:avLst/>
          </a:prstGeom>
          <a:solidFill>
            <a:schemeClr val="accent3">
              <a:lumMod val="50000"/>
            </a:schemeClr>
          </a:solidFill>
        </p:spPr>
        <p:txBody>
          <a:bodyPr wrap="none" rtlCol="0">
            <a:spAutoFit/>
          </a:bodyPr>
          <a:lstStyle/>
          <a:p>
            <a:r>
              <a:rPr lang="en-US" sz="1200">
                <a:solidFill>
                  <a:schemeClr val="bg1">
                    <a:lumMod val="60000"/>
                    <a:lumOff val="40000"/>
                  </a:schemeClr>
                </a:solidFill>
              </a:rPr>
              <a:t>Sp</a:t>
            </a:r>
          </a:p>
        </p:txBody>
      </p:sp>
      <p:sp>
        <p:nvSpPr>
          <p:cNvPr id="4" name="Rectangle 3"/>
          <p:cNvSpPr/>
          <p:nvPr/>
        </p:nvSpPr>
        <p:spPr>
          <a:xfrm>
            <a:off x="48241" y="142818"/>
            <a:ext cx="9214382" cy="769441"/>
          </a:xfrm>
          <a:prstGeom prst="rect">
            <a:avLst/>
          </a:prstGeom>
        </p:spPr>
        <p:txBody>
          <a:bodyPr wrap="none">
            <a:spAutoFit/>
          </a:bodyPr>
          <a:lstStyle/>
          <a:p>
            <a:r>
              <a:rPr lang="en-US" altLang="en-US" b="1" dirty="0">
                <a:solidFill>
                  <a:srgbClr val="66FF33"/>
                </a:solidFill>
                <a:effectLst>
                  <a:outerShdw blurRad="38100" dist="38100" dir="2700000" algn="tl">
                    <a:srgbClr val="000000"/>
                  </a:outerShdw>
                </a:effectLst>
                <a:latin typeface="Comic Sans MS"/>
                <a:ea typeface="+mj-ea"/>
                <a:cs typeface="+mj-cs"/>
              </a:rPr>
              <a:t>Hybridization of </a:t>
            </a:r>
            <a:r>
              <a:rPr lang="en-US" altLang="en-US" b="1" i="1" dirty="0">
                <a:solidFill>
                  <a:srgbClr val="66FF33"/>
                </a:solidFill>
                <a:effectLst>
                  <a:outerShdw blurRad="38100" dist="38100" dir="2700000" algn="tl">
                    <a:srgbClr val="000000"/>
                  </a:outerShdw>
                </a:effectLst>
                <a:latin typeface="Comic Sans MS"/>
                <a:ea typeface="+mj-ea"/>
                <a:cs typeface="+mj-cs"/>
              </a:rPr>
              <a:t>s</a:t>
            </a:r>
            <a:r>
              <a:rPr lang="en-US" altLang="en-US" b="1" dirty="0">
                <a:solidFill>
                  <a:srgbClr val="66FF33"/>
                </a:solidFill>
                <a:effectLst>
                  <a:outerShdw blurRad="38100" dist="38100" dir="2700000" algn="tl">
                    <a:srgbClr val="000000"/>
                  </a:outerShdw>
                </a:effectLst>
                <a:latin typeface="Comic Sans MS"/>
                <a:ea typeface="+mj-ea"/>
                <a:cs typeface="+mj-cs"/>
              </a:rPr>
              <a:t> and </a:t>
            </a:r>
            <a:r>
              <a:rPr lang="en-US" altLang="en-US" b="1" i="1" dirty="0">
                <a:solidFill>
                  <a:srgbClr val="66FF33"/>
                </a:solidFill>
                <a:effectLst>
                  <a:outerShdw blurRad="38100" dist="38100" dir="2700000" algn="tl">
                    <a:srgbClr val="000000"/>
                  </a:outerShdw>
                </a:effectLst>
                <a:latin typeface="Comic Sans MS"/>
                <a:ea typeface="+mj-ea"/>
                <a:cs typeface="+mj-cs"/>
              </a:rPr>
              <a:t>p </a:t>
            </a:r>
            <a:r>
              <a:rPr lang="en-US" altLang="en-US" b="1" dirty="0">
                <a:solidFill>
                  <a:srgbClr val="66FF33"/>
                </a:solidFill>
                <a:effectLst>
                  <a:outerShdw blurRad="38100" dist="38100" dir="2700000" algn="tl">
                    <a:srgbClr val="000000"/>
                  </a:outerShdw>
                </a:effectLst>
                <a:latin typeface="Comic Sans MS"/>
                <a:ea typeface="+mj-ea"/>
                <a:cs typeface="+mj-cs"/>
              </a:rPr>
              <a:t>orbitals</a:t>
            </a:r>
            <a:endParaRPr lang="en-US" dirty="0"/>
          </a:p>
        </p:txBody>
      </p:sp>
      <p:sp>
        <p:nvSpPr>
          <p:cNvPr id="6" name="Slide Number Placeholder 5"/>
          <p:cNvSpPr>
            <a:spLocks noGrp="1"/>
          </p:cNvSpPr>
          <p:nvPr>
            <p:ph type="sldNum" sz="quarter" idx="11"/>
          </p:nvPr>
        </p:nvSpPr>
        <p:spPr/>
        <p:txBody>
          <a:bodyPr/>
          <a:lstStyle/>
          <a:p>
            <a:pPr algn="l"/>
            <a:fld id="{357EC104-7421-44F5-A1D9-5D861196B4E1}" type="slidenum">
              <a:rPr lang="en-US" altLang="en-US" smtClean="0"/>
              <a:pPr algn="l"/>
              <a:t>60</a:t>
            </a:fld>
            <a:endParaRPr lang="en-US" altLang="en-US" dirty="0"/>
          </a:p>
        </p:txBody>
      </p:sp>
    </p:spTree>
    <p:extLst>
      <p:ext uri="{BB962C8B-B14F-4D97-AF65-F5344CB8AC3E}">
        <p14:creationId xmlns:p14="http://schemas.microsoft.com/office/powerpoint/2010/main" val="2538332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tretch>
            <a:fillRect/>
          </a:stretch>
        </p:blipFill>
        <p:spPr bwMode="auto">
          <a:xfrm>
            <a:off x="3155816" y="4519434"/>
            <a:ext cx="1305159" cy="1892096"/>
          </a:xfrm>
          <a:prstGeom prst="rect">
            <a:avLst/>
          </a:prstGeom>
          <a:noFill/>
          <a:ln w="9525">
            <a:noFill/>
            <a:miter lim="800000"/>
            <a:headEnd/>
            <a:tailEnd/>
          </a:ln>
        </p:spPr>
      </p:pic>
      <p:sp>
        <p:nvSpPr>
          <p:cNvPr id="39939" name="Title 1"/>
          <p:cNvSpPr>
            <a:spLocks noGrp="1"/>
          </p:cNvSpPr>
          <p:nvPr>
            <p:ph type="title"/>
          </p:nvPr>
        </p:nvSpPr>
        <p:spPr>
          <a:xfrm>
            <a:off x="457200" y="106363"/>
            <a:ext cx="8229600" cy="738187"/>
          </a:xfrm>
        </p:spPr>
        <p:txBody>
          <a:bodyPr/>
          <a:lstStyle/>
          <a:p>
            <a:pPr eaLnBrk="1" hangingPunct="1"/>
            <a:r>
              <a:rPr lang="en-US" dirty="0"/>
              <a:t> </a:t>
            </a:r>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p>
        </p:txBody>
      </p:sp>
      <p:sp>
        <p:nvSpPr>
          <p:cNvPr id="39940" name="Content Placeholder 2"/>
          <p:cNvSpPr>
            <a:spLocks noGrp="1"/>
          </p:cNvSpPr>
          <p:nvPr>
            <p:ph sz="half" idx="1"/>
          </p:nvPr>
        </p:nvSpPr>
        <p:spPr>
          <a:xfrm>
            <a:off x="193675" y="844550"/>
            <a:ext cx="8743950" cy="2725738"/>
          </a:xfrm>
        </p:spPr>
        <p:txBody>
          <a:bodyPr/>
          <a:lstStyle/>
          <a:p>
            <a:pPr eaLnBrk="1" hangingPunct="1"/>
            <a:r>
              <a:rPr lang="en-US"/>
              <a:t>Given the electron configuration for C and H, imagine how their atomic orbitals might overlap</a:t>
            </a:r>
          </a:p>
          <a:p>
            <a:pPr eaLnBrk="1" hangingPunct="1"/>
            <a:endParaRPr lang="en-US"/>
          </a:p>
          <a:p>
            <a:pPr eaLnBrk="1" hangingPunct="1"/>
            <a:endParaRPr lang="en-US"/>
          </a:p>
          <a:p>
            <a:pPr eaLnBrk="1" hangingPunct="1"/>
            <a:endParaRPr lang="en-US"/>
          </a:p>
          <a:p>
            <a:pPr eaLnBrk="1" hangingPunct="1"/>
            <a:endParaRPr lang="en-US"/>
          </a:p>
          <a:p>
            <a:pPr eaLnBrk="1" hangingPunct="1"/>
            <a:r>
              <a:rPr lang="en-US"/>
              <a:t>Would such orbital overlap </a:t>
            </a:r>
          </a:p>
          <a:p>
            <a:pPr eaLnBrk="1" hangingPunct="1">
              <a:spcBef>
                <a:spcPct val="0"/>
              </a:spcBef>
              <a:buFont typeface="Arial" charset="0"/>
              <a:buNone/>
            </a:pPr>
            <a:r>
              <a:rPr lang="en-US"/>
              <a:t>	yield methane?</a:t>
            </a:r>
          </a:p>
        </p:txBody>
      </p:sp>
      <p:pic>
        <p:nvPicPr>
          <p:cNvPr id="39946" name="Picture 2"/>
          <p:cNvPicPr>
            <a:picLocks noChangeAspect="1" noChangeArrowheads="1"/>
          </p:cNvPicPr>
          <p:nvPr/>
        </p:nvPicPr>
        <p:blipFill>
          <a:blip r:embed="rId4"/>
          <a:stretch>
            <a:fillRect/>
          </a:stretch>
        </p:blipFill>
        <p:spPr bwMode="auto">
          <a:xfrm>
            <a:off x="2155482" y="1779588"/>
            <a:ext cx="2349092" cy="2071687"/>
          </a:xfrm>
          <a:prstGeom prst="rect">
            <a:avLst/>
          </a:prstGeom>
          <a:noFill/>
          <a:ln w="9525">
            <a:noFill/>
            <a:miter lim="800000"/>
            <a:headEnd/>
            <a:tailEnd/>
          </a:ln>
        </p:spPr>
      </p:pic>
      <p:pic>
        <p:nvPicPr>
          <p:cNvPr id="39947" name="Picture 3"/>
          <p:cNvPicPr>
            <a:picLocks noChangeAspect="1" noChangeArrowheads="1"/>
          </p:cNvPicPr>
          <p:nvPr/>
        </p:nvPicPr>
        <p:blipFill>
          <a:blip r:embed="rId5"/>
          <a:stretch>
            <a:fillRect/>
          </a:stretch>
        </p:blipFill>
        <p:spPr bwMode="auto">
          <a:xfrm>
            <a:off x="4976002" y="1914763"/>
            <a:ext cx="2105239" cy="1886295"/>
          </a:xfrm>
          <a:prstGeom prst="rect">
            <a:avLst/>
          </a:prstGeom>
          <a:noFill/>
          <a:ln w="9525">
            <a:noFill/>
            <a:miter lim="800000"/>
            <a:headEnd/>
            <a:tailEnd/>
          </a:ln>
        </p:spPr>
      </p:pic>
      <p:pic>
        <p:nvPicPr>
          <p:cNvPr id="39945" name="Picture 5"/>
          <p:cNvPicPr>
            <a:picLocks noChangeAspect="1" noChangeArrowheads="1"/>
          </p:cNvPicPr>
          <p:nvPr/>
        </p:nvPicPr>
        <p:blipFill>
          <a:blip r:embed="rId6">
            <a:clrChange>
              <a:clrFrom>
                <a:srgbClr val="FFFFFF"/>
              </a:clrFrom>
              <a:clrTo>
                <a:srgbClr val="FFFFFF">
                  <a:alpha val="0"/>
                </a:srgbClr>
              </a:clrTo>
            </a:clrChange>
          </a:blip>
          <a:stretch>
            <a:fillRect/>
          </a:stretch>
        </p:blipFill>
        <p:spPr bwMode="auto">
          <a:xfrm>
            <a:off x="4949844" y="3939002"/>
            <a:ext cx="2387862" cy="2454889"/>
          </a:xfrm>
          <a:prstGeom prst="rect">
            <a:avLst/>
          </a:prstGeom>
          <a:noFill/>
          <a:ln w="9525">
            <a:noFill/>
            <a:miter lim="800000"/>
            <a:headEnd/>
            <a:tailEnd/>
          </a:ln>
        </p:spPr>
      </p:pic>
      <p:sp>
        <p:nvSpPr>
          <p:cNvPr id="10"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61</a:t>
            </a:fld>
            <a:endParaRPr lang="en-US" altLang="en-US" sz="2200" dirty="0">
              <a:solidFill>
                <a:srgbClr val="66FF33"/>
              </a:solidFill>
            </a:endParaRPr>
          </a:p>
        </p:txBody>
      </p:sp>
    </p:spTree>
    <p:extLst>
      <p:ext uri="{BB962C8B-B14F-4D97-AF65-F5344CB8AC3E}">
        <p14:creationId xmlns:p14="http://schemas.microsoft.com/office/powerpoint/2010/main" val="3222117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06363"/>
            <a:ext cx="8229600" cy="738187"/>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40963" name="Content Placeholder 2"/>
          <p:cNvSpPr>
            <a:spLocks noGrp="1"/>
          </p:cNvSpPr>
          <p:nvPr>
            <p:ph sz="half" idx="1"/>
          </p:nvPr>
        </p:nvSpPr>
        <p:spPr>
          <a:xfrm>
            <a:off x="193675" y="844550"/>
            <a:ext cx="8743950" cy="2725738"/>
          </a:xfrm>
        </p:spPr>
        <p:txBody>
          <a:bodyPr/>
          <a:lstStyle/>
          <a:p>
            <a:pPr eaLnBrk="1" hangingPunct="1"/>
            <a:r>
              <a:rPr lang="en-US" dirty="0"/>
              <a:t>To make methane, the C atom must have 4 atomic </a:t>
            </a:r>
            <a:r>
              <a:rPr lang="en-US" dirty="0" err="1"/>
              <a:t>orbitals</a:t>
            </a:r>
            <a:r>
              <a:rPr lang="en-US" dirty="0"/>
              <a:t> available for overlapping</a:t>
            </a:r>
          </a:p>
          <a:p>
            <a:pPr eaLnBrk="1" hangingPunct="1"/>
            <a:r>
              <a:rPr lang="en-US" dirty="0"/>
              <a:t>If an electron is excited from the 2</a:t>
            </a:r>
            <a:r>
              <a:rPr lang="en-US" i="1" dirty="0"/>
              <a:t>s</a:t>
            </a:r>
            <a:r>
              <a:rPr lang="en-US" dirty="0"/>
              <a:t> to the 2</a:t>
            </a:r>
            <a:r>
              <a:rPr lang="en-US" i="1" dirty="0"/>
              <a:t>p</a:t>
            </a:r>
            <a:r>
              <a:rPr lang="en-US" dirty="0"/>
              <a:t>, will that make it suitable for making methane?</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If four H atoms were to come in and overlap with the 2</a:t>
            </a:r>
            <a:r>
              <a:rPr lang="en-US" i="1" dirty="0"/>
              <a:t>s</a:t>
            </a:r>
            <a:r>
              <a:rPr lang="en-US" dirty="0"/>
              <a:t> and 2</a:t>
            </a:r>
            <a:r>
              <a:rPr lang="en-US" i="1" dirty="0"/>
              <a:t>p</a:t>
            </a:r>
            <a:r>
              <a:rPr lang="en-US" dirty="0"/>
              <a:t> </a:t>
            </a:r>
            <a:r>
              <a:rPr lang="en-US" dirty="0" err="1"/>
              <a:t>orbitals</a:t>
            </a:r>
            <a:r>
              <a:rPr lang="en-US" dirty="0"/>
              <a:t>, what geometry would the resulting methane have?</a:t>
            </a:r>
          </a:p>
        </p:txBody>
      </p:sp>
      <p:pic>
        <p:nvPicPr>
          <p:cNvPr id="40967" name="Picture 2"/>
          <p:cNvPicPr>
            <a:picLocks noChangeAspect="1" noChangeArrowheads="1"/>
          </p:cNvPicPr>
          <p:nvPr/>
        </p:nvPicPr>
        <p:blipFill>
          <a:blip r:embed="rId3"/>
          <a:stretch>
            <a:fillRect/>
          </a:stretch>
        </p:blipFill>
        <p:spPr bwMode="auto">
          <a:xfrm>
            <a:off x="1162245" y="2774947"/>
            <a:ext cx="6819510" cy="1987400"/>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62</a:t>
            </a:fld>
            <a:endParaRPr lang="en-US" altLang="en-US" sz="2200" dirty="0">
              <a:solidFill>
                <a:srgbClr val="66FF33"/>
              </a:solidFill>
            </a:endParaRPr>
          </a:p>
        </p:txBody>
      </p:sp>
    </p:spTree>
    <p:extLst>
      <p:ext uri="{BB962C8B-B14F-4D97-AF65-F5344CB8AC3E}">
        <p14:creationId xmlns:p14="http://schemas.microsoft.com/office/powerpoint/2010/main" val="310949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41987" name="Content Placeholder 2"/>
          <p:cNvSpPr>
            <a:spLocks noGrp="1"/>
          </p:cNvSpPr>
          <p:nvPr>
            <p:ph sz="half" idx="1"/>
          </p:nvPr>
        </p:nvSpPr>
        <p:spPr>
          <a:xfrm>
            <a:off x="193675" y="844550"/>
            <a:ext cx="8743950" cy="2725738"/>
          </a:xfrm>
        </p:spPr>
        <p:txBody>
          <a:bodyPr/>
          <a:lstStyle/>
          <a:p>
            <a:pPr eaLnBrk="1" hangingPunct="1"/>
            <a:r>
              <a:rPr lang="en-US"/>
              <a:t>The carbon must undergo hybridization to form 4 equal </a:t>
            </a:r>
            <a:r>
              <a:rPr lang="en-US" b="1"/>
              <a:t>atomic</a:t>
            </a:r>
            <a:r>
              <a:rPr lang="en-US"/>
              <a:t> orbitals</a:t>
            </a:r>
          </a:p>
          <a:p>
            <a:pPr eaLnBrk="1" hangingPunct="1"/>
            <a:r>
              <a:rPr lang="en-US"/>
              <a:t>The </a:t>
            </a:r>
            <a:r>
              <a:rPr lang="en-US" b="1"/>
              <a:t>atomic </a:t>
            </a:r>
            <a:r>
              <a:rPr lang="en-US"/>
              <a:t>orbitals must be equal in energy to form four equal-energy symmetrical C-H bonds</a:t>
            </a:r>
          </a:p>
          <a:p>
            <a:pPr eaLnBrk="1" hangingPunct="1"/>
            <a:endParaRPr lang="en-US"/>
          </a:p>
          <a:p>
            <a:pPr eaLnBrk="1" hangingPunct="1"/>
            <a:endParaRPr lang="en-US"/>
          </a:p>
          <a:p>
            <a:pPr eaLnBrk="1" hangingPunct="1"/>
            <a:endParaRPr lang="en-US"/>
          </a:p>
          <a:p>
            <a:pPr eaLnBrk="1" hangingPunct="1"/>
            <a:endParaRPr lang="en-US"/>
          </a:p>
        </p:txBody>
      </p:sp>
      <p:pic>
        <p:nvPicPr>
          <p:cNvPr id="41991" name="Picture 2"/>
          <p:cNvPicPr>
            <a:picLocks noChangeAspect="1" noChangeArrowheads="1"/>
          </p:cNvPicPr>
          <p:nvPr/>
        </p:nvPicPr>
        <p:blipFill>
          <a:blip r:embed="rId3"/>
          <a:stretch>
            <a:fillRect/>
          </a:stretch>
        </p:blipFill>
        <p:spPr bwMode="auto">
          <a:xfrm>
            <a:off x="286625" y="3021052"/>
            <a:ext cx="8570751" cy="2865080"/>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63</a:t>
            </a:fld>
            <a:endParaRPr lang="en-US" altLang="en-US" sz="2200" dirty="0">
              <a:solidFill>
                <a:srgbClr val="66FF33"/>
              </a:solidFill>
            </a:endParaRPr>
          </a:p>
        </p:txBody>
      </p:sp>
    </p:spTree>
    <p:extLst>
      <p:ext uri="{BB962C8B-B14F-4D97-AF65-F5344CB8AC3E}">
        <p14:creationId xmlns:p14="http://schemas.microsoft.com/office/powerpoint/2010/main" val="30879060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43011" name="Content Placeholder 2"/>
          <p:cNvSpPr>
            <a:spLocks noGrp="1"/>
          </p:cNvSpPr>
          <p:nvPr>
            <p:ph sz="half" idx="1"/>
          </p:nvPr>
        </p:nvSpPr>
        <p:spPr>
          <a:xfrm>
            <a:off x="193675" y="3324819"/>
            <a:ext cx="8743950" cy="1234682"/>
          </a:xfrm>
        </p:spPr>
        <p:txBody>
          <a:bodyPr/>
          <a:lstStyle/>
          <a:p>
            <a:pPr eaLnBrk="1" hangingPunct="1"/>
            <a:r>
              <a:rPr lang="en-US" dirty="0"/>
              <a:t>Should the shape of an </a:t>
            </a:r>
            <a:r>
              <a:rPr lang="en-US" i="1" dirty="0"/>
              <a:t>sp</a:t>
            </a:r>
            <a:r>
              <a:rPr lang="en-US" baseline="30000" dirty="0"/>
              <a:t>3</a:t>
            </a:r>
            <a:r>
              <a:rPr lang="en-US" dirty="0"/>
              <a:t> orbital look more like an </a:t>
            </a:r>
            <a:r>
              <a:rPr lang="en-US" i="1" dirty="0" err="1"/>
              <a:t>s</a:t>
            </a:r>
            <a:r>
              <a:rPr lang="en-US" dirty="0"/>
              <a:t> or more like </a:t>
            </a:r>
            <a:r>
              <a:rPr lang="en-US" i="1" dirty="0" err="1"/>
              <a:t>p</a:t>
            </a:r>
            <a:r>
              <a:rPr lang="en-US" dirty="0"/>
              <a:t> orbital?</a:t>
            </a:r>
          </a:p>
        </p:txBody>
      </p:sp>
      <p:pic>
        <p:nvPicPr>
          <p:cNvPr id="43015" name="Picture 2"/>
          <p:cNvPicPr>
            <a:picLocks noChangeAspect="1" noChangeArrowheads="1"/>
          </p:cNvPicPr>
          <p:nvPr/>
        </p:nvPicPr>
        <p:blipFill>
          <a:blip r:embed="rId3"/>
          <a:stretch>
            <a:fillRect/>
          </a:stretch>
        </p:blipFill>
        <p:spPr bwMode="auto">
          <a:xfrm>
            <a:off x="994102" y="923924"/>
            <a:ext cx="7155796" cy="2392081"/>
          </a:xfrm>
          <a:prstGeom prst="rect">
            <a:avLst/>
          </a:prstGeom>
          <a:noFill/>
          <a:ln w="9525">
            <a:noFill/>
            <a:miter lim="800000"/>
            <a:headEnd/>
            <a:tailEnd/>
          </a:ln>
        </p:spPr>
      </p:pic>
      <p:pic>
        <p:nvPicPr>
          <p:cNvPr id="43016" name="Picture 5"/>
          <p:cNvPicPr>
            <a:picLocks noChangeAspect="1" noChangeArrowheads="1"/>
          </p:cNvPicPr>
          <p:nvPr/>
        </p:nvPicPr>
        <p:blipFill>
          <a:blip r:embed="rId4"/>
          <a:stretch>
            <a:fillRect/>
          </a:stretch>
        </p:blipFill>
        <p:spPr bwMode="auto">
          <a:xfrm>
            <a:off x="2498526" y="4590494"/>
            <a:ext cx="4146948" cy="1432993"/>
          </a:xfrm>
          <a:prstGeom prst="rect">
            <a:avLst/>
          </a:prstGeom>
          <a:noFill/>
          <a:ln w="9525">
            <a:noFill/>
            <a:miter lim="800000"/>
            <a:headEnd/>
            <a:tailEnd/>
          </a:ln>
        </p:spPr>
      </p:pic>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64</a:t>
            </a:fld>
            <a:endParaRPr lang="en-US" altLang="en-US" sz="2200" dirty="0">
              <a:solidFill>
                <a:srgbClr val="66FF33"/>
              </a:solidFill>
            </a:endParaRPr>
          </a:p>
        </p:txBody>
      </p:sp>
    </p:spTree>
    <p:extLst>
      <p:ext uri="{BB962C8B-B14F-4D97-AF65-F5344CB8AC3E}">
        <p14:creationId xmlns:p14="http://schemas.microsoft.com/office/powerpoint/2010/main" val="245414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7" name="Rectangle 3"/>
          <p:cNvSpPr>
            <a:spLocks noGrp="1" noChangeArrowheads="1"/>
          </p:cNvSpPr>
          <p:nvPr>
            <p:ph type="title"/>
          </p:nvPr>
        </p:nvSpPr>
        <p:spPr>
          <a:xfrm>
            <a:off x="685800" y="476742"/>
            <a:ext cx="7772400" cy="1143000"/>
          </a:xfrm>
        </p:spPr>
        <p:txBody>
          <a:bodyPr/>
          <a:lstStyle/>
          <a:p>
            <a:r>
              <a:rPr lang="en-US" altLang="en-US" sz="4000">
                <a:solidFill>
                  <a:srgbClr val="66FF33"/>
                </a:solidFill>
                <a:latin typeface="+mn-lt"/>
              </a:rPr>
              <a:t>Bonding In Methane: </a:t>
            </a:r>
            <a:br>
              <a:rPr lang="en-US" altLang="en-US" sz="4000">
                <a:solidFill>
                  <a:srgbClr val="66FF33"/>
                </a:solidFill>
                <a:latin typeface="+mn-lt"/>
              </a:rPr>
            </a:br>
            <a:r>
              <a:rPr lang="en-US" altLang="en-US" sz="4000">
                <a:solidFill>
                  <a:srgbClr val="66FF33"/>
                </a:solidFill>
                <a:latin typeface="+mn-lt"/>
              </a:rPr>
              <a:t>Hybridization To Tetrahedral</a:t>
            </a:r>
          </a:p>
        </p:txBody>
      </p:sp>
      <p:sp>
        <p:nvSpPr>
          <p:cNvPr id="697348" name="Text Box 4"/>
          <p:cNvSpPr txBox="1">
            <a:spLocks noChangeArrowheads="1"/>
          </p:cNvSpPr>
          <p:nvPr/>
        </p:nvSpPr>
        <p:spPr bwMode="auto">
          <a:xfrm>
            <a:off x="698500" y="5876925"/>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endParaRPr>
          </a:p>
        </p:txBody>
      </p:sp>
      <p:sp>
        <p:nvSpPr>
          <p:cNvPr id="697350" name="Text Box 6"/>
          <p:cNvSpPr txBox="1">
            <a:spLocks noChangeArrowheads="1"/>
          </p:cNvSpPr>
          <p:nvPr/>
        </p:nvSpPr>
        <p:spPr bwMode="auto">
          <a:xfrm>
            <a:off x="1003300" y="6181725"/>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endParaRPr>
          </a:p>
        </p:txBody>
      </p:sp>
      <p:pic>
        <p:nvPicPr>
          <p:cNvPr id="2" name="Picture 1"/>
          <p:cNvPicPr>
            <a:picLocks noChangeAspect="1"/>
          </p:cNvPicPr>
          <p:nvPr/>
        </p:nvPicPr>
        <p:blipFill>
          <a:blip r:embed="rId2"/>
          <a:stretch>
            <a:fillRect/>
          </a:stretch>
        </p:blipFill>
        <p:spPr>
          <a:xfrm>
            <a:off x="46770" y="2099217"/>
            <a:ext cx="9032297" cy="2480598"/>
          </a:xfrm>
          <a:prstGeom prst="rect">
            <a:avLst/>
          </a:prstGeom>
        </p:spPr>
      </p:pic>
      <p:sp>
        <p:nvSpPr>
          <p:cNvPr id="3" name="TextBox 2">
            <a:hlinkClick r:id="rId3" action="ppaction://hlinkfile"/>
          </p:cNvPr>
          <p:cNvSpPr txBox="1"/>
          <p:nvPr/>
        </p:nvSpPr>
        <p:spPr>
          <a:xfrm>
            <a:off x="8401538" y="6385169"/>
            <a:ext cx="436338" cy="276999"/>
          </a:xfrm>
          <a:prstGeom prst="rect">
            <a:avLst/>
          </a:prstGeom>
          <a:solidFill>
            <a:schemeClr val="accent3">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FF">
                    <a:lumMod val="60000"/>
                    <a:lumOff val="4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sp3</a:t>
            </a:r>
          </a:p>
        </p:txBody>
      </p:sp>
      <p:cxnSp>
        <p:nvCxnSpPr>
          <p:cNvPr id="7" name="Straight Connector 6"/>
          <p:cNvCxnSpPr/>
          <p:nvPr/>
        </p:nvCxnSpPr>
        <p:spPr bwMode="auto">
          <a:xfrm>
            <a:off x="152400" y="1706684"/>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Slide Number Placeholder 5"/>
          <p:cNvSpPr>
            <a:spLocks noGrp="1"/>
          </p:cNvSpPr>
          <p:nvPr>
            <p:ph type="sldNum" sz="quarter" idx="11"/>
          </p:nvPr>
        </p:nvSpPr>
        <p:spPr/>
        <p:txBody>
          <a:bodyPr/>
          <a:lstStyle/>
          <a:p>
            <a:fld id="{7FF4F9F1-D29D-45AE-AAD6-907463DA31F1}" type="slidenum">
              <a:rPr lang="en-US" altLang="en-US" smtClean="0"/>
              <a:pPr/>
              <a:t>65</a:t>
            </a:fld>
            <a:endParaRPr lang="en-US" altLang="en-US" dirty="0"/>
          </a:p>
        </p:txBody>
      </p:sp>
    </p:spTree>
    <p:extLst>
      <p:ext uri="{BB962C8B-B14F-4D97-AF65-F5344CB8AC3E}">
        <p14:creationId xmlns:p14="http://schemas.microsoft.com/office/powerpoint/2010/main" val="4184368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rgbClr val="EBD189"/>
                </a:solidFill>
                <a:effectLst>
                  <a:outerShdw blurRad="38100" dist="38100" dir="2700000" algn="tl">
                    <a:srgbClr val="000000"/>
                  </a:outerShdw>
                </a:effectLst>
                <a:latin typeface="Arial Rounded MT Bold" panose="020F0704030504030204" pitchFamily="34" charset="0"/>
              </a:defRPr>
            </a:lvl1pPr>
            <a:lvl2pPr algn="ctr">
              <a:defRPr sz="4400" b="1">
                <a:solidFill>
                  <a:srgbClr val="EBD189"/>
                </a:solidFill>
                <a:effectLst>
                  <a:outerShdw blurRad="38100" dist="38100" dir="2700000" algn="tl">
                    <a:srgbClr val="000000"/>
                  </a:outerShdw>
                </a:effectLst>
                <a:latin typeface="Arial Rounded MT Bold" panose="020F0704030504030204" pitchFamily="34" charset="0"/>
              </a:defRPr>
            </a:lvl2pPr>
            <a:lvl3pPr algn="ctr">
              <a:defRPr sz="4400" b="1">
                <a:solidFill>
                  <a:srgbClr val="EBD189"/>
                </a:solidFill>
                <a:effectLst>
                  <a:outerShdw blurRad="38100" dist="38100" dir="2700000" algn="tl">
                    <a:srgbClr val="000000"/>
                  </a:outerShdw>
                </a:effectLst>
                <a:latin typeface="Arial Rounded MT Bold" panose="020F0704030504030204" pitchFamily="34" charset="0"/>
              </a:defRPr>
            </a:lvl3pPr>
            <a:lvl4pPr algn="ctr">
              <a:defRPr sz="4400" b="1">
                <a:solidFill>
                  <a:srgbClr val="EBD189"/>
                </a:solidFill>
                <a:effectLst>
                  <a:outerShdw blurRad="38100" dist="38100" dir="2700000" algn="tl">
                    <a:srgbClr val="000000"/>
                  </a:outerShdw>
                </a:effectLst>
                <a:latin typeface="Arial Rounded MT Bold" panose="020F0704030504030204" pitchFamily="34" charset="0"/>
              </a:defRPr>
            </a:lvl4pPr>
            <a:lvl5pPr algn="ctr">
              <a:defRPr sz="4400" b="1">
                <a:solidFill>
                  <a:srgbClr val="EBD189"/>
                </a:solidFill>
                <a:effectLst>
                  <a:outerShdw blurRad="38100" dist="38100" dir="2700000" algn="tl">
                    <a:srgbClr val="000000"/>
                  </a:outerShdw>
                </a:effectLst>
                <a:latin typeface="Arial Rounded MT Bold" panose="020F0704030504030204" pitchFamily="34" charset="0"/>
              </a:defRPr>
            </a:lvl5pPr>
            <a:lvl6pPr marL="4572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6pPr>
            <a:lvl7pPr marL="9144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7pPr>
            <a:lvl8pPr marL="13716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8pPr>
            <a:lvl9pPr marL="1828800" algn="ctr" fontAlgn="base">
              <a:spcBef>
                <a:spcPct val="0"/>
              </a:spcBef>
              <a:spcAft>
                <a:spcPct val="0"/>
              </a:spcAft>
              <a:defRPr sz="4400" b="1">
                <a:solidFill>
                  <a:srgbClr val="EBD189"/>
                </a:solidFill>
                <a:effectLst>
                  <a:outerShdw blurRad="38100" dist="38100" dir="2700000" algn="tl">
                    <a:srgbClr val="000000"/>
                  </a:outerShdw>
                </a:effectLst>
                <a:latin typeface="Arial Rounded MT Bold" panose="020F07040305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CC3399"/>
              </a:solidFill>
              <a:effectLst>
                <a:outerShdw blurRad="38100" dist="38100" dir="2700000" algn="tl">
                  <a:srgbClr val="000000"/>
                </a:outerShdw>
              </a:effectLst>
              <a:uLnTx/>
              <a:uFillTx/>
              <a:latin typeface="Arial Rounded MT Bold" panose="020F0704030504030204" pitchFamily="34" charset="0"/>
              <a:ea typeface="+mn-ea"/>
              <a:cs typeface="+mn-cs"/>
            </a:endParaRPr>
          </a:p>
        </p:txBody>
      </p:sp>
      <p:pic>
        <p:nvPicPr>
          <p:cNvPr id="69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09750"/>
            <a:ext cx="8535988" cy="4146550"/>
          </a:xfrm>
          <a:prstGeom prst="rect">
            <a:avLst/>
          </a:prstGeom>
          <a:noFill/>
          <a:extLst>
            <a:ext uri="{909E8E84-426E-40DD-AFC4-6F175D3DCCD1}">
              <a14:hiddenFill xmlns:a14="http://schemas.microsoft.com/office/drawing/2010/main">
                <a:solidFill>
                  <a:srgbClr val="FFFFFF"/>
                </a:solidFill>
              </a14:hiddenFill>
            </a:ext>
          </a:extLst>
        </p:spPr>
      </p:pic>
      <p:sp>
        <p:nvSpPr>
          <p:cNvPr id="699396" name="Rectangle 4"/>
          <p:cNvSpPr>
            <a:spLocks noGrp="1" noChangeArrowheads="1"/>
          </p:cNvSpPr>
          <p:nvPr>
            <p:ph type="title"/>
          </p:nvPr>
        </p:nvSpPr>
        <p:spPr>
          <a:xfrm>
            <a:off x="88900" y="152400"/>
            <a:ext cx="8928100" cy="1143000"/>
          </a:xfrm>
        </p:spPr>
        <p:txBody>
          <a:bodyPr/>
          <a:lstStyle/>
          <a:p>
            <a:r>
              <a:rPr lang="en-US" altLang="en-US" sz="4000">
                <a:solidFill>
                  <a:srgbClr val="66FF33"/>
                </a:solidFill>
                <a:latin typeface="+mn-lt"/>
              </a:rPr>
              <a:t>More </a:t>
            </a:r>
            <a:r>
              <a:rPr lang="en-US" altLang="en-US" sz="4000" i="1">
                <a:solidFill>
                  <a:srgbClr val="66FF33"/>
                </a:solidFill>
                <a:latin typeface="+mn-lt"/>
              </a:rPr>
              <a:t>Sp</a:t>
            </a:r>
            <a:r>
              <a:rPr lang="en-US" altLang="en-US" sz="4000" baseline="30000">
                <a:solidFill>
                  <a:srgbClr val="66FF33"/>
                </a:solidFill>
                <a:latin typeface="+mn-lt"/>
              </a:rPr>
              <a:t>3</a:t>
            </a:r>
            <a:r>
              <a:rPr lang="en-US" altLang="en-US" sz="4000">
                <a:solidFill>
                  <a:srgbClr val="66FF33"/>
                </a:solidFill>
                <a:latin typeface="+mn-lt"/>
              </a:rPr>
              <a:t> Hybrids: NH</a:t>
            </a:r>
            <a:r>
              <a:rPr lang="en-US" altLang="en-US" sz="4000" baseline="-25000">
                <a:solidFill>
                  <a:srgbClr val="66FF33"/>
                </a:solidFill>
                <a:latin typeface="+mn-lt"/>
              </a:rPr>
              <a:t>3</a:t>
            </a:r>
            <a:r>
              <a:rPr lang="en-US" altLang="en-US" sz="4000">
                <a:solidFill>
                  <a:srgbClr val="66FF33"/>
                </a:solidFill>
                <a:latin typeface="+mn-lt"/>
              </a:rPr>
              <a:t> And H</a:t>
            </a:r>
            <a:r>
              <a:rPr lang="en-US" altLang="en-US" sz="4000" baseline="-25000">
                <a:solidFill>
                  <a:srgbClr val="66FF33"/>
                </a:solidFill>
                <a:latin typeface="+mn-lt"/>
              </a:rPr>
              <a:t>2</a:t>
            </a:r>
            <a:r>
              <a:rPr lang="en-US" altLang="en-US" sz="4000">
                <a:solidFill>
                  <a:srgbClr val="66FF33"/>
                </a:solidFill>
                <a:latin typeface="+mn-lt"/>
              </a:rPr>
              <a:t>O</a:t>
            </a:r>
          </a:p>
        </p:txBody>
      </p:sp>
      <p:cxnSp>
        <p:nvCxnSpPr>
          <p:cNvPr id="5" name="Straight Connector 4"/>
          <p:cNvCxnSpPr/>
          <p:nvPr/>
        </p:nvCxnSpPr>
        <p:spPr bwMode="auto">
          <a:xfrm>
            <a:off x="152400" y="1112713"/>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lide Number Placeholder 3"/>
          <p:cNvSpPr>
            <a:spLocks noGrp="1"/>
          </p:cNvSpPr>
          <p:nvPr>
            <p:ph type="sldNum" sz="quarter" idx="11"/>
          </p:nvPr>
        </p:nvSpPr>
        <p:spPr/>
        <p:txBody>
          <a:bodyPr/>
          <a:lstStyle/>
          <a:p>
            <a:fld id="{7FF4F9F1-D29D-45AE-AAD6-907463DA31F1}" type="slidenum">
              <a:rPr lang="en-US" altLang="en-US" smtClean="0"/>
              <a:pPr/>
              <a:t>66</a:t>
            </a:fld>
            <a:endParaRPr lang="en-US" altLang="en-US" dirty="0"/>
          </a:p>
        </p:txBody>
      </p:sp>
    </p:spTree>
    <p:extLst>
      <p:ext uri="{BB962C8B-B14F-4D97-AF65-F5344CB8AC3E}">
        <p14:creationId xmlns:p14="http://schemas.microsoft.com/office/powerpoint/2010/main" val="3834841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Content Placeholder 2"/>
          <p:cNvSpPr>
            <a:spLocks noGrp="1"/>
          </p:cNvSpPr>
          <p:nvPr>
            <p:ph sz="half" idx="1"/>
          </p:nvPr>
        </p:nvSpPr>
        <p:spPr>
          <a:xfrm>
            <a:off x="193675" y="844550"/>
            <a:ext cx="8743950" cy="2725738"/>
          </a:xfrm>
        </p:spPr>
        <p:txBody>
          <a:bodyPr/>
          <a:lstStyle/>
          <a:p>
            <a:pPr eaLnBrk="1" hangingPunct="1"/>
            <a:r>
              <a:rPr lang="en-US" dirty="0"/>
              <a:t>Consider </a:t>
            </a:r>
            <a:r>
              <a:rPr lang="en-US" dirty="0" err="1"/>
              <a:t>ethene</a:t>
            </a:r>
            <a:r>
              <a:rPr lang="en-US" dirty="0"/>
              <a:t> (ethylene). </a:t>
            </a:r>
          </a:p>
          <a:p>
            <a:pPr eaLnBrk="1" hangingPunct="1"/>
            <a:endParaRPr lang="en-US" dirty="0"/>
          </a:p>
          <a:p>
            <a:pPr eaLnBrk="1" hangingPunct="1">
              <a:buFont typeface="Arial" charset="0"/>
              <a:buNone/>
            </a:pPr>
            <a:endParaRPr lang="en-US" dirty="0"/>
          </a:p>
          <a:p>
            <a:pPr eaLnBrk="1" hangingPunct="1"/>
            <a:r>
              <a:rPr lang="en-US" dirty="0"/>
              <a:t>Each carbon in </a:t>
            </a:r>
            <a:r>
              <a:rPr lang="en-US" dirty="0" err="1"/>
              <a:t>ethene</a:t>
            </a:r>
            <a:r>
              <a:rPr lang="en-US" dirty="0"/>
              <a:t> must bond to </a:t>
            </a:r>
            <a:r>
              <a:rPr lang="en-US" b="1" dirty="0"/>
              <a:t>three</a:t>
            </a:r>
            <a:r>
              <a:rPr lang="en-US" dirty="0"/>
              <a:t> other atoms, so only </a:t>
            </a:r>
            <a:r>
              <a:rPr lang="en-US" b="1" dirty="0"/>
              <a:t>three</a:t>
            </a:r>
            <a:r>
              <a:rPr lang="en-US" dirty="0"/>
              <a:t> hybridized atomic </a:t>
            </a:r>
            <a:r>
              <a:rPr lang="en-US" dirty="0" err="1"/>
              <a:t>orbitals</a:t>
            </a:r>
            <a:r>
              <a:rPr lang="en-US" dirty="0"/>
              <a:t> are needed</a:t>
            </a:r>
          </a:p>
          <a:p>
            <a:pPr eaLnBrk="1" hangingPunct="1"/>
            <a:endParaRPr lang="en-US" dirty="0"/>
          </a:p>
          <a:p>
            <a:pPr eaLnBrk="1" hangingPunct="1"/>
            <a:endParaRPr lang="en-US" dirty="0"/>
          </a:p>
        </p:txBody>
      </p:sp>
      <p:pic>
        <p:nvPicPr>
          <p:cNvPr id="46082" name="Picture 3"/>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4388566" y="845330"/>
            <a:ext cx="4221163" cy="1616102"/>
          </a:xfrm>
          <a:prstGeom prst="rect">
            <a:avLst/>
          </a:prstGeom>
          <a:noFill/>
          <a:ln w="9525">
            <a:noFill/>
            <a:miter lim="800000"/>
            <a:headEnd/>
            <a:tailEnd/>
          </a:ln>
        </p:spPr>
      </p:pic>
      <p:sp>
        <p:nvSpPr>
          <p:cNvPr id="46083"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pic>
        <p:nvPicPr>
          <p:cNvPr id="46088" name="Picture 2"/>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244935" y="3475038"/>
            <a:ext cx="8641429" cy="2814637"/>
          </a:xfrm>
          <a:prstGeom prst="rect">
            <a:avLst/>
          </a:prstGeom>
          <a:noFill/>
          <a:ln w="9525">
            <a:noFill/>
            <a:miter lim="800000"/>
            <a:headEnd/>
            <a:tailEnd/>
          </a:ln>
        </p:spPr>
      </p:pic>
      <p:pic>
        <p:nvPicPr>
          <p:cNvPr id="46089" name="Picture 4"/>
          <p:cNvPicPr>
            <a:picLocks noChangeAspect="1" noChangeArrowheads="1"/>
          </p:cNvPicPr>
          <p:nvPr/>
        </p:nvPicPr>
        <p:blipFill>
          <a:blip r:embed="rId5"/>
          <a:srcRect/>
          <a:stretch>
            <a:fillRect/>
          </a:stretch>
        </p:blipFill>
        <p:spPr bwMode="auto">
          <a:xfrm>
            <a:off x="7989888" y="2128838"/>
            <a:ext cx="390525" cy="333375"/>
          </a:xfrm>
          <a:prstGeom prst="rect">
            <a:avLst/>
          </a:prstGeom>
          <a:noFill/>
          <a:ln w="9525">
            <a:noFill/>
            <a:miter lim="800000"/>
            <a:headEnd/>
            <a:tailEnd/>
          </a:ln>
        </p:spPr>
      </p:pic>
      <p:sp>
        <p:nvSpPr>
          <p:cNvPr id="9"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67</a:t>
            </a:fld>
            <a:endParaRPr lang="en-US" altLang="en-US" sz="2200" dirty="0">
              <a:solidFill>
                <a:srgbClr val="66FF33"/>
              </a:solidFill>
            </a:endParaRPr>
          </a:p>
        </p:txBody>
      </p:sp>
    </p:spTree>
    <p:extLst>
      <p:ext uri="{BB962C8B-B14F-4D97-AF65-F5344CB8AC3E}">
        <p14:creationId xmlns:p14="http://schemas.microsoft.com/office/powerpoint/2010/main" val="3598249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47107" name="Content Placeholder 2"/>
          <p:cNvSpPr>
            <a:spLocks noGrp="1"/>
          </p:cNvSpPr>
          <p:nvPr>
            <p:ph sz="half" idx="1"/>
          </p:nvPr>
        </p:nvSpPr>
        <p:spPr>
          <a:xfrm>
            <a:off x="211138" y="1006997"/>
            <a:ext cx="8726487" cy="2387078"/>
          </a:xfrm>
        </p:spPr>
        <p:txBody>
          <a:bodyPr/>
          <a:lstStyle/>
          <a:p>
            <a:pPr eaLnBrk="1" hangingPunct="1"/>
            <a:r>
              <a:rPr lang="en-US" dirty="0"/>
              <a:t>An </a:t>
            </a:r>
            <a:r>
              <a:rPr lang="en-US" i="1" dirty="0"/>
              <a:t>sp</a:t>
            </a:r>
            <a:r>
              <a:rPr lang="en-US" baseline="30000" dirty="0"/>
              <a:t>2</a:t>
            </a:r>
            <a:r>
              <a:rPr lang="en-US" dirty="0"/>
              <a:t> hybridized carbon will have three equal-energy </a:t>
            </a:r>
            <a:r>
              <a:rPr lang="en-US" i="1" dirty="0"/>
              <a:t>sp</a:t>
            </a:r>
            <a:r>
              <a:rPr lang="en-US" baseline="30000" dirty="0"/>
              <a:t>2</a:t>
            </a:r>
            <a:r>
              <a:rPr lang="en-US" dirty="0"/>
              <a:t> </a:t>
            </a:r>
            <a:r>
              <a:rPr lang="en-US" dirty="0" err="1"/>
              <a:t>orbitals</a:t>
            </a:r>
            <a:r>
              <a:rPr lang="en-US" dirty="0"/>
              <a:t> and one </a:t>
            </a:r>
            <a:r>
              <a:rPr lang="en-US" dirty="0" err="1"/>
              <a:t>unhybridized</a:t>
            </a:r>
            <a:r>
              <a:rPr lang="en-US" dirty="0"/>
              <a:t> </a:t>
            </a:r>
            <a:r>
              <a:rPr lang="en-US" i="1" dirty="0"/>
              <a:t>p</a:t>
            </a:r>
            <a:r>
              <a:rPr lang="en-US" dirty="0"/>
              <a:t> orbital</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Which is lower in energy, the sp</a:t>
            </a:r>
            <a:r>
              <a:rPr lang="en-US" baseline="30000" dirty="0"/>
              <a:t>2</a:t>
            </a:r>
            <a:r>
              <a:rPr lang="en-US" dirty="0"/>
              <a:t> or the p? </a:t>
            </a:r>
          </a:p>
        </p:txBody>
      </p:sp>
      <p:pic>
        <p:nvPicPr>
          <p:cNvPr id="47111" name="Picture 2"/>
          <p:cNvPicPr>
            <a:picLocks noChangeAspect="1" noChangeArrowheads="1"/>
          </p:cNvPicPr>
          <p:nvPr/>
        </p:nvPicPr>
        <p:blipFill>
          <a:blip r:embed="rId3"/>
          <a:stretch>
            <a:fillRect/>
          </a:stretch>
        </p:blipFill>
        <p:spPr bwMode="auto">
          <a:xfrm>
            <a:off x="1990237" y="1977656"/>
            <a:ext cx="5094078" cy="3594964"/>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68</a:t>
            </a:fld>
            <a:endParaRPr lang="en-US" altLang="en-US" sz="2200" dirty="0">
              <a:solidFill>
                <a:srgbClr val="66FF33"/>
              </a:solidFill>
            </a:endParaRPr>
          </a:p>
        </p:txBody>
      </p:sp>
    </p:spTree>
    <p:extLst>
      <p:ext uri="{BB962C8B-B14F-4D97-AF65-F5344CB8AC3E}">
        <p14:creationId xmlns:p14="http://schemas.microsoft.com/office/powerpoint/2010/main" val="3969317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48131" name="Content Placeholder 2"/>
          <p:cNvSpPr>
            <a:spLocks noGrp="1"/>
          </p:cNvSpPr>
          <p:nvPr>
            <p:ph sz="half" idx="1"/>
          </p:nvPr>
        </p:nvSpPr>
        <p:spPr>
          <a:xfrm>
            <a:off x="211138" y="931863"/>
            <a:ext cx="8726487" cy="2057400"/>
          </a:xfrm>
        </p:spPr>
        <p:txBody>
          <a:bodyPr/>
          <a:lstStyle/>
          <a:p>
            <a:pPr eaLnBrk="1" hangingPunct="1"/>
            <a:r>
              <a:rPr lang="en-US" dirty="0"/>
              <a:t>The </a:t>
            </a:r>
            <a:r>
              <a:rPr lang="en-US" i="1" dirty="0"/>
              <a:t>sp</a:t>
            </a:r>
            <a:r>
              <a:rPr lang="en-US" baseline="30000" dirty="0"/>
              <a:t>2</a:t>
            </a:r>
            <a:r>
              <a:rPr lang="en-US" dirty="0"/>
              <a:t> atomic </a:t>
            </a:r>
            <a:r>
              <a:rPr lang="en-US" dirty="0" err="1"/>
              <a:t>orbitals</a:t>
            </a:r>
            <a:r>
              <a:rPr lang="en-US" dirty="0"/>
              <a:t> overlap to form sigma (</a:t>
            </a:r>
            <a:r>
              <a:rPr lang="el-GR" dirty="0"/>
              <a:t>σ</a:t>
            </a:r>
            <a:r>
              <a:rPr lang="en-US" dirty="0"/>
              <a:t>) bonds</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r>
              <a:rPr lang="en-US" dirty="0"/>
              <a:t>Sigma bonds provide maximum HEAD-ON overlap</a:t>
            </a:r>
          </a:p>
        </p:txBody>
      </p:sp>
      <p:pic>
        <p:nvPicPr>
          <p:cNvPr id="48135" name="Picture 2"/>
          <p:cNvPicPr>
            <a:picLocks noChangeAspect="1" noChangeArrowheads="1"/>
          </p:cNvPicPr>
          <p:nvPr/>
        </p:nvPicPr>
        <p:blipFill>
          <a:blip r:embed="rId3"/>
          <a:stretch>
            <a:fillRect/>
          </a:stretch>
        </p:blipFill>
        <p:spPr bwMode="auto">
          <a:xfrm>
            <a:off x="935665" y="1484313"/>
            <a:ext cx="7242507" cy="3559175"/>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69</a:t>
            </a:fld>
            <a:endParaRPr lang="en-US" altLang="en-US" sz="2200" dirty="0">
              <a:solidFill>
                <a:srgbClr val="66FF33"/>
              </a:solidFill>
            </a:endParaRPr>
          </a:p>
        </p:txBody>
      </p:sp>
    </p:spTree>
    <p:extLst>
      <p:ext uri="{BB962C8B-B14F-4D97-AF65-F5344CB8AC3E}">
        <p14:creationId xmlns:p14="http://schemas.microsoft.com/office/powerpoint/2010/main" val="155058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8001000" cy="1143000"/>
          </a:xfrm>
        </p:spPr>
        <p:txBody>
          <a:bodyPr/>
          <a:lstStyle/>
          <a:p>
            <a:r>
              <a:rPr lang="en-US" b="1" dirty="0">
                <a:solidFill>
                  <a:srgbClr val="66FF66"/>
                </a:solidFill>
                <a:latin typeface="Comic Sans MS" panose="030F0702030302020204" pitchFamily="66" charset="0"/>
              </a:rPr>
              <a:t>The O</a:t>
            </a:r>
            <a:r>
              <a:rPr lang="en-US" b="1" dirty="0">
                <a:solidFill>
                  <a:srgbClr val="66FF33"/>
                </a:solidFill>
                <a:latin typeface="Comic Sans MS" panose="030F0702030302020204" pitchFamily="66" charset="0"/>
              </a:rPr>
              <a:t>bs</a:t>
            </a:r>
            <a:r>
              <a:rPr lang="en-US" b="1" dirty="0">
                <a:solidFill>
                  <a:srgbClr val="66FF66"/>
                </a:solidFill>
                <a:latin typeface="Comic Sans MS" panose="030F0702030302020204" pitchFamily="66" charset="0"/>
              </a:rPr>
              <a:t>ession With “Natural/Organic”</a:t>
            </a:r>
          </a:p>
        </p:txBody>
      </p:sp>
      <p:pic>
        <p:nvPicPr>
          <p:cNvPr id="185346" name="Picture 2" descr="Image result for organic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50" y="1476374"/>
            <a:ext cx="2143125" cy="2133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895600" y="5038725"/>
            <a:ext cx="2619375" cy="1743075"/>
          </a:xfrm>
          <a:prstGeom prst="rect">
            <a:avLst/>
          </a:prstGeom>
        </p:spPr>
      </p:pic>
      <p:pic>
        <p:nvPicPr>
          <p:cNvPr id="5" name="Picture 4"/>
          <p:cNvPicPr>
            <a:picLocks noChangeAspect="1"/>
          </p:cNvPicPr>
          <p:nvPr/>
        </p:nvPicPr>
        <p:blipFill>
          <a:blip r:embed="rId4"/>
          <a:stretch>
            <a:fillRect/>
          </a:stretch>
        </p:blipFill>
        <p:spPr>
          <a:xfrm>
            <a:off x="2743200" y="3733800"/>
            <a:ext cx="2914650" cy="1571625"/>
          </a:xfrm>
          <a:prstGeom prst="rect">
            <a:avLst/>
          </a:prstGeom>
        </p:spPr>
      </p:pic>
      <p:pic>
        <p:nvPicPr>
          <p:cNvPr id="6" name="Picture 5"/>
          <p:cNvPicPr>
            <a:picLocks noChangeAspect="1"/>
          </p:cNvPicPr>
          <p:nvPr/>
        </p:nvPicPr>
        <p:blipFill>
          <a:blip r:embed="rId5"/>
          <a:stretch>
            <a:fillRect/>
          </a:stretch>
        </p:blipFill>
        <p:spPr>
          <a:xfrm>
            <a:off x="2819400" y="1527858"/>
            <a:ext cx="2819400" cy="2111829"/>
          </a:xfrm>
          <a:prstGeom prst="rect">
            <a:avLst/>
          </a:prstGeom>
        </p:spPr>
      </p:pic>
      <p:pic>
        <p:nvPicPr>
          <p:cNvPr id="7" name="Picture 6"/>
          <p:cNvPicPr>
            <a:picLocks noChangeAspect="1"/>
          </p:cNvPicPr>
          <p:nvPr/>
        </p:nvPicPr>
        <p:blipFill>
          <a:blip r:embed="rId6"/>
          <a:stretch>
            <a:fillRect/>
          </a:stretch>
        </p:blipFill>
        <p:spPr>
          <a:xfrm>
            <a:off x="6326899" y="4114800"/>
            <a:ext cx="2664701" cy="2664701"/>
          </a:xfrm>
          <a:prstGeom prst="rect">
            <a:avLst/>
          </a:prstGeom>
        </p:spPr>
      </p:pic>
      <p:pic>
        <p:nvPicPr>
          <p:cNvPr id="8" name="Picture 7"/>
          <p:cNvPicPr>
            <a:picLocks noChangeAspect="1"/>
          </p:cNvPicPr>
          <p:nvPr/>
        </p:nvPicPr>
        <p:blipFill>
          <a:blip r:embed="rId7"/>
          <a:stretch>
            <a:fillRect/>
          </a:stretch>
        </p:blipFill>
        <p:spPr>
          <a:xfrm>
            <a:off x="6238710" y="1457160"/>
            <a:ext cx="2333790" cy="2333790"/>
          </a:xfrm>
          <a:prstGeom prst="rect">
            <a:avLst/>
          </a:prstGeom>
        </p:spPr>
      </p:pic>
      <p:pic>
        <p:nvPicPr>
          <p:cNvPr id="9" name="Picture 8"/>
          <p:cNvPicPr>
            <a:picLocks noChangeAspect="1"/>
          </p:cNvPicPr>
          <p:nvPr/>
        </p:nvPicPr>
        <p:blipFill>
          <a:blip r:embed="rId8"/>
          <a:stretch>
            <a:fillRect/>
          </a:stretch>
        </p:blipFill>
        <p:spPr>
          <a:xfrm>
            <a:off x="152400" y="4141076"/>
            <a:ext cx="2488324" cy="2488324"/>
          </a:xfrm>
          <a:prstGeom prst="rect">
            <a:avLst/>
          </a:prstGeom>
        </p:spPr>
      </p:pic>
      <p:cxnSp>
        <p:nvCxnSpPr>
          <p:cNvPr id="10" name="Straight Connector 9"/>
          <p:cNvCxnSpPr/>
          <p:nvPr/>
        </p:nvCxnSpPr>
        <p:spPr bwMode="auto">
          <a:xfrm flipV="1">
            <a:off x="148492" y="1334067"/>
            <a:ext cx="8847016" cy="12123"/>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7</a:t>
            </a:fld>
            <a:endParaRPr lang="en-US" altLang="en-US" sz="2200" dirty="0">
              <a:solidFill>
                <a:srgbClr val="66FF33"/>
              </a:solidFill>
            </a:endParaRPr>
          </a:p>
        </p:txBody>
      </p:sp>
    </p:spTree>
    <p:extLst>
      <p:ext uri="{BB962C8B-B14F-4D97-AF65-F5344CB8AC3E}">
        <p14:creationId xmlns:p14="http://schemas.microsoft.com/office/powerpoint/2010/main" val="15103723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49155" name="Content Placeholder 2"/>
          <p:cNvSpPr>
            <a:spLocks noGrp="1"/>
          </p:cNvSpPr>
          <p:nvPr>
            <p:ph sz="half" idx="1"/>
          </p:nvPr>
        </p:nvSpPr>
        <p:spPr>
          <a:xfrm>
            <a:off x="211138" y="773113"/>
            <a:ext cx="8726487" cy="2057400"/>
          </a:xfrm>
        </p:spPr>
        <p:txBody>
          <a:bodyPr/>
          <a:lstStyle/>
          <a:p>
            <a:pPr eaLnBrk="1" hangingPunct="1"/>
            <a:r>
              <a:rPr lang="en-US" dirty="0"/>
              <a:t>The </a:t>
            </a:r>
            <a:r>
              <a:rPr lang="en-US" dirty="0" err="1"/>
              <a:t>unhybridized</a:t>
            </a:r>
            <a:r>
              <a:rPr lang="en-US" dirty="0"/>
              <a:t> </a:t>
            </a:r>
            <a:r>
              <a:rPr lang="en-US" i="1" dirty="0" err="1"/>
              <a:t>p</a:t>
            </a:r>
            <a:r>
              <a:rPr lang="en-US" dirty="0"/>
              <a:t> </a:t>
            </a:r>
            <a:r>
              <a:rPr lang="en-US" dirty="0" err="1"/>
              <a:t>orbitals</a:t>
            </a:r>
            <a:r>
              <a:rPr lang="en-US" dirty="0"/>
              <a:t> in </a:t>
            </a:r>
            <a:r>
              <a:rPr lang="en-US" dirty="0" err="1"/>
              <a:t>ethene</a:t>
            </a:r>
            <a:r>
              <a:rPr lang="en-US" dirty="0"/>
              <a:t> form pi (</a:t>
            </a:r>
            <a:r>
              <a:rPr lang="el-GR" dirty="0"/>
              <a:t>π</a:t>
            </a:r>
            <a:r>
              <a:rPr lang="en-US" dirty="0"/>
              <a:t>) bonds, SIDE-BY-SIDE overlap</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pic>
        <p:nvPicPr>
          <p:cNvPr id="49159" name="Picture 2"/>
          <p:cNvPicPr>
            <a:picLocks noChangeAspect="1" noChangeArrowheads="1"/>
          </p:cNvPicPr>
          <p:nvPr/>
        </p:nvPicPr>
        <p:blipFill>
          <a:blip r:embed="rId3"/>
          <a:stretch>
            <a:fillRect/>
          </a:stretch>
        </p:blipFill>
        <p:spPr bwMode="auto">
          <a:xfrm>
            <a:off x="4128255" y="1414463"/>
            <a:ext cx="4091065" cy="3743325"/>
          </a:xfrm>
          <a:prstGeom prst="rect">
            <a:avLst/>
          </a:prstGeom>
          <a:noFill/>
          <a:ln w="9525">
            <a:noFill/>
            <a:miter lim="800000"/>
            <a:headEnd/>
            <a:tailEnd/>
          </a:ln>
        </p:spPr>
      </p:pic>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70</a:t>
            </a:fld>
            <a:endParaRPr lang="en-US" altLang="en-US" sz="2200" dirty="0">
              <a:solidFill>
                <a:srgbClr val="66FF33"/>
              </a:solidFill>
            </a:endParaRPr>
          </a:p>
        </p:txBody>
      </p:sp>
    </p:spTree>
    <p:extLst>
      <p:ext uri="{BB962C8B-B14F-4D97-AF65-F5344CB8AC3E}">
        <p14:creationId xmlns:p14="http://schemas.microsoft.com/office/powerpoint/2010/main" val="2237762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50179" name="Content Placeholder 2"/>
          <p:cNvSpPr>
            <a:spLocks noGrp="1"/>
          </p:cNvSpPr>
          <p:nvPr>
            <p:ph sz="half" idx="1"/>
          </p:nvPr>
        </p:nvSpPr>
        <p:spPr>
          <a:xfrm>
            <a:off x="211138" y="773113"/>
            <a:ext cx="8726487" cy="2057400"/>
          </a:xfrm>
        </p:spPr>
        <p:txBody>
          <a:bodyPr/>
          <a:lstStyle/>
          <a:p>
            <a:pPr eaLnBrk="1" hangingPunct="1"/>
            <a:r>
              <a:rPr lang="en-US" dirty="0"/>
              <a:t>The </a:t>
            </a:r>
            <a:r>
              <a:rPr lang="en-US" dirty="0" err="1"/>
              <a:t>unhybridized</a:t>
            </a:r>
            <a:r>
              <a:rPr lang="en-US" dirty="0"/>
              <a:t> </a:t>
            </a:r>
            <a:r>
              <a:rPr lang="en-US" i="1" dirty="0" err="1"/>
              <a:t>p</a:t>
            </a:r>
            <a:r>
              <a:rPr lang="en-US" dirty="0"/>
              <a:t> </a:t>
            </a:r>
            <a:r>
              <a:rPr lang="en-US" dirty="0" err="1"/>
              <a:t>orbitals</a:t>
            </a:r>
            <a:r>
              <a:rPr lang="en-US" dirty="0"/>
              <a:t> in </a:t>
            </a:r>
            <a:r>
              <a:rPr lang="en-US" dirty="0" err="1"/>
              <a:t>ethene</a:t>
            </a:r>
            <a:r>
              <a:rPr lang="en-US" dirty="0"/>
              <a:t> form pi (</a:t>
            </a:r>
            <a:r>
              <a:rPr lang="el-GR" dirty="0"/>
              <a:t>π</a:t>
            </a:r>
            <a:r>
              <a:rPr lang="en-US" dirty="0"/>
              <a:t>) bonds, SIDE-BY-SIDE overlap of </a:t>
            </a:r>
            <a:r>
              <a:rPr lang="en-US" i="1" dirty="0" err="1"/>
              <a:t>p</a:t>
            </a:r>
            <a:r>
              <a:rPr lang="en-US" dirty="0" err="1"/>
              <a:t>-orbitals</a:t>
            </a:r>
            <a:r>
              <a:rPr lang="en-US" dirty="0"/>
              <a:t> giving both CONSTRUCTIVE and DESTRUCTIVE interference</a:t>
            </a:r>
          </a:p>
        </p:txBody>
      </p:sp>
      <p:pic>
        <p:nvPicPr>
          <p:cNvPr id="50183" name="Picture 3"/>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3169673" y="2170113"/>
            <a:ext cx="5557379" cy="4062412"/>
          </a:xfrm>
          <a:prstGeom prst="rect">
            <a:avLst/>
          </a:prstGeom>
          <a:noFill/>
          <a:ln w="9525">
            <a:noFill/>
            <a:miter lim="800000"/>
            <a:headEnd/>
            <a:tailEnd/>
          </a:ln>
        </p:spPr>
      </p:pic>
      <p:sp>
        <p:nvSpPr>
          <p:cNvPr id="50184" name="Content Placeholder 2"/>
          <p:cNvSpPr>
            <a:spLocks noGrp="1"/>
          </p:cNvSpPr>
          <p:nvPr>
            <p:ph sz="half" idx="1"/>
          </p:nvPr>
        </p:nvSpPr>
        <p:spPr>
          <a:xfrm>
            <a:off x="200025" y="2073275"/>
            <a:ext cx="2747963" cy="2057400"/>
          </a:xfrm>
        </p:spPr>
        <p:txBody>
          <a:bodyPr/>
          <a:lstStyle/>
          <a:p>
            <a:pPr eaLnBrk="1" hangingPunct="1"/>
            <a:r>
              <a:rPr lang="en-US" dirty="0"/>
              <a:t>MO theory shows the </a:t>
            </a:r>
            <a:r>
              <a:rPr lang="en-US" dirty="0" err="1"/>
              <a:t>orbitals</a:t>
            </a:r>
            <a:r>
              <a:rPr lang="en-US" dirty="0"/>
              <a:t> that result. </a:t>
            </a:r>
          </a:p>
          <a:p>
            <a:pPr eaLnBrk="1" hangingPunct="1"/>
            <a:r>
              <a:rPr lang="en-US" dirty="0"/>
              <a:t>Remember, red and blue regions are all part of the same orbital </a:t>
            </a:r>
          </a:p>
        </p:txBody>
      </p: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71</a:t>
            </a:fld>
            <a:endParaRPr lang="en-US" altLang="en-US" sz="2200" dirty="0">
              <a:solidFill>
                <a:srgbClr val="66FF33"/>
              </a:solidFill>
            </a:endParaRPr>
          </a:p>
        </p:txBody>
      </p:sp>
    </p:spTree>
    <p:extLst>
      <p:ext uri="{BB962C8B-B14F-4D97-AF65-F5344CB8AC3E}">
        <p14:creationId xmlns:p14="http://schemas.microsoft.com/office/powerpoint/2010/main" val="1015953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2"/>
          <p:cNvPicPr>
            <a:picLocks noChangeAspect="1" noChangeArrowheads="1"/>
          </p:cNvPicPr>
          <p:nvPr/>
        </p:nvPicPr>
        <p:blipFill>
          <a:blip r:embed="rId3"/>
          <a:stretch>
            <a:fillRect/>
          </a:stretch>
        </p:blipFill>
        <p:spPr bwMode="auto">
          <a:xfrm>
            <a:off x="1950789" y="870123"/>
            <a:ext cx="5242422" cy="3699653"/>
          </a:xfrm>
          <a:prstGeom prst="rect">
            <a:avLst/>
          </a:prstGeom>
          <a:noFill/>
          <a:ln w="9525">
            <a:noFill/>
            <a:miter lim="800000"/>
            <a:headEnd/>
            <a:tailEnd/>
          </a:ln>
        </p:spPr>
      </p:pic>
      <p:sp>
        <p:nvSpPr>
          <p:cNvPr id="51202"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51207" name="Content Placeholder 2"/>
          <p:cNvSpPr>
            <a:spLocks noGrp="1"/>
          </p:cNvSpPr>
          <p:nvPr>
            <p:ph sz="half" idx="1"/>
          </p:nvPr>
        </p:nvSpPr>
        <p:spPr>
          <a:xfrm>
            <a:off x="204788" y="4575866"/>
            <a:ext cx="8785225" cy="1095375"/>
          </a:xfrm>
        </p:spPr>
        <p:txBody>
          <a:bodyPr/>
          <a:lstStyle/>
          <a:p>
            <a:pPr eaLnBrk="1" hangingPunct="1"/>
            <a:r>
              <a:rPr lang="en-US" dirty="0"/>
              <a:t>Why is </a:t>
            </a:r>
            <a:r>
              <a:rPr lang="en-US" i="1" dirty="0"/>
              <a:t>sp</a:t>
            </a:r>
            <a:r>
              <a:rPr lang="en-US" baseline="30000" dirty="0"/>
              <a:t>2</a:t>
            </a:r>
            <a:r>
              <a:rPr lang="en-US" dirty="0"/>
              <a:t> hybridization not appropriate for methane (CH</a:t>
            </a:r>
            <a:r>
              <a:rPr lang="en-US" baseline="-25000" dirty="0"/>
              <a:t>4</a:t>
            </a:r>
            <a:r>
              <a:rPr lang="en-US" dirty="0"/>
              <a:t>)?</a:t>
            </a:r>
          </a:p>
        </p:txBody>
      </p:sp>
      <p:sp>
        <p:nvSpPr>
          <p:cNvPr id="7"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72</a:t>
            </a:fld>
            <a:endParaRPr lang="en-US" altLang="en-US" sz="2200" dirty="0">
              <a:solidFill>
                <a:srgbClr val="66FF33"/>
              </a:solidFill>
            </a:endParaRPr>
          </a:p>
        </p:txBody>
      </p:sp>
    </p:spTree>
    <p:extLst>
      <p:ext uri="{BB962C8B-B14F-4D97-AF65-F5344CB8AC3E}">
        <p14:creationId xmlns:p14="http://schemas.microsoft.com/office/powerpoint/2010/main" val="3244241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3" name="Rectangle 3"/>
          <p:cNvSpPr>
            <a:spLocks noGrp="1" noChangeArrowheads="1"/>
          </p:cNvSpPr>
          <p:nvPr>
            <p:ph type="title"/>
          </p:nvPr>
        </p:nvSpPr>
        <p:spPr>
          <a:xfrm>
            <a:off x="686594" y="140677"/>
            <a:ext cx="7772400" cy="1143000"/>
          </a:xfrm>
        </p:spPr>
        <p:txBody>
          <a:bodyPr/>
          <a:lstStyle/>
          <a:p>
            <a:r>
              <a:rPr lang="en-US" altLang="en-US" sz="4000">
                <a:solidFill>
                  <a:srgbClr val="66FF33"/>
                </a:solidFill>
                <a:latin typeface="+mn-lt"/>
              </a:rPr>
              <a:t>Example: Bonding In BH</a:t>
            </a:r>
            <a:r>
              <a:rPr lang="en-US" altLang="en-US" sz="4000" baseline="-25000">
                <a:solidFill>
                  <a:srgbClr val="66FF33"/>
                </a:solidFill>
                <a:latin typeface="+mn-lt"/>
              </a:rPr>
              <a:t>3</a:t>
            </a:r>
            <a:r>
              <a:rPr lang="en-US" altLang="en-US" sz="4000">
                <a:solidFill>
                  <a:srgbClr val="66FF33"/>
                </a:solidFill>
                <a:latin typeface="+mn-lt"/>
              </a:rPr>
              <a:t>. </a:t>
            </a:r>
            <a:br>
              <a:rPr lang="en-US" altLang="en-US" sz="4000">
                <a:solidFill>
                  <a:srgbClr val="66FF33"/>
                </a:solidFill>
                <a:latin typeface="+mn-lt"/>
              </a:rPr>
            </a:br>
            <a:r>
              <a:rPr lang="en-US" altLang="en-US" sz="4000">
                <a:solidFill>
                  <a:srgbClr val="66FF33"/>
                </a:solidFill>
                <a:latin typeface="+mn-lt"/>
              </a:rPr>
              <a:t>Hybridization To Trigonal</a:t>
            </a:r>
          </a:p>
        </p:txBody>
      </p:sp>
      <p:pic>
        <p:nvPicPr>
          <p:cNvPr id="2" name="Picture 1"/>
          <p:cNvPicPr>
            <a:picLocks noChangeAspect="1"/>
          </p:cNvPicPr>
          <p:nvPr/>
        </p:nvPicPr>
        <p:blipFill>
          <a:blip r:embed="rId2"/>
          <a:stretch>
            <a:fillRect/>
          </a:stretch>
        </p:blipFill>
        <p:spPr>
          <a:xfrm>
            <a:off x="60144" y="2175801"/>
            <a:ext cx="9036968" cy="2506399"/>
          </a:xfrm>
          <a:prstGeom prst="rect">
            <a:avLst/>
          </a:prstGeom>
        </p:spPr>
      </p:pic>
      <p:sp>
        <p:nvSpPr>
          <p:cNvPr id="3" name="TextBox 2">
            <a:hlinkClick r:id="rId3" action="ppaction://hlinkfile"/>
          </p:cNvPr>
          <p:cNvSpPr txBox="1"/>
          <p:nvPr/>
        </p:nvSpPr>
        <p:spPr>
          <a:xfrm>
            <a:off x="8534400" y="6439878"/>
            <a:ext cx="436338" cy="276999"/>
          </a:xfrm>
          <a:prstGeom prst="rect">
            <a:avLst/>
          </a:prstGeom>
          <a:solidFill>
            <a:schemeClr val="accent3">
              <a:lumMod val="5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FF">
                    <a:lumMod val="40000"/>
                    <a:lumOff val="6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sp2</a:t>
            </a:r>
          </a:p>
        </p:txBody>
      </p:sp>
      <p:cxnSp>
        <p:nvCxnSpPr>
          <p:cNvPr id="5" name="Straight Connector 4"/>
          <p:cNvCxnSpPr/>
          <p:nvPr/>
        </p:nvCxnSpPr>
        <p:spPr bwMode="auto">
          <a:xfrm>
            <a:off x="152400" y="1401885"/>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87762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52227" name="Content Placeholder 2"/>
          <p:cNvSpPr>
            <a:spLocks noGrp="1"/>
          </p:cNvSpPr>
          <p:nvPr>
            <p:ph sz="half" idx="1"/>
          </p:nvPr>
        </p:nvSpPr>
        <p:spPr>
          <a:xfrm>
            <a:off x="193675" y="844550"/>
            <a:ext cx="8743950" cy="2725738"/>
          </a:xfrm>
        </p:spPr>
        <p:txBody>
          <a:bodyPr/>
          <a:lstStyle/>
          <a:p>
            <a:pPr eaLnBrk="1" hangingPunct="1"/>
            <a:r>
              <a:rPr lang="en-US" dirty="0"/>
              <a:t>Consider </a:t>
            </a:r>
            <a:r>
              <a:rPr lang="en-US" dirty="0" err="1"/>
              <a:t>ethyne</a:t>
            </a:r>
            <a:r>
              <a:rPr lang="en-US" dirty="0"/>
              <a:t> (acetylene). </a:t>
            </a:r>
          </a:p>
          <a:p>
            <a:pPr eaLnBrk="1" hangingPunct="1"/>
            <a:endParaRPr lang="en-US" dirty="0"/>
          </a:p>
          <a:p>
            <a:pPr eaLnBrk="1" hangingPunct="1"/>
            <a:r>
              <a:rPr lang="en-US" dirty="0"/>
              <a:t>Each carbon in </a:t>
            </a:r>
            <a:r>
              <a:rPr lang="en-US" dirty="0" err="1"/>
              <a:t>ethyne</a:t>
            </a:r>
            <a:r>
              <a:rPr lang="en-US" dirty="0"/>
              <a:t> must bond to </a:t>
            </a:r>
            <a:r>
              <a:rPr lang="en-US" b="1" dirty="0"/>
              <a:t>two</a:t>
            </a:r>
            <a:r>
              <a:rPr lang="en-US" dirty="0"/>
              <a:t> other atoms, so only </a:t>
            </a:r>
            <a:r>
              <a:rPr lang="en-US" b="1" dirty="0"/>
              <a:t>two</a:t>
            </a:r>
            <a:r>
              <a:rPr lang="en-US" dirty="0"/>
              <a:t> hybridized atomic </a:t>
            </a:r>
            <a:r>
              <a:rPr lang="en-US" dirty="0" err="1"/>
              <a:t>orbitals</a:t>
            </a:r>
            <a:r>
              <a:rPr lang="en-US" dirty="0"/>
              <a:t> are needed</a:t>
            </a:r>
          </a:p>
          <a:p>
            <a:pPr eaLnBrk="1" hangingPunct="1"/>
            <a:endParaRPr lang="en-US" dirty="0"/>
          </a:p>
          <a:p>
            <a:pPr eaLnBrk="1" hangingPunct="1"/>
            <a:endParaRPr lang="en-US" dirty="0"/>
          </a:p>
        </p:txBody>
      </p:sp>
      <p:pic>
        <p:nvPicPr>
          <p:cNvPr id="52231" name="Picture 2"/>
          <p:cNvPicPr>
            <a:picLocks noChangeAspect="1" noChangeArrowheads="1"/>
          </p:cNvPicPr>
          <p:nvPr/>
        </p:nvPicPr>
        <p:blipFill>
          <a:blip r:embed="rId3"/>
          <a:stretch>
            <a:fillRect/>
          </a:stretch>
        </p:blipFill>
        <p:spPr bwMode="auto">
          <a:xfrm>
            <a:off x="5305749" y="1013884"/>
            <a:ext cx="2076482" cy="878397"/>
          </a:xfrm>
          <a:prstGeom prst="rect">
            <a:avLst/>
          </a:prstGeom>
          <a:noFill/>
          <a:ln w="9525">
            <a:noFill/>
            <a:miter lim="800000"/>
            <a:headEnd/>
            <a:tailEnd/>
          </a:ln>
        </p:spPr>
      </p:pic>
      <p:pic>
        <p:nvPicPr>
          <p:cNvPr id="52232" name="Picture 3"/>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632069" y="3192536"/>
            <a:ext cx="7879863" cy="3016862"/>
          </a:xfrm>
          <a:prstGeom prst="rect">
            <a:avLst/>
          </a:prstGeom>
          <a:noFill/>
          <a:ln w="9525">
            <a:noFill/>
            <a:miter lim="800000"/>
            <a:headEnd/>
            <a:tailEnd/>
          </a:ln>
        </p:spPr>
      </p:pic>
    </p:spTree>
    <p:extLst>
      <p:ext uri="{BB962C8B-B14F-4D97-AF65-F5344CB8AC3E}">
        <p14:creationId xmlns:p14="http://schemas.microsoft.com/office/powerpoint/2010/main" val="1428319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tretch>
            <a:fillRect/>
          </a:stretch>
        </p:blipFill>
        <p:spPr bwMode="auto">
          <a:xfrm>
            <a:off x="965105" y="2315984"/>
            <a:ext cx="6175204" cy="4102100"/>
          </a:xfrm>
          <a:prstGeom prst="rect">
            <a:avLst/>
          </a:prstGeom>
          <a:noFill/>
          <a:ln w="9525">
            <a:noFill/>
            <a:miter lim="800000"/>
            <a:headEnd/>
            <a:tailEnd/>
          </a:ln>
        </p:spPr>
      </p:pic>
      <p:sp>
        <p:nvSpPr>
          <p:cNvPr id="53251"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Hybridized Atomic Orbitals</a:t>
            </a:r>
            <a:endParaRPr lang="en-US" dirty="0"/>
          </a:p>
        </p:txBody>
      </p:sp>
      <p:sp>
        <p:nvSpPr>
          <p:cNvPr id="53252" name="Content Placeholder 2"/>
          <p:cNvSpPr>
            <a:spLocks noGrp="1"/>
          </p:cNvSpPr>
          <p:nvPr>
            <p:ph sz="half" idx="1"/>
          </p:nvPr>
        </p:nvSpPr>
        <p:spPr>
          <a:xfrm>
            <a:off x="211138" y="931863"/>
            <a:ext cx="8726487" cy="2057400"/>
          </a:xfrm>
        </p:spPr>
        <p:txBody>
          <a:bodyPr/>
          <a:lstStyle/>
          <a:p>
            <a:pPr eaLnBrk="1" hangingPunct="1"/>
            <a:r>
              <a:rPr lang="en-US"/>
              <a:t>The sp atomic orbitals overlap HEAD-ON to form sigma (</a:t>
            </a:r>
            <a:r>
              <a:rPr lang="el-GR"/>
              <a:t>σ</a:t>
            </a:r>
            <a:r>
              <a:rPr lang="en-US"/>
              <a:t>) bonds while the unhybridized p orbitals overlap SIDE-BY-SIDE to form pi bonds</a:t>
            </a:r>
          </a:p>
        </p:txBody>
      </p:sp>
      <p:sp>
        <p:nvSpPr>
          <p:cNvPr id="53256" name="Content Placeholder 2"/>
          <p:cNvSpPr>
            <a:spLocks noGrp="1"/>
          </p:cNvSpPr>
          <p:nvPr>
            <p:ph sz="half" idx="1"/>
          </p:nvPr>
        </p:nvSpPr>
        <p:spPr>
          <a:xfrm>
            <a:off x="5541963" y="2254250"/>
            <a:ext cx="3421062" cy="2057400"/>
          </a:xfrm>
        </p:spPr>
        <p:txBody>
          <a:bodyPr/>
          <a:lstStyle/>
          <a:p>
            <a:pPr eaLnBrk="1" hangingPunct="1"/>
            <a:r>
              <a:rPr lang="en-US"/>
              <a:t>Practice with SkillBuilder 1.7</a:t>
            </a:r>
          </a:p>
        </p:txBody>
      </p: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75</a:t>
            </a:fld>
            <a:endParaRPr lang="en-US" altLang="en-US" sz="2200" dirty="0">
              <a:solidFill>
                <a:srgbClr val="66FF33"/>
              </a:solidFill>
            </a:endParaRPr>
          </a:p>
        </p:txBody>
      </p:sp>
    </p:spTree>
    <p:extLst>
      <p:ext uri="{BB962C8B-B14F-4D97-AF65-F5344CB8AC3E}">
        <p14:creationId xmlns:p14="http://schemas.microsoft.com/office/powerpoint/2010/main" val="844863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43" name="Text Box 7"/>
          <p:cNvSpPr txBox="1">
            <a:spLocks noChangeArrowheads="1"/>
          </p:cNvSpPr>
          <p:nvPr/>
        </p:nvSpPr>
        <p:spPr bwMode="auto">
          <a:xfrm>
            <a:off x="461963" y="5514975"/>
            <a:ext cx="80105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Note: </a:t>
            </a:r>
            <a:r>
              <a:rPr kumimoji="0" lang="en-US" altLang="en-US" sz="3200" b="0" i="0" u="none" strike="noStrike" kern="1200" cap="none" spc="0" normalizeH="0" baseline="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rPr>
              <a:t>n</a:t>
            </a:r>
            <a:r>
              <a:rPr kumimoji="0" lang="en-US" altLang="en-US" sz="32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rPr>
              <a:t> atomic orbitals </a:t>
            </a:r>
            <a:r>
              <a:rPr kumimoji="0" lang="en-US" altLang="en-US" sz="32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a:t>
            </a:r>
            <a:r>
              <a:rPr kumimoji="0" lang="en-US" altLang="en-US" sz="3200" b="0" i="0" u="none" strike="noStrike" kern="1200" cap="none" spc="0" normalizeH="0" baseline="0" noProof="0">
                <a:ln>
                  <a:noFill/>
                </a:ln>
                <a:solidFill>
                  <a:srgbClr val="FF0000"/>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n</a:t>
            </a:r>
            <a:r>
              <a:rPr kumimoji="0" lang="en-US" altLang="en-US" sz="32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new orbitals</a:t>
            </a:r>
            <a:endParaRPr kumimoji="0" lang="en-US" altLang="en-US" sz="3200" b="0" i="0" u="none" strike="noStrike" kern="1200" cap="none" spc="0" normalizeH="0" baseline="0" noProof="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endParaRPr>
          </a:p>
        </p:txBody>
      </p:sp>
      <p:sp>
        <p:nvSpPr>
          <p:cNvPr id="705544" name="Rectangle 8"/>
          <p:cNvSpPr>
            <a:spLocks noChangeArrowheads="1"/>
          </p:cNvSpPr>
          <p:nvPr/>
        </p:nvSpPr>
        <p:spPr bwMode="auto">
          <a:xfrm>
            <a:off x="398463" y="655520"/>
            <a:ext cx="8518525"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i="1" dirty="0">
                <a:effectLst>
                  <a:outerShdw blurRad="38100" dist="38100" dir="2700000" algn="tl">
                    <a:srgbClr val="000000"/>
                  </a:outerShdw>
                </a:effectLst>
                <a:sym typeface="Wingdings" panose="05000000000000000000" pitchFamily="2" charset="2"/>
              </a:rPr>
              <a:t>s </a:t>
            </a:r>
            <a:r>
              <a:rPr lang="en-US" altLang="en-US" sz="3600" dirty="0">
                <a:effectLst>
                  <a:outerShdw blurRad="38100" dist="38100" dir="2700000" algn="tl">
                    <a:srgbClr val="000000"/>
                  </a:outerShdw>
                </a:effectLst>
                <a:sym typeface="Wingdings" panose="05000000000000000000" pitchFamily="2" charset="2"/>
              </a:rPr>
              <a:t>+</a:t>
            </a:r>
            <a:r>
              <a:rPr lang="en-US" altLang="en-US" sz="3600" i="1" dirty="0">
                <a:effectLst>
                  <a:outerShdw blurRad="38100" dist="38100" dir="2700000" algn="tl">
                    <a:srgbClr val="000000"/>
                  </a:outerShdw>
                </a:effectLst>
                <a:sym typeface="Wingdings" panose="05000000000000000000" pitchFamily="2" charset="2"/>
              </a:rPr>
              <a:t> p  </a:t>
            </a:r>
            <a:r>
              <a:rPr lang="en-US" altLang="en-US" sz="3600" dirty="0">
                <a:effectLst>
                  <a:outerShdw blurRad="38100" dist="38100" dir="2700000" algn="tl">
                    <a:srgbClr val="000000"/>
                  </a:outerShdw>
                </a:effectLst>
                <a:sym typeface="Wingdings" panose="05000000000000000000" pitchFamily="2" charset="2"/>
              </a:rPr>
              <a:t>2 </a:t>
            </a:r>
            <a:r>
              <a:rPr lang="en-US" altLang="en-US" sz="3600" i="1" dirty="0" err="1">
                <a:solidFill>
                  <a:srgbClr val="FF9900"/>
                </a:solidFill>
                <a:effectLst>
                  <a:outerShdw blurRad="38100" dist="38100" dir="2700000" algn="tl">
                    <a:srgbClr val="000000"/>
                  </a:outerShdw>
                </a:effectLst>
                <a:sym typeface="Wingdings" panose="05000000000000000000" pitchFamily="2" charset="2"/>
              </a:rPr>
              <a:t>sp</a:t>
            </a:r>
            <a:r>
              <a:rPr lang="en-US" altLang="en-US" sz="3600" i="1" baseline="30000" dirty="0">
                <a:effectLst>
                  <a:outerShdw blurRad="38100" dist="38100" dir="2700000" algn="tl">
                    <a:srgbClr val="000000"/>
                  </a:outerShdw>
                </a:effectLst>
                <a:sym typeface="Wingdings" panose="05000000000000000000" pitchFamily="2" charset="2"/>
              </a:rPr>
              <a:t>  </a:t>
            </a:r>
            <a:r>
              <a:rPr lang="en-US" altLang="en-US" sz="3600" i="1" dirty="0">
                <a:effectLst>
                  <a:outerShdw blurRad="38100" dist="38100" dir="2700000" algn="tl">
                    <a:srgbClr val="000000"/>
                  </a:outerShdw>
                </a:effectLst>
                <a:sym typeface="Wingdings" panose="05000000000000000000" pitchFamily="2" charset="2"/>
              </a:rPr>
              <a:t>with </a:t>
            </a:r>
            <a:r>
              <a:rPr lang="en-US" altLang="en-US" sz="3600" dirty="0">
                <a:solidFill>
                  <a:srgbClr val="00CC99"/>
                </a:solidFill>
                <a:effectLst>
                  <a:outerShdw blurRad="38100" dist="38100" dir="2700000" algn="tl">
                    <a:srgbClr val="000000"/>
                  </a:outerShdw>
                </a:effectLst>
                <a:sym typeface="Wingdings" panose="05000000000000000000" pitchFamily="2" charset="2"/>
              </a:rPr>
              <a:t>linear</a:t>
            </a:r>
            <a:r>
              <a:rPr lang="en-US" altLang="en-US" sz="3600" dirty="0">
                <a:effectLst>
                  <a:outerShdw blurRad="38100" dist="38100" dir="2700000" algn="tl">
                    <a:srgbClr val="000000"/>
                  </a:outerShdw>
                </a:effectLst>
                <a:sym typeface="Wingdings" panose="05000000000000000000" pitchFamily="2" charset="2"/>
              </a:rPr>
              <a:t> shape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s </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a:t>
            </a: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p </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a:t>
            </a: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p  </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3 </a:t>
            </a:r>
            <a:r>
              <a:rPr kumimoji="0" lang="en-US" altLang="en-US" sz="3600" b="0" i="1" u="none" strike="noStrike" kern="1200" cap="none" spc="0" normalizeH="0" baseline="0" noProof="0" dirty="0">
                <a:ln>
                  <a:noFill/>
                </a:ln>
                <a:solidFill>
                  <a:srgbClr val="FF9900"/>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sp</a:t>
            </a:r>
            <a:r>
              <a:rPr kumimoji="0" lang="en-US" altLang="en-US" sz="3600" b="0" i="0" u="none" strike="noStrike" kern="1200" cap="none" spc="0" normalizeH="0" baseline="30000" noProof="0" dirty="0">
                <a:ln>
                  <a:noFill/>
                </a:ln>
                <a:solidFill>
                  <a:srgbClr val="FF9900"/>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2</a:t>
            </a:r>
            <a:r>
              <a:rPr kumimoji="0" lang="en-US" altLang="en-US" sz="3600" b="0" i="1" u="none" strike="noStrike" kern="1200" cap="none" spc="0" normalizeH="0" baseline="3000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a:t>
            </a: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with </a:t>
            </a:r>
            <a:r>
              <a:rPr kumimoji="0" lang="en-US" altLang="en-US" sz="3600" b="0" i="0" u="none" strike="noStrike" kern="1200" cap="none" spc="0" normalizeH="0" baseline="0" noProof="0" dirty="0">
                <a:ln>
                  <a:noFill/>
                </a:ln>
                <a:solidFill>
                  <a:srgbClr val="00CC9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trigonal</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shape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s </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a:t>
            </a: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p </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a:t>
            </a: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p </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a:t>
            </a: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p  </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4 </a:t>
            </a:r>
            <a:r>
              <a:rPr kumimoji="0" lang="en-US" altLang="en-US" sz="3600" b="0" i="1" u="none" strike="noStrike" kern="1200" cap="none" spc="0" normalizeH="0" baseline="0" noProof="0" dirty="0">
                <a:ln>
                  <a:noFill/>
                </a:ln>
                <a:solidFill>
                  <a:srgbClr val="FF9900"/>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sp</a:t>
            </a:r>
            <a:r>
              <a:rPr kumimoji="0" lang="en-US" altLang="en-US" sz="3600" b="0" i="0" u="none" strike="noStrike" kern="1200" cap="none" spc="0" normalizeH="0" baseline="30000" noProof="0" dirty="0">
                <a:ln>
                  <a:noFill/>
                </a:ln>
                <a:solidFill>
                  <a:srgbClr val="FF9900"/>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3</a:t>
            </a:r>
            <a:r>
              <a:rPr kumimoji="0" lang="en-US" altLang="en-US" sz="3600" b="0" i="1" u="none" strike="noStrike" kern="1200" cap="none" spc="0" normalizeH="0" baseline="3000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a:t>
            </a:r>
            <a:r>
              <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with </a:t>
            </a:r>
            <a:r>
              <a:rPr kumimoji="0" lang="en-US" altLang="en-US" sz="3600" b="0" i="0" u="none" strike="noStrike" kern="1200" cap="none" spc="0" normalizeH="0" baseline="0" noProof="0" dirty="0">
                <a:ln>
                  <a:noFill/>
                </a:ln>
                <a:solidFill>
                  <a:srgbClr val="00CC9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tetrahedral</a:t>
            </a:r>
            <a:r>
              <a:rPr kumimoji="0" lang="en-US" altLang="en-US" sz="3600" b="0" i="0"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rPr>
              <a:t> shape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3600" b="0" i="1" u="none" strike="noStrike" kern="1200" cap="none" spc="0" normalizeH="0" baseline="0" noProof="0" dirty="0">
              <a:ln>
                <a:noFill/>
              </a:ln>
              <a:solidFill>
                <a:srgbClr val="EBD189"/>
              </a:solidFill>
              <a:effectLst>
                <a:outerShdw blurRad="38100" dist="38100" dir="2700000" algn="tl">
                  <a:srgbClr val="000000"/>
                </a:outerShdw>
              </a:effectLst>
              <a:uLnTx/>
              <a:uFillTx/>
              <a:latin typeface="Comic Sans MS" panose="030F0702030302020204" pitchFamily="66" charset="0"/>
              <a:ea typeface="+mn-ea"/>
              <a:cs typeface="+mn-cs"/>
              <a:sym typeface="Wingdings" panose="05000000000000000000" pitchFamily="2" charset="2"/>
            </a:endParaRPr>
          </a:p>
        </p:txBody>
      </p:sp>
      <p:sp>
        <p:nvSpPr>
          <p:cNvPr id="4" name="Slide Number Placeholder 3"/>
          <p:cNvSpPr>
            <a:spLocks noGrp="1"/>
          </p:cNvSpPr>
          <p:nvPr>
            <p:ph type="sldNum" sz="quarter" idx="11"/>
          </p:nvPr>
        </p:nvSpPr>
        <p:spPr/>
        <p:txBody>
          <a:bodyPr/>
          <a:lstStyle/>
          <a:p>
            <a:pPr algn="l"/>
            <a:fld id="{357EC104-7421-44F5-A1D9-5D861196B4E1}" type="slidenum">
              <a:rPr lang="en-US" altLang="en-US" smtClean="0"/>
              <a:pPr algn="l"/>
              <a:t>76</a:t>
            </a:fld>
            <a:endParaRPr lang="en-US" altLang="en-US" dirty="0"/>
          </a:p>
        </p:txBody>
      </p:sp>
    </p:spTree>
    <p:extLst>
      <p:ext uri="{BB962C8B-B14F-4D97-AF65-F5344CB8AC3E}">
        <p14:creationId xmlns:p14="http://schemas.microsoft.com/office/powerpoint/2010/main" val="3570990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894"/>
            <a:ext cx="9144000" cy="1446550"/>
          </a:xfrm>
          <a:prstGeom prst="rect">
            <a:avLst/>
          </a:prstGeom>
        </p:spPr>
        <p:txBody>
          <a:bodyPr wrap="square">
            <a:spAutoFit/>
          </a:bodyPr>
          <a:lstStyle/>
          <a:p>
            <a:r>
              <a:rPr lang="en-US" dirty="0"/>
              <a:t>To determine Hybridization and Molecular Geometry…</a:t>
            </a:r>
          </a:p>
        </p:txBody>
      </p:sp>
      <p:pic>
        <p:nvPicPr>
          <p:cNvPr id="6" name="Picture 2"/>
          <p:cNvPicPr>
            <a:picLocks noChangeAspect="1" noChangeArrowheads="1"/>
          </p:cNvPicPr>
          <p:nvPr/>
        </p:nvPicPr>
        <p:blipFill rotWithShape="1">
          <a:blip r:embed="rId2"/>
          <a:srcRect l="3666" t="55842" r="76105"/>
          <a:stretch/>
        </p:blipFill>
        <p:spPr bwMode="auto">
          <a:xfrm>
            <a:off x="290414" y="3841449"/>
            <a:ext cx="3308570" cy="2166769"/>
          </a:xfrm>
          <a:prstGeom prst="rect">
            <a:avLst/>
          </a:prstGeom>
          <a:noFill/>
          <a:ln w="9525">
            <a:noFill/>
            <a:miter lim="800000"/>
            <a:headEnd/>
            <a:tailEnd/>
          </a:ln>
        </p:spPr>
      </p:pic>
      <p:pic>
        <p:nvPicPr>
          <p:cNvPr id="7" name="Picture 2"/>
          <p:cNvPicPr>
            <a:picLocks noChangeAspect="1" noChangeArrowheads="1"/>
          </p:cNvPicPr>
          <p:nvPr/>
        </p:nvPicPr>
        <p:blipFill rotWithShape="1">
          <a:blip r:embed="rId2"/>
          <a:srcRect l="4651" t="-296" r="69945" b="2012"/>
          <a:stretch/>
        </p:blipFill>
        <p:spPr bwMode="auto">
          <a:xfrm>
            <a:off x="5729734" y="2957699"/>
            <a:ext cx="3214975" cy="3731742"/>
          </a:xfrm>
          <a:prstGeom prst="rect">
            <a:avLst/>
          </a:prstGeom>
          <a:noFill/>
          <a:ln w="9525">
            <a:noFill/>
            <a:miter lim="800000"/>
            <a:headEnd/>
            <a:tailEnd/>
          </a:ln>
        </p:spPr>
      </p:pic>
      <p:sp>
        <p:nvSpPr>
          <p:cNvPr id="8" name="Rectangle 7"/>
          <p:cNvSpPr/>
          <p:nvPr/>
        </p:nvSpPr>
        <p:spPr>
          <a:xfrm>
            <a:off x="1749372" y="1684403"/>
            <a:ext cx="5147563" cy="769441"/>
          </a:xfrm>
          <a:prstGeom prst="rect">
            <a:avLst/>
          </a:prstGeom>
        </p:spPr>
        <p:txBody>
          <a:bodyPr wrap="none">
            <a:spAutoFit/>
          </a:bodyPr>
          <a:lstStyle/>
          <a:p>
            <a:r>
              <a:rPr lang="en-US" dirty="0">
                <a:solidFill>
                  <a:srgbClr val="66FF33"/>
                </a:solidFill>
              </a:rPr>
              <a:t>Use Steric number</a:t>
            </a:r>
          </a:p>
        </p:txBody>
      </p:sp>
      <p:sp>
        <p:nvSpPr>
          <p:cNvPr id="5" name="Slide Number Placeholder 4"/>
          <p:cNvSpPr>
            <a:spLocks noGrp="1"/>
          </p:cNvSpPr>
          <p:nvPr>
            <p:ph type="sldNum" sz="quarter" idx="11"/>
          </p:nvPr>
        </p:nvSpPr>
        <p:spPr/>
        <p:txBody>
          <a:bodyPr/>
          <a:lstStyle/>
          <a:p>
            <a:pPr algn="l"/>
            <a:fld id="{357EC104-7421-44F5-A1D9-5D861196B4E1}" type="slidenum">
              <a:rPr lang="en-US" altLang="en-US" smtClean="0"/>
              <a:pPr algn="l"/>
              <a:t>77</a:t>
            </a:fld>
            <a:endParaRPr lang="en-US" altLang="en-US" dirty="0"/>
          </a:p>
        </p:txBody>
      </p:sp>
    </p:spTree>
    <p:extLst>
      <p:ext uri="{BB962C8B-B14F-4D97-AF65-F5344CB8AC3E}">
        <p14:creationId xmlns:p14="http://schemas.microsoft.com/office/powerpoint/2010/main" val="4393711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894"/>
            <a:ext cx="9144000" cy="1446550"/>
          </a:xfrm>
          <a:prstGeom prst="rect">
            <a:avLst/>
          </a:prstGeom>
        </p:spPr>
        <p:txBody>
          <a:bodyPr wrap="square">
            <a:spAutoFit/>
          </a:bodyPr>
          <a:lstStyle/>
          <a:p>
            <a:r>
              <a:rPr lang="en-US" dirty="0"/>
              <a:t>To determine Hybridization and Molecular Geometry…</a:t>
            </a:r>
          </a:p>
        </p:txBody>
      </p:sp>
      <p:sp>
        <p:nvSpPr>
          <p:cNvPr id="5" name="Rectangle 4"/>
          <p:cNvSpPr/>
          <p:nvPr/>
        </p:nvSpPr>
        <p:spPr>
          <a:xfrm>
            <a:off x="1749372" y="1684403"/>
            <a:ext cx="5147563" cy="769441"/>
          </a:xfrm>
          <a:prstGeom prst="rect">
            <a:avLst/>
          </a:prstGeom>
        </p:spPr>
        <p:txBody>
          <a:bodyPr wrap="none">
            <a:spAutoFit/>
          </a:bodyPr>
          <a:lstStyle/>
          <a:p>
            <a:r>
              <a:rPr lang="en-US" dirty="0">
                <a:solidFill>
                  <a:srgbClr val="66FF33"/>
                </a:solidFill>
              </a:rPr>
              <a:t>Use Steric number</a:t>
            </a:r>
          </a:p>
        </p:txBody>
      </p:sp>
      <p:pic>
        <p:nvPicPr>
          <p:cNvPr id="8" name="Picture 2"/>
          <p:cNvPicPr>
            <a:picLocks noChangeAspect="1" noChangeArrowheads="1"/>
          </p:cNvPicPr>
          <p:nvPr/>
        </p:nvPicPr>
        <p:blipFill rotWithShape="1">
          <a:blip r:embed="rId2"/>
          <a:srcRect l="35649"/>
          <a:stretch/>
        </p:blipFill>
        <p:spPr bwMode="auto">
          <a:xfrm>
            <a:off x="199292" y="2736507"/>
            <a:ext cx="5519528" cy="2573163"/>
          </a:xfrm>
          <a:prstGeom prst="rect">
            <a:avLst/>
          </a:prstGeom>
          <a:noFill/>
          <a:ln w="9525">
            <a:noFill/>
            <a:miter lim="800000"/>
            <a:headEnd/>
            <a:tailEnd/>
          </a:ln>
        </p:spPr>
      </p:pic>
      <p:sp>
        <p:nvSpPr>
          <p:cNvPr id="2" name="Rectangle 1"/>
          <p:cNvSpPr/>
          <p:nvPr/>
        </p:nvSpPr>
        <p:spPr>
          <a:xfrm>
            <a:off x="-395953" y="5592333"/>
            <a:ext cx="7101551" cy="1015663"/>
          </a:xfrm>
          <a:prstGeom prst="rect">
            <a:avLst/>
          </a:prstGeom>
        </p:spPr>
        <p:txBody>
          <a:bodyPr wrap="square">
            <a:spAutoFit/>
          </a:bodyPr>
          <a:lstStyle/>
          <a:p>
            <a:pPr marL="1314450" lvl="2" indent="-457200" eaLnBrk="1" hangingPunct="1"/>
            <a:r>
              <a:rPr lang="en-US" sz="2000" dirty="0"/>
              <a:t>If the Steric number is 4, then atom is </a:t>
            </a:r>
            <a:r>
              <a:rPr lang="en-US" sz="2000" i="1" dirty="0"/>
              <a:t>sp</a:t>
            </a:r>
            <a:r>
              <a:rPr lang="en-US" sz="2000" baseline="30000" dirty="0"/>
              <a:t>3</a:t>
            </a:r>
            <a:endParaRPr lang="en-US" sz="2000" dirty="0"/>
          </a:p>
          <a:p>
            <a:pPr marL="1314450" lvl="2" indent="-457200" eaLnBrk="1" hangingPunct="1"/>
            <a:r>
              <a:rPr lang="en-US" sz="2000" dirty="0"/>
              <a:t>If the Steric number is 3, then atom is </a:t>
            </a:r>
            <a:r>
              <a:rPr lang="en-US" sz="2000" i="1" dirty="0"/>
              <a:t>sp</a:t>
            </a:r>
            <a:r>
              <a:rPr lang="en-US" sz="2000" baseline="30000" dirty="0"/>
              <a:t>2</a:t>
            </a:r>
          </a:p>
          <a:p>
            <a:pPr marL="1314450" lvl="2" indent="-457200" eaLnBrk="1" hangingPunct="1"/>
            <a:r>
              <a:rPr lang="en-US" sz="2000" dirty="0"/>
              <a:t>If the Steric number is 2, then atom is </a:t>
            </a:r>
            <a:r>
              <a:rPr lang="en-US" sz="2000" i="1" dirty="0" err="1"/>
              <a:t>sp</a:t>
            </a:r>
            <a:endParaRPr lang="en-US" sz="2000" dirty="0"/>
          </a:p>
        </p:txBody>
      </p:sp>
      <p:sp>
        <p:nvSpPr>
          <p:cNvPr id="7" name="Slide Number Placeholder 6"/>
          <p:cNvSpPr>
            <a:spLocks noGrp="1"/>
          </p:cNvSpPr>
          <p:nvPr>
            <p:ph type="sldNum" sz="quarter" idx="11"/>
          </p:nvPr>
        </p:nvSpPr>
        <p:spPr/>
        <p:txBody>
          <a:bodyPr/>
          <a:lstStyle/>
          <a:p>
            <a:pPr algn="l"/>
            <a:fld id="{357EC104-7421-44F5-A1D9-5D861196B4E1}" type="slidenum">
              <a:rPr lang="en-US" altLang="en-US" smtClean="0"/>
              <a:pPr algn="l"/>
              <a:t>78</a:t>
            </a:fld>
            <a:endParaRPr lang="en-US" altLang="en-US" dirty="0"/>
          </a:p>
        </p:txBody>
      </p:sp>
    </p:spTree>
    <p:extLst>
      <p:ext uri="{BB962C8B-B14F-4D97-AF65-F5344CB8AC3E}">
        <p14:creationId xmlns:p14="http://schemas.microsoft.com/office/powerpoint/2010/main" val="2081040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tretch>
            <a:fillRect/>
          </a:stretch>
        </p:blipFill>
        <p:spPr bwMode="auto">
          <a:xfrm>
            <a:off x="651641" y="1802141"/>
            <a:ext cx="7706547" cy="4739381"/>
          </a:xfrm>
          <a:prstGeom prst="rect">
            <a:avLst/>
          </a:prstGeom>
          <a:noFill/>
          <a:ln w="9525">
            <a:noFill/>
            <a:miter lim="800000"/>
            <a:headEnd/>
            <a:tailEnd/>
          </a:ln>
        </p:spPr>
      </p:pic>
      <p:sp>
        <p:nvSpPr>
          <p:cNvPr id="5" name="Rectangle 4"/>
          <p:cNvSpPr/>
          <p:nvPr/>
        </p:nvSpPr>
        <p:spPr>
          <a:xfrm>
            <a:off x="82062" y="199817"/>
            <a:ext cx="9061938" cy="1446550"/>
          </a:xfrm>
          <a:prstGeom prst="rect">
            <a:avLst/>
          </a:prstGeom>
        </p:spPr>
        <p:txBody>
          <a:bodyPr wrap="square">
            <a:spAutoFit/>
          </a:bodyPr>
          <a:lstStyle/>
          <a:p>
            <a:pPr eaLnBrk="1" hangingPunct="1"/>
            <a:r>
              <a:rPr lang="en-US" dirty="0"/>
              <a:t>Explain the different strengths and lengths below.</a:t>
            </a:r>
          </a:p>
        </p:txBody>
      </p:sp>
      <p:sp>
        <p:nvSpPr>
          <p:cNvPr id="6" name="Slide Number Placeholder 5"/>
          <p:cNvSpPr>
            <a:spLocks noGrp="1"/>
          </p:cNvSpPr>
          <p:nvPr>
            <p:ph type="sldNum" sz="quarter" idx="11"/>
          </p:nvPr>
        </p:nvSpPr>
        <p:spPr/>
        <p:txBody>
          <a:bodyPr/>
          <a:lstStyle/>
          <a:p>
            <a:pPr algn="l"/>
            <a:fld id="{357EC104-7421-44F5-A1D9-5D861196B4E1}" type="slidenum">
              <a:rPr lang="en-US" altLang="en-US" smtClean="0"/>
              <a:pPr algn="l"/>
              <a:t>79</a:t>
            </a:fld>
            <a:endParaRPr lang="en-US" altLang="en-US" dirty="0"/>
          </a:p>
        </p:txBody>
      </p:sp>
    </p:spTree>
    <p:extLst>
      <p:ext uri="{BB962C8B-B14F-4D97-AF65-F5344CB8AC3E}">
        <p14:creationId xmlns:p14="http://schemas.microsoft.com/office/powerpoint/2010/main" val="3467611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52400"/>
            <a:ext cx="7772400" cy="762000"/>
          </a:xfrm>
        </p:spPr>
        <p:txBody>
          <a:bodyPr/>
          <a:lstStyle/>
          <a:p>
            <a:r>
              <a:rPr lang="en-US" altLang="en-US" sz="3600" b="1" dirty="0">
                <a:solidFill>
                  <a:srgbClr val="66FF33"/>
                </a:solidFill>
                <a:latin typeface="Comic Sans MS" panose="030F0702030302020204" pitchFamily="66" charset="0"/>
              </a:rPr>
              <a:t>Well...Nature Is Vicious…</a:t>
            </a:r>
          </a:p>
        </p:txBody>
      </p:sp>
      <p:pic>
        <p:nvPicPr>
          <p:cNvPr id="2" name="Picture 1"/>
          <p:cNvPicPr>
            <a:picLocks noChangeAspect="1"/>
          </p:cNvPicPr>
          <p:nvPr/>
        </p:nvPicPr>
        <p:blipFill>
          <a:blip r:embed="rId3"/>
          <a:stretch>
            <a:fillRect/>
          </a:stretch>
        </p:blipFill>
        <p:spPr>
          <a:xfrm>
            <a:off x="330508" y="1358464"/>
            <a:ext cx="8482984" cy="4585138"/>
          </a:xfrm>
          <a:prstGeom prst="rect">
            <a:avLst/>
          </a:prstGeom>
        </p:spPr>
      </p:pic>
      <p:cxnSp>
        <p:nvCxnSpPr>
          <p:cNvPr id="4" name="Straight Connector 3"/>
          <p:cNvCxnSpPr/>
          <p:nvPr/>
        </p:nvCxnSpPr>
        <p:spPr bwMode="auto">
          <a:xfrm>
            <a:off x="152400" y="886068"/>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8</a:t>
            </a:fld>
            <a:endParaRPr lang="en-US" altLang="en-US" sz="2200" dirty="0">
              <a:solidFill>
                <a:srgbClr val="66FF33"/>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tretch>
            <a:fillRect/>
          </a:stretch>
        </p:blipFill>
        <p:spPr bwMode="auto">
          <a:xfrm>
            <a:off x="156800" y="2216245"/>
            <a:ext cx="8867044" cy="2250247"/>
          </a:xfrm>
          <a:prstGeom prst="rect">
            <a:avLst/>
          </a:prstGeom>
          <a:noFill/>
          <a:ln w="9525">
            <a:noFill/>
            <a:miter lim="800000"/>
            <a:headEnd/>
            <a:tailEnd/>
          </a:ln>
        </p:spPr>
      </p:pic>
      <p:sp>
        <p:nvSpPr>
          <p:cNvPr id="5" name="Rectangle 4"/>
          <p:cNvSpPr/>
          <p:nvPr/>
        </p:nvSpPr>
        <p:spPr>
          <a:xfrm>
            <a:off x="2679460" y="117756"/>
            <a:ext cx="3821723" cy="769441"/>
          </a:xfrm>
          <a:prstGeom prst="rect">
            <a:avLst/>
          </a:prstGeom>
        </p:spPr>
        <p:txBody>
          <a:bodyPr wrap="square">
            <a:spAutoFit/>
          </a:bodyPr>
          <a:lstStyle/>
          <a:p>
            <a:pPr eaLnBrk="1" hangingPunct="1"/>
            <a:r>
              <a:rPr lang="en-US" i="1" dirty="0"/>
              <a:t>sp</a:t>
            </a:r>
            <a:r>
              <a:rPr lang="en-US" baseline="30000" dirty="0"/>
              <a:t>3</a:t>
            </a:r>
            <a:r>
              <a:rPr lang="en-US" dirty="0"/>
              <a:t> Geometry</a:t>
            </a:r>
          </a:p>
        </p:txBody>
      </p:sp>
      <p:pic>
        <p:nvPicPr>
          <p:cNvPr id="6" name="Picture 4"/>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6501183" y="4760797"/>
            <a:ext cx="1902255" cy="1784369"/>
          </a:xfrm>
          <a:prstGeom prst="rect">
            <a:avLst/>
          </a:prstGeom>
          <a:solidFill>
            <a:schemeClr val="tx2">
              <a:lumMod val="40000"/>
              <a:lumOff val="60000"/>
            </a:schemeClr>
          </a:solidFill>
          <a:ln w="9525">
            <a:noFill/>
            <a:miter lim="800000"/>
            <a:headEnd/>
            <a:tailEnd/>
          </a:ln>
        </p:spPr>
      </p:pic>
      <p:pic>
        <p:nvPicPr>
          <p:cNvPr id="7" name="Picture 3"/>
          <p:cNvPicPr>
            <a:picLocks noChangeAspect="1" noChangeArrowheads="1"/>
          </p:cNvPicPr>
          <p:nvPr/>
        </p:nvPicPr>
        <p:blipFill>
          <a:blip r:embed="rId4"/>
          <a:stretch>
            <a:fillRect/>
          </a:stretch>
        </p:blipFill>
        <p:spPr bwMode="auto">
          <a:xfrm>
            <a:off x="3546676" y="4760797"/>
            <a:ext cx="2087289" cy="1660826"/>
          </a:xfrm>
          <a:prstGeom prst="rect">
            <a:avLst/>
          </a:prstGeom>
          <a:noFill/>
          <a:ln w="9525">
            <a:noFill/>
            <a:miter lim="800000"/>
            <a:headEnd/>
            <a:tailEnd/>
          </a:ln>
        </p:spPr>
      </p:pic>
      <p:pic>
        <p:nvPicPr>
          <p:cNvPr id="8" name="Picture 2"/>
          <p:cNvPicPr>
            <a:picLocks noChangeAspect="1" noChangeArrowheads="1"/>
          </p:cNvPicPr>
          <p:nvPr/>
        </p:nvPicPr>
        <p:blipFill>
          <a:blip r:embed="rId5"/>
          <a:stretch>
            <a:fillRect/>
          </a:stretch>
        </p:blipFill>
        <p:spPr bwMode="auto">
          <a:xfrm>
            <a:off x="832338" y="4622280"/>
            <a:ext cx="1997671" cy="2035497"/>
          </a:xfrm>
          <a:prstGeom prst="rect">
            <a:avLst/>
          </a:prstGeom>
          <a:noFill/>
          <a:ln w="9525">
            <a:noFill/>
            <a:miter lim="800000"/>
            <a:headEnd/>
            <a:tailEnd/>
          </a:ln>
        </p:spPr>
      </p:pic>
      <p:sp>
        <p:nvSpPr>
          <p:cNvPr id="9" name="Slide Number Placeholder 8"/>
          <p:cNvSpPr>
            <a:spLocks noGrp="1"/>
          </p:cNvSpPr>
          <p:nvPr>
            <p:ph type="sldNum" sz="quarter" idx="11"/>
          </p:nvPr>
        </p:nvSpPr>
        <p:spPr/>
        <p:txBody>
          <a:bodyPr/>
          <a:lstStyle/>
          <a:p>
            <a:pPr algn="l"/>
            <a:fld id="{357EC104-7421-44F5-A1D9-5D861196B4E1}" type="slidenum">
              <a:rPr lang="en-US" altLang="en-US" smtClean="0"/>
              <a:pPr algn="l"/>
              <a:t>80</a:t>
            </a:fld>
            <a:endParaRPr lang="en-US" altLang="en-US" dirty="0"/>
          </a:p>
        </p:txBody>
      </p:sp>
    </p:spTree>
    <p:extLst>
      <p:ext uri="{BB962C8B-B14F-4D97-AF65-F5344CB8AC3E}">
        <p14:creationId xmlns:p14="http://schemas.microsoft.com/office/powerpoint/2010/main" val="173047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738187"/>
          </a:xfrm>
        </p:spPr>
        <p:txBody>
          <a:bodyPr/>
          <a:lstStyle/>
          <a:p>
            <a:pPr eaLnBrk="1" hangingPunct="1"/>
            <a:r>
              <a:rPr lang="en-US" b="1" dirty="0">
                <a:solidFill>
                  <a:srgbClr val="66FF33"/>
                </a:solidFill>
                <a:effectLst>
                  <a:outerShdw blurRad="38100" dist="38100" dir="2700000" algn="tl">
                    <a:srgbClr val="000000">
                      <a:alpha val="43137"/>
                    </a:srgbClr>
                  </a:outerShdw>
                </a:effectLst>
                <a:latin typeface="Comic Sans MS" panose="030F0702030302020204" pitchFamily="66" charset="0"/>
              </a:rPr>
              <a:t>Geometry Summary</a:t>
            </a:r>
          </a:p>
        </p:txBody>
      </p:sp>
      <p:pic>
        <p:nvPicPr>
          <p:cNvPr id="64518" name="Picture 2"/>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558378" y="844550"/>
            <a:ext cx="7193569" cy="5481638"/>
          </a:xfrm>
          <a:prstGeom prst="rect">
            <a:avLst/>
          </a:prstGeom>
          <a:noFill/>
          <a:ln w="9525">
            <a:noFill/>
            <a:miter lim="800000"/>
            <a:headEnd/>
            <a:tailEnd/>
          </a:ln>
        </p:spPr>
      </p:pic>
      <p:sp>
        <p:nvSpPr>
          <p:cNvPr id="6"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81</a:t>
            </a:fld>
            <a:endParaRPr lang="en-US" altLang="en-US" sz="2200" dirty="0">
              <a:solidFill>
                <a:srgbClr val="66FF33"/>
              </a:solidFill>
            </a:endParaRPr>
          </a:p>
        </p:txBody>
      </p:sp>
    </p:spTree>
    <p:extLst>
      <p:ext uri="{BB962C8B-B14F-4D97-AF65-F5344CB8AC3E}">
        <p14:creationId xmlns:p14="http://schemas.microsoft.com/office/powerpoint/2010/main" val="1591901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3" name="Rectangle 3"/>
          <p:cNvSpPr>
            <a:spLocks noGrp="1" noChangeArrowheads="1"/>
          </p:cNvSpPr>
          <p:nvPr>
            <p:ph type="title"/>
          </p:nvPr>
        </p:nvSpPr>
        <p:spPr>
          <a:xfrm>
            <a:off x="685800" y="228600"/>
            <a:ext cx="7772400" cy="1143000"/>
          </a:xfrm>
        </p:spPr>
        <p:txBody>
          <a:bodyPr/>
          <a:lstStyle/>
          <a:p>
            <a:r>
              <a:rPr lang="en-US" altLang="en-US" sz="4000" dirty="0"/>
              <a:t>The Types Of Orbital Overlap</a:t>
            </a:r>
          </a:p>
        </p:txBody>
      </p:sp>
      <p:pic>
        <p:nvPicPr>
          <p:cNvPr id="2" name="Picture 1"/>
          <p:cNvPicPr>
            <a:picLocks noChangeAspect="1"/>
          </p:cNvPicPr>
          <p:nvPr/>
        </p:nvPicPr>
        <p:blipFill>
          <a:blip r:embed="rId2"/>
          <a:stretch>
            <a:fillRect/>
          </a:stretch>
        </p:blipFill>
        <p:spPr>
          <a:xfrm>
            <a:off x="520154" y="1591740"/>
            <a:ext cx="8103691" cy="4785400"/>
          </a:xfrm>
          <a:prstGeom prst="rect">
            <a:avLst/>
          </a:prstGeom>
        </p:spPr>
      </p:pic>
      <p:cxnSp>
        <p:nvCxnSpPr>
          <p:cNvPr id="4" name="Straight Connector 3"/>
          <p:cNvCxnSpPr/>
          <p:nvPr/>
        </p:nvCxnSpPr>
        <p:spPr bwMode="auto">
          <a:xfrm>
            <a:off x="152400" y="1237764"/>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128974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685800" y="219075"/>
            <a:ext cx="7772400" cy="819150"/>
          </a:xfrm>
        </p:spPr>
        <p:txBody>
          <a:bodyPr/>
          <a:lstStyle/>
          <a:p>
            <a:r>
              <a:rPr lang="en-US" altLang="en-US"/>
              <a:t>Resonance</a:t>
            </a:r>
          </a:p>
        </p:txBody>
      </p:sp>
      <p:sp>
        <p:nvSpPr>
          <p:cNvPr id="626691" name="Text Box 3"/>
          <p:cNvSpPr txBox="1">
            <a:spLocks noChangeArrowheads="1"/>
          </p:cNvSpPr>
          <p:nvPr/>
        </p:nvSpPr>
        <p:spPr bwMode="auto">
          <a:xfrm>
            <a:off x="981075" y="1181100"/>
            <a:ext cx="724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tx1"/>
                </a:solidFill>
                <a:effectLst>
                  <a:outerShdw blurRad="38100" dist="38100" dir="2700000" algn="tl">
                    <a:srgbClr val="000000"/>
                  </a:outerShdw>
                </a:effectLst>
              </a:rPr>
              <a:t>Often several octet structures are possible for a molecule: </a:t>
            </a:r>
            <a:r>
              <a:rPr lang="en-US" altLang="en-US" sz="2800">
                <a:solidFill>
                  <a:srgbClr val="FFFF00"/>
                </a:solidFill>
                <a:effectLst>
                  <a:outerShdw blurRad="38100" dist="38100" dir="2700000" algn="tl">
                    <a:srgbClr val="000000"/>
                  </a:outerShdw>
                </a:effectLst>
              </a:rPr>
              <a:t>Resonance forms</a:t>
            </a:r>
            <a:endParaRPr lang="en-US" altLang="en-US" sz="2800">
              <a:solidFill>
                <a:schemeClr val="tx1"/>
              </a:solidFill>
              <a:effectLst>
                <a:outerShdw blurRad="38100" dist="38100" dir="2700000" algn="tl">
                  <a:srgbClr val="000000"/>
                </a:outerShdw>
              </a:effectLst>
            </a:endParaRPr>
          </a:p>
        </p:txBody>
      </p:sp>
      <p:sp>
        <p:nvSpPr>
          <p:cNvPr id="626693" name="Text Box 5"/>
          <p:cNvSpPr txBox="1">
            <a:spLocks noChangeArrowheads="1"/>
          </p:cNvSpPr>
          <p:nvPr/>
        </p:nvSpPr>
        <p:spPr bwMode="auto">
          <a:xfrm>
            <a:off x="4238625" y="2730500"/>
            <a:ext cx="3629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tx1"/>
                </a:solidFill>
                <a:effectLst>
                  <a:outerShdw blurRad="38100" dist="38100" dir="2700000" algn="tl">
                    <a:srgbClr val="000000"/>
                  </a:outerShdw>
                </a:effectLst>
              </a:rPr>
              <a:t>Form A     	    form B</a:t>
            </a:r>
          </a:p>
        </p:txBody>
      </p:sp>
      <p:sp>
        <p:nvSpPr>
          <p:cNvPr id="626694" name="Line 6"/>
          <p:cNvSpPr>
            <a:spLocks noChangeShapeType="1"/>
          </p:cNvSpPr>
          <p:nvPr/>
        </p:nvSpPr>
        <p:spPr bwMode="auto">
          <a:xfrm>
            <a:off x="5692775" y="3001963"/>
            <a:ext cx="731838" cy="0"/>
          </a:xfrm>
          <a:prstGeom prst="line">
            <a:avLst/>
          </a:prstGeom>
          <a:noFill/>
          <a:ln w="38100">
            <a:solidFill>
              <a:srgbClr val="FFFF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695" name="Text Box 7"/>
          <p:cNvSpPr txBox="1">
            <a:spLocks noChangeArrowheads="1"/>
          </p:cNvSpPr>
          <p:nvPr/>
        </p:nvSpPr>
        <p:spPr bwMode="auto">
          <a:xfrm>
            <a:off x="5676900" y="3416300"/>
            <a:ext cx="1390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400">
              <a:effectLst>
                <a:outerShdw blurRad="38100" dist="38100" dir="2700000" algn="tl">
                  <a:srgbClr val="000000"/>
                </a:outerShdw>
              </a:effectLst>
            </a:endParaRPr>
          </a:p>
        </p:txBody>
      </p:sp>
      <p:sp>
        <p:nvSpPr>
          <p:cNvPr id="626696" name="Text Box 8"/>
          <p:cNvSpPr txBox="1">
            <a:spLocks noChangeArrowheads="1"/>
          </p:cNvSpPr>
          <p:nvPr/>
        </p:nvSpPr>
        <p:spPr bwMode="auto">
          <a:xfrm>
            <a:off x="4819650" y="3273425"/>
            <a:ext cx="2505075"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35000"/>
              </a:lnSpc>
              <a:spcBef>
                <a:spcPct val="50000"/>
              </a:spcBef>
            </a:pPr>
            <a:r>
              <a:rPr lang="en-US" altLang="en-US" sz="2000">
                <a:solidFill>
                  <a:srgbClr val="FF0000"/>
                </a:solidFill>
                <a:effectLst>
                  <a:outerShdw blurRad="38100" dist="38100" dir="2700000" algn="tl">
                    <a:srgbClr val="000000"/>
                  </a:outerShdw>
                </a:effectLst>
              </a:rPr>
              <a:t>move </a:t>
            </a:r>
          </a:p>
          <a:p>
            <a:pPr algn="ctr">
              <a:lnSpc>
                <a:spcPct val="35000"/>
              </a:lnSpc>
              <a:spcBef>
                <a:spcPct val="50000"/>
              </a:spcBef>
            </a:pPr>
            <a:r>
              <a:rPr lang="en-US" altLang="en-US" sz="2000">
                <a:solidFill>
                  <a:srgbClr val="FF0000"/>
                </a:solidFill>
                <a:effectLst>
                  <a:outerShdw blurRad="38100" dist="38100" dir="2700000" algn="tl">
                    <a:srgbClr val="000000"/>
                  </a:outerShdw>
                </a:effectLst>
              </a:rPr>
              <a:t>electrons</a:t>
            </a:r>
          </a:p>
          <a:p>
            <a:pPr algn="ctr">
              <a:lnSpc>
                <a:spcPct val="35000"/>
              </a:lnSpc>
              <a:spcBef>
                <a:spcPct val="50000"/>
              </a:spcBef>
            </a:pPr>
            <a:r>
              <a:rPr lang="en-US" altLang="en-US" sz="2000">
                <a:solidFill>
                  <a:srgbClr val="FF0000"/>
                </a:solidFill>
                <a:effectLst>
                  <a:outerShdw blurRad="38100" dist="38100" dir="2700000" algn="tl">
                    <a:srgbClr val="000000"/>
                  </a:outerShdw>
                </a:effectLst>
              </a:rPr>
              <a:t>(pairs)</a:t>
            </a:r>
          </a:p>
        </p:txBody>
      </p:sp>
      <p:sp>
        <p:nvSpPr>
          <p:cNvPr id="626697" name="Text Box 9"/>
          <p:cNvSpPr txBox="1">
            <a:spLocks noChangeArrowheads="1"/>
          </p:cNvSpPr>
          <p:nvPr/>
        </p:nvSpPr>
        <p:spPr bwMode="auto">
          <a:xfrm>
            <a:off x="800100" y="2266950"/>
            <a:ext cx="30003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chemeClr val="tx1"/>
                </a:solidFill>
                <a:effectLst>
                  <a:outerShdw blurRad="38100" dist="38100" dir="2700000" algn="tl">
                    <a:srgbClr val="000000"/>
                  </a:outerShdw>
                </a:effectLst>
              </a:rPr>
              <a:t>Molecule is a superposition of these forms</a:t>
            </a:r>
          </a:p>
        </p:txBody>
      </p:sp>
      <p:sp>
        <p:nvSpPr>
          <p:cNvPr id="626698" name="AutoShape 10"/>
          <p:cNvSpPr>
            <a:spLocks/>
          </p:cNvSpPr>
          <p:nvPr/>
        </p:nvSpPr>
        <p:spPr bwMode="auto">
          <a:xfrm>
            <a:off x="3676650" y="2152650"/>
            <a:ext cx="238125" cy="1638300"/>
          </a:xfrm>
          <a:prstGeom prst="leftBrace">
            <a:avLst>
              <a:gd name="adj1" fmla="val 57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6700" name="Line 12"/>
          <p:cNvSpPr>
            <a:spLocks noChangeShapeType="1"/>
          </p:cNvSpPr>
          <p:nvPr/>
        </p:nvSpPr>
        <p:spPr bwMode="auto">
          <a:xfrm>
            <a:off x="3073400" y="5033963"/>
            <a:ext cx="731838" cy="0"/>
          </a:xfrm>
          <a:prstGeom prst="line">
            <a:avLst/>
          </a:prstGeom>
          <a:noFill/>
          <a:ln w="38100">
            <a:solidFill>
              <a:srgbClr val="FFFF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01" name="Line 13"/>
          <p:cNvSpPr>
            <a:spLocks noChangeShapeType="1"/>
          </p:cNvSpPr>
          <p:nvPr/>
        </p:nvSpPr>
        <p:spPr bwMode="auto">
          <a:xfrm>
            <a:off x="5368925" y="5062538"/>
            <a:ext cx="731838" cy="0"/>
          </a:xfrm>
          <a:prstGeom prst="line">
            <a:avLst/>
          </a:prstGeom>
          <a:noFill/>
          <a:ln w="38100">
            <a:solidFill>
              <a:srgbClr val="FFFF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02" name="Text Box 14"/>
          <p:cNvSpPr txBox="1">
            <a:spLocks noChangeArrowheads="1"/>
          </p:cNvSpPr>
          <p:nvPr/>
        </p:nvSpPr>
        <p:spPr bwMode="auto">
          <a:xfrm>
            <a:off x="942975" y="6010275"/>
            <a:ext cx="683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effectLst>
                  <a:outerShdw blurRad="38100" dist="38100" dir="2700000" algn="tl">
                    <a:srgbClr val="000000"/>
                  </a:outerShdw>
                </a:effectLst>
              </a:rPr>
              <a:t>Carbonate, CO</a:t>
            </a:r>
            <a:r>
              <a:rPr lang="en-US" altLang="en-US" sz="2400" baseline="-25000">
                <a:effectLst>
                  <a:outerShdw blurRad="38100" dist="38100" dir="2700000" algn="tl">
                    <a:srgbClr val="000000"/>
                  </a:outerShdw>
                </a:effectLst>
              </a:rPr>
              <a:t>3</a:t>
            </a:r>
            <a:r>
              <a:rPr lang="en-US" altLang="en-US" sz="2400" baseline="30000">
                <a:effectLst>
                  <a:outerShdw blurRad="38100" dist="38100" dir="2700000" algn="tl">
                    <a:srgbClr val="000000"/>
                  </a:outerShdw>
                </a:effectLst>
              </a:rPr>
              <a:t>2-</a:t>
            </a:r>
            <a:r>
              <a:rPr lang="en-US" altLang="en-US" sz="2400">
                <a:effectLst>
                  <a:outerShdw blurRad="38100" dist="38100" dir="2700000" algn="tl">
                    <a:srgbClr val="000000"/>
                  </a:outerShdw>
                </a:effectLst>
              </a:rPr>
              <a:t>. All forms are equivalent</a:t>
            </a:r>
          </a:p>
        </p:txBody>
      </p:sp>
      <p:sp>
        <p:nvSpPr>
          <p:cNvPr id="626704" name="Rectangle 16"/>
          <p:cNvSpPr>
            <a:spLocks noChangeArrowheads="1"/>
          </p:cNvSpPr>
          <p:nvPr/>
        </p:nvSpPr>
        <p:spPr bwMode="auto">
          <a:xfrm rot="9633012">
            <a:off x="1666875" y="5580063"/>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05" name="Rectangle 17"/>
          <p:cNvSpPr>
            <a:spLocks noChangeArrowheads="1"/>
          </p:cNvSpPr>
          <p:nvPr/>
        </p:nvSpPr>
        <p:spPr bwMode="auto">
          <a:xfrm rot="9633012">
            <a:off x="1712913" y="5497513"/>
            <a:ext cx="165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07" name="Text Box 19"/>
          <p:cNvSpPr txBox="1">
            <a:spLocks noChangeArrowheads="1"/>
          </p:cNvSpPr>
          <p:nvPr/>
        </p:nvSpPr>
        <p:spPr bwMode="auto">
          <a:xfrm>
            <a:off x="1839640" y="4143375"/>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708" name="Text Box 20"/>
          <p:cNvSpPr txBox="1">
            <a:spLocks noChangeArrowheads="1"/>
          </p:cNvSpPr>
          <p:nvPr/>
        </p:nvSpPr>
        <p:spPr bwMode="auto">
          <a:xfrm>
            <a:off x="1396891" y="5229225"/>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709" name="Text Box 21"/>
          <p:cNvSpPr txBox="1">
            <a:spLocks noChangeArrowheads="1"/>
          </p:cNvSpPr>
          <p:nvPr/>
        </p:nvSpPr>
        <p:spPr bwMode="auto">
          <a:xfrm>
            <a:off x="1809750" y="4752975"/>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B2B2B2"/>
                </a:solidFill>
                <a:effectLst>
                  <a:outerShdw blurRad="38100" dist="38100" dir="2700000" algn="tl">
                    <a:srgbClr val="000000"/>
                  </a:outerShdw>
                </a:effectLst>
              </a:rPr>
              <a:t>C</a:t>
            </a:r>
          </a:p>
        </p:txBody>
      </p:sp>
      <p:sp>
        <p:nvSpPr>
          <p:cNvPr id="626710" name="Text Box 22"/>
          <p:cNvSpPr txBox="1">
            <a:spLocks noChangeArrowheads="1"/>
          </p:cNvSpPr>
          <p:nvPr/>
        </p:nvSpPr>
        <p:spPr bwMode="auto">
          <a:xfrm>
            <a:off x="2201590" y="5200650"/>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grpSp>
        <p:nvGrpSpPr>
          <p:cNvPr id="626711" name="Group 23"/>
          <p:cNvGrpSpPr>
            <a:grpSpLocks/>
          </p:cNvGrpSpPr>
          <p:nvPr/>
        </p:nvGrpSpPr>
        <p:grpSpPr bwMode="auto">
          <a:xfrm rot="5400000">
            <a:off x="1930400" y="4652963"/>
            <a:ext cx="228600" cy="76200"/>
            <a:chOff x="1330" y="2385"/>
            <a:chExt cx="115" cy="48"/>
          </a:xfrm>
        </p:grpSpPr>
        <p:sp>
          <p:nvSpPr>
            <p:cNvPr id="626712" name="Line 24"/>
            <p:cNvSpPr>
              <a:spLocks noChangeShapeType="1"/>
            </p:cNvSpPr>
            <p:nvPr/>
          </p:nvSpPr>
          <p:spPr bwMode="auto">
            <a:xfrm>
              <a:off x="1330" y="2385"/>
              <a:ext cx="11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13" name="Line 25"/>
            <p:cNvSpPr>
              <a:spLocks noChangeShapeType="1"/>
            </p:cNvSpPr>
            <p:nvPr/>
          </p:nvSpPr>
          <p:spPr bwMode="auto">
            <a:xfrm>
              <a:off x="1330" y="2433"/>
              <a:ext cx="11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626714" name="Line 26"/>
          <p:cNvSpPr>
            <a:spLocks noChangeShapeType="1"/>
          </p:cNvSpPr>
          <p:nvPr/>
        </p:nvSpPr>
        <p:spPr bwMode="auto">
          <a:xfrm rot="2700000">
            <a:off x="2092325" y="5253038"/>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15" name="Line 27"/>
          <p:cNvSpPr>
            <a:spLocks noChangeShapeType="1"/>
          </p:cNvSpPr>
          <p:nvPr/>
        </p:nvSpPr>
        <p:spPr bwMode="auto">
          <a:xfrm rot="8100000">
            <a:off x="1720850" y="5259388"/>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16" name="AutoShape 28"/>
          <p:cNvSpPr>
            <a:spLocks noChangeArrowheads="1"/>
          </p:cNvSpPr>
          <p:nvPr/>
        </p:nvSpPr>
        <p:spPr bwMode="auto">
          <a:xfrm rot="-1617776">
            <a:off x="1703388" y="3867150"/>
            <a:ext cx="352425" cy="968375"/>
          </a:xfrm>
          <a:custGeom>
            <a:avLst/>
            <a:gdLst>
              <a:gd name="G0" fmla="+- -1694015 0 0"/>
              <a:gd name="G1" fmla="+- 8677197 0 0"/>
              <a:gd name="G2" fmla="+- -1694015 0 8677197"/>
              <a:gd name="G3" fmla="+- 10800 0 0"/>
              <a:gd name="G4" fmla="+- 0 0 -1694015"/>
              <a:gd name="T0" fmla="*/ 360 256 1"/>
              <a:gd name="T1" fmla="*/ 0 256 1"/>
              <a:gd name="G5" fmla="+- G2 T0 T1"/>
              <a:gd name="G6" fmla="?: G2 G2 G5"/>
              <a:gd name="G7" fmla="+- 0 0 G6"/>
              <a:gd name="G8" fmla="+- 9334 0 0"/>
              <a:gd name="G9" fmla="+- 0 0 8677197"/>
              <a:gd name="G10" fmla="+- 9334 0 2700"/>
              <a:gd name="G11" fmla="cos G10 -1694015"/>
              <a:gd name="G12" fmla="sin G10 -1694015"/>
              <a:gd name="G13" fmla="cos 13500 -1694015"/>
              <a:gd name="G14" fmla="sin 13500 -1694015"/>
              <a:gd name="G15" fmla="+- G11 10800 0"/>
              <a:gd name="G16" fmla="+- G12 10800 0"/>
              <a:gd name="G17" fmla="+- G13 10800 0"/>
              <a:gd name="G18" fmla="+- G14 10800 0"/>
              <a:gd name="G19" fmla="*/ 9334 1 2"/>
              <a:gd name="G20" fmla="+- G19 5400 0"/>
              <a:gd name="G21" fmla="cos G20 -1694015"/>
              <a:gd name="G22" fmla="sin G20 -1694015"/>
              <a:gd name="G23" fmla="+- G21 10800 0"/>
              <a:gd name="G24" fmla="+- G12 G23 G22"/>
              <a:gd name="G25" fmla="+- G22 G23 G11"/>
              <a:gd name="G26" fmla="cos 10800 -1694015"/>
              <a:gd name="G27" fmla="sin 10800 -1694015"/>
              <a:gd name="G28" fmla="cos 9334 -1694015"/>
              <a:gd name="G29" fmla="sin 9334 -1694015"/>
              <a:gd name="G30" fmla="+- G26 10800 0"/>
              <a:gd name="G31" fmla="+- G27 10800 0"/>
              <a:gd name="G32" fmla="+- G28 10800 0"/>
              <a:gd name="G33" fmla="+- G29 10800 0"/>
              <a:gd name="G34" fmla="+- G19 5400 0"/>
              <a:gd name="G35" fmla="cos G34 8677197"/>
              <a:gd name="G36" fmla="sin G34 8677197"/>
              <a:gd name="G37" fmla="+/ 8677197 -1694015 2"/>
              <a:gd name="T2" fmla="*/ 180 256 1"/>
              <a:gd name="T3" fmla="*/ 0 256 1"/>
              <a:gd name="G38" fmla="+- G37 T2 T3"/>
              <a:gd name="G39" fmla="?: G2 G37 G38"/>
              <a:gd name="G40" fmla="cos 10800 G39"/>
              <a:gd name="G41" fmla="sin 10800 G39"/>
              <a:gd name="G42" fmla="cos 9334 G39"/>
              <a:gd name="G43" fmla="sin 9334 G39"/>
              <a:gd name="G44" fmla="+- G40 10800 0"/>
              <a:gd name="G45" fmla="+- G41 10800 0"/>
              <a:gd name="G46" fmla="+- G42 10800 0"/>
              <a:gd name="G47" fmla="+- G43 10800 0"/>
              <a:gd name="G48" fmla="+- G35 10800 0"/>
              <a:gd name="G49" fmla="+- G36 10800 0"/>
              <a:gd name="T4" fmla="*/ 4342 w 21600"/>
              <a:gd name="T5" fmla="*/ 2143 h 21600"/>
              <a:gd name="T6" fmla="*/ 4011 w 21600"/>
              <a:gd name="T7" fmla="*/ 18233 h 21600"/>
              <a:gd name="T8" fmla="*/ 5218 w 21600"/>
              <a:gd name="T9" fmla="*/ 3318 h 21600"/>
              <a:gd name="T10" fmla="*/ 22949 w 21600"/>
              <a:gd name="T11" fmla="*/ 4914 h 21600"/>
              <a:gd name="T12" fmla="*/ 21356 w 21600"/>
              <a:gd name="T13" fmla="*/ 9499 h 21600"/>
              <a:gd name="T14" fmla="*/ 16770 w 21600"/>
              <a:gd name="T15" fmla="*/ 790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200" y="6730"/>
                </a:moveTo>
                <a:cubicBezTo>
                  <a:pt x="17640" y="3510"/>
                  <a:pt x="14377" y="1466"/>
                  <a:pt x="10800" y="1466"/>
                </a:cubicBezTo>
                <a:cubicBezTo>
                  <a:pt x="5644" y="1466"/>
                  <a:pt x="1466" y="5644"/>
                  <a:pt x="1466" y="10800"/>
                </a:cubicBezTo>
                <a:cubicBezTo>
                  <a:pt x="1465" y="13422"/>
                  <a:pt x="2569" y="15923"/>
                  <a:pt x="4505" y="17692"/>
                </a:cubicBezTo>
                <a:lnTo>
                  <a:pt x="3517" y="18774"/>
                </a:lnTo>
                <a:cubicBezTo>
                  <a:pt x="1276" y="16728"/>
                  <a:pt x="0" y="13834"/>
                  <a:pt x="0" y="10800"/>
                </a:cubicBezTo>
                <a:cubicBezTo>
                  <a:pt x="0" y="4835"/>
                  <a:pt x="4835" y="0"/>
                  <a:pt x="10800" y="0"/>
                </a:cubicBezTo>
                <a:cubicBezTo>
                  <a:pt x="14939" y="-1"/>
                  <a:pt x="18714" y="2365"/>
                  <a:pt x="20519" y="6091"/>
                </a:cubicBezTo>
                <a:lnTo>
                  <a:pt x="22949" y="4914"/>
                </a:lnTo>
                <a:lnTo>
                  <a:pt x="21356" y="9499"/>
                </a:lnTo>
                <a:lnTo>
                  <a:pt x="16770" y="7907"/>
                </a:lnTo>
                <a:lnTo>
                  <a:pt x="19200" y="6730"/>
                </a:lnTo>
                <a:close/>
              </a:path>
            </a:pathLst>
          </a:custGeom>
          <a:solidFill>
            <a:srgbClr val="FF0000"/>
          </a:solidFill>
          <a:ln>
            <a:noFill/>
          </a:ln>
          <a:effectLst/>
          <a:extLs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717" name="AutoShape 29"/>
          <p:cNvSpPr>
            <a:spLocks noChangeArrowheads="1"/>
          </p:cNvSpPr>
          <p:nvPr/>
        </p:nvSpPr>
        <p:spPr bwMode="auto">
          <a:xfrm flipH="1">
            <a:off x="2257425" y="4943475"/>
            <a:ext cx="581025" cy="581025"/>
          </a:xfrm>
          <a:custGeom>
            <a:avLst/>
            <a:gdLst>
              <a:gd name="G0" fmla="+- -2038986 0 0"/>
              <a:gd name="G1" fmla="+- 7626196 0 0"/>
              <a:gd name="G2" fmla="+- -2038986 0 7626196"/>
              <a:gd name="G3" fmla="+- 10800 0 0"/>
              <a:gd name="G4" fmla="+- 0 0 -2038986"/>
              <a:gd name="T0" fmla="*/ 360 256 1"/>
              <a:gd name="T1" fmla="*/ 0 256 1"/>
              <a:gd name="G5" fmla="+- G2 T0 T1"/>
              <a:gd name="G6" fmla="?: G2 G2 G5"/>
              <a:gd name="G7" fmla="+- 0 0 G6"/>
              <a:gd name="G8" fmla="+- 9515 0 0"/>
              <a:gd name="G9" fmla="+- 0 0 7626196"/>
              <a:gd name="G10" fmla="+- 9515 0 2700"/>
              <a:gd name="G11" fmla="cos G10 -2038986"/>
              <a:gd name="G12" fmla="sin G10 -2038986"/>
              <a:gd name="G13" fmla="cos 13500 -2038986"/>
              <a:gd name="G14" fmla="sin 13500 -2038986"/>
              <a:gd name="G15" fmla="+- G11 10800 0"/>
              <a:gd name="G16" fmla="+- G12 10800 0"/>
              <a:gd name="G17" fmla="+- G13 10800 0"/>
              <a:gd name="G18" fmla="+- G14 10800 0"/>
              <a:gd name="G19" fmla="*/ 9515 1 2"/>
              <a:gd name="G20" fmla="+- G19 5400 0"/>
              <a:gd name="G21" fmla="cos G20 -2038986"/>
              <a:gd name="G22" fmla="sin G20 -2038986"/>
              <a:gd name="G23" fmla="+- G21 10800 0"/>
              <a:gd name="G24" fmla="+- G12 G23 G22"/>
              <a:gd name="G25" fmla="+- G22 G23 G11"/>
              <a:gd name="G26" fmla="cos 10800 -2038986"/>
              <a:gd name="G27" fmla="sin 10800 -2038986"/>
              <a:gd name="G28" fmla="cos 9515 -2038986"/>
              <a:gd name="G29" fmla="sin 9515 -2038986"/>
              <a:gd name="G30" fmla="+- G26 10800 0"/>
              <a:gd name="G31" fmla="+- G27 10800 0"/>
              <a:gd name="G32" fmla="+- G28 10800 0"/>
              <a:gd name="G33" fmla="+- G29 10800 0"/>
              <a:gd name="G34" fmla="+- G19 5400 0"/>
              <a:gd name="G35" fmla="cos G34 7626196"/>
              <a:gd name="G36" fmla="sin G34 7626196"/>
              <a:gd name="G37" fmla="+/ 7626196 -2038986 2"/>
              <a:gd name="T2" fmla="*/ 180 256 1"/>
              <a:gd name="T3" fmla="*/ 0 256 1"/>
              <a:gd name="G38" fmla="+- G37 T2 T3"/>
              <a:gd name="G39" fmla="?: G2 G37 G38"/>
              <a:gd name="G40" fmla="cos 10800 G39"/>
              <a:gd name="G41" fmla="sin 10800 G39"/>
              <a:gd name="G42" fmla="cos 9515 G39"/>
              <a:gd name="G43" fmla="sin 9515 G39"/>
              <a:gd name="G44" fmla="+- G40 10800 0"/>
              <a:gd name="G45" fmla="+- G41 10800 0"/>
              <a:gd name="G46" fmla="+- G42 10800 0"/>
              <a:gd name="G47" fmla="+- G43 10800 0"/>
              <a:gd name="G48" fmla="+- G35 10800 0"/>
              <a:gd name="G49" fmla="+- G36 10800 0"/>
              <a:gd name="T4" fmla="*/ 2853 w 21600"/>
              <a:gd name="T5" fmla="*/ 3485 h 21600"/>
              <a:gd name="T6" fmla="*/ 6288 w 21600"/>
              <a:gd name="T7" fmla="*/ 19901 h 21600"/>
              <a:gd name="T8" fmla="*/ 3799 w 21600"/>
              <a:gd name="T9" fmla="*/ 4356 h 21600"/>
              <a:gd name="T10" fmla="*/ 22358 w 21600"/>
              <a:gd name="T11" fmla="*/ 3824 h 21600"/>
              <a:gd name="T12" fmla="*/ 21223 w 21600"/>
              <a:gd name="T13" fmla="*/ 8413 h 21600"/>
              <a:gd name="T14" fmla="*/ 16634 w 21600"/>
              <a:gd name="T15" fmla="*/ 727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946" y="5883"/>
                </a:moveTo>
                <a:cubicBezTo>
                  <a:pt x="17223" y="3029"/>
                  <a:pt x="14133" y="1285"/>
                  <a:pt x="10800" y="1285"/>
                </a:cubicBezTo>
                <a:cubicBezTo>
                  <a:pt x="5545" y="1285"/>
                  <a:pt x="1285" y="5545"/>
                  <a:pt x="1285" y="10800"/>
                </a:cubicBezTo>
                <a:cubicBezTo>
                  <a:pt x="1284" y="14415"/>
                  <a:pt x="3334" y="17719"/>
                  <a:pt x="6574" y="19325"/>
                </a:cubicBezTo>
                <a:lnTo>
                  <a:pt x="6003" y="20476"/>
                </a:lnTo>
                <a:cubicBezTo>
                  <a:pt x="2326" y="18653"/>
                  <a:pt x="0" y="14904"/>
                  <a:pt x="0" y="10800"/>
                </a:cubicBezTo>
                <a:cubicBezTo>
                  <a:pt x="0" y="4835"/>
                  <a:pt x="4835" y="0"/>
                  <a:pt x="10800" y="0"/>
                </a:cubicBezTo>
                <a:cubicBezTo>
                  <a:pt x="14583" y="-1"/>
                  <a:pt x="18091" y="1980"/>
                  <a:pt x="20046" y="5219"/>
                </a:cubicBezTo>
                <a:lnTo>
                  <a:pt x="22358" y="3824"/>
                </a:lnTo>
                <a:lnTo>
                  <a:pt x="21223" y="8413"/>
                </a:lnTo>
                <a:lnTo>
                  <a:pt x="16634" y="7278"/>
                </a:lnTo>
                <a:lnTo>
                  <a:pt x="18946" y="5883"/>
                </a:lnTo>
                <a:close/>
              </a:path>
            </a:pathLst>
          </a:custGeom>
          <a:solidFill>
            <a:srgbClr val="FF0000"/>
          </a:solidFill>
          <a:ln>
            <a:noFill/>
          </a:ln>
          <a:effectLst/>
          <a:extLs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718" name="Text Box 30"/>
          <p:cNvSpPr txBox="1">
            <a:spLocks noChangeArrowheads="1"/>
          </p:cNvSpPr>
          <p:nvPr/>
        </p:nvSpPr>
        <p:spPr bwMode="auto">
          <a:xfrm>
            <a:off x="2438400" y="4972050"/>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sp>
        <p:nvSpPr>
          <p:cNvPr id="626719" name="Text Box 31"/>
          <p:cNvSpPr txBox="1">
            <a:spLocks noChangeArrowheads="1"/>
          </p:cNvSpPr>
          <p:nvPr/>
        </p:nvSpPr>
        <p:spPr bwMode="auto">
          <a:xfrm>
            <a:off x="1285875" y="4962525"/>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grpSp>
        <p:nvGrpSpPr>
          <p:cNvPr id="626720" name="Group 32"/>
          <p:cNvGrpSpPr>
            <a:grpSpLocks/>
          </p:cNvGrpSpPr>
          <p:nvPr/>
        </p:nvGrpSpPr>
        <p:grpSpPr bwMode="auto">
          <a:xfrm rot="14232296">
            <a:off x="2030413" y="4165600"/>
            <a:ext cx="217488" cy="427037"/>
            <a:chOff x="4711" y="2738"/>
            <a:chExt cx="137" cy="269"/>
          </a:xfrm>
        </p:grpSpPr>
        <p:sp>
          <p:nvSpPr>
            <p:cNvPr id="626721" name="Rectangle 33"/>
            <p:cNvSpPr>
              <a:spLocks noChangeArrowheads="1"/>
            </p:cNvSpPr>
            <p:nvPr/>
          </p:nvSpPr>
          <p:spPr bwMode="auto">
            <a:xfrm>
              <a:off x="4792" y="2738"/>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22" name="Rectangle 34"/>
            <p:cNvSpPr>
              <a:spLocks noChangeArrowheads="1"/>
            </p:cNvSpPr>
            <p:nvPr/>
          </p:nvSpPr>
          <p:spPr bwMode="auto">
            <a:xfrm>
              <a:off x="4711" y="2738"/>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26723" name="Group 35"/>
          <p:cNvGrpSpPr>
            <a:grpSpLocks/>
          </p:cNvGrpSpPr>
          <p:nvPr/>
        </p:nvGrpSpPr>
        <p:grpSpPr bwMode="auto">
          <a:xfrm rot="-708604">
            <a:off x="1444625" y="5224463"/>
            <a:ext cx="179388" cy="492125"/>
            <a:chOff x="3118" y="2391"/>
            <a:chExt cx="113" cy="310"/>
          </a:xfrm>
        </p:grpSpPr>
        <p:sp>
          <p:nvSpPr>
            <p:cNvPr id="626724" name="Rectangle 36"/>
            <p:cNvSpPr>
              <a:spLocks noChangeArrowheads="1"/>
            </p:cNvSpPr>
            <p:nvPr/>
          </p:nvSpPr>
          <p:spPr bwMode="auto">
            <a:xfrm rot="8544041">
              <a:off x="3118" y="2432"/>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25" name="Rectangle 37"/>
            <p:cNvSpPr>
              <a:spLocks noChangeArrowheads="1"/>
            </p:cNvSpPr>
            <p:nvPr/>
          </p:nvSpPr>
          <p:spPr bwMode="auto">
            <a:xfrm rot="8544041">
              <a:off x="3127" y="2391"/>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26727" name="Rectangle 39"/>
          <p:cNvSpPr>
            <a:spLocks noChangeArrowheads="1"/>
          </p:cNvSpPr>
          <p:nvPr/>
        </p:nvSpPr>
        <p:spPr bwMode="auto">
          <a:xfrm rot="7471803">
            <a:off x="1882245" y="4196964"/>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28" name="Rectangle 40"/>
          <p:cNvSpPr>
            <a:spLocks noChangeArrowheads="1"/>
          </p:cNvSpPr>
          <p:nvPr/>
        </p:nvSpPr>
        <p:spPr bwMode="auto">
          <a:xfrm rot="7471803">
            <a:off x="1874031" y="4118941"/>
            <a:ext cx="165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30" name="Rectangle 42"/>
          <p:cNvSpPr>
            <a:spLocks noChangeArrowheads="1"/>
          </p:cNvSpPr>
          <p:nvPr/>
        </p:nvSpPr>
        <p:spPr bwMode="auto">
          <a:xfrm rot="16063043">
            <a:off x="2439972" y="5206257"/>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31" name="Rectangle 43"/>
          <p:cNvSpPr>
            <a:spLocks noChangeArrowheads="1"/>
          </p:cNvSpPr>
          <p:nvPr/>
        </p:nvSpPr>
        <p:spPr bwMode="auto">
          <a:xfrm rot="16063043">
            <a:off x="2429125" y="5296673"/>
            <a:ext cx="165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33" name="Rectangle 45"/>
          <p:cNvSpPr>
            <a:spLocks noChangeArrowheads="1"/>
          </p:cNvSpPr>
          <p:nvPr/>
        </p:nvSpPr>
        <p:spPr bwMode="auto">
          <a:xfrm rot="34190453">
            <a:off x="2128838" y="5489575"/>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34" name="Rectangle 46"/>
          <p:cNvSpPr>
            <a:spLocks noChangeArrowheads="1"/>
          </p:cNvSpPr>
          <p:nvPr/>
        </p:nvSpPr>
        <p:spPr bwMode="auto">
          <a:xfrm rot="34190453">
            <a:off x="2168525" y="5543550"/>
            <a:ext cx="165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38" name="Text Box 50"/>
          <p:cNvSpPr txBox="1">
            <a:spLocks noChangeArrowheads="1"/>
          </p:cNvSpPr>
          <p:nvPr/>
        </p:nvSpPr>
        <p:spPr bwMode="auto">
          <a:xfrm>
            <a:off x="6316390" y="5276850"/>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739" name="Text Box 51"/>
          <p:cNvSpPr txBox="1">
            <a:spLocks noChangeArrowheads="1"/>
          </p:cNvSpPr>
          <p:nvPr/>
        </p:nvSpPr>
        <p:spPr bwMode="auto">
          <a:xfrm>
            <a:off x="6705600" y="4800600"/>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B2B2B2"/>
                </a:solidFill>
                <a:effectLst>
                  <a:outerShdw blurRad="38100" dist="38100" dir="2700000" algn="tl">
                    <a:srgbClr val="000000"/>
                  </a:outerShdw>
                </a:effectLst>
              </a:rPr>
              <a:t>C</a:t>
            </a:r>
          </a:p>
        </p:txBody>
      </p:sp>
      <p:sp>
        <p:nvSpPr>
          <p:cNvPr id="626740" name="Text Box 52"/>
          <p:cNvSpPr txBox="1">
            <a:spLocks noChangeArrowheads="1"/>
          </p:cNvSpPr>
          <p:nvPr/>
        </p:nvSpPr>
        <p:spPr bwMode="auto">
          <a:xfrm>
            <a:off x="7105323" y="5248275"/>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741" name="Line 53"/>
          <p:cNvSpPr>
            <a:spLocks noChangeShapeType="1"/>
          </p:cNvSpPr>
          <p:nvPr/>
        </p:nvSpPr>
        <p:spPr bwMode="auto">
          <a:xfrm rot="5400000">
            <a:off x="6816725" y="4738688"/>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42" name="Line 54"/>
          <p:cNvSpPr>
            <a:spLocks noChangeShapeType="1"/>
          </p:cNvSpPr>
          <p:nvPr/>
        </p:nvSpPr>
        <p:spPr bwMode="auto">
          <a:xfrm rot="2700000">
            <a:off x="6988175" y="530066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43" name="Line 55"/>
          <p:cNvSpPr>
            <a:spLocks noChangeShapeType="1"/>
          </p:cNvSpPr>
          <p:nvPr/>
        </p:nvSpPr>
        <p:spPr bwMode="auto">
          <a:xfrm rot="8100000">
            <a:off x="6645275" y="534511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44" name="Line 56"/>
          <p:cNvSpPr>
            <a:spLocks noChangeShapeType="1"/>
          </p:cNvSpPr>
          <p:nvPr/>
        </p:nvSpPr>
        <p:spPr bwMode="auto">
          <a:xfrm rot="8100000">
            <a:off x="6597650" y="528796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46" name="Text Box 58"/>
          <p:cNvSpPr txBox="1">
            <a:spLocks noChangeArrowheads="1"/>
          </p:cNvSpPr>
          <p:nvPr/>
        </p:nvSpPr>
        <p:spPr bwMode="auto">
          <a:xfrm>
            <a:off x="7267575" y="4972050"/>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grpSp>
        <p:nvGrpSpPr>
          <p:cNvPr id="626750" name="Group 62"/>
          <p:cNvGrpSpPr>
            <a:grpSpLocks/>
          </p:cNvGrpSpPr>
          <p:nvPr/>
        </p:nvGrpSpPr>
        <p:grpSpPr bwMode="auto">
          <a:xfrm rot="820345">
            <a:off x="6632575" y="5541963"/>
            <a:ext cx="195263" cy="498475"/>
            <a:chOff x="3125" y="2396"/>
            <a:chExt cx="108" cy="305"/>
          </a:xfrm>
        </p:grpSpPr>
        <p:sp>
          <p:nvSpPr>
            <p:cNvPr id="626751" name="Rectangle 63"/>
            <p:cNvSpPr>
              <a:spLocks noChangeArrowheads="1"/>
            </p:cNvSpPr>
            <p:nvPr/>
          </p:nvSpPr>
          <p:spPr bwMode="auto">
            <a:xfrm rot="8544041">
              <a:off x="3125" y="2440"/>
              <a:ext cx="4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52" name="Rectangle 64"/>
            <p:cNvSpPr>
              <a:spLocks noChangeArrowheads="1"/>
            </p:cNvSpPr>
            <p:nvPr/>
          </p:nvSpPr>
          <p:spPr bwMode="auto">
            <a:xfrm rot="8544041">
              <a:off x="3125" y="2396"/>
              <a:ext cx="10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26754" name="Rectangle 66"/>
          <p:cNvSpPr>
            <a:spLocks noChangeArrowheads="1"/>
          </p:cNvSpPr>
          <p:nvPr/>
        </p:nvSpPr>
        <p:spPr bwMode="auto">
          <a:xfrm rot="8190677">
            <a:off x="6353175" y="53213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55" name="Rectangle 67"/>
          <p:cNvSpPr>
            <a:spLocks noChangeArrowheads="1"/>
          </p:cNvSpPr>
          <p:nvPr/>
        </p:nvSpPr>
        <p:spPr bwMode="auto">
          <a:xfrm rot="8190677">
            <a:off x="6397625" y="5222875"/>
            <a:ext cx="165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60" name="Rectangle 72"/>
          <p:cNvSpPr>
            <a:spLocks noChangeArrowheads="1"/>
          </p:cNvSpPr>
          <p:nvPr/>
        </p:nvSpPr>
        <p:spPr bwMode="auto">
          <a:xfrm rot="15345056">
            <a:off x="7336682" y="5189134"/>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61" name="Rectangle 73"/>
          <p:cNvSpPr>
            <a:spLocks noChangeArrowheads="1"/>
          </p:cNvSpPr>
          <p:nvPr/>
        </p:nvSpPr>
        <p:spPr bwMode="auto">
          <a:xfrm rot="15345056">
            <a:off x="7320854" y="5276838"/>
            <a:ext cx="165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nvGrpSpPr>
          <p:cNvPr id="626762" name="Group 74"/>
          <p:cNvGrpSpPr>
            <a:grpSpLocks/>
          </p:cNvGrpSpPr>
          <p:nvPr/>
        </p:nvGrpSpPr>
        <p:grpSpPr bwMode="auto">
          <a:xfrm rot="56152137">
            <a:off x="7031038" y="5575300"/>
            <a:ext cx="217487" cy="427038"/>
            <a:chOff x="4711" y="2738"/>
            <a:chExt cx="137" cy="269"/>
          </a:xfrm>
        </p:grpSpPr>
        <p:sp>
          <p:nvSpPr>
            <p:cNvPr id="626763" name="Rectangle 75"/>
            <p:cNvSpPr>
              <a:spLocks noChangeArrowheads="1"/>
            </p:cNvSpPr>
            <p:nvPr/>
          </p:nvSpPr>
          <p:spPr bwMode="auto">
            <a:xfrm>
              <a:off x="4792" y="2738"/>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64" name="Rectangle 76"/>
            <p:cNvSpPr>
              <a:spLocks noChangeArrowheads="1"/>
            </p:cNvSpPr>
            <p:nvPr/>
          </p:nvSpPr>
          <p:spPr bwMode="auto">
            <a:xfrm>
              <a:off x="4711" y="2738"/>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26766" name="Group 78"/>
          <p:cNvGrpSpPr>
            <a:grpSpLocks/>
          </p:cNvGrpSpPr>
          <p:nvPr/>
        </p:nvGrpSpPr>
        <p:grpSpPr bwMode="auto">
          <a:xfrm rot="34410677">
            <a:off x="4551363" y="5546725"/>
            <a:ext cx="217487" cy="427038"/>
            <a:chOff x="4711" y="2738"/>
            <a:chExt cx="137" cy="269"/>
          </a:xfrm>
        </p:grpSpPr>
        <p:sp>
          <p:nvSpPr>
            <p:cNvPr id="626767" name="Rectangle 79"/>
            <p:cNvSpPr>
              <a:spLocks noChangeArrowheads="1"/>
            </p:cNvSpPr>
            <p:nvPr/>
          </p:nvSpPr>
          <p:spPr bwMode="auto">
            <a:xfrm>
              <a:off x="4792" y="2738"/>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68" name="Rectangle 80"/>
            <p:cNvSpPr>
              <a:spLocks noChangeArrowheads="1"/>
            </p:cNvSpPr>
            <p:nvPr/>
          </p:nvSpPr>
          <p:spPr bwMode="auto">
            <a:xfrm>
              <a:off x="4711" y="2738"/>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26769" name="Group 81"/>
          <p:cNvGrpSpPr>
            <a:grpSpLocks/>
          </p:cNvGrpSpPr>
          <p:nvPr/>
        </p:nvGrpSpPr>
        <p:grpSpPr bwMode="auto">
          <a:xfrm rot="575243">
            <a:off x="4095750" y="5538788"/>
            <a:ext cx="179388" cy="492125"/>
            <a:chOff x="3118" y="2391"/>
            <a:chExt cx="113" cy="310"/>
          </a:xfrm>
        </p:grpSpPr>
        <p:sp>
          <p:nvSpPr>
            <p:cNvPr id="626770" name="Rectangle 82"/>
            <p:cNvSpPr>
              <a:spLocks noChangeArrowheads="1"/>
            </p:cNvSpPr>
            <p:nvPr/>
          </p:nvSpPr>
          <p:spPr bwMode="auto">
            <a:xfrm rot="8544041">
              <a:off x="3118" y="2432"/>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71" name="Rectangle 83"/>
            <p:cNvSpPr>
              <a:spLocks noChangeArrowheads="1"/>
            </p:cNvSpPr>
            <p:nvPr/>
          </p:nvSpPr>
          <p:spPr bwMode="auto">
            <a:xfrm rot="8544041">
              <a:off x="3127" y="2391"/>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26774" name="Text Box 86"/>
          <p:cNvSpPr txBox="1">
            <a:spLocks noChangeArrowheads="1"/>
          </p:cNvSpPr>
          <p:nvPr/>
        </p:nvSpPr>
        <p:spPr bwMode="auto">
          <a:xfrm>
            <a:off x="3790950" y="5267325"/>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775" name="Text Box 87"/>
          <p:cNvSpPr txBox="1">
            <a:spLocks noChangeArrowheads="1"/>
          </p:cNvSpPr>
          <p:nvPr/>
        </p:nvSpPr>
        <p:spPr bwMode="auto">
          <a:xfrm>
            <a:off x="4219575" y="4791075"/>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B2B2B2"/>
                </a:solidFill>
                <a:effectLst>
                  <a:outerShdw blurRad="38100" dist="38100" dir="2700000" algn="tl">
                    <a:srgbClr val="000000"/>
                  </a:outerShdw>
                </a:effectLst>
              </a:rPr>
              <a:t>C</a:t>
            </a:r>
          </a:p>
        </p:txBody>
      </p:sp>
      <p:sp>
        <p:nvSpPr>
          <p:cNvPr id="626776" name="Text Box 88"/>
          <p:cNvSpPr txBox="1">
            <a:spLocks noChangeArrowheads="1"/>
          </p:cNvSpPr>
          <p:nvPr/>
        </p:nvSpPr>
        <p:spPr bwMode="auto">
          <a:xfrm>
            <a:off x="4611415" y="5238750"/>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777" name="Line 89"/>
          <p:cNvSpPr>
            <a:spLocks noChangeShapeType="1"/>
          </p:cNvSpPr>
          <p:nvPr/>
        </p:nvSpPr>
        <p:spPr bwMode="auto">
          <a:xfrm rot="2700000">
            <a:off x="4464050" y="5329238"/>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78" name="Line 90"/>
          <p:cNvSpPr>
            <a:spLocks noChangeShapeType="1"/>
          </p:cNvSpPr>
          <p:nvPr/>
        </p:nvSpPr>
        <p:spPr bwMode="auto">
          <a:xfrm rot="5400000">
            <a:off x="4321175" y="472916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79" name="Line 91"/>
          <p:cNvSpPr>
            <a:spLocks noChangeShapeType="1"/>
          </p:cNvSpPr>
          <p:nvPr/>
        </p:nvSpPr>
        <p:spPr bwMode="auto">
          <a:xfrm rot="2700000">
            <a:off x="4511675" y="528161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80" name="Line 92"/>
          <p:cNvSpPr>
            <a:spLocks noChangeShapeType="1"/>
          </p:cNvSpPr>
          <p:nvPr/>
        </p:nvSpPr>
        <p:spPr bwMode="auto">
          <a:xfrm rot="8100000">
            <a:off x="4130675" y="5297488"/>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26782" name="Text Box 94"/>
          <p:cNvSpPr txBox="1">
            <a:spLocks noChangeArrowheads="1"/>
          </p:cNvSpPr>
          <p:nvPr/>
        </p:nvSpPr>
        <p:spPr bwMode="auto">
          <a:xfrm>
            <a:off x="3705225" y="5000625"/>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sp>
        <p:nvSpPr>
          <p:cNvPr id="626790" name="Rectangle 102"/>
          <p:cNvSpPr>
            <a:spLocks noChangeArrowheads="1"/>
          </p:cNvSpPr>
          <p:nvPr/>
        </p:nvSpPr>
        <p:spPr bwMode="auto">
          <a:xfrm rot="14232296">
            <a:off x="4822133" y="5159304"/>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91" name="Rectangle 103"/>
          <p:cNvSpPr>
            <a:spLocks noChangeArrowheads="1"/>
          </p:cNvSpPr>
          <p:nvPr/>
        </p:nvSpPr>
        <p:spPr bwMode="auto">
          <a:xfrm rot="14232296">
            <a:off x="4833044" y="5235369"/>
            <a:ext cx="1651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nvGrpSpPr>
          <p:cNvPr id="626792" name="Group 104"/>
          <p:cNvGrpSpPr>
            <a:grpSpLocks/>
          </p:cNvGrpSpPr>
          <p:nvPr/>
        </p:nvGrpSpPr>
        <p:grpSpPr bwMode="auto">
          <a:xfrm>
            <a:off x="3857625" y="5265738"/>
            <a:ext cx="179388" cy="492125"/>
            <a:chOff x="3118" y="2391"/>
            <a:chExt cx="113" cy="310"/>
          </a:xfrm>
        </p:grpSpPr>
        <p:sp>
          <p:nvSpPr>
            <p:cNvPr id="626793" name="Rectangle 105"/>
            <p:cNvSpPr>
              <a:spLocks noChangeArrowheads="1"/>
            </p:cNvSpPr>
            <p:nvPr/>
          </p:nvSpPr>
          <p:spPr bwMode="auto">
            <a:xfrm rot="8544041">
              <a:off x="3118" y="2432"/>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794" name="Rectangle 106"/>
            <p:cNvSpPr>
              <a:spLocks noChangeArrowheads="1"/>
            </p:cNvSpPr>
            <p:nvPr/>
          </p:nvSpPr>
          <p:spPr bwMode="auto">
            <a:xfrm rot="8544041">
              <a:off x="3127" y="2391"/>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26795" name="AutoShape 107"/>
          <p:cNvSpPr>
            <a:spLocks noChangeArrowheads="1"/>
          </p:cNvSpPr>
          <p:nvPr/>
        </p:nvSpPr>
        <p:spPr bwMode="auto">
          <a:xfrm rot="1131228" flipV="1">
            <a:off x="4157663" y="5367338"/>
            <a:ext cx="261937" cy="490537"/>
          </a:xfrm>
          <a:custGeom>
            <a:avLst/>
            <a:gdLst>
              <a:gd name="G0" fmla="+- 6308224 0 0"/>
              <a:gd name="G1" fmla="+- -8693858 0 0"/>
              <a:gd name="G2" fmla="+- 6308224 0 -8693858"/>
              <a:gd name="G3" fmla="+- 10800 0 0"/>
              <a:gd name="G4" fmla="+- 0 0 6308224"/>
              <a:gd name="T0" fmla="*/ 360 256 1"/>
              <a:gd name="T1" fmla="*/ 0 256 1"/>
              <a:gd name="G5" fmla="+- G2 T0 T1"/>
              <a:gd name="G6" fmla="?: G2 G2 G5"/>
              <a:gd name="G7" fmla="+- 0 0 G6"/>
              <a:gd name="G8" fmla="+- 8929 0 0"/>
              <a:gd name="G9" fmla="+- 0 0 -8693858"/>
              <a:gd name="G10" fmla="+- 8929 0 2700"/>
              <a:gd name="G11" fmla="cos G10 6308224"/>
              <a:gd name="G12" fmla="sin G10 6308224"/>
              <a:gd name="G13" fmla="cos 13500 6308224"/>
              <a:gd name="G14" fmla="sin 13500 6308224"/>
              <a:gd name="G15" fmla="+- G11 10800 0"/>
              <a:gd name="G16" fmla="+- G12 10800 0"/>
              <a:gd name="G17" fmla="+- G13 10800 0"/>
              <a:gd name="G18" fmla="+- G14 10800 0"/>
              <a:gd name="G19" fmla="*/ 8929 1 2"/>
              <a:gd name="G20" fmla="+- G19 5400 0"/>
              <a:gd name="G21" fmla="cos G20 6308224"/>
              <a:gd name="G22" fmla="sin G20 6308224"/>
              <a:gd name="G23" fmla="+- G21 10800 0"/>
              <a:gd name="G24" fmla="+- G12 G23 G22"/>
              <a:gd name="G25" fmla="+- G22 G23 G11"/>
              <a:gd name="G26" fmla="cos 10800 6308224"/>
              <a:gd name="G27" fmla="sin 10800 6308224"/>
              <a:gd name="G28" fmla="cos 8929 6308224"/>
              <a:gd name="G29" fmla="sin 8929 6308224"/>
              <a:gd name="G30" fmla="+- G26 10800 0"/>
              <a:gd name="G31" fmla="+- G27 10800 0"/>
              <a:gd name="G32" fmla="+- G28 10800 0"/>
              <a:gd name="G33" fmla="+- G29 10800 0"/>
              <a:gd name="G34" fmla="+- G19 5400 0"/>
              <a:gd name="G35" fmla="cos G34 -8693858"/>
              <a:gd name="G36" fmla="sin G34 -8693858"/>
              <a:gd name="G37" fmla="+/ -8693858 6308224 2"/>
              <a:gd name="T2" fmla="*/ 180 256 1"/>
              <a:gd name="T3" fmla="*/ 0 256 1"/>
              <a:gd name="G38" fmla="+- G37 T2 T3"/>
              <a:gd name="G39" fmla="?: G2 G37 G38"/>
              <a:gd name="G40" fmla="cos 10800 G39"/>
              <a:gd name="G41" fmla="sin 10800 G39"/>
              <a:gd name="G42" fmla="cos 8929 G39"/>
              <a:gd name="G43" fmla="sin 8929 G39"/>
              <a:gd name="G44" fmla="+- G40 10800 0"/>
              <a:gd name="G45" fmla="+- G41 10800 0"/>
              <a:gd name="G46" fmla="+- G42 10800 0"/>
              <a:gd name="G47" fmla="+- G43 10800 0"/>
              <a:gd name="G48" fmla="+- G35 10800 0"/>
              <a:gd name="G49" fmla="+- G36 10800 0"/>
              <a:gd name="T4" fmla="*/ 21059 w 21600"/>
              <a:gd name="T5" fmla="*/ 7426 h 21600"/>
              <a:gd name="T6" fmla="*/ 4115 w 21600"/>
              <a:gd name="T7" fmla="*/ 3545 h 21600"/>
              <a:gd name="T8" fmla="*/ 19282 w 21600"/>
              <a:gd name="T9" fmla="*/ 8011 h 21600"/>
              <a:gd name="T10" fmla="*/ 9328 w 21600"/>
              <a:gd name="T11" fmla="*/ 24219 h 21600"/>
              <a:gd name="T12" fmla="*/ 6110 w 21600"/>
              <a:gd name="T13" fmla="*/ 20210 h 21600"/>
              <a:gd name="T14" fmla="*/ 10121 w 21600"/>
              <a:gd name="T15" fmla="*/ 1699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9827" y="19675"/>
                </a:moveTo>
                <a:cubicBezTo>
                  <a:pt x="10150" y="19711"/>
                  <a:pt x="10474" y="19729"/>
                  <a:pt x="10800" y="19729"/>
                </a:cubicBezTo>
                <a:cubicBezTo>
                  <a:pt x="15731" y="19729"/>
                  <a:pt x="19729" y="15731"/>
                  <a:pt x="19729" y="10800"/>
                </a:cubicBezTo>
                <a:cubicBezTo>
                  <a:pt x="19729" y="5868"/>
                  <a:pt x="15731" y="1871"/>
                  <a:pt x="10800" y="1871"/>
                </a:cubicBezTo>
                <a:cubicBezTo>
                  <a:pt x="8558" y="1870"/>
                  <a:pt x="6398" y="2714"/>
                  <a:pt x="4749" y="4233"/>
                </a:cubicBezTo>
                <a:lnTo>
                  <a:pt x="3481" y="2857"/>
                </a:lnTo>
                <a:cubicBezTo>
                  <a:pt x="5475" y="1020"/>
                  <a:pt x="8088" y="-1"/>
                  <a:pt x="10800" y="0"/>
                </a:cubicBezTo>
                <a:cubicBezTo>
                  <a:pt x="16764" y="0"/>
                  <a:pt x="21600" y="4835"/>
                  <a:pt x="21600" y="10800"/>
                </a:cubicBezTo>
                <a:cubicBezTo>
                  <a:pt x="21600" y="16764"/>
                  <a:pt x="16764" y="21600"/>
                  <a:pt x="10800" y="21600"/>
                </a:cubicBezTo>
                <a:cubicBezTo>
                  <a:pt x="10406" y="21600"/>
                  <a:pt x="10013" y="21578"/>
                  <a:pt x="9623" y="21535"/>
                </a:cubicBezTo>
                <a:lnTo>
                  <a:pt x="9328" y="24219"/>
                </a:lnTo>
                <a:lnTo>
                  <a:pt x="6110" y="20210"/>
                </a:lnTo>
                <a:lnTo>
                  <a:pt x="10121" y="16991"/>
                </a:lnTo>
                <a:lnTo>
                  <a:pt x="9827" y="19675"/>
                </a:lnTo>
                <a:close/>
              </a:path>
            </a:pathLst>
          </a:custGeom>
          <a:solidFill>
            <a:srgbClr val="FF0000"/>
          </a:solidFill>
          <a:ln>
            <a:noFill/>
          </a:ln>
          <a:effectLst/>
          <a:extLs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796" name="AutoShape 108"/>
          <p:cNvSpPr>
            <a:spLocks noChangeArrowheads="1"/>
          </p:cNvSpPr>
          <p:nvPr/>
        </p:nvSpPr>
        <p:spPr bwMode="auto">
          <a:xfrm rot="-4492118" flipH="1" flipV="1">
            <a:off x="4752975" y="5029201"/>
            <a:ext cx="371475" cy="647700"/>
          </a:xfrm>
          <a:custGeom>
            <a:avLst/>
            <a:gdLst>
              <a:gd name="G0" fmla="+- -2038986 0 0"/>
              <a:gd name="G1" fmla="+- 7626196 0 0"/>
              <a:gd name="G2" fmla="+- -2038986 0 7626196"/>
              <a:gd name="G3" fmla="+- 10800 0 0"/>
              <a:gd name="G4" fmla="+- 0 0 -2038986"/>
              <a:gd name="T0" fmla="*/ 360 256 1"/>
              <a:gd name="T1" fmla="*/ 0 256 1"/>
              <a:gd name="G5" fmla="+- G2 T0 T1"/>
              <a:gd name="G6" fmla="?: G2 G2 G5"/>
              <a:gd name="G7" fmla="+- 0 0 G6"/>
              <a:gd name="G8" fmla="+- 9515 0 0"/>
              <a:gd name="G9" fmla="+- 0 0 7626196"/>
              <a:gd name="G10" fmla="+- 9515 0 2700"/>
              <a:gd name="G11" fmla="cos G10 -2038986"/>
              <a:gd name="G12" fmla="sin G10 -2038986"/>
              <a:gd name="G13" fmla="cos 13500 -2038986"/>
              <a:gd name="G14" fmla="sin 13500 -2038986"/>
              <a:gd name="G15" fmla="+- G11 10800 0"/>
              <a:gd name="G16" fmla="+- G12 10800 0"/>
              <a:gd name="G17" fmla="+- G13 10800 0"/>
              <a:gd name="G18" fmla="+- G14 10800 0"/>
              <a:gd name="G19" fmla="*/ 9515 1 2"/>
              <a:gd name="G20" fmla="+- G19 5400 0"/>
              <a:gd name="G21" fmla="cos G20 -2038986"/>
              <a:gd name="G22" fmla="sin G20 -2038986"/>
              <a:gd name="G23" fmla="+- G21 10800 0"/>
              <a:gd name="G24" fmla="+- G12 G23 G22"/>
              <a:gd name="G25" fmla="+- G22 G23 G11"/>
              <a:gd name="G26" fmla="cos 10800 -2038986"/>
              <a:gd name="G27" fmla="sin 10800 -2038986"/>
              <a:gd name="G28" fmla="cos 9515 -2038986"/>
              <a:gd name="G29" fmla="sin 9515 -2038986"/>
              <a:gd name="G30" fmla="+- G26 10800 0"/>
              <a:gd name="G31" fmla="+- G27 10800 0"/>
              <a:gd name="G32" fmla="+- G28 10800 0"/>
              <a:gd name="G33" fmla="+- G29 10800 0"/>
              <a:gd name="G34" fmla="+- G19 5400 0"/>
              <a:gd name="G35" fmla="cos G34 7626196"/>
              <a:gd name="G36" fmla="sin G34 7626196"/>
              <a:gd name="G37" fmla="+/ 7626196 -2038986 2"/>
              <a:gd name="T2" fmla="*/ 180 256 1"/>
              <a:gd name="T3" fmla="*/ 0 256 1"/>
              <a:gd name="G38" fmla="+- G37 T2 T3"/>
              <a:gd name="G39" fmla="?: G2 G37 G38"/>
              <a:gd name="G40" fmla="cos 10800 G39"/>
              <a:gd name="G41" fmla="sin 10800 G39"/>
              <a:gd name="G42" fmla="cos 9515 G39"/>
              <a:gd name="G43" fmla="sin 9515 G39"/>
              <a:gd name="G44" fmla="+- G40 10800 0"/>
              <a:gd name="G45" fmla="+- G41 10800 0"/>
              <a:gd name="G46" fmla="+- G42 10800 0"/>
              <a:gd name="G47" fmla="+- G43 10800 0"/>
              <a:gd name="G48" fmla="+- G35 10800 0"/>
              <a:gd name="G49" fmla="+- G36 10800 0"/>
              <a:gd name="T4" fmla="*/ 2853 w 21600"/>
              <a:gd name="T5" fmla="*/ 3485 h 21600"/>
              <a:gd name="T6" fmla="*/ 6288 w 21600"/>
              <a:gd name="T7" fmla="*/ 19901 h 21600"/>
              <a:gd name="T8" fmla="*/ 3799 w 21600"/>
              <a:gd name="T9" fmla="*/ 4356 h 21600"/>
              <a:gd name="T10" fmla="*/ 22358 w 21600"/>
              <a:gd name="T11" fmla="*/ 3824 h 21600"/>
              <a:gd name="T12" fmla="*/ 21223 w 21600"/>
              <a:gd name="T13" fmla="*/ 8413 h 21600"/>
              <a:gd name="T14" fmla="*/ 16634 w 21600"/>
              <a:gd name="T15" fmla="*/ 727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946" y="5883"/>
                </a:moveTo>
                <a:cubicBezTo>
                  <a:pt x="17223" y="3029"/>
                  <a:pt x="14133" y="1285"/>
                  <a:pt x="10800" y="1285"/>
                </a:cubicBezTo>
                <a:cubicBezTo>
                  <a:pt x="5545" y="1285"/>
                  <a:pt x="1285" y="5545"/>
                  <a:pt x="1285" y="10800"/>
                </a:cubicBezTo>
                <a:cubicBezTo>
                  <a:pt x="1284" y="14415"/>
                  <a:pt x="3334" y="17719"/>
                  <a:pt x="6574" y="19325"/>
                </a:cubicBezTo>
                <a:lnTo>
                  <a:pt x="6003" y="20476"/>
                </a:lnTo>
                <a:cubicBezTo>
                  <a:pt x="2326" y="18653"/>
                  <a:pt x="0" y="14904"/>
                  <a:pt x="0" y="10800"/>
                </a:cubicBezTo>
                <a:cubicBezTo>
                  <a:pt x="0" y="4835"/>
                  <a:pt x="4835" y="0"/>
                  <a:pt x="10800" y="0"/>
                </a:cubicBezTo>
                <a:cubicBezTo>
                  <a:pt x="14583" y="-1"/>
                  <a:pt x="18091" y="1980"/>
                  <a:pt x="20046" y="5219"/>
                </a:cubicBezTo>
                <a:lnTo>
                  <a:pt x="22358" y="3824"/>
                </a:lnTo>
                <a:lnTo>
                  <a:pt x="21223" y="8413"/>
                </a:lnTo>
                <a:lnTo>
                  <a:pt x="16634" y="7278"/>
                </a:lnTo>
                <a:lnTo>
                  <a:pt x="18946" y="5883"/>
                </a:lnTo>
                <a:close/>
              </a:path>
            </a:pathLst>
          </a:custGeom>
          <a:solidFill>
            <a:srgbClr val="FF0000"/>
          </a:solidFill>
          <a:ln>
            <a:noFill/>
          </a:ln>
          <a:effectLst/>
          <a:extLs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26803" name="Group 115"/>
          <p:cNvGrpSpPr>
            <a:grpSpLocks/>
          </p:cNvGrpSpPr>
          <p:nvPr/>
        </p:nvGrpSpPr>
        <p:grpSpPr bwMode="auto">
          <a:xfrm>
            <a:off x="1141413" y="5640388"/>
            <a:ext cx="501650" cy="190500"/>
            <a:chOff x="719" y="3553"/>
            <a:chExt cx="316" cy="120"/>
          </a:xfrm>
        </p:grpSpPr>
        <p:sp>
          <p:nvSpPr>
            <p:cNvPr id="626799" name="Rectangle 111"/>
            <p:cNvSpPr>
              <a:spLocks noChangeArrowheads="1"/>
            </p:cNvSpPr>
            <p:nvPr/>
          </p:nvSpPr>
          <p:spPr bwMode="auto">
            <a:xfrm rot="14232296">
              <a:off x="826" y="3446"/>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800" name="Rectangle 112"/>
            <p:cNvSpPr>
              <a:spLocks noChangeArrowheads="1"/>
            </p:cNvSpPr>
            <p:nvPr/>
          </p:nvSpPr>
          <p:spPr bwMode="auto">
            <a:xfrm rot="14232296">
              <a:off x="849" y="3486"/>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26801" name="Rectangle 113"/>
          <p:cNvSpPr>
            <a:spLocks noChangeArrowheads="1"/>
          </p:cNvSpPr>
          <p:nvPr/>
        </p:nvSpPr>
        <p:spPr bwMode="auto">
          <a:xfrm rot="14232296">
            <a:off x="2326482" y="5534819"/>
            <a:ext cx="889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802" name="Rectangle 114"/>
          <p:cNvSpPr>
            <a:spLocks noChangeArrowheads="1"/>
          </p:cNvSpPr>
          <p:nvPr/>
        </p:nvSpPr>
        <p:spPr bwMode="auto">
          <a:xfrm rot="14232296">
            <a:off x="2367757" y="5476081"/>
            <a:ext cx="165100" cy="4365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nvGrpSpPr>
          <p:cNvPr id="626804" name="Group 116"/>
          <p:cNvGrpSpPr>
            <a:grpSpLocks/>
          </p:cNvGrpSpPr>
          <p:nvPr/>
        </p:nvGrpSpPr>
        <p:grpSpPr bwMode="auto">
          <a:xfrm>
            <a:off x="3541713" y="5653088"/>
            <a:ext cx="501650" cy="190500"/>
            <a:chOff x="719" y="3553"/>
            <a:chExt cx="316" cy="120"/>
          </a:xfrm>
        </p:grpSpPr>
        <p:sp>
          <p:nvSpPr>
            <p:cNvPr id="626805" name="Rectangle 117"/>
            <p:cNvSpPr>
              <a:spLocks noChangeArrowheads="1"/>
            </p:cNvSpPr>
            <p:nvPr/>
          </p:nvSpPr>
          <p:spPr bwMode="auto">
            <a:xfrm rot="14232296">
              <a:off x="826" y="3446"/>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806" name="Rectangle 118"/>
            <p:cNvSpPr>
              <a:spLocks noChangeArrowheads="1"/>
            </p:cNvSpPr>
            <p:nvPr/>
          </p:nvSpPr>
          <p:spPr bwMode="auto">
            <a:xfrm rot="14232296">
              <a:off x="849" y="3486"/>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26810" name="Group 122"/>
          <p:cNvGrpSpPr>
            <a:grpSpLocks/>
          </p:cNvGrpSpPr>
          <p:nvPr/>
        </p:nvGrpSpPr>
        <p:grpSpPr bwMode="auto">
          <a:xfrm rot="-4037385">
            <a:off x="7199313" y="5703888"/>
            <a:ext cx="501650" cy="190500"/>
            <a:chOff x="719" y="3553"/>
            <a:chExt cx="316" cy="120"/>
          </a:xfrm>
        </p:grpSpPr>
        <p:sp>
          <p:nvSpPr>
            <p:cNvPr id="626811" name="Rectangle 123"/>
            <p:cNvSpPr>
              <a:spLocks noChangeArrowheads="1"/>
            </p:cNvSpPr>
            <p:nvPr/>
          </p:nvSpPr>
          <p:spPr bwMode="auto">
            <a:xfrm rot="14232296">
              <a:off x="826" y="3446"/>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26812" name="Rectangle 124"/>
            <p:cNvSpPr>
              <a:spLocks noChangeArrowheads="1"/>
            </p:cNvSpPr>
            <p:nvPr/>
          </p:nvSpPr>
          <p:spPr bwMode="auto">
            <a:xfrm rot="14232296">
              <a:off x="849" y="3486"/>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26816" name="Text Box 128"/>
          <p:cNvSpPr txBox="1">
            <a:spLocks noChangeArrowheads="1"/>
          </p:cNvSpPr>
          <p:nvPr/>
        </p:nvSpPr>
        <p:spPr bwMode="auto">
          <a:xfrm>
            <a:off x="6937375" y="3902075"/>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sp>
        <p:nvSpPr>
          <p:cNvPr id="626826" name="AutoShape 138"/>
          <p:cNvSpPr>
            <a:spLocks/>
          </p:cNvSpPr>
          <p:nvPr/>
        </p:nvSpPr>
        <p:spPr bwMode="auto">
          <a:xfrm>
            <a:off x="4102100" y="2247900"/>
            <a:ext cx="217488" cy="1447800"/>
          </a:xfrm>
          <a:prstGeom prst="leftBracket">
            <a:avLst>
              <a:gd name="adj" fmla="val 55474"/>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827" name="AutoShape 139"/>
          <p:cNvSpPr>
            <a:spLocks/>
          </p:cNvSpPr>
          <p:nvPr/>
        </p:nvSpPr>
        <p:spPr bwMode="auto">
          <a:xfrm>
            <a:off x="7808913" y="2247900"/>
            <a:ext cx="217487" cy="1447800"/>
          </a:xfrm>
          <a:prstGeom prst="rightBracket">
            <a:avLst>
              <a:gd name="adj" fmla="val 55475"/>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828" name="AutoShape 140"/>
          <p:cNvSpPr>
            <a:spLocks/>
          </p:cNvSpPr>
          <p:nvPr/>
        </p:nvSpPr>
        <p:spPr bwMode="auto">
          <a:xfrm>
            <a:off x="927100" y="4089400"/>
            <a:ext cx="217488" cy="1701800"/>
          </a:xfrm>
          <a:prstGeom prst="leftBracket">
            <a:avLst>
              <a:gd name="adj" fmla="val 6520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829" name="AutoShape 141"/>
          <p:cNvSpPr>
            <a:spLocks/>
          </p:cNvSpPr>
          <p:nvPr/>
        </p:nvSpPr>
        <p:spPr bwMode="auto">
          <a:xfrm>
            <a:off x="7796213" y="4089400"/>
            <a:ext cx="217487" cy="1701800"/>
          </a:xfrm>
          <a:prstGeom prst="rightBracket">
            <a:avLst>
              <a:gd name="adj" fmla="val 6520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835" name="Text Box 147"/>
          <p:cNvSpPr txBox="1">
            <a:spLocks noChangeArrowheads="1"/>
          </p:cNvSpPr>
          <p:nvPr/>
        </p:nvSpPr>
        <p:spPr bwMode="auto">
          <a:xfrm>
            <a:off x="6980238" y="4117975"/>
            <a:ext cx="303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6836" name="Text Box 148"/>
          <p:cNvSpPr txBox="1">
            <a:spLocks noChangeArrowheads="1"/>
          </p:cNvSpPr>
          <p:nvPr/>
        </p:nvSpPr>
        <p:spPr bwMode="auto">
          <a:xfrm>
            <a:off x="6692900" y="4192588"/>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837" name="Rectangle 149"/>
          <p:cNvSpPr>
            <a:spLocks noChangeArrowheads="1"/>
          </p:cNvSpPr>
          <p:nvPr/>
        </p:nvSpPr>
        <p:spPr bwMode="auto">
          <a:xfrm>
            <a:off x="6583363" y="4122738"/>
            <a:ext cx="303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FF0000"/>
                </a:solidFill>
                <a:effectLst/>
                <a:latin typeface="Times New Roman" panose="02020603050405020304" pitchFamily="18" charset="0"/>
              </a:rPr>
              <a:t>:</a:t>
            </a:r>
          </a:p>
        </p:txBody>
      </p:sp>
      <p:sp>
        <p:nvSpPr>
          <p:cNvPr id="626839" name="Rectangle 151"/>
          <p:cNvSpPr>
            <a:spLocks noChangeArrowheads="1"/>
          </p:cNvSpPr>
          <p:nvPr/>
        </p:nvSpPr>
        <p:spPr bwMode="auto">
          <a:xfrm>
            <a:off x="6743700" y="38560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b="1">
                <a:solidFill>
                  <a:srgbClr val="FF0000"/>
                </a:solidFill>
                <a:effectLst/>
                <a:latin typeface="Times New Roman" panose="02020603050405020304" pitchFamily="18" charset="0"/>
              </a:rPr>
              <a:t>..</a:t>
            </a:r>
          </a:p>
        </p:txBody>
      </p:sp>
      <p:sp>
        <p:nvSpPr>
          <p:cNvPr id="626845" name="Text Box 157"/>
          <p:cNvSpPr txBox="1">
            <a:spLocks noChangeArrowheads="1"/>
          </p:cNvSpPr>
          <p:nvPr/>
        </p:nvSpPr>
        <p:spPr bwMode="auto">
          <a:xfrm>
            <a:off x="4441825" y="3902075"/>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sp>
        <p:nvSpPr>
          <p:cNvPr id="626846" name="Text Box 158"/>
          <p:cNvSpPr txBox="1">
            <a:spLocks noChangeArrowheads="1"/>
          </p:cNvSpPr>
          <p:nvPr/>
        </p:nvSpPr>
        <p:spPr bwMode="auto">
          <a:xfrm>
            <a:off x="4484688" y="4117975"/>
            <a:ext cx="303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26847" name="Text Box 159"/>
          <p:cNvSpPr txBox="1">
            <a:spLocks noChangeArrowheads="1"/>
          </p:cNvSpPr>
          <p:nvPr/>
        </p:nvSpPr>
        <p:spPr bwMode="auto">
          <a:xfrm>
            <a:off x="4197350" y="4192588"/>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26848" name="Rectangle 160"/>
          <p:cNvSpPr>
            <a:spLocks noChangeArrowheads="1"/>
          </p:cNvSpPr>
          <p:nvPr/>
        </p:nvSpPr>
        <p:spPr bwMode="auto">
          <a:xfrm>
            <a:off x="4087813" y="4122738"/>
            <a:ext cx="303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FF0000"/>
                </a:solidFill>
                <a:effectLst/>
                <a:latin typeface="Times New Roman" panose="02020603050405020304" pitchFamily="18" charset="0"/>
              </a:rPr>
              <a:t>:</a:t>
            </a:r>
          </a:p>
        </p:txBody>
      </p:sp>
      <p:sp>
        <p:nvSpPr>
          <p:cNvPr id="626849" name="Rectangle 161"/>
          <p:cNvSpPr>
            <a:spLocks noChangeArrowheads="1"/>
          </p:cNvSpPr>
          <p:nvPr/>
        </p:nvSpPr>
        <p:spPr bwMode="auto">
          <a:xfrm>
            <a:off x="4248150" y="38560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b="1">
                <a:solidFill>
                  <a:srgbClr val="FF0000"/>
                </a:solidFill>
                <a:effectLst/>
                <a:latin typeface="Times New Roman" panose="02020603050405020304" pitchFamily="18" charset="0"/>
              </a:rPr>
              <a:t>..</a:t>
            </a:r>
          </a:p>
        </p:txBody>
      </p:sp>
      <p:cxnSp>
        <p:nvCxnSpPr>
          <p:cNvPr id="104" name="Straight Connector 103"/>
          <p:cNvCxnSpPr/>
          <p:nvPr/>
        </p:nvCxnSpPr>
        <p:spPr bwMode="auto">
          <a:xfrm>
            <a:off x="152400" y="979853"/>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Text Box 2"/>
          <p:cNvSpPr txBox="1">
            <a:spLocks noChangeArrowheads="1"/>
          </p:cNvSpPr>
          <p:nvPr/>
        </p:nvSpPr>
        <p:spPr bwMode="auto">
          <a:xfrm>
            <a:off x="990600" y="1533525"/>
            <a:ext cx="71628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effectLst>
                  <a:outerShdw blurRad="38100" dist="38100" dir="2700000" algn="tl">
                    <a:srgbClr val="000000"/>
                  </a:outerShdw>
                </a:effectLst>
              </a:rPr>
              <a:t>The carbonate ion is delocalized:</a:t>
            </a:r>
          </a:p>
          <a:p>
            <a:pPr algn="ctr">
              <a:spcBef>
                <a:spcPct val="50000"/>
              </a:spcBef>
            </a:pPr>
            <a:r>
              <a:rPr lang="en-US" altLang="en-US" sz="2800" i="1">
                <a:solidFill>
                  <a:srgbClr val="00FF00"/>
                </a:solidFill>
                <a:effectLst>
                  <a:outerShdw blurRad="38100" dist="38100" dir="2700000" algn="tl">
                    <a:srgbClr val="000000"/>
                  </a:outerShdw>
                </a:effectLst>
              </a:rPr>
              <a:t>symmetrical!</a:t>
            </a:r>
            <a:r>
              <a:rPr lang="en-US" altLang="en-US" sz="2800" i="1">
                <a:effectLst>
                  <a:outerShdw blurRad="38100" dist="38100" dir="2700000" algn="tl">
                    <a:srgbClr val="000000"/>
                  </a:outerShdw>
                </a:effectLst>
              </a:rPr>
              <a:t>  </a:t>
            </a:r>
          </a:p>
        </p:txBody>
      </p:sp>
      <p:sp>
        <p:nvSpPr>
          <p:cNvPr id="672771" name="Text Box 3"/>
          <p:cNvSpPr txBox="1">
            <a:spLocks noChangeArrowheads="1"/>
          </p:cNvSpPr>
          <p:nvPr/>
        </p:nvSpPr>
        <p:spPr bwMode="auto">
          <a:xfrm>
            <a:off x="228600" y="5181600"/>
            <a:ext cx="8915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Electrostatic Potential Map: </a:t>
            </a:r>
            <a:r>
              <a:rPr lang="en-US" altLang="en-US" sz="2400">
                <a:solidFill>
                  <a:srgbClr val="FF0000"/>
                </a:solidFill>
                <a:effectLst>
                  <a:outerShdw blurRad="38100" dist="38100" dir="2700000" algn="tl">
                    <a:srgbClr val="000000"/>
                  </a:outerShdw>
                </a:effectLst>
              </a:rPr>
              <a:t>Red</a:t>
            </a:r>
            <a:r>
              <a:rPr lang="en-US" altLang="en-US" sz="2400">
                <a:effectLst>
                  <a:outerShdw blurRad="38100" dist="38100" dir="2700000" algn="tl">
                    <a:srgbClr val="000000"/>
                  </a:outerShdw>
                </a:effectLst>
              </a:rPr>
              <a:t> = relatively </a:t>
            </a:r>
            <a:r>
              <a:rPr lang="en-US" altLang="en-US" sz="2400">
                <a:solidFill>
                  <a:srgbClr val="FF0000"/>
                </a:solidFill>
                <a:effectLst>
                  <a:outerShdw blurRad="38100" dist="38100" dir="2700000" algn="tl">
                    <a:srgbClr val="000000"/>
                  </a:outerShdw>
                </a:effectLst>
              </a:rPr>
              <a:t>electron rich</a:t>
            </a:r>
          </a:p>
          <a:p>
            <a:pPr>
              <a:spcBef>
                <a:spcPct val="50000"/>
              </a:spcBef>
            </a:pPr>
            <a:r>
              <a:rPr lang="en-US" altLang="en-US" sz="2400">
                <a:effectLst>
                  <a:outerShdw blurRad="38100" dist="38100" dir="2700000" algn="tl">
                    <a:srgbClr val="000000"/>
                  </a:outerShdw>
                </a:effectLst>
              </a:rPr>
              <a:t>                                             </a:t>
            </a:r>
            <a:r>
              <a:rPr lang="en-US" altLang="en-US" sz="2400">
                <a:solidFill>
                  <a:srgbClr val="66CCFF"/>
                </a:solidFill>
                <a:effectLst>
                  <a:outerShdw blurRad="38100" dist="38100" dir="2700000" algn="tl">
                    <a:srgbClr val="000000"/>
                  </a:outerShdw>
                </a:effectLst>
              </a:rPr>
              <a:t>Blue</a:t>
            </a:r>
            <a:r>
              <a:rPr lang="en-US" altLang="en-US" sz="2400">
                <a:effectLst>
                  <a:outerShdw blurRad="38100" dist="38100" dir="2700000" algn="tl">
                    <a:srgbClr val="000000"/>
                  </a:outerShdw>
                </a:effectLst>
              </a:rPr>
              <a:t> = relatively </a:t>
            </a:r>
            <a:r>
              <a:rPr lang="en-US" altLang="en-US" sz="2400">
                <a:solidFill>
                  <a:srgbClr val="00CCFF"/>
                </a:solidFill>
                <a:effectLst>
                  <a:outerShdw blurRad="38100" dist="38100" dir="2700000" algn="tl">
                    <a:srgbClr val="000000"/>
                  </a:outerShdw>
                </a:effectLst>
              </a:rPr>
              <a:t>electron poor</a:t>
            </a:r>
          </a:p>
        </p:txBody>
      </p:sp>
      <p:sp>
        <p:nvSpPr>
          <p:cNvPr id="672772" name="Rectangle 4"/>
          <p:cNvSpPr>
            <a:spLocks noGrp="1" noChangeArrowheads="1"/>
          </p:cNvSpPr>
          <p:nvPr>
            <p:ph type="title"/>
          </p:nvPr>
        </p:nvSpPr>
        <p:spPr>
          <a:xfrm>
            <a:off x="685800" y="238125"/>
            <a:ext cx="7772400" cy="1143000"/>
          </a:xfrm>
        </p:spPr>
        <p:txBody>
          <a:bodyPr/>
          <a:lstStyle/>
          <a:p>
            <a:r>
              <a:rPr lang="en-US" altLang="en-US">
                <a:solidFill>
                  <a:srgbClr val="66FF33"/>
                </a:solidFill>
              </a:rPr>
              <a:t>Resonance Forms</a:t>
            </a:r>
          </a:p>
        </p:txBody>
      </p:sp>
      <p:pic>
        <p:nvPicPr>
          <p:cNvPr id="672773" name="Picture 5" descr="01-20carbonatew cop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2202" t="23187" r="33051" b="50732"/>
          <a:stretch>
            <a:fillRect/>
          </a:stretch>
        </p:blipFill>
        <p:spPr>
          <a:xfrm>
            <a:off x="5072063" y="2735263"/>
            <a:ext cx="2451100" cy="238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2791" name="Text Box 23"/>
          <p:cNvSpPr txBox="1">
            <a:spLocks noChangeArrowheads="1"/>
          </p:cNvSpPr>
          <p:nvPr/>
        </p:nvSpPr>
        <p:spPr bwMode="auto">
          <a:xfrm>
            <a:off x="1733550" y="4248150"/>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72792" name="Text Box 24"/>
          <p:cNvSpPr txBox="1">
            <a:spLocks noChangeArrowheads="1"/>
          </p:cNvSpPr>
          <p:nvPr/>
        </p:nvSpPr>
        <p:spPr bwMode="auto">
          <a:xfrm>
            <a:off x="2162175" y="3771900"/>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B2B2B2"/>
                </a:solidFill>
                <a:effectLst>
                  <a:outerShdw blurRad="38100" dist="38100" dir="2700000" algn="tl">
                    <a:srgbClr val="000000"/>
                  </a:outerShdw>
                </a:effectLst>
              </a:rPr>
              <a:t>C</a:t>
            </a:r>
          </a:p>
        </p:txBody>
      </p:sp>
      <p:sp>
        <p:nvSpPr>
          <p:cNvPr id="672793" name="Text Box 25"/>
          <p:cNvSpPr txBox="1">
            <a:spLocks noChangeArrowheads="1"/>
          </p:cNvSpPr>
          <p:nvPr/>
        </p:nvSpPr>
        <p:spPr bwMode="auto">
          <a:xfrm>
            <a:off x="2514600" y="4219575"/>
            <a:ext cx="400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72794" name="Line 26"/>
          <p:cNvSpPr>
            <a:spLocks noChangeShapeType="1"/>
          </p:cNvSpPr>
          <p:nvPr/>
        </p:nvSpPr>
        <p:spPr bwMode="auto">
          <a:xfrm rot="5400000">
            <a:off x="2273300" y="3709988"/>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2795" name="Line 27"/>
          <p:cNvSpPr>
            <a:spLocks noChangeShapeType="1"/>
          </p:cNvSpPr>
          <p:nvPr/>
        </p:nvSpPr>
        <p:spPr bwMode="auto">
          <a:xfrm rot="2700000">
            <a:off x="2444750" y="427196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2796" name="Line 28"/>
          <p:cNvSpPr>
            <a:spLocks noChangeShapeType="1"/>
          </p:cNvSpPr>
          <p:nvPr/>
        </p:nvSpPr>
        <p:spPr bwMode="auto">
          <a:xfrm rot="8100000">
            <a:off x="2101850" y="431641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2797" name="Line 29"/>
          <p:cNvSpPr>
            <a:spLocks noChangeShapeType="1"/>
          </p:cNvSpPr>
          <p:nvPr/>
        </p:nvSpPr>
        <p:spPr bwMode="auto">
          <a:xfrm rot="8100000">
            <a:off x="2054225" y="4259263"/>
            <a:ext cx="228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2798" name="Text Box 30"/>
          <p:cNvSpPr txBox="1">
            <a:spLocks noChangeArrowheads="1"/>
          </p:cNvSpPr>
          <p:nvPr/>
        </p:nvSpPr>
        <p:spPr bwMode="auto">
          <a:xfrm>
            <a:off x="2724150" y="3943350"/>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grpSp>
        <p:nvGrpSpPr>
          <p:cNvPr id="672799" name="Group 31"/>
          <p:cNvGrpSpPr>
            <a:grpSpLocks/>
          </p:cNvGrpSpPr>
          <p:nvPr/>
        </p:nvGrpSpPr>
        <p:grpSpPr bwMode="auto">
          <a:xfrm rot="820345">
            <a:off x="2089150" y="4513263"/>
            <a:ext cx="195263" cy="498475"/>
            <a:chOff x="3125" y="2396"/>
            <a:chExt cx="108" cy="305"/>
          </a:xfrm>
        </p:grpSpPr>
        <p:sp>
          <p:nvSpPr>
            <p:cNvPr id="672800" name="Rectangle 32"/>
            <p:cNvSpPr>
              <a:spLocks noChangeArrowheads="1"/>
            </p:cNvSpPr>
            <p:nvPr/>
          </p:nvSpPr>
          <p:spPr bwMode="auto">
            <a:xfrm rot="8544041">
              <a:off x="3125" y="2440"/>
              <a:ext cx="49"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72801" name="Rectangle 33"/>
            <p:cNvSpPr>
              <a:spLocks noChangeArrowheads="1"/>
            </p:cNvSpPr>
            <p:nvPr/>
          </p:nvSpPr>
          <p:spPr bwMode="auto">
            <a:xfrm rot="8544041">
              <a:off x="3125" y="2396"/>
              <a:ext cx="10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72802" name="Rectangle 34"/>
          <p:cNvSpPr>
            <a:spLocks noChangeArrowheads="1"/>
          </p:cNvSpPr>
          <p:nvPr/>
        </p:nvSpPr>
        <p:spPr bwMode="auto">
          <a:xfrm rot="8190677">
            <a:off x="1809750" y="4292600"/>
            <a:ext cx="889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72803" name="Rectangle 35"/>
          <p:cNvSpPr>
            <a:spLocks noChangeArrowheads="1"/>
          </p:cNvSpPr>
          <p:nvPr/>
        </p:nvSpPr>
        <p:spPr bwMode="auto">
          <a:xfrm rot="8190677">
            <a:off x="1854200" y="4194175"/>
            <a:ext cx="1651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nvGrpSpPr>
          <p:cNvPr id="672804" name="Group 36"/>
          <p:cNvGrpSpPr>
            <a:grpSpLocks/>
          </p:cNvGrpSpPr>
          <p:nvPr/>
        </p:nvGrpSpPr>
        <p:grpSpPr bwMode="auto">
          <a:xfrm rot="15345056">
            <a:off x="2744788" y="4222750"/>
            <a:ext cx="217488" cy="427037"/>
            <a:chOff x="4711" y="2738"/>
            <a:chExt cx="137" cy="269"/>
          </a:xfrm>
        </p:grpSpPr>
        <p:sp>
          <p:nvSpPr>
            <p:cNvPr id="672805" name="Rectangle 37"/>
            <p:cNvSpPr>
              <a:spLocks noChangeArrowheads="1"/>
            </p:cNvSpPr>
            <p:nvPr/>
          </p:nvSpPr>
          <p:spPr bwMode="auto">
            <a:xfrm>
              <a:off x="4792" y="2738"/>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72806" name="Rectangle 38"/>
            <p:cNvSpPr>
              <a:spLocks noChangeArrowheads="1"/>
            </p:cNvSpPr>
            <p:nvPr/>
          </p:nvSpPr>
          <p:spPr bwMode="auto">
            <a:xfrm>
              <a:off x="4711" y="2738"/>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72807" name="Group 39"/>
          <p:cNvGrpSpPr>
            <a:grpSpLocks/>
          </p:cNvGrpSpPr>
          <p:nvPr/>
        </p:nvGrpSpPr>
        <p:grpSpPr bwMode="auto">
          <a:xfrm rot="56152137">
            <a:off x="2487613" y="4546600"/>
            <a:ext cx="217487" cy="427038"/>
            <a:chOff x="4711" y="2738"/>
            <a:chExt cx="137" cy="269"/>
          </a:xfrm>
        </p:grpSpPr>
        <p:sp>
          <p:nvSpPr>
            <p:cNvPr id="672808" name="Rectangle 40"/>
            <p:cNvSpPr>
              <a:spLocks noChangeArrowheads="1"/>
            </p:cNvSpPr>
            <p:nvPr/>
          </p:nvSpPr>
          <p:spPr bwMode="auto">
            <a:xfrm>
              <a:off x="4792" y="2738"/>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72809" name="Rectangle 41"/>
            <p:cNvSpPr>
              <a:spLocks noChangeArrowheads="1"/>
            </p:cNvSpPr>
            <p:nvPr/>
          </p:nvSpPr>
          <p:spPr bwMode="auto">
            <a:xfrm>
              <a:off x="4711" y="2738"/>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grpSp>
        <p:nvGrpSpPr>
          <p:cNvPr id="672810" name="Group 42"/>
          <p:cNvGrpSpPr>
            <a:grpSpLocks/>
          </p:cNvGrpSpPr>
          <p:nvPr/>
        </p:nvGrpSpPr>
        <p:grpSpPr bwMode="auto">
          <a:xfrm rot="-4037385">
            <a:off x="2655888" y="4675188"/>
            <a:ext cx="501650" cy="190500"/>
            <a:chOff x="719" y="3553"/>
            <a:chExt cx="316" cy="120"/>
          </a:xfrm>
        </p:grpSpPr>
        <p:sp>
          <p:nvSpPr>
            <p:cNvPr id="672811" name="Rectangle 43"/>
            <p:cNvSpPr>
              <a:spLocks noChangeArrowheads="1"/>
            </p:cNvSpPr>
            <p:nvPr/>
          </p:nvSpPr>
          <p:spPr bwMode="auto">
            <a:xfrm rot="14232296">
              <a:off x="826" y="3446"/>
              <a:ext cx="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sp>
          <p:nvSpPr>
            <p:cNvPr id="672812" name="Rectangle 44"/>
            <p:cNvSpPr>
              <a:spLocks noChangeArrowheads="1"/>
            </p:cNvSpPr>
            <p:nvPr/>
          </p:nvSpPr>
          <p:spPr bwMode="auto">
            <a:xfrm rot="14232296">
              <a:off x="849" y="3486"/>
              <a:ext cx="1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en-US" sz="2800" b="1">
                  <a:solidFill>
                    <a:srgbClr val="FF0000"/>
                  </a:solidFill>
                  <a:effectLst/>
                  <a:latin typeface="Times New Roman" panose="02020603050405020304" pitchFamily="18" charset="0"/>
                </a:rPr>
                <a:t>.</a:t>
              </a:r>
              <a:endParaRPr lang="en-US" altLang="en-US">
                <a:solidFill>
                  <a:srgbClr val="FF0000"/>
                </a:solidFill>
                <a:effectLst>
                  <a:outerShdw blurRad="38100" dist="38100" dir="2700000" algn="tl">
                    <a:srgbClr val="000000"/>
                  </a:outerShdw>
                </a:effectLst>
                <a:latin typeface="Arial Rounded MT Bold" panose="020F0704030504030204" pitchFamily="34" charset="0"/>
              </a:endParaRPr>
            </a:p>
          </p:txBody>
        </p:sp>
      </p:grpSp>
      <p:sp>
        <p:nvSpPr>
          <p:cNvPr id="672813" name="Text Box 45"/>
          <p:cNvSpPr txBox="1">
            <a:spLocks noChangeArrowheads="1"/>
          </p:cNvSpPr>
          <p:nvPr/>
        </p:nvSpPr>
        <p:spPr bwMode="auto">
          <a:xfrm>
            <a:off x="2393950" y="2873375"/>
            <a:ext cx="342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0000"/>
                </a:solidFill>
                <a:effectLst>
                  <a:outerShdw blurRad="38100" dist="38100" dir="2700000" algn="tl">
                    <a:srgbClr val="000000"/>
                  </a:outerShdw>
                </a:effectLst>
              </a:rPr>
              <a:t>-</a:t>
            </a:r>
          </a:p>
        </p:txBody>
      </p:sp>
      <p:sp>
        <p:nvSpPr>
          <p:cNvPr id="672814" name="Text Box 46"/>
          <p:cNvSpPr txBox="1">
            <a:spLocks noChangeArrowheads="1"/>
          </p:cNvSpPr>
          <p:nvPr/>
        </p:nvSpPr>
        <p:spPr bwMode="auto">
          <a:xfrm>
            <a:off x="2436813" y="3089275"/>
            <a:ext cx="303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800" b="1">
                <a:solidFill>
                  <a:srgbClr val="FF0000"/>
                </a:solidFill>
                <a:effectLst/>
                <a:latin typeface="Times New Roman" panose="02020603050405020304" pitchFamily="18" charset="0"/>
              </a:rPr>
              <a:t>:</a:t>
            </a:r>
          </a:p>
        </p:txBody>
      </p:sp>
      <p:sp>
        <p:nvSpPr>
          <p:cNvPr id="672815" name="Text Box 47"/>
          <p:cNvSpPr txBox="1">
            <a:spLocks noChangeArrowheads="1"/>
          </p:cNvSpPr>
          <p:nvPr/>
        </p:nvSpPr>
        <p:spPr bwMode="auto">
          <a:xfrm>
            <a:off x="2149475" y="3163888"/>
            <a:ext cx="4667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a:solidFill>
                  <a:srgbClr val="FFFFFF"/>
                </a:solidFill>
                <a:effectLst>
                  <a:outerShdw blurRad="38100" dist="38100" dir="2700000" algn="tl">
                    <a:srgbClr val="000000"/>
                  </a:outerShdw>
                </a:effectLst>
              </a:rPr>
              <a:t>O</a:t>
            </a:r>
          </a:p>
        </p:txBody>
      </p:sp>
      <p:sp>
        <p:nvSpPr>
          <p:cNvPr id="672816" name="Rectangle 48"/>
          <p:cNvSpPr>
            <a:spLocks noChangeArrowheads="1"/>
          </p:cNvSpPr>
          <p:nvPr/>
        </p:nvSpPr>
        <p:spPr bwMode="auto">
          <a:xfrm>
            <a:off x="2039938" y="3094038"/>
            <a:ext cx="303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FF0000"/>
                </a:solidFill>
                <a:effectLst/>
                <a:latin typeface="Times New Roman" panose="02020603050405020304" pitchFamily="18" charset="0"/>
              </a:rPr>
              <a:t>:</a:t>
            </a:r>
          </a:p>
        </p:txBody>
      </p:sp>
      <p:sp>
        <p:nvSpPr>
          <p:cNvPr id="672817" name="Rectangle 49"/>
          <p:cNvSpPr>
            <a:spLocks noChangeArrowheads="1"/>
          </p:cNvSpPr>
          <p:nvPr/>
        </p:nvSpPr>
        <p:spPr bwMode="auto">
          <a:xfrm>
            <a:off x="2200275" y="28273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b="1">
                <a:solidFill>
                  <a:srgbClr val="FF0000"/>
                </a:solidFill>
                <a:effectLst/>
                <a:latin typeface="Times New Roman" panose="02020603050405020304" pitchFamily="18" charset="0"/>
              </a:rPr>
              <a:t>..</a:t>
            </a:r>
          </a:p>
        </p:txBody>
      </p:sp>
      <p:sp>
        <p:nvSpPr>
          <p:cNvPr id="672818" name="Line 50"/>
          <p:cNvSpPr>
            <a:spLocks noChangeShapeType="1"/>
          </p:cNvSpPr>
          <p:nvPr/>
        </p:nvSpPr>
        <p:spPr bwMode="auto">
          <a:xfrm>
            <a:off x="3092450" y="3948113"/>
            <a:ext cx="731838" cy="0"/>
          </a:xfrm>
          <a:prstGeom prst="line">
            <a:avLst/>
          </a:prstGeom>
          <a:noFill/>
          <a:ln w="38100">
            <a:solidFill>
              <a:srgbClr val="FFFF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2819" name="AutoShape 51"/>
          <p:cNvSpPr>
            <a:spLocks/>
          </p:cNvSpPr>
          <p:nvPr/>
        </p:nvSpPr>
        <p:spPr bwMode="auto">
          <a:xfrm>
            <a:off x="1555750" y="3098800"/>
            <a:ext cx="217488" cy="1701800"/>
          </a:xfrm>
          <a:prstGeom prst="leftBracket">
            <a:avLst>
              <a:gd name="adj" fmla="val 6520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2820" name="AutoShape 52"/>
          <p:cNvSpPr>
            <a:spLocks/>
          </p:cNvSpPr>
          <p:nvPr/>
        </p:nvSpPr>
        <p:spPr bwMode="auto">
          <a:xfrm>
            <a:off x="4090988" y="3079750"/>
            <a:ext cx="217487" cy="1701800"/>
          </a:xfrm>
          <a:prstGeom prst="rightBracket">
            <a:avLst>
              <a:gd name="adj" fmla="val 6520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cxnSp>
        <p:nvCxnSpPr>
          <p:cNvPr id="36" name="Straight Connector 35"/>
          <p:cNvCxnSpPr/>
          <p:nvPr/>
        </p:nvCxnSpPr>
        <p:spPr bwMode="auto">
          <a:xfrm>
            <a:off x="152400" y="1128342"/>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lide Number Placeholder 3"/>
          <p:cNvSpPr>
            <a:spLocks noGrp="1"/>
          </p:cNvSpPr>
          <p:nvPr>
            <p:ph type="sldNum" sz="quarter" idx="11"/>
          </p:nvPr>
        </p:nvSpPr>
        <p:spPr/>
        <p:txBody>
          <a:bodyPr/>
          <a:lstStyle/>
          <a:p>
            <a:fld id="{7FF4F9F1-D29D-45AE-AAD6-907463DA31F1}" type="slidenum">
              <a:rPr lang="en-US" altLang="en-US" smtClean="0"/>
              <a:pPr/>
              <a:t>84</a:t>
            </a:fld>
            <a:endParaRPr lang="en-US"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Text Box 2"/>
          <p:cNvSpPr txBox="1">
            <a:spLocks noChangeArrowheads="1"/>
          </p:cNvSpPr>
          <p:nvPr/>
        </p:nvSpPr>
        <p:spPr bwMode="auto">
          <a:xfrm>
            <a:off x="241300" y="1581150"/>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00"/>
                </a:solidFill>
                <a:effectLst>
                  <a:outerShdw blurRad="38100" dist="38100" dir="2700000" algn="tl">
                    <a:srgbClr val="000000"/>
                  </a:outerShdw>
                </a:effectLst>
              </a:rPr>
              <a:t>Rules</a:t>
            </a:r>
          </a:p>
        </p:txBody>
      </p:sp>
      <p:sp>
        <p:nvSpPr>
          <p:cNvPr id="673795" name="Text Box 3"/>
          <p:cNvSpPr txBox="1">
            <a:spLocks noChangeArrowheads="1"/>
          </p:cNvSpPr>
          <p:nvPr/>
        </p:nvSpPr>
        <p:spPr bwMode="auto">
          <a:xfrm>
            <a:off x="241300" y="2138363"/>
            <a:ext cx="830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1. </a:t>
            </a:r>
            <a:r>
              <a:rPr lang="en-US" altLang="en-US" sz="2800">
                <a:solidFill>
                  <a:srgbClr val="00FF00"/>
                </a:solidFill>
                <a:effectLst>
                  <a:outerShdw blurRad="38100" dist="38100" dir="2700000" algn="tl">
                    <a:srgbClr val="000000"/>
                  </a:outerShdw>
                </a:effectLst>
              </a:rPr>
              <a:t>Octet rule</a:t>
            </a:r>
            <a:r>
              <a:rPr lang="en-US" altLang="en-US" sz="2800">
                <a:effectLst>
                  <a:outerShdw blurRad="38100" dist="38100" dir="2700000" algn="tl">
                    <a:srgbClr val="000000"/>
                  </a:outerShdw>
                </a:effectLst>
              </a:rPr>
              <a:t> (wins over all other)</a:t>
            </a:r>
          </a:p>
        </p:txBody>
      </p:sp>
      <p:sp>
        <p:nvSpPr>
          <p:cNvPr id="673796" name="Rectangle 4"/>
          <p:cNvSpPr>
            <a:spLocks noGrp="1" noChangeArrowheads="1"/>
          </p:cNvSpPr>
          <p:nvPr>
            <p:ph type="title"/>
          </p:nvPr>
        </p:nvSpPr>
        <p:spPr>
          <a:xfrm>
            <a:off x="457200" y="-174625"/>
            <a:ext cx="8686800" cy="1257300"/>
          </a:xfrm>
        </p:spPr>
        <p:txBody>
          <a:bodyPr/>
          <a:lstStyle/>
          <a:p>
            <a:r>
              <a:rPr lang="en-US" altLang="en-US" sz="4000">
                <a:solidFill>
                  <a:srgbClr val="66FF33"/>
                </a:solidFill>
              </a:rPr>
              <a:t>Nonequivalent Resonance Forms</a:t>
            </a:r>
            <a:endParaRPr lang="en-US" altLang="en-US" sz="4000" i="1">
              <a:solidFill>
                <a:srgbClr val="66FF33"/>
              </a:solidFill>
            </a:endParaRPr>
          </a:p>
        </p:txBody>
      </p:sp>
      <p:sp>
        <p:nvSpPr>
          <p:cNvPr id="673797" name="Text Box 5"/>
          <p:cNvSpPr txBox="1">
            <a:spLocks noChangeArrowheads="1"/>
          </p:cNvSpPr>
          <p:nvPr/>
        </p:nvSpPr>
        <p:spPr bwMode="auto">
          <a:xfrm>
            <a:off x="6654800" y="429101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6</a:t>
            </a:r>
            <a:r>
              <a:rPr lang="en-US" altLang="en-US" sz="2400">
                <a:solidFill>
                  <a:srgbClr val="FFFF00"/>
                </a:solidFill>
                <a:effectLst>
                  <a:outerShdw blurRad="38100" dist="38100" dir="2700000" algn="tl">
                    <a:srgbClr val="000000"/>
                  </a:outerShdw>
                </a:effectLst>
              </a:rPr>
              <a:t>e</a:t>
            </a:r>
          </a:p>
        </p:txBody>
      </p:sp>
      <p:sp>
        <p:nvSpPr>
          <p:cNvPr id="673798" name="Rectangle 6"/>
          <p:cNvSpPr>
            <a:spLocks noChangeArrowheads="1"/>
          </p:cNvSpPr>
          <p:nvPr/>
        </p:nvSpPr>
        <p:spPr bwMode="auto">
          <a:xfrm>
            <a:off x="5943600" y="4343400"/>
            <a:ext cx="374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rgbClr val="FF0000"/>
                </a:solidFill>
                <a:effectLst>
                  <a:outerShdw blurRad="38100" dist="38100" dir="2700000" algn="tl">
                    <a:srgbClr val="000000"/>
                  </a:outerShdw>
                </a:effectLst>
              </a:rPr>
              <a:t>-</a:t>
            </a:r>
          </a:p>
        </p:txBody>
      </p:sp>
      <p:sp>
        <p:nvSpPr>
          <p:cNvPr id="673799" name="Text Box 7"/>
          <p:cNvSpPr txBox="1">
            <a:spLocks noChangeArrowheads="1"/>
          </p:cNvSpPr>
          <p:nvPr/>
        </p:nvSpPr>
        <p:spPr bwMode="auto">
          <a:xfrm>
            <a:off x="3314700" y="6210300"/>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effectLst>
                  <a:outerShdw blurRad="38100" dist="38100" dir="2700000" algn="tl">
                    <a:srgbClr val="000000"/>
                  </a:outerShdw>
                </a:effectLst>
              </a:rPr>
              <a:t>major</a:t>
            </a:r>
          </a:p>
        </p:txBody>
      </p:sp>
      <p:sp>
        <p:nvSpPr>
          <p:cNvPr id="673800" name="Text Box 8"/>
          <p:cNvSpPr txBox="1">
            <a:spLocks noChangeArrowheads="1"/>
          </p:cNvSpPr>
          <p:nvPr/>
        </p:nvSpPr>
        <p:spPr bwMode="auto">
          <a:xfrm>
            <a:off x="3603625" y="48323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3801" name="Text Box 9"/>
          <p:cNvSpPr txBox="1">
            <a:spLocks noChangeArrowheads="1"/>
          </p:cNvSpPr>
          <p:nvPr/>
        </p:nvSpPr>
        <p:spPr bwMode="auto">
          <a:xfrm>
            <a:off x="5627688" y="4832350"/>
            <a:ext cx="4683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effectLst>
                  <a:outerShdw blurRad="38100" dist="38100" dir="2700000" algn="tl">
                    <a:srgbClr val="000000"/>
                  </a:outerShdw>
                </a:effectLst>
              </a:rPr>
              <a:t>O</a:t>
            </a:r>
          </a:p>
        </p:txBody>
      </p:sp>
      <p:sp>
        <p:nvSpPr>
          <p:cNvPr id="673802" name="Text Box 10"/>
          <p:cNvSpPr txBox="1">
            <a:spLocks noChangeArrowheads="1"/>
          </p:cNvSpPr>
          <p:nvPr/>
        </p:nvSpPr>
        <p:spPr bwMode="auto">
          <a:xfrm>
            <a:off x="3024188" y="57531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3803" name="Text Box 11"/>
          <p:cNvSpPr txBox="1">
            <a:spLocks noChangeArrowheads="1"/>
          </p:cNvSpPr>
          <p:nvPr/>
        </p:nvSpPr>
        <p:spPr bwMode="auto">
          <a:xfrm>
            <a:off x="3629025" y="5359400"/>
            <a:ext cx="4333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B2B2B2"/>
                </a:solidFill>
                <a:effectLst>
                  <a:outerShdw blurRad="38100" dist="38100" dir="2700000" algn="tl">
                    <a:srgbClr val="000000"/>
                  </a:outerShdw>
                </a:effectLst>
              </a:rPr>
              <a:t>C</a:t>
            </a:r>
          </a:p>
        </p:txBody>
      </p:sp>
      <p:sp>
        <p:nvSpPr>
          <p:cNvPr id="673804" name="Text Box 12"/>
          <p:cNvSpPr txBox="1">
            <a:spLocks noChangeArrowheads="1"/>
          </p:cNvSpPr>
          <p:nvPr/>
        </p:nvSpPr>
        <p:spPr bwMode="auto">
          <a:xfrm>
            <a:off x="5653088" y="5359400"/>
            <a:ext cx="379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B2B2B2"/>
                </a:solidFill>
                <a:effectLst>
                  <a:outerShdw blurRad="38100" dist="38100" dir="2700000" algn="tl">
                    <a:srgbClr val="000000"/>
                  </a:outerShdw>
                </a:effectLst>
              </a:rPr>
              <a:t>C</a:t>
            </a:r>
          </a:p>
        </p:txBody>
      </p:sp>
      <p:sp>
        <p:nvSpPr>
          <p:cNvPr id="673805" name="Text Box 13"/>
          <p:cNvSpPr txBox="1">
            <a:spLocks noChangeArrowheads="1"/>
          </p:cNvSpPr>
          <p:nvPr/>
        </p:nvSpPr>
        <p:spPr bwMode="auto">
          <a:xfrm>
            <a:off x="4181475" y="57531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3806" name="Text Box 14"/>
          <p:cNvSpPr txBox="1">
            <a:spLocks noChangeArrowheads="1"/>
          </p:cNvSpPr>
          <p:nvPr/>
        </p:nvSpPr>
        <p:spPr bwMode="auto">
          <a:xfrm>
            <a:off x="5049838" y="57531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3807" name="Text Box 15"/>
          <p:cNvSpPr txBox="1">
            <a:spLocks noChangeArrowheads="1"/>
          </p:cNvSpPr>
          <p:nvPr/>
        </p:nvSpPr>
        <p:spPr bwMode="auto">
          <a:xfrm>
            <a:off x="6207125" y="57531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3808" name="Line 16"/>
          <p:cNvSpPr>
            <a:spLocks noChangeShapeType="1"/>
          </p:cNvSpPr>
          <p:nvPr/>
        </p:nvSpPr>
        <p:spPr bwMode="auto">
          <a:xfrm>
            <a:off x="4543425" y="5491163"/>
            <a:ext cx="506413"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09" name="Line 17"/>
          <p:cNvSpPr>
            <a:spLocks noChangeShapeType="1"/>
          </p:cNvSpPr>
          <p:nvPr/>
        </p:nvSpPr>
        <p:spPr bwMode="auto">
          <a:xfrm>
            <a:off x="3795713" y="5253038"/>
            <a:ext cx="0" cy="196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10" name="Line 18"/>
          <p:cNvSpPr>
            <a:spLocks noChangeShapeType="1"/>
          </p:cNvSpPr>
          <p:nvPr/>
        </p:nvSpPr>
        <p:spPr bwMode="auto">
          <a:xfrm>
            <a:off x="3867150" y="5253038"/>
            <a:ext cx="0" cy="19685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11" name="Line 19"/>
          <p:cNvSpPr>
            <a:spLocks noChangeShapeType="1"/>
          </p:cNvSpPr>
          <p:nvPr/>
        </p:nvSpPr>
        <p:spPr bwMode="auto">
          <a:xfrm>
            <a:off x="4037013" y="5688013"/>
            <a:ext cx="217487" cy="13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12" name="Line 20"/>
          <p:cNvSpPr>
            <a:spLocks noChangeShapeType="1"/>
          </p:cNvSpPr>
          <p:nvPr/>
        </p:nvSpPr>
        <p:spPr bwMode="auto">
          <a:xfrm flipV="1">
            <a:off x="3386138" y="5688013"/>
            <a:ext cx="217487" cy="13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13" name="Line 21"/>
          <p:cNvSpPr>
            <a:spLocks noChangeShapeType="1"/>
          </p:cNvSpPr>
          <p:nvPr/>
        </p:nvSpPr>
        <p:spPr bwMode="auto">
          <a:xfrm flipV="1">
            <a:off x="5857875" y="5253038"/>
            <a:ext cx="0" cy="196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14" name="Line 22"/>
          <p:cNvSpPr>
            <a:spLocks noChangeShapeType="1"/>
          </p:cNvSpPr>
          <p:nvPr/>
        </p:nvSpPr>
        <p:spPr bwMode="auto">
          <a:xfrm flipV="1">
            <a:off x="5411788" y="5688013"/>
            <a:ext cx="215900" cy="13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15" name="Line 23"/>
          <p:cNvSpPr>
            <a:spLocks noChangeShapeType="1"/>
          </p:cNvSpPr>
          <p:nvPr/>
        </p:nvSpPr>
        <p:spPr bwMode="auto">
          <a:xfrm>
            <a:off x="6062663" y="5688013"/>
            <a:ext cx="217487" cy="13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16" name="Rectangle 24"/>
          <p:cNvSpPr>
            <a:spLocks noChangeArrowheads="1"/>
          </p:cNvSpPr>
          <p:nvPr/>
        </p:nvSpPr>
        <p:spPr bwMode="auto">
          <a:xfrm>
            <a:off x="5918200" y="5245100"/>
            <a:ext cx="35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66CCFF"/>
                </a:solidFill>
                <a:effectLst>
                  <a:outerShdw blurRad="38100" dist="38100" dir="2700000" algn="tl">
                    <a:srgbClr val="000000"/>
                  </a:outerShdw>
                </a:effectLst>
              </a:rPr>
              <a:t>+</a:t>
            </a:r>
          </a:p>
        </p:txBody>
      </p:sp>
      <p:sp>
        <p:nvSpPr>
          <p:cNvPr id="673817" name="AutoShape 25"/>
          <p:cNvSpPr>
            <a:spLocks/>
          </p:cNvSpPr>
          <p:nvPr/>
        </p:nvSpPr>
        <p:spPr bwMode="auto">
          <a:xfrm>
            <a:off x="2590800" y="4832350"/>
            <a:ext cx="217488" cy="1447800"/>
          </a:xfrm>
          <a:prstGeom prst="leftBracket">
            <a:avLst>
              <a:gd name="adj" fmla="val 55474"/>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3818" name="AutoShape 26"/>
          <p:cNvSpPr>
            <a:spLocks/>
          </p:cNvSpPr>
          <p:nvPr/>
        </p:nvSpPr>
        <p:spPr bwMode="auto">
          <a:xfrm>
            <a:off x="6640513" y="4832350"/>
            <a:ext cx="217487" cy="1447800"/>
          </a:xfrm>
          <a:prstGeom prst="rightBracket">
            <a:avLst>
              <a:gd name="adj" fmla="val 55475"/>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3819" name="Oval 27"/>
          <p:cNvSpPr>
            <a:spLocks noChangeArrowheads="1"/>
          </p:cNvSpPr>
          <p:nvPr/>
        </p:nvSpPr>
        <p:spPr bwMode="auto">
          <a:xfrm>
            <a:off x="3603625" y="4964113"/>
            <a:ext cx="71438" cy="65087"/>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0" name="Oval 28"/>
          <p:cNvSpPr>
            <a:spLocks noChangeArrowheads="1"/>
          </p:cNvSpPr>
          <p:nvPr/>
        </p:nvSpPr>
        <p:spPr bwMode="auto">
          <a:xfrm>
            <a:off x="3603625" y="5095875"/>
            <a:ext cx="71438" cy="65088"/>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1" name="Oval 29"/>
          <p:cNvSpPr>
            <a:spLocks noChangeArrowheads="1"/>
          </p:cNvSpPr>
          <p:nvPr/>
        </p:nvSpPr>
        <p:spPr bwMode="auto">
          <a:xfrm>
            <a:off x="4008438" y="4973638"/>
            <a:ext cx="73025" cy="65087"/>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2" name="Oval 30"/>
          <p:cNvSpPr>
            <a:spLocks noChangeArrowheads="1"/>
          </p:cNvSpPr>
          <p:nvPr/>
        </p:nvSpPr>
        <p:spPr bwMode="auto">
          <a:xfrm>
            <a:off x="4008438" y="5105400"/>
            <a:ext cx="73025" cy="65088"/>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3" name="Oval 31"/>
          <p:cNvSpPr>
            <a:spLocks noChangeArrowheads="1"/>
          </p:cNvSpPr>
          <p:nvPr/>
        </p:nvSpPr>
        <p:spPr bwMode="auto">
          <a:xfrm>
            <a:off x="5627688" y="4964113"/>
            <a:ext cx="73025" cy="65087"/>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4" name="Oval 32"/>
          <p:cNvSpPr>
            <a:spLocks noChangeArrowheads="1"/>
          </p:cNvSpPr>
          <p:nvPr/>
        </p:nvSpPr>
        <p:spPr bwMode="auto">
          <a:xfrm>
            <a:off x="5627688" y="5095875"/>
            <a:ext cx="73025" cy="65088"/>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5" name="Oval 33"/>
          <p:cNvSpPr>
            <a:spLocks noChangeArrowheads="1"/>
          </p:cNvSpPr>
          <p:nvPr/>
        </p:nvSpPr>
        <p:spPr bwMode="auto">
          <a:xfrm>
            <a:off x="5773738" y="4832350"/>
            <a:ext cx="71437" cy="65088"/>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6" name="Oval 34"/>
          <p:cNvSpPr>
            <a:spLocks noChangeArrowheads="1"/>
          </p:cNvSpPr>
          <p:nvPr/>
        </p:nvSpPr>
        <p:spPr bwMode="auto">
          <a:xfrm>
            <a:off x="5918200" y="4832350"/>
            <a:ext cx="71438" cy="65088"/>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7" name="Oval 35"/>
          <p:cNvSpPr>
            <a:spLocks noChangeArrowheads="1"/>
          </p:cNvSpPr>
          <p:nvPr/>
        </p:nvSpPr>
        <p:spPr bwMode="auto">
          <a:xfrm>
            <a:off x="6062663" y="4964113"/>
            <a:ext cx="71437" cy="65087"/>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8" name="Oval 36"/>
          <p:cNvSpPr>
            <a:spLocks noChangeArrowheads="1"/>
          </p:cNvSpPr>
          <p:nvPr/>
        </p:nvSpPr>
        <p:spPr bwMode="auto">
          <a:xfrm>
            <a:off x="6062663" y="5095875"/>
            <a:ext cx="71437" cy="65088"/>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29" name="Text Box 37"/>
          <p:cNvSpPr txBox="1">
            <a:spLocks noChangeArrowheads="1"/>
          </p:cNvSpPr>
          <p:nvPr/>
        </p:nvSpPr>
        <p:spPr bwMode="auto">
          <a:xfrm>
            <a:off x="5145088" y="3781425"/>
            <a:ext cx="573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6</a:t>
            </a:r>
            <a:r>
              <a:rPr lang="en-US" altLang="en-US" sz="2400">
                <a:solidFill>
                  <a:srgbClr val="FFFF00"/>
                </a:solidFill>
                <a:effectLst>
                  <a:outerShdw blurRad="38100" dist="38100" dir="2700000" algn="tl">
                    <a:srgbClr val="000000"/>
                  </a:outerShdw>
                </a:effectLst>
              </a:rPr>
              <a:t>e</a:t>
            </a:r>
          </a:p>
        </p:txBody>
      </p:sp>
      <p:sp>
        <p:nvSpPr>
          <p:cNvPr id="673830" name="Text Box 38"/>
          <p:cNvSpPr txBox="1">
            <a:spLocks noChangeArrowheads="1"/>
          </p:cNvSpPr>
          <p:nvPr/>
        </p:nvSpPr>
        <p:spPr bwMode="auto">
          <a:xfrm>
            <a:off x="3259138" y="4076700"/>
            <a:ext cx="1217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effectLst>
                  <a:outerShdw blurRad="38100" dist="38100" dir="2700000" algn="tl">
                    <a:srgbClr val="000000"/>
                  </a:outerShdw>
                </a:effectLst>
              </a:rPr>
              <a:t>major</a:t>
            </a:r>
          </a:p>
        </p:txBody>
      </p:sp>
      <p:sp>
        <p:nvSpPr>
          <p:cNvPr id="673831" name="Text Box 39"/>
          <p:cNvSpPr txBox="1">
            <a:spLocks noChangeArrowheads="1"/>
          </p:cNvSpPr>
          <p:nvPr/>
        </p:nvSpPr>
        <p:spPr bwMode="auto">
          <a:xfrm>
            <a:off x="3178175" y="3371850"/>
            <a:ext cx="468313"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effectLst>
                  <a:outerShdw blurRad="38100" dist="38100" dir="2700000" algn="tl">
                    <a:srgbClr val="000000"/>
                  </a:outerShdw>
                </a:effectLst>
              </a:rPr>
              <a:t>N</a:t>
            </a:r>
          </a:p>
        </p:txBody>
      </p:sp>
      <p:sp>
        <p:nvSpPr>
          <p:cNvPr id="673833" name="Text Box 41"/>
          <p:cNvSpPr txBox="1">
            <a:spLocks noChangeArrowheads="1"/>
          </p:cNvSpPr>
          <p:nvPr/>
        </p:nvSpPr>
        <p:spPr bwMode="auto">
          <a:xfrm>
            <a:off x="5183188" y="3371850"/>
            <a:ext cx="439737"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N</a:t>
            </a:r>
          </a:p>
        </p:txBody>
      </p:sp>
      <p:sp>
        <p:nvSpPr>
          <p:cNvPr id="673834" name="Text Box 42"/>
          <p:cNvSpPr txBox="1">
            <a:spLocks noChangeArrowheads="1"/>
          </p:cNvSpPr>
          <p:nvPr/>
        </p:nvSpPr>
        <p:spPr bwMode="auto">
          <a:xfrm>
            <a:off x="5827713" y="3371850"/>
            <a:ext cx="468312"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effectLst>
                  <a:outerShdw blurRad="38100" dist="38100" dir="2700000" algn="tl">
                    <a:srgbClr val="000000"/>
                  </a:outerShdw>
                </a:effectLst>
              </a:rPr>
              <a:t>O</a:t>
            </a:r>
          </a:p>
        </p:txBody>
      </p:sp>
      <p:sp>
        <p:nvSpPr>
          <p:cNvPr id="673835" name="Line 43"/>
          <p:cNvSpPr>
            <a:spLocks noChangeShapeType="1"/>
          </p:cNvSpPr>
          <p:nvPr/>
        </p:nvSpPr>
        <p:spPr bwMode="auto">
          <a:xfrm>
            <a:off x="4467225" y="3576638"/>
            <a:ext cx="501650" cy="0"/>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36" name="Line 44"/>
          <p:cNvSpPr>
            <a:spLocks noChangeShapeType="1"/>
          </p:cNvSpPr>
          <p:nvPr/>
        </p:nvSpPr>
        <p:spPr bwMode="auto">
          <a:xfrm>
            <a:off x="5613400" y="3576638"/>
            <a:ext cx="21431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37" name="Line 45"/>
          <p:cNvSpPr>
            <a:spLocks noChangeShapeType="1"/>
          </p:cNvSpPr>
          <p:nvPr/>
        </p:nvSpPr>
        <p:spPr bwMode="auto">
          <a:xfrm>
            <a:off x="5613400" y="3659188"/>
            <a:ext cx="21431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3838" name="Line 46"/>
          <p:cNvSpPr>
            <a:spLocks noChangeShapeType="1"/>
          </p:cNvSpPr>
          <p:nvPr/>
        </p:nvSpPr>
        <p:spPr bwMode="auto">
          <a:xfrm>
            <a:off x="3635375" y="3536950"/>
            <a:ext cx="2873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3839" name="Line 47"/>
          <p:cNvSpPr>
            <a:spLocks noChangeShapeType="1"/>
          </p:cNvSpPr>
          <p:nvPr/>
        </p:nvSpPr>
        <p:spPr bwMode="auto">
          <a:xfrm>
            <a:off x="3635375" y="3619500"/>
            <a:ext cx="28733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3840" name="Line 48"/>
          <p:cNvSpPr>
            <a:spLocks noChangeShapeType="1"/>
          </p:cNvSpPr>
          <p:nvPr/>
        </p:nvSpPr>
        <p:spPr bwMode="auto">
          <a:xfrm>
            <a:off x="3635375" y="3702050"/>
            <a:ext cx="28733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3841" name="AutoShape 49"/>
          <p:cNvSpPr>
            <a:spLocks/>
          </p:cNvSpPr>
          <p:nvPr/>
        </p:nvSpPr>
        <p:spPr bwMode="auto">
          <a:xfrm>
            <a:off x="2819400" y="3032125"/>
            <a:ext cx="214313" cy="1090613"/>
          </a:xfrm>
          <a:prstGeom prst="leftBracket">
            <a:avLst>
              <a:gd name="adj" fmla="val 4240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42" name="Text Box 50"/>
          <p:cNvSpPr txBox="1">
            <a:spLocks noChangeArrowheads="1"/>
          </p:cNvSpPr>
          <p:nvPr/>
        </p:nvSpPr>
        <p:spPr bwMode="auto">
          <a:xfrm>
            <a:off x="3894138" y="3100388"/>
            <a:ext cx="355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66CCFF"/>
                </a:solidFill>
                <a:effectLst>
                  <a:outerShdw blurRad="38100" dist="38100" dir="2700000" algn="tl">
                    <a:srgbClr val="000000"/>
                  </a:outerShdw>
                </a:effectLst>
              </a:rPr>
              <a:t>+</a:t>
            </a:r>
          </a:p>
        </p:txBody>
      </p:sp>
      <p:sp>
        <p:nvSpPr>
          <p:cNvPr id="673843" name="Text Box 51"/>
          <p:cNvSpPr txBox="1">
            <a:spLocks noChangeArrowheads="1"/>
          </p:cNvSpPr>
          <p:nvPr/>
        </p:nvSpPr>
        <p:spPr bwMode="auto">
          <a:xfrm>
            <a:off x="5254625" y="3100388"/>
            <a:ext cx="355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66CCFF"/>
                </a:solidFill>
                <a:effectLst>
                  <a:outerShdw blurRad="38100" dist="38100" dir="2700000" algn="tl">
                    <a:srgbClr val="000000"/>
                  </a:outerShdw>
                </a:effectLst>
              </a:rPr>
              <a:t>+</a:t>
            </a:r>
          </a:p>
        </p:txBody>
      </p:sp>
      <p:sp>
        <p:nvSpPr>
          <p:cNvPr id="673844" name="Line 52"/>
          <p:cNvSpPr>
            <a:spLocks noChangeShapeType="1"/>
          </p:cNvSpPr>
          <p:nvPr/>
        </p:nvSpPr>
        <p:spPr bwMode="auto">
          <a:xfrm>
            <a:off x="3178175" y="361315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3845" name="Line 53"/>
          <p:cNvSpPr>
            <a:spLocks noChangeShapeType="1"/>
          </p:cNvSpPr>
          <p:nvPr/>
        </p:nvSpPr>
        <p:spPr bwMode="auto">
          <a:xfrm>
            <a:off x="3105150" y="3749675"/>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3846" name="AutoShape 54"/>
          <p:cNvSpPr>
            <a:spLocks/>
          </p:cNvSpPr>
          <p:nvPr/>
        </p:nvSpPr>
        <p:spPr bwMode="auto">
          <a:xfrm>
            <a:off x="6186488" y="3032125"/>
            <a:ext cx="214312" cy="1090613"/>
          </a:xfrm>
          <a:prstGeom prst="rightBracket">
            <a:avLst>
              <a:gd name="adj" fmla="val 42408"/>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3847" name="Oval 55"/>
          <p:cNvSpPr>
            <a:spLocks noChangeArrowheads="1"/>
          </p:cNvSpPr>
          <p:nvPr/>
        </p:nvSpPr>
        <p:spPr bwMode="auto">
          <a:xfrm>
            <a:off x="3105150" y="3508375"/>
            <a:ext cx="73025"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48" name="Oval 56"/>
          <p:cNvSpPr>
            <a:spLocks noChangeArrowheads="1"/>
          </p:cNvSpPr>
          <p:nvPr/>
        </p:nvSpPr>
        <p:spPr bwMode="auto">
          <a:xfrm>
            <a:off x="3105150" y="3644900"/>
            <a:ext cx="73025"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49" name="Oval 57"/>
          <p:cNvSpPr>
            <a:spLocks noChangeArrowheads="1"/>
          </p:cNvSpPr>
          <p:nvPr/>
        </p:nvSpPr>
        <p:spPr bwMode="auto">
          <a:xfrm>
            <a:off x="4324350" y="3508375"/>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0" name="Oval 58"/>
          <p:cNvSpPr>
            <a:spLocks noChangeArrowheads="1"/>
          </p:cNvSpPr>
          <p:nvPr/>
        </p:nvSpPr>
        <p:spPr bwMode="auto">
          <a:xfrm>
            <a:off x="4324350" y="3644900"/>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1" name="Oval 59"/>
          <p:cNvSpPr>
            <a:spLocks noChangeArrowheads="1"/>
          </p:cNvSpPr>
          <p:nvPr/>
        </p:nvSpPr>
        <p:spPr bwMode="auto">
          <a:xfrm>
            <a:off x="5183188" y="3508375"/>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2" name="Oval 60"/>
          <p:cNvSpPr>
            <a:spLocks noChangeArrowheads="1"/>
          </p:cNvSpPr>
          <p:nvPr/>
        </p:nvSpPr>
        <p:spPr bwMode="auto">
          <a:xfrm>
            <a:off x="5183188" y="3644900"/>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3" name="Oval 61"/>
          <p:cNvSpPr>
            <a:spLocks noChangeArrowheads="1"/>
          </p:cNvSpPr>
          <p:nvPr/>
        </p:nvSpPr>
        <p:spPr bwMode="auto">
          <a:xfrm>
            <a:off x="5970588" y="3371850"/>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4" name="Oval 62"/>
          <p:cNvSpPr>
            <a:spLocks noChangeArrowheads="1"/>
          </p:cNvSpPr>
          <p:nvPr/>
        </p:nvSpPr>
        <p:spPr bwMode="auto">
          <a:xfrm>
            <a:off x="6115050" y="3371850"/>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5" name="Oval 63"/>
          <p:cNvSpPr>
            <a:spLocks noChangeArrowheads="1"/>
          </p:cNvSpPr>
          <p:nvPr/>
        </p:nvSpPr>
        <p:spPr bwMode="auto">
          <a:xfrm>
            <a:off x="5970588" y="3781425"/>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6" name="Oval 64"/>
          <p:cNvSpPr>
            <a:spLocks noChangeArrowheads="1"/>
          </p:cNvSpPr>
          <p:nvPr/>
        </p:nvSpPr>
        <p:spPr bwMode="auto">
          <a:xfrm>
            <a:off x="6115050" y="3781425"/>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3857" name="Freeform 65"/>
          <p:cNvSpPr>
            <a:spLocks/>
          </p:cNvSpPr>
          <p:nvPr/>
        </p:nvSpPr>
        <p:spPr bwMode="auto">
          <a:xfrm>
            <a:off x="3751263" y="3781425"/>
            <a:ext cx="357187" cy="204788"/>
          </a:xfrm>
          <a:custGeom>
            <a:avLst/>
            <a:gdLst>
              <a:gd name="T0" fmla="*/ 0 w 240"/>
              <a:gd name="T1" fmla="*/ 0 h 144"/>
              <a:gd name="T2" fmla="*/ 96 w 240"/>
              <a:gd name="T3" fmla="*/ 144 h 144"/>
              <a:gd name="T4" fmla="*/ 240 w 240"/>
              <a:gd name="T5" fmla="*/ 0 h 144"/>
            </a:gdLst>
            <a:ahLst/>
            <a:cxnLst>
              <a:cxn ang="0">
                <a:pos x="T0" y="T1"/>
              </a:cxn>
              <a:cxn ang="0">
                <a:pos x="T2" y="T3"/>
              </a:cxn>
              <a:cxn ang="0">
                <a:pos x="T4" y="T5"/>
              </a:cxn>
            </a:cxnLst>
            <a:rect l="0" t="0" r="r" b="b"/>
            <a:pathLst>
              <a:path w="240" h="144">
                <a:moveTo>
                  <a:pt x="0" y="0"/>
                </a:moveTo>
                <a:cubicBezTo>
                  <a:pt x="28" y="72"/>
                  <a:pt x="56" y="144"/>
                  <a:pt x="96" y="144"/>
                </a:cubicBezTo>
                <a:cubicBezTo>
                  <a:pt x="136" y="144"/>
                  <a:pt x="188" y="72"/>
                  <a:pt x="240" y="0"/>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3858" name="Rectangle 66"/>
          <p:cNvSpPr>
            <a:spLocks noChangeArrowheads="1"/>
          </p:cNvSpPr>
          <p:nvPr/>
        </p:nvSpPr>
        <p:spPr bwMode="auto">
          <a:xfrm>
            <a:off x="2005013" y="941388"/>
            <a:ext cx="5116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i="1">
                <a:effectLst>
                  <a:outerShdw blurRad="38100" dist="38100" dir="2700000" algn="tl">
                    <a:srgbClr val="000000"/>
                  </a:outerShdw>
                </a:effectLst>
              </a:rPr>
              <a:t>which ones are better?</a:t>
            </a:r>
          </a:p>
        </p:txBody>
      </p:sp>
      <p:sp>
        <p:nvSpPr>
          <p:cNvPr id="673859" name="Freeform 67"/>
          <p:cNvSpPr>
            <a:spLocks/>
          </p:cNvSpPr>
          <p:nvPr/>
        </p:nvSpPr>
        <p:spPr bwMode="auto">
          <a:xfrm rot="2700000">
            <a:off x="6355556" y="4658519"/>
            <a:ext cx="187325" cy="865188"/>
          </a:xfrm>
          <a:custGeom>
            <a:avLst/>
            <a:gdLst>
              <a:gd name="T0" fmla="*/ 8 w 64"/>
              <a:gd name="T1" fmla="*/ 0 h 210"/>
              <a:gd name="T2" fmla="*/ 8 w 64"/>
              <a:gd name="T3" fmla="*/ 108 h 210"/>
              <a:gd name="T4" fmla="*/ 56 w 64"/>
              <a:gd name="T5" fmla="*/ 48 h 210"/>
              <a:gd name="T6" fmla="*/ 56 w 64"/>
              <a:gd name="T7" fmla="*/ 210 h 210"/>
            </a:gdLst>
            <a:ahLst/>
            <a:cxnLst>
              <a:cxn ang="0">
                <a:pos x="T0" y="T1"/>
              </a:cxn>
              <a:cxn ang="0">
                <a:pos x="T2" y="T3"/>
              </a:cxn>
              <a:cxn ang="0">
                <a:pos x="T4" y="T5"/>
              </a:cxn>
              <a:cxn ang="0">
                <a:pos x="T6" y="T7"/>
              </a:cxn>
            </a:cxnLst>
            <a:rect l="0" t="0" r="r" b="b"/>
            <a:pathLst>
              <a:path w="64" h="210">
                <a:moveTo>
                  <a:pt x="8" y="0"/>
                </a:moveTo>
                <a:cubicBezTo>
                  <a:pt x="4" y="50"/>
                  <a:pt x="0" y="100"/>
                  <a:pt x="8" y="108"/>
                </a:cubicBezTo>
                <a:cubicBezTo>
                  <a:pt x="16" y="116"/>
                  <a:pt x="48" y="31"/>
                  <a:pt x="56" y="48"/>
                </a:cubicBezTo>
                <a:cubicBezTo>
                  <a:pt x="64" y="65"/>
                  <a:pt x="56" y="183"/>
                  <a:pt x="56" y="210"/>
                </a:cubicBezTo>
              </a:path>
            </a:pathLst>
          </a:custGeom>
          <a:noFill/>
          <a:ln w="25400" cap="flat" cmpd="sng">
            <a:solidFill>
              <a:srgbClr val="66CCFF"/>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3862" name="Rectangle 70"/>
          <p:cNvSpPr>
            <a:spLocks noChangeArrowheads="1"/>
          </p:cNvSpPr>
          <p:nvPr/>
        </p:nvSpPr>
        <p:spPr bwMode="auto">
          <a:xfrm>
            <a:off x="3881438" y="3379788"/>
            <a:ext cx="468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effectLst>
                  <a:outerShdw blurRad="38100" dist="38100" dir="2700000" algn="tl">
                    <a:srgbClr val="000000"/>
                  </a:outerShdw>
                </a:effectLst>
              </a:rPr>
              <a:t>O</a:t>
            </a:r>
          </a:p>
        </p:txBody>
      </p:sp>
      <p:sp>
        <p:nvSpPr>
          <p:cNvPr id="673863" name="Freeform 71"/>
          <p:cNvSpPr>
            <a:spLocks/>
          </p:cNvSpPr>
          <p:nvPr/>
        </p:nvSpPr>
        <p:spPr bwMode="auto">
          <a:xfrm rot="-283066">
            <a:off x="3789363" y="4752975"/>
            <a:ext cx="544512" cy="571500"/>
          </a:xfrm>
          <a:custGeom>
            <a:avLst/>
            <a:gdLst>
              <a:gd name="T0" fmla="*/ 115 w 343"/>
              <a:gd name="T1" fmla="*/ 631 h 631"/>
              <a:gd name="T2" fmla="*/ 216 w 343"/>
              <a:gd name="T3" fmla="*/ 581 h 631"/>
              <a:gd name="T4" fmla="*/ 324 w 343"/>
              <a:gd name="T5" fmla="*/ 431 h 631"/>
              <a:gd name="T6" fmla="*/ 330 w 343"/>
              <a:gd name="T7" fmla="*/ 227 h 631"/>
              <a:gd name="T8" fmla="*/ 246 w 343"/>
              <a:gd name="T9" fmla="*/ 52 h 631"/>
              <a:gd name="T10" fmla="*/ 102 w 343"/>
              <a:gd name="T11" fmla="*/ 17 h 631"/>
              <a:gd name="T12" fmla="*/ 0 w 343"/>
              <a:gd name="T13" fmla="*/ 155 h 631"/>
            </a:gdLst>
            <a:ahLst/>
            <a:cxnLst>
              <a:cxn ang="0">
                <a:pos x="T0" y="T1"/>
              </a:cxn>
              <a:cxn ang="0">
                <a:pos x="T2" y="T3"/>
              </a:cxn>
              <a:cxn ang="0">
                <a:pos x="T4" y="T5"/>
              </a:cxn>
              <a:cxn ang="0">
                <a:pos x="T6" y="T7"/>
              </a:cxn>
              <a:cxn ang="0">
                <a:pos x="T8" y="T9"/>
              </a:cxn>
              <a:cxn ang="0">
                <a:pos x="T10" y="T11"/>
              </a:cxn>
              <a:cxn ang="0">
                <a:pos x="T12" y="T13"/>
              </a:cxn>
            </a:cxnLst>
            <a:rect l="0" t="0" r="r" b="b"/>
            <a:pathLst>
              <a:path w="343" h="631">
                <a:moveTo>
                  <a:pt x="115" y="631"/>
                </a:moveTo>
                <a:cubicBezTo>
                  <a:pt x="132" y="623"/>
                  <a:pt x="181" y="614"/>
                  <a:pt x="216" y="581"/>
                </a:cubicBezTo>
                <a:cubicBezTo>
                  <a:pt x="251" y="548"/>
                  <a:pt x="305" y="490"/>
                  <a:pt x="324" y="431"/>
                </a:cubicBezTo>
                <a:cubicBezTo>
                  <a:pt x="343" y="372"/>
                  <a:pt x="343" y="290"/>
                  <a:pt x="330" y="227"/>
                </a:cubicBezTo>
                <a:cubicBezTo>
                  <a:pt x="324" y="122"/>
                  <a:pt x="284" y="87"/>
                  <a:pt x="246" y="52"/>
                </a:cubicBezTo>
                <a:cubicBezTo>
                  <a:pt x="208" y="17"/>
                  <a:pt x="143" y="0"/>
                  <a:pt x="102" y="17"/>
                </a:cubicBezTo>
                <a:cubicBezTo>
                  <a:pt x="61" y="34"/>
                  <a:pt x="21" y="126"/>
                  <a:pt x="0" y="155"/>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cxnSp>
        <p:nvCxnSpPr>
          <p:cNvPr id="69" name="Straight Connector 68"/>
          <p:cNvCxnSpPr/>
          <p:nvPr/>
        </p:nvCxnSpPr>
        <p:spPr bwMode="auto">
          <a:xfrm>
            <a:off x="152400" y="823543"/>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lide Number Placeholder 3"/>
          <p:cNvSpPr>
            <a:spLocks noGrp="1"/>
          </p:cNvSpPr>
          <p:nvPr>
            <p:ph type="sldNum" sz="quarter" idx="11"/>
          </p:nvPr>
        </p:nvSpPr>
        <p:spPr/>
        <p:txBody>
          <a:bodyPr/>
          <a:lstStyle/>
          <a:p>
            <a:fld id="{7FF4F9F1-D29D-45AE-AAD6-907463DA31F1}" type="slidenum">
              <a:rPr lang="en-US" altLang="en-US" smtClean="0"/>
              <a:pPr/>
              <a:t>85</a:t>
            </a:fld>
            <a:endParaRPr lang="en-US"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9" name="Rectangle 3"/>
          <p:cNvSpPr>
            <a:spLocks noChangeArrowheads="1"/>
          </p:cNvSpPr>
          <p:nvPr/>
        </p:nvSpPr>
        <p:spPr bwMode="auto">
          <a:xfrm>
            <a:off x="304800" y="257175"/>
            <a:ext cx="7380288"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r>
              <a:rPr lang="en-US" altLang="en-US" sz="2800">
                <a:effectLst>
                  <a:outerShdw blurRad="38100" dist="38100" dir="2700000" algn="tl">
                    <a:srgbClr val="000000"/>
                  </a:outerShdw>
                </a:effectLst>
              </a:rPr>
              <a:t>2. When there are two or more forms with </a:t>
            </a:r>
          </a:p>
          <a:p>
            <a:pPr algn="ctr">
              <a:spcBef>
                <a:spcPct val="50000"/>
              </a:spcBef>
            </a:pPr>
            <a:r>
              <a:rPr lang="en-US" altLang="en-US" sz="2800">
                <a:effectLst>
                  <a:outerShdw blurRad="38100" dist="38100" dir="2700000" algn="tl">
                    <a:srgbClr val="000000"/>
                  </a:outerShdw>
                </a:effectLst>
              </a:rPr>
              <a:t>complete octets: </a:t>
            </a:r>
            <a:r>
              <a:rPr lang="en-US" altLang="en-US" sz="2800">
                <a:solidFill>
                  <a:srgbClr val="00FF00"/>
                </a:solidFill>
                <a:effectLst>
                  <a:outerShdw blurRad="38100" dist="38100" dir="2700000" algn="tl">
                    <a:srgbClr val="000000"/>
                  </a:outerShdw>
                </a:effectLst>
              </a:rPr>
              <a:t>electronegativity </a:t>
            </a:r>
            <a:r>
              <a:rPr lang="en-US" altLang="en-US" sz="2800">
                <a:solidFill>
                  <a:schemeClr val="tx2"/>
                </a:solidFill>
                <a:effectLst>
                  <a:outerShdw blurRad="38100" dist="38100" dir="2700000" algn="tl">
                    <a:srgbClr val="000000"/>
                  </a:outerShdw>
                </a:effectLst>
              </a:rPr>
              <a:t>rules</a:t>
            </a:r>
            <a:r>
              <a:rPr lang="en-US" altLang="en-US" sz="2800">
                <a:effectLst>
                  <a:outerShdw blurRad="38100" dist="38100" dir="2700000" algn="tl">
                    <a:srgbClr val="000000"/>
                  </a:outerShdw>
                </a:effectLst>
              </a:rPr>
              <a:t>.</a:t>
            </a:r>
          </a:p>
        </p:txBody>
      </p:sp>
      <p:sp>
        <p:nvSpPr>
          <p:cNvPr id="674820" name="Text Box 4"/>
          <p:cNvSpPr txBox="1">
            <a:spLocks noChangeArrowheads="1"/>
          </p:cNvSpPr>
          <p:nvPr/>
        </p:nvSpPr>
        <p:spPr bwMode="auto">
          <a:xfrm>
            <a:off x="609600" y="1762125"/>
            <a:ext cx="325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Example: enolate ion</a:t>
            </a:r>
          </a:p>
        </p:txBody>
      </p:sp>
      <p:sp>
        <p:nvSpPr>
          <p:cNvPr id="674821" name="Text Box 5"/>
          <p:cNvSpPr txBox="1">
            <a:spLocks noChangeArrowheads="1"/>
          </p:cNvSpPr>
          <p:nvPr/>
        </p:nvSpPr>
        <p:spPr bwMode="auto">
          <a:xfrm>
            <a:off x="933450" y="3933825"/>
            <a:ext cx="289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effectLst>
                  <a:outerShdw blurRad="38100" dist="38100" dir="2700000" algn="tl">
                    <a:srgbClr val="000000"/>
                  </a:outerShdw>
                </a:effectLst>
              </a:rPr>
              <a:t>    charge on more e-negative element</a:t>
            </a:r>
          </a:p>
        </p:txBody>
      </p:sp>
      <p:grpSp>
        <p:nvGrpSpPr>
          <p:cNvPr id="674822" name="Group 6"/>
          <p:cNvGrpSpPr>
            <a:grpSpLocks/>
          </p:cNvGrpSpPr>
          <p:nvPr/>
        </p:nvGrpSpPr>
        <p:grpSpPr bwMode="auto">
          <a:xfrm>
            <a:off x="1009650" y="4048125"/>
            <a:ext cx="304800" cy="304800"/>
            <a:chOff x="912" y="3648"/>
            <a:chExt cx="192" cy="192"/>
          </a:xfrm>
        </p:grpSpPr>
        <p:sp>
          <p:nvSpPr>
            <p:cNvPr id="674823" name="Oval 7"/>
            <p:cNvSpPr>
              <a:spLocks noChangeArrowheads="1"/>
            </p:cNvSpPr>
            <p:nvPr/>
          </p:nvSpPr>
          <p:spPr bwMode="auto">
            <a:xfrm>
              <a:off x="912" y="3648"/>
              <a:ext cx="192" cy="192"/>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4" name="Line 8"/>
            <p:cNvSpPr>
              <a:spLocks noChangeShapeType="1"/>
            </p:cNvSpPr>
            <p:nvPr/>
          </p:nvSpPr>
          <p:spPr bwMode="auto">
            <a:xfrm>
              <a:off x="960" y="3744"/>
              <a:ext cx="9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674825" name="Text Box 9"/>
          <p:cNvSpPr txBox="1">
            <a:spLocks noChangeArrowheads="1"/>
          </p:cNvSpPr>
          <p:nvPr/>
        </p:nvSpPr>
        <p:spPr bwMode="auto">
          <a:xfrm>
            <a:off x="4686300" y="489585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effectLst>
                  <a:outerShdw blurRad="38100" dist="38100" dir="2700000" algn="tl">
                    <a:srgbClr val="000000"/>
                  </a:outerShdw>
                </a:effectLst>
              </a:rPr>
              <a:t>major</a:t>
            </a:r>
          </a:p>
        </p:txBody>
      </p:sp>
      <p:sp>
        <p:nvSpPr>
          <p:cNvPr id="674826" name="Text Box 10"/>
          <p:cNvSpPr txBox="1">
            <a:spLocks noChangeArrowheads="1"/>
          </p:cNvSpPr>
          <p:nvPr/>
        </p:nvSpPr>
        <p:spPr bwMode="auto">
          <a:xfrm>
            <a:off x="7908925" y="3552825"/>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4827" name="AutoShape 11"/>
          <p:cNvSpPr>
            <a:spLocks/>
          </p:cNvSpPr>
          <p:nvPr/>
        </p:nvSpPr>
        <p:spPr bwMode="auto">
          <a:xfrm>
            <a:off x="8335963" y="3552825"/>
            <a:ext cx="141287" cy="1379538"/>
          </a:xfrm>
          <a:prstGeom prst="rightBracket">
            <a:avLst>
              <a:gd name="adj" fmla="val 8136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4828" name="Rectangle 12"/>
          <p:cNvSpPr>
            <a:spLocks noChangeArrowheads="1"/>
          </p:cNvSpPr>
          <p:nvPr/>
        </p:nvSpPr>
        <p:spPr bwMode="auto">
          <a:xfrm>
            <a:off x="7004050" y="3633788"/>
            <a:ext cx="374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rgbClr val="FF0000"/>
                </a:solidFill>
                <a:effectLst>
                  <a:outerShdw blurRad="38100" dist="38100" dir="2700000" algn="tl">
                    <a:srgbClr val="000000"/>
                  </a:outerShdw>
                </a:effectLst>
              </a:rPr>
              <a:t>-</a:t>
            </a:r>
          </a:p>
        </p:txBody>
      </p:sp>
      <p:sp>
        <p:nvSpPr>
          <p:cNvPr id="674829" name="Rectangle 13"/>
          <p:cNvSpPr>
            <a:spLocks noChangeArrowheads="1"/>
          </p:cNvSpPr>
          <p:nvPr/>
        </p:nvSpPr>
        <p:spPr bwMode="auto">
          <a:xfrm>
            <a:off x="5919788" y="4105275"/>
            <a:ext cx="374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a:solidFill>
                  <a:srgbClr val="FF0000"/>
                </a:solidFill>
                <a:effectLst>
                  <a:outerShdw blurRad="38100" dist="38100" dir="2700000" algn="tl">
                    <a:srgbClr val="000000"/>
                  </a:outerShdw>
                </a:effectLst>
              </a:rPr>
              <a:t>-</a:t>
            </a:r>
          </a:p>
        </p:txBody>
      </p:sp>
      <p:sp>
        <p:nvSpPr>
          <p:cNvPr id="674830" name="AutoShape 14"/>
          <p:cNvSpPr>
            <a:spLocks/>
          </p:cNvSpPr>
          <p:nvPr/>
        </p:nvSpPr>
        <p:spPr bwMode="auto">
          <a:xfrm>
            <a:off x="4286250" y="3621088"/>
            <a:ext cx="141288" cy="1379537"/>
          </a:xfrm>
          <a:prstGeom prst="leftBracket">
            <a:avLst>
              <a:gd name="adj" fmla="val 8136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4831" name="Text Box 15"/>
          <p:cNvSpPr txBox="1">
            <a:spLocks noChangeArrowheads="1"/>
          </p:cNvSpPr>
          <p:nvPr/>
        </p:nvSpPr>
        <p:spPr bwMode="auto">
          <a:xfrm>
            <a:off x="6488113" y="4518025"/>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4832" name="Text Box 16"/>
          <p:cNvSpPr txBox="1">
            <a:spLocks noChangeArrowheads="1"/>
          </p:cNvSpPr>
          <p:nvPr/>
        </p:nvSpPr>
        <p:spPr bwMode="auto">
          <a:xfrm>
            <a:off x="6416675" y="3552825"/>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4833" name="Text Box 17"/>
          <p:cNvSpPr txBox="1">
            <a:spLocks noChangeArrowheads="1"/>
          </p:cNvSpPr>
          <p:nvPr/>
        </p:nvSpPr>
        <p:spPr bwMode="auto">
          <a:xfrm>
            <a:off x="5635625" y="3552825"/>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4834" name="Text Box 18"/>
          <p:cNvSpPr txBox="1">
            <a:spLocks noChangeArrowheads="1"/>
          </p:cNvSpPr>
          <p:nvPr/>
        </p:nvSpPr>
        <p:spPr bwMode="auto">
          <a:xfrm>
            <a:off x="4286250" y="3552825"/>
            <a:ext cx="425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FFFFFF"/>
                </a:solidFill>
                <a:effectLst>
                  <a:outerShdw blurRad="38100" dist="38100" dir="2700000" algn="tl">
                    <a:srgbClr val="000000"/>
                  </a:outerShdw>
                </a:effectLst>
              </a:rPr>
              <a:t>H</a:t>
            </a:r>
          </a:p>
        </p:txBody>
      </p:sp>
      <p:sp>
        <p:nvSpPr>
          <p:cNvPr id="674835" name="Text Box 19"/>
          <p:cNvSpPr txBox="1">
            <a:spLocks noChangeArrowheads="1"/>
          </p:cNvSpPr>
          <p:nvPr/>
        </p:nvSpPr>
        <p:spPr bwMode="auto">
          <a:xfrm>
            <a:off x="4286250" y="4518025"/>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4836" name="Text Box 20"/>
          <p:cNvSpPr txBox="1">
            <a:spLocks noChangeArrowheads="1"/>
          </p:cNvSpPr>
          <p:nvPr/>
        </p:nvSpPr>
        <p:spPr bwMode="auto">
          <a:xfrm>
            <a:off x="4783138" y="4070350"/>
            <a:ext cx="427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B2B2B2"/>
                </a:solidFill>
                <a:effectLst>
                  <a:outerShdw blurRad="38100" dist="38100" dir="2700000" algn="tl">
                    <a:srgbClr val="000000"/>
                  </a:outerShdw>
                </a:effectLst>
              </a:rPr>
              <a:t>C</a:t>
            </a:r>
          </a:p>
        </p:txBody>
      </p:sp>
      <p:sp>
        <p:nvSpPr>
          <p:cNvPr id="674837" name="Text Box 21"/>
          <p:cNvSpPr txBox="1">
            <a:spLocks noChangeArrowheads="1"/>
          </p:cNvSpPr>
          <p:nvPr/>
        </p:nvSpPr>
        <p:spPr bwMode="auto">
          <a:xfrm>
            <a:off x="5210175" y="4070350"/>
            <a:ext cx="425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B2B2B2"/>
                </a:solidFill>
                <a:effectLst>
                  <a:outerShdw blurRad="38100" dist="38100" dir="2700000" algn="tl">
                    <a:srgbClr val="000000"/>
                  </a:outerShdw>
                </a:effectLst>
              </a:rPr>
              <a:t>C</a:t>
            </a:r>
          </a:p>
        </p:txBody>
      </p:sp>
      <p:sp>
        <p:nvSpPr>
          <p:cNvPr id="674838" name="Text Box 22"/>
          <p:cNvSpPr txBox="1">
            <a:spLocks noChangeArrowheads="1"/>
          </p:cNvSpPr>
          <p:nvPr/>
        </p:nvSpPr>
        <p:spPr bwMode="auto">
          <a:xfrm>
            <a:off x="6985000" y="4070350"/>
            <a:ext cx="427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B2B2B2"/>
                </a:solidFill>
                <a:effectLst>
                  <a:outerShdw blurRad="38100" dist="38100" dir="2700000" algn="tl">
                    <a:srgbClr val="000000"/>
                  </a:outerShdw>
                </a:effectLst>
              </a:rPr>
              <a:t>C</a:t>
            </a:r>
          </a:p>
        </p:txBody>
      </p:sp>
      <p:sp>
        <p:nvSpPr>
          <p:cNvPr id="674839" name="Text Box 23"/>
          <p:cNvSpPr txBox="1">
            <a:spLocks noChangeArrowheads="1"/>
          </p:cNvSpPr>
          <p:nvPr/>
        </p:nvSpPr>
        <p:spPr bwMode="auto">
          <a:xfrm>
            <a:off x="7483475" y="4070350"/>
            <a:ext cx="425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B2B2B2"/>
                </a:solidFill>
                <a:effectLst>
                  <a:outerShdw blurRad="38100" dist="38100" dir="2700000" algn="tl">
                    <a:srgbClr val="000000"/>
                  </a:outerShdw>
                </a:effectLst>
              </a:rPr>
              <a:t>C</a:t>
            </a:r>
          </a:p>
        </p:txBody>
      </p:sp>
      <p:sp>
        <p:nvSpPr>
          <p:cNvPr id="674840" name="Text Box 24"/>
          <p:cNvSpPr txBox="1">
            <a:spLocks noChangeArrowheads="1"/>
          </p:cNvSpPr>
          <p:nvPr/>
        </p:nvSpPr>
        <p:spPr bwMode="auto">
          <a:xfrm>
            <a:off x="7908925" y="4518025"/>
            <a:ext cx="35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4841" name="Line 25"/>
          <p:cNvSpPr>
            <a:spLocks noChangeShapeType="1"/>
          </p:cNvSpPr>
          <p:nvPr/>
        </p:nvSpPr>
        <p:spPr bwMode="auto">
          <a:xfrm>
            <a:off x="6132513" y="4241800"/>
            <a:ext cx="498475" cy="0"/>
          </a:xfrm>
          <a:prstGeom prst="line">
            <a:avLst/>
          </a:prstGeom>
          <a:noFill/>
          <a:ln w="381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2" name="Line 26"/>
          <p:cNvSpPr>
            <a:spLocks noChangeShapeType="1"/>
          </p:cNvSpPr>
          <p:nvPr/>
        </p:nvSpPr>
        <p:spPr bwMode="auto">
          <a:xfrm>
            <a:off x="5073650" y="4362450"/>
            <a:ext cx="212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3" name="Line 27"/>
          <p:cNvSpPr>
            <a:spLocks noChangeShapeType="1"/>
          </p:cNvSpPr>
          <p:nvPr/>
        </p:nvSpPr>
        <p:spPr bwMode="auto">
          <a:xfrm>
            <a:off x="5076825" y="4292600"/>
            <a:ext cx="212725"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4" name="Line 28"/>
          <p:cNvSpPr>
            <a:spLocks noChangeShapeType="1"/>
          </p:cNvSpPr>
          <p:nvPr/>
        </p:nvSpPr>
        <p:spPr bwMode="auto">
          <a:xfrm>
            <a:off x="7327900" y="4349750"/>
            <a:ext cx="2127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5" name="Line 29"/>
          <p:cNvSpPr>
            <a:spLocks noChangeShapeType="1"/>
          </p:cNvSpPr>
          <p:nvPr/>
        </p:nvSpPr>
        <p:spPr bwMode="auto">
          <a:xfrm>
            <a:off x="4641850" y="3967163"/>
            <a:ext cx="212725"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6" name="Line 30"/>
          <p:cNvSpPr>
            <a:spLocks noChangeShapeType="1"/>
          </p:cNvSpPr>
          <p:nvPr/>
        </p:nvSpPr>
        <p:spPr bwMode="auto">
          <a:xfrm flipV="1">
            <a:off x="4641850" y="4379913"/>
            <a:ext cx="212725" cy="2079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7" name="Line 31"/>
          <p:cNvSpPr>
            <a:spLocks noChangeShapeType="1"/>
          </p:cNvSpPr>
          <p:nvPr/>
        </p:nvSpPr>
        <p:spPr bwMode="auto">
          <a:xfrm flipV="1">
            <a:off x="5494338" y="3910013"/>
            <a:ext cx="212725"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8" name="Line 32"/>
          <p:cNvSpPr>
            <a:spLocks noChangeShapeType="1"/>
          </p:cNvSpPr>
          <p:nvPr/>
        </p:nvSpPr>
        <p:spPr bwMode="auto">
          <a:xfrm>
            <a:off x="5519738" y="4437063"/>
            <a:ext cx="212725" cy="2079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49" name="Line 33"/>
          <p:cNvSpPr>
            <a:spLocks noChangeShapeType="1"/>
          </p:cNvSpPr>
          <p:nvPr/>
        </p:nvSpPr>
        <p:spPr bwMode="auto">
          <a:xfrm>
            <a:off x="7780338" y="4487863"/>
            <a:ext cx="212725"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50" name="Text Box 34"/>
          <p:cNvSpPr txBox="1">
            <a:spLocks noChangeArrowheads="1"/>
          </p:cNvSpPr>
          <p:nvPr/>
        </p:nvSpPr>
        <p:spPr bwMode="auto">
          <a:xfrm>
            <a:off x="5635625" y="4518025"/>
            <a:ext cx="35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4851" name="Line 35"/>
          <p:cNvSpPr>
            <a:spLocks noChangeShapeType="1"/>
          </p:cNvSpPr>
          <p:nvPr/>
        </p:nvSpPr>
        <p:spPr bwMode="auto">
          <a:xfrm>
            <a:off x="7850188" y="4418013"/>
            <a:ext cx="214312" cy="2079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52" name="Line 36"/>
          <p:cNvSpPr>
            <a:spLocks noChangeShapeType="1"/>
          </p:cNvSpPr>
          <p:nvPr/>
        </p:nvSpPr>
        <p:spPr bwMode="auto">
          <a:xfrm>
            <a:off x="6843713" y="3967163"/>
            <a:ext cx="212725"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53" name="Line 37"/>
          <p:cNvSpPr>
            <a:spLocks noChangeShapeType="1"/>
          </p:cNvSpPr>
          <p:nvPr/>
        </p:nvSpPr>
        <p:spPr bwMode="auto">
          <a:xfrm flipV="1">
            <a:off x="7837488" y="3967163"/>
            <a:ext cx="214312"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54" name="Line 38"/>
          <p:cNvSpPr>
            <a:spLocks noChangeShapeType="1"/>
          </p:cNvSpPr>
          <p:nvPr/>
        </p:nvSpPr>
        <p:spPr bwMode="auto">
          <a:xfrm flipV="1">
            <a:off x="6843713" y="4449763"/>
            <a:ext cx="212725" cy="2063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55" name="Oval 39"/>
          <p:cNvSpPr>
            <a:spLocks noChangeArrowheads="1"/>
          </p:cNvSpPr>
          <p:nvPr/>
        </p:nvSpPr>
        <p:spPr bwMode="auto">
          <a:xfrm>
            <a:off x="5778500" y="4525963"/>
            <a:ext cx="69850" cy="68262"/>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6" name="Oval 40"/>
          <p:cNvSpPr>
            <a:spLocks noChangeArrowheads="1"/>
          </p:cNvSpPr>
          <p:nvPr/>
        </p:nvSpPr>
        <p:spPr bwMode="auto">
          <a:xfrm>
            <a:off x="5919788" y="4525963"/>
            <a:ext cx="71437" cy="68262"/>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7" name="Oval 41"/>
          <p:cNvSpPr>
            <a:spLocks noChangeArrowheads="1"/>
          </p:cNvSpPr>
          <p:nvPr/>
        </p:nvSpPr>
        <p:spPr bwMode="auto">
          <a:xfrm>
            <a:off x="6049963" y="4802188"/>
            <a:ext cx="69850" cy="68262"/>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8" name="Oval 42"/>
          <p:cNvSpPr>
            <a:spLocks noChangeArrowheads="1"/>
          </p:cNvSpPr>
          <p:nvPr/>
        </p:nvSpPr>
        <p:spPr bwMode="auto">
          <a:xfrm>
            <a:off x="5910263" y="4951413"/>
            <a:ext cx="71437" cy="6985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9" name="Oval 43"/>
          <p:cNvSpPr>
            <a:spLocks noChangeArrowheads="1"/>
          </p:cNvSpPr>
          <p:nvPr/>
        </p:nvSpPr>
        <p:spPr bwMode="auto">
          <a:xfrm>
            <a:off x="5768975" y="4951413"/>
            <a:ext cx="69850" cy="6985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0" name="Oval 44"/>
          <p:cNvSpPr>
            <a:spLocks noChangeArrowheads="1"/>
          </p:cNvSpPr>
          <p:nvPr/>
        </p:nvSpPr>
        <p:spPr bwMode="auto">
          <a:xfrm>
            <a:off x="6049963" y="4664075"/>
            <a:ext cx="69850" cy="68263"/>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1" name="Oval 45"/>
          <p:cNvSpPr>
            <a:spLocks noChangeArrowheads="1"/>
          </p:cNvSpPr>
          <p:nvPr/>
        </p:nvSpPr>
        <p:spPr bwMode="auto">
          <a:xfrm>
            <a:off x="7980363" y="4932363"/>
            <a:ext cx="71437" cy="68262"/>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2" name="Oval 46"/>
          <p:cNvSpPr>
            <a:spLocks noChangeArrowheads="1"/>
          </p:cNvSpPr>
          <p:nvPr/>
        </p:nvSpPr>
        <p:spPr bwMode="auto">
          <a:xfrm>
            <a:off x="7913688" y="4832350"/>
            <a:ext cx="71437" cy="68263"/>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3" name="Oval 47"/>
          <p:cNvSpPr>
            <a:spLocks noChangeArrowheads="1"/>
          </p:cNvSpPr>
          <p:nvPr/>
        </p:nvSpPr>
        <p:spPr bwMode="auto">
          <a:xfrm>
            <a:off x="8335963" y="4656138"/>
            <a:ext cx="69850" cy="6985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4" name="Oval 48"/>
          <p:cNvSpPr>
            <a:spLocks noChangeArrowheads="1"/>
          </p:cNvSpPr>
          <p:nvPr/>
        </p:nvSpPr>
        <p:spPr bwMode="auto">
          <a:xfrm>
            <a:off x="8269288" y="4556125"/>
            <a:ext cx="71437" cy="6985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5" name="Oval 49"/>
          <p:cNvSpPr>
            <a:spLocks noChangeArrowheads="1"/>
          </p:cNvSpPr>
          <p:nvPr/>
        </p:nvSpPr>
        <p:spPr bwMode="auto">
          <a:xfrm>
            <a:off x="7099300" y="4086225"/>
            <a:ext cx="71438" cy="68263"/>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6" name="Oval 50"/>
          <p:cNvSpPr>
            <a:spLocks noChangeArrowheads="1"/>
          </p:cNvSpPr>
          <p:nvPr/>
        </p:nvSpPr>
        <p:spPr bwMode="auto">
          <a:xfrm>
            <a:off x="7240588" y="4086225"/>
            <a:ext cx="71437" cy="68263"/>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7" name="Freeform 51"/>
          <p:cNvSpPr>
            <a:spLocks/>
          </p:cNvSpPr>
          <p:nvPr/>
        </p:nvSpPr>
        <p:spPr bwMode="auto">
          <a:xfrm>
            <a:off x="5635625" y="4105275"/>
            <a:ext cx="336550" cy="338138"/>
          </a:xfrm>
          <a:custGeom>
            <a:avLst/>
            <a:gdLst>
              <a:gd name="T0" fmla="*/ 240 w 264"/>
              <a:gd name="T1" fmla="*/ 160 h 160"/>
              <a:gd name="T2" fmla="*/ 240 w 264"/>
              <a:gd name="T3" fmla="*/ 16 h 160"/>
              <a:gd name="T4" fmla="*/ 96 w 264"/>
              <a:gd name="T5" fmla="*/ 64 h 160"/>
              <a:gd name="T6" fmla="*/ 0 w 264"/>
              <a:gd name="T7" fmla="*/ 160 h 160"/>
            </a:gdLst>
            <a:ahLst/>
            <a:cxnLst>
              <a:cxn ang="0">
                <a:pos x="T0" y="T1"/>
              </a:cxn>
              <a:cxn ang="0">
                <a:pos x="T2" y="T3"/>
              </a:cxn>
              <a:cxn ang="0">
                <a:pos x="T4" y="T5"/>
              </a:cxn>
              <a:cxn ang="0">
                <a:pos x="T6" y="T7"/>
              </a:cxn>
            </a:cxnLst>
            <a:rect l="0" t="0" r="r" b="b"/>
            <a:pathLst>
              <a:path w="264" h="160">
                <a:moveTo>
                  <a:pt x="240" y="160"/>
                </a:moveTo>
                <a:cubicBezTo>
                  <a:pt x="252" y="96"/>
                  <a:pt x="264" y="32"/>
                  <a:pt x="240" y="16"/>
                </a:cubicBezTo>
                <a:cubicBezTo>
                  <a:pt x="216" y="0"/>
                  <a:pt x="136" y="40"/>
                  <a:pt x="96" y="64"/>
                </a:cubicBezTo>
                <a:cubicBezTo>
                  <a:pt x="56" y="88"/>
                  <a:pt x="28" y="124"/>
                  <a:pt x="0" y="160"/>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68" name="Freeform 52"/>
          <p:cNvSpPr>
            <a:spLocks/>
          </p:cNvSpPr>
          <p:nvPr/>
        </p:nvSpPr>
        <p:spPr bwMode="auto">
          <a:xfrm>
            <a:off x="4992688" y="3859213"/>
            <a:ext cx="214312" cy="298450"/>
          </a:xfrm>
          <a:custGeom>
            <a:avLst/>
            <a:gdLst>
              <a:gd name="T0" fmla="*/ 240 w 240"/>
              <a:gd name="T1" fmla="*/ 168 h 168"/>
              <a:gd name="T2" fmla="*/ 192 w 240"/>
              <a:gd name="T3" fmla="*/ 24 h 168"/>
              <a:gd name="T4" fmla="*/ 96 w 240"/>
              <a:gd name="T5" fmla="*/ 24 h 168"/>
              <a:gd name="T6" fmla="*/ 0 w 240"/>
              <a:gd name="T7" fmla="*/ 168 h 168"/>
            </a:gdLst>
            <a:ahLst/>
            <a:cxnLst>
              <a:cxn ang="0">
                <a:pos x="T0" y="T1"/>
              </a:cxn>
              <a:cxn ang="0">
                <a:pos x="T2" y="T3"/>
              </a:cxn>
              <a:cxn ang="0">
                <a:pos x="T4" y="T5"/>
              </a:cxn>
              <a:cxn ang="0">
                <a:pos x="T6" y="T7"/>
              </a:cxn>
            </a:cxnLst>
            <a:rect l="0" t="0" r="r" b="b"/>
            <a:pathLst>
              <a:path w="240" h="168">
                <a:moveTo>
                  <a:pt x="240" y="168"/>
                </a:moveTo>
                <a:cubicBezTo>
                  <a:pt x="228" y="108"/>
                  <a:pt x="216" y="48"/>
                  <a:pt x="192" y="24"/>
                </a:cubicBezTo>
                <a:cubicBezTo>
                  <a:pt x="168" y="0"/>
                  <a:pt x="128" y="0"/>
                  <a:pt x="96" y="24"/>
                </a:cubicBezTo>
                <a:cubicBezTo>
                  <a:pt x="64" y="48"/>
                  <a:pt x="32" y="108"/>
                  <a:pt x="0" y="168"/>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70" name="Text Box 54"/>
          <p:cNvSpPr txBox="1">
            <a:spLocks noChangeArrowheads="1"/>
          </p:cNvSpPr>
          <p:nvPr/>
        </p:nvSpPr>
        <p:spPr bwMode="auto">
          <a:xfrm>
            <a:off x="257175" y="5972175"/>
            <a:ext cx="1019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tx1"/>
                </a:solidFill>
                <a:effectLst>
                  <a:outerShdw blurRad="38100" dist="38100" dir="2700000" algn="tl">
                    <a:srgbClr val="000000"/>
                  </a:outerShdw>
                </a:effectLst>
              </a:rPr>
              <a:t>But:</a:t>
            </a:r>
            <a:endParaRPr lang="en-US" altLang="en-US" sz="1600">
              <a:solidFill>
                <a:schemeClr val="tx1"/>
              </a:solidFill>
              <a:effectLst>
                <a:outerShdw blurRad="38100" dist="38100" dir="2700000" algn="tl">
                  <a:srgbClr val="000000"/>
                </a:outerShdw>
              </a:effectLst>
            </a:endParaRPr>
          </a:p>
        </p:txBody>
      </p:sp>
      <p:pic>
        <p:nvPicPr>
          <p:cNvPr id="674881" name="Picture 65" descr="01-21enolateionw cop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5197" t="26852" r="33450" b="50424"/>
          <a:stretch>
            <a:fillRect/>
          </a:stretch>
        </p:blipFill>
        <p:spPr>
          <a:xfrm>
            <a:off x="4619625" y="1649413"/>
            <a:ext cx="1863725" cy="1747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4893" name="Text Box 77"/>
          <p:cNvSpPr txBox="1">
            <a:spLocks noChangeArrowheads="1"/>
          </p:cNvSpPr>
          <p:nvPr/>
        </p:nvSpPr>
        <p:spPr bwMode="auto">
          <a:xfrm>
            <a:off x="4087813" y="6181725"/>
            <a:ext cx="573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66CCFF"/>
                </a:solidFill>
                <a:effectLst>
                  <a:outerShdw blurRad="38100" dist="38100" dir="2700000" algn="tl">
                    <a:srgbClr val="000000"/>
                  </a:outerShdw>
                </a:effectLst>
              </a:rPr>
              <a:t>6</a:t>
            </a:r>
            <a:r>
              <a:rPr lang="en-US" altLang="en-US" sz="2400">
                <a:solidFill>
                  <a:srgbClr val="FFFF00"/>
                </a:solidFill>
                <a:effectLst>
                  <a:outerShdw blurRad="38100" dist="38100" dir="2700000" algn="tl">
                    <a:srgbClr val="000000"/>
                  </a:outerShdw>
                </a:effectLst>
              </a:rPr>
              <a:t>e</a:t>
            </a:r>
          </a:p>
        </p:txBody>
      </p:sp>
      <p:sp>
        <p:nvSpPr>
          <p:cNvPr id="674894" name="Text Box 78"/>
          <p:cNvSpPr txBox="1">
            <a:spLocks noChangeArrowheads="1"/>
          </p:cNvSpPr>
          <p:nvPr/>
        </p:nvSpPr>
        <p:spPr bwMode="auto">
          <a:xfrm>
            <a:off x="2363788" y="6477000"/>
            <a:ext cx="12176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solidFill>
                  <a:srgbClr val="FFFF00"/>
                </a:solidFill>
                <a:effectLst>
                  <a:outerShdw blurRad="38100" dist="38100" dir="2700000" algn="tl">
                    <a:srgbClr val="000000"/>
                  </a:outerShdw>
                </a:effectLst>
              </a:rPr>
              <a:t>major</a:t>
            </a:r>
          </a:p>
        </p:txBody>
      </p:sp>
      <p:sp>
        <p:nvSpPr>
          <p:cNvPr id="674895" name="Text Box 79"/>
          <p:cNvSpPr txBox="1">
            <a:spLocks noChangeArrowheads="1"/>
          </p:cNvSpPr>
          <p:nvPr/>
        </p:nvSpPr>
        <p:spPr bwMode="auto">
          <a:xfrm>
            <a:off x="2120900" y="5772150"/>
            <a:ext cx="468313"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effectLst>
                  <a:outerShdw blurRad="38100" dist="38100" dir="2700000" algn="tl">
                    <a:srgbClr val="000000"/>
                  </a:outerShdw>
                </a:effectLst>
              </a:rPr>
              <a:t>N</a:t>
            </a:r>
          </a:p>
        </p:txBody>
      </p:sp>
      <p:sp>
        <p:nvSpPr>
          <p:cNvPr id="674896" name="Text Box 80"/>
          <p:cNvSpPr txBox="1">
            <a:spLocks noChangeArrowheads="1"/>
          </p:cNvSpPr>
          <p:nvPr/>
        </p:nvSpPr>
        <p:spPr bwMode="auto">
          <a:xfrm>
            <a:off x="4125913" y="5772150"/>
            <a:ext cx="439737"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N</a:t>
            </a:r>
          </a:p>
        </p:txBody>
      </p:sp>
      <p:sp>
        <p:nvSpPr>
          <p:cNvPr id="674897" name="Text Box 81"/>
          <p:cNvSpPr txBox="1">
            <a:spLocks noChangeArrowheads="1"/>
          </p:cNvSpPr>
          <p:nvPr/>
        </p:nvSpPr>
        <p:spPr bwMode="auto">
          <a:xfrm>
            <a:off x="4770438" y="5772150"/>
            <a:ext cx="468312"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effectLst>
                  <a:outerShdw blurRad="38100" dist="38100" dir="2700000" algn="tl">
                    <a:srgbClr val="000000"/>
                  </a:outerShdw>
                </a:effectLst>
              </a:rPr>
              <a:t>O</a:t>
            </a:r>
          </a:p>
        </p:txBody>
      </p:sp>
      <p:sp>
        <p:nvSpPr>
          <p:cNvPr id="674898" name="Line 82"/>
          <p:cNvSpPr>
            <a:spLocks noChangeShapeType="1"/>
          </p:cNvSpPr>
          <p:nvPr/>
        </p:nvSpPr>
        <p:spPr bwMode="auto">
          <a:xfrm>
            <a:off x="3409950" y="5976938"/>
            <a:ext cx="501650" cy="1587"/>
          </a:xfrm>
          <a:prstGeom prst="line">
            <a:avLst/>
          </a:prstGeom>
          <a:noFill/>
          <a:ln w="3810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899" name="Line 83"/>
          <p:cNvSpPr>
            <a:spLocks noChangeShapeType="1"/>
          </p:cNvSpPr>
          <p:nvPr/>
        </p:nvSpPr>
        <p:spPr bwMode="auto">
          <a:xfrm>
            <a:off x="4556125" y="5976938"/>
            <a:ext cx="214313"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4900" name="Line 84"/>
          <p:cNvSpPr>
            <a:spLocks noChangeShapeType="1"/>
          </p:cNvSpPr>
          <p:nvPr/>
        </p:nvSpPr>
        <p:spPr bwMode="auto">
          <a:xfrm>
            <a:off x="4556125" y="6059488"/>
            <a:ext cx="214313"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4901" name="Line 85"/>
          <p:cNvSpPr>
            <a:spLocks noChangeShapeType="1"/>
          </p:cNvSpPr>
          <p:nvPr/>
        </p:nvSpPr>
        <p:spPr bwMode="auto">
          <a:xfrm>
            <a:off x="2578100" y="5937250"/>
            <a:ext cx="287338" cy="1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4902" name="Line 86"/>
          <p:cNvSpPr>
            <a:spLocks noChangeShapeType="1"/>
          </p:cNvSpPr>
          <p:nvPr/>
        </p:nvSpPr>
        <p:spPr bwMode="auto">
          <a:xfrm>
            <a:off x="2578100" y="6019800"/>
            <a:ext cx="287338" cy="1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4903" name="Line 87"/>
          <p:cNvSpPr>
            <a:spLocks noChangeShapeType="1"/>
          </p:cNvSpPr>
          <p:nvPr/>
        </p:nvSpPr>
        <p:spPr bwMode="auto">
          <a:xfrm>
            <a:off x="2578100" y="6102350"/>
            <a:ext cx="287338" cy="158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4904" name="AutoShape 88"/>
          <p:cNvSpPr>
            <a:spLocks/>
          </p:cNvSpPr>
          <p:nvPr/>
        </p:nvSpPr>
        <p:spPr bwMode="auto">
          <a:xfrm>
            <a:off x="1762125" y="5432425"/>
            <a:ext cx="214313" cy="1090613"/>
          </a:xfrm>
          <a:prstGeom prst="leftBracket">
            <a:avLst>
              <a:gd name="adj" fmla="val 4240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5" name="Text Box 89"/>
          <p:cNvSpPr txBox="1">
            <a:spLocks noChangeArrowheads="1"/>
          </p:cNvSpPr>
          <p:nvPr/>
        </p:nvSpPr>
        <p:spPr bwMode="auto">
          <a:xfrm>
            <a:off x="2836863" y="5500688"/>
            <a:ext cx="355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66CCFF"/>
                </a:solidFill>
                <a:effectLst>
                  <a:outerShdw blurRad="38100" dist="38100" dir="2700000" algn="tl">
                    <a:srgbClr val="000000"/>
                  </a:outerShdw>
                </a:effectLst>
              </a:rPr>
              <a:t>+</a:t>
            </a:r>
          </a:p>
        </p:txBody>
      </p:sp>
      <p:sp>
        <p:nvSpPr>
          <p:cNvPr id="674906" name="Text Box 90"/>
          <p:cNvSpPr txBox="1">
            <a:spLocks noChangeArrowheads="1"/>
          </p:cNvSpPr>
          <p:nvPr/>
        </p:nvSpPr>
        <p:spPr bwMode="auto">
          <a:xfrm>
            <a:off x="4197350" y="5500688"/>
            <a:ext cx="355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66CCFF"/>
                </a:solidFill>
                <a:effectLst>
                  <a:outerShdw blurRad="38100" dist="38100" dir="2700000" algn="tl">
                    <a:srgbClr val="000000"/>
                  </a:outerShdw>
                </a:effectLst>
              </a:rPr>
              <a:t>+</a:t>
            </a:r>
          </a:p>
        </p:txBody>
      </p:sp>
      <p:sp>
        <p:nvSpPr>
          <p:cNvPr id="674907" name="AutoShape 91"/>
          <p:cNvSpPr>
            <a:spLocks/>
          </p:cNvSpPr>
          <p:nvPr/>
        </p:nvSpPr>
        <p:spPr bwMode="auto">
          <a:xfrm>
            <a:off x="5129213" y="5432425"/>
            <a:ext cx="214312" cy="1090613"/>
          </a:xfrm>
          <a:prstGeom prst="rightBracket">
            <a:avLst>
              <a:gd name="adj" fmla="val 42408"/>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4908" name="Oval 92"/>
          <p:cNvSpPr>
            <a:spLocks noChangeArrowheads="1"/>
          </p:cNvSpPr>
          <p:nvPr/>
        </p:nvSpPr>
        <p:spPr bwMode="auto">
          <a:xfrm>
            <a:off x="2047875" y="5908675"/>
            <a:ext cx="73025"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9" name="Oval 93"/>
          <p:cNvSpPr>
            <a:spLocks noChangeArrowheads="1"/>
          </p:cNvSpPr>
          <p:nvPr/>
        </p:nvSpPr>
        <p:spPr bwMode="auto">
          <a:xfrm>
            <a:off x="2047875" y="6045200"/>
            <a:ext cx="73025"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0" name="Oval 94"/>
          <p:cNvSpPr>
            <a:spLocks noChangeArrowheads="1"/>
          </p:cNvSpPr>
          <p:nvPr/>
        </p:nvSpPr>
        <p:spPr bwMode="auto">
          <a:xfrm>
            <a:off x="3267075" y="5908675"/>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1" name="Oval 95"/>
          <p:cNvSpPr>
            <a:spLocks noChangeArrowheads="1"/>
          </p:cNvSpPr>
          <p:nvPr/>
        </p:nvSpPr>
        <p:spPr bwMode="auto">
          <a:xfrm>
            <a:off x="3267075" y="6045200"/>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2" name="Oval 96"/>
          <p:cNvSpPr>
            <a:spLocks noChangeArrowheads="1"/>
          </p:cNvSpPr>
          <p:nvPr/>
        </p:nvSpPr>
        <p:spPr bwMode="auto">
          <a:xfrm>
            <a:off x="4125913" y="5908675"/>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3" name="Oval 97"/>
          <p:cNvSpPr>
            <a:spLocks noChangeArrowheads="1"/>
          </p:cNvSpPr>
          <p:nvPr/>
        </p:nvSpPr>
        <p:spPr bwMode="auto">
          <a:xfrm>
            <a:off x="4125913" y="6045200"/>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4" name="Oval 98"/>
          <p:cNvSpPr>
            <a:spLocks noChangeArrowheads="1"/>
          </p:cNvSpPr>
          <p:nvPr/>
        </p:nvSpPr>
        <p:spPr bwMode="auto">
          <a:xfrm>
            <a:off x="4913313" y="5772150"/>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5" name="Oval 99"/>
          <p:cNvSpPr>
            <a:spLocks noChangeArrowheads="1"/>
          </p:cNvSpPr>
          <p:nvPr/>
        </p:nvSpPr>
        <p:spPr bwMode="auto">
          <a:xfrm>
            <a:off x="5057775" y="5772150"/>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6" name="Oval 100"/>
          <p:cNvSpPr>
            <a:spLocks noChangeArrowheads="1"/>
          </p:cNvSpPr>
          <p:nvPr/>
        </p:nvSpPr>
        <p:spPr bwMode="auto">
          <a:xfrm>
            <a:off x="4913313" y="6181725"/>
            <a:ext cx="71437"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7" name="Oval 101"/>
          <p:cNvSpPr>
            <a:spLocks noChangeArrowheads="1"/>
          </p:cNvSpPr>
          <p:nvPr/>
        </p:nvSpPr>
        <p:spPr bwMode="auto">
          <a:xfrm>
            <a:off x="5057775" y="6181725"/>
            <a:ext cx="71438" cy="68263"/>
          </a:xfrm>
          <a:prstGeom prst="ellipse">
            <a:avLst/>
          </a:prstGeom>
          <a:solidFill>
            <a:srgbClr val="FF0000"/>
          </a:solidFill>
          <a:ln>
            <a:noFill/>
          </a:ln>
          <a:effectLst/>
          <a:extLst>
            <a:ext uri="{91240B29-F687-4F45-9708-019B960494DF}">
              <a14:hiddenLine xmlns:a14="http://schemas.microsoft.com/office/drawing/2010/main" w="127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18" name="Freeform 102"/>
          <p:cNvSpPr>
            <a:spLocks/>
          </p:cNvSpPr>
          <p:nvPr/>
        </p:nvSpPr>
        <p:spPr bwMode="auto">
          <a:xfrm>
            <a:off x="2693988" y="6181725"/>
            <a:ext cx="357187" cy="204788"/>
          </a:xfrm>
          <a:custGeom>
            <a:avLst/>
            <a:gdLst>
              <a:gd name="T0" fmla="*/ 0 w 240"/>
              <a:gd name="T1" fmla="*/ 0 h 144"/>
              <a:gd name="T2" fmla="*/ 96 w 240"/>
              <a:gd name="T3" fmla="*/ 144 h 144"/>
              <a:gd name="T4" fmla="*/ 240 w 240"/>
              <a:gd name="T5" fmla="*/ 0 h 144"/>
            </a:gdLst>
            <a:ahLst/>
            <a:cxnLst>
              <a:cxn ang="0">
                <a:pos x="T0" y="T1"/>
              </a:cxn>
              <a:cxn ang="0">
                <a:pos x="T2" y="T3"/>
              </a:cxn>
              <a:cxn ang="0">
                <a:pos x="T4" y="T5"/>
              </a:cxn>
            </a:cxnLst>
            <a:rect l="0" t="0" r="r" b="b"/>
            <a:pathLst>
              <a:path w="240" h="144">
                <a:moveTo>
                  <a:pt x="0" y="0"/>
                </a:moveTo>
                <a:cubicBezTo>
                  <a:pt x="28" y="72"/>
                  <a:pt x="56" y="144"/>
                  <a:pt x="96" y="144"/>
                </a:cubicBezTo>
                <a:cubicBezTo>
                  <a:pt x="136" y="144"/>
                  <a:pt x="188" y="72"/>
                  <a:pt x="240" y="0"/>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4919" name="Rectangle 103"/>
          <p:cNvSpPr>
            <a:spLocks noChangeArrowheads="1"/>
          </p:cNvSpPr>
          <p:nvPr/>
        </p:nvSpPr>
        <p:spPr bwMode="auto">
          <a:xfrm>
            <a:off x="2824163" y="5780088"/>
            <a:ext cx="468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effectLst>
                  <a:outerShdw blurRad="38100" dist="38100" dir="2700000" algn="tl">
                    <a:srgbClr val="000000"/>
                  </a:outerShdw>
                </a:effectLst>
              </a:rPr>
              <a:t>O</a:t>
            </a:r>
          </a:p>
        </p:txBody>
      </p:sp>
      <p:sp>
        <p:nvSpPr>
          <p:cNvPr id="674921" name="Rectangle 105"/>
          <p:cNvSpPr>
            <a:spLocks noChangeArrowheads="1"/>
          </p:cNvSpPr>
          <p:nvPr/>
        </p:nvSpPr>
        <p:spPr bwMode="auto">
          <a:xfrm>
            <a:off x="5595938" y="5946775"/>
            <a:ext cx="3422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2000">
                <a:solidFill>
                  <a:srgbClr val="FF9900"/>
                </a:solidFill>
                <a:effectLst>
                  <a:outerShdw blurRad="38100" dist="38100" dir="2700000" algn="tl">
                    <a:srgbClr val="000000"/>
                  </a:outerShdw>
                </a:effectLst>
              </a:rPr>
              <a:t>When in doubt, rule 1 wins !</a:t>
            </a:r>
          </a:p>
        </p:txBody>
      </p:sp>
      <p:sp>
        <p:nvSpPr>
          <p:cNvPr id="4" name="Slide Number Placeholder 3"/>
          <p:cNvSpPr>
            <a:spLocks noGrp="1"/>
          </p:cNvSpPr>
          <p:nvPr>
            <p:ph type="sldNum" sz="quarter" idx="11"/>
          </p:nvPr>
        </p:nvSpPr>
        <p:spPr/>
        <p:txBody>
          <a:bodyPr/>
          <a:lstStyle/>
          <a:p>
            <a:fld id="{7FF4F9F1-D29D-45AE-AAD6-907463DA31F1}" type="slidenum">
              <a:rPr lang="en-US" altLang="en-US" smtClean="0"/>
              <a:pPr/>
              <a:t>86</a:t>
            </a:fld>
            <a:endParaRPr lang="en-US"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3" name="Text Box 3"/>
          <p:cNvSpPr txBox="1">
            <a:spLocks noChangeArrowheads="1"/>
          </p:cNvSpPr>
          <p:nvPr/>
        </p:nvSpPr>
        <p:spPr bwMode="auto">
          <a:xfrm>
            <a:off x="203200" y="623888"/>
            <a:ext cx="7543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3.  </a:t>
            </a:r>
            <a:r>
              <a:rPr lang="en-US" altLang="en-US" sz="2800">
                <a:solidFill>
                  <a:srgbClr val="00FF00"/>
                </a:solidFill>
                <a:effectLst>
                  <a:outerShdw blurRad="38100" dist="38100" dir="2700000" algn="tl">
                    <a:srgbClr val="000000"/>
                  </a:outerShdw>
                </a:effectLst>
              </a:rPr>
              <a:t>Minimum charge separation</a:t>
            </a:r>
          </a:p>
        </p:txBody>
      </p:sp>
      <p:sp>
        <p:nvSpPr>
          <p:cNvPr id="675844" name="Text Box 4"/>
          <p:cNvSpPr txBox="1">
            <a:spLocks noChangeArrowheads="1"/>
          </p:cNvSpPr>
          <p:nvPr/>
        </p:nvSpPr>
        <p:spPr bwMode="auto">
          <a:xfrm>
            <a:off x="1909763" y="4129088"/>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effectLst>
                  <a:outerShdw blurRad="38100" dist="38100" dir="2700000" algn="tl">
                    <a:srgbClr val="000000"/>
                  </a:outerShdw>
                </a:effectLst>
              </a:rPr>
              <a:t>Formic acid</a:t>
            </a:r>
          </a:p>
        </p:txBody>
      </p:sp>
      <p:sp>
        <p:nvSpPr>
          <p:cNvPr id="675845" name="Text Box 5"/>
          <p:cNvSpPr txBox="1">
            <a:spLocks noChangeArrowheads="1"/>
          </p:cNvSpPr>
          <p:nvPr/>
        </p:nvSpPr>
        <p:spPr bwMode="auto">
          <a:xfrm>
            <a:off x="1390650" y="347186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effectLst>
                  <a:outerShdw blurRad="38100" dist="38100" dir="2700000" algn="tl">
                    <a:srgbClr val="000000"/>
                  </a:outerShdw>
                </a:effectLst>
              </a:rPr>
              <a:t>major</a:t>
            </a:r>
          </a:p>
        </p:txBody>
      </p:sp>
      <p:sp>
        <p:nvSpPr>
          <p:cNvPr id="675846" name="Rectangle 6"/>
          <p:cNvSpPr>
            <a:spLocks noChangeArrowheads="1"/>
          </p:cNvSpPr>
          <p:nvPr/>
        </p:nvSpPr>
        <p:spPr bwMode="auto">
          <a:xfrm>
            <a:off x="5105400" y="1671638"/>
            <a:ext cx="3317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0000"/>
                </a:solidFill>
                <a:effectLst>
                  <a:outerShdw blurRad="38100" dist="38100" dir="2700000" algn="tl">
                    <a:srgbClr val="000000"/>
                  </a:outerShdw>
                </a:effectLst>
              </a:rPr>
              <a:t>-</a:t>
            </a:r>
          </a:p>
        </p:txBody>
      </p:sp>
      <p:sp>
        <p:nvSpPr>
          <p:cNvPr id="675847" name="Text Box 7"/>
          <p:cNvSpPr txBox="1">
            <a:spLocks noChangeArrowheads="1"/>
          </p:cNvSpPr>
          <p:nvPr/>
        </p:nvSpPr>
        <p:spPr bwMode="auto">
          <a:xfrm>
            <a:off x="1066800" y="2862263"/>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5848" name="Text Box 8"/>
          <p:cNvSpPr txBox="1">
            <a:spLocks noChangeArrowheads="1"/>
          </p:cNvSpPr>
          <p:nvPr/>
        </p:nvSpPr>
        <p:spPr bwMode="auto">
          <a:xfrm>
            <a:off x="1676400" y="2481263"/>
            <a:ext cx="398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B2B2B2"/>
                </a:solidFill>
                <a:effectLst>
                  <a:outerShdw blurRad="38100" dist="38100" dir="2700000" algn="tl">
                    <a:srgbClr val="000000"/>
                  </a:outerShdw>
                </a:effectLst>
              </a:rPr>
              <a:t>C</a:t>
            </a:r>
          </a:p>
        </p:txBody>
      </p:sp>
      <p:sp>
        <p:nvSpPr>
          <p:cNvPr id="675849" name="AutoShape 9"/>
          <p:cNvSpPr>
            <a:spLocks/>
          </p:cNvSpPr>
          <p:nvPr/>
        </p:nvSpPr>
        <p:spPr bwMode="auto">
          <a:xfrm>
            <a:off x="762000" y="2024063"/>
            <a:ext cx="152400" cy="1524000"/>
          </a:xfrm>
          <a:prstGeom prst="leftBracket">
            <a:avLst>
              <a:gd name="adj" fmla="val 83333"/>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850" name="AutoShape 10"/>
          <p:cNvSpPr>
            <a:spLocks/>
          </p:cNvSpPr>
          <p:nvPr/>
        </p:nvSpPr>
        <p:spPr bwMode="auto">
          <a:xfrm>
            <a:off x="6400800" y="2024063"/>
            <a:ext cx="152400" cy="1524000"/>
          </a:xfrm>
          <a:prstGeom prst="rightBracket">
            <a:avLst>
              <a:gd name="adj" fmla="val 83333"/>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851" name="Text Box 11"/>
          <p:cNvSpPr txBox="1">
            <a:spLocks noChangeArrowheads="1"/>
          </p:cNvSpPr>
          <p:nvPr/>
        </p:nvSpPr>
        <p:spPr bwMode="auto">
          <a:xfrm>
            <a:off x="4648200" y="2586038"/>
            <a:ext cx="398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B2B2B2"/>
                </a:solidFill>
                <a:effectLst>
                  <a:outerShdw blurRad="38100" dist="38100" dir="2700000" algn="tl">
                    <a:srgbClr val="000000"/>
                  </a:outerShdw>
                </a:effectLst>
              </a:rPr>
              <a:t>C</a:t>
            </a:r>
          </a:p>
        </p:txBody>
      </p:sp>
      <p:sp>
        <p:nvSpPr>
          <p:cNvPr id="675852" name="Text Box 12"/>
          <p:cNvSpPr txBox="1">
            <a:spLocks noChangeArrowheads="1"/>
          </p:cNvSpPr>
          <p:nvPr/>
        </p:nvSpPr>
        <p:spPr bwMode="auto">
          <a:xfrm>
            <a:off x="2819400" y="2938463"/>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5853" name="Text Box 13"/>
          <p:cNvSpPr txBox="1">
            <a:spLocks noChangeArrowheads="1"/>
          </p:cNvSpPr>
          <p:nvPr/>
        </p:nvSpPr>
        <p:spPr bwMode="auto">
          <a:xfrm>
            <a:off x="3962400" y="2967038"/>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5854" name="Text Box 14"/>
          <p:cNvSpPr txBox="1">
            <a:spLocks noChangeArrowheads="1"/>
          </p:cNvSpPr>
          <p:nvPr/>
        </p:nvSpPr>
        <p:spPr bwMode="auto">
          <a:xfrm>
            <a:off x="5867400" y="3119438"/>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5855" name="Text Box 15"/>
          <p:cNvSpPr txBox="1">
            <a:spLocks noChangeArrowheads="1"/>
          </p:cNvSpPr>
          <p:nvPr/>
        </p:nvSpPr>
        <p:spPr bwMode="auto">
          <a:xfrm>
            <a:off x="1676400" y="1871663"/>
            <a:ext cx="468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5856" name="Text Box 16"/>
          <p:cNvSpPr txBox="1">
            <a:spLocks noChangeArrowheads="1"/>
          </p:cNvSpPr>
          <p:nvPr/>
        </p:nvSpPr>
        <p:spPr bwMode="auto">
          <a:xfrm>
            <a:off x="4648200" y="1976438"/>
            <a:ext cx="468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5857" name="Line 17"/>
          <p:cNvSpPr>
            <a:spLocks noChangeShapeType="1"/>
          </p:cNvSpPr>
          <p:nvPr/>
        </p:nvSpPr>
        <p:spPr bwMode="auto">
          <a:xfrm flipV="1">
            <a:off x="1524000" y="2862263"/>
            <a:ext cx="2286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58" name="Line 18"/>
          <p:cNvSpPr>
            <a:spLocks noChangeShapeType="1"/>
          </p:cNvSpPr>
          <p:nvPr/>
        </p:nvSpPr>
        <p:spPr bwMode="auto">
          <a:xfrm flipV="1">
            <a:off x="1981200" y="2328863"/>
            <a:ext cx="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59" name="Line 19"/>
          <p:cNvSpPr>
            <a:spLocks noChangeShapeType="1"/>
          </p:cNvSpPr>
          <p:nvPr/>
        </p:nvSpPr>
        <p:spPr bwMode="auto">
          <a:xfrm flipV="1">
            <a:off x="1905000" y="2328863"/>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0" name="Line 20"/>
          <p:cNvSpPr>
            <a:spLocks noChangeShapeType="1"/>
          </p:cNvSpPr>
          <p:nvPr/>
        </p:nvSpPr>
        <p:spPr bwMode="auto">
          <a:xfrm>
            <a:off x="2057400" y="2862263"/>
            <a:ext cx="1524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1" name="Line 21"/>
          <p:cNvSpPr>
            <a:spLocks noChangeShapeType="1"/>
          </p:cNvSpPr>
          <p:nvPr/>
        </p:nvSpPr>
        <p:spPr bwMode="auto">
          <a:xfrm>
            <a:off x="2590800" y="3167063"/>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5862" name="Line 22"/>
          <p:cNvSpPr>
            <a:spLocks noChangeShapeType="1"/>
          </p:cNvSpPr>
          <p:nvPr/>
        </p:nvSpPr>
        <p:spPr bwMode="auto">
          <a:xfrm>
            <a:off x="4953000" y="3043238"/>
            <a:ext cx="2286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3" name="Line 23"/>
          <p:cNvSpPr>
            <a:spLocks noChangeShapeType="1"/>
          </p:cNvSpPr>
          <p:nvPr/>
        </p:nvSpPr>
        <p:spPr bwMode="auto">
          <a:xfrm>
            <a:off x="5029200" y="2967038"/>
            <a:ext cx="22860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4" name="Line 24"/>
          <p:cNvSpPr>
            <a:spLocks noChangeShapeType="1"/>
          </p:cNvSpPr>
          <p:nvPr/>
        </p:nvSpPr>
        <p:spPr bwMode="auto">
          <a:xfrm>
            <a:off x="4876800" y="2433638"/>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5" name="Line 25"/>
          <p:cNvSpPr>
            <a:spLocks noChangeShapeType="1"/>
          </p:cNvSpPr>
          <p:nvPr/>
        </p:nvSpPr>
        <p:spPr bwMode="auto">
          <a:xfrm flipV="1">
            <a:off x="4419600" y="2967038"/>
            <a:ext cx="2286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6" name="Line 26"/>
          <p:cNvSpPr>
            <a:spLocks noChangeShapeType="1"/>
          </p:cNvSpPr>
          <p:nvPr/>
        </p:nvSpPr>
        <p:spPr bwMode="auto">
          <a:xfrm>
            <a:off x="5638800" y="3348038"/>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5867" name="Rectangle 27"/>
          <p:cNvSpPr>
            <a:spLocks noChangeArrowheads="1"/>
          </p:cNvSpPr>
          <p:nvPr/>
        </p:nvSpPr>
        <p:spPr bwMode="auto">
          <a:xfrm>
            <a:off x="5257800" y="2781300"/>
            <a:ext cx="35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66CCFF"/>
                </a:solidFill>
                <a:effectLst>
                  <a:outerShdw blurRad="38100" dist="38100" dir="2700000" algn="tl">
                    <a:srgbClr val="000000"/>
                  </a:outerShdw>
                </a:effectLst>
              </a:rPr>
              <a:t>+</a:t>
            </a:r>
          </a:p>
        </p:txBody>
      </p:sp>
      <p:sp>
        <p:nvSpPr>
          <p:cNvPr id="675868" name="Line 28"/>
          <p:cNvSpPr>
            <a:spLocks noChangeShapeType="1"/>
          </p:cNvSpPr>
          <p:nvPr/>
        </p:nvSpPr>
        <p:spPr bwMode="auto">
          <a:xfrm>
            <a:off x="3324225" y="2709863"/>
            <a:ext cx="5334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9" name="Text Box 29"/>
          <p:cNvSpPr txBox="1">
            <a:spLocks noChangeArrowheads="1"/>
          </p:cNvSpPr>
          <p:nvPr/>
        </p:nvSpPr>
        <p:spPr bwMode="auto">
          <a:xfrm>
            <a:off x="2133600" y="2938463"/>
            <a:ext cx="468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5870" name="Text Box 30"/>
          <p:cNvSpPr txBox="1">
            <a:spLocks noChangeArrowheads="1"/>
          </p:cNvSpPr>
          <p:nvPr/>
        </p:nvSpPr>
        <p:spPr bwMode="auto">
          <a:xfrm>
            <a:off x="5181600" y="3119438"/>
            <a:ext cx="468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5871" name="Oval 31"/>
          <p:cNvSpPr>
            <a:spLocks noChangeArrowheads="1"/>
          </p:cNvSpPr>
          <p:nvPr/>
        </p:nvSpPr>
        <p:spPr bwMode="auto">
          <a:xfrm>
            <a:off x="5048250" y="2262188"/>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2" name="Oval 32"/>
          <p:cNvSpPr>
            <a:spLocks noChangeArrowheads="1"/>
          </p:cNvSpPr>
          <p:nvPr/>
        </p:nvSpPr>
        <p:spPr bwMode="auto">
          <a:xfrm>
            <a:off x="2085975" y="21574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3" name="Oval 33"/>
          <p:cNvSpPr>
            <a:spLocks noChangeArrowheads="1"/>
          </p:cNvSpPr>
          <p:nvPr/>
        </p:nvSpPr>
        <p:spPr bwMode="auto">
          <a:xfrm>
            <a:off x="2085975" y="20050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4" name="Oval 34"/>
          <p:cNvSpPr>
            <a:spLocks noChangeArrowheads="1"/>
          </p:cNvSpPr>
          <p:nvPr/>
        </p:nvSpPr>
        <p:spPr bwMode="auto">
          <a:xfrm>
            <a:off x="1666875" y="21574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5" name="Oval 35"/>
          <p:cNvSpPr>
            <a:spLocks noChangeArrowheads="1"/>
          </p:cNvSpPr>
          <p:nvPr/>
        </p:nvSpPr>
        <p:spPr bwMode="auto">
          <a:xfrm>
            <a:off x="1666875" y="20050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6" name="Oval 36"/>
          <p:cNvSpPr>
            <a:spLocks noChangeArrowheads="1"/>
          </p:cNvSpPr>
          <p:nvPr/>
        </p:nvSpPr>
        <p:spPr bwMode="auto">
          <a:xfrm>
            <a:off x="2305050" y="33575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7" name="Oval 37"/>
          <p:cNvSpPr>
            <a:spLocks noChangeArrowheads="1"/>
          </p:cNvSpPr>
          <p:nvPr/>
        </p:nvSpPr>
        <p:spPr bwMode="auto">
          <a:xfrm>
            <a:off x="2152650" y="32813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8" name="Oval 38"/>
          <p:cNvSpPr>
            <a:spLocks noChangeArrowheads="1"/>
          </p:cNvSpPr>
          <p:nvPr/>
        </p:nvSpPr>
        <p:spPr bwMode="auto">
          <a:xfrm>
            <a:off x="2514600" y="30146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9" name="Oval 39"/>
          <p:cNvSpPr>
            <a:spLocks noChangeArrowheads="1"/>
          </p:cNvSpPr>
          <p:nvPr/>
        </p:nvSpPr>
        <p:spPr bwMode="auto">
          <a:xfrm>
            <a:off x="2362200" y="29384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0" name="Oval 40"/>
          <p:cNvSpPr>
            <a:spLocks noChangeArrowheads="1"/>
          </p:cNvSpPr>
          <p:nvPr/>
        </p:nvSpPr>
        <p:spPr bwMode="auto">
          <a:xfrm>
            <a:off x="5048250" y="2109788"/>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1" name="Oval 41"/>
          <p:cNvSpPr>
            <a:spLocks noChangeArrowheads="1"/>
          </p:cNvSpPr>
          <p:nvPr/>
        </p:nvSpPr>
        <p:spPr bwMode="auto">
          <a:xfrm>
            <a:off x="4933950" y="19669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2" name="Oval 42"/>
          <p:cNvSpPr>
            <a:spLocks noChangeArrowheads="1"/>
          </p:cNvSpPr>
          <p:nvPr/>
        </p:nvSpPr>
        <p:spPr bwMode="auto">
          <a:xfrm>
            <a:off x="4781550" y="19669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3" name="Oval 43"/>
          <p:cNvSpPr>
            <a:spLocks noChangeArrowheads="1"/>
          </p:cNvSpPr>
          <p:nvPr/>
        </p:nvSpPr>
        <p:spPr bwMode="auto">
          <a:xfrm>
            <a:off x="5210175" y="3462338"/>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4" name="Oval 44"/>
          <p:cNvSpPr>
            <a:spLocks noChangeArrowheads="1"/>
          </p:cNvSpPr>
          <p:nvPr/>
        </p:nvSpPr>
        <p:spPr bwMode="auto">
          <a:xfrm>
            <a:off x="4648200" y="2262188"/>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5" name="Oval 45"/>
          <p:cNvSpPr>
            <a:spLocks noChangeArrowheads="1"/>
          </p:cNvSpPr>
          <p:nvPr/>
        </p:nvSpPr>
        <p:spPr bwMode="auto">
          <a:xfrm>
            <a:off x="4648200" y="2109788"/>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6" name="Oval 46"/>
          <p:cNvSpPr>
            <a:spLocks noChangeArrowheads="1"/>
          </p:cNvSpPr>
          <p:nvPr/>
        </p:nvSpPr>
        <p:spPr bwMode="auto">
          <a:xfrm>
            <a:off x="5362575" y="3538538"/>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7" name="Freeform 47"/>
          <p:cNvSpPr>
            <a:spLocks/>
          </p:cNvSpPr>
          <p:nvPr/>
        </p:nvSpPr>
        <p:spPr bwMode="auto">
          <a:xfrm>
            <a:off x="1885950" y="1511300"/>
            <a:ext cx="544513" cy="1001713"/>
          </a:xfrm>
          <a:custGeom>
            <a:avLst/>
            <a:gdLst>
              <a:gd name="T0" fmla="*/ 115 w 343"/>
              <a:gd name="T1" fmla="*/ 631 h 631"/>
              <a:gd name="T2" fmla="*/ 216 w 343"/>
              <a:gd name="T3" fmla="*/ 581 h 631"/>
              <a:gd name="T4" fmla="*/ 324 w 343"/>
              <a:gd name="T5" fmla="*/ 431 h 631"/>
              <a:gd name="T6" fmla="*/ 330 w 343"/>
              <a:gd name="T7" fmla="*/ 227 h 631"/>
              <a:gd name="T8" fmla="*/ 246 w 343"/>
              <a:gd name="T9" fmla="*/ 52 h 631"/>
              <a:gd name="T10" fmla="*/ 102 w 343"/>
              <a:gd name="T11" fmla="*/ 17 h 631"/>
              <a:gd name="T12" fmla="*/ 0 w 343"/>
              <a:gd name="T13" fmla="*/ 155 h 631"/>
            </a:gdLst>
            <a:ahLst/>
            <a:cxnLst>
              <a:cxn ang="0">
                <a:pos x="T0" y="T1"/>
              </a:cxn>
              <a:cxn ang="0">
                <a:pos x="T2" y="T3"/>
              </a:cxn>
              <a:cxn ang="0">
                <a:pos x="T4" y="T5"/>
              </a:cxn>
              <a:cxn ang="0">
                <a:pos x="T6" y="T7"/>
              </a:cxn>
              <a:cxn ang="0">
                <a:pos x="T8" y="T9"/>
              </a:cxn>
              <a:cxn ang="0">
                <a:pos x="T10" y="T11"/>
              </a:cxn>
              <a:cxn ang="0">
                <a:pos x="T12" y="T13"/>
              </a:cxn>
            </a:cxnLst>
            <a:rect l="0" t="0" r="r" b="b"/>
            <a:pathLst>
              <a:path w="343" h="631">
                <a:moveTo>
                  <a:pt x="115" y="631"/>
                </a:moveTo>
                <a:cubicBezTo>
                  <a:pt x="132" y="623"/>
                  <a:pt x="181" y="614"/>
                  <a:pt x="216" y="581"/>
                </a:cubicBezTo>
                <a:cubicBezTo>
                  <a:pt x="251" y="548"/>
                  <a:pt x="305" y="490"/>
                  <a:pt x="324" y="431"/>
                </a:cubicBezTo>
                <a:cubicBezTo>
                  <a:pt x="343" y="372"/>
                  <a:pt x="343" y="290"/>
                  <a:pt x="330" y="227"/>
                </a:cubicBezTo>
                <a:cubicBezTo>
                  <a:pt x="324" y="122"/>
                  <a:pt x="284" y="87"/>
                  <a:pt x="246" y="52"/>
                </a:cubicBezTo>
                <a:cubicBezTo>
                  <a:pt x="208" y="17"/>
                  <a:pt x="143" y="0"/>
                  <a:pt x="102" y="17"/>
                </a:cubicBezTo>
                <a:cubicBezTo>
                  <a:pt x="61" y="34"/>
                  <a:pt x="21" y="126"/>
                  <a:pt x="0" y="155"/>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88" name="Freeform 48"/>
          <p:cNvSpPr>
            <a:spLocks/>
          </p:cNvSpPr>
          <p:nvPr/>
        </p:nvSpPr>
        <p:spPr bwMode="auto">
          <a:xfrm>
            <a:off x="2238375" y="2654300"/>
            <a:ext cx="388938" cy="220663"/>
          </a:xfrm>
          <a:custGeom>
            <a:avLst/>
            <a:gdLst>
              <a:gd name="T0" fmla="*/ 222 w 245"/>
              <a:gd name="T1" fmla="*/ 139 h 139"/>
              <a:gd name="T2" fmla="*/ 240 w 245"/>
              <a:gd name="T3" fmla="*/ 35 h 139"/>
              <a:gd name="T4" fmla="*/ 192 w 245"/>
              <a:gd name="T5" fmla="*/ 11 h 139"/>
              <a:gd name="T6" fmla="*/ 0 w 245"/>
              <a:gd name="T7" fmla="*/ 101 h 139"/>
            </a:gdLst>
            <a:ahLst/>
            <a:cxnLst>
              <a:cxn ang="0">
                <a:pos x="T0" y="T1"/>
              </a:cxn>
              <a:cxn ang="0">
                <a:pos x="T2" y="T3"/>
              </a:cxn>
              <a:cxn ang="0">
                <a:pos x="T4" y="T5"/>
              </a:cxn>
              <a:cxn ang="0">
                <a:pos x="T6" y="T7"/>
              </a:cxn>
            </a:cxnLst>
            <a:rect l="0" t="0" r="r" b="b"/>
            <a:pathLst>
              <a:path w="245" h="139">
                <a:moveTo>
                  <a:pt x="222" y="139"/>
                </a:moveTo>
                <a:cubicBezTo>
                  <a:pt x="225" y="122"/>
                  <a:pt x="245" y="56"/>
                  <a:pt x="240" y="35"/>
                </a:cubicBezTo>
                <a:cubicBezTo>
                  <a:pt x="235" y="14"/>
                  <a:pt x="232" y="0"/>
                  <a:pt x="192" y="11"/>
                </a:cubicBezTo>
                <a:cubicBezTo>
                  <a:pt x="152" y="22"/>
                  <a:pt x="40" y="82"/>
                  <a:pt x="0" y="101"/>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5890" name="Text Box 50"/>
          <p:cNvSpPr txBox="1">
            <a:spLocks noChangeArrowheads="1"/>
          </p:cNvSpPr>
          <p:nvPr/>
        </p:nvSpPr>
        <p:spPr bwMode="auto">
          <a:xfrm>
            <a:off x="523875" y="56769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Note:                      Rule 1 wins !</a:t>
            </a:r>
          </a:p>
        </p:txBody>
      </p:sp>
      <p:pic>
        <p:nvPicPr>
          <p:cNvPr id="675901" name="Picture 61" descr="01-22formicw cop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4349" t="26234" r="36046" b="52739"/>
          <a:stretch>
            <a:fillRect/>
          </a:stretch>
        </p:blipFill>
        <p:spPr>
          <a:xfrm>
            <a:off x="6802438" y="1655763"/>
            <a:ext cx="2182812" cy="2005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03" name="Rectangle 63"/>
          <p:cNvSpPr>
            <a:spLocks noChangeArrowheads="1"/>
          </p:cNvSpPr>
          <p:nvPr/>
        </p:nvSpPr>
        <p:spPr bwMode="auto">
          <a:xfrm>
            <a:off x="217646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4" name="Rectangle 64"/>
          <p:cNvSpPr>
            <a:spLocks noChangeArrowheads="1"/>
          </p:cNvSpPr>
          <p:nvPr/>
        </p:nvSpPr>
        <p:spPr bwMode="auto">
          <a:xfrm>
            <a:off x="2278063" y="5765800"/>
            <a:ext cx="2143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C</a:t>
            </a:r>
          </a:p>
        </p:txBody>
      </p:sp>
      <p:sp>
        <p:nvSpPr>
          <p:cNvPr id="675905" name="Rectangle 65"/>
          <p:cNvSpPr>
            <a:spLocks noChangeArrowheads="1"/>
          </p:cNvSpPr>
          <p:nvPr/>
        </p:nvSpPr>
        <p:spPr bwMode="auto">
          <a:xfrm>
            <a:off x="250031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6" name="Rectangle 66"/>
          <p:cNvSpPr>
            <a:spLocks noChangeArrowheads="1"/>
          </p:cNvSpPr>
          <p:nvPr/>
        </p:nvSpPr>
        <p:spPr bwMode="auto">
          <a:xfrm>
            <a:off x="260191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7" name="Rectangle 67"/>
          <p:cNvSpPr>
            <a:spLocks noChangeArrowheads="1"/>
          </p:cNvSpPr>
          <p:nvPr/>
        </p:nvSpPr>
        <p:spPr bwMode="auto">
          <a:xfrm>
            <a:off x="270351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8" name="Rectangle 68"/>
          <p:cNvSpPr>
            <a:spLocks noChangeArrowheads="1"/>
          </p:cNvSpPr>
          <p:nvPr/>
        </p:nvSpPr>
        <p:spPr bwMode="auto">
          <a:xfrm>
            <a:off x="2776538" y="5765800"/>
            <a:ext cx="2841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O</a:t>
            </a:r>
          </a:p>
        </p:txBody>
      </p:sp>
      <p:sp>
        <p:nvSpPr>
          <p:cNvPr id="675909" name="Rectangle 69"/>
          <p:cNvSpPr>
            <a:spLocks noChangeArrowheads="1"/>
          </p:cNvSpPr>
          <p:nvPr/>
        </p:nvSpPr>
        <p:spPr bwMode="auto">
          <a:xfrm>
            <a:off x="3041650" y="5702300"/>
            <a:ext cx="119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10" name="Rectangle 70"/>
          <p:cNvSpPr>
            <a:spLocks noChangeArrowheads="1"/>
          </p:cNvSpPr>
          <p:nvPr/>
        </p:nvSpPr>
        <p:spPr bwMode="auto">
          <a:xfrm>
            <a:off x="3162300" y="5608638"/>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675911" name="Rectangle 71"/>
          <p:cNvSpPr>
            <a:spLocks noChangeArrowheads="1"/>
          </p:cNvSpPr>
          <p:nvPr/>
        </p:nvSpPr>
        <p:spPr bwMode="auto">
          <a:xfrm>
            <a:off x="1916113" y="5543550"/>
            <a:ext cx="331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0000"/>
                </a:solidFill>
                <a:effectLst>
                  <a:outerShdw blurRad="38100" dist="38100" dir="2700000" algn="tl">
                    <a:srgbClr val="000000"/>
                  </a:outerShdw>
                </a:effectLst>
              </a:rPr>
              <a:t>-</a:t>
            </a:r>
          </a:p>
        </p:txBody>
      </p:sp>
      <p:sp>
        <p:nvSpPr>
          <p:cNvPr id="4" name="Slide Number Placeholder 3"/>
          <p:cNvSpPr>
            <a:spLocks noGrp="1"/>
          </p:cNvSpPr>
          <p:nvPr>
            <p:ph type="sldNum" sz="quarter" idx="11"/>
          </p:nvPr>
        </p:nvSpPr>
        <p:spPr/>
        <p:txBody>
          <a:bodyPr/>
          <a:lstStyle/>
          <a:p>
            <a:fld id="{7FF4F9F1-D29D-45AE-AAD6-907463DA31F1}" type="slidenum">
              <a:rPr lang="en-US" altLang="en-US" smtClean="0"/>
              <a:pPr/>
              <a:t>87</a:t>
            </a:fld>
            <a:endParaRPr lang="en-US"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3" name="Text Box 3"/>
          <p:cNvSpPr txBox="1">
            <a:spLocks noChangeArrowheads="1"/>
          </p:cNvSpPr>
          <p:nvPr/>
        </p:nvSpPr>
        <p:spPr bwMode="auto">
          <a:xfrm>
            <a:off x="203200" y="37738"/>
            <a:ext cx="894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effectLst>
                  <a:outerShdw blurRad="38100" dist="38100" dir="2700000" algn="tl">
                    <a:srgbClr val="000000"/>
                  </a:outerShdw>
                </a:effectLst>
              </a:rPr>
              <a:t>4.  </a:t>
            </a:r>
            <a:r>
              <a:rPr lang="en-US" altLang="en-US" sz="2800" dirty="0">
                <a:solidFill>
                  <a:srgbClr val="00FF00"/>
                </a:solidFill>
                <a:effectLst>
                  <a:outerShdw blurRad="38100" dist="38100" dir="2700000" algn="tl">
                    <a:srgbClr val="000000"/>
                  </a:outerShdw>
                </a:effectLst>
              </a:rPr>
              <a:t>Lone pair e</a:t>
            </a:r>
            <a:r>
              <a:rPr lang="en-US" altLang="en-US" sz="2800" baseline="30000" dirty="0">
                <a:solidFill>
                  <a:srgbClr val="00FF00"/>
                </a:solidFill>
                <a:effectLst>
                  <a:outerShdw blurRad="38100" dist="38100" dir="2700000" algn="tl">
                    <a:srgbClr val="000000"/>
                  </a:outerShdw>
                </a:effectLst>
              </a:rPr>
              <a:t>-</a:t>
            </a:r>
            <a:r>
              <a:rPr lang="en-US" altLang="en-US" sz="2800" dirty="0">
                <a:solidFill>
                  <a:srgbClr val="00FF00"/>
                </a:solidFill>
                <a:effectLst>
                  <a:outerShdw blurRad="38100" dist="38100" dir="2700000" algn="tl">
                    <a:srgbClr val="000000"/>
                  </a:outerShdw>
                </a:effectLst>
              </a:rPr>
              <a:t> or </a:t>
            </a:r>
            <a:r>
              <a:rPr lang="el-GR" altLang="en-US" sz="2800" dirty="0">
                <a:solidFill>
                  <a:srgbClr val="00FF00"/>
                </a:solidFill>
                <a:effectLst>
                  <a:outerShdw blurRad="38100" dist="38100" dir="2700000" algn="tl">
                    <a:srgbClr val="000000"/>
                  </a:outerShdw>
                </a:effectLst>
              </a:rPr>
              <a:t>π</a:t>
            </a:r>
            <a:r>
              <a:rPr lang="en-US" altLang="en-US" sz="2800" dirty="0">
                <a:solidFill>
                  <a:srgbClr val="00FF00"/>
                </a:solidFill>
                <a:effectLst>
                  <a:outerShdw blurRad="38100" dist="38100" dir="2700000" algn="tl">
                    <a:srgbClr val="000000"/>
                  </a:outerShdw>
                </a:effectLst>
              </a:rPr>
              <a:t> pair e</a:t>
            </a:r>
            <a:r>
              <a:rPr lang="en-US" altLang="en-US" sz="2800" baseline="30000" dirty="0">
                <a:solidFill>
                  <a:srgbClr val="00FF00"/>
                </a:solidFill>
                <a:effectLst>
                  <a:outerShdw blurRad="38100" dist="38100" dir="2700000" algn="tl">
                    <a:srgbClr val="000000"/>
                  </a:outerShdw>
                </a:effectLst>
              </a:rPr>
              <a:t>-</a:t>
            </a:r>
            <a:r>
              <a:rPr lang="en-US" altLang="en-US" sz="2800" dirty="0">
                <a:solidFill>
                  <a:srgbClr val="00FF00"/>
                </a:solidFill>
                <a:effectLst>
                  <a:outerShdw blurRad="38100" dist="38100" dir="2700000" algn="tl">
                    <a:srgbClr val="000000"/>
                  </a:outerShdw>
                </a:effectLst>
              </a:rPr>
              <a:t> move toward </a:t>
            </a:r>
            <a:r>
              <a:rPr lang="en-US" altLang="en-US" sz="2800" i="1" dirty="0" err="1">
                <a:solidFill>
                  <a:srgbClr val="00FF00"/>
                </a:solidFill>
                <a:effectLst>
                  <a:outerShdw blurRad="38100" dist="38100" dir="2700000" algn="tl">
                    <a:srgbClr val="000000"/>
                  </a:outerShdw>
                </a:effectLst>
              </a:rPr>
              <a:t>sp</a:t>
            </a:r>
            <a:r>
              <a:rPr lang="en-US" altLang="en-US" sz="2800" dirty="0">
                <a:solidFill>
                  <a:srgbClr val="00FF00"/>
                </a:solidFill>
                <a:effectLst>
                  <a:outerShdw blurRad="38100" dist="38100" dir="2700000" algn="tl">
                    <a:srgbClr val="000000"/>
                  </a:outerShdw>
                </a:effectLst>
              </a:rPr>
              <a:t> or </a:t>
            </a:r>
            <a:r>
              <a:rPr lang="en-US" altLang="en-US" sz="2800" i="1" dirty="0">
                <a:solidFill>
                  <a:srgbClr val="00FF00"/>
                </a:solidFill>
                <a:effectLst>
                  <a:outerShdw blurRad="38100" dist="38100" dir="2700000" algn="tl">
                    <a:srgbClr val="000000"/>
                  </a:outerShdw>
                </a:effectLst>
              </a:rPr>
              <a:t>sp</a:t>
            </a:r>
            <a:r>
              <a:rPr lang="en-US" altLang="en-US" sz="2800" baseline="30000" dirty="0">
                <a:solidFill>
                  <a:srgbClr val="00FF00"/>
                </a:solidFill>
                <a:effectLst>
                  <a:outerShdw blurRad="38100" dist="38100" dir="2700000" algn="tl">
                    <a:srgbClr val="000000"/>
                  </a:outerShdw>
                </a:effectLst>
              </a:rPr>
              <a:t>2</a:t>
            </a:r>
            <a:r>
              <a:rPr lang="en-US" altLang="en-US" sz="2800" dirty="0">
                <a:solidFill>
                  <a:srgbClr val="00FF00"/>
                </a:solidFill>
                <a:effectLst>
                  <a:outerShdw blurRad="38100" dist="38100" dir="2700000" algn="tl">
                    <a:srgbClr val="000000"/>
                  </a:outerShdw>
                </a:effectLst>
              </a:rPr>
              <a:t> centers NOT </a:t>
            </a:r>
            <a:r>
              <a:rPr lang="en-US" altLang="en-US" sz="2800" i="1" dirty="0">
                <a:solidFill>
                  <a:srgbClr val="00FF00"/>
                </a:solidFill>
                <a:effectLst>
                  <a:outerShdw blurRad="38100" dist="38100" dir="2700000" algn="tl">
                    <a:srgbClr val="000000"/>
                  </a:outerShdw>
                </a:effectLst>
              </a:rPr>
              <a:t>sp</a:t>
            </a:r>
            <a:r>
              <a:rPr lang="en-US" altLang="en-US" sz="2800" baseline="30000" dirty="0">
                <a:solidFill>
                  <a:srgbClr val="00FF00"/>
                </a:solidFill>
                <a:effectLst>
                  <a:outerShdw blurRad="38100" dist="38100" dir="2700000" algn="tl">
                    <a:srgbClr val="000000"/>
                  </a:outerShdw>
                </a:effectLst>
              </a:rPr>
              <a:t>3</a:t>
            </a:r>
            <a:r>
              <a:rPr lang="en-US" altLang="en-US" sz="2800" dirty="0">
                <a:solidFill>
                  <a:srgbClr val="00FF00"/>
                </a:solidFill>
                <a:effectLst>
                  <a:outerShdw blurRad="38100" dist="38100" dir="2700000" algn="tl">
                    <a:srgbClr val="000000"/>
                  </a:outerShdw>
                </a:effectLst>
              </a:rPr>
              <a:t>, and another e</a:t>
            </a:r>
            <a:r>
              <a:rPr lang="en-US" altLang="en-US" sz="2800" baseline="30000" dirty="0">
                <a:solidFill>
                  <a:srgbClr val="00FF00"/>
                </a:solidFill>
                <a:effectLst>
                  <a:outerShdw blurRad="38100" dist="38100" dir="2700000" algn="tl">
                    <a:srgbClr val="000000"/>
                  </a:outerShdw>
                </a:effectLst>
              </a:rPr>
              <a:t>-</a:t>
            </a:r>
            <a:r>
              <a:rPr lang="en-US" altLang="en-US" sz="2800" dirty="0">
                <a:solidFill>
                  <a:srgbClr val="00FF00"/>
                </a:solidFill>
                <a:effectLst>
                  <a:outerShdw blurRad="38100" dist="38100" dir="2700000" algn="tl">
                    <a:srgbClr val="000000"/>
                  </a:outerShdw>
                </a:effectLst>
              </a:rPr>
              <a:t> pair must move away from that center without breaking single bond</a:t>
            </a:r>
            <a:endParaRPr lang="en-US" altLang="en-US" sz="2800" baseline="30000" dirty="0">
              <a:solidFill>
                <a:srgbClr val="00FF00"/>
              </a:solidFill>
              <a:effectLst>
                <a:outerShdw blurRad="38100" dist="38100" dir="2700000" algn="tl">
                  <a:srgbClr val="000000"/>
                </a:outerShdw>
              </a:effectLst>
            </a:endParaRPr>
          </a:p>
        </p:txBody>
      </p:sp>
      <p:sp>
        <p:nvSpPr>
          <p:cNvPr id="675844" name="Text Box 4"/>
          <p:cNvSpPr txBox="1">
            <a:spLocks noChangeArrowheads="1"/>
          </p:cNvSpPr>
          <p:nvPr/>
        </p:nvSpPr>
        <p:spPr bwMode="auto">
          <a:xfrm>
            <a:off x="199231" y="378903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effectLst>
                  <a:outerShdw blurRad="38100" dist="38100" dir="2700000" algn="tl">
                    <a:srgbClr val="000000"/>
                  </a:outerShdw>
                </a:effectLst>
              </a:rPr>
              <a:t>Formic acid</a:t>
            </a:r>
          </a:p>
        </p:txBody>
      </p:sp>
      <p:sp>
        <p:nvSpPr>
          <p:cNvPr id="675847" name="Text Box 7"/>
          <p:cNvSpPr txBox="1">
            <a:spLocks noChangeArrowheads="1"/>
          </p:cNvSpPr>
          <p:nvPr/>
        </p:nvSpPr>
        <p:spPr bwMode="auto">
          <a:xfrm>
            <a:off x="1066800" y="2862263"/>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5848" name="Text Box 8"/>
          <p:cNvSpPr txBox="1">
            <a:spLocks noChangeArrowheads="1"/>
          </p:cNvSpPr>
          <p:nvPr/>
        </p:nvSpPr>
        <p:spPr bwMode="auto">
          <a:xfrm>
            <a:off x="1676400" y="2481263"/>
            <a:ext cx="398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B2B2B2"/>
                </a:solidFill>
                <a:effectLst>
                  <a:outerShdw blurRad="38100" dist="38100" dir="2700000" algn="tl">
                    <a:srgbClr val="000000"/>
                  </a:outerShdw>
                </a:effectLst>
              </a:rPr>
              <a:t>C</a:t>
            </a:r>
          </a:p>
        </p:txBody>
      </p:sp>
      <p:sp>
        <p:nvSpPr>
          <p:cNvPr id="675852" name="Text Box 12"/>
          <p:cNvSpPr txBox="1">
            <a:spLocks noChangeArrowheads="1"/>
          </p:cNvSpPr>
          <p:nvPr/>
        </p:nvSpPr>
        <p:spPr bwMode="auto">
          <a:xfrm>
            <a:off x="2819400" y="2938463"/>
            <a:ext cx="457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FFFF"/>
                </a:solidFill>
                <a:effectLst>
                  <a:outerShdw blurRad="38100" dist="38100" dir="2700000" algn="tl">
                    <a:srgbClr val="000000"/>
                  </a:outerShdw>
                </a:effectLst>
              </a:rPr>
              <a:t>H</a:t>
            </a:r>
          </a:p>
        </p:txBody>
      </p:sp>
      <p:sp>
        <p:nvSpPr>
          <p:cNvPr id="675855" name="Text Box 15"/>
          <p:cNvSpPr txBox="1">
            <a:spLocks noChangeArrowheads="1"/>
          </p:cNvSpPr>
          <p:nvPr/>
        </p:nvSpPr>
        <p:spPr bwMode="auto">
          <a:xfrm>
            <a:off x="1676400" y="1871663"/>
            <a:ext cx="468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tx1"/>
                </a:solidFill>
                <a:effectLst>
                  <a:outerShdw blurRad="38100" dist="38100" dir="2700000" algn="tl">
                    <a:srgbClr val="000000"/>
                  </a:outerShdw>
                </a:effectLst>
              </a:rPr>
              <a:t>O</a:t>
            </a:r>
          </a:p>
        </p:txBody>
      </p:sp>
      <p:sp>
        <p:nvSpPr>
          <p:cNvPr id="675857" name="Line 17"/>
          <p:cNvSpPr>
            <a:spLocks noChangeShapeType="1"/>
          </p:cNvSpPr>
          <p:nvPr/>
        </p:nvSpPr>
        <p:spPr bwMode="auto">
          <a:xfrm flipV="1">
            <a:off x="1524000" y="2862263"/>
            <a:ext cx="2286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58" name="Line 18"/>
          <p:cNvSpPr>
            <a:spLocks noChangeShapeType="1"/>
          </p:cNvSpPr>
          <p:nvPr/>
        </p:nvSpPr>
        <p:spPr bwMode="auto">
          <a:xfrm flipV="1">
            <a:off x="1981200" y="2328863"/>
            <a:ext cx="0" cy="228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59" name="Line 19"/>
          <p:cNvSpPr>
            <a:spLocks noChangeShapeType="1"/>
          </p:cNvSpPr>
          <p:nvPr/>
        </p:nvSpPr>
        <p:spPr bwMode="auto">
          <a:xfrm flipV="1">
            <a:off x="1905000" y="2328863"/>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0" name="Line 20"/>
          <p:cNvSpPr>
            <a:spLocks noChangeShapeType="1"/>
          </p:cNvSpPr>
          <p:nvPr/>
        </p:nvSpPr>
        <p:spPr bwMode="auto">
          <a:xfrm>
            <a:off x="2057400" y="2862263"/>
            <a:ext cx="15240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61" name="Line 21"/>
          <p:cNvSpPr>
            <a:spLocks noChangeShapeType="1"/>
          </p:cNvSpPr>
          <p:nvPr/>
        </p:nvSpPr>
        <p:spPr bwMode="auto">
          <a:xfrm>
            <a:off x="2590800" y="3167063"/>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5869" name="Text Box 29"/>
          <p:cNvSpPr txBox="1">
            <a:spLocks noChangeArrowheads="1"/>
          </p:cNvSpPr>
          <p:nvPr/>
        </p:nvSpPr>
        <p:spPr bwMode="auto">
          <a:xfrm>
            <a:off x="2133600" y="2938463"/>
            <a:ext cx="468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solidFill>
                  <a:schemeClr val="tx1"/>
                </a:solidFill>
                <a:effectLst>
                  <a:outerShdw blurRad="38100" dist="38100" dir="2700000" algn="tl">
                    <a:srgbClr val="000000"/>
                  </a:outerShdw>
                </a:effectLst>
              </a:rPr>
              <a:t>O</a:t>
            </a:r>
          </a:p>
        </p:txBody>
      </p:sp>
      <p:sp>
        <p:nvSpPr>
          <p:cNvPr id="675872" name="Oval 32"/>
          <p:cNvSpPr>
            <a:spLocks noChangeArrowheads="1"/>
          </p:cNvSpPr>
          <p:nvPr/>
        </p:nvSpPr>
        <p:spPr bwMode="auto">
          <a:xfrm>
            <a:off x="2085975" y="21574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3" name="Oval 33"/>
          <p:cNvSpPr>
            <a:spLocks noChangeArrowheads="1"/>
          </p:cNvSpPr>
          <p:nvPr/>
        </p:nvSpPr>
        <p:spPr bwMode="auto">
          <a:xfrm>
            <a:off x="2085975" y="20050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4" name="Oval 34"/>
          <p:cNvSpPr>
            <a:spLocks noChangeArrowheads="1"/>
          </p:cNvSpPr>
          <p:nvPr/>
        </p:nvSpPr>
        <p:spPr bwMode="auto">
          <a:xfrm>
            <a:off x="1666875" y="21574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5" name="Oval 35"/>
          <p:cNvSpPr>
            <a:spLocks noChangeArrowheads="1"/>
          </p:cNvSpPr>
          <p:nvPr/>
        </p:nvSpPr>
        <p:spPr bwMode="auto">
          <a:xfrm>
            <a:off x="1666875" y="200501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6" name="Oval 36"/>
          <p:cNvSpPr>
            <a:spLocks noChangeArrowheads="1"/>
          </p:cNvSpPr>
          <p:nvPr/>
        </p:nvSpPr>
        <p:spPr bwMode="auto">
          <a:xfrm>
            <a:off x="2305050" y="33575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7" name="Oval 37"/>
          <p:cNvSpPr>
            <a:spLocks noChangeArrowheads="1"/>
          </p:cNvSpPr>
          <p:nvPr/>
        </p:nvSpPr>
        <p:spPr bwMode="auto">
          <a:xfrm>
            <a:off x="2152650" y="32813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8" name="Oval 38"/>
          <p:cNvSpPr>
            <a:spLocks noChangeArrowheads="1"/>
          </p:cNvSpPr>
          <p:nvPr/>
        </p:nvSpPr>
        <p:spPr bwMode="auto">
          <a:xfrm>
            <a:off x="2514600" y="30146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79" name="Oval 39"/>
          <p:cNvSpPr>
            <a:spLocks noChangeArrowheads="1"/>
          </p:cNvSpPr>
          <p:nvPr/>
        </p:nvSpPr>
        <p:spPr bwMode="auto">
          <a:xfrm>
            <a:off x="2362200" y="2938463"/>
            <a:ext cx="76200" cy="76200"/>
          </a:xfrm>
          <a:prstGeom prst="ellipse">
            <a:avLst/>
          </a:prstGeom>
          <a:solidFill>
            <a:srgbClr val="FF0000"/>
          </a:solidFill>
          <a:ln>
            <a:noFill/>
          </a:ln>
          <a:effectLst/>
          <a:extLs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5887" name="Freeform 47"/>
          <p:cNvSpPr>
            <a:spLocks/>
          </p:cNvSpPr>
          <p:nvPr/>
        </p:nvSpPr>
        <p:spPr bwMode="auto">
          <a:xfrm>
            <a:off x="1885950" y="1511300"/>
            <a:ext cx="544513" cy="1001713"/>
          </a:xfrm>
          <a:custGeom>
            <a:avLst/>
            <a:gdLst>
              <a:gd name="T0" fmla="*/ 115 w 343"/>
              <a:gd name="T1" fmla="*/ 631 h 631"/>
              <a:gd name="T2" fmla="*/ 216 w 343"/>
              <a:gd name="T3" fmla="*/ 581 h 631"/>
              <a:gd name="T4" fmla="*/ 324 w 343"/>
              <a:gd name="T5" fmla="*/ 431 h 631"/>
              <a:gd name="T6" fmla="*/ 330 w 343"/>
              <a:gd name="T7" fmla="*/ 227 h 631"/>
              <a:gd name="T8" fmla="*/ 246 w 343"/>
              <a:gd name="T9" fmla="*/ 52 h 631"/>
              <a:gd name="T10" fmla="*/ 102 w 343"/>
              <a:gd name="T11" fmla="*/ 17 h 631"/>
              <a:gd name="T12" fmla="*/ 0 w 343"/>
              <a:gd name="T13" fmla="*/ 155 h 631"/>
            </a:gdLst>
            <a:ahLst/>
            <a:cxnLst>
              <a:cxn ang="0">
                <a:pos x="T0" y="T1"/>
              </a:cxn>
              <a:cxn ang="0">
                <a:pos x="T2" y="T3"/>
              </a:cxn>
              <a:cxn ang="0">
                <a:pos x="T4" y="T5"/>
              </a:cxn>
              <a:cxn ang="0">
                <a:pos x="T6" y="T7"/>
              </a:cxn>
              <a:cxn ang="0">
                <a:pos x="T8" y="T9"/>
              </a:cxn>
              <a:cxn ang="0">
                <a:pos x="T10" y="T11"/>
              </a:cxn>
              <a:cxn ang="0">
                <a:pos x="T12" y="T13"/>
              </a:cxn>
            </a:cxnLst>
            <a:rect l="0" t="0" r="r" b="b"/>
            <a:pathLst>
              <a:path w="343" h="631">
                <a:moveTo>
                  <a:pt x="115" y="631"/>
                </a:moveTo>
                <a:cubicBezTo>
                  <a:pt x="132" y="623"/>
                  <a:pt x="181" y="614"/>
                  <a:pt x="216" y="581"/>
                </a:cubicBezTo>
                <a:cubicBezTo>
                  <a:pt x="251" y="548"/>
                  <a:pt x="305" y="490"/>
                  <a:pt x="324" y="431"/>
                </a:cubicBezTo>
                <a:cubicBezTo>
                  <a:pt x="343" y="372"/>
                  <a:pt x="343" y="290"/>
                  <a:pt x="330" y="227"/>
                </a:cubicBezTo>
                <a:cubicBezTo>
                  <a:pt x="324" y="122"/>
                  <a:pt x="284" y="87"/>
                  <a:pt x="246" y="52"/>
                </a:cubicBezTo>
                <a:cubicBezTo>
                  <a:pt x="208" y="17"/>
                  <a:pt x="143" y="0"/>
                  <a:pt x="102" y="17"/>
                </a:cubicBezTo>
                <a:cubicBezTo>
                  <a:pt x="61" y="34"/>
                  <a:pt x="21" y="126"/>
                  <a:pt x="0" y="155"/>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75888" name="Freeform 48"/>
          <p:cNvSpPr>
            <a:spLocks/>
          </p:cNvSpPr>
          <p:nvPr/>
        </p:nvSpPr>
        <p:spPr bwMode="auto">
          <a:xfrm>
            <a:off x="2238375" y="2654300"/>
            <a:ext cx="388938" cy="220663"/>
          </a:xfrm>
          <a:custGeom>
            <a:avLst/>
            <a:gdLst>
              <a:gd name="T0" fmla="*/ 222 w 245"/>
              <a:gd name="T1" fmla="*/ 139 h 139"/>
              <a:gd name="T2" fmla="*/ 240 w 245"/>
              <a:gd name="T3" fmla="*/ 35 h 139"/>
              <a:gd name="T4" fmla="*/ 192 w 245"/>
              <a:gd name="T5" fmla="*/ 11 h 139"/>
              <a:gd name="T6" fmla="*/ 0 w 245"/>
              <a:gd name="T7" fmla="*/ 101 h 139"/>
            </a:gdLst>
            <a:ahLst/>
            <a:cxnLst>
              <a:cxn ang="0">
                <a:pos x="T0" y="T1"/>
              </a:cxn>
              <a:cxn ang="0">
                <a:pos x="T2" y="T3"/>
              </a:cxn>
              <a:cxn ang="0">
                <a:pos x="T4" y="T5"/>
              </a:cxn>
              <a:cxn ang="0">
                <a:pos x="T6" y="T7"/>
              </a:cxn>
            </a:cxnLst>
            <a:rect l="0" t="0" r="r" b="b"/>
            <a:pathLst>
              <a:path w="245" h="139">
                <a:moveTo>
                  <a:pt x="222" y="139"/>
                </a:moveTo>
                <a:cubicBezTo>
                  <a:pt x="225" y="122"/>
                  <a:pt x="245" y="56"/>
                  <a:pt x="240" y="35"/>
                </a:cubicBezTo>
                <a:cubicBezTo>
                  <a:pt x="235" y="14"/>
                  <a:pt x="232" y="0"/>
                  <a:pt x="192" y="11"/>
                </a:cubicBezTo>
                <a:cubicBezTo>
                  <a:pt x="152" y="22"/>
                  <a:pt x="40" y="82"/>
                  <a:pt x="0" y="101"/>
                </a:cubicBezTo>
              </a:path>
            </a:pathLst>
          </a:custGeom>
          <a:noFill/>
          <a:ln w="38100" cap="flat" cmpd="sng">
            <a:solidFill>
              <a:srgbClr val="FF0000"/>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75890" name="Text Box 50"/>
          <p:cNvSpPr txBox="1">
            <a:spLocks noChangeArrowheads="1"/>
          </p:cNvSpPr>
          <p:nvPr/>
        </p:nvSpPr>
        <p:spPr bwMode="auto">
          <a:xfrm>
            <a:off x="523875" y="56769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effectLst>
                  <a:outerShdw blurRad="38100" dist="38100" dir="2700000" algn="tl">
                    <a:srgbClr val="000000"/>
                  </a:outerShdw>
                </a:effectLst>
              </a:rPr>
              <a:t>Note:                      Rule 1 wins !</a:t>
            </a:r>
          </a:p>
        </p:txBody>
      </p:sp>
      <p:sp>
        <p:nvSpPr>
          <p:cNvPr id="675903" name="Rectangle 63"/>
          <p:cNvSpPr>
            <a:spLocks noChangeArrowheads="1"/>
          </p:cNvSpPr>
          <p:nvPr/>
        </p:nvSpPr>
        <p:spPr bwMode="auto">
          <a:xfrm>
            <a:off x="217646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4" name="Rectangle 64"/>
          <p:cNvSpPr>
            <a:spLocks noChangeArrowheads="1"/>
          </p:cNvSpPr>
          <p:nvPr/>
        </p:nvSpPr>
        <p:spPr bwMode="auto">
          <a:xfrm>
            <a:off x="2278063" y="5765800"/>
            <a:ext cx="2143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C</a:t>
            </a:r>
          </a:p>
        </p:txBody>
      </p:sp>
      <p:sp>
        <p:nvSpPr>
          <p:cNvPr id="675905" name="Rectangle 65"/>
          <p:cNvSpPr>
            <a:spLocks noChangeArrowheads="1"/>
          </p:cNvSpPr>
          <p:nvPr/>
        </p:nvSpPr>
        <p:spPr bwMode="auto">
          <a:xfrm>
            <a:off x="250031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6" name="Rectangle 66"/>
          <p:cNvSpPr>
            <a:spLocks noChangeArrowheads="1"/>
          </p:cNvSpPr>
          <p:nvPr/>
        </p:nvSpPr>
        <p:spPr bwMode="auto">
          <a:xfrm>
            <a:off x="260191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7" name="Rectangle 67"/>
          <p:cNvSpPr>
            <a:spLocks noChangeArrowheads="1"/>
          </p:cNvSpPr>
          <p:nvPr/>
        </p:nvSpPr>
        <p:spPr bwMode="auto">
          <a:xfrm>
            <a:off x="2703513" y="5702300"/>
            <a:ext cx="1190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08" name="Rectangle 68"/>
          <p:cNvSpPr>
            <a:spLocks noChangeArrowheads="1"/>
          </p:cNvSpPr>
          <p:nvPr/>
        </p:nvSpPr>
        <p:spPr bwMode="auto">
          <a:xfrm>
            <a:off x="2776538" y="5765800"/>
            <a:ext cx="2841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tx1"/>
                </a:solidFill>
                <a:effectLst>
                  <a:outerShdw blurRad="38100" dist="38100" dir="2700000" algn="tl">
                    <a:srgbClr val="000000"/>
                  </a:outerShdw>
                </a:effectLst>
              </a:rPr>
              <a:t>O</a:t>
            </a:r>
          </a:p>
        </p:txBody>
      </p:sp>
      <p:sp>
        <p:nvSpPr>
          <p:cNvPr id="675909" name="Rectangle 69"/>
          <p:cNvSpPr>
            <a:spLocks noChangeArrowheads="1"/>
          </p:cNvSpPr>
          <p:nvPr/>
        </p:nvSpPr>
        <p:spPr bwMode="auto">
          <a:xfrm>
            <a:off x="3041650" y="5702300"/>
            <a:ext cx="119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b="1">
                <a:solidFill>
                  <a:srgbClr val="FF0000"/>
                </a:solidFill>
                <a:effectLst/>
                <a:latin typeface="Times" panose="02020603050405020304" pitchFamily="18" charset="0"/>
              </a:rPr>
              <a:t>:</a:t>
            </a:r>
            <a:endParaRPr lang="en-US" altLang="en-US" sz="2800">
              <a:effectLst>
                <a:outerShdw blurRad="38100" dist="38100" dir="2700000" algn="tl">
                  <a:srgbClr val="000000"/>
                </a:outerShdw>
              </a:effectLst>
              <a:latin typeface="Arial Rounded MT Bold" panose="020F0704030504030204" pitchFamily="34" charset="0"/>
            </a:endParaRPr>
          </a:p>
        </p:txBody>
      </p:sp>
      <p:sp>
        <p:nvSpPr>
          <p:cNvPr id="675910" name="Rectangle 70"/>
          <p:cNvSpPr>
            <a:spLocks noChangeArrowheads="1"/>
          </p:cNvSpPr>
          <p:nvPr/>
        </p:nvSpPr>
        <p:spPr bwMode="auto">
          <a:xfrm>
            <a:off x="3162300" y="5608638"/>
            <a:ext cx="171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rgbClr val="66CCFF"/>
                </a:solidFill>
                <a:effectLst>
                  <a:outerShdw blurRad="38100" dist="38100" dir="2700000" algn="tl">
                    <a:srgbClr val="000000"/>
                  </a:outerShdw>
                </a:effectLst>
              </a:rPr>
              <a:t>+</a:t>
            </a:r>
          </a:p>
        </p:txBody>
      </p:sp>
      <p:sp>
        <p:nvSpPr>
          <p:cNvPr id="675911" name="Rectangle 71"/>
          <p:cNvSpPr>
            <a:spLocks noChangeArrowheads="1"/>
          </p:cNvSpPr>
          <p:nvPr/>
        </p:nvSpPr>
        <p:spPr bwMode="auto">
          <a:xfrm>
            <a:off x="1916113" y="5543550"/>
            <a:ext cx="331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0000"/>
                </a:solidFill>
                <a:effectLst>
                  <a:outerShdw blurRad="38100" dist="38100" dir="2700000" algn="tl">
                    <a:srgbClr val="000000"/>
                  </a:outerShdw>
                </a:effectLst>
              </a:rPr>
              <a:t>-</a:t>
            </a:r>
          </a:p>
        </p:txBody>
      </p:sp>
      <p:sp>
        <p:nvSpPr>
          <p:cNvPr id="4" name="Slide Number Placeholder 3"/>
          <p:cNvSpPr>
            <a:spLocks noGrp="1"/>
          </p:cNvSpPr>
          <p:nvPr>
            <p:ph type="sldNum" sz="quarter" idx="11"/>
          </p:nvPr>
        </p:nvSpPr>
        <p:spPr/>
        <p:txBody>
          <a:bodyPr/>
          <a:lstStyle/>
          <a:p>
            <a:fld id="{7FF4F9F1-D29D-45AE-AAD6-907463DA31F1}" type="slidenum">
              <a:rPr lang="en-US" altLang="en-US" smtClean="0"/>
              <a:pPr/>
              <a:t>88</a:t>
            </a:fld>
            <a:endParaRPr lang="en-US" altLang="en-US" dirty="0"/>
          </a:p>
        </p:txBody>
      </p:sp>
    </p:spTree>
    <p:extLst>
      <p:ext uri="{BB962C8B-B14F-4D97-AF65-F5344CB8AC3E}">
        <p14:creationId xmlns:p14="http://schemas.microsoft.com/office/powerpoint/2010/main" val="13839969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3" name="Text Box 3"/>
          <p:cNvSpPr txBox="1">
            <a:spLocks noChangeArrowheads="1"/>
          </p:cNvSpPr>
          <p:nvPr/>
        </p:nvSpPr>
        <p:spPr bwMode="auto">
          <a:xfrm>
            <a:off x="203200" y="21204"/>
            <a:ext cx="8940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eaLnBrk="1" hangingPunct="1">
              <a:defRPr/>
            </a:pPr>
            <a:r>
              <a:rPr lang="en-US" altLang="en-US" sz="2000" dirty="0">
                <a:effectLst>
                  <a:outerShdw blurRad="38100" dist="38100" dir="2700000" algn="tl">
                    <a:srgbClr val="000000"/>
                  </a:outerShdw>
                </a:effectLst>
              </a:rPr>
              <a:t>5. </a:t>
            </a:r>
            <a:r>
              <a:rPr lang="en-US" altLang="en-US" sz="2000" dirty="0"/>
              <a:t>RESONANCE does not</a:t>
            </a:r>
            <a:r>
              <a:rPr lang="en-US" sz="2000" dirty="0"/>
              <a:t> break single bonds</a:t>
            </a:r>
          </a:p>
          <a:p>
            <a:pPr lvl="2">
              <a:defRPr/>
            </a:pPr>
            <a:r>
              <a:rPr lang="en-US" sz="2000" dirty="0"/>
              <a:t>Single bonds can break in chemical reactions, but NOT in RESONANCE</a:t>
            </a:r>
          </a:p>
        </p:txBody>
      </p:sp>
      <p:pic>
        <p:nvPicPr>
          <p:cNvPr id="34" name="Picture 2"/>
          <p:cNvPicPr>
            <a:picLocks noChangeAspect="1" noChangeArrowheads="1"/>
          </p:cNvPicPr>
          <p:nvPr/>
        </p:nvPicPr>
        <p:blipFill>
          <a:blip r:embed="rId2"/>
          <a:stretch>
            <a:fillRect/>
          </a:stretch>
        </p:blipFill>
        <p:spPr bwMode="auto">
          <a:xfrm>
            <a:off x="187570" y="2062163"/>
            <a:ext cx="8862751" cy="2734792"/>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fld id="{7FF4F9F1-D29D-45AE-AAD6-907463DA31F1}" type="slidenum">
              <a:rPr lang="en-US" altLang="en-US" smtClean="0"/>
              <a:pPr/>
              <a:t>89</a:t>
            </a:fld>
            <a:endParaRPr lang="en-US" altLang="en-US" dirty="0"/>
          </a:p>
        </p:txBody>
      </p:sp>
    </p:spTree>
    <p:extLst>
      <p:ext uri="{BB962C8B-B14F-4D97-AF65-F5344CB8AC3E}">
        <p14:creationId xmlns:p14="http://schemas.microsoft.com/office/powerpoint/2010/main" val="51719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76200"/>
            <a:ext cx="7772400" cy="838200"/>
          </a:xfrm>
        </p:spPr>
        <p:txBody>
          <a:bodyPr/>
          <a:lstStyle/>
          <a:p>
            <a:r>
              <a:rPr lang="en-US" altLang="en-US" sz="3600" b="1">
                <a:solidFill>
                  <a:srgbClr val="66FF66"/>
                </a:solidFill>
                <a:latin typeface="Comic Sans MS" panose="030F0702030302020204" pitchFamily="66" charset="0"/>
              </a:rPr>
              <a:t>Chemical Protection In Nature</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5415"/>
            <a:ext cx="5715000" cy="4265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198" name="Object 6"/>
          <p:cNvGraphicFramePr>
            <a:graphicFrameLocks noChangeAspect="1"/>
          </p:cNvGraphicFramePr>
          <p:nvPr>
            <p:extLst>
              <p:ext uri="{D42A27DB-BD31-4B8C-83A1-F6EECF244321}">
                <p14:modId xmlns:p14="http://schemas.microsoft.com/office/powerpoint/2010/main" val="3730591404"/>
              </p:ext>
            </p:extLst>
          </p:nvPr>
        </p:nvGraphicFramePr>
        <p:xfrm>
          <a:off x="457200" y="838200"/>
          <a:ext cx="3352800" cy="1587500"/>
        </p:xfrm>
        <a:graphic>
          <a:graphicData uri="http://schemas.openxmlformats.org/presentationml/2006/ole">
            <mc:AlternateContent xmlns:mc="http://schemas.openxmlformats.org/markup-compatibility/2006">
              <mc:Choice xmlns:v="urn:schemas-microsoft-com:vml" Requires="v">
                <p:oleObj name="CS ChemDraw Drawing" r:id="rId3" imgW="4330440" imgH="2049480" progId="ChemDraw.Document.6.0">
                  <p:embed/>
                </p:oleObj>
              </mc:Choice>
              <mc:Fallback>
                <p:oleObj name="CS ChemDraw Drawing" r:id="rId3" imgW="4330440" imgH="204948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38200"/>
                        <a:ext cx="3352800" cy="1587500"/>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9" name="Text Box 7"/>
          <p:cNvSpPr txBox="1">
            <a:spLocks noChangeArrowheads="1"/>
          </p:cNvSpPr>
          <p:nvPr/>
        </p:nvSpPr>
        <p:spPr bwMode="auto">
          <a:xfrm>
            <a:off x="4098925" y="1489075"/>
            <a:ext cx="13981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CC3399"/>
                </a:solidFill>
                <a:latin typeface="Comic Sans MS" panose="030F0702030302020204" pitchFamily="66" charset="0"/>
              </a:rPr>
              <a:t>Solanine</a:t>
            </a:r>
          </a:p>
        </p:txBody>
      </p:sp>
      <p:sp>
        <p:nvSpPr>
          <p:cNvPr id="3" name="Rectangle 2"/>
          <p:cNvSpPr/>
          <p:nvPr/>
        </p:nvSpPr>
        <p:spPr>
          <a:xfrm>
            <a:off x="5791200" y="3858161"/>
            <a:ext cx="3505200" cy="1323439"/>
          </a:xfrm>
          <a:prstGeom prst="rect">
            <a:avLst/>
          </a:prstGeom>
        </p:spPr>
        <p:txBody>
          <a:bodyPr wrap="square">
            <a:spAutoFit/>
          </a:bodyPr>
          <a:lstStyle/>
          <a:p>
            <a:r>
              <a:rPr lang="en-US" sz="2000">
                <a:solidFill>
                  <a:srgbClr val="FFFF00"/>
                </a:solidFill>
                <a:latin typeface="Comic Sans MS" panose="030F0702030302020204" pitchFamily="66" charset="0"/>
              </a:rPr>
              <a:t>Nausea, diarrhea, vomiting, cardiac dysrhythmia, hallucinations, paralysis, hypothermia, and death</a:t>
            </a:r>
          </a:p>
        </p:txBody>
      </p:sp>
      <p:cxnSp>
        <p:nvCxnSpPr>
          <p:cNvPr id="7" name="Straight Connector 6"/>
          <p:cNvCxnSpPr/>
          <p:nvPr/>
        </p:nvCxnSpPr>
        <p:spPr bwMode="auto">
          <a:xfrm>
            <a:off x="152400" y="784470"/>
            <a:ext cx="8839200" cy="12700"/>
          </a:xfrm>
          <a:prstGeom prst="line">
            <a:avLst/>
          </a:prstGeom>
          <a:noFill/>
          <a:ln w="38100" cap="flat" cmpd="sng" algn="ctr">
            <a:solidFill>
              <a:srgbClr val="777777">
                <a:lumMod val="40000"/>
                <a:lumOff val="60000"/>
              </a:srgbClr>
            </a:solidFill>
            <a:prstDash val="solid"/>
            <a:round/>
            <a:headEnd type="none"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Slide Number Placeholder 6"/>
          <p:cNvSpPr txBox="1">
            <a:spLocks/>
          </p:cNvSpPr>
          <p:nvPr/>
        </p:nvSpPr>
        <p:spPr>
          <a:xfrm>
            <a:off x="0" y="6400800"/>
            <a:ext cx="1905000" cy="457200"/>
          </a:xfrm>
          <a:prstGeom prst="rect">
            <a:avLst/>
          </a:prstGeom>
        </p:spPr>
        <p:txBody>
          <a:bodyPr/>
          <a:lstStyle>
            <a:defPPr>
              <a:defRPr lang="en-US"/>
            </a:defPPr>
            <a:lvl1pPr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4572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9144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3716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1828800" algn="l" rtl="0" fontAlgn="base">
              <a:spcBef>
                <a:spcPct val="0"/>
              </a:spcBef>
              <a:spcAft>
                <a:spcPct val="0"/>
              </a:spcAft>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2860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6pPr>
            <a:lvl7pPr marL="27432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7pPr>
            <a:lvl8pPr marL="32004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8pPr>
            <a:lvl9pPr marL="3657600" algn="l" defTabSz="914400" rtl="0" eaLnBrk="1" latinLnBrk="0" hangingPunct="1">
              <a:defRPr sz="4400" kern="1200">
                <a:solidFill>
                  <a:srgbClr val="EBD189"/>
                </a:solidFill>
                <a:effectLst>
                  <a:outerShdw blurRad="38100" dist="38100" dir="2700000" algn="tl">
                    <a:srgbClr val="000000">
                      <a:alpha val="43137"/>
                    </a:srgbClr>
                  </a:outerShdw>
                </a:effectLst>
                <a:latin typeface="Comic Sans MS" panose="030F0702030302020204" pitchFamily="66" charset="0"/>
                <a:ea typeface="+mn-ea"/>
                <a:cs typeface="+mn-cs"/>
              </a:defRPr>
            </a:lvl9pPr>
          </a:lstStyle>
          <a:p>
            <a:fld id="{7FF4F9F1-D29D-45AE-AAD6-907463DA31F1}" type="slidenum">
              <a:rPr lang="en-US" altLang="en-US" sz="2200" smtClean="0">
                <a:solidFill>
                  <a:srgbClr val="66FF33"/>
                </a:solidFill>
              </a:rPr>
              <a:pPr/>
              <a:t>9</a:t>
            </a:fld>
            <a:endParaRPr lang="en-US" altLang="en-US" sz="2200" dirty="0">
              <a:solidFill>
                <a:srgbClr val="66FF33"/>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3" name="Text Box 3"/>
          <p:cNvSpPr txBox="1">
            <a:spLocks noChangeArrowheads="1"/>
          </p:cNvSpPr>
          <p:nvPr/>
        </p:nvSpPr>
        <p:spPr bwMode="auto">
          <a:xfrm>
            <a:off x="203200" y="21204"/>
            <a:ext cx="89408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000" dirty="0">
                <a:solidFill>
                  <a:srgbClr val="66FF33"/>
                </a:solidFill>
                <a:effectLst>
                  <a:outerShdw blurRad="38100" dist="38100" dir="2700000" algn="tl">
                    <a:srgbClr val="000000"/>
                  </a:outerShdw>
                </a:effectLst>
              </a:rPr>
              <a:t>6. </a:t>
            </a:r>
            <a:r>
              <a:rPr lang="en-US" sz="2000" dirty="0">
                <a:solidFill>
                  <a:srgbClr val="66FF33"/>
                </a:solidFill>
              </a:rPr>
              <a:t>Curved (full head) arrows show electron </a:t>
            </a:r>
            <a:r>
              <a:rPr lang="en-US" sz="2000" b="1" dirty="0">
                <a:solidFill>
                  <a:srgbClr val="66FF33"/>
                </a:solidFill>
              </a:rPr>
              <a:t>pair </a:t>
            </a:r>
            <a:r>
              <a:rPr lang="en-US" sz="2000" dirty="0">
                <a:solidFill>
                  <a:srgbClr val="66FF33"/>
                </a:solidFill>
              </a:rPr>
              <a:t>movement</a:t>
            </a:r>
          </a:p>
          <a:p>
            <a:pPr lvl="1" eaLnBrk="1" hangingPunct="1"/>
            <a:r>
              <a:rPr lang="en-US" sz="2000" dirty="0">
                <a:solidFill>
                  <a:srgbClr val="66FF33"/>
                </a:solidFill>
              </a:rPr>
              <a:t>The arrow starts where the electrons are currently located</a:t>
            </a:r>
          </a:p>
          <a:p>
            <a:pPr lvl="1" eaLnBrk="1" hangingPunct="1"/>
            <a:r>
              <a:rPr lang="en-US" sz="2000" dirty="0">
                <a:solidFill>
                  <a:srgbClr val="66FF33"/>
                </a:solidFill>
              </a:rPr>
              <a:t>The arrow ends where the electrons will end up after the electron movement</a:t>
            </a:r>
          </a:p>
          <a:p>
            <a:pPr lvl="1" eaLnBrk="1" hangingPunct="1"/>
            <a:endParaRPr lang="en-US" sz="2000" dirty="0">
              <a:solidFill>
                <a:srgbClr val="66FF33"/>
              </a:solidFill>
            </a:endParaRPr>
          </a:p>
          <a:p>
            <a:pPr lvl="1" indent="-457200" eaLnBrk="1" hangingPunct="1"/>
            <a:r>
              <a:rPr lang="en-US" sz="2000" dirty="0">
                <a:solidFill>
                  <a:srgbClr val="66FF33"/>
                </a:solidFill>
              </a:rPr>
              <a:t>7. Account for formal charges. If a resonance </a:t>
            </a:r>
            <a:r>
              <a:rPr lang="en-US" sz="2000">
                <a:solidFill>
                  <a:srgbClr val="66FF33"/>
                </a:solidFill>
              </a:rPr>
              <a:t>structure has </a:t>
            </a:r>
            <a:r>
              <a:rPr lang="en-US" sz="2000" dirty="0">
                <a:solidFill>
                  <a:srgbClr val="66FF33"/>
                </a:solidFill>
              </a:rPr>
              <a:t>a net </a:t>
            </a:r>
            <a:r>
              <a:rPr lang="en-US" sz="2000">
                <a:solidFill>
                  <a:srgbClr val="66FF33"/>
                </a:solidFill>
              </a:rPr>
              <a:t>formal charge, </a:t>
            </a:r>
            <a:r>
              <a:rPr lang="en-US" sz="2000" dirty="0">
                <a:solidFill>
                  <a:srgbClr val="66FF33"/>
                </a:solidFill>
              </a:rPr>
              <a:t>then related resonance structure will have the same net formal charge.</a:t>
            </a:r>
          </a:p>
        </p:txBody>
      </p:sp>
      <p:sp>
        <p:nvSpPr>
          <p:cNvPr id="2" name="Rectangle 1"/>
          <p:cNvSpPr/>
          <p:nvPr/>
        </p:nvSpPr>
        <p:spPr>
          <a:xfrm>
            <a:off x="2286000" y="-2711142"/>
            <a:ext cx="4572000" cy="2554545"/>
          </a:xfrm>
          <a:prstGeom prst="rect">
            <a:avLst/>
          </a:prstGeom>
        </p:spPr>
        <p:txBody>
          <a:bodyPr>
            <a:spAutoFit/>
          </a:bodyPr>
          <a:lstStyle/>
          <a:p>
            <a:pPr eaLnBrk="1" hangingPunct="1"/>
            <a:r>
              <a:rPr lang="en-US" sz="2000" dirty="0">
                <a:solidFill>
                  <a:srgbClr val="66FF33"/>
                </a:solidFill>
              </a:rPr>
              <a:t>Curved arrows generally show electron movement for </a:t>
            </a:r>
            <a:r>
              <a:rPr lang="en-US" sz="2000" b="1" dirty="0">
                <a:solidFill>
                  <a:srgbClr val="66FF33"/>
                </a:solidFill>
              </a:rPr>
              <a:t>pairs</a:t>
            </a:r>
            <a:r>
              <a:rPr lang="en-US" sz="2000" dirty="0">
                <a:solidFill>
                  <a:srgbClr val="66FF33"/>
                </a:solidFill>
              </a:rPr>
              <a:t> of electrons</a:t>
            </a:r>
          </a:p>
          <a:p>
            <a:pPr lvl="1" eaLnBrk="1" hangingPunct="1"/>
            <a:r>
              <a:rPr lang="en-US" sz="2000" dirty="0">
                <a:solidFill>
                  <a:srgbClr val="66FF33"/>
                </a:solidFill>
              </a:rPr>
              <a:t>The arrow starts where the electrons are currently located</a:t>
            </a:r>
          </a:p>
          <a:p>
            <a:pPr lvl="1" eaLnBrk="1" hangingPunct="1"/>
            <a:r>
              <a:rPr lang="en-US" sz="2000" dirty="0">
                <a:solidFill>
                  <a:srgbClr val="66FF33"/>
                </a:solidFill>
              </a:rPr>
              <a:t>The arrow ends where the electrons will end up after the electron movement</a:t>
            </a:r>
          </a:p>
        </p:txBody>
      </p:sp>
      <p:graphicFrame>
        <p:nvGraphicFramePr>
          <p:cNvPr id="5" name="Object 9"/>
          <p:cNvGraphicFramePr>
            <a:graphicFrameLocks noChangeAspect="1"/>
          </p:cNvGraphicFramePr>
          <p:nvPr>
            <p:extLst>
              <p:ext uri="{D42A27DB-BD31-4B8C-83A1-F6EECF244321}">
                <p14:modId xmlns:p14="http://schemas.microsoft.com/office/powerpoint/2010/main" val="3356785045"/>
              </p:ext>
            </p:extLst>
          </p:nvPr>
        </p:nvGraphicFramePr>
        <p:xfrm>
          <a:off x="2430463" y="3254600"/>
          <a:ext cx="3642091" cy="1834147"/>
        </p:xfrm>
        <a:graphic>
          <a:graphicData uri="http://schemas.openxmlformats.org/presentationml/2006/ole">
            <mc:AlternateContent xmlns:mc="http://schemas.openxmlformats.org/markup-compatibility/2006">
              <mc:Choice xmlns:v="urn:schemas-microsoft-com:vml" Requires="v">
                <p:oleObj name="CS ChemDraw Drawing" r:id="rId2" imgW="711200" imgH="368300" progId="">
                  <p:embed/>
                </p:oleObj>
              </mc:Choice>
              <mc:Fallback>
                <p:oleObj name="CS ChemDraw Drawing" r:id="rId2" imgW="711200" imgH="368300" progId="">
                  <p:embed/>
                  <p:pic>
                    <p:nvPicPr>
                      <p:cNvPr id="10242"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463" y="3254600"/>
                        <a:ext cx="3642091" cy="1834147"/>
                      </a:xfrm>
                      <a:prstGeom prst="rect">
                        <a:avLst/>
                      </a:prstGeom>
                      <a:solidFill>
                        <a:schemeClr val="tx1"/>
                      </a:solidFill>
                      <a:ln>
                        <a:noFill/>
                      </a:ln>
                      <a:effectLst/>
                    </p:spPr>
                  </p:pic>
                </p:oleObj>
              </mc:Fallback>
            </mc:AlternateContent>
          </a:graphicData>
        </a:graphic>
      </p:graphicFrame>
      <p:sp>
        <p:nvSpPr>
          <p:cNvPr id="6" name="Slide Number Placeholder 5"/>
          <p:cNvSpPr>
            <a:spLocks noGrp="1"/>
          </p:cNvSpPr>
          <p:nvPr>
            <p:ph type="sldNum" sz="quarter" idx="11"/>
          </p:nvPr>
        </p:nvSpPr>
        <p:spPr/>
        <p:txBody>
          <a:bodyPr/>
          <a:lstStyle/>
          <a:p>
            <a:fld id="{7FF4F9F1-D29D-45AE-AAD6-907463DA31F1}" type="slidenum">
              <a:rPr lang="en-US" altLang="en-US" smtClean="0"/>
              <a:pPr/>
              <a:t>90</a:t>
            </a:fld>
            <a:endParaRPr lang="en-US" altLang="en-US" dirty="0"/>
          </a:p>
        </p:txBody>
      </p:sp>
    </p:spTree>
    <p:extLst>
      <p:ext uri="{BB962C8B-B14F-4D97-AF65-F5344CB8AC3E}">
        <p14:creationId xmlns:p14="http://schemas.microsoft.com/office/powerpoint/2010/main" val="8139854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lstStyle/>
          <a:p>
            <a:pPr algn="l" eaLnBrk="1" hangingPunct="1"/>
            <a:r>
              <a:rPr lang="en-US" sz="3000" dirty="0">
                <a:solidFill>
                  <a:srgbClr val="66FF33"/>
                </a:solidFill>
              </a:rPr>
              <a:t>Are any of the rules violated?</a:t>
            </a:r>
            <a:br>
              <a:rPr lang="en-US" sz="3000" dirty="0">
                <a:solidFill>
                  <a:srgbClr val="66FF33"/>
                </a:solidFill>
              </a:rPr>
            </a:br>
            <a:r>
              <a:rPr lang="en-US" sz="3000" dirty="0">
                <a:solidFill>
                  <a:srgbClr val="66FF33"/>
                </a:solidFill>
              </a:rPr>
              <a:t>Show any formal charges on the contributors</a:t>
            </a:r>
            <a:br>
              <a:rPr lang="en-US" sz="3000" dirty="0">
                <a:solidFill>
                  <a:srgbClr val="66FF33"/>
                </a:solidFill>
              </a:rPr>
            </a:br>
            <a:endParaRPr lang="en-US" sz="3000" dirty="0">
              <a:solidFill>
                <a:srgbClr val="66FF33"/>
              </a:solidFill>
            </a:endParaRPr>
          </a:p>
        </p:txBody>
      </p:sp>
      <p:pic>
        <p:nvPicPr>
          <p:cNvPr id="6" name="Picture 2"/>
          <p:cNvPicPr>
            <a:picLocks noChangeAspect="1" noChangeArrowheads="1"/>
          </p:cNvPicPr>
          <p:nvPr/>
        </p:nvPicPr>
        <p:blipFill>
          <a:blip r:embed="rId2"/>
          <a:stretch>
            <a:fillRect/>
          </a:stretch>
        </p:blipFill>
        <p:spPr bwMode="auto">
          <a:xfrm>
            <a:off x="745122" y="3058972"/>
            <a:ext cx="3826878" cy="1607288"/>
          </a:xfrm>
          <a:prstGeom prst="rect">
            <a:avLst/>
          </a:prstGeom>
          <a:noFill/>
          <a:ln w="9525">
            <a:noFill/>
            <a:miter lim="800000"/>
            <a:headEnd/>
            <a:tailEnd/>
          </a:ln>
        </p:spPr>
      </p:pic>
      <p:sp>
        <p:nvSpPr>
          <p:cNvPr id="7" name="TextBox 6"/>
          <p:cNvSpPr txBox="1"/>
          <p:nvPr/>
        </p:nvSpPr>
        <p:spPr>
          <a:xfrm>
            <a:off x="745122" y="5169877"/>
            <a:ext cx="6640416" cy="769441"/>
          </a:xfrm>
          <a:prstGeom prst="rect">
            <a:avLst/>
          </a:prstGeom>
          <a:noFill/>
        </p:spPr>
        <p:txBody>
          <a:bodyPr wrap="square" rtlCol="0">
            <a:spAutoFit/>
          </a:bodyPr>
          <a:lstStyle/>
          <a:p>
            <a:r>
              <a:rPr lang="en-US" dirty="0"/>
              <a:t>Resonance Arrow</a:t>
            </a:r>
          </a:p>
        </p:txBody>
      </p:sp>
      <p:pic>
        <p:nvPicPr>
          <p:cNvPr id="8" name="Picture 2"/>
          <p:cNvPicPr>
            <a:picLocks noChangeAspect="1" noChangeArrowheads="1"/>
          </p:cNvPicPr>
          <p:nvPr/>
        </p:nvPicPr>
        <p:blipFill rotWithShape="1">
          <a:blip r:embed="rId2"/>
          <a:srcRect l="47617" t="39984" r="30634" b="42869"/>
          <a:stretch/>
        </p:blipFill>
        <p:spPr bwMode="auto">
          <a:xfrm>
            <a:off x="5908430" y="5261520"/>
            <a:ext cx="1770186" cy="586153"/>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fld id="{7FF4F9F1-D29D-45AE-AAD6-907463DA31F1}" type="slidenum">
              <a:rPr lang="en-US" altLang="en-US" smtClean="0"/>
              <a:pPr/>
              <a:t>91</a:t>
            </a:fld>
            <a:endParaRPr lang="en-US" altLang="en-US" dirty="0"/>
          </a:p>
        </p:txBody>
      </p:sp>
    </p:spTree>
    <p:extLst>
      <p:ext uri="{BB962C8B-B14F-4D97-AF65-F5344CB8AC3E}">
        <p14:creationId xmlns:p14="http://schemas.microsoft.com/office/powerpoint/2010/main" val="116624234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rgbClr val="EBD189"/>
            </a:solidFill>
            <a:effectLst>
              <a:outerShdw blurRad="38100" dist="38100" dir="2700000" algn="tl">
                <a:srgbClr val="000000">
                  <a:alpha val="43137"/>
                </a:srgbClr>
              </a:outerShdw>
            </a:effectLst>
            <a:latin typeface="Comic Sans MS" panose="030F0702030302020204" pitchFamily="66" charset="0"/>
          </a:defRPr>
        </a:defPPr>
      </a:lstStyle>
    </a:spDef>
    <a:lnDef>
      <a:spPr bwMode="auto">
        <a:xfrm>
          <a:off x="0" y="0"/>
          <a:ext cx="1" cy="1"/>
        </a:xfrm>
        <a:custGeom>
          <a:avLst/>
          <a:gdLst/>
          <a:ahLst/>
          <a:cxnLst/>
          <a:rect l="0" t="0" r="0" b="0"/>
          <a:pathLst/>
        </a:cu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rgbClr val="EBD189"/>
            </a:solidFill>
            <a:effectLst>
              <a:outerShdw blurRad="38100" dist="38100" dir="2700000" algn="tl">
                <a:srgbClr val="000000">
                  <a:alpha val="43137"/>
                </a:srgbClr>
              </a:outerShdw>
            </a:effectLst>
            <a:latin typeface="Comic Sans MS" panose="030F0702030302020204"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777777"/>
        </a:dk1>
        <a:lt1>
          <a:srgbClr val="EBD189"/>
        </a:lt1>
        <a:dk2>
          <a:srgbClr val="00007A"/>
        </a:dk2>
        <a:lt2>
          <a:srgbClr val="EBD189"/>
        </a:lt2>
        <a:accent1>
          <a:srgbClr val="0099CC"/>
        </a:accent1>
        <a:accent2>
          <a:srgbClr val="777777"/>
        </a:accent2>
        <a:accent3>
          <a:srgbClr val="AAAABE"/>
        </a:accent3>
        <a:accent4>
          <a:srgbClr val="C9B274"/>
        </a:accent4>
        <a:accent5>
          <a:srgbClr val="AACAE2"/>
        </a:accent5>
        <a:accent6>
          <a:srgbClr val="6B6B6B"/>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EBD189"/>
        </a:lt1>
        <a:dk2>
          <a:srgbClr val="00007A"/>
        </a:dk2>
        <a:lt2>
          <a:srgbClr val="EBD189"/>
        </a:lt2>
        <a:accent1>
          <a:srgbClr val="0099CC"/>
        </a:accent1>
        <a:accent2>
          <a:srgbClr val="777777"/>
        </a:accent2>
        <a:accent3>
          <a:srgbClr val="AAAABE"/>
        </a:accent3>
        <a:accent4>
          <a:srgbClr val="C9B274"/>
        </a:accent4>
        <a:accent5>
          <a:srgbClr val="AACAE2"/>
        </a:accent5>
        <a:accent6>
          <a:srgbClr val="6B6B6B"/>
        </a:accent6>
        <a:hlink>
          <a:srgbClr val="FF0000"/>
        </a:hlink>
        <a:folHlink>
          <a:srgbClr val="FF00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lein1-Temp">
  <a:themeElements>
    <a:clrScheme name="Custom 2">
      <a:dk1>
        <a:srgbClr val="141313"/>
      </a:dk1>
      <a:lt1>
        <a:sysClr val="window" lastClr="FFFFFF"/>
      </a:lt1>
      <a:dk2>
        <a:srgbClr val="1F497D"/>
      </a:dk2>
      <a:lt2>
        <a:srgbClr val="EEECE1"/>
      </a:lt2>
      <a:accent1>
        <a:srgbClr val="BA5E23"/>
      </a:accent1>
      <a:accent2>
        <a:srgbClr val="639431"/>
      </a:accent2>
      <a:accent3>
        <a:srgbClr val="1F9FAF"/>
      </a:accent3>
      <a:accent4>
        <a:srgbClr val="9A0A54"/>
      </a:accent4>
      <a:accent5>
        <a:srgbClr val="16602D"/>
      </a:accent5>
      <a:accent6>
        <a:srgbClr val="74141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Aft>
            <a:spcPts val="600"/>
          </a:spcAft>
          <a:defRPr dirty="0" smtClean="0">
            <a:latin typeface="+mn-lt"/>
          </a:defRPr>
        </a:defPPr>
      </a:lstStyle>
    </a:txDef>
  </a:objectDefaults>
  <a:extraClrSchemeLst/>
</a:theme>
</file>

<file path=ppt/theme/theme4.xml><?xml version="1.0" encoding="utf-8"?>
<a:theme xmlns:a="http://schemas.openxmlformats.org/drawingml/2006/main" name="1_Klein1-Temp">
  <a:themeElements>
    <a:clrScheme name="Custom 2">
      <a:dk1>
        <a:srgbClr val="141313"/>
      </a:dk1>
      <a:lt1>
        <a:sysClr val="window" lastClr="FFFFFF"/>
      </a:lt1>
      <a:dk2>
        <a:srgbClr val="1F497D"/>
      </a:dk2>
      <a:lt2>
        <a:srgbClr val="EEECE1"/>
      </a:lt2>
      <a:accent1>
        <a:srgbClr val="BA5E23"/>
      </a:accent1>
      <a:accent2>
        <a:srgbClr val="639431"/>
      </a:accent2>
      <a:accent3>
        <a:srgbClr val="1F9FAF"/>
      </a:accent3>
      <a:accent4>
        <a:srgbClr val="9A0A54"/>
      </a:accent4>
      <a:accent5>
        <a:srgbClr val="16602D"/>
      </a:accent5>
      <a:accent6>
        <a:srgbClr val="74141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Aft>
            <a:spcPts val="600"/>
          </a:spcAft>
          <a:defRPr dirty="0" smtClean="0">
            <a:latin typeface="+mn-lt"/>
          </a:defRPr>
        </a:defPPr>
      </a:lstStyle>
    </a:tx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13886</TotalTime>
  <Words>9919</Words>
  <Application>Microsoft Office PowerPoint</Application>
  <PresentationFormat>On-screen Show (4:3)</PresentationFormat>
  <Paragraphs>1018</Paragraphs>
  <Slides>91</Slides>
  <Notes>42</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91</vt:i4>
      </vt:variant>
    </vt:vector>
  </HeadingPairs>
  <TitlesOfParts>
    <vt:vector size="107" baseType="lpstr">
      <vt:lpstr>Arial</vt:lpstr>
      <vt:lpstr>Arial Rounded MT Bold</vt:lpstr>
      <vt:lpstr>Calibri</vt:lpstr>
      <vt:lpstr>Calibri Light</vt:lpstr>
      <vt:lpstr>Comic Sans MS</vt:lpstr>
      <vt:lpstr>Garamond</vt:lpstr>
      <vt:lpstr>Impact</vt:lpstr>
      <vt:lpstr>Times</vt:lpstr>
      <vt:lpstr>Times New Roman</vt:lpstr>
      <vt:lpstr>TimesLTStd-Roman</vt:lpstr>
      <vt:lpstr>Default Design</vt:lpstr>
      <vt:lpstr>Custom Design</vt:lpstr>
      <vt:lpstr>Klein1-Temp</vt:lpstr>
      <vt:lpstr>1_Klein1-Temp</vt:lpstr>
      <vt:lpstr>CS ChemDraw Drawing</vt:lpstr>
      <vt:lpstr>Slide</vt:lpstr>
      <vt:lpstr>PowerPoint Presentation</vt:lpstr>
      <vt:lpstr>PowerPoint Presentation</vt:lpstr>
      <vt:lpstr>Organic Chemicals </vt:lpstr>
      <vt:lpstr>More Chemicals </vt:lpstr>
      <vt:lpstr>Ahh,...and Chocolate!</vt:lpstr>
      <vt:lpstr>Public Fear Of Chemistry </vt:lpstr>
      <vt:lpstr>The Obsession With “Natural/Organic”</vt:lpstr>
      <vt:lpstr>Well...Nature Is Vicious…</vt:lpstr>
      <vt:lpstr>Chemical Protection In Nature</vt:lpstr>
      <vt:lpstr>Chemical Warfare In Nature The Bombardier Beetle</vt:lpstr>
      <vt:lpstr>Thiols (And Sulfides) Stink….</vt:lpstr>
      <vt:lpstr>…But May Be Very Pleasant In Low Concentrations</vt:lpstr>
      <vt:lpstr>Pheromones: Chemical Communication</vt:lpstr>
      <vt:lpstr>Polymers</vt:lpstr>
      <vt:lpstr>Polyacetylene: Organic Conductors</vt:lpstr>
      <vt:lpstr>Organic Polymers Harder Than Metal</vt:lpstr>
      <vt:lpstr>Medicines</vt:lpstr>
      <vt:lpstr>Aspirin: the Most Successful Drug of All Times</vt:lpstr>
      <vt:lpstr>Chapter 1:Bonding A Review Of CEM141</vt:lpstr>
      <vt:lpstr>Bond Strength And Length</vt:lpstr>
      <vt:lpstr>Covalent Bonding: Sharing Electrons</vt:lpstr>
      <vt:lpstr>Covalent Bonding</vt:lpstr>
      <vt:lpstr>Ionic Bonding:  “No” Sharing of Electrons </vt:lpstr>
      <vt:lpstr>Partial Periodic Table</vt:lpstr>
      <vt:lpstr>Counting Valence Electrons</vt:lpstr>
      <vt:lpstr> Atomic Orbitals</vt:lpstr>
      <vt:lpstr>Atomic Orbitals</vt:lpstr>
      <vt:lpstr>Atomic Orbitals</vt:lpstr>
      <vt:lpstr>Atomic Orbitals</vt:lpstr>
      <vt:lpstr>Atomic Orbitals</vt:lpstr>
      <vt:lpstr>Pauli Exclusion Principle Or: Max e- in an orbital</vt:lpstr>
      <vt:lpstr>Atomic Orbitals</vt:lpstr>
      <vt:lpstr>The S Orbitals</vt:lpstr>
      <vt:lpstr>Atomic Orbitals</vt:lpstr>
      <vt:lpstr>The Three 2P Orbitals</vt:lpstr>
      <vt:lpstr>Atomic Orbitals</vt:lpstr>
      <vt:lpstr>Atomic Orbitals</vt:lpstr>
      <vt:lpstr>Valence Bond Theory</vt:lpstr>
      <vt:lpstr> Valence Bond Theory</vt:lpstr>
      <vt:lpstr>Aufbau Principle Or: Where The Electrons Go</vt:lpstr>
      <vt:lpstr> Molecular Orbital (MO) Theory</vt:lpstr>
      <vt:lpstr> Molecular Orbital Theory</vt:lpstr>
      <vt:lpstr> Molecular Orbital Theory</vt:lpstr>
      <vt:lpstr>Why Do Elements React?</vt:lpstr>
      <vt:lpstr>PowerPoint Presentation</vt:lpstr>
      <vt:lpstr>PowerPoint Presentation</vt:lpstr>
      <vt:lpstr>Electronegativity</vt:lpstr>
      <vt:lpstr>Polar Covalent Bonds</vt:lpstr>
      <vt:lpstr>Difference in Electronegativities</vt:lpstr>
      <vt:lpstr>Lewis Structures</vt:lpstr>
      <vt:lpstr>PowerPoint Presentation</vt:lpstr>
      <vt:lpstr>Formal Charge</vt:lpstr>
      <vt:lpstr>Formal Charge</vt:lpstr>
      <vt:lpstr>Formal Charge</vt:lpstr>
      <vt:lpstr>PowerPoint Presentation</vt:lpstr>
      <vt:lpstr>PowerPoint Presentation</vt:lpstr>
      <vt:lpstr>The Shape Of Molecules</vt:lpstr>
      <vt:lpstr>Hybridization And Geometry</vt:lpstr>
      <vt:lpstr>PowerPoint Presentation</vt:lpstr>
      <vt:lpstr>PowerPoint Presentation</vt:lpstr>
      <vt:lpstr> Hybridized Atomic Orbitals</vt:lpstr>
      <vt:lpstr>Hybridized Atomic Orbitals</vt:lpstr>
      <vt:lpstr>Hybridized Atomic Orbitals</vt:lpstr>
      <vt:lpstr>Hybridized Atomic Orbitals</vt:lpstr>
      <vt:lpstr>Bonding In Methane:  Hybridization To Tetrahedral</vt:lpstr>
      <vt:lpstr>More Sp3 Hybrids: NH3 And H2O</vt:lpstr>
      <vt:lpstr>Hybridized Atomic Orbitals</vt:lpstr>
      <vt:lpstr>Hybridized Atomic Orbitals</vt:lpstr>
      <vt:lpstr>Hybridized Atomic Orbitals</vt:lpstr>
      <vt:lpstr>Hybridized Atomic Orbitals</vt:lpstr>
      <vt:lpstr>Hybridized Atomic Orbitals</vt:lpstr>
      <vt:lpstr>Hybridized Atomic Orbitals</vt:lpstr>
      <vt:lpstr>Example: Bonding In BH3.  Hybridization To Trigonal</vt:lpstr>
      <vt:lpstr>Hybridized Atomic Orbitals</vt:lpstr>
      <vt:lpstr>Hybridized Atomic Orbitals</vt:lpstr>
      <vt:lpstr>PowerPoint Presentation</vt:lpstr>
      <vt:lpstr>PowerPoint Presentation</vt:lpstr>
      <vt:lpstr>PowerPoint Presentation</vt:lpstr>
      <vt:lpstr>PowerPoint Presentation</vt:lpstr>
      <vt:lpstr>PowerPoint Presentation</vt:lpstr>
      <vt:lpstr>Geometry Summary</vt:lpstr>
      <vt:lpstr>The Types Of Orbital Overlap</vt:lpstr>
      <vt:lpstr>Resonance</vt:lpstr>
      <vt:lpstr>Resonance Forms</vt:lpstr>
      <vt:lpstr>Nonequivalent Resonance Forms</vt:lpstr>
      <vt:lpstr>PowerPoint Presentation</vt:lpstr>
      <vt:lpstr>PowerPoint Presentation</vt:lpstr>
      <vt:lpstr>PowerPoint Presentation</vt:lpstr>
      <vt:lpstr>PowerPoint Presentation</vt:lpstr>
      <vt:lpstr>PowerPoint Presentation</vt:lpstr>
      <vt:lpstr>Are any of the rules violated? Show any formal charges on the contributors </vt:lpstr>
    </vt:vector>
  </TitlesOfParts>
  <Manager/>
  <Company>UCB Chemistry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F2005</dc:title>
  <dc:subject>Chemistry3A</dc:subject>
  <dc:creator>P. Vollhardt</dc:creator>
  <cp:keywords/>
  <cp:lastModifiedBy>Walker, Kevin</cp:lastModifiedBy>
  <cp:revision>662</cp:revision>
  <dcterms:created xsi:type="dcterms:W3CDTF">2000-03-16T20:35:38Z</dcterms:created>
  <dcterms:modified xsi:type="dcterms:W3CDTF">2023-08-28T17:09:57Z</dcterms:modified>
  <cp:category>Chemistry</cp:category>
</cp:coreProperties>
</file>