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1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95" r:id="rId15"/>
    <p:sldId id="278" r:id="rId16"/>
    <p:sldId id="279" r:id="rId17"/>
    <p:sldId id="280" r:id="rId18"/>
    <p:sldId id="281" r:id="rId19"/>
    <p:sldId id="283" r:id="rId20"/>
    <p:sldId id="282" r:id="rId21"/>
    <p:sldId id="284" r:id="rId22"/>
    <p:sldId id="285" r:id="rId23"/>
    <p:sldId id="286" r:id="rId24"/>
    <p:sldId id="297" r:id="rId25"/>
    <p:sldId id="287" r:id="rId26"/>
    <p:sldId id="288" r:id="rId27"/>
    <p:sldId id="289" r:id="rId28"/>
    <p:sldId id="296" r:id="rId29"/>
    <p:sldId id="290" r:id="rId30"/>
    <p:sldId id="292" r:id="rId31"/>
    <p:sldId id="291" r:id="rId32"/>
    <p:sldId id="293" r:id="rId33"/>
    <p:sldId id="294" r:id="rId34"/>
    <p:sldId id="298" r:id="rId35"/>
    <p:sldId id="299" r:id="rId36"/>
    <p:sldId id="300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1682" autoAdjust="0"/>
  </p:normalViewPr>
  <p:slideViewPr>
    <p:cSldViewPr snapToGrid="0" snapToObjects="1">
      <p:cViewPr varScale="1">
        <p:scale>
          <a:sx n="51" d="100"/>
          <a:sy n="51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461B469-2E54-B245-ADE0-ABDE0A071787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BBA9226-78B1-F248-BBDC-BB9A8745A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57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9E5781F-F466-EE47-91E9-B7B32EEBA091}" type="datetimeFigureOut">
              <a:rPr lang="en-US"/>
              <a:pPr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AE22D55-321C-1642-A2F2-EE3C8A980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41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12-</a:t>
            </a:r>
            <a:fld id="{047BE832-9139-C044-B9F8-FF74BF41CC4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078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4032114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0785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3505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12-</a:t>
            </a:r>
            <a:fld id="{E6589AF7-A19D-7A4A-A58B-3DC61F334B94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800" kern="1200">
          <a:solidFill>
            <a:srgbClr val="504C4C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504C4C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charset="0"/>
        <a:buChar char="–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charset="0"/>
        <a:buChar char="»"/>
        <a:defRPr sz="2000" kern="1200">
          <a:solidFill>
            <a:srgbClr val="504C4C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</a:t>
            </a: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 12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Synthesis</a:t>
            </a:r>
            <a:endParaRPr lang="en-US" sz="28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Second Edition</a:t>
            </a:r>
            <a:endParaRPr lang="en-US" sz="320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14131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12.2 Functional Group Transformations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dirty="0">
                <a:sym typeface="Symbol" charset="2"/>
              </a:rPr>
              <a:t>Practice with </a:t>
            </a:r>
            <a:r>
              <a:rPr lang="en-US" dirty="0" err="1">
                <a:sym typeface="Symbol" charset="2"/>
              </a:rPr>
              <a:t>SkillBuilder</a:t>
            </a:r>
            <a:r>
              <a:rPr lang="en-US" dirty="0">
                <a:sym typeface="Symbol" charset="2"/>
              </a:rPr>
              <a:t> 12.1</a:t>
            </a:r>
          </a:p>
          <a:p>
            <a:pPr eaLnBrk="1" hangingPunct="1"/>
            <a:endParaRPr lang="en-US" dirty="0">
              <a:sym typeface="Symbol" charset="2"/>
            </a:endParaRPr>
          </a:p>
          <a:p>
            <a:pPr eaLnBrk="1" hangingPunct="1"/>
            <a:r>
              <a:rPr lang="en-US" dirty="0">
                <a:sym typeface="Symbol" charset="2"/>
              </a:rPr>
              <a:t>Give necessary reagents for the function group transformation below</a:t>
            </a:r>
            <a:r>
              <a:rPr lang="en-US" dirty="0" smtClean="0">
                <a:sym typeface="Symbol" charset="2"/>
              </a:rPr>
              <a:t>. Multiple </a:t>
            </a:r>
            <a:r>
              <a:rPr lang="en-US" dirty="0">
                <a:sym typeface="Symbol" charset="2"/>
              </a:rPr>
              <a:t>steps are necessary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17638" y="3143250"/>
          <a:ext cx="643255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S ChemDraw Drawing" r:id="rId3" imgW="4295700" imgH="1191524" progId="ChemDraw.Document.6.0">
                  <p:embed/>
                </p:oleObj>
              </mc:Choice>
              <mc:Fallback>
                <p:oleObj name="CS ChemDraw Drawing" r:id="rId3" imgW="4295700" imgH="1191524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3143250"/>
                        <a:ext cx="6432550" cy="178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12.3 Carbon Skeleton Transformations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There are many important molecules that have complex carbon skeletons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ability to design syntheses that produce a desired carbon skeleton is highly prized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Some reactions will increase the number of carbons in the molecule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Some reactions will decrease the number of carbons in the molecule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12.3 Carbon Skeleton Transformations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So far, we have learned only one transformation that increases the number of carbons in a molecule</a:t>
            </a: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3375" y="2554600"/>
            <a:ext cx="8697250" cy="131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12.3 Carbon Skeleton Transformations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We have also learned a way to decrease the number of carbons in a molecule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the future, we will discuss many more reactions that alter the carbon skeleton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12.2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720" y="2111375"/>
            <a:ext cx="8974398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12.3 Carbon Skeleton Transformations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Give necessary reagents for the transformation below. Multiple steps are necessary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" y="2260600"/>
          <a:ext cx="77692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S ChemDraw Drawing" r:id="rId3" imgW="5170447" imgH="753924" progId="ChemDraw.Document.6.0">
                  <p:embed/>
                </p:oleObj>
              </mc:Choice>
              <mc:Fallback>
                <p:oleObj name="CS ChemDraw Drawing" r:id="rId3" imgW="5170447" imgH="753924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60600"/>
                        <a:ext cx="77692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12.4 Approach for Complex Syntheses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>
                <a:sym typeface="Symbol" charset="2"/>
              </a:rPr>
              <a:t>Some syntheses require a change in both the carbon skeleton and in the functional groups</a:t>
            </a:r>
          </a:p>
          <a:p>
            <a:pPr eaLnBrk="1" hangingPunct="1"/>
            <a:r>
              <a:rPr lang="en-US">
                <a:sym typeface="Symbol" charset="2"/>
              </a:rPr>
              <a:t>Solving such syntheses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Analyze the structures of the reactant and product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Asses HOW the carbon skeleton has changed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Asses HOW the functional groups have changed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Review the proposed steps to make sure that the regioselectivity and stereoselectivity in each step lead to the desired product</a:t>
            </a:r>
          </a:p>
          <a:p>
            <a:pPr eaLnBrk="1" hangingPunct="1"/>
            <a:r>
              <a:rPr lang="en-US">
                <a:sym typeface="Symbol" charset="2"/>
              </a:rPr>
              <a:t>Practice with SkillBuilder 12.3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12.4 Approach for Complex Syntheses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 the synthesis below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Analyze the structures of the reactant and product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Asses HOW the carbon skeleton has changed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Asses HOW the functional groups have changed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Review the proposed steps to make sure that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regioselectivity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stereoselectivity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in each step lead to the desired product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24025" y="4359275"/>
          <a:ext cx="546576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S ChemDraw Drawing" r:id="rId3" imgW="3650950" imgH="933700" progId="ChemDraw.Document.6.0">
                  <p:embed/>
                </p:oleObj>
              </mc:Choice>
              <mc:Fallback>
                <p:oleObj name="CS ChemDraw Drawing" r:id="rId3" imgW="3650950" imgH="93370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4359275"/>
                        <a:ext cx="5465763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12.5 Retrosynthetic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>
                <a:sym typeface="Symbol" charset="2"/>
              </a:rPr>
              <a:t>For more challenging, complex multi-step syntheses, it is often helpful to work backwards (retro) in our analysis, although the same basic analysis is performed</a:t>
            </a:r>
          </a:p>
          <a:p>
            <a:pPr eaLnBrk="1" hangingPunct="1"/>
            <a:r>
              <a:rPr lang="en-US">
                <a:sym typeface="Symbol" charset="2"/>
              </a:rPr>
              <a:t>Perform a retrosynthetic analysis for the reaction below</a:t>
            </a:r>
          </a:p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endParaRPr lang="en-US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Analyze the structure of the reactant and product. </a:t>
            </a:r>
            <a:r>
              <a:rPr lang="en-US" i="1">
                <a:sym typeface="Symbol" charset="2"/>
              </a:rPr>
              <a:t>What functional groups are we dealing with?</a:t>
            </a:r>
            <a:endParaRPr lang="en-US">
              <a:sym typeface="Symbol" charset="2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/>
          <a:srcRect b="25201"/>
          <a:stretch>
            <a:fillRect/>
          </a:stretch>
        </p:blipFill>
        <p:spPr bwMode="auto">
          <a:xfrm>
            <a:off x="1959781" y="3052762"/>
            <a:ext cx="5224439" cy="146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12.5 Retrosynthetic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457200" eaLnBrk="1" hangingPunct="1"/>
            <a:r>
              <a:rPr lang="en-US" dirty="0">
                <a:solidFill>
                  <a:srgbClr val="C6C3C3"/>
                </a:solidFill>
                <a:sym typeface="Symbol" charset="2"/>
              </a:rPr>
              <a:t>Perform a </a:t>
            </a:r>
            <a:r>
              <a:rPr lang="en-US" dirty="0" err="1">
                <a:solidFill>
                  <a:srgbClr val="C6C3C3"/>
                </a:solidFill>
                <a:sym typeface="Symbol" charset="2"/>
              </a:rPr>
              <a:t>retrosynthetic</a:t>
            </a:r>
            <a:r>
              <a:rPr lang="en-US" dirty="0">
                <a:solidFill>
                  <a:srgbClr val="C6C3C3"/>
                </a:solidFill>
                <a:sym typeface="Symbol" charset="2"/>
              </a:rPr>
              <a:t> analysis for the reaction below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Arial" charset="0"/>
              <a:buNone/>
            </a:pPr>
            <a:endParaRPr lang="en-US" dirty="0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 startAt="2"/>
            </a:pPr>
            <a:r>
              <a:rPr lang="en-US" dirty="0">
                <a:sym typeface="Symbol" charset="2"/>
              </a:rPr>
              <a:t>Asses HOW the carbon skeleton has changed</a:t>
            </a:r>
            <a:r>
              <a:rPr lang="en-US" dirty="0" smtClean="0">
                <a:sym typeface="Symbol" charset="2"/>
              </a:rPr>
              <a:t>. </a:t>
            </a:r>
            <a:r>
              <a:rPr lang="en-US" i="1" dirty="0" smtClean="0">
                <a:sym typeface="Symbol" charset="2"/>
              </a:rPr>
              <a:t>In </a:t>
            </a:r>
            <a:r>
              <a:rPr lang="en-US" i="1" dirty="0">
                <a:sym typeface="Symbol" charset="2"/>
              </a:rPr>
              <a:t>this specific case, the carbon skeleton is not changing</a:t>
            </a:r>
            <a:endParaRPr lang="en-US" dirty="0">
              <a:sym typeface="Symbol" charset="2"/>
            </a:endParaRPr>
          </a:p>
          <a:p>
            <a:pPr marL="514350" indent="-457200" eaLnBrk="1" hangingPunct="1"/>
            <a:endParaRPr lang="en-US" dirty="0">
              <a:sym typeface="Symbol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201"/>
          <a:stretch>
            <a:fillRect/>
          </a:stretch>
        </p:blipFill>
        <p:spPr bwMode="auto">
          <a:xfrm>
            <a:off x="1959781" y="1590115"/>
            <a:ext cx="5224439" cy="146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12.5 Retrosynthetic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6C3C3"/>
                </a:solidFill>
                <a:sym typeface="Symbol" charset="2"/>
              </a:rPr>
              <a:t>Perform a </a:t>
            </a:r>
            <a:r>
              <a:rPr lang="en-US" dirty="0" err="1">
                <a:solidFill>
                  <a:srgbClr val="C6C3C3"/>
                </a:solidFill>
                <a:sym typeface="Symbol" charset="2"/>
              </a:rPr>
              <a:t>retrosynthetic</a:t>
            </a:r>
            <a:r>
              <a:rPr lang="en-US" dirty="0">
                <a:solidFill>
                  <a:srgbClr val="C6C3C3"/>
                </a:solidFill>
                <a:sym typeface="Symbol" charset="2"/>
              </a:rPr>
              <a:t> analysis for the reaction below</a:t>
            </a:r>
          </a:p>
          <a:p>
            <a:pPr eaLnBrk="1" hangingPunct="1"/>
            <a:r>
              <a:rPr lang="en-US" dirty="0">
                <a:sym typeface="Symbol" charset="2"/>
              </a:rPr>
              <a:t>Work backwards: focus on the last step in the synthesis</a:t>
            </a:r>
          </a:p>
          <a:p>
            <a:pPr marL="914400" lvl="1" indent="-457200" eaLnBrk="1" hangingPunct="1">
              <a:buFont typeface="Calibri" charset="0"/>
              <a:buAutoNum type="arabicPeriod" startAt="3"/>
            </a:pPr>
            <a:r>
              <a:rPr lang="en-US" dirty="0">
                <a:sym typeface="Symbol" charset="2"/>
              </a:rPr>
              <a:t>Asses HOW the functional groups have changed</a:t>
            </a:r>
            <a:r>
              <a:rPr lang="en-US" dirty="0" smtClean="0">
                <a:sym typeface="Symbol" charset="2"/>
              </a:rPr>
              <a:t>. </a:t>
            </a:r>
            <a:r>
              <a:rPr lang="en-US" i="1" dirty="0" smtClean="0">
                <a:sym typeface="Symbol" charset="2"/>
              </a:rPr>
              <a:t>We </a:t>
            </a:r>
            <a:r>
              <a:rPr lang="en-US" i="1" dirty="0">
                <a:sym typeface="Symbol" charset="2"/>
              </a:rPr>
              <a:t>want to make an </a:t>
            </a:r>
            <a:r>
              <a:rPr lang="en-US" i="1" dirty="0" err="1">
                <a:sym typeface="Symbol" charset="2"/>
              </a:rPr>
              <a:t>alkyne</a:t>
            </a:r>
            <a:r>
              <a:rPr lang="en-US" i="1" dirty="0">
                <a:sym typeface="Symbol" charset="2"/>
              </a:rPr>
              <a:t>, so what reactions do we know that can be used to make an </a:t>
            </a:r>
            <a:r>
              <a:rPr lang="en-US" i="1" dirty="0" err="1">
                <a:sym typeface="Symbol" charset="2"/>
              </a:rPr>
              <a:t>alkyne</a:t>
            </a:r>
            <a:r>
              <a:rPr lang="en-US" i="1" dirty="0">
                <a:sym typeface="Symbol" charset="2"/>
              </a:rPr>
              <a:t>? – see next slide</a:t>
            </a:r>
            <a:endParaRPr lang="en-US" dirty="0">
              <a:sym typeface="Symbol" charset="2"/>
            </a:endParaRP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1762" y="3306763"/>
            <a:ext cx="87760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/>
              <a:t>12.1 One-Step Syntheses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building a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home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you must have the right tools, but you also need to know HOW to use the tools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building a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molecule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(designing a synthesis), a lot of tools are available. Where are they?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To optimize your synthesis, you must understand HOW the tools work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What tools (reagents and conditions) are needed for the synthesis below?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36813" y="5281764"/>
            <a:ext cx="3800475" cy="84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12.5 Retrosynthetic Analysis</a:t>
            </a:r>
          </a:p>
        </p:txBody>
      </p:sp>
      <p:pic>
        <p:nvPicPr>
          <p:cNvPr id="2560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95505" y="1318289"/>
            <a:ext cx="5777058" cy="480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6038" y="1363663"/>
            <a:ext cx="3313112" cy="4897437"/>
          </a:xfrm>
        </p:spPr>
        <p:txBody>
          <a:bodyPr/>
          <a:lstStyle/>
          <a:p>
            <a:pPr marL="914400" lvl="1" indent="-457200" eaLnBrk="1" hangingPunct="1">
              <a:defRPr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We only learned one method to synthesize an 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alkyne</a:t>
            </a: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Review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regioselectivity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stereoselectivity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in each step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67951" y="1295400"/>
            <a:ext cx="557029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12.5 Retrosynthetic Analysis</a:t>
            </a:r>
          </a:p>
        </p:txBody>
      </p:sp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6263" y="5551488"/>
            <a:ext cx="70167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244475" y="2774950"/>
            <a:ext cx="5489575" cy="3486150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last step in the synthesis must involve 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geminal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dihalide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45720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WHY not a vicinal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dihalide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? How would a vicinal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dihalide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be made?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12.5 Retrosynthetic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>
                <a:sym typeface="Symbol" charset="2"/>
              </a:rPr>
              <a:t>A retrosynthetic arrow is used by chemists to show the sequence of reactions in the reverse direction</a:t>
            </a:r>
          </a:p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r>
              <a:rPr lang="en-US">
                <a:sym typeface="Symbol" charset="2"/>
              </a:rPr>
              <a:t>Now, let’s continue the analysis by working another step backwards</a:t>
            </a: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41450" y="2246261"/>
            <a:ext cx="6229350" cy="210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12.5 Retrosynthetic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514350" eaLnBrk="1" hangingPunct="1"/>
            <a:r>
              <a:rPr lang="en-US">
                <a:sym typeface="Symbol" charset="2"/>
              </a:rPr>
              <a:t>Analyze the structure of the reactant and product. </a:t>
            </a:r>
            <a:r>
              <a:rPr lang="en-US" i="1">
                <a:sym typeface="Symbol" charset="2"/>
              </a:rPr>
              <a:t>Do we know of a method to synthesize a geminal dihalide?</a:t>
            </a:r>
          </a:p>
          <a:p>
            <a:pPr marL="914400" lvl="1" indent="-514350" eaLnBrk="1" hangingPunct="1"/>
            <a:r>
              <a:rPr lang="en-US" i="1">
                <a:sym typeface="Symbol" charset="2"/>
              </a:rPr>
              <a:t>Yes, we can use an addition reaction</a:t>
            </a:r>
          </a:p>
          <a:p>
            <a:pPr marL="914400" lvl="1" indent="-514350" eaLnBrk="1" hangingPunct="1"/>
            <a:endParaRPr lang="en-US" i="1">
              <a:sym typeface="Symbol" charset="2"/>
            </a:endParaRPr>
          </a:p>
          <a:p>
            <a:pPr marL="914400" lvl="1" indent="-514350" eaLnBrk="1" hangingPunct="1"/>
            <a:endParaRPr lang="en-US" i="1">
              <a:sym typeface="Symbol" charset="2"/>
            </a:endParaRPr>
          </a:p>
          <a:p>
            <a:pPr marL="914400" lvl="1" indent="-514350" eaLnBrk="1" hangingPunct="1"/>
            <a:endParaRPr lang="en-US" i="1">
              <a:sym typeface="Symbol" charset="2"/>
            </a:endParaRPr>
          </a:p>
          <a:p>
            <a:pPr marL="914400" lvl="1" indent="-514350" eaLnBrk="1" hangingPunct="1"/>
            <a:endParaRPr lang="en-US" i="1">
              <a:sym typeface="Symbol" charset="2"/>
            </a:endParaRPr>
          </a:p>
          <a:p>
            <a:pPr marL="914400" lvl="1" indent="-514350" eaLnBrk="1" hangingPunct="1"/>
            <a:endParaRPr lang="en-US" i="1">
              <a:sym typeface="Symbol" charset="2"/>
            </a:endParaRPr>
          </a:p>
          <a:p>
            <a:pPr marL="914400" lvl="1" indent="-514350" eaLnBrk="1" hangingPunct="1"/>
            <a:r>
              <a:rPr lang="en-US" i="1">
                <a:sym typeface="Symbol" charset="2"/>
              </a:rPr>
              <a:t>What reagents do we need?</a:t>
            </a:r>
            <a:endParaRPr lang="en-US">
              <a:sym typeface="Symbol" charset="2"/>
            </a:endParaRP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0087" y="2543850"/>
            <a:ext cx="5803826" cy="213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12.5 Retrosynthetic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514350" eaLnBrk="1" hangingPunct="1"/>
            <a:r>
              <a:rPr lang="en-US">
                <a:sym typeface="Symbol" charset="2"/>
              </a:rPr>
              <a:t>In the full retrosynthetic analysis, so far we have the last two steps worked out</a:t>
            </a:r>
            <a:endParaRPr lang="en-US" i="1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i="1">
              <a:sym typeface="Symbol" charset="2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>
              <a:sym typeface="Symbol" charset="2"/>
            </a:endParaRPr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0759" y="2184400"/>
            <a:ext cx="7622483" cy="191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12.5 Retrosynthetic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514350" eaLnBrk="1" hangingPunct="1"/>
            <a:r>
              <a:rPr lang="en-US">
                <a:sym typeface="Symbol" charset="2"/>
              </a:rPr>
              <a:t>Recall that we used this method previously for converting alkenes to alkynes</a:t>
            </a:r>
            <a:endParaRPr lang="en-US" i="1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i="1">
              <a:sym typeface="Symbol" charset="2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>
              <a:sym typeface="Symbol" charset="2"/>
            </a:endParaRPr>
          </a:p>
        </p:txBody>
      </p:sp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7255" y="2201863"/>
            <a:ext cx="860949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12.5 Retrosynthetic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514350" eaLnBrk="1" hangingPunct="1"/>
            <a:r>
              <a:rPr lang="en-US">
                <a:sym typeface="Symbol" charset="2"/>
              </a:rPr>
              <a:t>One step remains in the analysis, so we can work in the forward direction</a:t>
            </a:r>
            <a:endParaRPr lang="en-US" i="1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endParaRPr lang="en-US" i="1">
              <a:sym typeface="Symbol" charset="2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>
              <a:sym typeface="Symbol" charset="2"/>
            </a:endParaRP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5606" y="2204175"/>
            <a:ext cx="8112788" cy="395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755900" y="3603625"/>
            <a:ext cx="4327525" cy="1449388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Why is the Ts group necessary?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12.5 Retrosynthetic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lvl="1" indent="-514350" eaLnBrk="1" hangingPunct="1">
              <a:buClr>
                <a:srgbClr val="1F9FAF"/>
              </a:buCl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Review the proposed steps to make sure that the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regioselectivity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and </a:t>
            </a: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stereoselectivity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 in each step lead to the desired product</a:t>
            </a: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514350" eaLnBrk="1" hangingPunct="1">
              <a:buFont typeface="+mj-lt"/>
              <a:buAutoNum type="arabicPeriod" startAt="5"/>
              <a:defRPr/>
            </a:pP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514350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SkillBuilder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12.4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50432" y="2539229"/>
            <a:ext cx="6243137" cy="164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12.5 Retrosynthetic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514350" eaLnBrk="1" hangingPunct="1"/>
            <a:r>
              <a:rPr lang="en-US" dirty="0">
                <a:sym typeface="Symbol" charset="2"/>
              </a:rPr>
              <a:t>Perform a </a:t>
            </a:r>
            <a:r>
              <a:rPr lang="en-US" dirty="0" err="1">
                <a:sym typeface="Symbol" charset="2"/>
              </a:rPr>
              <a:t>retrosynthetic</a:t>
            </a:r>
            <a:r>
              <a:rPr lang="en-US" dirty="0">
                <a:sym typeface="Symbol" charset="2"/>
              </a:rPr>
              <a:t> analysis for the conversion below</a:t>
            </a:r>
          </a:p>
          <a:p>
            <a:pPr marL="914400" lvl="1" indent="-514350" eaLnBrk="1" hangingPunct="1"/>
            <a:endParaRPr lang="en-US" dirty="0">
              <a:sym typeface="Symbol" charset="2"/>
            </a:endParaRPr>
          </a:p>
          <a:p>
            <a:pPr marL="914400" lvl="1" indent="-514350" eaLnBrk="1" hangingPunct="1"/>
            <a:endParaRPr lang="en-US" dirty="0">
              <a:sym typeface="Symbol" charset="2"/>
            </a:endParaRPr>
          </a:p>
          <a:p>
            <a:pPr marL="914400" lvl="1" indent="-514350" eaLnBrk="1" hangingPunct="1"/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5"/>
            </a:pPr>
            <a:endParaRPr lang="en-US" i="1" dirty="0">
              <a:sym typeface="Symbol" charset="2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28813" y="1971675"/>
          <a:ext cx="5465762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S ChemDraw Drawing" r:id="rId3" imgW="3650950" imgH="933700" progId="ChemDraw.Document.6.0">
                  <p:embed/>
                </p:oleObj>
              </mc:Choice>
              <mc:Fallback>
                <p:oleObj name="CS ChemDraw Drawing" r:id="rId3" imgW="3650950" imgH="93370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971675"/>
                        <a:ext cx="5465762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12.6 Practical Tips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514350" eaLnBrk="1" hangingPunct="1"/>
            <a:r>
              <a:rPr lang="en-US">
                <a:sym typeface="Symbol" charset="2"/>
              </a:rPr>
              <a:t>To build a molecule, you must be able to choose the right tools for the job</a:t>
            </a:r>
          </a:p>
          <a:p>
            <a:pPr marL="514350" indent="-514350" eaLnBrk="1" hangingPunct="1"/>
            <a:r>
              <a:rPr lang="en-US">
                <a:sym typeface="Symbol" charset="2"/>
              </a:rPr>
              <a:t>It will be helpful if you create a list of tools and categorize them into two sets of reactions</a:t>
            </a:r>
          </a:p>
          <a:p>
            <a:pPr marL="1022350" lvl="1" indent="-51435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Reactions that alter the carbon skeleton – see section 12.3</a:t>
            </a:r>
          </a:p>
          <a:p>
            <a:pPr marL="1022350" lvl="1" indent="-51435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Reactions that alter the functional groups – see section 12.2</a:t>
            </a:r>
          </a:p>
          <a:p>
            <a:pPr marL="514350" indent="-514350" eaLnBrk="1" hangingPunct="1"/>
            <a:endParaRPr lang="en-US">
              <a:sym typeface="Symbol" charset="2"/>
            </a:endParaRPr>
          </a:p>
          <a:p>
            <a:pPr marL="514350" indent="-514350" eaLnBrk="1" hangingPunct="1"/>
            <a:r>
              <a:rPr lang="en-US">
                <a:sym typeface="Symbol" charset="2"/>
              </a:rPr>
              <a:t>As we learn more reactions, expand your list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/>
              <a:t>12.1 One-Step Syntheses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 dirty="0">
                <a:sym typeface="Symbol" charset="2"/>
              </a:rPr>
              <a:t>You may be able to solve one-step syntheses by matching the reaction pattern with an example in the text book</a:t>
            </a:r>
          </a:p>
          <a:p>
            <a:pPr lvl="1" eaLnBrk="1" hangingPunct="1"/>
            <a:r>
              <a:rPr lang="en-US" dirty="0">
                <a:sym typeface="Symbol" charset="2"/>
              </a:rPr>
              <a:t>To add Br-Br across a C=C double bond, an </a:t>
            </a:r>
            <a:r>
              <a:rPr lang="en-US" dirty="0" err="1">
                <a:sym typeface="Symbol" charset="2"/>
              </a:rPr>
              <a:t>alkene</a:t>
            </a:r>
            <a:r>
              <a:rPr lang="en-US" dirty="0">
                <a:sym typeface="Symbol" charset="2"/>
              </a:rPr>
              <a:t> is generally treated with Br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/ CCl</a:t>
            </a:r>
            <a:r>
              <a:rPr lang="en-US" baseline="-25000" dirty="0">
                <a:sym typeface="Symbol" charset="2"/>
              </a:rPr>
              <a:t>4</a:t>
            </a:r>
            <a:r>
              <a:rPr lang="en-US" dirty="0">
                <a:sym typeface="Symbol" charset="2"/>
              </a:rPr>
              <a:t> in the dark</a:t>
            </a:r>
          </a:p>
          <a:p>
            <a:pPr eaLnBrk="1" hangingPunct="1"/>
            <a:r>
              <a:rPr lang="en-US" dirty="0">
                <a:sym typeface="Symbol" charset="2"/>
              </a:rPr>
              <a:t>How do you solve such syntheses without the textbook and without having to memorize each set of reagents?</a:t>
            </a:r>
          </a:p>
          <a:p>
            <a:pPr lvl="1" eaLnBrk="1" hangingPunct="1"/>
            <a:r>
              <a:rPr lang="en-US" dirty="0">
                <a:sym typeface="Symbol" charset="2"/>
              </a:rPr>
              <a:t>Learning to use any tool requires PRACTICE</a:t>
            </a:r>
          </a:p>
          <a:p>
            <a:pPr lvl="1" eaLnBrk="1" hangingPunct="1"/>
            <a:r>
              <a:rPr lang="en-US" dirty="0">
                <a:sym typeface="Symbol" charset="2"/>
              </a:rPr>
              <a:t>Its also helpful to know mechanisms</a:t>
            </a:r>
            <a:r>
              <a:rPr lang="en-US" dirty="0" smtClean="0">
                <a:sym typeface="Symbol" charset="2"/>
              </a:rPr>
              <a:t>. WHY</a:t>
            </a:r>
            <a:r>
              <a:rPr lang="en-US" dirty="0">
                <a:sym typeface="Symbol" charset="2"/>
              </a:rPr>
              <a:t>?</a:t>
            </a:r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36813" y="5281764"/>
            <a:ext cx="3800475" cy="84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12.6 Create Your Own Problems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514350" eaLnBrk="1" hangingPunct="1"/>
            <a:r>
              <a:rPr lang="en-US">
                <a:sym typeface="Symbol" charset="2"/>
              </a:rPr>
              <a:t>A great way to practice syntheses is to design your own problems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Start with a relatively simple reactant compound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Choose a set of reagents to change the compound’s carbon skeleton or functional groups, and predict the structure of the product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Repeat step 2 a few more times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Take out all of the intermediates and reagents so you don’t give the answer away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Swap problems with a classmate to practice more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12.6 Create Your Own Problems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514350" eaLnBrk="1" hangingPunct="1"/>
            <a:r>
              <a:rPr lang="en-US" dirty="0">
                <a:sym typeface="Symbol" charset="2"/>
              </a:rPr>
              <a:t>This process will help you to think about syntheses in new ways</a:t>
            </a:r>
          </a:p>
          <a:p>
            <a:pPr marL="514350" indent="-514350" eaLnBrk="1" hangingPunct="1"/>
            <a:r>
              <a:rPr lang="en-US" dirty="0">
                <a:sym typeface="Symbol" charset="2"/>
              </a:rPr>
              <a:t>Let’s work through an example</a:t>
            </a: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Start with a relatively simple reactant compound</a:t>
            </a:r>
            <a:r>
              <a:rPr lang="en-US" dirty="0" smtClean="0">
                <a:sym typeface="Symbol" charset="2"/>
              </a:rPr>
              <a:t>. </a:t>
            </a:r>
            <a:r>
              <a:rPr lang="en-US" i="1" dirty="0" smtClean="0">
                <a:sym typeface="Symbol" charset="2"/>
              </a:rPr>
              <a:t>Let’s </a:t>
            </a:r>
            <a:r>
              <a:rPr lang="en-US" i="1" dirty="0">
                <a:sym typeface="Symbol" charset="2"/>
              </a:rPr>
              <a:t>start with acetylene</a:t>
            </a:r>
            <a:endParaRPr lang="en-US" dirty="0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/>
            </a:pPr>
            <a:r>
              <a:rPr lang="en-US" dirty="0">
                <a:sym typeface="Symbol" charset="2"/>
              </a:rPr>
              <a:t>Choose a set of reagents to change the compound’s carbon skeleton or functional groups, and predict the structure of the product</a:t>
            </a: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49563" y="4544799"/>
            <a:ext cx="3600450" cy="7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12.6 Create Your Own Problems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914400" lvl="1" indent="-514350" eaLnBrk="1" hangingPunct="1">
              <a:buFont typeface="Calibri" charset="0"/>
              <a:buAutoNum type="arabicPeriod" startAt="3"/>
            </a:pPr>
            <a:r>
              <a:rPr lang="en-US">
                <a:sym typeface="Symbol" charset="2"/>
              </a:rPr>
              <a:t>Repeat step 2 a few more times</a:t>
            </a: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endParaRPr lang="en-US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r>
              <a:rPr lang="en-US">
                <a:sym typeface="Symbol" charset="2"/>
              </a:rPr>
              <a:t>Take out all of the intermediates and reagents so you don’t give the answer away</a:t>
            </a:r>
          </a:p>
          <a:p>
            <a:pPr marL="1314450" lvl="2" indent="-514350" eaLnBrk="1" hangingPunct="1">
              <a:buFont typeface="Calibri" charset="0"/>
              <a:buAutoNum type="arabicPeriod" startAt="3"/>
            </a:pPr>
            <a:endParaRPr lang="en-US">
              <a:sym typeface="Symbol" charset="2"/>
            </a:endParaRPr>
          </a:p>
          <a:p>
            <a:pPr marL="1314450" lvl="2" indent="-514350" eaLnBrk="1" hangingPunct="1">
              <a:buFont typeface="Calibri" charset="0"/>
              <a:buAutoNum type="arabicPeriod" startAt="3"/>
            </a:pPr>
            <a:endParaRPr lang="en-US">
              <a:sym typeface="Symbol" charset="2"/>
            </a:endParaRPr>
          </a:p>
          <a:p>
            <a:pPr marL="914400" lvl="1" indent="-514350" eaLnBrk="1" hangingPunct="1">
              <a:buFont typeface="Calibri" charset="0"/>
              <a:buAutoNum type="arabicPeriod" startAt="3"/>
            </a:pPr>
            <a:r>
              <a:rPr lang="en-US">
                <a:sym typeface="Symbol" charset="2"/>
              </a:rPr>
              <a:t>Swap problems with a classmate</a:t>
            </a: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60201" y="1651000"/>
            <a:ext cx="680936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3"/>
          <a:srcRect l="50617"/>
          <a:stretch>
            <a:fillRect/>
          </a:stretch>
        </p:blipFill>
        <p:spPr bwMode="auto">
          <a:xfrm>
            <a:off x="1773094" y="2699543"/>
            <a:ext cx="5597812" cy="11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32950" y="4681984"/>
            <a:ext cx="3678101" cy="60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12.6 Create Your Own Problems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There will often be more than one way to solve a synthesis problem</a:t>
            </a:r>
          </a:p>
          <a:p>
            <a:pPr marL="514350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514350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general, 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chemist’s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goal is to find the most facile synthesis generally having the fewest steps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  <p:pic>
        <p:nvPicPr>
          <p:cNvPr id="14" name="Picture 13" descr="klein2e_figun_12_p569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8611" y="2013895"/>
            <a:ext cx="6166779" cy="2642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Additional Practice Problems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Give necessary reagents for the transformation below.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968375" y="2043113"/>
          <a:ext cx="507365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S ChemDraw Drawing" r:id="rId3" imgW="5073030" imgH="1575399" progId="ChemDraw.Document.6.0">
                  <p:embed/>
                </p:oleObj>
              </mc:Choice>
              <mc:Fallback>
                <p:oleObj name="CS ChemDraw Drawing" r:id="rId3" imgW="5073030" imgH="1575399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2043113"/>
                        <a:ext cx="507365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Additional Practice Problems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Give necessary reagents for the transformation below.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912813" y="1738313"/>
          <a:ext cx="5129212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S ChemDraw Drawing" r:id="rId3" imgW="5129460" imgH="2047965" progId="ChemDraw.Document.6.0">
                  <p:embed/>
                </p:oleObj>
              </mc:Choice>
              <mc:Fallback>
                <p:oleObj name="CS ChemDraw Drawing" r:id="rId3" imgW="5129460" imgH="204796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1738313"/>
                        <a:ext cx="5129212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Additional Practice Problems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Give necessary reagents for the transformation below.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901700" y="1758950"/>
          <a:ext cx="6211888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S ChemDraw Drawing" r:id="rId3" imgW="6211350" imgH="2235320" progId="ChemDraw.Document.6.0">
                  <p:embed/>
                </p:oleObj>
              </mc:Choice>
              <mc:Fallback>
                <p:oleObj name="CS ChemDraw Drawing" r:id="rId3" imgW="6211350" imgH="223532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58950"/>
                        <a:ext cx="6211888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93675"/>
            <a:ext cx="8229600" cy="931863"/>
          </a:xfrm>
        </p:spPr>
        <p:txBody>
          <a:bodyPr/>
          <a:lstStyle/>
          <a:p>
            <a:pPr eaLnBrk="1" hangingPunct="1"/>
            <a:r>
              <a:rPr lang="en-US"/>
              <a:t>12.1 One-Step Syntheses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>
                <a:sym typeface="Symbol" charset="2"/>
              </a:rPr>
              <a:t>Solving one-step syntheses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Analyze the structures of the reactant and product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Asses HOW the functional groups have changed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Use the reactions and mechanisms you have learned to determine appropriate reagents and conditions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r>
              <a:rPr lang="en-US">
                <a:sym typeface="Symbol" charset="2"/>
              </a:rPr>
              <a:t>Check your answer by working out the mechanism</a:t>
            </a:r>
          </a:p>
          <a:p>
            <a:pPr eaLnBrk="1" hangingPunct="1"/>
            <a:r>
              <a:rPr lang="en-US">
                <a:sym typeface="Symbol" charset="2"/>
              </a:rPr>
              <a:t>Solve the synthesis</a:t>
            </a:r>
          </a:p>
          <a:p>
            <a:pPr marL="1314450" lvl="2" indent="-457200" eaLnBrk="1" hangingPunct="1"/>
            <a:endParaRPr lang="en-US">
              <a:sym typeface="Symbol" charset="2"/>
            </a:endParaRPr>
          </a:p>
          <a:p>
            <a:pPr marL="1314450" lvl="2" indent="-457200" eaLnBrk="1" hangingPunct="1"/>
            <a:endParaRPr lang="en-US">
              <a:sym typeface="Symbol" charset="2"/>
            </a:endParaRPr>
          </a:p>
          <a:p>
            <a:pPr eaLnBrk="1" hangingPunct="1"/>
            <a:r>
              <a:rPr lang="en-US">
                <a:sym typeface="Symbol" charset="2"/>
              </a:rPr>
              <a:t>Practice with conceptual checkpoints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>
                <a:sym typeface="Symbol" charset="2"/>
              </a:rPr>
              <a:t>	12.1 and 12.2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79312" y="3834482"/>
            <a:ext cx="4105650" cy="121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12.2 Functional Group Transformations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>
                <a:sym typeface="Symbol" charset="2"/>
              </a:rPr>
              <a:t>Let’s review some synthetic tools we have learned so far</a:t>
            </a:r>
          </a:p>
          <a:p>
            <a:pPr eaLnBrk="1" hangingPunct="1"/>
            <a:r>
              <a:rPr lang="en-US">
                <a:sym typeface="Symbol" charset="2"/>
              </a:rPr>
              <a:t>In chapter 9, we learned how to shift the position of a halide</a:t>
            </a:r>
          </a:p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r>
              <a:rPr lang="en-US">
                <a:sym typeface="Symbol" charset="2"/>
              </a:rPr>
              <a:t>The regiochemical considerations in this process are vital to making the correct product – see next slide</a:t>
            </a:r>
          </a:p>
          <a:p>
            <a:pPr marL="914400" lvl="1" indent="-457200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41600" y="2768600"/>
            <a:ext cx="7548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4950" y="1080514"/>
            <a:ext cx="6878638" cy="529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12.2 Functional Group Transformations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265738" y="2727325"/>
            <a:ext cx="3625850" cy="22018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Explain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regiochemistry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for each reaction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761" y="1125538"/>
            <a:ext cx="7797564" cy="507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12.2 Functional Group Transformations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641975" y="2386013"/>
            <a:ext cx="3435350" cy="22018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techniques are slightly modified for an -OH group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Explain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regiochemistry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for each reaction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743" y="1125538"/>
            <a:ext cx="7202314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12.2 Functional Group Transformations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929188" y="2386013"/>
            <a:ext cx="4148137" cy="22018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In chapter 9, we learned how to shift the position of a C=C double bond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Explain the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regiochemistry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for each reaction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93675"/>
            <a:ext cx="9144000" cy="931863"/>
          </a:xfrm>
        </p:spPr>
        <p:txBody>
          <a:bodyPr/>
          <a:lstStyle/>
          <a:p>
            <a:pPr eaLnBrk="1" hangingPunct="1"/>
            <a:r>
              <a:rPr lang="en-US"/>
              <a:t>12.2 Functional Group Transformations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125538"/>
            <a:ext cx="8689975" cy="5230812"/>
          </a:xfrm>
        </p:spPr>
        <p:txBody>
          <a:bodyPr/>
          <a:lstStyle/>
          <a:p>
            <a:pPr eaLnBrk="1" hangingPunct="1"/>
            <a:r>
              <a:rPr lang="en-US">
                <a:sym typeface="Symbol" charset="2"/>
              </a:rPr>
              <a:t>In chapter 11, we learned how to introduce a halide</a:t>
            </a:r>
          </a:p>
          <a:p>
            <a:pPr eaLnBrk="1" hangingPunct="1"/>
            <a:endParaRPr lang="en-US">
              <a:sym typeface="Symbol" charset="2"/>
            </a:endParaRPr>
          </a:p>
          <a:p>
            <a:pPr eaLnBrk="1" hangingPunct="1"/>
            <a:endParaRPr lang="en-US">
              <a:sym typeface="Symbol" charset="2"/>
            </a:endParaRPr>
          </a:p>
          <a:p>
            <a:pPr lvl="1" eaLnBrk="1" hangingPunct="1"/>
            <a:endParaRPr lang="en-US">
              <a:sym typeface="Symbol" charset="2"/>
            </a:endParaRPr>
          </a:p>
          <a:p>
            <a:pPr eaLnBrk="1" hangingPunct="1"/>
            <a:r>
              <a:rPr lang="en-US">
                <a:sym typeface="Symbol" charset="2"/>
              </a:rPr>
              <a:t>With the introduction of a halide and its subsequent elimination, we can control the degree of saturation</a:t>
            </a:r>
          </a:p>
          <a:p>
            <a:pPr lvl="1" eaLnBrk="1" hangingPunct="1">
              <a:buFont typeface="Calibri" charset="0"/>
              <a:buAutoNum type="arabicPeriod"/>
            </a:pPr>
            <a:endParaRPr lang="en-US">
              <a:sym typeface="Symbol" charset="2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/>
          <a:srcRect r="40375"/>
          <a:stretch>
            <a:fillRect/>
          </a:stretch>
        </p:blipFill>
        <p:spPr bwMode="auto">
          <a:xfrm>
            <a:off x="2298362" y="1710641"/>
            <a:ext cx="4547276" cy="139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0987" y="4189943"/>
            <a:ext cx="832202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2015 John Wiley &amp; Sons, Inc. All rights reserved.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12-</a:t>
            </a:r>
            <a:fld id="{047BE832-9139-C044-B9F8-FF74BF41CC4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Klein, Organic Chemistry 2e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26016</TotalTime>
  <Words>1989</Words>
  <Application>Microsoft Office PowerPoint</Application>
  <PresentationFormat>On-screen Show (4:3)</PresentationFormat>
  <Paragraphs>308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Klein1-Temp</vt:lpstr>
      <vt:lpstr>CS ChemDraw Drawing</vt:lpstr>
      <vt:lpstr>PowerPoint Presentation</vt:lpstr>
      <vt:lpstr>12.1 One-Step Syntheses</vt:lpstr>
      <vt:lpstr>12.1 One-Step Syntheses</vt:lpstr>
      <vt:lpstr>12.1 One-Step Syntheses</vt:lpstr>
      <vt:lpstr>12.2 Functional Group Transformations</vt:lpstr>
      <vt:lpstr>12.2 Functional Group Transformations</vt:lpstr>
      <vt:lpstr>12.2 Functional Group Transformations</vt:lpstr>
      <vt:lpstr>12.2 Functional Group Transformations</vt:lpstr>
      <vt:lpstr>12.2 Functional Group Transformations</vt:lpstr>
      <vt:lpstr>12.2 Functional Group Transformations</vt:lpstr>
      <vt:lpstr>12.3 Carbon Skeleton Transformations</vt:lpstr>
      <vt:lpstr>12.3 Carbon Skeleton Transformations</vt:lpstr>
      <vt:lpstr>12.3 Carbon Skeleton Transformations</vt:lpstr>
      <vt:lpstr>12.3 Carbon Skeleton Transformations</vt:lpstr>
      <vt:lpstr>12.4 Approach for Complex Syntheses</vt:lpstr>
      <vt:lpstr>12.4 Approach for Complex Syntheses</vt:lpstr>
      <vt:lpstr>12.5 Retrosynthetic Analysis</vt:lpstr>
      <vt:lpstr>12.5 Retrosynthetic Analysis</vt:lpstr>
      <vt:lpstr>12.5 Retrosynthetic Analysis</vt:lpstr>
      <vt:lpstr>12.5 Retrosynthetic Analysis</vt:lpstr>
      <vt:lpstr>12.5 Retrosynthetic Analysis</vt:lpstr>
      <vt:lpstr>12.5 Retrosynthetic Analysis</vt:lpstr>
      <vt:lpstr>12.5 Retrosynthetic Analysis</vt:lpstr>
      <vt:lpstr>12.5 Retrosynthetic Analysis</vt:lpstr>
      <vt:lpstr>12.5 Retrosynthetic Analysis</vt:lpstr>
      <vt:lpstr>12.5 Retrosynthetic Analysis</vt:lpstr>
      <vt:lpstr>12.5 Retrosynthetic Analysis</vt:lpstr>
      <vt:lpstr>12.5 Retrosynthetic Analysis</vt:lpstr>
      <vt:lpstr>12.6 Practical Tips</vt:lpstr>
      <vt:lpstr>12.6 Create Your Own Problems</vt:lpstr>
      <vt:lpstr>12.6 Create Your Own Problems</vt:lpstr>
      <vt:lpstr>12.6 Create Your Own Problems</vt:lpstr>
      <vt:lpstr>12.6 Create Your Own Problems</vt:lpstr>
      <vt:lpstr>Additional Practice Problems</vt:lpstr>
      <vt:lpstr>Additional Practice Problems</vt:lpstr>
      <vt:lpstr>Additional Practice Problems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Fryc, Mallory - Hoboken</cp:lastModifiedBy>
  <cp:revision>196</cp:revision>
  <dcterms:created xsi:type="dcterms:W3CDTF">2013-10-07T20:53:45Z</dcterms:created>
  <dcterms:modified xsi:type="dcterms:W3CDTF">2013-10-14T20:37:25Z</dcterms:modified>
</cp:coreProperties>
</file>