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3"/>
  </p:notesMasterIdLst>
  <p:sldIdLst>
    <p:sldId id="256" r:id="rId2"/>
    <p:sldId id="257" r:id="rId3"/>
    <p:sldId id="259" r:id="rId4"/>
    <p:sldId id="260" r:id="rId5"/>
    <p:sldId id="261" r:id="rId6"/>
    <p:sldId id="262" r:id="rId7"/>
    <p:sldId id="258" r:id="rId8"/>
    <p:sldId id="263" r:id="rId9"/>
    <p:sldId id="265" r:id="rId10"/>
    <p:sldId id="326" r:id="rId11"/>
    <p:sldId id="267" r:id="rId12"/>
    <p:sldId id="268" r:id="rId13"/>
    <p:sldId id="269" r:id="rId14"/>
    <p:sldId id="270" r:id="rId15"/>
    <p:sldId id="271" r:id="rId16"/>
    <p:sldId id="272" r:id="rId17"/>
    <p:sldId id="273" r:id="rId18"/>
    <p:sldId id="274" r:id="rId19"/>
    <p:sldId id="275" r:id="rId20"/>
    <p:sldId id="277" r:id="rId21"/>
    <p:sldId id="279" r:id="rId22"/>
    <p:sldId id="280" r:id="rId23"/>
    <p:sldId id="281" r:id="rId24"/>
    <p:sldId id="282" r:id="rId25"/>
    <p:sldId id="284" r:id="rId26"/>
    <p:sldId id="333" r:id="rId27"/>
    <p:sldId id="286" r:id="rId28"/>
    <p:sldId id="287" r:id="rId29"/>
    <p:sldId id="288" r:id="rId30"/>
    <p:sldId id="289" r:id="rId31"/>
    <p:sldId id="290" r:id="rId32"/>
    <p:sldId id="291" r:id="rId33"/>
    <p:sldId id="292" r:id="rId34"/>
    <p:sldId id="335" r:id="rId35"/>
    <p:sldId id="295" r:id="rId36"/>
    <p:sldId id="328" r:id="rId37"/>
    <p:sldId id="298" r:id="rId38"/>
    <p:sldId id="299" r:id="rId39"/>
    <p:sldId id="301" r:id="rId40"/>
    <p:sldId id="303" r:id="rId41"/>
    <p:sldId id="334" r:id="rId42"/>
    <p:sldId id="332" r:id="rId43"/>
    <p:sldId id="305" r:id="rId44"/>
    <p:sldId id="306" r:id="rId45"/>
    <p:sldId id="307" r:id="rId46"/>
    <p:sldId id="340" r:id="rId47"/>
    <p:sldId id="309" r:id="rId48"/>
    <p:sldId id="310" r:id="rId49"/>
    <p:sldId id="308" r:id="rId50"/>
    <p:sldId id="336" r:id="rId51"/>
    <p:sldId id="337" r:id="rId52"/>
    <p:sldId id="338" r:id="rId53"/>
    <p:sldId id="312" r:id="rId54"/>
    <p:sldId id="321" r:id="rId55"/>
    <p:sldId id="320" r:id="rId56"/>
    <p:sldId id="315" r:id="rId57"/>
    <p:sldId id="330" r:id="rId58"/>
    <p:sldId id="331" r:id="rId59"/>
    <p:sldId id="341" r:id="rId60"/>
    <p:sldId id="304" r:id="rId61"/>
    <p:sldId id="339" r:id="rId62"/>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rgbClr val="C82E32"/>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800" kern="1200">
        <a:solidFill>
          <a:srgbClr val="C82E32"/>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800" kern="1200">
        <a:solidFill>
          <a:srgbClr val="C82E32"/>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800" kern="1200">
        <a:solidFill>
          <a:srgbClr val="C82E32"/>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800" kern="1200">
        <a:solidFill>
          <a:srgbClr val="C82E32"/>
        </a:solidFill>
        <a:latin typeface="Arial" charset="0"/>
        <a:ea typeface="ＭＳ Ｐゴシック" charset="0"/>
        <a:cs typeface="ＭＳ Ｐゴシック" charset="0"/>
      </a:defRPr>
    </a:lvl5pPr>
    <a:lvl6pPr marL="2286000" algn="l" defTabSz="457200" rtl="0" eaLnBrk="1" latinLnBrk="0" hangingPunct="1">
      <a:defRPr sz="2800" kern="1200">
        <a:solidFill>
          <a:srgbClr val="C82E32"/>
        </a:solidFill>
        <a:latin typeface="Arial" charset="0"/>
        <a:ea typeface="ＭＳ Ｐゴシック" charset="0"/>
        <a:cs typeface="ＭＳ Ｐゴシック" charset="0"/>
      </a:defRPr>
    </a:lvl6pPr>
    <a:lvl7pPr marL="2743200" algn="l" defTabSz="457200" rtl="0" eaLnBrk="1" latinLnBrk="0" hangingPunct="1">
      <a:defRPr sz="2800" kern="1200">
        <a:solidFill>
          <a:srgbClr val="C82E32"/>
        </a:solidFill>
        <a:latin typeface="Arial" charset="0"/>
        <a:ea typeface="ＭＳ Ｐゴシック" charset="0"/>
        <a:cs typeface="ＭＳ Ｐゴシック" charset="0"/>
      </a:defRPr>
    </a:lvl7pPr>
    <a:lvl8pPr marL="3200400" algn="l" defTabSz="457200" rtl="0" eaLnBrk="1" latinLnBrk="0" hangingPunct="1">
      <a:defRPr sz="2800" kern="1200">
        <a:solidFill>
          <a:srgbClr val="C82E32"/>
        </a:solidFill>
        <a:latin typeface="Arial" charset="0"/>
        <a:ea typeface="ＭＳ Ｐゴシック" charset="0"/>
        <a:cs typeface="ＭＳ Ｐゴシック" charset="0"/>
      </a:defRPr>
    </a:lvl8pPr>
    <a:lvl9pPr marL="3657600" algn="l" defTabSz="457200" rtl="0" eaLnBrk="1" latinLnBrk="0" hangingPunct="1">
      <a:defRPr sz="2800" kern="1200">
        <a:solidFill>
          <a:srgbClr val="C82E32"/>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82E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385" autoAdjust="0"/>
  </p:normalViewPr>
  <p:slideViewPr>
    <p:cSldViewPr snapToGrid="0">
      <p:cViewPr>
        <p:scale>
          <a:sx n="100" d="100"/>
          <a:sy n="100" d="100"/>
        </p:scale>
        <p:origin x="-688" y="-144"/>
      </p:cViewPr>
      <p:guideLst>
        <p:guide orient="horz" pos="2160"/>
        <p:guide pos="2880"/>
      </p:guideLst>
    </p:cSldViewPr>
  </p:slideViewPr>
  <p:outlineViewPr>
    <p:cViewPr>
      <p:scale>
        <a:sx n="33" d="100"/>
        <a:sy n="33" d="100"/>
      </p:scale>
      <p:origin x="0" y="37824"/>
    </p:cViewPr>
  </p:outlineViewPr>
  <p:notesTextViewPr>
    <p:cViewPr>
      <p:scale>
        <a:sx n="100" d="100"/>
        <a:sy n="100" d="100"/>
      </p:scale>
      <p:origin x="0" y="0"/>
    </p:cViewPr>
  </p:notesTextViewPr>
  <p:sorterViewPr>
    <p:cViewPr>
      <p:scale>
        <a:sx n="66" d="100"/>
        <a:sy n="66" d="100"/>
      </p:scale>
      <p:origin x="0" y="5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F2DF632C-4716-6046-86BD-E92181BE4F69}" type="slidenum">
              <a:rPr lang="en-US"/>
              <a:pPr>
                <a:defRPr/>
              </a:pPr>
              <a:t>‹#›</a:t>
            </a:fld>
            <a:endParaRPr lang="en-US"/>
          </a:p>
        </p:txBody>
      </p:sp>
    </p:spTree>
    <p:extLst>
      <p:ext uri="{BB962C8B-B14F-4D97-AF65-F5344CB8AC3E}">
        <p14:creationId xmlns:p14="http://schemas.microsoft.com/office/powerpoint/2010/main" val="3445244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ED84ADC5-176C-D047-B4E9-FE0C74612603}" type="slidenum">
              <a:rPr lang="en-US" sz="1200">
                <a:solidFill>
                  <a:schemeClr val="tx1"/>
                </a:solidFill>
              </a:rPr>
              <a:pPr/>
              <a:t>1</a:t>
            </a:fld>
            <a:endParaRPr lang="en-US" sz="1200">
              <a:solidFill>
                <a:schemeClr val="tx1"/>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319E396A-B89C-9546-A3AA-AB2BF20DE876}" type="slidenum">
              <a:rPr lang="en-US" sz="1200">
                <a:solidFill>
                  <a:schemeClr val="tx1"/>
                </a:solidFill>
              </a:rPr>
              <a:pPr/>
              <a:t>10</a:t>
            </a:fld>
            <a:endParaRPr lang="en-US" sz="1200">
              <a:solidFill>
                <a:schemeClr val="tx1"/>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Figure 2.4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14BDE8FE-CF25-214D-9741-E2382DCC5D71}" type="slidenum">
              <a:rPr lang="en-US" sz="1200">
                <a:solidFill>
                  <a:schemeClr val="tx1"/>
                </a:solidFill>
              </a:rPr>
              <a:pPr/>
              <a:t>11</a:t>
            </a:fld>
            <a:endParaRPr lang="en-US" sz="1200">
              <a:solidFill>
                <a:schemeClr val="tx1"/>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Figure 2.5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B39BA7E5-25C8-364F-8F95-CAC1B11946D7}" type="slidenum">
              <a:rPr lang="en-US" sz="1200">
                <a:solidFill>
                  <a:schemeClr val="tx1"/>
                </a:solidFill>
              </a:rPr>
              <a:pPr/>
              <a:t>12</a:t>
            </a:fld>
            <a:endParaRPr lang="en-US" sz="1200">
              <a:solidFill>
                <a:schemeClr val="tx1"/>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BE850E52-A643-CB4B-A94B-23B86780FD01}" type="slidenum">
              <a:rPr lang="en-US" sz="1200">
                <a:solidFill>
                  <a:schemeClr val="tx1"/>
                </a:solidFill>
              </a:rPr>
              <a:pPr/>
              <a:t>13</a:t>
            </a:fld>
            <a:endParaRPr lang="en-US" sz="1200">
              <a:solidFill>
                <a:schemeClr val="tx1"/>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Figure 2.8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D04447A0-AF76-8B47-9D79-DFFAF6266BCC}" type="slidenum">
              <a:rPr lang="en-US" sz="1200">
                <a:solidFill>
                  <a:schemeClr val="tx1"/>
                </a:solidFill>
              </a:rPr>
              <a:pPr/>
              <a:t>14</a:t>
            </a:fld>
            <a:endParaRPr lang="en-US" sz="1200">
              <a:solidFill>
                <a:schemeClr val="tx1"/>
              </a:solidFill>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Figure 2.9</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E1FC8B88-FBDE-0A40-B0C1-A45CA847AB34}" type="slidenum">
              <a:rPr lang="en-US" sz="1200">
                <a:solidFill>
                  <a:schemeClr val="tx1"/>
                </a:solidFill>
              </a:rPr>
              <a:pPr/>
              <a:t>15</a:t>
            </a:fld>
            <a:endParaRPr lang="en-US" sz="1200">
              <a:solidFill>
                <a:schemeClr val="tx1"/>
              </a:solidFill>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Figure 2.10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415457DA-B1B3-4548-B5A9-372B030C6F0E}" type="slidenum">
              <a:rPr lang="en-US" sz="1200">
                <a:solidFill>
                  <a:schemeClr val="tx1"/>
                </a:solidFill>
              </a:rPr>
              <a:pPr/>
              <a:t>16</a:t>
            </a:fld>
            <a:endParaRPr lang="en-US" sz="1200">
              <a:solidFill>
                <a:schemeClr val="tx1"/>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Figure 2.11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8EFA214E-06BC-304A-B757-D59890A22E0E}" type="slidenum">
              <a:rPr lang="en-US" sz="1200">
                <a:solidFill>
                  <a:schemeClr val="tx1"/>
                </a:solidFill>
              </a:rPr>
              <a:pPr/>
              <a:t>17</a:t>
            </a:fld>
            <a:endParaRPr lang="en-US" sz="1200">
              <a:solidFill>
                <a:schemeClr val="tx1"/>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Figure 2.12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717C7C7F-ACEE-2A45-B656-34D0FC570596}" type="slidenum">
              <a:rPr lang="en-US" sz="1200">
                <a:solidFill>
                  <a:schemeClr val="tx1"/>
                </a:solidFill>
              </a:rPr>
              <a:pPr/>
              <a:t>18</a:t>
            </a:fld>
            <a:endParaRPr lang="en-US" sz="1200">
              <a:solidFill>
                <a:schemeClr val="tx1"/>
              </a:solidFill>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F19C9DD5-FBDF-B040-A2FD-96B07BC9FB92}" type="slidenum">
              <a:rPr lang="en-US" sz="1200">
                <a:solidFill>
                  <a:schemeClr val="tx1"/>
                </a:solidFill>
              </a:rPr>
              <a:pPr/>
              <a:t>19</a:t>
            </a:fld>
            <a:endParaRPr lang="en-US" sz="1200">
              <a:solidFill>
                <a:schemeClr val="tx1"/>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Table 2.1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BE603B7C-2B2E-FC4A-835A-627299B5A61D}" type="slidenum">
              <a:rPr lang="en-US" sz="1200">
                <a:solidFill>
                  <a:schemeClr val="tx1"/>
                </a:solidFill>
              </a:rPr>
              <a:pPr/>
              <a:t>2</a:t>
            </a:fld>
            <a:endParaRPr lang="en-US" sz="1200">
              <a:solidFill>
                <a:schemeClr val="tx1"/>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Figure 2.1  John Dalton (1766-1844)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E1BD5EBA-DA69-F343-AB24-32C2BFD9D31E}" type="slidenum">
              <a:rPr lang="en-US" sz="1200">
                <a:solidFill>
                  <a:schemeClr val="tx1"/>
                </a:solidFill>
              </a:rPr>
              <a:pPr/>
              <a:t>20</a:t>
            </a:fld>
            <a:endParaRPr lang="en-US" sz="1200">
              <a:solidFill>
                <a:schemeClr val="tx1"/>
              </a:solidFill>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06EACC2C-BB0A-DD41-A7FF-9AB268A1FC27}" type="slidenum">
              <a:rPr lang="en-US" sz="1200">
                <a:solidFill>
                  <a:schemeClr val="tx1"/>
                </a:solidFill>
              </a:rPr>
              <a:pPr/>
              <a:t>21</a:t>
            </a:fld>
            <a:endParaRPr lang="en-US" sz="1200">
              <a:solidFill>
                <a:schemeClr val="tx1"/>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1B63FA38-CA47-5944-A77B-E431A7F1B2B7}" type="slidenum">
              <a:rPr lang="en-US" sz="1200">
                <a:solidFill>
                  <a:schemeClr val="tx1"/>
                </a:solidFill>
              </a:rPr>
              <a:pPr/>
              <a:t>22</a:t>
            </a:fld>
            <a:endParaRPr lang="en-US" sz="1200">
              <a:solidFill>
                <a:schemeClr val="tx1"/>
              </a:solidFill>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839313DE-F185-3A4D-9D08-E7A6EFF74BEE}" type="slidenum">
              <a:rPr lang="en-US" sz="1200">
                <a:solidFill>
                  <a:schemeClr val="tx1"/>
                </a:solidFill>
              </a:rPr>
              <a:pPr/>
              <a:t>23</a:t>
            </a:fld>
            <a:endParaRPr lang="en-US" sz="1200">
              <a:solidFill>
                <a:schemeClr val="tx1"/>
              </a:solidFill>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A0DA1C66-3777-D84B-A449-FB7EE2561487}" type="slidenum">
              <a:rPr lang="en-US" sz="1200">
                <a:solidFill>
                  <a:schemeClr val="tx1"/>
                </a:solidFill>
              </a:rPr>
              <a:pPr/>
              <a:t>24</a:t>
            </a:fld>
            <a:endParaRPr lang="en-US" sz="1200">
              <a:solidFill>
                <a:schemeClr val="tx1"/>
              </a:solidFill>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Figure 2.13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9DF6AA97-C4F8-E449-BB3B-C119259CDD17}" type="slidenum">
              <a:rPr lang="en-US" sz="1200">
                <a:solidFill>
                  <a:schemeClr val="tx1"/>
                </a:solidFill>
              </a:rPr>
              <a:pPr/>
              <a:t>25</a:t>
            </a:fld>
            <a:endParaRPr lang="en-US" sz="1200">
              <a:solidFill>
                <a:schemeClr val="tx1"/>
              </a:solidFill>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14B5762B-A76A-F748-BAFF-601B5E568F2C}" type="slidenum">
              <a:rPr lang="en-US" sz="1200">
                <a:solidFill>
                  <a:schemeClr val="tx1"/>
                </a:solidFill>
              </a:rPr>
              <a:pPr/>
              <a:t>26</a:t>
            </a:fld>
            <a:endParaRPr lang="en-US" sz="1200">
              <a:solidFill>
                <a:schemeClr val="tx1"/>
              </a:solidFill>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B28B6782-FEF3-1049-BBED-F48FAFAF4F53}" type="slidenum">
              <a:rPr lang="en-US" sz="1200">
                <a:solidFill>
                  <a:schemeClr val="tx1"/>
                </a:solidFill>
              </a:rPr>
              <a:pPr/>
              <a:t>27</a:t>
            </a:fld>
            <a:endParaRPr lang="en-US" sz="1200">
              <a:solidFill>
                <a:schemeClr val="tx1"/>
              </a:solidFill>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E11CEB5A-85C3-664A-A6BF-0227E0B2C573}" type="slidenum">
              <a:rPr lang="en-US" sz="1200">
                <a:solidFill>
                  <a:schemeClr val="tx1"/>
                </a:solidFill>
              </a:rPr>
              <a:pPr/>
              <a:t>28</a:t>
            </a:fld>
            <a:endParaRPr lang="en-US" sz="1200">
              <a:solidFill>
                <a:schemeClr val="tx1"/>
              </a:solidFill>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DC5BCEA2-8F08-AF42-B03E-C9890F83DEFA}" type="slidenum">
              <a:rPr lang="en-US" sz="1200">
                <a:solidFill>
                  <a:schemeClr val="tx1"/>
                </a:solidFill>
              </a:rPr>
              <a:pPr/>
              <a:t>29</a:t>
            </a:fld>
            <a:endParaRPr lang="en-US" sz="1200">
              <a:solidFill>
                <a:schemeClr val="tx1"/>
              </a:solidFill>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F2CE888D-6590-7F4C-BA23-78B2C524F138}" type="slidenum">
              <a:rPr lang="en-US" sz="1200">
                <a:solidFill>
                  <a:schemeClr val="tx1"/>
                </a:solidFill>
              </a:rPr>
              <a:pPr/>
              <a:t>3</a:t>
            </a:fld>
            <a:endParaRPr lang="en-US" sz="1200">
              <a:solidFill>
                <a:schemeClr val="tx1"/>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39F52D27-07FB-FB4E-867F-E44E00B60985}" type="slidenum">
              <a:rPr lang="en-US" sz="1200">
                <a:solidFill>
                  <a:schemeClr val="tx1"/>
                </a:solidFill>
              </a:rPr>
              <a:pPr/>
              <a:t>30</a:t>
            </a:fld>
            <a:endParaRPr lang="en-US" sz="1200">
              <a:solidFill>
                <a:schemeClr val="tx1"/>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D6128858-4455-064E-AA20-96B16D01DFCA}" type="slidenum">
              <a:rPr lang="en-US" sz="1200">
                <a:solidFill>
                  <a:schemeClr val="tx1"/>
                </a:solidFill>
              </a:rPr>
              <a:pPr/>
              <a:t>31</a:t>
            </a:fld>
            <a:endParaRPr lang="en-US" sz="1200">
              <a:solidFill>
                <a:schemeClr val="tx1"/>
              </a:solidFill>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3D8ED603-D35F-CF4E-B8FF-C8CC5D991CB4}" type="slidenum">
              <a:rPr lang="en-US" sz="1200">
                <a:solidFill>
                  <a:schemeClr val="tx1"/>
                </a:solidFill>
              </a:rPr>
              <a:pPr/>
              <a:t>32</a:t>
            </a:fld>
            <a:endParaRPr lang="en-US" sz="1200">
              <a:solidFill>
                <a:schemeClr val="tx1"/>
              </a:solidFill>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FA730D56-0A8D-EE40-B604-DB7B4D22C59E}" type="slidenum">
              <a:rPr lang="en-US" sz="1200">
                <a:solidFill>
                  <a:schemeClr val="tx1"/>
                </a:solidFill>
              </a:rPr>
              <a:pPr/>
              <a:t>33</a:t>
            </a:fld>
            <a:endParaRPr lang="en-US" sz="1200">
              <a:solidFill>
                <a:schemeClr val="tx1"/>
              </a:solidFill>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67F5383C-EB8D-1646-BD55-B98A1815FA96}" type="slidenum">
              <a:rPr lang="en-US" sz="1200">
                <a:solidFill>
                  <a:schemeClr val="tx1"/>
                </a:solidFill>
              </a:rPr>
              <a:pPr/>
              <a:t>34</a:t>
            </a:fld>
            <a:endParaRPr lang="en-US" sz="1200">
              <a:solidFill>
                <a:schemeClr val="tx1"/>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FC616C81-D0E8-1E4A-A457-A74D666ED831}" type="slidenum">
              <a:rPr lang="en-US" sz="1200">
                <a:solidFill>
                  <a:schemeClr val="tx1"/>
                </a:solidFill>
              </a:rPr>
              <a:pPr/>
              <a:t>35</a:t>
            </a:fld>
            <a:endParaRPr lang="en-US" sz="1200">
              <a:solidFill>
                <a:schemeClr val="tx1"/>
              </a:solidFill>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77D1CDE1-1EB1-C64F-8779-FB0C75E6A7BA}" type="slidenum">
              <a:rPr lang="en-US" sz="1200">
                <a:solidFill>
                  <a:schemeClr val="tx1"/>
                </a:solidFill>
              </a:rPr>
              <a:pPr/>
              <a:t>36</a:t>
            </a:fld>
            <a:endParaRPr lang="en-US" sz="1200">
              <a:solidFill>
                <a:schemeClr val="tx1"/>
              </a:solidFill>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CA644EF0-DD29-FB4D-B459-EC4225B8DAC4}" type="slidenum">
              <a:rPr lang="en-US" sz="1200">
                <a:solidFill>
                  <a:schemeClr val="tx1"/>
                </a:solidFill>
              </a:rPr>
              <a:pPr/>
              <a:t>37</a:t>
            </a:fld>
            <a:endParaRPr lang="en-US" sz="1200">
              <a:solidFill>
                <a:schemeClr val="tx1"/>
              </a:solidFill>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B2131E87-1A04-F74C-868F-A1A0ACFE72F4}" type="slidenum">
              <a:rPr lang="en-US" sz="1200">
                <a:solidFill>
                  <a:schemeClr val="tx1"/>
                </a:solidFill>
              </a:rPr>
              <a:pPr/>
              <a:t>38</a:t>
            </a:fld>
            <a:endParaRPr lang="en-US" sz="1200">
              <a:solidFill>
                <a:schemeClr val="tx1"/>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1D8CD8B2-D5AB-894E-8660-21A1F18C3953}" type="slidenum">
              <a:rPr lang="en-US" sz="1200">
                <a:solidFill>
                  <a:schemeClr val="tx1"/>
                </a:solidFill>
              </a:rPr>
              <a:pPr/>
              <a:t>39</a:t>
            </a:fld>
            <a:endParaRPr lang="en-US" sz="1200">
              <a:solidFill>
                <a:schemeClr val="tx1"/>
              </a:solidFill>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D4913836-DA7D-F548-A1A4-87B96E257885}" type="slidenum">
              <a:rPr lang="en-US" sz="1200">
                <a:solidFill>
                  <a:schemeClr val="tx1"/>
                </a:solidFill>
              </a:rPr>
              <a:pPr/>
              <a:t>4</a:t>
            </a:fld>
            <a:endParaRPr lang="en-US" sz="1200">
              <a:solidFill>
                <a:schemeClr val="tx1"/>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53FC8152-3E2D-994D-8692-3B9E955CE7D6}" type="slidenum">
              <a:rPr lang="en-US" sz="1200">
                <a:solidFill>
                  <a:schemeClr val="tx1"/>
                </a:solidFill>
              </a:rPr>
              <a:pPr/>
              <a:t>40</a:t>
            </a:fld>
            <a:endParaRPr lang="en-US" sz="1200">
              <a:solidFill>
                <a:schemeClr val="tx1"/>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A1CD64D1-B911-814A-ABA2-A182F45CD4ED}" type="slidenum">
              <a:rPr lang="en-US" sz="1200">
                <a:solidFill>
                  <a:schemeClr val="tx1"/>
                </a:solidFill>
              </a:rPr>
              <a:pPr/>
              <a:t>41</a:t>
            </a:fld>
            <a:endParaRPr lang="en-US" sz="1200">
              <a:solidFill>
                <a:schemeClr val="tx1"/>
              </a:solidFill>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DAD8B233-066B-A14F-A7DB-720832E149BF}" type="slidenum">
              <a:rPr lang="en-US" sz="1200">
                <a:solidFill>
                  <a:schemeClr val="tx1"/>
                </a:solidFill>
              </a:rPr>
              <a:pPr/>
              <a:t>42</a:t>
            </a:fld>
            <a:endParaRPr lang="en-US" sz="1200">
              <a:solidFill>
                <a:schemeClr val="tx1"/>
              </a:solidFill>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6761783F-D673-C346-AFF7-33B1112C85B8}" type="slidenum">
              <a:rPr lang="en-US" sz="1200">
                <a:solidFill>
                  <a:schemeClr val="tx1"/>
                </a:solidFill>
              </a:rPr>
              <a:pPr/>
              <a:t>43</a:t>
            </a:fld>
            <a:endParaRPr lang="en-US" sz="1200">
              <a:solidFill>
                <a:schemeClr val="tx1"/>
              </a:solidFill>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2FC79024-3E82-5340-9B6D-A3BD6145427E}" type="slidenum">
              <a:rPr lang="en-US" sz="1200">
                <a:solidFill>
                  <a:schemeClr val="tx1"/>
                </a:solidFill>
              </a:rPr>
              <a:pPr/>
              <a:t>44</a:t>
            </a:fld>
            <a:endParaRPr lang="en-US" sz="1200">
              <a:solidFill>
                <a:schemeClr val="tx1"/>
              </a:solidFill>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257D0EDE-16E0-984D-9AB1-A59D2D204470}" type="slidenum">
              <a:rPr lang="en-US" sz="1200">
                <a:solidFill>
                  <a:schemeClr val="tx1"/>
                </a:solidFill>
              </a:rPr>
              <a:pPr/>
              <a:t>45</a:t>
            </a:fld>
            <a:endParaRPr lang="en-US" sz="1200">
              <a:solidFill>
                <a:schemeClr val="tx1"/>
              </a:solidFill>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3943C530-DB88-4943-ABFF-E9482C8ED627}" type="slidenum">
              <a:rPr lang="en-US" sz="1200">
                <a:solidFill>
                  <a:schemeClr val="tx1"/>
                </a:solidFill>
              </a:rPr>
              <a:pPr/>
              <a:t>46</a:t>
            </a:fld>
            <a:endParaRPr lang="en-US" sz="1200">
              <a:solidFill>
                <a:schemeClr val="tx1"/>
              </a:solidFill>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C95E3152-7423-E44A-9639-D8EBDA443815}" type="slidenum">
              <a:rPr lang="en-US" sz="1200">
                <a:solidFill>
                  <a:schemeClr val="tx1"/>
                </a:solidFill>
              </a:rPr>
              <a:pPr/>
              <a:t>47</a:t>
            </a:fld>
            <a:endParaRPr lang="en-US" sz="1200">
              <a:solidFill>
                <a:schemeClr val="tx1"/>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80583635-429B-6C4F-AB6F-484EBEA72506}" type="slidenum">
              <a:rPr lang="en-US" sz="1200">
                <a:solidFill>
                  <a:schemeClr val="tx1"/>
                </a:solidFill>
              </a:rPr>
              <a:pPr/>
              <a:t>48</a:t>
            </a:fld>
            <a:endParaRPr lang="en-US" sz="1200">
              <a:solidFill>
                <a:schemeClr val="tx1"/>
              </a:solidFill>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496EDF20-9C33-B04F-B36A-83346993BC35}" type="slidenum">
              <a:rPr lang="en-US" sz="1200">
                <a:solidFill>
                  <a:schemeClr val="tx1"/>
                </a:solidFill>
              </a:rPr>
              <a:pPr/>
              <a:t>49</a:t>
            </a:fld>
            <a:endParaRPr lang="en-US" sz="1200">
              <a:solidFill>
                <a:schemeClr val="tx1"/>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A7F56B6D-2D3A-E649-954B-B58E405CD0AB}" type="slidenum">
              <a:rPr lang="en-US" sz="1200">
                <a:solidFill>
                  <a:schemeClr val="tx1"/>
                </a:solidFill>
              </a:rPr>
              <a:pPr/>
              <a:t>5</a:t>
            </a:fld>
            <a:endParaRPr lang="en-US" sz="1200">
              <a:solidFill>
                <a:schemeClr val="tx1"/>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9F1117B9-DFB5-214E-8B7D-27D3EEECF232}" type="slidenum">
              <a:rPr lang="en-US" sz="1200">
                <a:solidFill>
                  <a:schemeClr val="tx1"/>
                </a:solidFill>
              </a:rPr>
              <a:pPr/>
              <a:t>50</a:t>
            </a:fld>
            <a:endParaRPr lang="en-US" sz="1200">
              <a:solidFill>
                <a:schemeClr val="tx1"/>
              </a:solidFill>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B3AD3B4E-51E0-704A-BFDD-94CFFD38E689}" type="slidenum">
              <a:rPr lang="en-US" sz="1200">
                <a:solidFill>
                  <a:schemeClr val="tx1"/>
                </a:solidFill>
              </a:rPr>
              <a:pPr/>
              <a:t>51</a:t>
            </a:fld>
            <a:endParaRPr lang="en-US" sz="1200">
              <a:solidFill>
                <a:schemeClr val="tx1"/>
              </a:solidFill>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C971EFD0-CCCD-DC4A-A58D-C312B1D3D8C0}" type="slidenum">
              <a:rPr lang="en-US" sz="1200">
                <a:solidFill>
                  <a:schemeClr val="tx1"/>
                </a:solidFill>
              </a:rPr>
              <a:pPr/>
              <a:t>52</a:t>
            </a:fld>
            <a:endParaRPr lang="en-US" sz="1200">
              <a:solidFill>
                <a:schemeClr val="tx1"/>
              </a:solidFill>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8A8DB6A5-F372-1246-A911-B95239034ACC}" type="slidenum">
              <a:rPr lang="en-US" sz="1200">
                <a:solidFill>
                  <a:schemeClr val="tx1"/>
                </a:solidFill>
              </a:rPr>
              <a:pPr/>
              <a:t>53</a:t>
            </a:fld>
            <a:endParaRPr lang="en-US" sz="1200">
              <a:solidFill>
                <a:schemeClr val="tx1"/>
              </a:solidFill>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4AB6214C-79B5-9340-A5A1-78E16DBE4FA8}" type="slidenum">
              <a:rPr lang="en-US" sz="1200">
                <a:solidFill>
                  <a:schemeClr val="tx1"/>
                </a:solidFill>
              </a:rPr>
              <a:pPr/>
              <a:t>54</a:t>
            </a:fld>
            <a:endParaRPr lang="en-US" sz="1200">
              <a:solidFill>
                <a:schemeClr val="tx1"/>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570609AA-DD65-A849-8401-EDF71C9CDE75}" type="slidenum">
              <a:rPr lang="en-US" sz="1200">
                <a:solidFill>
                  <a:schemeClr val="tx1"/>
                </a:solidFill>
              </a:rPr>
              <a:pPr/>
              <a:t>55</a:t>
            </a:fld>
            <a:endParaRPr lang="en-US" sz="1200">
              <a:solidFill>
                <a:schemeClr val="tx1"/>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DAE7FD02-FA04-9F43-9705-F09DC0D9A27E}" type="slidenum">
              <a:rPr lang="en-US" sz="1200">
                <a:solidFill>
                  <a:schemeClr val="tx1"/>
                </a:solidFill>
              </a:rPr>
              <a:pPr/>
              <a:t>56</a:t>
            </a:fld>
            <a:endParaRPr lang="en-US" sz="1200">
              <a:solidFill>
                <a:schemeClr val="tx1"/>
              </a:solidFill>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B8940576-13D1-DC41-8125-0405A56E1413}" type="slidenum">
              <a:rPr lang="en-US" sz="1200">
                <a:solidFill>
                  <a:schemeClr val="tx1"/>
                </a:solidFill>
              </a:rPr>
              <a:pPr/>
              <a:t>57</a:t>
            </a:fld>
            <a:endParaRPr lang="en-US" sz="1200">
              <a:solidFill>
                <a:schemeClr val="tx1"/>
              </a:solidFill>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59A673D1-3C42-EB42-8757-FD0BB1DBCD59}" type="slidenum">
              <a:rPr lang="en-US" sz="1200">
                <a:solidFill>
                  <a:schemeClr val="tx1"/>
                </a:solidFill>
              </a:rPr>
              <a:pPr/>
              <a:t>58</a:t>
            </a:fld>
            <a:endParaRPr lang="en-US" sz="1200">
              <a:solidFill>
                <a:schemeClr val="tx1"/>
              </a:solidFill>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81DF9332-99E4-A84B-8E94-0C0D7C6ABD13}" type="slidenum">
              <a:rPr lang="en-US" sz="1200">
                <a:solidFill>
                  <a:schemeClr val="tx1"/>
                </a:solidFill>
              </a:rPr>
              <a:pPr/>
              <a:t>60</a:t>
            </a:fld>
            <a:endParaRPr lang="en-US" sz="1200">
              <a:solidFill>
                <a:schemeClr val="tx1"/>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0697413E-1D17-1843-9223-FF1FA8DC08D6}" type="slidenum">
              <a:rPr lang="en-US" sz="1200">
                <a:solidFill>
                  <a:schemeClr val="tx1"/>
                </a:solidFill>
              </a:rPr>
              <a:pPr/>
              <a:t>6</a:t>
            </a:fld>
            <a:endParaRPr lang="en-US" sz="1200">
              <a:solidFill>
                <a:schemeClr val="tx1"/>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1DC05D18-8758-784B-B6AD-9252A38585C9}" type="slidenum">
              <a:rPr lang="en-US" sz="1200">
                <a:solidFill>
                  <a:schemeClr val="tx1"/>
                </a:solidFill>
              </a:rPr>
              <a:pPr/>
              <a:t>61</a:t>
            </a:fld>
            <a:endParaRPr lang="en-US" sz="1200">
              <a:solidFill>
                <a:schemeClr val="tx1"/>
              </a:solidFill>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400">
                <a:latin typeface="Arial" charset="0"/>
                <a:ea typeface="ＭＳ Ｐゴシック" charset="0"/>
                <a:cs typeface="ＭＳ Ｐゴシック" charset="0"/>
              </a:rPr>
              <a:t>When the nitrogen monoxide or nitrous oxide is mixed with carbon disulfide and ignited, a combustion wave travels down the tube. If the tube is long enough you can follow the progression of the wave. The gas ahead of the wavefront is compressed and explodes at a distance determined by the length of the tube (which is why when you re-ignite the mixture, the 'barking' sounds in harmonics). The bright blue light that accompanies the reaction is one of the few examples of a chemiluminescent reaction that occurs in the gas phase. The exothermic decomposition reaction between nitrogen monoxide (oxidizer) and carbon disulfide (fuel) forms nitrogen, carbon monoxide, carbon dioxide, sulfur dioxide and elemental sulfur.</a:t>
            </a:r>
          </a:p>
          <a:p>
            <a:pPr>
              <a:spcBef>
                <a:spcPct val="0"/>
              </a:spcBef>
            </a:pPr>
            <a:r>
              <a:rPr lang="en-US" sz="1400">
                <a:latin typeface="Arial" charset="0"/>
                <a:ea typeface="ＭＳ Ｐゴシック" charset="0"/>
                <a:cs typeface="ＭＳ Ｐゴシック" charset="0"/>
              </a:rPr>
              <a:t>Notes about the Barking Dog Reaction</a:t>
            </a:r>
          </a:p>
          <a:p>
            <a:pPr>
              <a:spcBef>
                <a:spcPct val="0"/>
              </a:spcBef>
            </a:pPr>
            <a:endParaRPr lang="en-US" sz="1400">
              <a:latin typeface="Arial" charset="0"/>
              <a:ea typeface="ＭＳ Ｐゴシック" charset="0"/>
              <a:cs typeface="ＭＳ Ｐゴシック" charset="0"/>
            </a:endParaRPr>
          </a:p>
          <a:p>
            <a:pPr>
              <a:spcBef>
                <a:spcPct val="0"/>
              </a:spcBef>
            </a:pPr>
            <a:r>
              <a:rPr lang="en-US" sz="1400">
                <a:latin typeface="Arial" charset="0"/>
                <a:ea typeface="ＭＳ Ｐゴシック" charset="0"/>
                <a:cs typeface="ＭＳ Ｐゴシック" charset="0"/>
              </a:rPr>
              <a:t>This reaction was performed by Justus von Liebig in 1853 using nitrogen monoxide and carbon disulfide. The demonstration was so well-received that Liebig performed it a second time, although this time there was an explosion (Queen Therese of Bavaria received a minor wound on the cheek). It's possible the nitrogen monoxide in the second demonstration was contaminated with oxygen, to form nitrogen dioxide.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4955F0BA-3965-3949-923F-535DBD840D64}" type="slidenum">
              <a:rPr lang="en-US" sz="1200">
                <a:solidFill>
                  <a:schemeClr val="tx1"/>
                </a:solidFill>
              </a:rPr>
              <a:pPr/>
              <a:t>7</a:t>
            </a:fld>
            <a:endParaRPr lang="en-US" sz="1200">
              <a:solidFill>
                <a:schemeClr val="tx1"/>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FD99874B-E533-2F43-AFA3-99E33DEC4C35}" type="slidenum">
              <a:rPr lang="en-US" sz="1200">
                <a:solidFill>
                  <a:schemeClr val="tx1"/>
                </a:solidFill>
              </a:rPr>
              <a:pPr/>
              <a:t>8</a:t>
            </a:fld>
            <a:endParaRPr lang="en-US" sz="1200">
              <a:solidFill>
                <a:schemeClr val="tx1"/>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fld id="{8E5CC401-2040-254E-AAC7-B763FB9C0791}" type="slidenum">
              <a:rPr lang="en-US" sz="1200">
                <a:solidFill>
                  <a:schemeClr val="tx1"/>
                </a:solidFill>
              </a:rPr>
              <a:pPr/>
              <a:t>9</a:t>
            </a:fld>
            <a:endParaRPr lang="en-US" sz="1200">
              <a:solidFill>
                <a:schemeClr val="tx1"/>
              </a:solidFill>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Figure 2.4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A5421E-CC23-5B42-A4C2-98AAC2037CE3}" type="slidenum">
              <a:rPr lang="en-US"/>
              <a:pPr>
                <a:defRPr/>
              </a:pPr>
              <a:t>‹#›</a:t>
            </a:fld>
            <a:endParaRPr lang="en-US"/>
          </a:p>
        </p:txBody>
      </p:sp>
    </p:spTree>
    <p:extLst>
      <p:ext uri="{BB962C8B-B14F-4D97-AF65-F5344CB8AC3E}">
        <p14:creationId xmlns:p14="http://schemas.microsoft.com/office/powerpoint/2010/main" val="2290469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59B519-C8ED-2945-8B6A-B2C6B8BED3E2}" type="slidenum">
              <a:rPr lang="en-US"/>
              <a:pPr>
                <a:defRPr/>
              </a:pPr>
              <a:t>‹#›</a:t>
            </a:fld>
            <a:endParaRPr lang="en-US"/>
          </a:p>
        </p:txBody>
      </p:sp>
    </p:spTree>
    <p:extLst>
      <p:ext uri="{BB962C8B-B14F-4D97-AF65-F5344CB8AC3E}">
        <p14:creationId xmlns:p14="http://schemas.microsoft.com/office/powerpoint/2010/main" val="112939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1FC554-0DF6-584C-ADED-FE5E1623F6A6}" type="slidenum">
              <a:rPr lang="en-US"/>
              <a:pPr>
                <a:defRPr/>
              </a:pPr>
              <a:t>‹#›</a:t>
            </a:fld>
            <a:endParaRPr lang="en-US"/>
          </a:p>
        </p:txBody>
      </p:sp>
    </p:spTree>
    <p:extLst>
      <p:ext uri="{BB962C8B-B14F-4D97-AF65-F5344CB8AC3E}">
        <p14:creationId xmlns:p14="http://schemas.microsoft.com/office/powerpoint/2010/main" val="3499520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AC6E75-58FF-8845-B341-87F3B7A8939F}" type="slidenum">
              <a:rPr lang="en-US"/>
              <a:pPr>
                <a:defRPr/>
              </a:pPr>
              <a:t>‹#›</a:t>
            </a:fld>
            <a:endParaRPr lang="en-US"/>
          </a:p>
        </p:txBody>
      </p:sp>
    </p:spTree>
    <p:extLst>
      <p:ext uri="{BB962C8B-B14F-4D97-AF65-F5344CB8AC3E}">
        <p14:creationId xmlns:p14="http://schemas.microsoft.com/office/powerpoint/2010/main" val="2018223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EC674D-A8D3-A84E-98AD-5613DC8C8FDF}" type="slidenum">
              <a:rPr lang="en-US"/>
              <a:pPr>
                <a:defRPr/>
              </a:pPr>
              <a:t>‹#›</a:t>
            </a:fld>
            <a:endParaRPr lang="en-US"/>
          </a:p>
        </p:txBody>
      </p:sp>
    </p:spTree>
    <p:extLst>
      <p:ext uri="{BB962C8B-B14F-4D97-AF65-F5344CB8AC3E}">
        <p14:creationId xmlns:p14="http://schemas.microsoft.com/office/powerpoint/2010/main" val="1655936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7103D3-007F-6145-986F-73AC1A338CC8}" type="slidenum">
              <a:rPr lang="en-US"/>
              <a:pPr>
                <a:defRPr/>
              </a:pPr>
              <a:t>‹#›</a:t>
            </a:fld>
            <a:endParaRPr lang="en-US"/>
          </a:p>
        </p:txBody>
      </p:sp>
    </p:spTree>
    <p:extLst>
      <p:ext uri="{BB962C8B-B14F-4D97-AF65-F5344CB8AC3E}">
        <p14:creationId xmlns:p14="http://schemas.microsoft.com/office/powerpoint/2010/main" val="20190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FABA08-2865-D246-AF43-03F6821DFC47}" type="slidenum">
              <a:rPr lang="en-US"/>
              <a:pPr>
                <a:defRPr/>
              </a:pPr>
              <a:t>‹#›</a:t>
            </a:fld>
            <a:endParaRPr lang="en-US"/>
          </a:p>
        </p:txBody>
      </p:sp>
    </p:spTree>
    <p:extLst>
      <p:ext uri="{BB962C8B-B14F-4D97-AF65-F5344CB8AC3E}">
        <p14:creationId xmlns:p14="http://schemas.microsoft.com/office/powerpoint/2010/main" val="360636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885A1-3DD6-914C-8748-D4D39B3E2A14}" type="slidenum">
              <a:rPr lang="en-US"/>
              <a:pPr>
                <a:defRPr/>
              </a:pPr>
              <a:t>‹#›</a:t>
            </a:fld>
            <a:endParaRPr lang="en-US"/>
          </a:p>
        </p:txBody>
      </p:sp>
    </p:spTree>
    <p:extLst>
      <p:ext uri="{BB962C8B-B14F-4D97-AF65-F5344CB8AC3E}">
        <p14:creationId xmlns:p14="http://schemas.microsoft.com/office/powerpoint/2010/main" val="79932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636138-AF82-A645-8FC2-0A3E6CF86CBE}" type="slidenum">
              <a:rPr lang="en-US"/>
              <a:pPr>
                <a:defRPr/>
              </a:pPr>
              <a:t>‹#›</a:t>
            </a:fld>
            <a:endParaRPr lang="en-US"/>
          </a:p>
        </p:txBody>
      </p:sp>
    </p:spTree>
    <p:extLst>
      <p:ext uri="{BB962C8B-B14F-4D97-AF65-F5344CB8AC3E}">
        <p14:creationId xmlns:p14="http://schemas.microsoft.com/office/powerpoint/2010/main" val="180785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018169-BE65-A84F-8EE0-994B2645E072}" type="slidenum">
              <a:rPr lang="en-US"/>
              <a:pPr>
                <a:defRPr/>
              </a:pPr>
              <a:t>‹#›</a:t>
            </a:fld>
            <a:endParaRPr lang="en-US"/>
          </a:p>
        </p:txBody>
      </p:sp>
    </p:spTree>
    <p:extLst>
      <p:ext uri="{BB962C8B-B14F-4D97-AF65-F5344CB8AC3E}">
        <p14:creationId xmlns:p14="http://schemas.microsoft.com/office/powerpoint/2010/main" val="214627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486CB0-3A05-1E45-BF59-11B61366FF05}" type="slidenum">
              <a:rPr lang="en-US"/>
              <a:pPr>
                <a:defRPr/>
              </a:pPr>
              <a:t>‹#›</a:t>
            </a:fld>
            <a:endParaRPr lang="en-US"/>
          </a:p>
        </p:txBody>
      </p:sp>
    </p:spTree>
    <p:extLst>
      <p:ext uri="{BB962C8B-B14F-4D97-AF65-F5344CB8AC3E}">
        <p14:creationId xmlns:p14="http://schemas.microsoft.com/office/powerpoint/2010/main" val="411601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77A4B0-26AD-C14C-A5EF-FBC1D6A74196}" type="slidenum">
              <a:rPr lang="en-US"/>
              <a:pPr>
                <a:defRPr/>
              </a:pPr>
              <a:t>‹#›</a:t>
            </a:fld>
            <a:endParaRPr lang="en-US"/>
          </a:p>
        </p:txBody>
      </p:sp>
    </p:spTree>
    <p:extLst>
      <p:ext uri="{BB962C8B-B14F-4D97-AF65-F5344CB8AC3E}">
        <p14:creationId xmlns:p14="http://schemas.microsoft.com/office/powerpoint/2010/main" val="328944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6E6F26-DBDC-FB48-A12D-39BCAC86FBCD}" type="slidenum">
              <a:rPr lang="en-US"/>
              <a:pPr>
                <a:defRPr/>
              </a:pPr>
              <a:t>‹#›</a:t>
            </a:fld>
            <a:endParaRPr lang="en-US"/>
          </a:p>
        </p:txBody>
      </p:sp>
    </p:spTree>
    <p:extLst>
      <p:ext uri="{BB962C8B-B14F-4D97-AF65-F5344CB8AC3E}">
        <p14:creationId xmlns:p14="http://schemas.microsoft.com/office/powerpoint/2010/main" val="136865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5E9F6-59ED-D342-895A-34B5F43116BC}" type="slidenum">
              <a:rPr lang="en-US"/>
              <a:pPr>
                <a:defRPr/>
              </a:pPr>
              <a:t>‹#›</a:t>
            </a:fld>
            <a:endParaRPr lang="en-US"/>
          </a:p>
        </p:txBody>
      </p:sp>
    </p:spTree>
    <p:extLst>
      <p:ext uri="{BB962C8B-B14F-4D97-AF65-F5344CB8AC3E}">
        <p14:creationId xmlns:p14="http://schemas.microsoft.com/office/powerpoint/2010/main" val="306263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E9A47C-112D-574D-BDF1-1ACD95B90901}" type="slidenum">
              <a:rPr lang="en-US"/>
              <a:pPr>
                <a:defRPr/>
              </a:pPr>
              <a:t>‹#›</a:t>
            </a:fld>
            <a:endParaRPr lang="en-US"/>
          </a:p>
        </p:txBody>
      </p:sp>
    </p:spTree>
    <p:extLst>
      <p:ext uri="{BB962C8B-B14F-4D97-AF65-F5344CB8AC3E}">
        <p14:creationId xmlns:p14="http://schemas.microsoft.com/office/powerpoint/2010/main" val="4092796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8650" y="730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57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602EAD81-8EF6-7845-BFA5-6AEA145974FE}" type="slidenum">
              <a:rPr lang="en-US"/>
              <a:pPr>
                <a:defRPr/>
              </a:pPr>
              <a:t>‹#›</a:t>
            </a:fld>
            <a:endParaRPr lang="en-US"/>
          </a:p>
        </p:txBody>
      </p:sp>
      <p:grpSp>
        <p:nvGrpSpPr>
          <p:cNvPr id="1031" name="Group 9"/>
          <p:cNvGrpSpPr>
            <a:grpSpLocks/>
          </p:cNvGrpSpPr>
          <p:nvPr userDrawn="1"/>
        </p:nvGrpSpPr>
        <p:grpSpPr bwMode="auto">
          <a:xfrm>
            <a:off x="7772400" y="5486400"/>
            <a:ext cx="1371600" cy="1371600"/>
            <a:chOff x="4896" y="3456"/>
            <a:chExt cx="864" cy="864"/>
          </a:xfrm>
        </p:grpSpPr>
        <p:pic>
          <p:nvPicPr>
            <p:cNvPr id="1032" name="Picture 7" descr="spine icon"/>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96" y="345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8"/>
            <p:cNvSpPr>
              <a:spLocks noChangeArrowheads="1"/>
            </p:cNvSpPr>
            <p:nvPr userDrawn="1"/>
          </p:nvSpPr>
          <p:spPr bwMode="auto">
            <a:xfrm>
              <a:off x="5023" y="3696"/>
              <a:ext cx="61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latin typeface="Times New Roman" charset="0"/>
                </a:rPr>
                <a:t>Atoms,</a:t>
              </a:r>
            </a:p>
            <a:p>
              <a:pPr algn="ctr"/>
              <a:r>
                <a:rPr lang="en-US" sz="1400">
                  <a:latin typeface="Times New Roman" charset="0"/>
                </a:rPr>
                <a:t>Molecules,</a:t>
              </a:r>
            </a:p>
            <a:p>
              <a:pPr algn="ctr"/>
              <a:r>
                <a:rPr lang="en-US" sz="1400">
                  <a:latin typeface="Times New Roman" charset="0"/>
                </a:rPr>
                <a:t>and Ions</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rgbClr val="660066"/>
          </a:solidFill>
          <a:latin typeface="Apple Chancery"/>
          <a:ea typeface="+mj-ea"/>
          <a:cs typeface="Apple Chancery"/>
        </a:defRPr>
      </a:lvl1pPr>
      <a:lvl2pPr algn="ctr" rtl="0" eaLnBrk="0" fontAlgn="base" hangingPunct="0">
        <a:spcBef>
          <a:spcPct val="0"/>
        </a:spcBef>
        <a:spcAft>
          <a:spcPct val="0"/>
        </a:spcAft>
        <a:defRPr sz="4400">
          <a:solidFill>
            <a:srgbClr val="660066"/>
          </a:solidFill>
          <a:latin typeface="Apple Chancery"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rgbClr val="660066"/>
          </a:solidFill>
          <a:latin typeface="Apple Chancery"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rgbClr val="660066"/>
          </a:solidFill>
          <a:latin typeface="Apple Chancery"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rgbClr val="660066"/>
          </a:solidFill>
          <a:latin typeface="Apple Chancery" charset="0"/>
          <a:ea typeface="ＭＳ Ｐゴシック" pitchFamily="-65" charset="-128"/>
          <a:cs typeface="ＭＳ Ｐゴシック" pitchFamily="-65" charset="-128"/>
        </a:defRPr>
      </a:lvl5pPr>
      <a:lvl6pPr marL="457200" algn="ctr" rtl="0" fontAlgn="base">
        <a:spcBef>
          <a:spcPct val="0"/>
        </a:spcBef>
        <a:spcAft>
          <a:spcPct val="0"/>
        </a:spcAft>
        <a:defRPr sz="4400">
          <a:solidFill>
            <a:srgbClr val="C82E3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rgbClr val="C82E3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rgbClr val="C82E3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rgbClr val="C82E3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rgbClr val="000090"/>
          </a:solidFill>
          <a:latin typeface="+mn-lt"/>
          <a:ea typeface="+mn-ea"/>
          <a:cs typeface="+mn-cs"/>
        </a:defRPr>
      </a:lvl1pPr>
      <a:lvl2pPr marL="742950" indent="-285750" algn="l" rtl="0" eaLnBrk="0" fontAlgn="base" hangingPunct="0">
        <a:spcBef>
          <a:spcPct val="20000"/>
        </a:spcBef>
        <a:spcAft>
          <a:spcPct val="0"/>
        </a:spcAft>
        <a:buFont typeface="Wingdings" charset="0"/>
        <a:buChar char="Ø"/>
        <a:defRPr sz="2800">
          <a:solidFill>
            <a:srgbClr val="000090"/>
          </a:solidFill>
          <a:latin typeface="+mn-lt"/>
          <a:ea typeface="+mn-ea"/>
        </a:defRPr>
      </a:lvl2pPr>
      <a:lvl3pPr marL="1143000" indent="-228600" algn="l" rtl="0" eaLnBrk="0" fontAlgn="base" hangingPunct="0">
        <a:spcBef>
          <a:spcPct val="20000"/>
        </a:spcBef>
        <a:spcAft>
          <a:spcPct val="0"/>
        </a:spcAft>
        <a:buChar char="•"/>
        <a:defRPr sz="2400">
          <a:solidFill>
            <a:srgbClr val="000090"/>
          </a:solidFill>
          <a:latin typeface="+mn-lt"/>
          <a:ea typeface="+mn-ea"/>
        </a:defRPr>
      </a:lvl3pPr>
      <a:lvl4pPr marL="1600200" indent="-228600" algn="l" rtl="0" eaLnBrk="0" fontAlgn="base" hangingPunct="0">
        <a:spcBef>
          <a:spcPct val="20000"/>
        </a:spcBef>
        <a:spcAft>
          <a:spcPct val="0"/>
        </a:spcAft>
        <a:buChar char="–"/>
        <a:defRPr sz="2000">
          <a:solidFill>
            <a:srgbClr val="000090"/>
          </a:solidFill>
          <a:latin typeface="+mn-lt"/>
          <a:ea typeface="+mn-ea"/>
        </a:defRPr>
      </a:lvl4pPr>
      <a:lvl5pPr marL="2057400" indent="-228600" algn="l" rtl="0" eaLnBrk="0" fontAlgn="base" hangingPunct="0">
        <a:spcBef>
          <a:spcPct val="20000"/>
        </a:spcBef>
        <a:spcAft>
          <a:spcPct val="0"/>
        </a:spcAft>
        <a:buChar char="»"/>
        <a:defRPr sz="2000">
          <a:solidFill>
            <a:srgbClr val="000090"/>
          </a:solidFill>
          <a:latin typeface="+mn-lt"/>
          <a:ea typeface="+mn-ea"/>
        </a:defRPr>
      </a:lvl5pPr>
      <a:lvl6pPr marL="2514600" indent="-228600" algn="l" rtl="0" fontAlgn="base">
        <a:spcBef>
          <a:spcPct val="20000"/>
        </a:spcBef>
        <a:spcAft>
          <a:spcPct val="0"/>
        </a:spcAft>
        <a:buChar char="»"/>
        <a:defRPr sz="2000">
          <a:solidFill>
            <a:srgbClr val="C82E32"/>
          </a:solidFill>
          <a:latin typeface="+mn-lt"/>
          <a:ea typeface="+mn-ea"/>
        </a:defRPr>
      </a:lvl6pPr>
      <a:lvl7pPr marL="2971800" indent="-228600" algn="l" rtl="0" fontAlgn="base">
        <a:spcBef>
          <a:spcPct val="20000"/>
        </a:spcBef>
        <a:spcAft>
          <a:spcPct val="0"/>
        </a:spcAft>
        <a:buChar char="»"/>
        <a:defRPr sz="2000">
          <a:solidFill>
            <a:srgbClr val="C82E32"/>
          </a:solidFill>
          <a:latin typeface="+mn-lt"/>
          <a:ea typeface="+mn-ea"/>
        </a:defRPr>
      </a:lvl7pPr>
      <a:lvl8pPr marL="3429000" indent="-228600" algn="l" rtl="0" fontAlgn="base">
        <a:spcBef>
          <a:spcPct val="20000"/>
        </a:spcBef>
        <a:spcAft>
          <a:spcPct val="0"/>
        </a:spcAft>
        <a:buChar char="»"/>
        <a:defRPr sz="2000">
          <a:solidFill>
            <a:srgbClr val="C82E32"/>
          </a:solidFill>
          <a:latin typeface="+mn-lt"/>
          <a:ea typeface="+mn-ea"/>
        </a:defRPr>
      </a:lvl8pPr>
      <a:lvl9pPr marL="3886200" indent="-228600" algn="l" rtl="0" fontAlgn="base">
        <a:spcBef>
          <a:spcPct val="20000"/>
        </a:spcBef>
        <a:spcAft>
          <a:spcPct val="0"/>
        </a:spcAft>
        <a:buChar char="»"/>
        <a:defRPr sz="2000">
          <a:solidFill>
            <a:srgbClr val="C82E3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2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image" Target="../media/image3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3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3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3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3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3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3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9.xml"/><Relationship Id="rId3" Type="http://schemas.openxmlformats.org/officeDocument/2006/relationships/image" Target="../media/image3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685800" y="3124200"/>
            <a:ext cx="7772400" cy="1143000"/>
          </a:xfrm>
        </p:spPr>
        <p:txBody>
          <a:bodyPr/>
          <a:lstStyle/>
          <a:p>
            <a:pPr eaLnBrk="1" hangingPunct="1"/>
            <a:r>
              <a:rPr lang="en-US" sz="5400">
                <a:latin typeface="Arial" charset="0"/>
                <a:ea typeface="ＭＳ Ｐゴシック" charset="0"/>
                <a:cs typeface="ＭＳ Ｐゴシック" charset="0"/>
              </a:rPr>
              <a:t>Chapter 2</a:t>
            </a:r>
            <a:br>
              <a:rPr lang="en-US" sz="5400">
                <a:latin typeface="Arial" charset="0"/>
                <a:ea typeface="ＭＳ Ｐゴシック" charset="0"/>
                <a:cs typeface="ＭＳ Ｐゴシック" charset="0"/>
              </a:rPr>
            </a:br>
            <a:r>
              <a:rPr lang="en-US" sz="5400">
                <a:latin typeface="Arial" charset="0"/>
                <a:ea typeface="ＭＳ Ｐゴシック" charset="0"/>
                <a:cs typeface="ＭＳ Ｐゴシック" charset="0"/>
              </a:rPr>
              <a:t>Atoms, Molecules,</a:t>
            </a:r>
            <a:br>
              <a:rPr lang="en-US" sz="5400">
                <a:latin typeface="Arial" charset="0"/>
                <a:ea typeface="ＭＳ Ｐゴシック" charset="0"/>
                <a:cs typeface="ＭＳ Ｐゴシック" charset="0"/>
              </a:rPr>
            </a:br>
            <a:r>
              <a:rPr lang="en-US" sz="5400">
                <a:latin typeface="Arial" charset="0"/>
                <a:ea typeface="ＭＳ Ｐゴシック" charset="0"/>
                <a:cs typeface="ＭＳ Ｐゴシック" charset="0"/>
              </a:rPr>
              <a:t>and Ions</a:t>
            </a:r>
            <a:br>
              <a:rPr lang="en-US" sz="5400">
                <a:latin typeface="Arial" charset="0"/>
                <a:ea typeface="ＭＳ Ｐゴシック" charset="0"/>
                <a:cs typeface="ＭＳ Ｐゴシック" charset="0"/>
              </a:rPr>
            </a:b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endParaRPr lang="en-US">
              <a:latin typeface="Arial" charset="0"/>
              <a:ea typeface="ＭＳ Ｐゴシック" charset="0"/>
              <a:cs typeface="ＭＳ Ｐゴシック" charset="0"/>
            </a:endParaRPr>
          </a:p>
        </p:txBody>
      </p:sp>
      <p:sp>
        <p:nvSpPr>
          <p:cNvPr id="18434" name="Rectangle 3"/>
          <p:cNvSpPr>
            <a:spLocks noGrp="1" noChangeArrowheads="1"/>
          </p:cNvSpPr>
          <p:nvPr>
            <p:ph type="subTitle" idx="1"/>
          </p:nvPr>
        </p:nvSpPr>
        <p:spPr>
          <a:xfrm>
            <a:off x="0" y="4876800"/>
            <a:ext cx="4876800" cy="1981200"/>
          </a:xfrm>
        </p:spPr>
        <p:txBody>
          <a:bodyPr/>
          <a:lstStyle/>
          <a:p>
            <a:pPr eaLnBrk="1" hangingPunct="1"/>
            <a:r>
              <a:rPr lang="en-US" sz="2400">
                <a:latin typeface="Arial" charset="0"/>
                <a:ea typeface="ＭＳ Ｐゴシック" charset="0"/>
                <a:cs typeface="ＭＳ Ｐゴシック" charset="0"/>
              </a:rPr>
              <a:t>Jim Geiger</a:t>
            </a:r>
          </a:p>
          <a:p>
            <a:pPr eaLnBrk="1" hangingPunct="1"/>
            <a:r>
              <a:rPr lang="en-US" sz="2400">
                <a:latin typeface="Arial" charset="0"/>
                <a:ea typeface="ＭＳ Ｐゴシック" charset="0"/>
                <a:cs typeface="ＭＳ Ｐゴシック" charset="0"/>
              </a:rPr>
              <a:t>Cem 151</a:t>
            </a:r>
          </a:p>
        </p:txBody>
      </p:sp>
      <p:sp>
        <p:nvSpPr>
          <p:cNvPr id="18435" name="Text Box 4"/>
          <p:cNvSpPr txBox="1">
            <a:spLocks noChangeArrowheads="1"/>
          </p:cNvSpPr>
          <p:nvPr/>
        </p:nvSpPr>
        <p:spPr bwMode="auto">
          <a:xfrm>
            <a:off x="1584325" y="76200"/>
            <a:ext cx="634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pPr algn="ctr"/>
            <a:endParaRPr lang="en-US" sz="240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The Electron</a:t>
            </a:r>
          </a:p>
        </p:txBody>
      </p:sp>
      <p:sp>
        <p:nvSpPr>
          <p:cNvPr id="36866" name="Rectangle 3"/>
          <p:cNvSpPr>
            <a:spLocks noGrp="1" noChangeArrowheads="1"/>
          </p:cNvSpPr>
          <p:nvPr>
            <p:ph type="body" sz="half" idx="2"/>
          </p:nvPr>
        </p:nvSpPr>
        <p:spPr>
          <a:xfrm>
            <a:off x="0" y="4635500"/>
            <a:ext cx="8978900" cy="1295400"/>
          </a:xfrm>
        </p:spPr>
        <p:txBody>
          <a:bodyPr/>
          <a:lstStyle/>
          <a:p>
            <a:pPr eaLnBrk="1" hangingPunct="1">
              <a:lnSpc>
                <a:spcPct val="90000"/>
              </a:lnSpc>
              <a:buFontTx/>
              <a:buNone/>
            </a:pPr>
            <a:r>
              <a:rPr lang="en-US" sz="2400" dirty="0">
                <a:latin typeface="Arial" charset="0"/>
                <a:ea typeface="ＭＳ Ｐゴシック" charset="0"/>
                <a:cs typeface="ＭＳ Ｐゴシック" charset="0"/>
              </a:rPr>
              <a:t>	</a:t>
            </a:r>
            <a:r>
              <a:rPr lang="en-US" sz="2400" b="1" dirty="0">
                <a:solidFill>
                  <a:schemeClr val="hlink"/>
                </a:solidFill>
                <a:latin typeface="Arial" charset="0"/>
                <a:ea typeface="ＭＳ Ｐゴシック" charset="0"/>
                <a:cs typeface="ＭＳ Ｐゴシック" charset="0"/>
              </a:rPr>
              <a:t>Thompson measured the charge/mass ratio of the electron to be 1.76 </a:t>
            </a:r>
            <a:r>
              <a:rPr lang="en-US" sz="2400" b="1" dirty="0">
                <a:solidFill>
                  <a:schemeClr val="hlink"/>
                </a:solidFill>
                <a:latin typeface="Arial" charset="0"/>
                <a:ea typeface="ＭＳ Ｐゴシック" charset="0"/>
                <a:cs typeface="ＭＳ Ｐゴシック" charset="0"/>
                <a:sym typeface="Symbol" charset="0"/>
              </a:rPr>
              <a:t></a:t>
            </a:r>
            <a:r>
              <a:rPr lang="en-US" sz="2400" b="1" dirty="0">
                <a:solidFill>
                  <a:schemeClr val="hlink"/>
                </a:solidFill>
                <a:latin typeface="Arial" charset="0"/>
                <a:ea typeface="ＭＳ Ｐゴシック" charset="0"/>
                <a:cs typeface="ＭＳ Ｐゴシック" charset="0"/>
              </a:rPr>
              <a:t> 10</a:t>
            </a:r>
            <a:r>
              <a:rPr lang="en-US" sz="2400" b="1" baseline="30000" dirty="0">
                <a:solidFill>
                  <a:schemeClr val="hlink"/>
                </a:solidFill>
                <a:latin typeface="Arial" charset="0"/>
                <a:ea typeface="ＭＳ Ｐゴシック" charset="0"/>
                <a:cs typeface="ＭＳ Ｐゴシック" charset="0"/>
              </a:rPr>
              <a:t>8</a:t>
            </a:r>
            <a:r>
              <a:rPr lang="en-US" sz="2400" b="1" dirty="0">
                <a:solidFill>
                  <a:schemeClr val="hlink"/>
                </a:solidFill>
                <a:latin typeface="Arial" charset="0"/>
                <a:ea typeface="ＭＳ Ｐゴシック" charset="0"/>
                <a:cs typeface="ＭＳ Ｐゴシック" charset="0"/>
              </a:rPr>
              <a:t> coulombs/g.</a:t>
            </a:r>
          </a:p>
          <a:p>
            <a:pPr eaLnBrk="1" hangingPunct="1">
              <a:lnSpc>
                <a:spcPct val="90000"/>
              </a:lnSpc>
              <a:buFontTx/>
              <a:buNone/>
            </a:pPr>
            <a:r>
              <a:rPr lang="en-US" sz="2400" b="1" dirty="0">
                <a:solidFill>
                  <a:schemeClr val="hlink"/>
                </a:solidFill>
                <a:latin typeface="Arial" charset="0"/>
                <a:ea typeface="ＭＳ Ｐゴシック" charset="0"/>
                <a:cs typeface="ＭＳ Ｐゴシック" charset="0"/>
              </a:rPr>
              <a:t>    How?  by manipulating the magnetic and </a:t>
            </a:r>
            <a:r>
              <a:rPr lang="en-US" sz="2400" b="1" dirty="0" smtClean="0">
                <a:solidFill>
                  <a:schemeClr val="hlink"/>
                </a:solidFill>
                <a:latin typeface="Arial" charset="0"/>
                <a:ea typeface="ＭＳ Ｐゴシック" charset="0"/>
                <a:cs typeface="ＭＳ Ｐゴシック" charset="0"/>
              </a:rPr>
              <a:t>electric </a:t>
            </a:r>
            <a:r>
              <a:rPr lang="en-US" sz="2400" b="1" dirty="0">
                <a:solidFill>
                  <a:schemeClr val="hlink"/>
                </a:solidFill>
                <a:latin typeface="Arial" charset="0"/>
                <a:ea typeface="ＭＳ Ｐゴシック" charset="0"/>
                <a:cs typeface="ＭＳ Ｐゴシック" charset="0"/>
              </a:rPr>
              <a:t>fields and observing the change in the beam position on a fluorescent screen.</a:t>
            </a:r>
          </a:p>
        </p:txBody>
      </p:sp>
      <p:pic>
        <p:nvPicPr>
          <p:cNvPr id="36867" name="Picture 6" descr="02_0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74750" y="1295400"/>
            <a:ext cx="6897688" cy="334010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736600" y="0"/>
            <a:ext cx="7772400" cy="1143000"/>
          </a:xfrm>
        </p:spPr>
        <p:txBody>
          <a:bodyPr/>
          <a:lstStyle/>
          <a:p>
            <a:pPr eaLnBrk="1" hangingPunct="1"/>
            <a:r>
              <a:rPr lang="en-US">
                <a:latin typeface="Arial" charset="0"/>
                <a:ea typeface="ＭＳ Ｐゴシック" charset="0"/>
                <a:cs typeface="ＭＳ Ｐゴシック" charset="0"/>
              </a:rPr>
              <a:t>Millikan Oil Drop Experiment</a:t>
            </a:r>
          </a:p>
        </p:txBody>
      </p:sp>
      <p:sp>
        <p:nvSpPr>
          <p:cNvPr id="38914" name="Rectangle 3"/>
          <p:cNvSpPr>
            <a:spLocks noGrp="1" noChangeArrowheads="1"/>
          </p:cNvSpPr>
          <p:nvPr>
            <p:ph type="body" sz="half" idx="1"/>
          </p:nvPr>
        </p:nvSpPr>
        <p:spPr>
          <a:xfrm>
            <a:off x="76200" y="1143000"/>
            <a:ext cx="4191000" cy="4114800"/>
          </a:xfrm>
        </p:spPr>
        <p:txBody>
          <a:bodyPr/>
          <a:lstStyle/>
          <a:p>
            <a:pPr eaLnBrk="1" hangingPunct="1">
              <a:lnSpc>
                <a:spcPct val="90000"/>
              </a:lnSpc>
              <a:buFontTx/>
              <a:buNone/>
            </a:pPr>
            <a:r>
              <a:rPr lang="en-US" sz="2400" dirty="0">
                <a:latin typeface="Arial" charset="0"/>
                <a:ea typeface="ＭＳ Ｐゴシック" charset="0"/>
                <a:cs typeface="ＭＳ Ｐゴシック" charset="0"/>
              </a:rPr>
              <a:t>measured charge of electron Univ. Chicago (1909).</a:t>
            </a:r>
          </a:p>
          <a:p>
            <a:pPr eaLnBrk="1" hangingPunct="1">
              <a:lnSpc>
                <a:spcPct val="90000"/>
              </a:lnSpc>
              <a:buFontTx/>
              <a:buNone/>
            </a:pPr>
            <a:endParaRPr lang="en-US" sz="2400" dirty="0">
              <a:latin typeface="Arial" charset="0"/>
              <a:ea typeface="ＭＳ Ｐゴシック" charset="0"/>
              <a:cs typeface="ＭＳ Ｐゴシック" charset="0"/>
            </a:endParaRPr>
          </a:p>
          <a:p>
            <a:pPr eaLnBrk="1" hangingPunct="1">
              <a:lnSpc>
                <a:spcPct val="90000"/>
              </a:lnSpc>
              <a:buFontTx/>
              <a:buNone/>
            </a:pPr>
            <a:r>
              <a:rPr lang="en-US" sz="2400" dirty="0">
                <a:latin typeface="Arial" charset="0"/>
                <a:ea typeface="ＭＳ Ｐゴシック" charset="0"/>
                <a:cs typeface="ＭＳ Ｐゴシック" charset="0"/>
              </a:rPr>
              <a:t>How?</a:t>
            </a:r>
          </a:p>
          <a:p>
            <a:pPr eaLnBrk="1" hangingPunct="1">
              <a:lnSpc>
                <a:spcPct val="90000"/>
              </a:lnSpc>
              <a:buFontTx/>
              <a:buNone/>
            </a:pPr>
            <a:r>
              <a:rPr lang="en-US" sz="2000" dirty="0">
                <a:solidFill>
                  <a:schemeClr val="accent2"/>
                </a:solidFill>
                <a:latin typeface="Arial" charset="0"/>
                <a:ea typeface="ＭＳ Ｐゴシック" charset="0"/>
                <a:cs typeface="ＭＳ Ｐゴシック" charset="0"/>
              </a:rPr>
              <a:t>Vary the electric field (E) until the drops stop.</a:t>
            </a:r>
          </a:p>
          <a:p>
            <a:pPr eaLnBrk="1" hangingPunct="1">
              <a:lnSpc>
                <a:spcPct val="90000"/>
              </a:lnSpc>
              <a:buFontTx/>
              <a:buNone/>
            </a:pPr>
            <a:r>
              <a:rPr lang="en-US" sz="2000" dirty="0">
                <a:solidFill>
                  <a:schemeClr val="accent2"/>
                </a:solidFill>
                <a:latin typeface="Arial" charset="0"/>
                <a:ea typeface="ＭＳ Ｐゴシック" charset="0"/>
                <a:cs typeface="ＭＳ Ｐゴシック" charset="0"/>
              </a:rPr>
              <a:t>Vary the charge (q) on the drop with more X-rays.  Get a multiple of 1.6x10</a:t>
            </a:r>
            <a:r>
              <a:rPr lang="en-US" sz="2000" baseline="30000" dirty="0">
                <a:solidFill>
                  <a:schemeClr val="accent2"/>
                </a:solidFill>
                <a:latin typeface="Arial" charset="0"/>
                <a:ea typeface="ＭＳ Ｐゴシック" charset="0"/>
                <a:cs typeface="ＭＳ Ｐゴシック" charset="0"/>
              </a:rPr>
              <a:t>-19</a:t>
            </a:r>
            <a:r>
              <a:rPr lang="en-US" sz="2000" dirty="0">
                <a:solidFill>
                  <a:schemeClr val="accent2"/>
                </a:solidFill>
                <a:latin typeface="Arial" charset="0"/>
                <a:ea typeface="ＭＳ Ｐゴシック" charset="0"/>
                <a:cs typeface="ＭＳ Ｐゴシック" charset="0"/>
              </a:rPr>
              <a:t> Coulombs.  The charge of 1 electron.</a:t>
            </a:r>
          </a:p>
          <a:p>
            <a:pPr eaLnBrk="1" hangingPunct="1">
              <a:lnSpc>
                <a:spcPct val="90000"/>
              </a:lnSpc>
              <a:buFontTx/>
              <a:buNone/>
            </a:pPr>
            <a:endParaRPr lang="en-US" sz="2400" dirty="0">
              <a:latin typeface="Arial" charset="0"/>
              <a:ea typeface="ＭＳ Ｐゴシック" charset="0"/>
              <a:cs typeface="ＭＳ Ｐゴシック" charset="0"/>
            </a:endParaRPr>
          </a:p>
          <a:p>
            <a:pPr eaLnBrk="1" hangingPunct="1">
              <a:lnSpc>
                <a:spcPct val="90000"/>
              </a:lnSpc>
              <a:buFontTx/>
              <a:buNone/>
            </a:pPr>
            <a:r>
              <a:rPr lang="en-US" sz="2400" dirty="0" err="1">
                <a:latin typeface="Arial" charset="0"/>
                <a:ea typeface="ＭＳ Ｐゴシック" charset="0"/>
                <a:cs typeface="ＭＳ Ｐゴシック" charset="0"/>
              </a:rPr>
              <a:t>Eq</a:t>
            </a:r>
            <a:r>
              <a:rPr lang="en-US" sz="2400" dirty="0">
                <a:latin typeface="Arial" charset="0"/>
                <a:ea typeface="ＭＳ Ｐゴシック" charset="0"/>
                <a:cs typeface="ＭＳ Ｐゴシック" charset="0"/>
              </a:rPr>
              <a:t> = mg</a:t>
            </a:r>
          </a:p>
          <a:p>
            <a:pPr eaLnBrk="1" hangingPunct="1">
              <a:lnSpc>
                <a:spcPct val="90000"/>
              </a:lnSpc>
              <a:buFontTx/>
              <a:buNone/>
            </a:pPr>
            <a:r>
              <a:rPr lang="en-US" sz="2400" dirty="0">
                <a:latin typeface="Arial" charset="0"/>
                <a:ea typeface="ＭＳ Ｐゴシック" charset="0"/>
                <a:cs typeface="ＭＳ Ｐゴシック" charset="0"/>
              </a:rPr>
              <a:t>You set E, measure mass of drop (m) &amp; know g.  Find q.  </a:t>
            </a:r>
          </a:p>
          <a:p>
            <a:pPr eaLnBrk="1" hangingPunct="1">
              <a:lnSpc>
                <a:spcPct val="90000"/>
              </a:lnSpc>
              <a:buFontTx/>
              <a:buNone/>
            </a:pPr>
            <a:endParaRPr lang="en-US" sz="2400" dirty="0">
              <a:latin typeface="Arial" charset="0"/>
              <a:ea typeface="ＭＳ Ｐゴシック" charset="0"/>
              <a:cs typeface="ＭＳ Ｐゴシック" charset="0"/>
            </a:endParaRPr>
          </a:p>
          <a:p>
            <a:pPr eaLnBrk="1" hangingPunct="1">
              <a:lnSpc>
                <a:spcPct val="90000"/>
              </a:lnSpc>
              <a:buFontTx/>
              <a:buNone/>
            </a:pPr>
            <a:endParaRPr lang="en-US" sz="2400" dirty="0">
              <a:latin typeface="Arial" charset="0"/>
              <a:ea typeface="ＭＳ Ｐゴシック" charset="0"/>
              <a:cs typeface="ＭＳ Ｐゴシック" charset="0"/>
            </a:endParaRPr>
          </a:p>
        </p:txBody>
      </p:sp>
      <p:pic>
        <p:nvPicPr>
          <p:cNvPr id="38915" name="Picture 8" descr="02_0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38600" y="1219200"/>
            <a:ext cx="5029200" cy="3170238"/>
          </a:xfrm>
        </p:spPr>
      </p:pic>
      <p:sp>
        <p:nvSpPr>
          <p:cNvPr id="38916" name="Text Box 9"/>
          <p:cNvSpPr txBox="1">
            <a:spLocks noChangeArrowheads="1"/>
          </p:cNvSpPr>
          <p:nvPr/>
        </p:nvSpPr>
        <p:spPr bwMode="auto">
          <a:xfrm>
            <a:off x="4826000" y="4699000"/>
            <a:ext cx="3981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pPr>
              <a:spcBef>
                <a:spcPct val="50000"/>
              </a:spcBef>
            </a:pPr>
            <a:r>
              <a:rPr lang="en-US"/>
              <a:t>Major result:  q couldn</a:t>
            </a:r>
            <a:r>
              <a:rPr lang="ja-JP" altLang="en-US"/>
              <a:t>’</a:t>
            </a:r>
            <a:r>
              <a:rPr lang="en-US" altLang="ja-JP"/>
              <a:t>t be any number.  It was a multiple </a:t>
            </a:r>
            <a:r>
              <a:rPr lang="en-US" altLang="ja-JP">
                <a:solidFill>
                  <a:srgbClr val="008000"/>
                </a:solidFill>
              </a:rPr>
              <a:t>of 1.6x10</a:t>
            </a:r>
            <a:r>
              <a:rPr lang="en-US" altLang="ja-JP" baseline="30000">
                <a:solidFill>
                  <a:srgbClr val="008000"/>
                </a:solidFill>
              </a:rPr>
              <a:t>-19</a:t>
            </a:r>
            <a:r>
              <a:rPr lang="en-US" altLang="ja-JP">
                <a:solidFill>
                  <a:srgbClr val="008000"/>
                </a:solidFill>
              </a:rPr>
              <a:t> Coulombs</a:t>
            </a:r>
            <a:endParaRPr lang="en-US">
              <a:solidFill>
                <a:srgbClr val="008000"/>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Radioactivity:</a:t>
            </a:r>
          </a:p>
        </p:txBody>
      </p:sp>
      <p:sp>
        <p:nvSpPr>
          <p:cNvPr id="40962" name="Rectangle 3"/>
          <p:cNvSpPr>
            <a:spLocks noGrp="1" noChangeArrowheads="1"/>
          </p:cNvSpPr>
          <p:nvPr>
            <p:ph type="body" idx="1"/>
          </p:nvPr>
        </p:nvSpPr>
        <p:spPr>
          <a:xfrm>
            <a:off x="622300" y="1143000"/>
            <a:ext cx="7772400" cy="4114800"/>
          </a:xfrm>
        </p:spPr>
        <p:txBody>
          <a:bodyPr/>
          <a:lstStyle/>
          <a:p>
            <a:pPr eaLnBrk="1" hangingPunct="1"/>
            <a:r>
              <a:rPr lang="en-US">
                <a:latin typeface="Arial" charset="0"/>
                <a:ea typeface="ＭＳ Ｐゴシック" charset="0"/>
                <a:cs typeface="ＭＳ Ｐゴシック" charset="0"/>
              </a:rPr>
              <a:t>The spontaneous emission of radiation by an atom.</a:t>
            </a:r>
          </a:p>
          <a:p>
            <a:pPr eaLnBrk="1" hangingPunct="1"/>
            <a:r>
              <a:rPr lang="en-US">
                <a:latin typeface="Arial" charset="0"/>
                <a:ea typeface="ＭＳ Ｐゴシック" charset="0"/>
                <a:cs typeface="ＭＳ Ｐゴシック" charset="0"/>
              </a:rPr>
              <a:t>First observed by Henri Becquerel. </a:t>
            </a:r>
          </a:p>
          <a:p>
            <a:pPr eaLnBrk="1" hangingPunct="1"/>
            <a:r>
              <a:rPr lang="en-US" sz="2000">
                <a:latin typeface="Arial" charset="0"/>
                <a:ea typeface="ＭＳ Ｐゴシック" charset="0"/>
                <a:cs typeface="ＭＳ Ｐゴシック" charset="0"/>
              </a:rPr>
              <a:t>(1903 Nobel Prize with Pierre and Marie Curie)</a:t>
            </a:r>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Also studied by Marie and Pierre Curie.</a:t>
            </a:r>
          </a:p>
        </p:txBody>
      </p:sp>
      <p:grpSp>
        <p:nvGrpSpPr>
          <p:cNvPr id="40963" name="Group 16"/>
          <p:cNvGrpSpPr>
            <a:grpSpLocks/>
          </p:cNvGrpSpPr>
          <p:nvPr/>
        </p:nvGrpSpPr>
        <p:grpSpPr bwMode="auto">
          <a:xfrm>
            <a:off x="762000" y="3829050"/>
            <a:ext cx="2362200" cy="609600"/>
            <a:chOff x="576" y="2332"/>
            <a:chExt cx="1488" cy="384"/>
          </a:xfrm>
        </p:grpSpPr>
        <p:sp>
          <p:nvSpPr>
            <p:cNvPr id="40967" name="Oval 5"/>
            <p:cNvSpPr>
              <a:spLocks noChangeArrowheads="1"/>
            </p:cNvSpPr>
            <p:nvPr/>
          </p:nvSpPr>
          <p:spPr bwMode="auto">
            <a:xfrm>
              <a:off x="576" y="2332"/>
              <a:ext cx="384" cy="38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0968" name="Freeform 8"/>
            <p:cNvSpPr>
              <a:spLocks/>
            </p:cNvSpPr>
            <p:nvPr/>
          </p:nvSpPr>
          <p:spPr bwMode="auto">
            <a:xfrm>
              <a:off x="896" y="2332"/>
              <a:ext cx="576" cy="96"/>
            </a:xfrm>
            <a:custGeom>
              <a:avLst/>
              <a:gdLst>
                <a:gd name="T0" fmla="*/ 0 w 576"/>
                <a:gd name="T1" fmla="*/ 96 h 96"/>
                <a:gd name="T2" fmla="*/ 96 w 576"/>
                <a:gd name="T3" fmla="*/ 0 h 96"/>
                <a:gd name="T4" fmla="*/ 192 w 576"/>
                <a:gd name="T5" fmla="*/ 96 h 96"/>
                <a:gd name="T6" fmla="*/ 288 w 576"/>
                <a:gd name="T7" fmla="*/ 0 h 96"/>
                <a:gd name="T8" fmla="*/ 384 w 576"/>
                <a:gd name="T9" fmla="*/ 96 h 96"/>
                <a:gd name="T10" fmla="*/ 480 w 576"/>
                <a:gd name="T11" fmla="*/ 0 h 96"/>
                <a:gd name="T12" fmla="*/ 576 w 576"/>
                <a:gd name="T13" fmla="*/ 96 h 96"/>
                <a:gd name="T14" fmla="*/ 0 60000 65536"/>
                <a:gd name="T15" fmla="*/ 0 60000 65536"/>
                <a:gd name="T16" fmla="*/ 0 60000 65536"/>
                <a:gd name="T17" fmla="*/ 0 60000 65536"/>
                <a:gd name="T18" fmla="*/ 0 60000 65536"/>
                <a:gd name="T19" fmla="*/ 0 60000 65536"/>
                <a:gd name="T20" fmla="*/ 0 60000 65536"/>
                <a:gd name="T21" fmla="*/ 0 w 576"/>
                <a:gd name="T22" fmla="*/ 0 h 96"/>
                <a:gd name="T23" fmla="*/ 576 w 57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96">
                  <a:moveTo>
                    <a:pt x="0" y="96"/>
                  </a:moveTo>
                  <a:cubicBezTo>
                    <a:pt x="32" y="48"/>
                    <a:pt x="64" y="0"/>
                    <a:pt x="96" y="0"/>
                  </a:cubicBezTo>
                  <a:cubicBezTo>
                    <a:pt x="128" y="0"/>
                    <a:pt x="160" y="96"/>
                    <a:pt x="192" y="96"/>
                  </a:cubicBezTo>
                  <a:cubicBezTo>
                    <a:pt x="224" y="96"/>
                    <a:pt x="256" y="0"/>
                    <a:pt x="288" y="0"/>
                  </a:cubicBezTo>
                  <a:cubicBezTo>
                    <a:pt x="320" y="0"/>
                    <a:pt x="352" y="96"/>
                    <a:pt x="384" y="96"/>
                  </a:cubicBezTo>
                  <a:cubicBezTo>
                    <a:pt x="416" y="96"/>
                    <a:pt x="448" y="0"/>
                    <a:pt x="480" y="0"/>
                  </a:cubicBezTo>
                  <a:cubicBezTo>
                    <a:pt x="512" y="0"/>
                    <a:pt x="544" y="48"/>
                    <a:pt x="57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69" name="Freeform 9"/>
            <p:cNvSpPr>
              <a:spLocks/>
            </p:cNvSpPr>
            <p:nvPr/>
          </p:nvSpPr>
          <p:spPr bwMode="auto">
            <a:xfrm>
              <a:off x="1488" y="2332"/>
              <a:ext cx="576" cy="96"/>
            </a:xfrm>
            <a:custGeom>
              <a:avLst/>
              <a:gdLst>
                <a:gd name="T0" fmla="*/ 0 w 576"/>
                <a:gd name="T1" fmla="*/ 96 h 96"/>
                <a:gd name="T2" fmla="*/ 96 w 576"/>
                <a:gd name="T3" fmla="*/ 0 h 96"/>
                <a:gd name="T4" fmla="*/ 192 w 576"/>
                <a:gd name="T5" fmla="*/ 96 h 96"/>
                <a:gd name="T6" fmla="*/ 288 w 576"/>
                <a:gd name="T7" fmla="*/ 0 h 96"/>
                <a:gd name="T8" fmla="*/ 384 w 576"/>
                <a:gd name="T9" fmla="*/ 96 h 96"/>
                <a:gd name="T10" fmla="*/ 480 w 576"/>
                <a:gd name="T11" fmla="*/ 0 h 96"/>
                <a:gd name="T12" fmla="*/ 576 w 576"/>
                <a:gd name="T13" fmla="*/ 96 h 96"/>
                <a:gd name="T14" fmla="*/ 0 60000 65536"/>
                <a:gd name="T15" fmla="*/ 0 60000 65536"/>
                <a:gd name="T16" fmla="*/ 0 60000 65536"/>
                <a:gd name="T17" fmla="*/ 0 60000 65536"/>
                <a:gd name="T18" fmla="*/ 0 60000 65536"/>
                <a:gd name="T19" fmla="*/ 0 60000 65536"/>
                <a:gd name="T20" fmla="*/ 0 60000 65536"/>
                <a:gd name="T21" fmla="*/ 0 w 576"/>
                <a:gd name="T22" fmla="*/ 0 h 96"/>
                <a:gd name="T23" fmla="*/ 576 w 57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96">
                  <a:moveTo>
                    <a:pt x="0" y="96"/>
                  </a:moveTo>
                  <a:cubicBezTo>
                    <a:pt x="32" y="48"/>
                    <a:pt x="64" y="0"/>
                    <a:pt x="96" y="0"/>
                  </a:cubicBezTo>
                  <a:cubicBezTo>
                    <a:pt x="128" y="0"/>
                    <a:pt x="160" y="96"/>
                    <a:pt x="192" y="96"/>
                  </a:cubicBezTo>
                  <a:cubicBezTo>
                    <a:pt x="224" y="96"/>
                    <a:pt x="256" y="0"/>
                    <a:pt x="288" y="0"/>
                  </a:cubicBezTo>
                  <a:cubicBezTo>
                    <a:pt x="320" y="0"/>
                    <a:pt x="352" y="96"/>
                    <a:pt x="384" y="96"/>
                  </a:cubicBezTo>
                  <a:cubicBezTo>
                    <a:pt x="416" y="96"/>
                    <a:pt x="448" y="0"/>
                    <a:pt x="480" y="0"/>
                  </a:cubicBezTo>
                  <a:cubicBezTo>
                    <a:pt x="512" y="0"/>
                    <a:pt x="544" y="48"/>
                    <a:pt x="576" y="96"/>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0" name="Oval 10"/>
            <p:cNvSpPr>
              <a:spLocks noChangeArrowheads="1"/>
            </p:cNvSpPr>
            <p:nvPr/>
          </p:nvSpPr>
          <p:spPr bwMode="auto">
            <a:xfrm>
              <a:off x="1344" y="2620"/>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0971" name="Line 11"/>
            <p:cNvSpPr>
              <a:spLocks noChangeShapeType="1"/>
            </p:cNvSpPr>
            <p:nvPr/>
          </p:nvSpPr>
          <p:spPr bwMode="auto">
            <a:xfrm>
              <a:off x="956" y="2544"/>
              <a:ext cx="368"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0964" name="Text Box 13"/>
          <p:cNvSpPr txBox="1">
            <a:spLocks noChangeArrowheads="1"/>
          </p:cNvSpPr>
          <p:nvPr/>
        </p:nvSpPr>
        <p:spPr bwMode="auto">
          <a:xfrm>
            <a:off x="3276600" y="3594100"/>
            <a:ext cx="5314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pPr>
              <a:spcBef>
                <a:spcPct val="50000"/>
              </a:spcBef>
            </a:pPr>
            <a:r>
              <a:rPr lang="ja-JP" altLang="en-US"/>
              <a:t>“</a:t>
            </a:r>
            <a:r>
              <a:rPr lang="en-US" altLang="ja-JP"/>
              <a:t>rays</a:t>
            </a:r>
            <a:r>
              <a:rPr lang="ja-JP" altLang="en-US"/>
              <a:t>”</a:t>
            </a:r>
            <a:r>
              <a:rPr lang="en-US" altLang="ja-JP"/>
              <a:t> not particles</a:t>
            </a:r>
            <a:endParaRPr lang="en-US"/>
          </a:p>
        </p:txBody>
      </p:sp>
      <p:sp>
        <p:nvSpPr>
          <p:cNvPr id="40965" name="Text Box 14"/>
          <p:cNvSpPr txBox="1">
            <a:spLocks noChangeArrowheads="1"/>
          </p:cNvSpPr>
          <p:nvPr/>
        </p:nvSpPr>
        <p:spPr bwMode="auto">
          <a:xfrm>
            <a:off x="2473325" y="4154488"/>
            <a:ext cx="3662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particles of some sort.</a:t>
            </a:r>
          </a:p>
        </p:txBody>
      </p:sp>
      <p:sp>
        <p:nvSpPr>
          <p:cNvPr id="40966" name="Text Box 15"/>
          <p:cNvSpPr txBox="1">
            <a:spLocks noChangeArrowheads="1"/>
          </p:cNvSpPr>
          <p:nvPr/>
        </p:nvSpPr>
        <p:spPr bwMode="auto">
          <a:xfrm>
            <a:off x="873125" y="4891088"/>
            <a:ext cx="759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Stuff comes out of atoms, </a:t>
            </a:r>
            <a:r>
              <a:rPr lang="ja-JP" altLang="en-US"/>
              <a:t>“</a:t>
            </a:r>
            <a:r>
              <a:rPr lang="en-US" altLang="ja-JP"/>
              <a:t>subatomic particles</a:t>
            </a:r>
            <a:r>
              <a:rPr lang="ja-JP" altLang="en-US"/>
              <a:t>”</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114300"/>
            <a:ext cx="7772400" cy="1143000"/>
          </a:xfrm>
        </p:spPr>
        <p:txBody>
          <a:bodyPr/>
          <a:lstStyle/>
          <a:p>
            <a:pPr eaLnBrk="1" hangingPunct="1"/>
            <a:r>
              <a:rPr lang="en-US">
                <a:latin typeface="Arial" charset="0"/>
                <a:ea typeface="ＭＳ Ｐゴシック" charset="0"/>
                <a:cs typeface="ＭＳ Ｐゴシック" charset="0"/>
              </a:rPr>
              <a:t>Radioactivity</a:t>
            </a:r>
          </a:p>
        </p:txBody>
      </p:sp>
      <p:pic>
        <p:nvPicPr>
          <p:cNvPr id="43010" name="Picture 7" descr="02_0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7683"/>
          <a:stretch>
            <a:fillRect/>
          </a:stretch>
        </p:blipFill>
        <p:spPr>
          <a:xfrm>
            <a:off x="1160463" y="3886200"/>
            <a:ext cx="6819900" cy="2284413"/>
          </a:xfrm>
        </p:spPr>
      </p:pic>
      <p:sp>
        <p:nvSpPr>
          <p:cNvPr id="43011" name="Rectangle 3"/>
          <p:cNvSpPr>
            <a:spLocks noGrp="1" noChangeArrowheads="1"/>
          </p:cNvSpPr>
          <p:nvPr>
            <p:ph type="body" sz="half" idx="1"/>
          </p:nvPr>
        </p:nvSpPr>
        <p:spPr>
          <a:xfrm>
            <a:off x="685800" y="800100"/>
            <a:ext cx="7772400" cy="2667000"/>
          </a:xfrm>
        </p:spPr>
        <p:txBody>
          <a:bodyPr/>
          <a:lstStyle/>
          <a:p>
            <a:pPr eaLnBrk="1" hangingPunct="1">
              <a:lnSpc>
                <a:spcPct val="90000"/>
              </a:lnSpc>
            </a:pPr>
            <a:r>
              <a:rPr lang="en-US" sz="2400">
                <a:latin typeface="Arial" charset="0"/>
                <a:ea typeface="ＭＳ Ｐゴシック" charset="0"/>
                <a:cs typeface="ＭＳ Ｐゴシック" charset="0"/>
              </a:rPr>
              <a:t>Three types of radiation were discovered by Ernest Rutherford: </a:t>
            </a:r>
            <a:r>
              <a:rPr lang="en-US" sz="2400">
                <a:solidFill>
                  <a:srgbClr val="0000FF"/>
                </a:solidFill>
                <a:latin typeface="Arial" charset="0"/>
                <a:ea typeface="ＭＳ Ｐゴシック" charset="0"/>
                <a:cs typeface="ＭＳ Ｐゴシック" charset="0"/>
              </a:rPr>
              <a:t>(memorize the 3 types of particle)</a:t>
            </a:r>
          </a:p>
          <a:p>
            <a:pPr lvl="1" eaLnBrk="1" hangingPunct="1">
              <a:lnSpc>
                <a:spcPct val="90000"/>
              </a:lnSpc>
            </a:pPr>
            <a:r>
              <a:rPr lang="en-US" sz="2000" i="1">
                <a:latin typeface="Symbol" charset="0"/>
                <a:ea typeface="ＭＳ Ｐゴシック" charset="0"/>
                <a:sym typeface="Symbol" charset="0"/>
              </a:rPr>
              <a:t></a:t>
            </a:r>
            <a:r>
              <a:rPr lang="en-US" sz="2000">
                <a:latin typeface="Arial" charset="0"/>
                <a:ea typeface="ＭＳ Ｐゴシック" charset="0"/>
              </a:rPr>
              <a:t> particles, attracted to negative electrode, so they have a </a:t>
            </a:r>
            <a:r>
              <a:rPr lang="en-US" sz="2000">
                <a:solidFill>
                  <a:schemeClr val="accent2"/>
                </a:solidFill>
                <a:latin typeface="Arial" charset="0"/>
                <a:ea typeface="ＭＳ Ｐゴシック" charset="0"/>
              </a:rPr>
              <a:t>positive</a:t>
            </a:r>
            <a:r>
              <a:rPr lang="en-US" sz="2000">
                <a:latin typeface="Arial" charset="0"/>
                <a:ea typeface="ＭＳ Ｐゴシック" charset="0"/>
              </a:rPr>
              <a:t> charge, much more mass than negative stuff (turn out to be He nuclei)</a:t>
            </a:r>
          </a:p>
          <a:p>
            <a:pPr lvl="1" eaLnBrk="1" hangingPunct="1">
              <a:lnSpc>
                <a:spcPct val="90000"/>
              </a:lnSpc>
            </a:pPr>
            <a:r>
              <a:rPr lang="en-US" sz="2000" i="1">
                <a:latin typeface="Symbol" charset="0"/>
                <a:ea typeface="ＭＳ Ｐゴシック" charset="0"/>
                <a:sym typeface="Symbol" charset="0"/>
              </a:rPr>
              <a:t></a:t>
            </a:r>
            <a:r>
              <a:rPr lang="en-US" sz="2000">
                <a:latin typeface="Arial" charset="0"/>
                <a:ea typeface="ＭＳ Ｐゴシック" charset="0"/>
              </a:rPr>
              <a:t> particles, attracted to positive electrode, so</a:t>
            </a:r>
          </a:p>
          <a:p>
            <a:pPr lvl="1" eaLnBrk="1" hangingPunct="1">
              <a:lnSpc>
                <a:spcPct val="90000"/>
              </a:lnSpc>
              <a:buFont typeface="Wingdings" charset="0"/>
              <a:buNone/>
            </a:pPr>
            <a:r>
              <a:rPr lang="en-US" sz="2000">
                <a:latin typeface="Arial" charset="0"/>
                <a:ea typeface="ＭＳ Ｐゴシック" charset="0"/>
              </a:rPr>
              <a:t>they have a </a:t>
            </a:r>
            <a:r>
              <a:rPr lang="en-US" sz="2000">
                <a:solidFill>
                  <a:schemeClr val="accent2"/>
                </a:solidFill>
                <a:latin typeface="Arial" charset="0"/>
                <a:ea typeface="ＭＳ Ｐゴシック" charset="0"/>
              </a:rPr>
              <a:t>negative</a:t>
            </a:r>
            <a:r>
              <a:rPr lang="en-US" sz="2000">
                <a:latin typeface="Arial" charset="0"/>
                <a:ea typeface="ＭＳ Ｐゴシック" charset="0"/>
              </a:rPr>
              <a:t> charge, 1000s of times less massive (turn out to be electrons coming from nucleus).</a:t>
            </a:r>
          </a:p>
          <a:p>
            <a:pPr lvl="1" eaLnBrk="1" hangingPunct="1">
              <a:lnSpc>
                <a:spcPct val="90000"/>
              </a:lnSpc>
            </a:pPr>
            <a:r>
              <a:rPr lang="en-US" sz="2000" i="1">
                <a:latin typeface="Symbol" charset="0"/>
                <a:ea typeface="ＭＳ Ｐゴシック" charset="0"/>
                <a:sym typeface="Symbol" charset="0"/>
              </a:rPr>
              <a:t></a:t>
            </a:r>
            <a:r>
              <a:rPr lang="en-US" sz="2000">
                <a:latin typeface="Arial" charset="0"/>
                <a:ea typeface="ＭＳ Ｐゴシック" charset="0"/>
              </a:rPr>
              <a:t> rays, no charge, no mass, like light. </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The Atom, circa 1900:</a:t>
            </a:r>
          </a:p>
        </p:txBody>
      </p:sp>
      <p:sp>
        <p:nvSpPr>
          <p:cNvPr id="45058" name="Rectangle 4"/>
          <p:cNvSpPr>
            <a:spLocks noGrp="1" noChangeArrowheads="1"/>
          </p:cNvSpPr>
          <p:nvPr>
            <p:ph type="body" sz="half" idx="2"/>
          </p:nvPr>
        </p:nvSpPr>
        <p:spPr>
          <a:xfrm>
            <a:off x="4419600" y="1981200"/>
            <a:ext cx="4495800" cy="3200400"/>
          </a:xfrm>
        </p:spPr>
        <p:txBody>
          <a:bodyPr/>
          <a:lstStyle/>
          <a:p>
            <a:pPr eaLnBrk="1" hangingPunct="1">
              <a:lnSpc>
                <a:spcPct val="90000"/>
              </a:lnSpc>
            </a:pP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Plum pudding</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 model, put forward by Thompson.</a:t>
            </a:r>
          </a:p>
          <a:p>
            <a:pPr eaLnBrk="1" hangingPunct="1">
              <a:lnSpc>
                <a:spcPct val="90000"/>
              </a:lnSpc>
            </a:pPr>
            <a:r>
              <a:rPr lang="en-US" sz="2400">
                <a:latin typeface="Arial" charset="0"/>
                <a:ea typeface="ＭＳ Ｐゴシック" charset="0"/>
                <a:cs typeface="ＭＳ Ｐゴシック" charset="0"/>
              </a:rPr>
              <a:t>Positive sphere of matter with negative electrons imbedded in it.</a:t>
            </a:r>
          </a:p>
          <a:p>
            <a:pPr eaLnBrk="1" hangingPunct="1">
              <a:lnSpc>
                <a:spcPct val="90000"/>
              </a:lnSpc>
            </a:pPr>
            <a:r>
              <a:rPr lang="en-US" sz="2400">
                <a:latin typeface="Arial" charset="0"/>
                <a:ea typeface="ＭＳ Ｐゴシック" charset="0"/>
                <a:cs typeface="ＭＳ Ｐゴシック" charset="0"/>
              </a:rPr>
              <a:t>most of the volume = positive stuff because most of the mass is positive</a:t>
            </a:r>
          </a:p>
          <a:p>
            <a:pPr eaLnBrk="1" hangingPunct="1">
              <a:lnSpc>
                <a:spcPct val="90000"/>
              </a:lnSpc>
            </a:pPr>
            <a:r>
              <a:rPr lang="en-US" sz="2400">
                <a:solidFill>
                  <a:schemeClr val="accent2"/>
                </a:solidFill>
                <a:latin typeface="Arial" charset="0"/>
                <a:ea typeface="ＭＳ Ｐゴシック" charset="0"/>
                <a:cs typeface="ＭＳ Ｐゴシック" charset="0"/>
              </a:rPr>
              <a:t>Expectation:  density more or less uniform throughout.</a:t>
            </a:r>
          </a:p>
        </p:txBody>
      </p:sp>
      <p:pic>
        <p:nvPicPr>
          <p:cNvPr id="45059" name="Picture 7" descr="02_0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3703"/>
          <a:stretch>
            <a:fillRect/>
          </a:stretch>
        </p:blipFill>
        <p:spPr>
          <a:xfrm>
            <a:off x="457200" y="1676400"/>
            <a:ext cx="3519488" cy="426720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58800" y="127000"/>
            <a:ext cx="7772400" cy="1143000"/>
          </a:xfrm>
        </p:spPr>
        <p:txBody>
          <a:bodyPr/>
          <a:lstStyle/>
          <a:p>
            <a:pPr eaLnBrk="1" hangingPunct="1"/>
            <a:r>
              <a:rPr lang="en-US" sz="4000">
                <a:solidFill>
                  <a:srgbClr val="008000"/>
                </a:solidFill>
                <a:latin typeface="Arial" charset="0"/>
                <a:ea typeface="ＭＳ Ｐゴシック" charset="0"/>
                <a:cs typeface="ＭＳ Ｐゴシック" charset="0"/>
              </a:rPr>
              <a:t>Discovery of the Nucleus</a:t>
            </a: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solidFill>
                  <a:srgbClr val="0000FF"/>
                </a:solidFill>
                <a:latin typeface="Apple Chancery" charset="0"/>
                <a:ea typeface="ＭＳ Ｐゴシック" charset="0"/>
              </a:rPr>
              <a:t>The Gold Foil Experiment</a:t>
            </a:r>
          </a:p>
        </p:txBody>
      </p:sp>
      <p:sp>
        <p:nvSpPr>
          <p:cNvPr id="47106" name="Rectangle 4"/>
          <p:cNvSpPr>
            <a:spLocks noGrp="1" noChangeArrowheads="1"/>
          </p:cNvSpPr>
          <p:nvPr>
            <p:ph type="body" sz="half" idx="2"/>
          </p:nvPr>
        </p:nvSpPr>
        <p:spPr>
          <a:xfrm>
            <a:off x="5854700" y="2603500"/>
            <a:ext cx="3200400" cy="4114800"/>
          </a:xfrm>
        </p:spPr>
        <p:txBody>
          <a:bodyPr/>
          <a:lstStyle/>
          <a:p>
            <a:pPr eaLnBrk="1" hangingPunct="1">
              <a:buFontTx/>
              <a:buNone/>
            </a:pPr>
            <a:r>
              <a:rPr lang="en-US" sz="2000">
                <a:latin typeface="Arial" charset="0"/>
                <a:ea typeface="ＭＳ Ｐゴシック" charset="0"/>
                <a:cs typeface="ＭＳ Ｐゴシック" charset="0"/>
              </a:rPr>
              <a:t>	Rutherford and Marsden shot </a:t>
            </a:r>
            <a:r>
              <a:rPr lang="en-US" sz="2000" i="1">
                <a:latin typeface="Symbol" charset="0"/>
                <a:ea typeface="ＭＳ Ｐゴシック" charset="0"/>
                <a:cs typeface="ＭＳ Ｐゴシック" charset="0"/>
                <a:sym typeface="Symbol" charset="0"/>
              </a:rPr>
              <a:t></a:t>
            </a:r>
            <a:r>
              <a:rPr lang="en-US" sz="2000">
                <a:latin typeface="Arial" charset="0"/>
                <a:ea typeface="ＭＳ Ｐゴシック" charset="0"/>
                <a:cs typeface="ＭＳ Ｐゴシック" charset="0"/>
              </a:rPr>
              <a:t> particles at a thin sheet of gold foil and observed the pattern of scatter of the particles.</a:t>
            </a:r>
          </a:p>
        </p:txBody>
      </p:sp>
      <p:pic>
        <p:nvPicPr>
          <p:cNvPr id="47107" name="Picture 7" descr="02_1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4066"/>
          <a:stretch>
            <a:fillRect/>
          </a:stretch>
        </p:blipFill>
        <p:spPr>
          <a:xfrm>
            <a:off x="368300" y="1379538"/>
            <a:ext cx="5710238" cy="4772025"/>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28650" y="-155575"/>
            <a:ext cx="7772400" cy="1143000"/>
          </a:xfrm>
        </p:spPr>
        <p:txBody>
          <a:bodyPr/>
          <a:lstStyle/>
          <a:p>
            <a:pPr eaLnBrk="1" hangingPunct="1"/>
            <a:r>
              <a:rPr lang="en-US">
                <a:latin typeface="Apple Chancery" charset="0"/>
                <a:ea typeface="ＭＳ Ｐゴシック" charset="0"/>
              </a:rPr>
              <a:t>The Nuclear Atom</a:t>
            </a:r>
          </a:p>
        </p:txBody>
      </p:sp>
      <p:sp>
        <p:nvSpPr>
          <p:cNvPr id="49154" name="Rectangle 3"/>
          <p:cNvSpPr>
            <a:spLocks noGrp="1" noChangeArrowheads="1"/>
          </p:cNvSpPr>
          <p:nvPr>
            <p:ph type="body" sz="half" idx="1"/>
          </p:nvPr>
        </p:nvSpPr>
        <p:spPr>
          <a:xfrm>
            <a:off x="401638" y="842963"/>
            <a:ext cx="3962400" cy="3124200"/>
          </a:xfrm>
        </p:spPr>
        <p:txBody>
          <a:bodyPr/>
          <a:lstStyle/>
          <a:p>
            <a:pPr eaLnBrk="1" hangingPunct="1">
              <a:lnSpc>
                <a:spcPct val="90000"/>
              </a:lnSpc>
              <a:buFontTx/>
              <a:buNone/>
            </a:pPr>
            <a:r>
              <a:rPr lang="en-US" sz="2400">
                <a:latin typeface="Arial" charset="0"/>
                <a:ea typeface="ＭＳ Ｐゴシック" charset="0"/>
                <a:cs typeface="ＭＳ Ｐゴシック" charset="0"/>
              </a:rPr>
              <a:t>	</a:t>
            </a:r>
            <a:r>
              <a:rPr lang="en-US" sz="2400" b="1">
                <a:solidFill>
                  <a:srgbClr val="FF0000"/>
                </a:solidFill>
                <a:latin typeface="Arial" charset="0"/>
                <a:ea typeface="ＭＳ Ｐゴシック" charset="0"/>
                <a:cs typeface="ＭＳ Ｐゴシック" charset="0"/>
              </a:rPr>
              <a:t>Virtually all the particles went straight through</a:t>
            </a:r>
          </a:p>
          <a:p>
            <a:pPr eaLnBrk="1" hangingPunct="1">
              <a:lnSpc>
                <a:spcPct val="90000"/>
              </a:lnSpc>
              <a:buFontTx/>
              <a:buNone/>
            </a:pPr>
            <a:r>
              <a:rPr lang="en-US" sz="2400">
                <a:solidFill>
                  <a:schemeClr val="accent2"/>
                </a:solidFill>
                <a:latin typeface="Arial" charset="0"/>
                <a:ea typeface="ＭＳ Ｐゴシック" charset="0"/>
                <a:cs typeface="ＭＳ Ｐゴシック" charset="0"/>
              </a:rPr>
              <a:t>		Most of the atom 	essentially empty</a:t>
            </a:r>
          </a:p>
          <a:p>
            <a:pPr eaLnBrk="1" hangingPunct="1">
              <a:lnSpc>
                <a:spcPct val="90000"/>
              </a:lnSpc>
              <a:buFontTx/>
              <a:buNone/>
            </a:pPr>
            <a:r>
              <a:rPr lang="en-US" sz="2400" b="1">
                <a:solidFill>
                  <a:srgbClr val="FF0000"/>
                </a:solidFill>
                <a:latin typeface="Arial" charset="0"/>
                <a:ea typeface="ＭＳ Ｐゴシック" charset="0"/>
                <a:cs typeface="ＭＳ Ｐゴシック" charset="0"/>
              </a:rPr>
              <a:t>A few particles deflected,some straight back.</a:t>
            </a:r>
          </a:p>
          <a:p>
            <a:pPr eaLnBrk="1" hangingPunct="1">
              <a:lnSpc>
                <a:spcPct val="90000"/>
              </a:lnSpc>
              <a:buFontTx/>
              <a:buNone/>
            </a:pPr>
            <a:r>
              <a:rPr lang="en-US" sz="2400">
                <a:solidFill>
                  <a:schemeClr val="accent2"/>
                </a:solidFill>
                <a:latin typeface="Arial" charset="0"/>
                <a:ea typeface="ＭＳ Ｐゴシック" charset="0"/>
                <a:cs typeface="ＭＳ Ｐゴシック" charset="0"/>
              </a:rPr>
              <a:t>		A very small part of 		the atom is very 	dense, impenetrable.</a:t>
            </a:r>
          </a:p>
          <a:p>
            <a:pPr eaLnBrk="1" hangingPunct="1">
              <a:lnSpc>
                <a:spcPct val="90000"/>
              </a:lnSpc>
              <a:buFontTx/>
              <a:buNone/>
            </a:pPr>
            <a:r>
              <a:rPr lang="en-US" sz="2400">
                <a:solidFill>
                  <a:schemeClr val="accent2"/>
                </a:solidFill>
                <a:latin typeface="Arial" charset="0"/>
                <a:ea typeface="ＭＳ Ｐゴシック" charset="0"/>
                <a:cs typeface="ＭＳ Ｐゴシック" charset="0"/>
              </a:rPr>
              <a:t>		The mass must be 	concentrated.</a:t>
            </a:r>
          </a:p>
          <a:p>
            <a:pPr eaLnBrk="1" hangingPunct="1">
              <a:lnSpc>
                <a:spcPct val="90000"/>
              </a:lnSpc>
              <a:buFontTx/>
              <a:buNone/>
            </a:pPr>
            <a:r>
              <a:rPr lang="en-US" sz="2400">
                <a:latin typeface="Arial" charset="0"/>
                <a:ea typeface="ＭＳ Ｐゴシック" charset="0"/>
                <a:cs typeface="ＭＳ Ｐゴシック" charset="0"/>
              </a:rPr>
              <a:t>The size of nucleus will be proportional to the # of highly scattered particles.</a:t>
            </a:r>
          </a:p>
          <a:p>
            <a:pPr eaLnBrk="1" hangingPunct="1">
              <a:lnSpc>
                <a:spcPct val="90000"/>
              </a:lnSpc>
              <a:buFontTx/>
              <a:buNone/>
            </a:pPr>
            <a:endParaRPr lang="en-US" sz="2400">
              <a:latin typeface="Arial" charset="0"/>
              <a:ea typeface="ＭＳ Ｐゴシック" charset="0"/>
              <a:cs typeface="ＭＳ Ｐゴシック" charset="0"/>
            </a:endParaRPr>
          </a:p>
        </p:txBody>
      </p:sp>
      <p:pic>
        <p:nvPicPr>
          <p:cNvPr id="49155" name="Picture 7" descr="02_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703"/>
          <a:stretch>
            <a:fillRect/>
          </a:stretch>
        </p:blipFill>
        <p:spPr>
          <a:xfrm>
            <a:off x="4673600" y="1231900"/>
            <a:ext cx="3222625" cy="5153025"/>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solidFill>
                  <a:srgbClr val="000090"/>
                </a:solidFill>
                <a:latin typeface="Apple Chancery" charset="0"/>
                <a:ea typeface="ＭＳ Ｐゴシック" charset="0"/>
              </a:rPr>
              <a:t>The Nuclear Atom</a:t>
            </a:r>
          </a:p>
        </p:txBody>
      </p:sp>
      <p:sp>
        <p:nvSpPr>
          <p:cNvPr id="51202" name="Rectangle 4"/>
          <p:cNvSpPr>
            <a:spLocks noGrp="1" noChangeArrowheads="1"/>
          </p:cNvSpPr>
          <p:nvPr>
            <p:ph type="body" sz="half" idx="1"/>
          </p:nvPr>
        </p:nvSpPr>
        <p:spPr>
          <a:xfrm>
            <a:off x="685800" y="1371600"/>
            <a:ext cx="7772400" cy="2438400"/>
          </a:xfrm>
        </p:spPr>
        <p:txBody>
          <a:bodyPr/>
          <a:lstStyle/>
          <a:p>
            <a:pPr eaLnBrk="1" hangingPunct="1"/>
            <a:r>
              <a:rPr lang="en-US" sz="2800">
                <a:latin typeface="Arial" charset="0"/>
                <a:ea typeface="ＭＳ Ｐゴシック" charset="0"/>
                <a:cs typeface="ＭＳ Ｐゴシック" charset="0"/>
              </a:rPr>
              <a:t>Rutherford and Marsden postulated a very small, dense nucleus with the negative electrons around the outside of the atom.</a:t>
            </a:r>
          </a:p>
          <a:p>
            <a:pPr eaLnBrk="1" hangingPunct="1"/>
            <a:r>
              <a:rPr lang="en-US" sz="2800">
                <a:latin typeface="Arial" charset="0"/>
                <a:ea typeface="ＭＳ Ｐゴシック" charset="0"/>
                <a:cs typeface="ＭＳ Ｐゴシック" charset="0"/>
              </a:rPr>
              <a:t>Most of the volume of the atom is empty space.</a:t>
            </a:r>
          </a:p>
        </p:txBody>
      </p:sp>
      <p:pic>
        <p:nvPicPr>
          <p:cNvPr id="51203" name="Picture 10" descr="02_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6937"/>
          <a:stretch>
            <a:fillRect/>
          </a:stretch>
        </p:blipFill>
        <p:spPr>
          <a:xfrm>
            <a:off x="1169988" y="4051300"/>
            <a:ext cx="6799262" cy="204470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a:latin typeface="Apple Chancery" charset="0"/>
                <a:ea typeface="ＭＳ Ｐゴシック" charset="0"/>
              </a:rPr>
              <a:t>Other Subatomic Particles</a:t>
            </a:r>
          </a:p>
        </p:txBody>
      </p:sp>
      <p:sp>
        <p:nvSpPr>
          <p:cNvPr id="53250" name="Rectangle 3"/>
          <p:cNvSpPr>
            <a:spLocks noGrp="1" noChangeArrowheads="1"/>
          </p:cNvSpPr>
          <p:nvPr>
            <p:ph type="body" idx="1"/>
          </p:nvPr>
        </p:nvSpPr>
        <p:spPr>
          <a:xfrm>
            <a:off x="719138" y="1196975"/>
            <a:ext cx="7772400" cy="4114800"/>
          </a:xfrm>
        </p:spPr>
        <p:txBody>
          <a:bodyPr/>
          <a:lstStyle/>
          <a:p>
            <a:pPr eaLnBrk="1" hangingPunct="1"/>
            <a:r>
              <a:rPr lang="en-US">
                <a:latin typeface="Arial" charset="0"/>
                <a:ea typeface="ＭＳ Ｐゴシック" charset="0"/>
                <a:cs typeface="ＭＳ Ｐゴシック" charset="0"/>
              </a:rPr>
              <a:t>Protons were discovered by Rutherford in 1919.  </a:t>
            </a:r>
          </a:p>
          <a:p>
            <a:pPr lvl="1" eaLnBrk="1" hangingPunct="1"/>
            <a:r>
              <a:rPr lang="en-US">
                <a:latin typeface="Arial" charset="0"/>
                <a:ea typeface="ＭＳ Ｐゴシック" charset="0"/>
                <a:cs typeface="ＭＳ Ｐゴシック" charset="0"/>
              </a:rPr>
              <a:t>Have the positive charge in the atom.</a:t>
            </a:r>
          </a:p>
          <a:p>
            <a:pPr eaLnBrk="1" hangingPunct="1"/>
            <a:r>
              <a:rPr lang="en-US">
                <a:latin typeface="Arial" charset="0"/>
                <a:ea typeface="ＭＳ Ｐゴシック" charset="0"/>
                <a:cs typeface="ＭＳ Ｐゴシック" charset="0"/>
              </a:rPr>
              <a:t>Neutrons were discovered by James Chadwick in 1932.  </a:t>
            </a:r>
          </a:p>
          <a:p>
            <a:pPr lvl="1" eaLnBrk="1" hangingPunct="1"/>
            <a:r>
              <a:rPr lang="en-US">
                <a:latin typeface="Arial" charset="0"/>
                <a:ea typeface="ＭＳ Ｐゴシック" charset="0"/>
                <a:cs typeface="ＭＳ Ｐゴシック" charset="0"/>
              </a:rPr>
              <a:t>Have mass like proton, but no charge.  Why was it harder to discover them?</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Subatomic Particles</a:t>
            </a:r>
          </a:p>
        </p:txBody>
      </p:sp>
      <p:sp>
        <p:nvSpPr>
          <p:cNvPr id="55298" name="Rectangle 4"/>
          <p:cNvSpPr>
            <a:spLocks noGrp="1" noChangeArrowheads="1"/>
          </p:cNvSpPr>
          <p:nvPr>
            <p:ph type="body" sz="half" idx="1"/>
          </p:nvPr>
        </p:nvSpPr>
        <p:spPr>
          <a:xfrm>
            <a:off x="457200" y="1524000"/>
            <a:ext cx="8229600" cy="2590800"/>
          </a:xfrm>
        </p:spPr>
        <p:txBody>
          <a:bodyPr/>
          <a:lstStyle/>
          <a:p>
            <a:pPr eaLnBrk="1" hangingPunct="1"/>
            <a:r>
              <a:rPr lang="en-US" sz="2800">
                <a:latin typeface="Arial" charset="0"/>
                <a:ea typeface="ＭＳ Ｐゴシック" charset="0"/>
                <a:cs typeface="ＭＳ Ｐゴシック" charset="0"/>
              </a:rPr>
              <a:t>Protons and electrons are the only particles that have a charge.</a:t>
            </a:r>
          </a:p>
          <a:p>
            <a:pPr eaLnBrk="1" hangingPunct="1"/>
            <a:r>
              <a:rPr lang="en-US" sz="2800">
                <a:latin typeface="Arial" charset="0"/>
                <a:ea typeface="ＭＳ Ｐゴシック" charset="0"/>
                <a:cs typeface="ＭＳ Ｐゴシック" charset="0"/>
              </a:rPr>
              <a:t>Protons and neutrons have similar mass.</a:t>
            </a:r>
          </a:p>
          <a:p>
            <a:pPr eaLnBrk="1" hangingPunct="1"/>
            <a:r>
              <a:rPr lang="en-US" sz="2800">
                <a:latin typeface="Arial" charset="0"/>
                <a:ea typeface="ＭＳ Ｐゴシック" charset="0"/>
                <a:cs typeface="ＭＳ Ｐゴシック" charset="0"/>
              </a:rPr>
              <a:t>The mass of an electron is so small we will often ignore it.</a:t>
            </a:r>
          </a:p>
        </p:txBody>
      </p:sp>
      <p:pic>
        <p:nvPicPr>
          <p:cNvPr id="55299" name="Picture 9" descr="02_T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6312" r="24750" b="34917"/>
          <a:stretch>
            <a:fillRect/>
          </a:stretch>
        </p:blipFill>
        <p:spPr>
          <a:xfrm>
            <a:off x="482600" y="3992563"/>
            <a:ext cx="7966075" cy="1824037"/>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Atomic Theory of Matter</a:t>
            </a:r>
          </a:p>
        </p:txBody>
      </p:sp>
      <p:sp>
        <p:nvSpPr>
          <p:cNvPr id="20482" name="Rectangle 4"/>
          <p:cNvSpPr>
            <a:spLocks noGrp="1" noChangeArrowheads="1"/>
          </p:cNvSpPr>
          <p:nvPr>
            <p:ph type="body" sz="half" idx="2"/>
          </p:nvPr>
        </p:nvSpPr>
        <p:spPr>
          <a:xfrm>
            <a:off x="3822700" y="1346200"/>
            <a:ext cx="5168900" cy="4114800"/>
          </a:xfrm>
        </p:spPr>
        <p:txBody>
          <a:bodyPr/>
          <a:lstStyle/>
          <a:p>
            <a:pPr marL="533400" indent="-533400" eaLnBrk="1" hangingPunct="1">
              <a:lnSpc>
                <a:spcPct val="90000"/>
              </a:lnSpc>
              <a:buFontTx/>
              <a:buNone/>
            </a:pPr>
            <a:r>
              <a:rPr lang="en-US" sz="2800">
                <a:solidFill>
                  <a:schemeClr val="tx2"/>
                </a:solidFill>
                <a:latin typeface="Arial" charset="0"/>
                <a:ea typeface="ＭＳ Ｐゴシック" charset="0"/>
                <a:cs typeface="ＭＳ Ｐゴシック" charset="0"/>
              </a:rPr>
              <a:t>The theory of atoms:</a:t>
            </a:r>
            <a:endParaRPr lang="en-US" sz="2000">
              <a:latin typeface="Arial" charset="0"/>
              <a:ea typeface="ＭＳ Ｐゴシック" charset="0"/>
              <a:cs typeface="ＭＳ Ｐゴシック" charset="0"/>
            </a:endParaRPr>
          </a:p>
          <a:p>
            <a:pPr marL="533400" indent="-533400" eaLnBrk="1" hangingPunct="1">
              <a:lnSpc>
                <a:spcPct val="90000"/>
              </a:lnSpc>
              <a:buFontTx/>
              <a:buNone/>
            </a:pPr>
            <a:r>
              <a:rPr lang="en-US" sz="2000">
                <a:latin typeface="Arial" charset="0"/>
                <a:ea typeface="ＭＳ Ｐゴシック" charset="0"/>
                <a:cs typeface="ＭＳ Ｐゴシック" charset="0"/>
              </a:rPr>
              <a:t>Original to the Greeks</a:t>
            </a:r>
          </a:p>
          <a:p>
            <a:pPr marL="533400" indent="-533400" eaLnBrk="1" hangingPunct="1">
              <a:lnSpc>
                <a:spcPct val="90000"/>
              </a:lnSpc>
              <a:buFontTx/>
              <a:buNone/>
            </a:pPr>
            <a:r>
              <a:rPr lang="en-US" sz="2000">
                <a:latin typeface="Arial" charset="0"/>
                <a:ea typeface="ＭＳ Ｐゴシック" charset="0"/>
                <a:cs typeface="ＭＳ Ｐゴシック" charset="0"/>
              </a:rPr>
              <a:t>Leuccipus, Democritus and Lucretius</a:t>
            </a:r>
          </a:p>
          <a:p>
            <a:pPr marL="533400" indent="-533400" eaLnBrk="1" hangingPunct="1">
              <a:lnSpc>
                <a:spcPct val="90000"/>
              </a:lnSpc>
              <a:buFontTx/>
              <a:buNone/>
            </a:pPr>
            <a:r>
              <a:rPr lang="en-US" sz="2000">
                <a:latin typeface="Arial" charset="0"/>
                <a:ea typeface="ＭＳ Ｐゴシック" charset="0"/>
                <a:cs typeface="ＭＳ Ｐゴシック" charset="0"/>
              </a:rPr>
              <a:t>(Aristotle thought they were nuts)</a:t>
            </a:r>
          </a:p>
          <a:p>
            <a:pPr marL="533400" indent="-533400" eaLnBrk="1" hangingPunct="1">
              <a:lnSpc>
                <a:spcPct val="90000"/>
              </a:lnSpc>
              <a:buFontTx/>
              <a:buNone/>
            </a:pPr>
            <a:r>
              <a:rPr lang="en-US" sz="1200">
                <a:latin typeface="Arial" charset="0"/>
                <a:ea typeface="ＭＳ Ｐゴシック" charset="0"/>
                <a:cs typeface="ＭＳ Ｐゴシック" charset="0"/>
              </a:rPr>
              <a:t>He believed that one could divide up a piece of matter an infinite number of times, that is, one never came up with a piece of matter that could not be further divided. He suggested that everything in the world was made up of some combination of four elements: earth, fire, water, and air. The elements were acted upon by the two forces of gravity and levity. Gravity was the tendency for earth and water to sink, and levity the tendency for air and fire to rise.</a:t>
            </a:r>
          </a:p>
          <a:p>
            <a:pPr marL="533400" indent="-533400" eaLnBrk="1" hangingPunct="1">
              <a:lnSpc>
                <a:spcPct val="90000"/>
              </a:lnSpc>
              <a:buFontTx/>
              <a:buNone/>
            </a:pPr>
            <a:r>
              <a:rPr lang="en-US" sz="2400">
                <a:latin typeface="Arial" charset="0"/>
                <a:ea typeface="ＭＳ Ｐゴシック" charset="0"/>
                <a:cs typeface="ＭＳ Ｐゴシック" charset="0"/>
              </a:rPr>
              <a:t>John Dalton (1805-1808)</a:t>
            </a:r>
          </a:p>
          <a:p>
            <a:pPr marL="533400" indent="-533400" eaLnBrk="1" hangingPunct="1">
              <a:lnSpc>
                <a:spcPct val="90000"/>
              </a:lnSpc>
              <a:buFontTx/>
              <a:buNone/>
            </a:pPr>
            <a:r>
              <a:rPr lang="en-US" sz="2400">
                <a:latin typeface="Arial" charset="0"/>
                <a:ea typeface="ＭＳ Ｐゴシック" charset="0"/>
                <a:cs typeface="ＭＳ Ｐゴシック" charset="0"/>
              </a:rPr>
              <a:t>Revived the idea and made it </a:t>
            </a:r>
            <a:r>
              <a:rPr lang="en-US" sz="2400" b="1">
                <a:solidFill>
                  <a:schemeClr val="accent2"/>
                </a:solidFill>
                <a:latin typeface="Arial" charset="0"/>
                <a:ea typeface="ＭＳ Ｐゴシック" charset="0"/>
                <a:cs typeface="ＭＳ Ｐゴシック" charset="0"/>
              </a:rPr>
              <a:t>science</a:t>
            </a:r>
            <a:r>
              <a:rPr lang="en-US" sz="2400">
                <a:latin typeface="Arial" charset="0"/>
                <a:ea typeface="ＭＳ Ｐゴシック" charset="0"/>
                <a:cs typeface="ＭＳ Ｐゴシック" charset="0"/>
              </a:rPr>
              <a:t> by measuring the atomic weights of 21 elements.</a:t>
            </a:r>
          </a:p>
        </p:txBody>
      </p:sp>
      <p:pic>
        <p:nvPicPr>
          <p:cNvPr id="20483" name="Picture 7" descr="John Dalt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8750" y="1231900"/>
            <a:ext cx="3517900" cy="4114800"/>
          </a:xfrm>
        </p:spPr>
      </p:pic>
      <p:sp>
        <p:nvSpPr>
          <p:cNvPr id="20484" name="Text Box 8"/>
          <p:cNvSpPr txBox="1">
            <a:spLocks noChangeArrowheads="1"/>
          </p:cNvSpPr>
          <p:nvPr/>
        </p:nvSpPr>
        <p:spPr bwMode="auto">
          <a:xfrm>
            <a:off x="0" y="5484813"/>
            <a:ext cx="446246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solidFill>
                  <a:schemeClr val="accent2"/>
                </a:solidFill>
              </a:rPr>
              <a:t>That</a:t>
            </a:r>
            <a:r>
              <a:rPr lang="ja-JP" altLang="en-US">
                <a:solidFill>
                  <a:schemeClr val="accent2"/>
                </a:solidFill>
              </a:rPr>
              <a:t>’</a:t>
            </a:r>
            <a:r>
              <a:rPr lang="en-US" altLang="ja-JP">
                <a:solidFill>
                  <a:schemeClr val="accent2"/>
                </a:solidFill>
              </a:rPr>
              <a:t>s the key thing because then you can see how elements combine.</a:t>
            </a:r>
            <a:endParaRPr lang="en-US">
              <a:solidFill>
                <a:schemeClr val="accent2"/>
              </a:solidFill>
            </a:endParaRPr>
          </a:p>
        </p:txBody>
      </p:sp>
      <p:sp>
        <p:nvSpPr>
          <p:cNvPr id="20485" name="Line 9"/>
          <p:cNvSpPr>
            <a:spLocks noChangeShapeType="1"/>
          </p:cNvSpPr>
          <p:nvPr/>
        </p:nvSpPr>
        <p:spPr bwMode="auto">
          <a:xfrm flipV="1">
            <a:off x="4140200" y="5524500"/>
            <a:ext cx="393700"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title"/>
          </p:nvPr>
        </p:nvSpPr>
        <p:spPr>
          <a:xfrm>
            <a:off x="651934" y="262467"/>
            <a:ext cx="8492066" cy="1143000"/>
          </a:xfrm>
        </p:spPr>
        <p:txBody>
          <a:bodyPr/>
          <a:lstStyle/>
          <a:p>
            <a:pPr eaLnBrk="1" hangingPunct="1"/>
            <a:r>
              <a:rPr lang="en-US" dirty="0">
                <a:latin typeface="Arial" charset="0"/>
                <a:ea typeface="ＭＳ Ｐゴシック" charset="0"/>
                <a:cs typeface="ＭＳ Ｐゴシック" charset="0"/>
              </a:rPr>
              <a:t>Symbols of </a:t>
            </a:r>
            <a:r>
              <a:rPr lang="en-US" dirty="0" smtClean="0">
                <a:latin typeface="Arial" charset="0"/>
                <a:ea typeface="ＭＳ Ｐゴシック" charset="0"/>
                <a:cs typeface="ＭＳ Ｐゴシック" charset="0"/>
              </a:rPr>
              <a:t>Elements:</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depicting the subatomic particles</a:t>
            </a:r>
            <a:endParaRPr lang="en-US" dirty="0">
              <a:latin typeface="Arial" charset="0"/>
              <a:ea typeface="ＭＳ Ｐゴシック" charset="0"/>
              <a:cs typeface="ＭＳ Ｐゴシック" charset="0"/>
            </a:endParaRPr>
          </a:p>
        </p:txBody>
      </p:sp>
      <p:sp>
        <p:nvSpPr>
          <p:cNvPr id="57346" name="Rectangle 13"/>
          <p:cNvSpPr>
            <a:spLocks noGrp="1" noChangeArrowheads="1"/>
          </p:cNvSpPr>
          <p:nvPr>
            <p:ph type="body" sz="half" idx="2"/>
          </p:nvPr>
        </p:nvSpPr>
        <p:spPr/>
        <p:txBody>
          <a:bodyPr/>
          <a:lstStyle/>
          <a:p>
            <a:pPr eaLnBrk="1" hangingPunct="1">
              <a:buFontTx/>
              <a:buNone/>
            </a:pPr>
            <a:r>
              <a:rPr lang="en-US" sz="2800">
                <a:latin typeface="Arial" charset="0"/>
                <a:ea typeface="ＭＳ Ｐゴシック" charset="0"/>
                <a:cs typeface="ＭＳ Ｐゴシック" charset="0"/>
              </a:rPr>
              <a:t>	Elements are symbolized by one or two letters.</a:t>
            </a:r>
          </a:p>
        </p:txBody>
      </p:sp>
      <p:pic>
        <p:nvPicPr>
          <p:cNvPr id="57347" name="Picture 20" descr="02_12-01unsymbo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09688" y="1981200"/>
            <a:ext cx="6524625" cy="198120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Atomic Number</a:t>
            </a:r>
          </a:p>
        </p:txBody>
      </p:sp>
      <p:sp>
        <p:nvSpPr>
          <p:cNvPr id="59394" name="Rectangle 4"/>
          <p:cNvSpPr>
            <a:spLocks noGrp="1" noChangeArrowheads="1"/>
          </p:cNvSpPr>
          <p:nvPr>
            <p:ph type="body" sz="half" idx="2"/>
          </p:nvPr>
        </p:nvSpPr>
        <p:spPr/>
        <p:txBody>
          <a:bodyPr/>
          <a:lstStyle/>
          <a:p>
            <a:pPr eaLnBrk="1" hangingPunct="1">
              <a:buFontTx/>
              <a:buNone/>
            </a:pPr>
            <a:r>
              <a:rPr lang="en-US" sz="2800">
                <a:latin typeface="Arial" charset="0"/>
                <a:ea typeface="ＭＳ Ｐゴシック" charset="0"/>
                <a:cs typeface="ＭＳ Ｐゴシック" charset="0"/>
              </a:rPr>
              <a:t>	All atoms of the same element have the same number of protons: </a:t>
            </a:r>
          </a:p>
          <a:p>
            <a:pPr eaLnBrk="1" hangingPunct="1">
              <a:buFontTx/>
              <a:buNone/>
            </a:pPr>
            <a:r>
              <a:rPr lang="en-US" sz="2800">
                <a:latin typeface="Arial" charset="0"/>
                <a:ea typeface="ＭＳ Ｐゴシック" charset="0"/>
                <a:cs typeface="ＭＳ Ｐゴシック" charset="0"/>
              </a:rPr>
              <a:t>	The atomic number (Z)</a:t>
            </a:r>
          </a:p>
        </p:txBody>
      </p:sp>
      <p:pic>
        <p:nvPicPr>
          <p:cNvPr id="59395" name="Picture 11" descr="02_12-01unatomic"/>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09688" y="1981200"/>
            <a:ext cx="6524625" cy="198120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Atomic Mass</a:t>
            </a:r>
          </a:p>
        </p:txBody>
      </p:sp>
      <p:sp>
        <p:nvSpPr>
          <p:cNvPr id="61442" name="Rectangle 4"/>
          <p:cNvSpPr>
            <a:spLocks noGrp="1" noChangeArrowheads="1"/>
          </p:cNvSpPr>
          <p:nvPr>
            <p:ph type="body" sz="half" idx="2"/>
          </p:nvPr>
        </p:nvSpPr>
        <p:spPr/>
        <p:txBody>
          <a:bodyPr/>
          <a:lstStyle/>
          <a:p>
            <a:pPr eaLnBrk="1" hangingPunct="1">
              <a:buFontTx/>
              <a:buNone/>
            </a:pPr>
            <a:r>
              <a:rPr lang="en-US" sz="2800">
                <a:latin typeface="Arial" charset="0"/>
                <a:ea typeface="ＭＳ Ｐゴシック" charset="0"/>
                <a:cs typeface="ＭＳ Ｐゴシック" charset="0"/>
              </a:rPr>
              <a:t>	The mass of an atom in atomic mass units (amu) is approximately the total number of protons and neutrons in the atom.</a:t>
            </a:r>
          </a:p>
        </p:txBody>
      </p:sp>
      <p:pic>
        <p:nvPicPr>
          <p:cNvPr id="61443" name="Picture 12" descr="02_12-01unmas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09688" y="1981200"/>
            <a:ext cx="6524625" cy="198120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Isotopes:</a:t>
            </a:r>
          </a:p>
        </p:txBody>
      </p:sp>
      <p:sp>
        <p:nvSpPr>
          <p:cNvPr id="63490" name="Rectangle 4"/>
          <p:cNvSpPr>
            <a:spLocks noGrp="1" noChangeArrowheads="1"/>
          </p:cNvSpPr>
          <p:nvPr>
            <p:ph type="body" sz="half" idx="2"/>
          </p:nvPr>
        </p:nvSpPr>
        <p:spPr>
          <a:xfrm>
            <a:off x="279400" y="1282700"/>
            <a:ext cx="8458200" cy="1600200"/>
          </a:xfrm>
        </p:spPr>
        <p:txBody>
          <a:bodyPr/>
          <a:lstStyle/>
          <a:p>
            <a:pPr eaLnBrk="1" hangingPunct="1">
              <a:lnSpc>
                <a:spcPct val="90000"/>
              </a:lnSpc>
            </a:pPr>
            <a:r>
              <a:rPr lang="en-US" sz="2400">
                <a:latin typeface="Arial" charset="0"/>
                <a:ea typeface="ＭＳ Ｐゴシック" charset="0"/>
                <a:cs typeface="ＭＳ Ｐゴシック" charset="0"/>
              </a:rPr>
              <a:t>Elements are defined by the number of protons.</a:t>
            </a:r>
          </a:p>
          <a:p>
            <a:pPr eaLnBrk="1" hangingPunct="1">
              <a:lnSpc>
                <a:spcPct val="90000"/>
              </a:lnSpc>
            </a:pPr>
            <a:r>
              <a:rPr lang="en-US" sz="2400">
                <a:latin typeface="Arial" charset="0"/>
                <a:ea typeface="ＭＳ Ｐゴシック" charset="0"/>
                <a:cs typeface="ＭＳ Ｐゴシック" charset="0"/>
              </a:rPr>
              <a:t>Isotopes are atoms of the same element with different masses.</a:t>
            </a:r>
          </a:p>
          <a:p>
            <a:pPr eaLnBrk="1" hangingPunct="1">
              <a:lnSpc>
                <a:spcPct val="90000"/>
              </a:lnSpc>
            </a:pPr>
            <a:r>
              <a:rPr lang="en-US" sz="2400">
                <a:solidFill>
                  <a:schemeClr val="accent2"/>
                </a:solidFill>
                <a:latin typeface="Arial" charset="0"/>
                <a:ea typeface="ＭＳ Ｐゴシック" charset="0"/>
                <a:cs typeface="ＭＳ Ｐゴシック" charset="0"/>
              </a:rPr>
              <a:t>Isotopes have different numbers of neutrons.</a:t>
            </a:r>
            <a:endParaRPr lang="en-US" sz="2400">
              <a:latin typeface="Arial" charset="0"/>
              <a:ea typeface="ＭＳ Ｐゴシック" charset="0"/>
              <a:cs typeface="ＭＳ Ｐゴシック" charset="0"/>
            </a:endParaRPr>
          </a:p>
        </p:txBody>
      </p:sp>
      <p:grpSp>
        <p:nvGrpSpPr>
          <p:cNvPr id="63491" name="Group 19"/>
          <p:cNvGrpSpPr>
            <a:grpSpLocks/>
          </p:cNvGrpSpPr>
          <p:nvPr/>
        </p:nvGrpSpPr>
        <p:grpSpPr bwMode="auto">
          <a:xfrm>
            <a:off x="1520825" y="3429000"/>
            <a:ext cx="1212850" cy="1311275"/>
            <a:chOff x="1523" y="2470"/>
            <a:chExt cx="764" cy="826"/>
          </a:xfrm>
        </p:grpSpPr>
        <p:sp>
          <p:nvSpPr>
            <p:cNvPr id="63502" name="Rectangle 17"/>
            <p:cNvSpPr>
              <a:spLocks noChangeArrowheads="1"/>
            </p:cNvSpPr>
            <p:nvPr/>
          </p:nvSpPr>
          <p:spPr bwMode="auto">
            <a:xfrm>
              <a:off x="1523" y="2470"/>
              <a:ext cx="47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4000"/>
                <a:t>11</a:t>
              </a:r>
            </a:p>
            <a:p>
              <a:pPr algn="r"/>
              <a:r>
                <a:rPr lang="en-US" sz="4000"/>
                <a:t>6</a:t>
              </a:r>
            </a:p>
          </p:txBody>
        </p:sp>
        <p:sp>
          <p:nvSpPr>
            <p:cNvPr id="63503" name="Rectangle 18"/>
            <p:cNvSpPr>
              <a:spLocks noChangeArrowheads="1"/>
            </p:cNvSpPr>
            <p:nvPr/>
          </p:nvSpPr>
          <p:spPr bwMode="auto">
            <a:xfrm>
              <a:off x="1824" y="2566"/>
              <a:ext cx="463"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000"/>
                <a:t>C</a:t>
              </a:r>
            </a:p>
          </p:txBody>
        </p:sp>
      </p:grpSp>
      <p:grpSp>
        <p:nvGrpSpPr>
          <p:cNvPr id="63492" name="Group 20"/>
          <p:cNvGrpSpPr>
            <a:grpSpLocks/>
          </p:cNvGrpSpPr>
          <p:nvPr/>
        </p:nvGrpSpPr>
        <p:grpSpPr bwMode="auto">
          <a:xfrm>
            <a:off x="3400425" y="3429000"/>
            <a:ext cx="1212850" cy="1311275"/>
            <a:chOff x="1523" y="2470"/>
            <a:chExt cx="764" cy="826"/>
          </a:xfrm>
        </p:grpSpPr>
        <p:sp>
          <p:nvSpPr>
            <p:cNvPr id="63500" name="Rectangle 21"/>
            <p:cNvSpPr>
              <a:spLocks noChangeArrowheads="1"/>
            </p:cNvSpPr>
            <p:nvPr/>
          </p:nvSpPr>
          <p:spPr bwMode="auto">
            <a:xfrm>
              <a:off x="1523" y="2470"/>
              <a:ext cx="47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4000"/>
                <a:t>12</a:t>
              </a:r>
            </a:p>
            <a:p>
              <a:pPr algn="r"/>
              <a:r>
                <a:rPr lang="en-US" sz="4000"/>
                <a:t>6</a:t>
              </a:r>
            </a:p>
          </p:txBody>
        </p:sp>
        <p:sp>
          <p:nvSpPr>
            <p:cNvPr id="63501" name="Rectangle 22"/>
            <p:cNvSpPr>
              <a:spLocks noChangeArrowheads="1"/>
            </p:cNvSpPr>
            <p:nvPr/>
          </p:nvSpPr>
          <p:spPr bwMode="auto">
            <a:xfrm>
              <a:off x="1824" y="2566"/>
              <a:ext cx="463"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000"/>
                <a:t>C</a:t>
              </a:r>
            </a:p>
          </p:txBody>
        </p:sp>
      </p:grpSp>
      <p:grpSp>
        <p:nvGrpSpPr>
          <p:cNvPr id="63493" name="Group 23"/>
          <p:cNvGrpSpPr>
            <a:grpSpLocks/>
          </p:cNvGrpSpPr>
          <p:nvPr/>
        </p:nvGrpSpPr>
        <p:grpSpPr bwMode="auto">
          <a:xfrm>
            <a:off x="5280025" y="3429000"/>
            <a:ext cx="1212850" cy="1311275"/>
            <a:chOff x="1523" y="2470"/>
            <a:chExt cx="764" cy="826"/>
          </a:xfrm>
        </p:grpSpPr>
        <p:sp>
          <p:nvSpPr>
            <p:cNvPr id="63498" name="Rectangle 24"/>
            <p:cNvSpPr>
              <a:spLocks noChangeArrowheads="1"/>
            </p:cNvSpPr>
            <p:nvPr/>
          </p:nvSpPr>
          <p:spPr bwMode="auto">
            <a:xfrm>
              <a:off x="1523" y="2470"/>
              <a:ext cx="47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4000"/>
                <a:t>13</a:t>
              </a:r>
            </a:p>
            <a:p>
              <a:pPr algn="r"/>
              <a:r>
                <a:rPr lang="en-US" sz="4000"/>
                <a:t>6</a:t>
              </a:r>
            </a:p>
          </p:txBody>
        </p:sp>
        <p:sp>
          <p:nvSpPr>
            <p:cNvPr id="63499" name="Rectangle 25"/>
            <p:cNvSpPr>
              <a:spLocks noChangeArrowheads="1"/>
            </p:cNvSpPr>
            <p:nvPr/>
          </p:nvSpPr>
          <p:spPr bwMode="auto">
            <a:xfrm>
              <a:off x="1824" y="2566"/>
              <a:ext cx="463"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000"/>
                <a:t>C</a:t>
              </a:r>
            </a:p>
          </p:txBody>
        </p:sp>
      </p:grpSp>
      <p:grpSp>
        <p:nvGrpSpPr>
          <p:cNvPr id="63494" name="Group 26"/>
          <p:cNvGrpSpPr>
            <a:grpSpLocks/>
          </p:cNvGrpSpPr>
          <p:nvPr/>
        </p:nvGrpSpPr>
        <p:grpSpPr bwMode="auto">
          <a:xfrm>
            <a:off x="7159625" y="3429000"/>
            <a:ext cx="1212850" cy="1311275"/>
            <a:chOff x="1523" y="2470"/>
            <a:chExt cx="764" cy="826"/>
          </a:xfrm>
        </p:grpSpPr>
        <p:sp>
          <p:nvSpPr>
            <p:cNvPr id="63496" name="Rectangle 27"/>
            <p:cNvSpPr>
              <a:spLocks noChangeArrowheads="1"/>
            </p:cNvSpPr>
            <p:nvPr/>
          </p:nvSpPr>
          <p:spPr bwMode="auto">
            <a:xfrm>
              <a:off x="1523" y="2470"/>
              <a:ext cx="47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4000"/>
                <a:t>14</a:t>
              </a:r>
            </a:p>
            <a:p>
              <a:pPr algn="r"/>
              <a:r>
                <a:rPr lang="en-US" sz="4000"/>
                <a:t>6</a:t>
              </a:r>
            </a:p>
          </p:txBody>
        </p:sp>
        <p:sp>
          <p:nvSpPr>
            <p:cNvPr id="63497" name="Rectangle 28"/>
            <p:cNvSpPr>
              <a:spLocks noChangeArrowheads="1"/>
            </p:cNvSpPr>
            <p:nvPr/>
          </p:nvSpPr>
          <p:spPr bwMode="auto">
            <a:xfrm>
              <a:off x="1824" y="2566"/>
              <a:ext cx="463"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000"/>
                <a:t>C</a:t>
              </a:r>
            </a:p>
          </p:txBody>
        </p:sp>
      </p:grpSp>
      <p:sp>
        <p:nvSpPr>
          <p:cNvPr id="63495" name="Text Box 29"/>
          <p:cNvSpPr txBox="1">
            <a:spLocks noChangeArrowheads="1"/>
          </p:cNvSpPr>
          <p:nvPr/>
        </p:nvSpPr>
        <p:spPr bwMode="auto">
          <a:xfrm>
            <a:off x="161925" y="4341813"/>
            <a:ext cx="80502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solidFill>
                  <a:schemeClr val="accent2"/>
                </a:solidFill>
              </a:rPr>
              <a:t>#</a:t>
            </a:r>
          </a:p>
          <a:p>
            <a:r>
              <a:rPr lang="en-US">
                <a:solidFill>
                  <a:schemeClr val="accent2"/>
                </a:solidFill>
              </a:rPr>
              <a:t>Neutrons      5                  6                7                 8</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Atomic Mass</a:t>
            </a:r>
          </a:p>
        </p:txBody>
      </p:sp>
      <p:sp>
        <p:nvSpPr>
          <p:cNvPr id="65538" name="Rectangle 4"/>
          <p:cNvSpPr>
            <a:spLocks noGrp="1" noChangeArrowheads="1"/>
          </p:cNvSpPr>
          <p:nvPr>
            <p:ph type="body" sz="half" idx="2"/>
          </p:nvPr>
        </p:nvSpPr>
        <p:spPr>
          <a:xfrm>
            <a:off x="241300" y="4953000"/>
            <a:ext cx="8026400" cy="1435100"/>
          </a:xfrm>
        </p:spPr>
        <p:txBody>
          <a:bodyPr/>
          <a:lstStyle/>
          <a:p>
            <a:pPr eaLnBrk="1" hangingPunct="1">
              <a:buFontTx/>
              <a:buNone/>
            </a:pPr>
            <a:r>
              <a:rPr lang="en-US" sz="2800" dirty="0">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Atomic and molecular masses can be measured with great accuracy with a mass spectrometer.  Heavier ion turns less in the magnetic field (more momentum, because of higher mass (mv)) (magnetic moments of ions similar)</a:t>
            </a:r>
            <a:r>
              <a:rPr lang="en-US" sz="2000" dirty="0" smtClean="0">
                <a:latin typeface="Arial" charset="0"/>
                <a:ea typeface="ＭＳ Ｐゴシック" charset="0"/>
                <a:cs typeface="ＭＳ Ｐゴシック" charset="0"/>
              </a:rPr>
              <a:t>.  Aston, 1919.</a:t>
            </a:r>
            <a:endParaRPr lang="en-US" sz="2000" dirty="0">
              <a:latin typeface="Arial" charset="0"/>
              <a:ea typeface="ＭＳ Ｐゴシック" charset="0"/>
              <a:cs typeface="ＭＳ Ｐゴシック" charset="0"/>
            </a:endParaRPr>
          </a:p>
        </p:txBody>
      </p:sp>
      <p:pic>
        <p:nvPicPr>
          <p:cNvPr id="65539" name="Picture 9" descr="02_1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7800" y="1066800"/>
            <a:ext cx="6886575" cy="4087813"/>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defRPr/>
            </a:pPr>
            <a:r>
              <a:rPr lang="en-US" dirty="0">
                <a:solidFill>
                  <a:schemeClr val="accent6"/>
                </a:solidFill>
                <a:latin typeface="Arial" charset="0"/>
                <a:ea typeface="ＭＳ Ｐゴシック" charset="0"/>
                <a:cs typeface="ＭＳ Ｐゴシック" charset="0"/>
              </a:rPr>
              <a:t>Average Mass</a:t>
            </a:r>
          </a:p>
        </p:txBody>
      </p:sp>
      <p:sp>
        <p:nvSpPr>
          <p:cNvPr id="67586" name="Rectangle 3"/>
          <p:cNvSpPr>
            <a:spLocks noGrp="1" noChangeArrowheads="1"/>
          </p:cNvSpPr>
          <p:nvPr>
            <p:ph type="body" idx="1"/>
          </p:nvPr>
        </p:nvSpPr>
        <p:spPr>
          <a:xfrm>
            <a:off x="673100" y="1397000"/>
            <a:ext cx="7772400" cy="4114800"/>
          </a:xfrm>
        </p:spPr>
        <p:txBody>
          <a:bodyPr/>
          <a:lstStyle/>
          <a:p>
            <a:pPr eaLnBrk="1" hangingPunct="1">
              <a:lnSpc>
                <a:spcPct val="90000"/>
              </a:lnSpc>
            </a:pPr>
            <a:r>
              <a:rPr lang="en-US">
                <a:latin typeface="Arial" charset="0"/>
                <a:ea typeface="ＭＳ Ｐゴシック" charset="0"/>
                <a:cs typeface="ＭＳ Ｐゴシック" charset="0"/>
              </a:rPr>
              <a:t>Because in the real world all the elements exist as mixtures of isotopes.</a:t>
            </a:r>
          </a:p>
          <a:p>
            <a:pPr eaLnBrk="1" hangingPunct="1">
              <a:lnSpc>
                <a:spcPct val="90000"/>
              </a:lnSpc>
            </a:pPr>
            <a:r>
              <a:rPr lang="en-US">
                <a:latin typeface="Arial" charset="0"/>
                <a:ea typeface="ＭＳ Ｐゴシック" charset="0"/>
                <a:cs typeface="ＭＳ Ｐゴシック" charset="0"/>
              </a:rPr>
              <a:t>And we measure many many atoms at a time</a:t>
            </a:r>
          </a:p>
          <a:p>
            <a:pPr eaLnBrk="1" hangingPunct="1">
              <a:lnSpc>
                <a:spcPct val="90000"/>
              </a:lnSpc>
              <a:buFontTx/>
              <a:buNone/>
            </a:pPr>
            <a:r>
              <a:rPr lang="ja-JP" altLang="en-US" b="1">
                <a:solidFill>
                  <a:schemeClr val="accent2"/>
                </a:solidFill>
                <a:latin typeface="Arial" charset="0"/>
                <a:ea typeface="ＭＳ Ｐゴシック" charset="0"/>
                <a:cs typeface="ＭＳ Ｐゴシック" charset="0"/>
              </a:rPr>
              <a:t>“</a:t>
            </a:r>
            <a:r>
              <a:rPr lang="en-US" altLang="ja-JP" b="1">
                <a:solidFill>
                  <a:schemeClr val="accent2"/>
                </a:solidFill>
                <a:latin typeface="Arial" charset="0"/>
                <a:ea typeface="ＭＳ Ｐゴシック" charset="0"/>
                <a:cs typeface="ＭＳ Ｐゴシック" charset="0"/>
              </a:rPr>
              <a:t>Natural abundance</a:t>
            </a:r>
            <a:r>
              <a:rPr lang="ja-JP" altLang="en-US" b="1">
                <a:solidFill>
                  <a:schemeClr val="accent2"/>
                </a:solidFill>
                <a:latin typeface="Arial" charset="0"/>
                <a:ea typeface="ＭＳ Ｐゴシック" charset="0"/>
                <a:cs typeface="ＭＳ Ｐゴシック" charset="0"/>
              </a:rPr>
              <a:t>”</a:t>
            </a:r>
            <a:r>
              <a:rPr lang="en-US" altLang="ja-JP" b="1">
                <a:latin typeface="Arial" charset="0"/>
                <a:ea typeface="ＭＳ Ｐゴシック" charset="0"/>
                <a:cs typeface="ＭＳ Ｐゴシック" charset="0"/>
              </a:rPr>
              <a:t>  </a:t>
            </a:r>
          </a:p>
          <a:p>
            <a:pPr lvl="1" eaLnBrk="1" hangingPunct="1">
              <a:lnSpc>
                <a:spcPct val="90000"/>
              </a:lnSpc>
            </a:pPr>
            <a:r>
              <a:rPr lang="en-US">
                <a:latin typeface="Arial" charset="0"/>
                <a:ea typeface="ＭＳ Ｐゴシック" charset="0"/>
                <a:cs typeface="ＭＳ Ｐゴシック" charset="0"/>
              </a:rPr>
              <a:t>Average mass is calculated from the isotopes of an element weighted by their relative abundances.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defRPr/>
            </a:pPr>
            <a:r>
              <a:rPr lang="en-US" dirty="0">
                <a:solidFill>
                  <a:schemeClr val="accent6"/>
                </a:solidFill>
                <a:ea typeface="ＭＳ Ｐゴシック" charset="0"/>
              </a:rPr>
              <a:t>Average mass, example</a:t>
            </a:r>
          </a:p>
        </p:txBody>
      </p:sp>
      <p:graphicFrame>
        <p:nvGraphicFramePr>
          <p:cNvPr id="176169" name="Group 41"/>
          <p:cNvGraphicFramePr>
            <a:graphicFrameLocks noGrp="1"/>
          </p:cNvGraphicFramePr>
          <p:nvPr/>
        </p:nvGraphicFramePr>
        <p:xfrm>
          <a:off x="1143000" y="1193800"/>
          <a:ext cx="7505700" cy="2374900"/>
        </p:xfrm>
        <a:graphic>
          <a:graphicData uri="http://schemas.openxmlformats.org/drawingml/2006/table">
            <a:tbl>
              <a:tblPr/>
              <a:tblGrid>
                <a:gridCol w="1612900"/>
                <a:gridCol w="1993900"/>
                <a:gridCol w="38989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C82E32"/>
                          </a:solidFill>
                          <a:effectLst/>
                          <a:latin typeface="Arial" charset="0"/>
                          <a:ea typeface="ＭＳ Ｐゴシック" charset="0"/>
                          <a:cs typeface="ＭＳ Ｐゴシック" charset="0"/>
                        </a:rPr>
                        <a:t>Isotope</a:t>
                      </a:r>
                      <a:endParaRPr kumimoji="0" lang="en-US" sz="2800" b="0" i="0" u="none" strike="noStrike" cap="none" normalizeH="0" baseline="30000">
                        <a:ln>
                          <a:noFill/>
                        </a:ln>
                        <a:solidFill>
                          <a:srgbClr val="C82E32"/>
                        </a:solidFill>
                        <a:effectLst/>
                        <a:latin typeface="Arial"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82E32"/>
                          </a:solidFill>
                          <a:effectLst/>
                          <a:latin typeface="Arial" charset="0"/>
                          <a:ea typeface="ＭＳ Ｐゴシック" charset="0"/>
                          <a:cs typeface="ＭＳ Ｐゴシック" charset="0"/>
                        </a:rPr>
                        <a:t>abundance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82E32"/>
                          </a:solidFill>
                          <a:effectLst/>
                          <a:latin typeface="Arial" charset="0"/>
                          <a:ea typeface="ＭＳ Ｐゴシック" charset="0"/>
                          <a:cs typeface="ＭＳ Ｐゴシック" charset="0"/>
                        </a:rPr>
                        <a:t>Atomic mass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30000">
                          <a:ln>
                            <a:noFill/>
                          </a:ln>
                          <a:solidFill>
                            <a:srgbClr val="C82E32"/>
                          </a:solidFill>
                          <a:effectLst/>
                          <a:latin typeface="Arial" charset="0"/>
                          <a:ea typeface="ＭＳ Ｐゴシック" charset="0"/>
                          <a:cs typeface="ＭＳ Ｐゴシック" charset="0"/>
                        </a:rPr>
                        <a:t>24</a:t>
                      </a:r>
                      <a:r>
                        <a:rPr kumimoji="0" lang="en-US" sz="2800" b="0" i="0" u="none" strike="noStrike" cap="none" normalizeH="0" baseline="0">
                          <a:ln>
                            <a:noFill/>
                          </a:ln>
                          <a:solidFill>
                            <a:srgbClr val="C82E32"/>
                          </a:solidFill>
                          <a:effectLst/>
                          <a:latin typeface="Arial" charset="0"/>
                          <a:ea typeface="ＭＳ Ｐゴシック" charset="0"/>
                          <a:cs typeface="ＭＳ Ｐゴシック" charset="0"/>
                        </a:rPr>
                        <a:t>Mg</a:t>
                      </a:r>
                      <a:endParaRPr kumimoji="0" lang="en-US" sz="2800" b="0" i="0" u="none" strike="noStrike" cap="none" normalizeH="0" baseline="30000">
                        <a:ln>
                          <a:noFill/>
                        </a:ln>
                        <a:solidFill>
                          <a:srgbClr val="C82E32"/>
                        </a:solidFill>
                        <a:effectLst/>
                        <a:latin typeface="Arial"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82E32"/>
                          </a:solidFill>
                          <a:effectLst/>
                          <a:latin typeface="Arial" charset="0"/>
                          <a:ea typeface="ＭＳ Ｐゴシック" charset="0"/>
                          <a:cs typeface="ＭＳ Ｐゴシック" charset="0"/>
                        </a:rPr>
                        <a:t>78.99%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82E32"/>
                          </a:solidFill>
                          <a:effectLst/>
                          <a:latin typeface="Arial" charset="0"/>
                          <a:ea typeface="ＭＳ Ｐゴシック" charset="0"/>
                          <a:cs typeface="ＭＳ Ｐゴシック" charset="0"/>
                        </a:rPr>
                        <a:t>23.98504 amu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30000">
                          <a:ln>
                            <a:noFill/>
                          </a:ln>
                          <a:solidFill>
                            <a:srgbClr val="C82E32"/>
                          </a:solidFill>
                          <a:effectLst/>
                          <a:latin typeface="Arial" charset="0"/>
                          <a:ea typeface="ＭＳ Ｐゴシック" charset="0"/>
                          <a:cs typeface="ＭＳ Ｐゴシック" charset="0"/>
                        </a:rPr>
                        <a:t>25</a:t>
                      </a:r>
                      <a:r>
                        <a:rPr kumimoji="0" lang="en-US" sz="2800" b="0" i="0" u="none" strike="noStrike" cap="none" normalizeH="0" baseline="0">
                          <a:ln>
                            <a:noFill/>
                          </a:ln>
                          <a:solidFill>
                            <a:srgbClr val="C82E32"/>
                          </a:solidFill>
                          <a:effectLst/>
                          <a:latin typeface="Arial" charset="0"/>
                          <a:ea typeface="ＭＳ Ｐゴシック" charset="0"/>
                          <a:cs typeface="ＭＳ Ｐゴシック" charset="0"/>
                        </a:rPr>
                        <a:t>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82E32"/>
                          </a:solidFill>
                          <a:effectLst/>
                          <a:latin typeface="Arial" charset="0"/>
                          <a:ea typeface="ＭＳ Ｐゴシック" charset="0"/>
                          <a:cs typeface="ＭＳ Ｐゴシック"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82E32"/>
                          </a:solidFill>
                          <a:effectLst/>
                          <a:latin typeface="Arial" charset="0"/>
                          <a:ea typeface="ＭＳ Ｐゴシック" charset="0"/>
                          <a:cs typeface="ＭＳ Ｐゴシック" charset="0"/>
                        </a:rPr>
                        <a:t>24.98584 amu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30000">
                          <a:ln>
                            <a:noFill/>
                          </a:ln>
                          <a:solidFill>
                            <a:srgbClr val="C82E32"/>
                          </a:solidFill>
                          <a:effectLst/>
                          <a:latin typeface="Arial" charset="0"/>
                          <a:ea typeface="ＭＳ Ｐゴシック" charset="0"/>
                          <a:cs typeface="ＭＳ Ｐゴシック" charset="0"/>
                        </a:rPr>
                        <a:t>26</a:t>
                      </a:r>
                      <a:r>
                        <a:rPr kumimoji="0" lang="en-US" sz="2800" b="0" i="0" u="none" strike="noStrike" cap="none" normalizeH="0" baseline="0">
                          <a:ln>
                            <a:noFill/>
                          </a:ln>
                          <a:solidFill>
                            <a:srgbClr val="C82E32"/>
                          </a:solidFill>
                          <a:effectLst/>
                          <a:latin typeface="Arial" charset="0"/>
                          <a:ea typeface="ＭＳ Ｐゴシック" charset="0"/>
                          <a:cs typeface="ＭＳ Ｐゴシック" charset="0"/>
                        </a:rPr>
                        <a:t>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82E32"/>
                          </a:solidFill>
                          <a:effectLst/>
                          <a:latin typeface="Arial" charset="0"/>
                          <a:ea typeface="ＭＳ Ｐゴシック" charset="0"/>
                          <a:cs typeface="ＭＳ Ｐゴシック" charset="0"/>
                        </a:rPr>
                        <a:t>11.01%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82E32"/>
                          </a:solidFill>
                          <a:effectLst/>
                          <a:latin typeface="Arial" charset="0"/>
                          <a:ea typeface="ＭＳ Ｐゴシック" charset="0"/>
                          <a:cs typeface="ＭＳ Ｐゴシック" charset="0"/>
                        </a:rPr>
                        <a:t>25.98259 amu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56" name="Text Box 37"/>
          <p:cNvSpPr txBox="1">
            <a:spLocks noChangeArrowheads="1"/>
          </p:cNvSpPr>
          <p:nvPr/>
        </p:nvSpPr>
        <p:spPr bwMode="auto">
          <a:xfrm>
            <a:off x="441325" y="3722688"/>
            <a:ext cx="84867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Given the above data, what is the average molecular mass of magnesium (Mg)?</a:t>
            </a:r>
          </a:p>
        </p:txBody>
      </p:sp>
      <p:sp>
        <p:nvSpPr>
          <p:cNvPr id="69657" name="Text Box 42"/>
          <p:cNvSpPr txBox="1">
            <a:spLocks noChangeArrowheads="1"/>
          </p:cNvSpPr>
          <p:nvPr/>
        </p:nvSpPr>
        <p:spPr bwMode="auto">
          <a:xfrm>
            <a:off x="530225" y="48783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endParaRPr lang="en-US"/>
          </a:p>
        </p:txBody>
      </p:sp>
      <p:sp>
        <p:nvSpPr>
          <p:cNvPr id="176171" name="Text Box 43"/>
          <p:cNvSpPr txBox="1">
            <a:spLocks noChangeArrowheads="1"/>
          </p:cNvSpPr>
          <p:nvPr/>
        </p:nvSpPr>
        <p:spPr bwMode="auto">
          <a:xfrm>
            <a:off x="161925" y="4992688"/>
            <a:ext cx="9032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solidFill>
                  <a:schemeClr val="tx1"/>
                </a:solidFill>
              </a:rPr>
              <a:t>.7899(23.98504)+0.1000(24.98584)+0.1101(25.98259)=</a:t>
            </a:r>
          </a:p>
          <a:p>
            <a:r>
              <a:rPr lang="en-US">
                <a:solidFill>
                  <a:schemeClr val="tx1"/>
                </a:solidFill>
              </a:rPr>
              <a:t>18.95 + 2.499 + 2.861 = 24.31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76171"/>
                                        </p:tgtEl>
                                        <p:attrNameLst>
                                          <p:attrName>style.visibility</p:attrName>
                                        </p:attrNameLst>
                                      </p:cBhvr>
                                      <p:to>
                                        <p:strVal val="visible"/>
                                      </p:to>
                                    </p:set>
                                    <p:animEffect transition="in" filter="fade">
                                      <p:cBhvr>
                                        <p:cTn id="7" dur="800" decel="100000"/>
                                        <p:tgtEl>
                                          <p:spTgt spid="176171"/>
                                        </p:tgtEl>
                                      </p:cBhvr>
                                    </p:animEffect>
                                    <p:anim calcmode="lin" valueType="num">
                                      <p:cBhvr>
                                        <p:cTn id="8" dur="800" decel="100000" fill="hold"/>
                                        <p:tgtEl>
                                          <p:spTgt spid="176171"/>
                                        </p:tgtEl>
                                        <p:attrNameLst>
                                          <p:attrName>style.rotation</p:attrName>
                                        </p:attrNameLst>
                                      </p:cBhvr>
                                      <p:tavLst>
                                        <p:tav tm="0">
                                          <p:val>
                                            <p:fltVal val="-90"/>
                                          </p:val>
                                        </p:tav>
                                        <p:tav tm="100000">
                                          <p:val>
                                            <p:fltVal val="0"/>
                                          </p:val>
                                        </p:tav>
                                      </p:tavLst>
                                    </p:anim>
                                    <p:anim calcmode="lin" valueType="num">
                                      <p:cBhvr>
                                        <p:cTn id="9" dur="800" decel="100000" fill="hold"/>
                                        <p:tgtEl>
                                          <p:spTgt spid="176171"/>
                                        </p:tgtEl>
                                        <p:attrNameLst>
                                          <p:attrName>ppt_x</p:attrName>
                                        </p:attrNameLst>
                                      </p:cBhvr>
                                      <p:tavLst>
                                        <p:tav tm="0">
                                          <p:val>
                                            <p:strVal val="#ppt_x+0.4"/>
                                          </p:val>
                                        </p:tav>
                                        <p:tav tm="100000">
                                          <p:val>
                                            <p:strVal val="#ppt_x-0.05"/>
                                          </p:val>
                                        </p:tav>
                                      </p:tavLst>
                                    </p:anim>
                                    <p:anim calcmode="lin" valueType="num">
                                      <p:cBhvr>
                                        <p:cTn id="10" dur="800" decel="100000" fill="hold"/>
                                        <p:tgtEl>
                                          <p:spTgt spid="17617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617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617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Periodic Table:</a:t>
            </a:r>
          </a:p>
        </p:txBody>
      </p:sp>
      <p:sp>
        <p:nvSpPr>
          <p:cNvPr id="71682" name="Rectangle 4"/>
          <p:cNvSpPr>
            <a:spLocks noGrp="1" noChangeArrowheads="1"/>
          </p:cNvSpPr>
          <p:nvPr>
            <p:ph type="body" sz="half" idx="2"/>
          </p:nvPr>
        </p:nvSpPr>
        <p:spPr>
          <a:xfrm>
            <a:off x="5486400" y="1981200"/>
            <a:ext cx="3505200" cy="3429000"/>
          </a:xfrm>
        </p:spPr>
        <p:txBody>
          <a:bodyPr/>
          <a:lstStyle/>
          <a:p>
            <a:pPr eaLnBrk="1" hangingPunct="1"/>
            <a:r>
              <a:rPr lang="en-US" sz="2800">
                <a:latin typeface="Arial" charset="0"/>
                <a:ea typeface="ＭＳ Ｐゴシック" charset="0"/>
                <a:cs typeface="ＭＳ Ｐゴシック" charset="0"/>
              </a:rPr>
              <a:t>A systematic catalog of elements.</a:t>
            </a:r>
          </a:p>
          <a:p>
            <a:pPr eaLnBrk="1" hangingPunct="1"/>
            <a:r>
              <a:rPr lang="en-US" sz="2800">
                <a:latin typeface="Arial" charset="0"/>
                <a:ea typeface="ＭＳ Ｐゴシック" charset="0"/>
                <a:cs typeface="ＭＳ Ｐゴシック" charset="0"/>
              </a:rPr>
              <a:t>Elements are arranged in order of atomic number.</a:t>
            </a:r>
          </a:p>
          <a:p>
            <a:pPr eaLnBrk="1" hangingPunct="1"/>
            <a:r>
              <a:rPr lang="en-US" sz="2800">
                <a:latin typeface="Arial" charset="0"/>
                <a:ea typeface="ＭＳ Ｐゴシック" charset="0"/>
                <a:cs typeface="ＭＳ Ｐゴシック" charset="0"/>
              </a:rPr>
              <a:t>But why like this?</a:t>
            </a:r>
          </a:p>
        </p:txBody>
      </p:sp>
      <p:pic>
        <p:nvPicPr>
          <p:cNvPr id="71683" name="Picture 7" descr="02_1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3618"/>
          <a:stretch>
            <a:fillRect/>
          </a:stretch>
        </p:blipFill>
        <p:spPr>
          <a:xfrm>
            <a:off x="266700" y="1371600"/>
            <a:ext cx="5202238" cy="3241675"/>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Periodicity</a:t>
            </a:r>
          </a:p>
        </p:txBody>
      </p:sp>
      <p:sp>
        <p:nvSpPr>
          <p:cNvPr id="73730" name="Rectangle 3"/>
          <p:cNvSpPr>
            <a:spLocks noGrp="1" noChangeArrowheads="1"/>
          </p:cNvSpPr>
          <p:nvPr>
            <p:ph type="body" sz="half" idx="2"/>
          </p:nvPr>
        </p:nvSpPr>
        <p:spPr/>
        <p:txBody>
          <a:bodyPr/>
          <a:lstStyle/>
          <a:p>
            <a:pPr eaLnBrk="1" hangingPunct="1">
              <a:buFontTx/>
              <a:buNone/>
            </a:pPr>
            <a:r>
              <a:rPr lang="en-US" sz="2800">
                <a:latin typeface="Arial" charset="0"/>
                <a:ea typeface="ＭＳ Ｐゴシック" charset="0"/>
                <a:cs typeface="ＭＳ Ｐゴシック" charset="0"/>
              </a:rPr>
              <a:t>	When one looks at the chemical properties of elements, one notices a repeating pattern of reactivities.</a:t>
            </a:r>
          </a:p>
        </p:txBody>
      </p:sp>
      <p:pic>
        <p:nvPicPr>
          <p:cNvPr id="73731" name="Picture 7" descr="02_1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1070"/>
          <a:stretch>
            <a:fillRect/>
          </a:stretch>
        </p:blipFill>
        <p:spPr>
          <a:xfrm>
            <a:off x="374650" y="1600200"/>
            <a:ext cx="8391525" cy="198120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body" sz="half" idx="1"/>
          </p:nvPr>
        </p:nvSpPr>
        <p:spPr>
          <a:xfrm>
            <a:off x="182563" y="4258212"/>
            <a:ext cx="8496300" cy="1930400"/>
          </a:xfrm>
        </p:spPr>
        <p:txBody>
          <a:bodyPr/>
          <a:lstStyle/>
          <a:p>
            <a:pPr eaLnBrk="1" hangingPunct="1">
              <a:lnSpc>
                <a:spcPct val="90000"/>
              </a:lnSpc>
            </a:pPr>
            <a:r>
              <a:rPr lang="en-US" sz="2800" dirty="0">
                <a:latin typeface="Arial" charset="0"/>
                <a:ea typeface="ＭＳ Ｐゴシック" charset="0"/>
                <a:cs typeface="ＭＳ Ｐゴシック" charset="0"/>
              </a:rPr>
              <a:t>The rows on the periodic chart are periods.</a:t>
            </a:r>
          </a:p>
          <a:p>
            <a:pPr eaLnBrk="1" hangingPunct="1">
              <a:lnSpc>
                <a:spcPct val="90000"/>
              </a:lnSpc>
            </a:pPr>
            <a:r>
              <a:rPr lang="en-US" sz="2800" dirty="0">
                <a:latin typeface="Arial" charset="0"/>
                <a:ea typeface="ＭＳ Ｐゴシック" charset="0"/>
                <a:cs typeface="ＭＳ Ｐゴシック" charset="0"/>
              </a:rPr>
              <a:t>Columns are groups.</a:t>
            </a:r>
          </a:p>
          <a:p>
            <a:pPr eaLnBrk="1" hangingPunct="1">
              <a:lnSpc>
                <a:spcPct val="90000"/>
              </a:lnSpc>
            </a:pPr>
            <a:r>
              <a:rPr lang="en-US" sz="2800" dirty="0">
                <a:latin typeface="Arial" charset="0"/>
                <a:ea typeface="ＭＳ Ｐゴシック" charset="0"/>
                <a:cs typeface="ＭＳ Ｐゴシック" charset="0"/>
              </a:rPr>
              <a:t>Elements in the same group have similar chemical properties</a:t>
            </a:r>
            <a:r>
              <a:rPr lang="en-US" sz="2800" dirty="0" smtClean="0">
                <a:latin typeface="Arial" charset="0"/>
                <a:ea typeface="ＭＳ Ｐゴシック" charset="0"/>
                <a:cs typeface="ＭＳ Ｐゴシック" charset="0"/>
              </a:rPr>
              <a:t>.</a:t>
            </a:r>
          </a:p>
          <a:p>
            <a:pPr eaLnBrk="1" hangingPunct="1">
              <a:lnSpc>
                <a:spcPct val="90000"/>
              </a:lnSpc>
            </a:pPr>
            <a:r>
              <a:rPr lang="en-US" sz="2800" dirty="0" smtClean="0">
                <a:latin typeface="Arial" charset="0"/>
                <a:ea typeface="ＭＳ Ｐゴシック" charset="0"/>
                <a:cs typeface="ＭＳ Ｐゴシック" charset="0"/>
              </a:rPr>
              <a:t>Derived empirically, no theory to explain it.</a:t>
            </a:r>
            <a:endParaRPr lang="en-US" sz="2800" dirty="0">
              <a:latin typeface="Arial" charset="0"/>
              <a:ea typeface="ＭＳ Ｐゴシック" charset="0"/>
              <a:cs typeface="ＭＳ Ｐゴシック" charset="0"/>
            </a:endParaRPr>
          </a:p>
        </p:txBody>
      </p:sp>
      <p:pic>
        <p:nvPicPr>
          <p:cNvPr id="75779" name="Picture 7" descr="02_1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618"/>
          <a:stretch>
            <a:fillRect/>
          </a:stretch>
        </p:blipFill>
        <p:spPr>
          <a:xfrm>
            <a:off x="1171575" y="373599"/>
            <a:ext cx="6340475" cy="3951288"/>
          </a:xfrm>
        </p:spPr>
      </p:pic>
      <p:sp>
        <p:nvSpPr>
          <p:cNvPr id="75777" name="Rectangle 2"/>
          <p:cNvSpPr>
            <a:spLocks noGrp="1" noChangeArrowheads="1"/>
          </p:cNvSpPr>
          <p:nvPr>
            <p:ph type="title"/>
          </p:nvPr>
        </p:nvSpPr>
        <p:spPr>
          <a:xfrm>
            <a:off x="673100" y="-173038"/>
            <a:ext cx="7772400" cy="1143001"/>
          </a:xfrm>
        </p:spPr>
        <p:txBody>
          <a:bodyPr/>
          <a:lstStyle/>
          <a:p>
            <a:pPr eaLnBrk="1" hangingPunct="1"/>
            <a:r>
              <a:rPr lang="en-US" dirty="0">
                <a:latin typeface="Arial" charset="0"/>
                <a:ea typeface="ＭＳ Ｐゴシック" charset="0"/>
                <a:cs typeface="ＭＳ Ｐゴシック" charset="0"/>
              </a:rPr>
              <a:t>Periodic Table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Dalton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Postulates</a:t>
            </a:r>
            <a:endParaRPr lang="en-US">
              <a:latin typeface="Arial" charset="0"/>
              <a:ea typeface="ＭＳ Ｐゴシック" charset="0"/>
              <a:cs typeface="ＭＳ Ｐゴシック" charset="0"/>
            </a:endParaRPr>
          </a:p>
        </p:txBody>
      </p:sp>
      <p:sp>
        <p:nvSpPr>
          <p:cNvPr id="22530" name="Rectangle 3"/>
          <p:cNvSpPr>
            <a:spLocks noGrp="1" noChangeArrowheads="1"/>
          </p:cNvSpPr>
          <p:nvPr>
            <p:ph type="body" idx="1"/>
          </p:nvPr>
        </p:nvSpPr>
        <p:spPr>
          <a:xfrm>
            <a:off x="685800" y="1981200"/>
            <a:ext cx="7772400" cy="1447800"/>
          </a:xfrm>
        </p:spPr>
        <p:txBody>
          <a:bodyPr/>
          <a:lstStyle/>
          <a:p>
            <a:pPr marL="609600" indent="-609600" eaLnBrk="1" hangingPunct="1">
              <a:buFontTx/>
              <a:buNone/>
            </a:pPr>
            <a:r>
              <a:rPr lang="en-US">
                <a:latin typeface="Arial" charset="0"/>
                <a:ea typeface="ＭＳ Ｐゴシック" charset="0"/>
                <a:cs typeface="ＭＳ Ｐゴシック" charset="0"/>
              </a:rPr>
              <a:t>	Each element is composed of extremely small particles called atoms.</a:t>
            </a:r>
          </a:p>
        </p:txBody>
      </p:sp>
      <p:pic>
        <p:nvPicPr>
          <p:cNvPr id="22531" name="Picture 6" descr="John Da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73600"/>
            <a:ext cx="1879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Oval 7"/>
          <p:cNvSpPr>
            <a:spLocks noChangeArrowheads="1"/>
          </p:cNvSpPr>
          <p:nvPr/>
        </p:nvSpPr>
        <p:spPr bwMode="auto">
          <a:xfrm>
            <a:off x="3340100" y="32893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2533" name="Oval 8"/>
          <p:cNvSpPr>
            <a:spLocks noChangeArrowheads="1"/>
          </p:cNvSpPr>
          <p:nvPr/>
        </p:nvSpPr>
        <p:spPr bwMode="auto">
          <a:xfrm>
            <a:off x="2794000" y="42545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2534" name="Oval 9"/>
          <p:cNvSpPr>
            <a:spLocks noChangeArrowheads="1"/>
          </p:cNvSpPr>
          <p:nvPr/>
        </p:nvSpPr>
        <p:spPr bwMode="auto">
          <a:xfrm>
            <a:off x="4318000" y="39116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2535" name="Text Box 10"/>
          <p:cNvSpPr txBox="1">
            <a:spLocks noChangeArrowheads="1"/>
          </p:cNvSpPr>
          <p:nvPr/>
        </p:nvSpPr>
        <p:spPr bwMode="auto">
          <a:xfrm>
            <a:off x="2384425" y="4913313"/>
            <a:ext cx="4691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Tiny balls make up the world</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Groups</a:t>
            </a:r>
          </a:p>
        </p:txBody>
      </p:sp>
      <p:sp>
        <p:nvSpPr>
          <p:cNvPr id="77826" name="Rectangle 4"/>
          <p:cNvSpPr>
            <a:spLocks noGrp="1" noChangeArrowheads="1"/>
          </p:cNvSpPr>
          <p:nvPr>
            <p:ph type="body" sz="half" idx="2"/>
          </p:nvPr>
        </p:nvSpPr>
        <p:spPr>
          <a:noFill/>
        </p:spPr>
        <p:txBody>
          <a:bodyPr/>
          <a:lstStyle/>
          <a:p>
            <a:pPr eaLnBrk="1" hangingPunct="1">
              <a:buFontTx/>
              <a:buNone/>
            </a:pPr>
            <a:r>
              <a:rPr lang="en-US" sz="2800">
                <a:latin typeface="Arial" charset="0"/>
                <a:ea typeface="ＭＳ Ｐゴシック" charset="0"/>
                <a:cs typeface="ＭＳ Ｐゴシック" charset="0"/>
              </a:rPr>
              <a:t>	These five groups are known by their names.</a:t>
            </a:r>
          </a:p>
          <a:p>
            <a:pPr eaLnBrk="1" hangingPunct="1">
              <a:buFontTx/>
              <a:buNone/>
            </a:pPr>
            <a:r>
              <a:rPr lang="en-US" sz="2800">
                <a:solidFill>
                  <a:schemeClr val="accent2"/>
                </a:solidFill>
                <a:latin typeface="Arial" charset="0"/>
                <a:ea typeface="ＭＳ Ｐゴシック" charset="0"/>
                <a:cs typeface="ＭＳ Ｐゴシック" charset="0"/>
              </a:rPr>
              <a:t>You gotta know these very well.</a:t>
            </a:r>
            <a:endParaRPr lang="en-US" sz="2800">
              <a:latin typeface="Arial" charset="0"/>
              <a:ea typeface="ＭＳ Ｐゴシック" charset="0"/>
              <a:cs typeface="ＭＳ Ｐゴシック" charset="0"/>
            </a:endParaRPr>
          </a:p>
        </p:txBody>
      </p:sp>
      <p:pic>
        <p:nvPicPr>
          <p:cNvPr id="77827" name="Picture 9" descr="02_T0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18504" b="7355"/>
          <a:stretch>
            <a:fillRect/>
          </a:stretch>
        </p:blipFill>
        <p:spPr>
          <a:xfrm>
            <a:off x="652463" y="1295400"/>
            <a:ext cx="7710487" cy="2166938"/>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
          <p:cNvSpPr>
            <a:spLocks noGrp="1" noChangeArrowheads="1"/>
          </p:cNvSpPr>
          <p:nvPr>
            <p:ph type="body" sz="half" idx="2"/>
          </p:nvPr>
        </p:nvSpPr>
        <p:spPr>
          <a:xfrm>
            <a:off x="622300" y="5676900"/>
            <a:ext cx="7366000" cy="1181100"/>
          </a:xfrm>
        </p:spPr>
        <p:txBody>
          <a:bodyPr/>
          <a:lstStyle/>
          <a:p>
            <a:pPr eaLnBrk="1" hangingPunct="1">
              <a:lnSpc>
                <a:spcPct val="90000"/>
              </a:lnSpc>
              <a:buFontTx/>
              <a:buNone/>
            </a:pPr>
            <a:r>
              <a:rPr lang="en-US" sz="2400">
                <a:latin typeface="Arial" charset="0"/>
                <a:ea typeface="ＭＳ Ｐゴシック" charset="0"/>
                <a:cs typeface="ＭＳ Ｐゴシック" charset="0"/>
              </a:rPr>
              <a:t>	Nonmetals are on the upper right-hand corner of the periodic table (with the exception of H).</a:t>
            </a:r>
          </a:p>
          <a:p>
            <a:pPr eaLnBrk="1" hangingPunct="1">
              <a:lnSpc>
                <a:spcPct val="90000"/>
              </a:lnSpc>
              <a:buFontTx/>
              <a:buNone/>
            </a:pPr>
            <a:endParaRPr lang="en-US" sz="2400">
              <a:latin typeface="Arial" charset="0"/>
              <a:ea typeface="ＭＳ Ｐゴシック" charset="0"/>
              <a:cs typeface="ＭＳ Ｐゴシック" charset="0"/>
            </a:endParaRPr>
          </a:p>
          <a:p>
            <a:pPr eaLnBrk="1" hangingPunct="1">
              <a:lnSpc>
                <a:spcPct val="90000"/>
              </a:lnSpc>
              <a:buFontTx/>
              <a:buNone/>
            </a:pPr>
            <a:endParaRPr lang="en-US" sz="2400">
              <a:latin typeface="Arial" charset="0"/>
              <a:ea typeface="ＭＳ Ｐゴシック" charset="0"/>
              <a:cs typeface="ＭＳ Ｐゴシック" charset="0"/>
            </a:endParaRPr>
          </a:p>
        </p:txBody>
      </p:sp>
      <p:sp>
        <p:nvSpPr>
          <p:cNvPr id="79874" name="Rectangle 8"/>
          <p:cNvSpPr>
            <a:spLocks noChangeArrowheads="1"/>
          </p:cNvSpPr>
          <p:nvPr/>
        </p:nvSpPr>
        <p:spPr bwMode="auto">
          <a:xfrm>
            <a:off x="228600" y="3276600"/>
            <a:ext cx="3276600" cy="11430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875" name="Rectangle 9"/>
          <p:cNvSpPr>
            <a:spLocks noChangeArrowheads="1"/>
          </p:cNvSpPr>
          <p:nvPr/>
        </p:nvSpPr>
        <p:spPr bwMode="auto">
          <a:xfrm>
            <a:off x="914400" y="4495800"/>
            <a:ext cx="3429000" cy="609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876" name="Rectangle 10"/>
          <p:cNvSpPr>
            <a:spLocks noChangeArrowheads="1"/>
          </p:cNvSpPr>
          <p:nvPr/>
        </p:nvSpPr>
        <p:spPr bwMode="auto">
          <a:xfrm>
            <a:off x="152400" y="3048000"/>
            <a:ext cx="685800" cy="228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877" name="Rectangle 11"/>
          <p:cNvSpPr>
            <a:spLocks noChangeArrowheads="1"/>
          </p:cNvSpPr>
          <p:nvPr/>
        </p:nvSpPr>
        <p:spPr bwMode="auto">
          <a:xfrm>
            <a:off x="2895600" y="3048000"/>
            <a:ext cx="304800" cy="228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878" name="Rectangle 12"/>
          <p:cNvSpPr>
            <a:spLocks noChangeArrowheads="1"/>
          </p:cNvSpPr>
          <p:nvPr/>
        </p:nvSpPr>
        <p:spPr bwMode="auto">
          <a:xfrm>
            <a:off x="3505200" y="3733800"/>
            <a:ext cx="457200" cy="228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879" name="Rectangle 13"/>
          <p:cNvSpPr>
            <a:spLocks noChangeArrowheads="1"/>
          </p:cNvSpPr>
          <p:nvPr/>
        </p:nvSpPr>
        <p:spPr bwMode="auto">
          <a:xfrm>
            <a:off x="3505200" y="3962400"/>
            <a:ext cx="457200" cy="228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880" name="Rectangle 14"/>
          <p:cNvSpPr>
            <a:spLocks noChangeArrowheads="1"/>
          </p:cNvSpPr>
          <p:nvPr/>
        </p:nvSpPr>
        <p:spPr bwMode="auto">
          <a:xfrm>
            <a:off x="3733800" y="4191000"/>
            <a:ext cx="457200" cy="228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881" name="Rectangle 15"/>
          <p:cNvSpPr>
            <a:spLocks noChangeArrowheads="1"/>
          </p:cNvSpPr>
          <p:nvPr/>
        </p:nvSpPr>
        <p:spPr bwMode="auto">
          <a:xfrm>
            <a:off x="3733800" y="3962400"/>
            <a:ext cx="457200" cy="228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882" name="Rectangle 16"/>
          <p:cNvSpPr>
            <a:spLocks noChangeArrowheads="1"/>
          </p:cNvSpPr>
          <p:nvPr/>
        </p:nvSpPr>
        <p:spPr bwMode="auto">
          <a:xfrm>
            <a:off x="3028950" y="3000375"/>
            <a:ext cx="228600" cy="228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883" name="Rectangle 17"/>
          <p:cNvSpPr>
            <a:spLocks noChangeArrowheads="1"/>
          </p:cNvSpPr>
          <p:nvPr/>
        </p:nvSpPr>
        <p:spPr bwMode="auto">
          <a:xfrm>
            <a:off x="3505200" y="3505200"/>
            <a:ext cx="228600" cy="228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9884" name="Picture 19" descr="02_16nonmetal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636588"/>
            <a:ext cx="7610475" cy="4921250"/>
          </a:xfrm>
        </p:spPr>
      </p:pic>
      <p:sp>
        <p:nvSpPr>
          <p:cNvPr id="79885" name="Rectangle 2"/>
          <p:cNvSpPr>
            <a:spLocks noGrp="1" noChangeArrowheads="1"/>
          </p:cNvSpPr>
          <p:nvPr>
            <p:ph type="title"/>
          </p:nvPr>
        </p:nvSpPr>
        <p:spPr>
          <a:xfrm>
            <a:off x="685800" y="190500"/>
            <a:ext cx="7772400" cy="1143000"/>
          </a:xfrm>
        </p:spPr>
        <p:txBody>
          <a:bodyPr/>
          <a:lstStyle/>
          <a:p>
            <a:pPr eaLnBrk="1" hangingPunct="1"/>
            <a:r>
              <a:rPr lang="en-US">
                <a:latin typeface="Arial" charset="0"/>
                <a:ea typeface="ＭＳ Ｐゴシック" charset="0"/>
                <a:cs typeface="ＭＳ Ｐゴシック" charset="0"/>
              </a:rPr>
              <a:t>Periodic Table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4213" y="-268288"/>
            <a:ext cx="7772400" cy="1143001"/>
          </a:xfrm>
        </p:spPr>
        <p:txBody>
          <a:bodyPr/>
          <a:lstStyle/>
          <a:p>
            <a:pPr eaLnBrk="1" hangingPunct="1"/>
            <a:r>
              <a:rPr lang="en-US">
                <a:latin typeface="Arial" charset="0"/>
                <a:ea typeface="ＭＳ Ｐゴシック" charset="0"/>
                <a:cs typeface="ＭＳ Ｐゴシック" charset="0"/>
              </a:rPr>
              <a:t>Periodic Table</a:t>
            </a:r>
          </a:p>
        </p:txBody>
      </p:sp>
      <p:sp>
        <p:nvSpPr>
          <p:cNvPr id="81922" name="Rectangle 3"/>
          <p:cNvSpPr>
            <a:spLocks noGrp="1" noChangeArrowheads="1"/>
          </p:cNvSpPr>
          <p:nvPr>
            <p:ph type="body" sz="half" idx="2"/>
          </p:nvPr>
        </p:nvSpPr>
        <p:spPr>
          <a:xfrm>
            <a:off x="0" y="5715000"/>
            <a:ext cx="8064500" cy="2286000"/>
          </a:xfrm>
        </p:spPr>
        <p:txBody>
          <a:bodyPr/>
          <a:lstStyle/>
          <a:p>
            <a:pPr eaLnBrk="1" hangingPunct="1">
              <a:buFontTx/>
              <a:buNone/>
            </a:pPr>
            <a:r>
              <a:rPr lang="en-US" sz="2800">
                <a:latin typeface="Arial" charset="0"/>
                <a:ea typeface="ＭＳ Ｐゴシック" charset="0"/>
                <a:cs typeface="ＭＳ Ｐゴシック" charset="0"/>
              </a:rPr>
              <a:t>	Metalloids border the stair-step line (with the exception of Al and Po, which are both metals).</a:t>
            </a:r>
          </a:p>
        </p:txBody>
      </p:sp>
      <p:sp>
        <p:nvSpPr>
          <p:cNvPr id="81923" name="Rectangle 6"/>
          <p:cNvSpPr>
            <a:spLocks noChangeArrowheads="1"/>
          </p:cNvSpPr>
          <p:nvPr/>
        </p:nvSpPr>
        <p:spPr bwMode="auto">
          <a:xfrm>
            <a:off x="914400" y="4495800"/>
            <a:ext cx="3429000" cy="609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24" name="Rectangle 10"/>
          <p:cNvSpPr>
            <a:spLocks noChangeArrowheads="1"/>
          </p:cNvSpPr>
          <p:nvPr/>
        </p:nvSpPr>
        <p:spPr bwMode="auto">
          <a:xfrm>
            <a:off x="3505200" y="3962400"/>
            <a:ext cx="457200" cy="228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25" name="Rectangle 11"/>
          <p:cNvSpPr>
            <a:spLocks noChangeArrowheads="1"/>
          </p:cNvSpPr>
          <p:nvPr/>
        </p:nvSpPr>
        <p:spPr bwMode="auto">
          <a:xfrm>
            <a:off x="3733800" y="4191000"/>
            <a:ext cx="457200" cy="228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26" name="Rectangle 15"/>
          <p:cNvSpPr>
            <a:spLocks noChangeArrowheads="1"/>
          </p:cNvSpPr>
          <p:nvPr/>
        </p:nvSpPr>
        <p:spPr bwMode="auto">
          <a:xfrm>
            <a:off x="3205163" y="3767138"/>
            <a:ext cx="304800" cy="609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81927" name="Picture 22" descr="02_16metalloid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65150" y="819150"/>
            <a:ext cx="7773988" cy="5027613"/>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85800" y="0"/>
            <a:ext cx="7772400" cy="1143000"/>
          </a:xfrm>
        </p:spPr>
        <p:txBody>
          <a:bodyPr/>
          <a:lstStyle/>
          <a:p>
            <a:pPr eaLnBrk="1" hangingPunct="1"/>
            <a:r>
              <a:rPr lang="en-US">
                <a:latin typeface="Arial" charset="0"/>
                <a:ea typeface="ＭＳ Ｐゴシック" charset="0"/>
                <a:cs typeface="ＭＳ Ｐゴシック" charset="0"/>
              </a:rPr>
              <a:t>Periodic Table</a:t>
            </a:r>
          </a:p>
        </p:txBody>
      </p:sp>
      <p:sp>
        <p:nvSpPr>
          <p:cNvPr id="83970" name="Rectangle 3"/>
          <p:cNvSpPr>
            <a:spLocks noGrp="1" noChangeArrowheads="1"/>
          </p:cNvSpPr>
          <p:nvPr>
            <p:ph type="body" sz="half" idx="2"/>
          </p:nvPr>
        </p:nvSpPr>
        <p:spPr>
          <a:xfrm>
            <a:off x="482600" y="6159500"/>
            <a:ext cx="7835900" cy="635000"/>
          </a:xfrm>
        </p:spPr>
        <p:txBody>
          <a:bodyPr/>
          <a:lstStyle/>
          <a:p>
            <a:pPr eaLnBrk="1" hangingPunct="1">
              <a:buFontTx/>
              <a:buNone/>
            </a:pPr>
            <a:r>
              <a:rPr lang="en-US" sz="2800">
                <a:latin typeface="Arial" charset="0"/>
                <a:ea typeface="ＭＳ Ｐゴシック" charset="0"/>
                <a:cs typeface="ＭＳ Ｐゴシック" charset="0"/>
              </a:rPr>
              <a:t>	Metals are on the left side of the chart.</a:t>
            </a:r>
          </a:p>
        </p:txBody>
      </p:sp>
      <p:sp>
        <p:nvSpPr>
          <p:cNvPr id="83971" name="Rectangle 7"/>
          <p:cNvSpPr>
            <a:spLocks noChangeArrowheads="1"/>
          </p:cNvSpPr>
          <p:nvPr/>
        </p:nvSpPr>
        <p:spPr bwMode="auto">
          <a:xfrm>
            <a:off x="152400" y="2667000"/>
            <a:ext cx="685800" cy="3048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972" name="Rectangle 8"/>
          <p:cNvSpPr>
            <a:spLocks noChangeArrowheads="1"/>
          </p:cNvSpPr>
          <p:nvPr/>
        </p:nvSpPr>
        <p:spPr bwMode="auto">
          <a:xfrm>
            <a:off x="3519488" y="3500438"/>
            <a:ext cx="457200" cy="4572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973" name="Rectangle 9"/>
          <p:cNvSpPr>
            <a:spLocks noChangeArrowheads="1"/>
          </p:cNvSpPr>
          <p:nvPr/>
        </p:nvSpPr>
        <p:spPr bwMode="auto">
          <a:xfrm>
            <a:off x="4010025" y="3962400"/>
            <a:ext cx="228600" cy="228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974" name="Rectangle 10"/>
          <p:cNvSpPr>
            <a:spLocks noChangeArrowheads="1"/>
          </p:cNvSpPr>
          <p:nvPr/>
        </p:nvSpPr>
        <p:spPr bwMode="auto">
          <a:xfrm>
            <a:off x="3276600" y="3124200"/>
            <a:ext cx="304800" cy="609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975" name="Rectangle 11"/>
          <p:cNvSpPr>
            <a:spLocks noChangeArrowheads="1"/>
          </p:cNvSpPr>
          <p:nvPr/>
        </p:nvSpPr>
        <p:spPr bwMode="auto">
          <a:xfrm>
            <a:off x="3814763" y="2619375"/>
            <a:ext cx="685800" cy="10668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976" name="Rectangle 12"/>
          <p:cNvSpPr>
            <a:spLocks noChangeArrowheads="1"/>
          </p:cNvSpPr>
          <p:nvPr/>
        </p:nvSpPr>
        <p:spPr bwMode="auto">
          <a:xfrm>
            <a:off x="3276600" y="2971800"/>
            <a:ext cx="533400" cy="3048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977" name="Rectangle 13"/>
          <p:cNvSpPr>
            <a:spLocks noChangeArrowheads="1"/>
          </p:cNvSpPr>
          <p:nvPr/>
        </p:nvSpPr>
        <p:spPr bwMode="auto">
          <a:xfrm>
            <a:off x="3519488" y="3186113"/>
            <a:ext cx="228600" cy="3048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978" name="Rectangle 14"/>
          <p:cNvSpPr>
            <a:spLocks noChangeArrowheads="1"/>
          </p:cNvSpPr>
          <p:nvPr/>
        </p:nvSpPr>
        <p:spPr bwMode="auto">
          <a:xfrm>
            <a:off x="3976688" y="3643313"/>
            <a:ext cx="595312" cy="3048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979" name="Rectangle 15"/>
          <p:cNvSpPr>
            <a:spLocks noChangeArrowheads="1"/>
          </p:cNvSpPr>
          <p:nvPr/>
        </p:nvSpPr>
        <p:spPr bwMode="auto">
          <a:xfrm>
            <a:off x="4286250" y="3981450"/>
            <a:ext cx="228600" cy="3048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980" name="Rectangle 16"/>
          <p:cNvSpPr>
            <a:spLocks noChangeArrowheads="1"/>
          </p:cNvSpPr>
          <p:nvPr/>
        </p:nvSpPr>
        <p:spPr bwMode="auto">
          <a:xfrm>
            <a:off x="2971800" y="2967038"/>
            <a:ext cx="304800" cy="3048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83981" name="Picture 18" descr="02_16metal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928688"/>
            <a:ext cx="7589838" cy="490855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Elements of life</a:t>
            </a:r>
          </a:p>
        </p:txBody>
      </p:sp>
      <p:sp>
        <p:nvSpPr>
          <p:cNvPr id="86018" name="Rectangle 4"/>
          <p:cNvSpPr>
            <a:spLocks noGrp="1" noChangeArrowheads="1"/>
          </p:cNvSpPr>
          <p:nvPr>
            <p:ph type="body" sz="half" idx="2"/>
          </p:nvPr>
        </p:nvSpPr>
        <p:spPr>
          <a:xfrm>
            <a:off x="355600" y="4762500"/>
            <a:ext cx="7924800" cy="1130300"/>
          </a:xfrm>
        </p:spPr>
        <p:txBody>
          <a:bodyPr/>
          <a:lstStyle/>
          <a:p>
            <a:pPr eaLnBrk="1" hangingPunct="1">
              <a:lnSpc>
                <a:spcPct val="90000"/>
              </a:lnSpc>
            </a:pPr>
            <a:r>
              <a:rPr lang="en-US" sz="2400">
                <a:latin typeface="Arial" charset="0"/>
                <a:ea typeface="ＭＳ Ｐゴシック" charset="0"/>
                <a:cs typeface="ＭＳ Ｐゴシック" charset="0"/>
              </a:rPr>
              <a:t>Elements required for living organisms.</a:t>
            </a:r>
          </a:p>
          <a:p>
            <a:pPr eaLnBrk="1" hangingPunct="1">
              <a:lnSpc>
                <a:spcPct val="90000"/>
              </a:lnSpc>
            </a:pPr>
            <a:r>
              <a:rPr lang="en-US" sz="2000">
                <a:latin typeface="Arial" charset="0"/>
                <a:ea typeface="ＭＳ Ｐゴシック" charset="0"/>
                <a:cs typeface="ＭＳ Ｐゴシック" charset="0"/>
              </a:rPr>
              <a:t>Red, most abundant</a:t>
            </a:r>
          </a:p>
          <a:p>
            <a:pPr eaLnBrk="1" hangingPunct="1">
              <a:lnSpc>
                <a:spcPct val="90000"/>
              </a:lnSpc>
            </a:pPr>
            <a:r>
              <a:rPr lang="en-US" sz="2000">
                <a:solidFill>
                  <a:schemeClr val="accent2"/>
                </a:solidFill>
                <a:latin typeface="Arial" charset="0"/>
                <a:ea typeface="ＭＳ Ｐゴシック" charset="0"/>
                <a:cs typeface="ＭＳ Ｐゴシック" charset="0"/>
              </a:rPr>
              <a:t>blue, next most abundant</a:t>
            </a:r>
          </a:p>
          <a:p>
            <a:pPr eaLnBrk="1" hangingPunct="1">
              <a:lnSpc>
                <a:spcPct val="90000"/>
              </a:lnSpc>
            </a:pPr>
            <a:r>
              <a:rPr lang="en-US" sz="2000">
                <a:solidFill>
                  <a:srgbClr val="008000"/>
                </a:solidFill>
                <a:latin typeface="Arial" charset="0"/>
                <a:ea typeface="ＭＳ Ｐゴシック" charset="0"/>
                <a:cs typeface="ＭＳ Ｐゴシック" charset="0"/>
              </a:rPr>
              <a:t>Green, trace amounts.</a:t>
            </a:r>
            <a:endParaRPr lang="en-US" sz="2400">
              <a:latin typeface="Arial" charset="0"/>
              <a:ea typeface="ＭＳ Ｐゴシック" charset="0"/>
              <a:cs typeface="ＭＳ Ｐゴシック" charset="0"/>
            </a:endParaRPr>
          </a:p>
        </p:txBody>
      </p:sp>
      <p:pic>
        <p:nvPicPr>
          <p:cNvPr id="86019" name="Picture 5" descr="02_2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42900" y="1166813"/>
            <a:ext cx="8453438" cy="3328987"/>
          </a:xfrm>
          <a:noFill/>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Chemical Formulas</a:t>
            </a:r>
          </a:p>
        </p:txBody>
      </p:sp>
      <p:sp>
        <p:nvSpPr>
          <p:cNvPr id="88066" name="Rectangle 4"/>
          <p:cNvSpPr>
            <a:spLocks noGrp="1" noChangeArrowheads="1"/>
          </p:cNvSpPr>
          <p:nvPr>
            <p:ph type="body" sz="half" idx="2"/>
          </p:nvPr>
        </p:nvSpPr>
        <p:spPr>
          <a:xfrm>
            <a:off x="3429000" y="1371600"/>
            <a:ext cx="4572000" cy="3733800"/>
          </a:xfrm>
        </p:spPr>
        <p:txBody>
          <a:bodyPr/>
          <a:lstStyle/>
          <a:p>
            <a:pPr eaLnBrk="1" hangingPunct="1">
              <a:buFontTx/>
              <a:buNone/>
            </a:pPr>
            <a:r>
              <a:rPr lang="en-US" sz="2800">
                <a:latin typeface="Arial" charset="0"/>
                <a:ea typeface="ＭＳ Ｐゴシック" charset="0"/>
                <a:cs typeface="ＭＳ Ｐゴシック" charset="0"/>
              </a:rPr>
              <a:t>	The subscript to the right of the element </a:t>
            </a:r>
          </a:p>
          <a:p>
            <a:pPr eaLnBrk="1" hangingPunct="1">
              <a:buFontTx/>
              <a:buNone/>
            </a:pPr>
            <a:r>
              <a:rPr lang="en-US" sz="2800">
                <a:latin typeface="Arial" charset="0"/>
                <a:ea typeface="ＭＳ Ｐゴシック" charset="0"/>
                <a:cs typeface="ＭＳ Ｐゴシック" charset="0"/>
              </a:rPr>
              <a:t>		tells the number of 	atoms of that element 	in the compound.</a:t>
            </a:r>
          </a:p>
        </p:txBody>
      </p:sp>
      <p:pic>
        <p:nvPicPr>
          <p:cNvPr id="88067" name="Picture 9" descr="02_2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1373188"/>
            <a:ext cx="2286000" cy="4570412"/>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Molecular Compounds</a:t>
            </a:r>
          </a:p>
        </p:txBody>
      </p:sp>
      <p:sp>
        <p:nvSpPr>
          <p:cNvPr id="90114" name="Rectangle 3"/>
          <p:cNvSpPr>
            <a:spLocks noGrp="1" noChangeArrowheads="1"/>
          </p:cNvSpPr>
          <p:nvPr>
            <p:ph type="body" sz="half" idx="2"/>
          </p:nvPr>
        </p:nvSpPr>
        <p:spPr>
          <a:xfrm>
            <a:off x="3429000" y="1371600"/>
            <a:ext cx="4572000" cy="3733800"/>
          </a:xfrm>
        </p:spPr>
        <p:txBody>
          <a:bodyPr/>
          <a:lstStyle/>
          <a:p>
            <a:pPr eaLnBrk="1" hangingPunct="1">
              <a:buFontTx/>
              <a:buNone/>
            </a:pPr>
            <a:r>
              <a:rPr lang="en-US" sz="2800">
                <a:latin typeface="Arial" charset="0"/>
                <a:ea typeface="ＭＳ Ｐゴシック" charset="0"/>
                <a:cs typeface="ＭＳ Ｐゴシック" charset="0"/>
              </a:rPr>
              <a:t>	</a:t>
            </a:r>
            <a:r>
              <a:rPr lang="en-US" sz="2800" b="1">
                <a:solidFill>
                  <a:schemeClr val="accent2"/>
                </a:solidFill>
                <a:latin typeface="Arial" charset="0"/>
                <a:ea typeface="ＭＳ Ｐゴシック" charset="0"/>
                <a:cs typeface="ＭＳ Ｐゴシック" charset="0"/>
              </a:rPr>
              <a:t>Molecular compounds</a:t>
            </a:r>
            <a:r>
              <a:rPr lang="en-US" sz="2800">
                <a:latin typeface="Arial" charset="0"/>
                <a:ea typeface="ＭＳ Ｐゴシック" charset="0"/>
                <a:cs typeface="ＭＳ Ｐゴシック" charset="0"/>
              </a:rPr>
              <a:t> are composed of </a:t>
            </a:r>
            <a:r>
              <a:rPr lang="en-US" sz="2800" b="1">
                <a:solidFill>
                  <a:schemeClr val="accent2"/>
                </a:solidFill>
                <a:latin typeface="Arial" charset="0"/>
                <a:ea typeface="ＭＳ Ｐゴシック" charset="0"/>
                <a:cs typeface="ＭＳ Ｐゴシック" charset="0"/>
              </a:rPr>
              <a:t>molecules</a:t>
            </a:r>
            <a:r>
              <a:rPr lang="en-US" sz="2800">
                <a:latin typeface="Arial" charset="0"/>
                <a:ea typeface="ＭＳ Ｐゴシック" charset="0"/>
                <a:cs typeface="ＭＳ Ｐゴシック" charset="0"/>
              </a:rPr>
              <a:t> and almost always contain only nonmetals.</a:t>
            </a:r>
          </a:p>
        </p:txBody>
      </p:sp>
      <p:pic>
        <p:nvPicPr>
          <p:cNvPr id="90115" name="Picture 4" descr="02_2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1373188"/>
            <a:ext cx="2286000" cy="4570412"/>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Diatomic Molecules</a:t>
            </a:r>
          </a:p>
        </p:txBody>
      </p:sp>
      <p:sp>
        <p:nvSpPr>
          <p:cNvPr id="92162" name="Rectangle 4"/>
          <p:cNvSpPr>
            <a:spLocks noGrp="1" noChangeArrowheads="1"/>
          </p:cNvSpPr>
          <p:nvPr>
            <p:ph type="body" sz="half" idx="2"/>
          </p:nvPr>
        </p:nvSpPr>
        <p:spPr>
          <a:xfrm>
            <a:off x="685800" y="4495800"/>
            <a:ext cx="7772400" cy="1371600"/>
          </a:xfrm>
        </p:spPr>
        <p:txBody>
          <a:bodyPr/>
          <a:lstStyle/>
          <a:p>
            <a:pPr eaLnBrk="1" hangingPunct="1">
              <a:lnSpc>
                <a:spcPct val="90000"/>
              </a:lnSpc>
              <a:buFontTx/>
              <a:buNone/>
            </a:pPr>
            <a:r>
              <a:rPr lang="en-US" sz="2800" dirty="0">
                <a:latin typeface="Arial" charset="0"/>
                <a:ea typeface="ＭＳ Ｐゴシック" charset="0"/>
                <a:cs typeface="ＭＳ Ｐゴシック" charset="0"/>
              </a:rPr>
              <a:t>	These seven elements occur naturally as molecules containing two atoms.</a:t>
            </a:r>
          </a:p>
          <a:p>
            <a:pPr eaLnBrk="1" hangingPunct="1">
              <a:lnSpc>
                <a:spcPct val="90000"/>
              </a:lnSpc>
              <a:buFontTx/>
              <a:buNone/>
            </a:pPr>
            <a:r>
              <a:rPr lang="en-US" sz="2800" dirty="0">
                <a:solidFill>
                  <a:schemeClr val="accent2"/>
                </a:solidFill>
                <a:latin typeface="Arial" charset="0"/>
                <a:ea typeface="ＭＳ Ｐゴシック" charset="0"/>
                <a:cs typeface="ＭＳ Ｐゴシック" charset="0"/>
              </a:rPr>
              <a:t>You should </a:t>
            </a:r>
            <a:r>
              <a:rPr lang="en-US" sz="2800" b="1" dirty="0">
                <a:solidFill>
                  <a:schemeClr val="accent2"/>
                </a:solidFill>
                <a:latin typeface="Arial" charset="0"/>
                <a:ea typeface="ＭＳ Ｐゴシック" charset="0"/>
                <a:cs typeface="ＭＳ Ｐゴシック" charset="0"/>
              </a:rPr>
              <a:t>know</a:t>
            </a:r>
            <a:r>
              <a:rPr lang="en-US" sz="2800" dirty="0">
                <a:solidFill>
                  <a:schemeClr val="accent2"/>
                </a:solidFill>
                <a:latin typeface="Arial" charset="0"/>
                <a:ea typeface="ＭＳ Ｐゴシック" charset="0"/>
                <a:cs typeface="ＭＳ Ｐゴシック" charset="0"/>
              </a:rPr>
              <a:t> these guys.</a:t>
            </a:r>
            <a:endParaRPr lang="en-US" sz="2800" dirty="0">
              <a:latin typeface="Arial" charset="0"/>
              <a:ea typeface="ＭＳ Ｐゴシック" charset="0"/>
              <a:cs typeface="ＭＳ Ｐゴシック" charset="0"/>
            </a:endParaRPr>
          </a:p>
        </p:txBody>
      </p:sp>
      <p:pic>
        <p:nvPicPr>
          <p:cNvPr id="92163" name="Picture 7" descr="02_1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7623"/>
          <a:stretch>
            <a:fillRect/>
          </a:stretch>
        </p:blipFill>
        <p:spPr>
          <a:xfrm>
            <a:off x="292100" y="1220788"/>
            <a:ext cx="8367713" cy="3284537"/>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Types of Formulas</a:t>
            </a:r>
          </a:p>
        </p:txBody>
      </p:sp>
      <p:sp>
        <p:nvSpPr>
          <p:cNvPr id="86019" name="Rectangle 3"/>
          <p:cNvSpPr>
            <a:spLocks noGrp="1" noChangeArrowheads="1"/>
          </p:cNvSpPr>
          <p:nvPr>
            <p:ph type="body" idx="1"/>
          </p:nvPr>
        </p:nvSpPr>
        <p:spPr>
          <a:xfrm>
            <a:off x="685800" y="1206500"/>
            <a:ext cx="7772400" cy="3213100"/>
          </a:xfrm>
        </p:spPr>
        <p:txBody>
          <a:bodyPr/>
          <a:lstStyle/>
          <a:p>
            <a:pPr eaLnBrk="1" hangingPunct="1"/>
            <a:r>
              <a:rPr lang="en-US" dirty="0">
                <a:latin typeface="Arial" charset="0"/>
                <a:ea typeface="ＭＳ Ｐゴシック" charset="0"/>
                <a:cs typeface="ＭＳ Ｐゴシック" charset="0"/>
              </a:rPr>
              <a:t>Empirical formulas give the lowest whole-number ratio of atoms of each element in a compound.</a:t>
            </a:r>
          </a:p>
          <a:p>
            <a:pPr eaLnBrk="1" hangingPunct="1"/>
            <a:r>
              <a:rPr lang="en-US" dirty="0">
                <a:solidFill>
                  <a:schemeClr val="hlink"/>
                </a:solidFill>
                <a:latin typeface="Arial" charset="0"/>
                <a:ea typeface="ＭＳ Ｐゴシック" charset="0"/>
                <a:cs typeface="ＭＳ Ｐゴシック" charset="0"/>
              </a:rPr>
              <a:t>Molecular formulas give the exact number of atoms of each element in a compound.</a:t>
            </a:r>
          </a:p>
        </p:txBody>
      </p:sp>
      <p:sp>
        <p:nvSpPr>
          <p:cNvPr id="94211" name="Text Box 4"/>
          <p:cNvSpPr txBox="1">
            <a:spLocks noChangeArrowheads="1"/>
          </p:cNvSpPr>
          <p:nvPr/>
        </p:nvSpPr>
        <p:spPr bwMode="auto">
          <a:xfrm>
            <a:off x="885825" y="4176713"/>
            <a:ext cx="4368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Example:  ethane:</a:t>
            </a:r>
          </a:p>
          <a:p>
            <a:endParaRPr lang="en-US"/>
          </a:p>
          <a:p>
            <a:r>
              <a:rPr lang="en-US"/>
              <a:t>Empirical formula:   CH</a:t>
            </a:r>
            <a:r>
              <a:rPr lang="en-US" baseline="-25000"/>
              <a:t>3</a:t>
            </a:r>
            <a:r>
              <a:rPr lang="en-US"/>
              <a:t>    </a:t>
            </a:r>
            <a:endParaRPr lang="en-US">
              <a:solidFill>
                <a:schemeClr val="hlink"/>
              </a:solidFill>
            </a:endParaRPr>
          </a:p>
          <a:p>
            <a:r>
              <a:rPr lang="en-US">
                <a:solidFill>
                  <a:schemeClr val="hlink"/>
                </a:solidFill>
              </a:rPr>
              <a:t>Molecular formula:  C</a:t>
            </a:r>
            <a:r>
              <a:rPr lang="en-US" baseline="-25000">
                <a:solidFill>
                  <a:schemeClr val="hlink"/>
                </a:solidFill>
              </a:rPr>
              <a:t>2</a:t>
            </a:r>
            <a:r>
              <a:rPr lang="en-US">
                <a:solidFill>
                  <a:schemeClr val="hlink"/>
                </a:solidFill>
              </a:rPr>
              <a:t>H</a:t>
            </a:r>
            <a:r>
              <a:rPr lang="en-US" baseline="-25000">
                <a:solidFill>
                  <a:schemeClr val="hlink"/>
                </a:solidFill>
              </a:rPr>
              <a:t>6</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Effect transition="in" filter="fade">
                                      <p:cBhvr>
                                        <p:cTn id="7" dur="2000"/>
                                        <p:tgtEl>
                                          <p:spTgt spid="860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2087563" y="0"/>
            <a:ext cx="7772400" cy="1143000"/>
          </a:xfrm>
        </p:spPr>
        <p:txBody>
          <a:bodyPr/>
          <a:lstStyle/>
          <a:p>
            <a:pPr eaLnBrk="1" hangingPunct="1"/>
            <a:r>
              <a:rPr lang="en-US" dirty="0">
                <a:latin typeface="Arial" charset="0"/>
                <a:ea typeface="ＭＳ Ｐゴシック" charset="0"/>
                <a:cs typeface="ＭＳ Ｐゴシック" charset="0"/>
              </a:rPr>
              <a:t>Types of Formulas</a:t>
            </a:r>
          </a:p>
        </p:txBody>
      </p:sp>
      <p:sp>
        <p:nvSpPr>
          <p:cNvPr id="96258" name="Rectangle 4"/>
          <p:cNvSpPr>
            <a:spLocks noGrp="1" noChangeArrowheads="1"/>
          </p:cNvSpPr>
          <p:nvPr>
            <p:ph type="body" sz="half" idx="2"/>
          </p:nvPr>
        </p:nvSpPr>
        <p:spPr>
          <a:xfrm>
            <a:off x="3683000" y="1335088"/>
            <a:ext cx="5105400" cy="4114800"/>
          </a:xfrm>
        </p:spPr>
        <p:txBody>
          <a:bodyPr/>
          <a:lstStyle/>
          <a:p>
            <a:pPr eaLnBrk="1" hangingPunct="1"/>
            <a:r>
              <a:rPr lang="en-US" sz="2800">
                <a:latin typeface="Arial" charset="0"/>
                <a:ea typeface="ＭＳ Ｐゴシック" charset="0"/>
                <a:cs typeface="ＭＳ Ｐゴシック" charset="0"/>
              </a:rPr>
              <a:t>Structural formulas show the order in which atoms are bonded.</a:t>
            </a:r>
          </a:p>
          <a:p>
            <a:pPr eaLnBrk="1" hangingPunct="1"/>
            <a:endParaRPr lang="en-US" sz="2800">
              <a:latin typeface="Arial" charset="0"/>
              <a:ea typeface="ＭＳ Ｐゴシック" charset="0"/>
              <a:cs typeface="ＭＳ Ｐゴシック" charset="0"/>
            </a:endParaRPr>
          </a:p>
          <a:p>
            <a:pPr eaLnBrk="1" hangingPunct="1"/>
            <a:r>
              <a:rPr lang="en-US" sz="2800">
                <a:latin typeface="Arial" charset="0"/>
                <a:ea typeface="ＭＳ Ｐゴシック" charset="0"/>
                <a:cs typeface="ＭＳ Ｐゴシック" charset="0"/>
              </a:rPr>
              <a:t>Perspective drawings also show the three-dimensional array of atoms in a compound.</a:t>
            </a:r>
          </a:p>
        </p:txBody>
      </p:sp>
      <p:pic>
        <p:nvPicPr>
          <p:cNvPr id="96259" name="Picture 7" descr="02_2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3720"/>
          <a:stretch>
            <a:fillRect/>
          </a:stretch>
        </p:blipFill>
        <p:spPr>
          <a:xfrm>
            <a:off x="-1" y="201613"/>
            <a:ext cx="3471333" cy="6685654"/>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Dalton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Postulates</a:t>
            </a:r>
            <a:endParaRPr lang="en-US">
              <a:latin typeface="Arial" charset="0"/>
              <a:ea typeface="ＭＳ Ｐゴシック" charset="0"/>
              <a:cs typeface="ＭＳ Ｐゴシック" charset="0"/>
            </a:endParaRPr>
          </a:p>
        </p:txBody>
      </p:sp>
      <p:sp>
        <p:nvSpPr>
          <p:cNvPr id="24578" name="Rectangle 3"/>
          <p:cNvSpPr>
            <a:spLocks noGrp="1" noChangeArrowheads="1"/>
          </p:cNvSpPr>
          <p:nvPr>
            <p:ph type="body" idx="1"/>
          </p:nvPr>
        </p:nvSpPr>
        <p:spPr>
          <a:xfrm>
            <a:off x="333375" y="1981200"/>
            <a:ext cx="8458200" cy="2514600"/>
          </a:xfrm>
        </p:spPr>
        <p:txBody>
          <a:bodyPr/>
          <a:lstStyle/>
          <a:p>
            <a:pPr marL="609600" indent="-609600" eaLnBrk="1" hangingPunct="1">
              <a:lnSpc>
                <a:spcPct val="90000"/>
              </a:lnSpc>
              <a:buFontTx/>
              <a:buNone/>
            </a:pPr>
            <a:r>
              <a:rPr lang="en-US">
                <a:latin typeface="Arial" charset="0"/>
                <a:ea typeface="ＭＳ Ｐゴシック" charset="0"/>
                <a:cs typeface="ＭＳ Ｐゴシック" charset="0"/>
              </a:rPr>
              <a:t>	All atoms of a given element are identical to one another in mass and other properties, but the atoms of one element are different from the atoms of all other elements.</a:t>
            </a:r>
          </a:p>
        </p:txBody>
      </p:sp>
      <p:sp>
        <p:nvSpPr>
          <p:cNvPr id="24579" name="Oval 7"/>
          <p:cNvSpPr>
            <a:spLocks noChangeArrowheads="1"/>
          </p:cNvSpPr>
          <p:nvPr/>
        </p:nvSpPr>
        <p:spPr bwMode="auto">
          <a:xfrm>
            <a:off x="2438400" y="50292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4580" name="Oval 8"/>
          <p:cNvSpPr>
            <a:spLocks noChangeArrowheads="1"/>
          </p:cNvSpPr>
          <p:nvPr/>
        </p:nvSpPr>
        <p:spPr bwMode="auto">
          <a:xfrm>
            <a:off x="2209800" y="54864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4581" name="Oval 9"/>
          <p:cNvSpPr>
            <a:spLocks noChangeArrowheads="1"/>
          </p:cNvSpPr>
          <p:nvPr/>
        </p:nvSpPr>
        <p:spPr bwMode="auto">
          <a:xfrm>
            <a:off x="2667000" y="54864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4582" name="Oval 10"/>
          <p:cNvSpPr>
            <a:spLocks noChangeArrowheads="1"/>
          </p:cNvSpPr>
          <p:nvPr/>
        </p:nvSpPr>
        <p:spPr bwMode="auto">
          <a:xfrm>
            <a:off x="4114800" y="502920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4583" name="Oval 11"/>
          <p:cNvSpPr>
            <a:spLocks noChangeArrowheads="1"/>
          </p:cNvSpPr>
          <p:nvPr/>
        </p:nvSpPr>
        <p:spPr bwMode="auto">
          <a:xfrm>
            <a:off x="4343400" y="548640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4584" name="Oval 12"/>
          <p:cNvSpPr>
            <a:spLocks noChangeArrowheads="1"/>
          </p:cNvSpPr>
          <p:nvPr/>
        </p:nvSpPr>
        <p:spPr bwMode="auto">
          <a:xfrm>
            <a:off x="3886200" y="548640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4585" name="Text Box 13"/>
          <p:cNvSpPr txBox="1">
            <a:spLocks noChangeArrowheads="1"/>
          </p:cNvSpPr>
          <p:nvPr/>
        </p:nvSpPr>
        <p:spPr bwMode="auto">
          <a:xfrm>
            <a:off x="2422525" y="5856288"/>
            <a:ext cx="46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O</a:t>
            </a:r>
          </a:p>
        </p:txBody>
      </p:sp>
      <p:sp>
        <p:nvSpPr>
          <p:cNvPr id="24586" name="Text Box 14"/>
          <p:cNvSpPr txBox="1">
            <a:spLocks noChangeArrowheads="1"/>
          </p:cNvSpPr>
          <p:nvPr/>
        </p:nvSpPr>
        <p:spPr bwMode="auto">
          <a:xfrm>
            <a:off x="4038600" y="5943600"/>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solidFill>
                  <a:schemeClr val="hlink"/>
                </a:solidFill>
              </a:rPr>
              <a:t>N</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9" descr="02_2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5446"/>
          <a:stretch>
            <a:fillRect/>
          </a:stretch>
        </p:blipFill>
        <p:spPr>
          <a:xfrm>
            <a:off x="255588" y="312738"/>
            <a:ext cx="8637587" cy="3225800"/>
          </a:xfrm>
        </p:spPr>
      </p:pic>
      <p:sp>
        <p:nvSpPr>
          <p:cNvPr id="98306" name="Rectangle 2"/>
          <p:cNvSpPr>
            <a:spLocks noGrp="1" noChangeArrowheads="1"/>
          </p:cNvSpPr>
          <p:nvPr>
            <p:ph type="title"/>
          </p:nvPr>
        </p:nvSpPr>
        <p:spPr>
          <a:xfrm>
            <a:off x="685800" y="-279400"/>
            <a:ext cx="7772400" cy="1143000"/>
          </a:xfrm>
        </p:spPr>
        <p:txBody>
          <a:bodyPr/>
          <a:lstStyle/>
          <a:p>
            <a:pPr eaLnBrk="1" hangingPunct="1"/>
            <a:r>
              <a:rPr lang="en-US">
                <a:latin typeface="Arial" charset="0"/>
                <a:ea typeface="ＭＳ Ｐゴシック" charset="0"/>
                <a:cs typeface="ＭＳ Ｐゴシック" charset="0"/>
              </a:rPr>
              <a:t>Ions</a:t>
            </a:r>
          </a:p>
        </p:txBody>
      </p:sp>
      <p:sp>
        <p:nvSpPr>
          <p:cNvPr id="98307" name="Rectangle 3"/>
          <p:cNvSpPr>
            <a:spLocks noGrp="1" noChangeArrowheads="1"/>
          </p:cNvSpPr>
          <p:nvPr>
            <p:ph type="body" sz="half" idx="2"/>
          </p:nvPr>
        </p:nvSpPr>
        <p:spPr>
          <a:xfrm>
            <a:off x="685800" y="3886200"/>
            <a:ext cx="7772400" cy="2743200"/>
          </a:xfrm>
        </p:spPr>
        <p:txBody>
          <a:bodyPr/>
          <a:lstStyle/>
          <a:p>
            <a:pPr eaLnBrk="1" hangingPunct="1"/>
            <a:r>
              <a:rPr lang="en-US" sz="2400">
                <a:latin typeface="Arial" charset="0"/>
                <a:ea typeface="ＭＳ Ｐゴシック" charset="0"/>
                <a:cs typeface="ＭＳ Ｐゴシック" charset="0"/>
              </a:rPr>
              <a:t>When atoms lose or gain electrons, they become ions.  </a:t>
            </a:r>
            <a:r>
              <a:rPr lang="en-US" sz="2400">
                <a:solidFill>
                  <a:schemeClr val="tx2"/>
                </a:solidFill>
                <a:latin typeface="Arial" charset="0"/>
                <a:ea typeface="ＭＳ Ｐゴシック" charset="0"/>
                <a:cs typeface="ＭＳ Ｐゴシック" charset="0"/>
              </a:rPr>
              <a:t>Often they lose or gain electrons to have the same number of electrons as the nearest noble gas.</a:t>
            </a:r>
            <a:endParaRPr lang="en-US" sz="2400">
              <a:latin typeface="Arial" charset="0"/>
              <a:ea typeface="ＭＳ Ｐゴシック" charset="0"/>
              <a:cs typeface="ＭＳ Ｐゴシック" charset="0"/>
            </a:endParaRPr>
          </a:p>
          <a:p>
            <a:pPr lvl="1" eaLnBrk="1" hangingPunct="1"/>
            <a:r>
              <a:rPr lang="en-US" sz="2000">
                <a:latin typeface="Arial" charset="0"/>
                <a:ea typeface="ＭＳ Ｐゴシック" charset="0"/>
              </a:rPr>
              <a:t>Cations are positive and are formed by elements on the left side of the periodic chart (</a:t>
            </a:r>
            <a:r>
              <a:rPr lang="en-US" sz="2000" b="1">
                <a:solidFill>
                  <a:schemeClr val="hlink"/>
                </a:solidFill>
                <a:latin typeface="Arial" charset="0"/>
                <a:ea typeface="ＭＳ Ｐゴシック" charset="0"/>
              </a:rPr>
              <a:t>metals</a:t>
            </a:r>
            <a:r>
              <a:rPr lang="en-US" sz="2000">
                <a:latin typeface="Arial" charset="0"/>
                <a:ea typeface="ＭＳ Ｐゴシック" charset="0"/>
              </a:rPr>
              <a:t>).</a:t>
            </a:r>
          </a:p>
          <a:p>
            <a:pPr lvl="1" eaLnBrk="1" hangingPunct="1"/>
            <a:r>
              <a:rPr lang="en-US" sz="2000">
                <a:latin typeface="Arial" charset="0"/>
                <a:ea typeface="ＭＳ Ｐゴシック" charset="0"/>
              </a:rPr>
              <a:t>Anions are negative and are formed by elements on the right side of the periodic chart (</a:t>
            </a:r>
            <a:r>
              <a:rPr lang="en-US" sz="2000" b="1">
                <a:solidFill>
                  <a:schemeClr val="hlink"/>
                </a:solidFill>
                <a:latin typeface="Arial" charset="0"/>
                <a:ea typeface="ＭＳ Ｐゴシック" charset="0"/>
              </a:rPr>
              <a:t>nonmetals</a:t>
            </a:r>
            <a:r>
              <a:rPr lang="en-US" sz="2000">
                <a:latin typeface="Arial" charset="0"/>
                <a:ea typeface="ＭＳ Ｐゴシック" charset="0"/>
              </a:rPr>
              <a:t>).</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703263" y="-169863"/>
            <a:ext cx="7772400" cy="1143001"/>
          </a:xfrm>
        </p:spPr>
        <p:txBody>
          <a:bodyPr/>
          <a:lstStyle/>
          <a:p>
            <a:pPr eaLnBrk="1" hangingPunct="1"/>
            <a:r>
              <a:rPr lang="en-US">
                <a:latin typeface="Arial" charset="0"/>
                <a:ea typeface="ＭＳ Ｐゴシック" charset="0"/>
                <a:cs typeface="ＭＳ Ｐゴシック" charset="0"/>
              </a:rPr>
              <a:t>Mono-atomic ions</a:t>
            </a:r>
          </a:p>
        </p:txBody>
      </p:sp>
      <p:sp>
        <p:nvSpPr>
          <p:cNvPr id="100354" name="Rectangle 4"/>
          <p:cNvSpPr>
            <a:spLocks noGrp="1" noChangeArrowheads="1"/>
          </p:cNvSpPr>
          <p:nvPr>
            <p:ph type="body" sz="half" idx="2"/>
          </p:nvPr>
        </p:nvSpPr>
        <p:spPr>
          <a:xfrm>
            <a:off x="685800" y="4686300"/>
            <a:ext cx="7772400" cy="1168400"/>
          </a:xfrm>
        </p:spPr>
        <p:txBody>
          <a:bodyPr/>
          <a:lstStyle/>
          <a:p>
            <a:pPr eaLnBrk="1" hangingPunct="1"/>
            <a:r>
              <a:rPr lang="en-US" sz="2800">
                <a:latin typeface="Arial" charset="0"/>
                <a:ea typeface="ＭＳ Ｐゴシック" charset="0"/>
                <a:cs typeface="ＭＳ Ｐゴシック" charset="0"/>
              </a:rPr>
              <a:t>Metals usually become cations (+)</a:t>
            </a:r>
          </a:p>
          <a:p>
            <a:pPr eaLnBrk="1" hangingPunct="1"/>
            <a:r>
              <a:rPr lang="en-US" sz="2800">
                <a:latin typeface="Arial" charset="0"/>
                <a:ea typeface="ＭＳ Ｐゴシック" charset="0"/>
                <a:cs typeface="ＭＳ Ｐゴシック" charset="0"/>
              </a:rPr>
              <a:t>Nonmetals usually become anions (-)</a:t>
            </a:r>
          </a:p>
        </p:txBody>
      </p:sp>
      <p:pic>
        <p:nvPicPr>
          <p:cNvPr id="100355" name="Picture 5" descr="02_2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5446"/>
          <a:stretch>
            <a:fillRect/>
          </a:stretch>
        </p:blipFill>
        <p:spPr>
          <a:xfrm>
            <a:off x="314325" y="719663"/>
            <a:ext cx="8639175" cy="3225800"/>
          </a:xfrm>
          <a:noFill/>
        </p:spPr>
      </p:pic>
      <p:sp>
        <p:nvSpPr>
          <p:cNvPr id="100356" name="Text Box 6"/>
          <p:cNvSpPr txBox="1">
            <a:spLocks noChangeArrowheads="1"/>
          </p:cNvSpPr>
          <p:nvPr/>
        </p:nvSpPr>
        <p:spPr bwMode="auto">
          <a:xfrm>
            <a:off x="334963" y="3829050"/>
            <a:ext cx="1231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metals</a:t>
            </a:r>
          </a:p>
        </p:txBody>
      </p:sp>
      <p:sp>
        <p:nvSpPr>
          <p:cNvPr id="100357" name="Text Box 7"/>
          <p:cNvSpPr txBox="1">
            <a:spLocks noChangeArrowheads="1"/>
          </p:cNvSpPr>
          <p:nvPr/>
        </p:nvSpPr>
        <p:spPr bwMode="auto">
          <a:xfrm>
            <a:off x="6816725" y="4113213"/>
            <a:ext cx="1824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solidFill>
                  <a:schemeClr val="accent2"/>
                </a:solidFill>
              </a:rPr>
              <a:t>nonmetals</a:t>
            </a:r>
            <a:endParaRPr lang="en-US"/>
          </a:p>
        </p:txBody>
      </p:sp>
      <p:sp>
        <p:nvSpPr>
          <p:cNvPr id="100358" name="Line 9"/>
          <p:cNvSpPr>
            <a:spLocks noChangeShapeType="1"/>
          </p:cNvSpPr>
          <p:nvPr/>
        </p:nvSpPr>
        <p:spPr bwMode="auto">
          <a:xfrm flipV="1">
            <a:off x="7912100" y="3386138"/>
            <a:ext cx="233363" cy="931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Ionic compounds</a:t>
            </a:r>
          </a:p>
        </p:txBody>
      </p:sp>
      <p:sp>
        <p:nvSpPr>
          <p:cNvPr id="102402" name="Rectangle 3"/>
          <p:cNvSpPr>
            <a:spLocks noGrp="1" noChangeArrowheads="1"/>
          </p:cNvSpPr>
          <p:nvPr>
            <p:ph type="body" sz="half" idx="1"/>
          </p:nvPr>
        </p:nvSpPr>
        <p:spPr>
          <a:xfrm>
            <a:off x="685800" y="1193800"/>
            <a:ext cx="7772400" cy="1498600"/>
          </a:xfrm>
        </p:spPr>
        <p:txBody>
          <a:bodyPr/>
          <a:lstStyle/>
          <a:p>
            <a:pPr eaLnBrk="1" hangingPunct="1"/>
            <a:r>
              <a:rPr lang="en-US" sz="2800">
                <a:latin typeface="Arial" charset="0"/>
                <a:ea typeface="ＭＳ Ｐゴシック" charset="0"/>
                <a:cs typeface="ＭＳ Ｐゴシック" charset="0"/>
              </a:rPr>
              <a:t>A metal will give up electrons to a nonmetal forming a cation (+) (the metal), and an anion (-) (the nonmetal).</a:t>
            </a:r>
          </a:p>
        </p:txBody>
      </p:sp>
      <p:sp>
        <p:nvSpPr>
          <p:cNvPr id="102403" name="Text Box 5"/>
          <p:cNvSpPr txBox="1">
            <a:spLocks noChangeArrowheads="1"/>
          </p:cNvSpPr>
          <p:nvPr/>
        </p:nvSpPr>
        <p:spPr bwMode="auto">
          <a:xfrm>
            <a:off x="784225" y="2627313"/>
            <a:ext cx="1477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Na + Cl </a:t>
            </a:r>
          </a:p>
        </p:txBody>
      </p:sp>
      <p:sp>
        <p:nvSpPr>
          <p:cNvPr id="102404" name="Line 6"/>
          <p:cNvSpPr>
            <a:spLocks noChangeShapeType="1"/>
          </p:cNvSpPr>
          <p:nvPr/>
        </p:nvSpPr>
        <p:spPr bwMode="auto">
          <a:xfrm>
            <a:off x="2197100" y="2908300"/>
            <a:ext cx="93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05" name="Text Box 7"/>
          <p:cNvSpPr txBox="1">
            <a:spLocks noChangeArrowheads="1"/>
          </p:cNvSpPr>
          <p:nvPr/>
        </p:nvSpPr>
        <p:spPr bwMode="auto">
          <a:xfrm>
            <a:off x="3222625" y="2627313"/>
            <a:ext cx="1700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Na</a:t>
            </a:r>
            <a:r>
              <a:rPr lang="en-US" baseline="30000"/>
              <a:t>+</a:t>
            </a:r>
            <a:r>
              <a:rPr lang="en-US"/>
              <a:t> + Cl</a:t>
            </a:r>
            <a:r>
              <a:rPr lang="en-US" baseline="30000"/>
              <a:t>-</a:t>
            </a:r>
            <a:r>
              <a:rPr lang="en-US"/>
              <a:t> </a:t>
            </a:r>
          </a:p>
        </p:txBody>
      </p:sp>
      <p:sp>
        <p:nvSpPr>
          <p:cNvPr id="102406" name="Line 8"/>
          <p:cNvSpPr>
            <a:spLocks noChangeShapeType="1"/>
          </p:cNvSpPr>
          <p:nvPr/>
        </p:nvSpPr>
        <p:spPr bwMode="auto">
          <a:xfrm>
            <a:off x="4889500" y="2870200"/>
            <a:ext cx="850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07" name="Text Box 9"/>
          <p:cNvSpPr txBox="1">
            <a:spLocks noChangeArrowheads="1"/>
          </p:cNvSpPr>
          <p:nvPr/>
        </p:nvSpPr>
        <p:spPr bwMode="auto">
          <a:xfrm>
            <a:off x="6003925" y="2627313"/>
            <a:ext cx="974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NaCl</a:t>
            </a:r>
          </a:p>
        </p:txBody>
      </p:sp>
      <p:sp>
        <p:nvSpPr>
          <p:cNvPr id="102408" name="Text Box 10"/>
          <p:cNvSpPr txBox="1">
            <a:spLocks noChangeArrowheads="1"/>
          </p:cNvSpPr>
          <p:nvPr/>
        </p:nvSpPr>
        <p:spPr bwMode="auto">
          <a:xfrm>
            <a:off x="720725" y="3275013"/>
            <a:ext cx="6443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Mg + 2Cl           Mg</a:t>
            </a:r>
            <a:r>
              <a:rPr lang="en-US" baseline="30000"/>
              <a:t>2+</a:t>
            </a:r>
            <a:r>
              <a:rPr lang="en-US"/>
              <a:t>+2Cl</a:t>
            </a:r>
            <a:r>
              <a:rPr lang="en-US" baseline="30000"/>
              <a:t>-</a:t>
            </a:r>
            <a:r>
              <a:rPr lang="en-US"/>
              <a:t>            MgCl</a:t>
            </a:r>
            <a:r>
              <a:rPr lang="en-US" baseline="-25000"/>
              <a:t>2</a:t>
            </a:r>
            <a:endParaRPr lang="en-US"/>
          </a:p>
        </p:txBody>
      </p:sp>
      <p:sp>
        <p:nvSpPr>
          <p:cNvPr id="102409" name="Line 11"/>
          <p:cNvSpPr>
            <a:spLocks noChangeShapeType="1"/>
          </p:cNvSpPr>
          <p:nvPr/>
        </p:nvSpPr>
        <p:spPr bwMode="auto">
          <a:xfrm>
            <a:off x="2324100" y="3505200"/>
            <a:ext cx="93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10" name="Line 12"/>
          <p:cNvSpPr>
            <a:spLocks noChangeShapeType="1"/>
          </p:cNvSpPr>
          <p:nvPr/>
        </p:nvSpPr>
        <p:spPr bwMode="auto">
          <a:xfrm>
            <a:off x="5092700" y="3556000"/>
            <a:ext cx="850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11" name="Text Box 13"/>
          <p:cNvSpPr txBox="1">
            <a:spLocks noChangeArrowheads="1"/>
          </p:cNvSpPr>
          <p:nvPr/>
        </p:nvSpPr>
        <p:spPr bwMode="auto">
          <a:xfrm>
            <a:off x="576263" y="4064000"/>
            <a:ext cx="71056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pPr>
              <a:spcBef>
                <a:spcPct val="50000"/>
              </a:spcBef>
            </a:pPr>
            <a:r>
              <a:rPr lang="en-US"/>
              <a:t>Note, everybody gains or loses electrons to be like the nearest noble gas.</a:t>
            </a:r>
          </a:p>
        </p:txBody>
      </p:sp>
      <p:sp>
        <p:nvSpPr>
          <p:cNvPr id="102412" name="Text Box 14"/>
          <p:cNvSpPr txBox="1">
            <a:spLocks noChangeArrowheads="1"/>
          </p:cNvSpPr>
          <p:nvPr/>
        </p:nvSpPr>
        <p:spPr bwMode="auto">
          <a:xfrm>
            <a:off x="492125" y="5108575"/>
            <a:ext cx="80216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sz="3200">
                <a:solidFill>
                  <a:schemeClr val="accent2"/>
                </a:solidFill>
              </a:rPr>
              <a:t>Compounds are always electrically neutral!!</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685800" y="-127000"/>
            <a:ext cx="7772400" cy="1143000"/>
          </a:xfrm>
        </p:spPr>
        <p:txBody>
          <a:bodyPr/>
          <a:lstStyle/>
          <a:p>
            <a:pPr eaLnBrk="1" hangingPunct="1"/>
            <a:r>
              <a:rPr lang="en-US">
                <a:latin typeface="Arial" charset="0"/>
                <a:ea typeface="ＭＳ Ｐゴシック" charset="0"/>
                <a:cs typeface="ＭＳ Ｐゴシック" charset="0"/>
              </a:rPr>
              <a:t>Writing Formulas</a:t>
            </a:r>
          </a:p>
        </p:txBody>
      </p:sp>
      <p:sp>
        <p:nvSpPr>
          <p:cNvPr id="104450" name="Rectangle 4"/>
          <p:cNvSpPr>
            <a:spLocks noGrp="1" noChangeArrowheads="1"/>
          </p:cNvSpPr>
          <p:nvPr>
            <p:ph type="body" sz="half" idx="2"/>
          </p:nvPr>
        </p:nvSpPr>
        <p:spPr>
          <a:xfrm>
            <a:off x="660400" y="1714500"/>
            <a:ext cx="7772400" cy="4419600"/>
          </a:xfrm>
        </p:spPr>
        <p:txBody>
          <a:bodyPr/>
          <a:lstStyle/>
          <a:p>
            <a:pPr eaLnBrk="1" hangingPunct="1"/>
            <a:r>
              <a:rPr lang="en-US" sz="2800">
                <a:latin typeface="Arial" charset="0"/>
                <a:ea typeface="ＭＳ Ｐゴシック" charset="0"/>
                <a:cs typeface="ＭＳ Ｐゴシック" charset="0"/>
              </a:rPr>
              <a:t>Because compounds are electrically neutral, one can determine the formula of a compound this way:</a:t>
            </a:r>
          </a:p>
          <a:p>
            <a:pPr lvl="1" eaLnBrk="1" hangingPunct="1"/>
            <a:r>
              <a:rPr lang="en-US" sz="2400">
                <a:latin typeface="Arial" charset="0"/>
                <a:ea typeface="ＭＳ Ｐゴシック" charset="0"/>
              </a:rPr>
              <a:t>The charge on the cation becomes the subscript on the anion.</a:t>
            </a:r>
          </a:p>
          <a:p>
            <a:pPr lvl="1" eaLnBrk="1" hangingPunct="1"/>
            <a:r>
              <a:rPr lang="en-US" sz="2400">
                <a:latin typeface="Arial" charset="0"/>
                <a:ea typeface="ＭＳ Ｐゴシック" charset="0"/>
              </a:rPr>
              <a:t>The charge on the anion becomes the subscript on the cation.</a:t>
            </a:r>
          </a:p>
          <a:p>
            <a:pPr lvl="1" eaLnBrk="1" hangingPunct="1"/>
            <a:r>
              <a:rPr lang="en-US" sz="2400">
                <a:latin typeface="Arial" charset="0"/>
                <a:ea typeface="ＭＳ Ｐゴシック" charset="0"/>
              </a:rPr>
              <a:t>If these subscripts are not in the lowest whole-number ratio, divide them by the greatest common factor.</a:t>
            </a:r>
          </a:p>
        </p:txBody>
      </p:sp>
      <p:pic>
        <p:nvPicPr>
          <p:cNvPr id="104451" name="Picture 9" descr="Criss-Cros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78100" y="927100"/>
            <a:ext cx="3822700" cy="958850"/>
          </a:xfrm>
        </p:spPr>
      </p:pic>
      <p:sp>
        <p:nvSpPr>
          <p:cNvPr id="104452" name="Text Box 10"/>
          <p:cNvSpPr txBox="1">
            <a:spLocks noChangeArrowheads="1"/>
          </p:cNvSpPr>
          <p:nvPr/>
        </p:nvSpPr>
        <p:spPr bwMode="auto">
          <a:xfrm>
            <a:off x="1554163" y="5849938"/>
            <a:ext cx="6432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pPr>
              <a:spcBef>
                <a:spcPct val="50000"/>
              </a:spcBef>
            </a:pPr>
            <a:r>
              <a:rPr lang="en-US"/>
              <a:t>Mg</a:t>
            </a:r>
            <a:r>
              <a:rPr lang="en-US" baseline="30000"/>
              <a:t>2+</a:t>
            </a:r>
            <a:r>
              <a:rPr lang="en-US"/>
              <a:t>     O</a:t>
            </a:r>
            <a:r>
              <a:rPr lang="en-US" baseline="30000"/>
              <a:t>2-</a:t>
            </a:r>
            <a:r>
              <a:rPr lang="en-US"/>
              <a:t>                 MgO </a:t>
            </a:r>
            <a:r>
              <a:rPr lang="en-US">
                <a:solidFill>
                  <a:schemeClr val="folHlink"/>
                </a:solidFill>
              </a:rPr>
              <a:t>Not Mg</a:t>
            </a:r>
            <a:r>
              <a:rPr lang="en-US" baseline="-25000">
                <a:solidFill>
                  <a:schemeClr val="folHlink"/>
                </a:solidFill>
              </a:rPr>
              <a:t>2</a:t>
            </a:r>
            <a:r>
              <a:rPr lang="en-US">
                <a:solidFill>
                  <a:schemeClr val="folHlink"/>
                </a:solidFill>
              </a:rPr>
              <a:t>O</a:t>
            </a:r>
            <a:r>
              <a:rPr lang="en-US" baseline="-25000">
                <a:solidFill>
                  <a:schemeClr val="folHlink"/>
                </a:solidFill>
              </a:rPr>
              <a:t>2</a:t>
            </a:r>
            <a:endParaRPr lang="en-US"/>
          </a:p>
        </p:txBody>
      </p:sp>
      <p:sp>
        <p:nvSpPr>
          <p:cNvPr id="104453" name="Line 11"/>
          <p:cNvSpPr>
            <a:spLocks noChangeShapeType="1"/>
          </p:cNvSpPr>
          <p:nvPr/>
        </p:nvSpPr>
        <p:spPr bwMode="auto">
          <a:xfrm>
            <a:off x="3708400" y="6146800"/>
            <a:ext cx="1092200" cy="12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685800" y="38100"/>
            <a:ext cx="7772400" cy="1143000"/>
          </a:xfrm>
        </p:spPr>
        <p:txBody>
          <a:bodyPr/>
          <a:lstStyle/>
          <a:p>
            <a:pPr eaLnBrk="1" hangingPunct="1"/>
            <a:r>
              <a:rPr lang="en-US">
                <a:latin typeface="Arial" charset="0"/>
                <a:ea typeface="ＭＳ Ｐゴシック" charset="0"/>
                <a:cs typeface="ＭＳ Ｐゴシック" charset="0"/>
              </a:rPr>
              <a:t>Common Cations</a:t>
            </a:r>
          </a:p>
        </p:txBody>
      </p:sp>
      <p:pic>
        <p:nvPicPr>
          <p:cNvPr id="106498" name="Picture 11" descr="02_T0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6987" b="3699"/>
          <a:stretch>
            <a:fillRect/>
          </a:stretch>
        </p:blipFill>
        <p:spPr>
          <a:xfrm>
            <a:off x="549275" y="1041400"/>
            <a:ext cx="7910513" cy="4643438"/>
          </a:xfrm>
        </p:spPr>
      </p:pic>
      <p:sp>
        <p:nvSpPr>
          <p:cNvPr id="106499" name="Text Box 12"/>
          <p:cNvSpPr txBox="1">
            <a:spLocks noChangeArrowheads="1"/>
          </p:cNvSpPr>
          <p:nvPr/>
        </p:nvSpPr>
        <p:spPr bwMode="auto">
          <a:xfrm>
            <a:off x="1609725" y="13096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00" name="Text Box 13"/>
          <p:cNvSpPr txBox="1">
            <a:spLocks noChangeArrowheads="1"/>
          </p:cNvSpPr>
          <p:nvPr/>
        </p:nvSpPr>
        <p:spPr bwMode="auto">
          <a:xfrm>
            <a:off x="1609725" y="15255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01" name="Text Box 14"/>
          <p:cNvSpPr txBox="1">
            <a:spLocks noChangeArrowheads="1"/>
          </p:cNvSpPr>
          <p:nvPr/>
        </p:nvSpPr>
        <p:spPr bwMode="auto">
          <a:xfrm>
            <a:off x="1609725" y="17414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02" name="Text Box 15"/>
          <p:cNvSpPr txBox="1">
            <a:spLocks noChangeArrowheads="1"/>
          </p:cNvSpPr>
          <p:nvPr/>
        </p:nvSpPr>
        <p:spPr bwMode="auto">
          <a:xfrm>
            <a:off x="1609725" y="19573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03" name="Text Box 16"/>
          <p:cNvSpPr txBox="1">
            <a:spLocks noChangeArrowheads="1"/>
          </p:cNvSpPr>
          <p:nvPr/>
        </p:nvSpPr>
        <p:spPr bwMode="auto">
          <a:xfrm>
            <a:off x="1609725" y="21859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04" name="Text Box 18"/>
          <p:cNvSpPr txBox="1">
            <a:spLocks noChangeArrowheads="1"/>
          </p:cNvSpPr>
          <p:nvPr/>
        </p:nvSpPr>
        <p:spPr bwMode="auto">
          <a:xfrm>
            <a:off x="1609725" y="27447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05" name="Text Box 19"/>
          <p:cNvSpPr txBox="1">
            <a:spLocks noChangeArrowheads="1"/>
          </p:cNvSpPr>
          <p:nvPr/>
        </p:nvSpPr>
        <p:spPr bwMode="auto">
          <a:xfrm>
            <a:off x="1609725" y="29606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06" name="Text Box 20"/>
          <p:cNvSpPr txBox="1">
            <a:spLocks noChangeArrowheads="1"/>
          </p:cNvSpPr>
          <p:nvPr/>
        </p:nvSpPr>
        <p:spPr bwMode="auto">
          <a:xfrm>
            <a:off x="1609725" y="31765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07" name="Text Box 21"/>
          <p:cNvSpPr txBox="1">
            <a:spLocks noChangeArrowheads="1"/>
          </p:cNvSpPr>
          <p:nvPr/>
        </p:nvSpPr>
        <p:spPr bwMode="auto">
          <a:xfrm>
            <a:off x="1609725" y="33924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08" name="Text Box 22"/>
          <p:cNvSpPr txBox="1">
            <a:spLocks noChangeArrowheads="1"/>
          </p:cNvSpPr>
          <p:nvPr/>
        </p:nvSpPr>
        <p:spPr bwMode="auto">
          <a:xfrm>
            <a:off x="1609725" y="48402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09" name="Text Box 23"/>
          <p:cNvSpPr txBox="1">
            <a:spLocks noChangeArrowheads="1"/>
          </p:cNvSpPr>
          <p:nvPr/>
        </p:nvSpPr>
        <p:spPr bwMode="auto">
          <a:xfrm>
            <a:off x="4708525" y="13096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10" name="Text Box 24"/>
          <p:cNvSpPr txBox="1">
            <a:spLocks noChangeArrowheads="1"/>
          </p:cNvSpPr>
          <p:nvPr/>
        </p:nvSpPr>
        <p:spPr bwMode="auto">
          <a:xfrm>
            <a:off x="2524125" y="5602288"/>
            <a:ext cx="4098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*You should know these.</a:t>
            </a:r>
          </a:p>
        </p:txBody>
      </p:sp>
      <p:sp>
        <p:nvSpPr>
          <p:cNvPr id="106511" name="Text Box 25"/>
          <p:cNvSpPr txBox="1">
            <a:spLocks noChangeArrowheads="1"/>
          </p:cNvSpPr>
          <p:nvPr/>
        </p:nvSpPr>
        <p:spPr bwMode="auto">
          <a:xfrm>
            <a:off x="1609725" y="36083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12" name="Text Box 26"/>
          <p:cNvSpPr txBox="1">
            <a:spLocks noChangeArrowheads="1"/>
          </p:cNvSpPr>
          <p:nvPr/>
        </p:nvSpPr>
        <p:spPr bwMode="auto">
          <a:xfrm>
            <a:off x="1609725" y="37988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13" name="Text Box 27"/>
          <p:cNvSpPr txBox="1">
            <a:spLocks noChangeArrowheads="1"/>
          </p:cNvSpPr>
          <p:nvPr/>
        </p:nvSpPr>
        <p:spPr bwMode="auto">
          <a:xfrm>
            <a:off x="4695825" y="15128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14" name="Text Box 28"/>
          <p:cNvSpPr txBox="1">
            <a:spLocks noChangeArrowheads="1"/>
          </p:cNvSpPr>
          <p:nvPr/>
        </p:nvSpPr>
        <p:spPr bwMode="auto">
          <a:xfrm>
            <a:off x="4695825" y="29733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15" name="Text Box 29"/>
          <p:cNvSpPr txBox="1">
            <a:spLocks noChangeArrowheads="1"/>
          </p:cNvSpPr>
          <p:nvPr/>
        </p:nvSpPr>
        <p:spPr bwMode="auto">
          <a:xfrm>
            <a:off x="4695825" y="31384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16" name="Text Box 30"/>
          <p:cNvSpPr txBox="1">
            <a:spLocks noChangeArrowheads="1"/>
          </p:cNvSpPr>
          <p:nvPr/>
        </p:nvSpPr>
        <p:spPr bwMode="auto">
          <a:xfrm>
            <a:off x="4695825" y="40020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17" name="Text Box 31"/>
          <p:cNvSpPr txBox="1">
            <a:spLocks noChangeArrowheads="1"/>
          </p:cNvSpPr>
          <p:nvPr/>
        </p:nvSpPr>
        <p:spPr bwMode="auto">
          <a:xfrm>
            <a:off x="4695825" y="42560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18" name="Text Box 32"/>
          <p:cNvSpPr txBox="1">
            <a:spLocks noChangeArrowheads="1"/>
          </p:cNvSpPr>
          <p:nvPr/>
        </p:nvSpPr>
        <p:spPr bwMode="auto">
          <a:xfrm>
            <a:off x="4695825" y="48021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19" name="Text Box 33"/>
          <p:cNvSpPr txBox="1">
            <a:spLocks noChangeArrowheads="1"/>
          </p:cNvSpPr>
          <p:nvPr/>
        </p:nvSpPr>
        <p:spPr bwMode="auto">
          <a:xfrm>
            <a:off x="4695825" y="50307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
        <p:nvSpPr>
          <p:cNvPr id="106520" name="Text Box 34"/>
          <p:cNvSpPr txBox="1">
            <a:spLocks noChangeArrowheads="1"/>
          </p:cNvSpPr>
          <p:nvPr/>
        </p:nvSpPr>
        <p:spPr bwMode="auto">
          <a:xfrm>
            <a:off x="1609725" y="2401888"/>
            <a:ext cx="32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671513" y="-252413"/>
            <a:ext cx="7772400" cy="1143001"/>
          </a:xfrm>
        </p:spPr>
        <p:txBody>
          <a:bodyPr/>
          <a:lstStyle/>
          <a:p>
            <a:pPr eaLnBrk="1" hangingPunct="1"/>
            <a:r>
              <a:rPr lang="en-US">
                <a:latin typeface="Arial" charset="0"/>
                <a:ea typeface="ＭＳ Ｐゴシック" charset="0"/>
                <a:cs typeface="ＭＳ Ｐゴシック" charset="0"/>
              </a:rPr>
              <a:t>Common </a:t>
            </a:r>
            <a:r>
              <a:rPr lang="en-US" smtClean="0">
                <a:latin typeface="Arial" charset="0"/>
                <a:ea typeface="ＭＳ Ｐゴシック" charset="0"/>
                <a:cs typeface="ＭＳ Ｐゴシック" charset="0"/>
              </a:rPr>
              <a:t>Anions</a:t>
            </a:r>
            <a:endParaRPr lang="en-US" dirty="0">
              <a:latin typeface="Arial" charset="0"/>
              <a:ea typeface="ＭＳ Ｐゴシック" charset="0"/>
              <a:cs typeface="ＭＳ Ｐゴシック" charset="0"/>
            </a:endParaRPr>
          </a:p>
        </p:txBody>
      </p:sp>
      <p:pic>
        <p:nvPicPr>
          <p:cNvPr id="108546" name="Picture 20" descr="02_T05"/>
          <p:cNvPicPr>
            <a:picLocks noChangeAspect="1" noChangeArrowheads="1"/>
          </p:cNvPicPr>
          <p:nvPr/>
        </p:nvPicPr>
        <p:blipFill>
          <a:blip r:embed="rId3">
            <a:extLst>
              <a:ext uri="{28A0092B-C50C-407E-A947-70E740481C1C}">
                <a14:useLocalDpi xmlns:a14="http://schemas.microsoft.com/office/drawing/2010/main" val="0"/>
              </a:ext>
            </a:extLst>
          </a:blip>
          <a:srcRect t="9229" b="3665"/>
          <a:stretch>
            <a:fillRect/>
          </a:stretch>
        </p:blipFill>
        <p:spPr bwMode="auto">
          <a:xfrm>
            <a:off x="1900238" y="841375"/>
            <a:ext cx="9218612"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2"/>
          <p:cNvSpPr>
            <a:spLocks noChangeArrowheads="1"/>
          </p:cNvSpPr>
          <p:nvPr/>
        </p:nvSpPr>
        <p:spPr bwMode="auto">
          <a:xfrm>
            <a:off x="7112000" y="830263"/>
            <a:ext cx="4216400" cy="60277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685800" y="-114300"/>
            <a:ext cx="7772400" cy="1143000"/>
          </a:xfrm>
        </p:spPr>
        <p:txBody>
          <a:bodyPr/>
          <a:lstStyle/>
          <a:p>
            <a:pPr eaLnBrk="1" hangingPunct="1"/>
            <a:r>
              <a:rPr lang="en-US">
                <a:solidFill>
                  <a:srgbClr val="000090"/>
                </a:solidFill>
                <a:latin typeface="Arial" charset="0"/>
                <a:ea typeface="ＭＳ Ｐゴシック" charset="0"/>
                <a:cs typeface="ＭＳ Ｐゴシック" charset="0"/>
              </a:rPr>
              <a:t>Polyatomic anions</a:t>
            </a:r>
          </a:p>
        </p:txBody>
      </p:sp>
      <p:sp>
        <p:nvSpPr>
          <p:cNvPr id="110594" name="Text Box 4"/>
          <p:cNvSpPr txBox="1">
            <a:spLocks noChangeArrowheads="1"/>
          </p:cNvSpPr>
          <p:nvPr/>
        </p:nvSpPr>
        <p:spPr bwMode="auto">
          <a:xfrm>
            <a:off x="796925" y="14874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endParaRPr lang="en-US"/>
          </a:p>
        </p:txBody>
      </p:sp>
      <p:sp>
        <p:nvSpPr>
          <p:cNvPr id="110595" name="Text Box 5"/>
          <p:cNvSpPr txBox="1">
            <a:spLocks noChangeArrowheads="1"/>
          </p:cNvSpPr>
          <p:nvPr/>
        </p:nvSpPr>
        <p:spPr bwMode="auto">
          <a:xfrm>
            <a:off x="161925" y="890588"/>
            <a:ext cx="3640138"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sz="2400" dirty="0"/>
              <a:t>I</a:t>
            </a:r>
            <a:r>
              <a:rPr lang="en-US" sz="2400" baseline="-25000" dirty="0"/>
              <a:t>3</a:t>
            </a:r>
            <a:r>
              <a:rPr lang="en-US" sz="2400" baseline="30000" dirty="0"/>
              <a:t>-</a:t>
            </a:r>
            <a:r>
              <a:rPr lang="en-US" sz="2400" dirty="0"/>
              <a:t>		</a:t>
            </a:r>
            <a:r>
              <a:rPr lang="en-US" sz="2400" dirty="0" err="1"/>
              <a:t>triiodide</a:t>
            </a:r>
            <a:endParaRPr lang="en-US" sz="2400" dirty="0"/>
          </a:p>
          <a:p>
            <a:r>
              <a:rPr lang="en-US" sz="2400" dirty="0"/>
              <a:t>O</a:t>
            </a:r>
            <a:r>
              <a:rPr lang="en-US" sz="2400" baseline="-25000" dirty="0"/>
              <a:t>2</a:t>
            </a:r>
            <a:r>
              <a:rPr lang="en-US" sz="2400" baseline="30000" dirty="0"/>
              <a:t>-</a:t>
            </a:r>
            <a:r>
              <a:rPr lang="en-US" sz="2400" dirty="0"/>
              <a:t>		Superoxide</a:t>
            </a:r>
          </a:p>
          <a:p>
            <a:r>
              <a:rPr lang="en-US" sz="2400" dirty="0"/>
              <a:t>OH</a:t>
            </a:r>
            <a:r>
              <a:rPr lang="en-US" sz="2400" baseline="30000" dirty="0"/>
              <a:t>-		</a:t>
            </a:r>
            <a:r>
              <a:rPr lang="en-US" sz="2400" dirty="0"/>
              <a:t>hydroxide</a:t>
            </a:r>
          </a:p>
          <a:p>
            <a:r>
              <a:rPr lang="en-US" sz="2400" dirty="0"/>
              <a:t>CN</a:t>
            </a:r>
            <a:r>
              <a:rPr lang="en-US" sz="2400" baseline="30000" dirty="0"/>
              <a:t>-</a:t>
            </a:r>
            <a:r>
              <a:rPr lang="en-US" sz="2400" dirty="0"/>
              <a:t>		cyanide</a:t>
            </a:r>
          </a:p>
          <a:p>
            <a:r>
              <a:rPr lang="en-US" sz="2400" dirty="0"/>
              <a:t>SCN</a:t>
            </a:r>
            <a:r>
              <a:rPr lang="en-US" sz="2400" baseline="30000" dirty="0"/>
              <a:t>-</a:t>
            </a:r>
            <a:r>
              <a:rPr lang="en-US" sz="2400" dirty="0"/>
              <a:t>		</a:t>
            </a:r>
            <a:r>
              <a:rPr lang="en-US" sz="2400" dirty="0" err="1"/>
              <a:t>thiocyanate</a:t>
            </a:r>
            <a:endParaRPr lang="en-US" sz="2400" dirty="0"/>
          </a:p>
          <a:p>
            <a:r>
              <a:rPr lang="en-US" sz="2400" dirty="0"/>
              <a:t>NO</a:t>
            </a:r>
            <a:r>
              <a:rPr lang="en-US" sz="2400" baseline="-25000" dirty="0"/>
              <a:t>3</a:t>
            </a:r>
            <a:r>
              <a:rPr lang="en-US" sz="2400" baseline="30000" dirty="0"/>
              <a:t>-		</a:t>
            </a:r>
            <a:r>
              <a:rPr lang="en-US" sz="2400" dirty="0"/>
              <a:t>nitrate</a:t>
            </a:r>
          </a:p>
          <a:p>
            <a:r>
              <a:rPr lang="en-US" sz="2400" dirty="0"/>
              <a:t>NO</a:t>
            </a:r>
            <a:r>
              <a:rPr lang="en-US" sz="2400" baseline="-25000" dirty="0"/>
              <a:t>2</a:t>
            </a:r>
            <a:r>
              <a:rPr lang="en-US" sz="2400" baseline="30000" dirty="0"/>
              <a:t>-</a:t>
            </a:r>
            <a:r>
              <a:rPr lang="en-US" sz="2400" dirty="0"/>
              <a:t>		nitrite</a:t>
            </a:r>
          </a:p>
          <a:p>
            <a:r>
              <a:rPr lang="en-US" sz="2400" dirty="0"/>
              <a:t>SO</a:t>
            </a:r>
            <a:r>
              <a:rPr lang="en-US" sz="2400" baseline="-25000" dirty="0"/>
              <a:t>3</a:t>
            </a:r>
            <a:r>
              <a:rPr lang="en-US" sz="2400" baseline="30000" dirty="0"/>
              <a:t>-2</a:t>
            </a:r>
            <a:r>
              <a:rPr lang="en-US" sz="2400" dirty="0"/>
              <a:t>		sulfite</a:t>
            </a:r>
          </a:p>
          <a:p>
            <a:r>
              <a:rPr lang="en-US" sz="2400" dirty="0"/>
              <a:t>HSO</a:t>
            </a:r>
            <a:r>
              <a:rPr lang="en-US" sz="2400" baseline="-25000" dirty="0"/>
              <a:t>3</a:t>
            </a:r>
            <a:r>
              <a:rPr lang="en-US" sz="2400" baseline="30000" dirty="0"/>
              <a:t>-</a:t>
            </a:r>
            <a:r>
              <a:rPr lang="en-US" sz="2400" dirty="0"/>
              <a:t>		bisulfite</a:t>
            </a:r>
          </a:p>
          <a:p>
            <a:r>
              <a:rPr lang="en-US" sz="2400" dirty="0"/>
              <a:t>SO</a:t>
            </a:r>
            <a:r>
              <a:rPr lang="en-US" sz="2400" baseline="-25000" dirty="0"/>
              <a:t>4</a:t>
            </a:r>
            <a:r>
              <a:rPr lang="en-US" sz="2400" baseline="30000" dirty="0"/>
              <a:t>-2</a:t>
            </a:r>
            <a:r>
              <a:rPr lang="en-US" sz="2400" dirty="0"/>
              <a:t>		sulfate</a:t>
            </a:r>
          </a:p>
          <a:p>
            <a:r>
              <a:rPr lang="en-US" sz="2400" dirty="0"/>
              <a:t>HSO</a:t>
            </a:r>
            <a:r>
              <a:rPr lang="en-US" sz="2400" baseline="-25000" dirty="0"/>
              <a:t>4</a:t>
            </a:r>
            <a:r>
              <a:rPr lang="en-US" sz="2400" baseline="30000" dirty="0"/>
              <a:t>-</a:t>
            </a:r>
            <a:r>
              <a:rPr lang="en-US" sz="2400" dirty="0"/>
              <a:t>		bisulfate</a:t>
            </a:r>
          </a:p>
          <a:p>
            <a:r>
              <a:rPr lang="en-US" sz="2400" dirty="0"/>
              <a:t>HCO</a:t>
            </a:r>
            <a:r>
              <a:rPr lang="en-US" sz="2400" baseline="-25000" dirty="0"/>
              <a:t>3</a:t>
            </a:r>
            <a:r>
              <a:rPr lang="en-US" sz="2400" baseline="30000" dirty="0"/>
              <a:t>-</a:t>
            </a:r>
            <a:r>
              <a:rPr lang="en-US" sz="2400" dirty="0"/>
              <a:t>		bicarbonate</a:t>
            </a:r>
          </a:p>
          <a:p>
            <a:r>
              <a:rPr lang="en-US" sz="2400" dirty="0"/>
              <a:t>CO</a:t>
            </a:r>
            <a:r>
              <a:rPr lang="en-US" sz="2400" baseline="-25000" dirty="0"/>
              <a:t>3</a:t>
            </a:r>
            <a:r>
              <a:rPr lang="en-US" sz="2400" baseline="30000" dirty="0"/>
              <a:t>-2		</a:t>
            </a:r>
            <a:r>
              <a:rPr lang="en-US" sz="2400" dirty="0"/>
              <a:t>carbonate</a:t>
            </a:r>
          </a:p>
          <a:p>
            <a:r>
              <a:rPr lang="en-US" sz="2400" smtClean="0"/>
              <a:t>CH</a:t>
            </a:r>
            <a:r>
              <a:rPr lang="en-US" sz="2400" baseline="-25000" smtClean="0"/>
              <a:t>3</a:t>
            </a:r>
            <a:r>
              <a:rPr lang="en-US" sz="2400" smtClean="0"/>
              <a:t>CO</a:t>
            </a:r>
            <a:r>
              <a:rPr lang="en-US" sz="2400" baseline="-25000" smtClean="0"/>
              <a:t>2</a:t>
            </a:r>
            <a:r>
              <a:rPr lang="en-US" sz="2400" baseline="30000" dirty="0" smtClean="0"/>
              <a:t>-</a:t>
            </a:r>
            <a:r>
              <a:rPr lang="en-US" sz="2400" dirty="0"/>
              <a:t>	Acetate</a:t>
            </a:r>
          </a:p>
          <a:p>
            <a:endParaRPr lang="en-US" dirty="0"/>
          </a:p>
          <a:p>
            <a:endParaRPr lang="en-US" dirty="0"/>
          </a:p>
          <a:p>
            <a:endParaRPr lang="en-US" dirty="0"/>
          </a:p>
          <a:p>
            <a:endParaRPr lang="en-US" dirty="0"/>
          </a:p>
          <a:p>
            <a:endParaRPr lang="en-US" dirty="0"/>
          </a:p>
        </p:txBody>
      </p:sp>
      <p:sp>
        <p:nvSpPr>
          <p:cNvPr id="110596" name="TextBox 1"/>
          <p:cNvSpPr txBox="1">
            <a:spLocks noChangeArrowheads="1"/>
          </p:cNvSpPr>
          <p:nvPr/>
        </p:nvSpPr>
        <p:spPr bwMode="auto">
          <a:xfrm>
            <a:off x="4000500" y="876300"/>
            <a:ext cx="51435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sz="2400"/>
              <a:t>HPO</a:t>
            </a:r>
            <a:r>
              <a:rPr lang="en-US" sz="2400" baseline="-25000"/>
              <a:t>4</a:t>
            </a:r>
            <a:r>
              <a:rPr lang="en-US" sz="2400" baseline="30000"/>
              <a:t>2-</a:t>
            </a:r>
            <a:r>
              <a:rPr lang="en-US" sz="2400"/>
              <a:t>	hydrogen phosphate</a:t>
            </a:r>
          </a:p>
          <a:p>
            <a:r>
              <a:rPr lang="en-US" sz="2400"/>
              <a:t>H</a:t>
            </a:r>
            <a:r>
              <a:rPr lang="en-US" sz="2400" baseline="-25000"/>
              <a:t>2</a:t>
            </a:r>
            <a:r>
              <a:rPr lang="en-US" sz="2400"/>
              <a:t>PO</a:t>
            </a:r>
            <a:r>
              <a:rPr lang="en-US" sz="2400" baseline="-25000"/>
              <a:t>4</a:t>
            </a:r>
            <a:r>
              <a:rPr lang="en-US" sz="2400" baseline="30000"/>
              <a:t>-</a:t>
            </a:r>
            <a:r>
              <a:rPr lang="en-US" sz="2400"/>
              <a:t>	dihydrogen phosphate</a:t>
            </a:r>
          </a:p>
          <a:p>
            <a:r>
              <a:rPr lang="en-US" sz="2400"/>
              <a:t>PO</a:t>
            </a:r>
            <a:r>
              <a:rPr lang="en-US" sz="2400" baseline="-25000"/>
              <a:t>4</a:t>
            </a:r>
            <a:r>
              <a:rPr lang="en-US" sz="2400" baseline="30000"/>
              <a:t>-3</a:t>
            </a:r>
            <a:r>
              <a:rPr lang="en-US" sz="2400"/>
              <a:t>		Phosphate</a:t>
            </a:r>
          </a:p>
          <a:p>
            <a:r>
              <a:rPr lang="en-US" sz="2400"/>
              <a:t>ClO</a:t>
            </a:r>
            <a:r>
              <a:rPr lang="en-US" sz="2400" baseline="30000"/>
              <a:t>-</a:t>
            </a:r>
            <a:r>
              <a:rPr lang="en-US" sz="2400"/>
              <a:t>		hypochlorite</a:t>
            </a:r>
          </a:p>
          <a:p>
            <a:r>
              <a:rPr lang="en-US" sz="2400"/>
              <a:t>ClO</a:t>
            </a:r>
            <a:r>
              <a:rPr lang="en-US" sz="2400" baseline="-25000"/>
              <a:t>2</a:t>
            </a:r>
            <a:r>
              <a:rPr lang="en-US" sz="2400" baseline="30000"/>
              <a:t>-</a:t>
            </a:r>
            <a:r>
              <a:rPr lang="en-US" sz="2400"/>
              <a:t>		chlorite</a:t>
            </a:r>
          </a:p>
          <a:p>
            <a:r>
              <a:rPr lang="en-US" sz="2400"/>
              <a:t>ClO</a:t>
            </a:r>
            <a:r>
              <a:rPr lang="en-US" sz="2400" baseline="-25000"/>
              <a:t>3</a:t>
            </a:r>
            <a:r>
              <a:rPr lang="en-US" sz="2400" baseline="30000"/>
              <a:t>-		</a:t>
            </a:r>
            <a:r>
              <a:rPr lang="en-US" sz="2400"/>
              <a:t>chlorate	</a:t>
            </a:r>
          </a:p>
          <a:p>
            <a:r>
              <a:rPr lang="en-US" sz="2400"/>
              <a:t>ClO</a:t>
            </a:r>
            <a:r>
              <a:rPr lang="en-US" sz="2400" baseline="-25000"/>
              <a:t>4</a:t>
            </a:r>
            <a:r>
              <a:rPr lang="en-US" sz="2400" baseline="30000"/>
              <a:t>-</a:t>
            </a:r>
            <a:r>
              <a:rPr lang="en-US" sz="2400"/>
              <a:t>		perchlorate</a:t>
            </a:r>
          </a:p>
          <a:p>
            <a:r>
              <a:rPr lang="en-US" sz="2400"/>
              <a:t>MnO</a:t>
            </a:r>
            <a:r>
              <a:rPr lang="en-US" sz="2400" baseline="-25000"/>
              <a:t>4</a:t>
            </a:r>
            <a:r>
              <a:rPr lang="en-US" sz="2400" baseline="30000"/>
              <a:t>-		</a:t>
            </a:r>
            <a:r>
              <a:rPr lang="en-US" sz="2400"/>
              <a:t>Permanganate</a:t>
            </a:r>
          </a:p>
          <a:p>
            <a:r>
              <a:rPr lang="en-US" sz="2400"/>
              <a:t>CrO</a:t>
            </a:r>
            <a:r>
              <a:rPr lang="en-US" sz="2400" baseline="-25000"/>
              <a:t>4</a:t>
            </a:r>
            <a:r>
              <a:rPr lang="en-US" sz="2400" baseline="30000"/>
              <a:t>-2</a:t>
            </a:r>
            <a:r>
              <a:rPr lang="en-US" sz="2400"/>
              <a:t>		Chromate</a:t>
            </a:r>
          </a:p>
          <a:p>
            <a:r>
              <a:rPr lang="en-US" sz="2400"/>
              <a:t>Cr</a:t>
            </a:r>
            <a:r>
              <a:rPr lang="en-US" sz="2400" baseline="-25000"/>
              <a:t>2</a:t>
            </a:r>
            <a:r>
              <a:rPr lang="en-US" sz="2400"/>
              <a:t>O</a:t>
            </a:r>
            <a:r>
              <a:rPr lang="en-US" sz="2400" baseline="-25000"/>
              <a:t>7</a:t>
            </a:r>
            <a:r>
              <a:rPr lang="en-US" sz="2400" baseline="30000"/>
              <a:t>-2</a:t>
            </a:r>
            <a:r>
              <a:rPr lang="en-US" sz="2400"/>
              <a:t>	Dichromate</a:t>
            </a:r>
          </a:p>
        </p:txBody>
      </p:sp>
      <p:sp>
        <p:nvSpPr>
          <p:cNvPr id="2" name="TextBox 1"/>
          <p:cNvSpPr txBox="1"/>
          <p:nvPr/>
        </p:nvSpPr>
        <p:spPr>
          <a:xfrm>
            <a:off x="4351867" y="5469467"/>
            <a:ext cx="3826933" cy="954107"/>
          </a:xfrm>
          <a:prstGeom prst="rect">
            <a:avLst/>
          </a:prstGeom>
          <a:noFill/>
        </p:spPr>
        <p:txBody>
          <a:bodyPr wrap="square" rtlCol="0">
            <a:spAutoFit/>
          </a:bodyPr>
          <a:lstStyle/>
          <a:p>
            <a:r>
              <a:rPr lang="en-US" dirty="0" smtClean="0">
                <a:solidFill>
                  <a:schemeClr val="tx1"/>
                </a:solidFill>
              </a:rPr>
              <a:t>You must memorize </a:t>
            </a:r>
            <a:r>
              <a:rPr lang="en-US" b="1" dirty="0" smtClean="0">
                <a:solidFill>
                  <a:schemeClr val="tx1"/>
                </a:solidFill>
              </a:rPr>
              <a:t>ALL</a:t>
            </a:r>
            <a:r>
              <a:rPr lang="en-US" dirty="0" smtClean="0">
                <a:solidFill>
                  <a:schemeClr val="tx1"/>
                </a:solidFill>
              </a:rPr>
              <a:t> of these!</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0" y="228600"/>
            <a:ext cx="9144000" cy="1143000"/>
          </a:xfrm>
        </p:spPr>
        <p:txBody>
          <a:bodyPr/>
          <a:lstStyle/>
          <a:p>
            <a:pPr eaLnBrk="1" hangingPunct="1"/>
            <a:r>
              <a:rPr lang="en-US">
                <a:latin typeface="Arial" charset="0"/>
                <a:ea typeface="ＭＳ Ｐゴシック" charset="0"/>
                <a:cs typeface="ＭＳ Ｐゴシック" charset="0"/>
              </a:rPr>
              <a:t>Patterns in Oxyanion Nomenclature</a:t>
            </a:r>
          </a:p>
        </p:txBody>
      </p:sp>
      <p:sp>
        <p:nvSpPr>
          <p:cNvPr id="112642"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When there are </a:t>
            </a:r>
            <a:r>
              <a:rPr lang="en-US" b="1" u="sng">
                <a:solidFill>
                  <a:schemeClr val="accent2"/>
                </a:solidFill>
                <a:latin typeface="Arial" charset="0"/>
                <a:ea typeface="ＭＳ Ｐゴシック" charset="0"/>
                <a:cs typeface="ＭＳ Ｐゴシック" charset="0"/>
              </a:rPr>
              <a:t>only two </a:t>
            </a:r>
            <a:r>
              <a:rPr lang="en-US">
                <a:latin typeface="Arial" charset="0"/>
                <a:ea typeface="ＭＳ Ｐゴシック" charset="0"/>
                <a:cs typeface="ＭＳ Ｐゴシック" charset="0"/>
              </a:rPr>
              <a:t>oxyanions involving the same element:</a:t>
            </a:r>
          </a:p>
          <a:p>
            <a:pPr lvl="1" eaLnBrk="1" hangingPunct="1"/>
            <a:r>
              <a:rPr lang="en-US">
                <a:latin typeface="Arial" charset="0"/>
                <a:ea typeface="ＭＳ Ｐゴシック" charset="0"/>
              </a:rPr>
              <a:t>The one with fewer oxygens ends in -</a:t>
            </a:r>
            <a:r>
              <a:rPr lang="en-US" i="1">
                <a:solidFill>
                  <a:schemeClr val="accent2"/>
                </a:solidFill>
                <a:latin typeface="Arial" charset="0"/>
                <a:ea typeface="ＭＳ Ｐゴシック" charset="0"/>
              </a:rPr>
              <a:t>ite</a:t>
            </a:r>
          </a:p>
          <a:p>
            <a:pPr lvl="2" eaLnBrk="1" hangingPunct="1"/>
            <a:r>
              <a:rPr lang="en-US">
                <a:solidFill>
                  <a:schemeClr val="accent2"/>
                </a:solidFill>
                <a:latin typeface="Arial" charset="0"/>
                <a:ea typeface="ＭＳ Ｐゴシック" charset="0"/>
              </a:rPr>
              <a:t>NO</a:t>
            </a:r>
            <a:r>
              <a:rPr lang="en-US" baseline="-25000">
                <a:solidFill>
                  <a:schemeClr val="accent2"/>
                </a:solidFill>
                <a:latin typeface="Arial" charset="0"/>
                <a:ea typeface="ＭＳ Ｐゴシック" charset="0"/>
              </a:rPr>
              <a:t>2</a:t>
            </a:r>
            <a:r>
              <a:rPr lang="en-US" baseline="30000">
                <a:solidFill>
                  <a:schemeClr val="accent2"/>
                </a:solidFill>
                <a:latin typeface="Arial" charset="0"/>
                <a:ea typeface="ＭＳ Ｐゴシック" charset="0"/>
                <a:cs typeface="Arial" charset="0"/>
              </a:rPr>
              <a:t>− </a:t>
            </a:r>
            <a:r>
              <a:rPr lang="en-US">
                <a:solidFill>
                  <a:schemeClr val="accent2"/>
                </a:solidFill>
                <a:latin typeface="Arial" charset="0"/>
                <a:ea typeface="ＭＳ Ｐゴシック" charset="0"/>
              </a:rPr>
              <a:t>:  nitrite</a:t>
            </a:r>
            <a:r>
              <a:rPr lang="en-US" sz="2800">
                <a:solidFill>
                  <a:schemeClr val="accent2"/>
                </a:solidFill>
                <a:latin typeface="Arial" charset="0"/>
                <a:ea typeface="ＭＳ Ｐゴシック" charset="0"/>
              </a:rPr>
              <a:t>; </a:t>
            </a:r>
            <a:r>
              <a:rPr lang="en-US">
                <a:solidFill>
                  <a:schemeClr val="accent2"/>
                </a:solidFill>
                <a:latin typeface="Arial" charset="0"/>
                <a:ea typeface="ＭＳ Ｐゴシック" charset="0"/>
              </a:rPr>
              <a:t>SO</a:t>
            </a:r>
            <a:r>
              <a:rPr lang="en-US" baseline="-25000">
                <a:solidFill>
                  <a:schemeClr val="accent2"/>
                </a:solidFill>
                <a:latin typeface="Arial" charset="0"/>
                <a:ea typeface="ＭＳ Ｐゴシック" charset="0"/>
              </a:rPr>
              <a:t>3</a:t>
            </a:r>
            <a:r>
              <a:rPr lang="en-US" baseline="30000">
                <a:solidFill>
                  <a:schemeClr val="accent2"/>
                </a:solidFill>
                <a:latin typeface="Arial" charset="0"/>
                <a:ea typeface="ＭＳ Ｐゴシック" charset="0"/>
              </a:rPr>
              <a:t>2</a:t>
            </a:r>
            <a:r>
              <a:rPr lang="en-US" baseline="30000">
                <a:solidFill>
                  <a:schemeClr val="accent2"/>
                </a:solidFill>
                <a:latin typeface="Arial" charset="0"/>
                <a:ea typeface="ＭＳ Ｐゴシック" charset="0"/>
                <a:cs typeface="Arial" charset="0"/>
              </a:rPr>
              <a:t>− </a:t>
            </a:r>
            <a:r>
              <a:rPr lang="en-US">
                <a:solidFill>
                  <a:schemeClr val="accent2"/>
                </a:solidFill>
                <a:latin typeface="Arial" charset="0"/>
                <a:ea typeface="ＭＳ Ｐゴシック" charset="0"/>
              </a:rPr>
              <a:t>:  sulfite</a:t>
            </a:r>
          </a:p>
          <a:p>
            <a:pPr lvl="1" eaLnBrk="1" hangingPunct="1"/>
            <a:r>
              <a:rPr lang="en-US">
                <a:latin typeface="Arial" charset="0"/>
                <a:ea typeface="ＭＳ Ｐゴシック" charset="0"/>
              </a:rPr>
              <a:t>The one with more oxygens ends in -</a:t>
            </a:r>
            <a:r>
              <a:rPr lang="en-US" i="1">
                <a:solidFill>
                  <a:schemeClr val="accent2"/>
                </a:solidFill>
                <a:latin typeface="Arial" charset="0"/>
                <a:ea typeface="ＭＳ Ｐゴシック" charset="0"/>
              </a:rPr>
              <a:t>ate</a:t>
            </a:r>
            <a:endParaRPr lang="en-US">
              <a:solidFill>
                <a:schemeClr val="accent2"/>
              </a:solidFill>
              <a:latin typeface="Arial" charset="0"/>
              <a:ea typeface="ＭＳ Ｐゴシック" charset="0"/>
            </a:endParaRPr>
          </a:p>
          <a:p>
            <a:pPr lvl="2" eaLnBrk="1" hangingPunct="1"/>
            <a:r>
              <a:rPr lang="en-US">
                <a:solidFill>
                  <a:schemeClr val="accent2"/>
                </a:solidFill>
                <a:latin typeface="Arial" charset="0"/>
                <a:ea typeface="ＭＳ Ｐゴシック" charset="0"/>
              </a:rPr>
              <a:t>NO</a:t>
            </a:r>
            <a:r>
              <a:rPr lang="en-US" baseline="-25000">
                <a:solidFill>
                  <a:schemeClr val="accent2"/>
                </a:solidFill>
                <a:latin typeface="Arial" charset="0"/>
                <a:ea typeface="ＭＳ Ｐゴシック" charset="0"/>
              </a:rPr>
              <a:t>3</a:t>
            </a:r>
            <a:r>
              <a:rPr lang="en-US" baseline="30000">
                <a:solidFill>
                  <a:schemeClr val="accent2"/>
                </a:solidFill>
                <a:latin typeface="Arial" charset="0"/>
                <a:ea typeface="ＭＳ Ｐゴシック" charset="0"/>
                <a:cs typeface="Arial" charset="0"/>
              </a:rPr>
              <a:t>− </a:t>
            </a:r>
            <a:r>
              <a:rPr lang="en-US">
                <a:solidFill>
                  <a:schemeClr val="accent2"/>
                </a:solidFill>
                <a:latin typeface="Arial" charset="0"/>
                <a:ea typeface="ＭＳ Ｐゴシック" charset="0"/>
              </a:rPr>
              <a:t>:  nitrate;  SO</a:t>
            </a:r>
            <a:r>
              <a:rPr lang="en-US" baseline="-25000">
                <a:solidFill>
                  <a:schemeClr val="accent2"/>
                </a:solidFill>
                <a:latin typeface="Arial" charset="0"/>
                <a:ea typeface="ＭＳ Ｐゴシック" charset="0"/>
              </a:rPr>
              <a:t>4</a:t>
            </a:r>
            <a:r>
              <a:rPr lang="en-US" baseline="30000">
                <a:solidFill>
                  <a:schemeClr val="accent2"/>
                </a:solidFill>
                <a:latin typeface="Arial" charset="0"/>
                <a:ea typeface="ＭＳ Ｐゴシック" charset="0"/>
              </a:rPr>
              <a:t>2</a:t>
            </a:r>
            <a:r>
              <a:rPr lang="en-US" baseline="30000">
                <a:solidFill>
                  <a:schemeClr val="accent2"/>
                </a:solidFill>
                <a:latin typeface="Arial" charset="0"/>
                <a:ea typeface="ＭＳ Ｐゴシック" charset="0"/>
                <a:cs typeface="Arial" charset="0"/>
              </a:rPr>
              <a:t>− </a:t>
            </a:r>
            <a:r>
              <a:rPr lang="en-US">
                <a:solidFill>
                  <a:schemeClr val="accent2"/>
                </a:solidFill>
                <a:latin typeface="Arial" charset="0"/>
                <a:ea typeface="ＭＳ Ｐゴシック" charset="0"/>
              </a:rPr>
              <a:t>:  sulfate	</a:t>
            </a:r>
            <a:endParaRPr lang="en-US">
              <a:latin typeface="Arial" charset="0"/>
              <a:ea typeface="ＭＳ Ｐゴシック"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800" y="495300"/>
            <a:ext cx="7772400" cy="1143000"/>
          </a:xfrm>
        </p:spPr>
        <p:txBody>
          <a:bodyPr/>
          <a:lstStyle/>
          <a:p>
            <a:pPr eaLnBrk="1" hangingPunct="1"/>
            <a:r>
              <a:rPr lang="en-US">
                <a:latin typeface="Arial" charset="0"/>
                <a:ea typeface="ＭＳ Ｐゴシック" charset="0"/>
                <a:cs typeface="ＭＳ Ｐゴシック" charset="0"/>
              </a:rPr>
              <a:t>Patterns in Oxyanion Nomenclature</a:t>
            </a:r>
            <a:br>
              <a:rPr lang="en-US">
                <a:latin typeface="Arial" charset="0"/>
                <a:ea typeface="ＭＳ Ｐゴシック" charset="0"/>
                <a:cs typeface="ＭＳ Ｐゴシック" charset="0"/>
              </a:rPr>
            </a:br>
            <a:endParaRPr lang="en-US">
              <a:latin typeface="Arial" charset="0"/>
              <a:ea typeface="ＭＳ Ｐゴシック" charset="0"/>
              <a:cs typeface="ＭＳ Ｐゴシック" charset="0"/>
            </a:endParaRPr>
          </a:p>
        </p:txBody>
      </p:sp>
      <p:sp>
        <p:nvSpPr>
          <p:cNvPr id="114690" name="Rectangle 3"/>
          <p:cNvSpPr>
            <a:spLocks noGrp="1" noChangeArrowheads="1"/>
          </p:cNvSpPr>
          <p:nvPr>
            <p:ph type="body" sz="half" idx="1"/>
          </p:nvPr>
        </p:nvSpPr>
        <p:spPr>
          <a:xfrm>
            <a:off x="342900" y="1816100"/>
            <a:ext cx="9144000" cy="2057400"/>
          </a:xfrm>
        </p:spPr>
        <p:txBody>
          <a:bodyPr/>
          <a:lstStyle/>
          <a:p>
            <a:pPr eaLnBrk="1" hangingPunct="1">
              <a:lnSpc>
                <a:spcPct val="90000"/>
              </a:lnSpc>
            </a:pPr>
            <a:endParaRPr lang="en-US" sz="2000">
              <a:latin typeface="Arial" charset="0"/>
              <a:ea typeface="ＭＳ Ｐゴシック" charset="0"/>
              <a:cs typeface="ＭＳ Ｐゴシック" charset="0"/>
            </a:endParaRPr>
          </a:p>
          <a:p>
            <a:pPr eaLnBrk="1" hangingPunct="1">
              <a:lnSpc>
                <a:spcPct val="90000"/>
              </a:lnSpc>
            </a:pPr>
            <a:r>
              <a:rPr lang="en-US" sz="2000">
                <a:latin typeface="Arial" charset="0"/>
                <a:ea typeface="ＭＳ Ｐゴシック" charset="0"/>
                <a:cs typeface="ＭＳ Ｐゴシック" charset="0"/>
              </a:rPr>
              <a:t>The one with the fewest oxygens has the prefix </a:t>
            </a:r>
            <a:r>
              <a:rPr lang="en-US" sz="2000" i="1">
                <a:solidFill>
                  <a:schemeClr val="accent2"/>
                </a:solidFill>
                <a:latin typeface="Arial" charset="0"/>
                <a:ea typeface="ＭＳ Ｐゴシック" charset="0"/>
                <a:cs typeface="ＭＳ Ｐゴシック" charset="0"/>
              </a:rPr>
              <a:t>hypo</a:t>
            </a:r>
            <a:r>
              <a:rPr lang="en-US" sz="2000">
                <a:latin typeface="Arial" charset="0"/>
                <a:ea typeface="ＭＳ Ｐゴシック" charset="0"/>
                <a:cs typeface="ＭＳ Ｐゴシック" charset="0"/>
              </a:rPr>
              <a:t>- and ends in -</a:t>
            </a:r>
            <a:r>
              <a:rPr lang="en-US" sz="2000" i="1">
                <a:solidFill>
                  <a:schemeClr val="accent2"/>
                </a:solidFill>
                <a:latin typeface="Arial" charset="0"/>
                <a:ea typeface="ＭＳ Ｐゴシック" charset="0"/>
                <a:cs typeface="ＭＳ Ｐゴシック" charset="0"/>
              </a:rPr>
              <a:t>ite</a:t>
            </a:r>
          </a:p>
          <a:p>
            <a:pPr lvl="2" eaLnBrk="1" hangingPunct="1">
              <a:lnSpc>
                <a:spcPct val="90000"/>
              </a:lnSpc>
              <a:buFont typeface="Wingdings" charset="0"/>
              <a:buChar char="Ø"/>
            </a:pPr>
            <a:r>
              <a:rPr lang="en-US" sz="2000">
                <a:latin typeface="Arial" charset="0"/>
                <a:ea typeface="ＭＳ Ｐゴシック" charset="0"/>
              </a:rPr>
              <a:t>ClO</a:t>
            </a:r>
            <a:r>
              <a:rPr lang="en-US" sz="2000" baseline="30000">
                <a:latin typeface="Arial" charset="0"/>
                <a:ea typeface="ＭＳ Ｐゴシック" charset="0"/>
                <a:cs typeface="Arial" charset="0"/>
              </a:rPr>
              <a:t>−</a:t>
            </a:r>
            <a:r>
              <a:rPr lang="en-US" sz="2000" baseline="30000">
                <a:latin typeface="Arial" charset="0"/>
                <a:ea typeface="ＭＳ Ｐゴシック" charset="0"/>
              </a:rPr>
              <a:t> </a:t>
            </a:r>
            <a:r>
              <a:rPr lang="en-US" sz="2000">
                <a:latin typeface="Arial" charset="0"/>
                <a:ea typeface="ＭＳ Ｐゴシック" charset="0"/>
              </a:rPr>
              <a:t>:  hypochlorite</a:t>
            </a:r>
          </a:p>
          <a:p>
            <a:pPr eaLnBrk="1" hangingPunct="1">
              <a:lnSpc>
                <a:spcPct val="90000"/>
              </a:lnSpc>
            </a:pPr>
            <a:r>
              <a:rPr lang="en-US" sz="2000">
                <a:latin typeface="Arial" charset="0"/>
                <a:ea typeface="ＭＳ Ｐゴシック" charset="0"/>
                <a:cs typeface="ＭＳ Ｐゴシック" charset="0"/>
              </a:rPr>
              <a:t>The one with the second fewest oxygens ends in -</a:t>
            </a:r>
            <a:r>
              <a:rPr lang="en-US" sz="2000" i="1">
                <a:solidFill>
                  <a:schemeClr val="accent2"/>
                </a:solidFill>
                <a:latin typeface="Arial" charset="0"/>
                <a:ea typeface="ＭＳ Ｐゴシック" charset="0"/>
                <a:cs typeface="ＭＳ Ｐゴシック" charset="0"/>
              </a:rPr>
              <a:t>ite</a:t>
            </a:r>
          </a:p>
          <a:p>
            <a:pPr lvl="2" eaLnBrk="1" hangingPunct="1">
              <a:lnSpc>
                <a:spcPct val="90000"/>
              </a:lnSpc>
              <a:buFont typeface="Wingdings" charset="0"/>
              <a:buChar char="Ø"/>
            </a:pPr>
            <a:r>
              <a:rPr lang="en-US" sz="2000">
                <a:latin typeface="Arial" charset="0"/>
                <a:ea typeface="ＭＳ Ｐゴシック" charset="0"/>
              </a:rPr>
              <a:t>ClO</a:t>
            </a:r>
            <a:r>
              <a:rPr lang="en-US" sz="2000" baseline="-25000">
                <a:latin typeface="Arial" charset="0"/>
                <a:ea typeface="ＭＳ Ｐゴシック" charset="0"/>
              </a:rPr>
              <a:t>2</a:t>
            </a:r>
            <a:r>
              <a:rPr lang="en-US" sz="2000" baseline="30000">
                <a:latin typeface="Arial" charset="0"/>
                <a:ea typeface="ＭＳ Ｐゴシック" charset="0"/>
                <a:cs typeface="Arial" charset="0"/>
              </a:rPr>
              <a:t>− </a:t>
            </a:r>
            <a:r>
              <a:rPr lang="en-US" sz="2000">
                <a:latin typeface="Arial" charset="0"/>
                <a:ea typeface="ＭＳ Ｐゴシック" charset="0"/>
              </a:rPr>
              <a:t>: chlorite</a:t>
            </a:r>
          </a:p>
          <a:p>
            <a:pPr eaLnBrk="1" hangingPunct="1">
              <a:lnSpc>
                <a:spcPct val="90000"/>
              </a:lnSpc>
            </a:pPr>
            <a:r>
              <a:rPr lang="en-US" sz="2000">
                <a:latin typeface="Arial" charset="0"/>
                <a:ea typeface="ＭＳ Ｐゴシック" charset="0"/>
                <a:cs typeface="ＭＳ Ｐゴシック" charset="0"/>
              </a:rPr>
              <a:t>The one with the second most oxygens ends in </a:t>
            </a:r>
            <a:r>
              <a:rPr lang="en-US" sz="2000" i="1">
                <a:latin typeface="Arial" charset="0"/>
                <a:ea typeface="ＭＳ Ｐゴシック" charset="0"/>
                <a:cs typeface="ＭＳ Ｐゴシック" charset="0"/>
              </a:rPr>
              <a:t>-</a:t>
            </a:r>
            <a:r>
              <a:rPr lang="en-US" sz="2000" i="1">
                <a:solidFill>
                  <a:schemeClr val="accent2"/>
                </a:solidFill>
                <a:latin typeface="Arial" charset="0"/>
                <a:ea typeface="ＭＳ Ｐゴシック" charset="0"/>
                <a:cs typeface="ＭＳ Ｐゴシック" charset="0"/>
              </a:rPr>
              <a:t>ate</a:t>
            </a:r>
            <a:endParaRPr lang="en-US" sz="2000">
              <a:solidFill>
                <a:schemeClr val="accent2"/>
              </a:solidFill>
              <a:latin typeface="Arial" charset="0"/>
              <a:ea typeface="ＭＳ Ｐゴシック" charset="0"/>
              <a:cs typeface="ＭＳ Ｐゴシック" charset="0"/>
            </a:endParaRPr>
          </a:p>
          <a:p>
            <a:pPr lvl="2" eaLnBrk="1" hangingPunct="1">
              <a:lnSpc>
                <a:spcPct val="90000"/>
              </a:lnSpc>
              <a:buFont typeface="Wingdings" charset="0"/>
              <a:buChar char="Ø"/>
            </a:pPr>
            <a:r>
              <a:rPr lang="en-US" sz="2000">
                <a:latin typeface="Arial" charset="0"/>
                <a:ea typeface="ＭＳ Ｐゴシック" charset="0"/>
              </a:rPr>
              <a:t>ClO</a:t>
            </a:r>
            <a:r>
              <a:rPr lang="en-US" sz="2000" baseline="-25000">
                <a:latin typeface="Arial" charset="0"/>
                <a:ea typeface="ＭＳ Ｐゴシック" charset="0"/>
              </a:rPr>
              <a:t>3</a:t>
            </a:r>
            <a:r>
              <a:rPr lang="en-US" sz="2000" baseline="30000">
                <a:latin typeface="Arial" charset="0"/>
                <a:ea typeface="ＭＳ Ｐゴシック" charset="0"/>
                <a:cs typeface="Arial" charset="0"/>
              </a:rPr>
              <a:t>− </a:t>
            </a:r>
            <a:r>
              <a:rPr lang="en-US" sz="2000">
                <a:latin typeface="Arial" charset="0"/>
                <a:ea typeface="ＭＳ Ｐゴシック" charset="0"/>
              </a:rPr>
              <a:t>: chlorate</a:t>
            </a:r>
          </a:p>
          <a:p>
            <a:pPr eaLnBrk="1" hangingPunct="1">
              <a:lnSpc>
                <a:spcPct val="90000"/>
              </a:lnSpc>
            </a:pPr>
            <a:r>
              <a:rPr lang="en-US" sz="2000">
                <a:latin typeface="Arial" charset="0"/>
                <a:ea typeface="ＭＳ Ｐゴシック" charset="0"/>
                <a:cs typeface="ＭＳ Ｐゴシック" charset="0"/>
              </a:rPr>
              <a:t>The one with the most oxygens has the prefix </a:t>
            </a:r>
            <a:r>
              <a:rPr lang="en-US" sz="2000" i="1">
                <a:solidFill>
                  <a:schemeClr val="accent2"/>
                </a:solidFill>
                <a:latin typeface="Arial" charset="0"/>
                <a:ea typeface="ＭＳ Ｐゴシック" charset="0"/>
                <a:cs typeface="ＭＳ Ｐゴシック" charset="0"/>
              </a:rPr>
              <a:t>per</a:t>
            </a:r>
            <a:r>
              <a:rPr lang="en-US" sz="2000">
                <a:latin typeface="Arial" charset="0"/>
                <a:ea typeface="ＭＳ Ｐゴシック" charset="0"/>
                <a:cs typeface="ＭＳ Ｐゴシック" charset="0"/>
              </a:rPr>
              <a:t>- and ends in -</a:t>
            </a:r>
            <a:r>
              <a:rPr lang="en-US" sz="2000" i="1">
                <a:solidFill>
                  <a:schemeClr val="accent2"/>
                </a:solidFill>
                <a:latin typeface="Arial" charset="0"/>
                <a:ea typeface="ＭＳ Ｐゴシック" charset="0"/>
                <a:cs typeface="ＭＳ Ｐゴシック" charset="0"/>
              </a:rPr>
              <a:t>ate</a:t>
            </a:r>
            <a:r>
              <a:rPr lang="en-US" sz="2000">
                <a:latin typeface="Arial" charset="0"/>
                <a:ea typeface="ＭＳ Ｐゴシック" charset="0"/>
                <a:cs typeface="ＭＳ Ｐゴシック" charset="0"/>
              </a:rPr>
              <a:t>	</a:t>
            </a:r>
          </a:p>
          <a:p>
            <a:pPr lvl="2" eaLnBrk="1" hangingPunct="1">
              <a:lnSpc>
                <a:spcPct val="90000"/>
              </a:lnSpc>
              <a:buFont typeface="Wingdings" charset="0"/>
              <a:buChar char="Ø"/>
            </a:pPr>
            <a:r>
              <a:rPr lang="en-US" sz="2000">
                <a:latin typeface="Arial" charset="0"/>
                <a:ea typeface="ＭＳ Ｐゴシック" charset="0"/>
              </a:rPr>
              <a:t>ClO</a:t>
            </a:r>
            <a:r>
              <a:rPr lang="en-US" sz="2000" baseline="-25000">
                <a:latin typeface="Arial" charset="0"/>
                <a:ea typeface="ＭＳ Ｐゴシック" charset="0"/>
              </a:rPr>
              <a:t>4</a:t>
            </a:r>
            <a:r>
              <a:rPr lang="en-US" sz="2000" baseline="30000">
                <a:latin typeface="Arial" charset="0"/>
                <a:ea typeface="ＭＳ Ｐゴシック" charset="0"/>
                <a:cs typeface="Arial" charset="0"/>
              </a:rPr>
              <a:t>−</a:t>
            </a:r>
            <a:r>
              <a:rPr lang="en-US" sz="2000" baseline="30000">
                <a:latin typeface="Arial" charset="0"/>
                <a:ea typeface="ＭＳ Ｐゴシック" charset="0"/>
              </a:rPr>
              <a:t> </a:t>
            </a:r>
            <a:r>
              <a:rPr lang="en-US" sz="2000">
                <a:latin typeface="Arial" charset="0"/>
                <a:ea typeface="ＭＳ Ｐゴシック" charset="0"/>
              </a:rPr>
              <a:t>:  perchlorate</a:t>
            </a:r>
          </a:p>
        </p:txBody>
      </p:sp>
      <p:pic>
        <p:nvPicPr>
          <p:cNvPr id="114691" name="Picture 7" descr="02_2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6768" b="11693"/>
          <a:stretch>
            <a:fillRect/>
          </a:stretch>
        </p:blipFill>
        <p:spPr>
          <a:xfrm>
            <a:off x="165100" y="4987925"/>
            <a:ext cx="8701088" cy="1565275"/>
          </a:xfrm>
        </p:spPr>
      </p:pic>
      <p:sp>
        <p:nvSpPr>
          <p:cNvPr id="114692" name="Rectangle 8"/>
          <p:cNvSpPr>
            <a:spLocks noChangeArrowheads="1"/>
          </p:cNvSpPr>
          <p:nvPr/>
        </p:nvSpPr>
        <p:spPr bwMode="auto">
          <a:xfrm>
            <a:off x="508000" y="1270000"/>
            <a:ext cx="7886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a:t>When there are more than two:</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a:solidFill>
                  <a:srgbClr val="000090"/>
                </a:solidFill>
                <a:latin typeface="Bernard MT Condensed" charset="0"/>
                <a:ea typeface="ＭＳ Ｐゴシック" charset="0"/>
                <a:cs typeface="Bernard MT Condensed" charset="0"/>
              </a:rPr>
              <a:t>Inorganic Nomenclature</a:t>
            </a:r>
          </a:p>
        </p:txBody>
      </p:sp>
      <p:sp>
        <p:nvSpPr>
          <p:cNvPr id="116738" name="Rectangle 3"/>
          <p:cNvSpPr>
            <a:spLocks noGrp="1" noChangeArrowheads="1"/>
          </p:cNvSpPr>
          <p:nvPr>
            <p:ph type="body" idx="1"/>
          </p:nvPr>
        </p:nvSpPr>
        <p:spPr>
          <a:xfrm>
            <a:off x="220663" y="1447800"/>
            <a:ext cx="8534400" cy="4495800"/>
          </a:xfrm>
        </p:spPr>
        <p:txBody>
          <a:bodyPr/>
          <a:lstStyle/>
          <a:p>
            <a:pPr eaLnBrk="1" hangingPunct="1"/>
            <a:r>
              <a:rPr lang="en-US">
                <a:latin typeface="Arial" charset="0"/>
                <a:ea typeface="ＭＳ Ｐゴシック" charset="0"/>
                <a:cs typeface="ＭＳ Ｐゴシック" charset="0"/>
              </a:rPr>
              <a:t>name of cation goes first.</a:t>
            </a:r>
          </a:p>
          <a:p>
            <a:pPr eaLnBrk="1" hangingPunct="1"/>
            <a:r>
              <a:rPr lang="en-US">
                <a:latin typeface="Arial" charset="0"/>
                <a:ea typeface="ＭＳ Ｐゴシック" charset="0"/>
                <a:cs typeface="ＭＳ Ｐゴシック" charset="0"/>
              </a:rPr>
              <a:t>If anion is element, change ending to -</a:t>
            </a:r>
            <a:r>
              <a:rPr lang="en-US" i="1">
                <a:solidFill>
                  <a:schemeClr val="accent2"/>
                </a:solidFill>
                <a:latin typeface="Arial" charset="0"/>
                <a:ea typeface="ＭＳ Ｐゴシック" charset="0"/>
                <a:cs typeface="ＭＳ Ｐゴシック" charset="0"/>
              </a:rPr>
              <a:t>ide</a:t>
            </a:r>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If anion is polyatomic ion, simply write the name of the polyatomic ion.</a:t>
            </a:r>
          </a:p>
          <a:p>
            <a:pPr eaLnBrk="1" hangingPunct="1"/>
            <a:r>
              <a:rPr lang="en-US">
                <a:latin typeface="Arial" charset="0"/>
                <a:ea typeface="ＭＳ Ｐゴシック" charset="0"/>
                <a:cs typeface="ＭＳ Ｐゴシック" charset="0"/>
              </a:rPr>
              <a:t>If the cation can have more than one possible charge, write the charge as a Roman numeral in parentheses. (Fe(II), Fe(III))</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Dalton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Postulates</a:t>
            </a:r>
            <a:endParaRPr lang="en-US">
              <a:latin typeface="Arial" charset="0"/>
              <a:ea typeface="ＭＳ Ｐゴシック" charset="0"/>
              <a:cs typeface="ＭＳ Ｐゴシック" charset="0"/>
            </a:endParaRPr>
          </a:p>
        </p:txBody>
      </p:sp>
      <p:sp>
        <p:nvSpPr>
          <p:cNvPr id="26626" name="Rectangle 3"/>
          <p:cNvSpPr>
            <a:spLocks noGrp="1" noChangeArrowheads="1"/>
          </p:cNvSpPr>
          <p:nvPr>
            <p:ph type="body" idx="1"/>
          </p:nvPr>
        </p:nvSpPr>
        <p:spPr>
          <a:xfrm>
            <a:off x="422275" y="1308100"/>
            <a:ext cx="8305800" cy="2286000"/>
          </a:xfrm>
        </p:spPr>
        <p:txBody>
          <a:bodyPr/>
          <a:lstStyle/>
          <a:p>
            <a:pPr marL="609600" indent="-609600" eaLnBrk="1" hangingPunct="1">
              <a:buFontTx/>
              <a:buNone/>
            </a:pPr>
            <a:r>
              <a:rPr lang="en-US" sz="2800">
                <a:latin typeface="Arial" charset="0"/>
                <a:ea typeface="ＭＳ Ｐゴシック" charset="0"/>
                <a:cs typeface="ＭＳ Ｐゴシック" charset="0"/>
              </a:rPr>
              <a:t>	Atoms of an element are not changed into atoms of a different element by chemical reactions; atoms are neither created nor destroyed in chemical reactions. (As far as Dalton knew, they couldn</a:t>
            </a:r>
            <a:r>
              <a:rPr lang="ja-JP" altLang="en-US" sz="2800">
                <a:latin typeface="Arial" charset="0"/>
                <a:ea typeface="ＭＳ Ｐゴシック" charset="0"/>
                <a:cs typeface="ＭＳ Ｐゴシック" charset="0"/>
              </a:rPr>
              <a:t>’</a:t>
            </a:r>
            <a:r>
              <a:rPr lang="en-US" altLang="ja-JP" sz="2800">
                <a:latin typeface="Arial" charset="0"/>
                <a:ea typeface="ＭＳ Ｐゴシック" charset="0"/>
                <a:cs typeface="ＭＳ Ｐゴシック" charset="0"/>
              </a:rPr>
              <a:t>t be changed at all).</a:t>
            </a:r>
            <a:endParaRPr lang="en-US" sz="2800">
              <a:latin typeface="Arial" charset="0"/>
              <a:ea typeface="ＭＳ Ｐゴシック" charset="0"/>
              <a:cs typeface="ＭＳ Ｐゴシック" charset="0"/>
            </a:endParaRPr>
          </a:p>
        </p:txBody>
      </p:sp>
      <p:pic>
        <p:nvPicPr>
          <p:cNvPr id="26627" name="Picture 5" descr="John Da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73600"/>
            <a:ext cx="1879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Oval 6"/>
          <p:cNvSpPr>
            <a:spLocks noChangeArrowheads="1"/>
          </p:cNvSpPr>
          <p:nvPr/>
        </p:nvSpPr>
        <p:spPr bwMode="auto">
          <a:xfrm>
            <a:off x="2400300" y="39878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6629" name="Oval 7"/>
          <p:cNvSpPr>
            <a:spLocks noChangeArrowheads="1"/>
          </p:cNvSpPr>
          <p:nvPr/>
        </p:nvSpPr>
        <p:spPr bwMode="auto">
          <a:xfrm>
            <a:off x="2171700" y="44450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6630" name="Oval 8"/>
          <p:cNvSpPr>
            <a:spLocks noChangeArrowheads="1"/>
          </p:cNvSpPr>
          <p:nvPr/>
        </p:nvSpPr>
        <p:spPr bwMode="auto">
          <a:xfrm>
            <a:off x="2628900" y="44450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6631" name="Oval 9"/>
          <p:cNvSpPr>
            <a:spLocks noChangeArrowheads="1"/>
          </p:cNvSpPr>
          <p:nvPr/>
        </p:nvSpPr>
        <p:spPr bwMode="auto">
          <a:xfrm>
            <a:off x="3454400" y="394970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6632" name="Oval 10"/>
          <p:cNvSpPr>
            <a:spLocks noChangeArrowheads="1"/>
          </p:cNvSpPr>
          <p:nvPr/>
        </p:nvSpPr>
        <p:spPr bwMode="auto">
          <a:xfrm>
            <a:off x="3683000" y="440690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6633" name="Oval 11"/>
          <p:cNvSpPr>
            <a:spLocks noChangeArrowheads="1"/>
          </p:cNvSpPr>
          <p:nvPr/>
        </p:nvSpPr>
        <p:spPr bwMode="auto">
          <a:xfrm>
            <a:off x="3225800" y="440690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6634" name="Text Box 12"/>
          <p:cNvSpPr txBox="1">
            <a:spLocks noChangeArrowheads="1"/>
          </p:cNvSpPr>
          <p:nvPr/>
        </p:nvSpPr>
        <p:spPr bwMode="auto">
          <a:xfrm>
            <a:off x="2384425" y="4814888"/>
            <a:ext cx="46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O</a:t>
            </a:r>
          </a:p>
        </p:txBody>
      </p:sp>
      <p:sp>
        <p:nvSpPr>
          <p:cNvPr id="26635" name="Text Box 13"/>
          <p:cNvSpPr txBox="1">
            <a:spLocks noChangeArrowheads="1"/>
          </p:cNvSpPr>
          <p:nvPr/>
        </p:nvSpPr>
        <p:spPr bwMode="auto">
          <a:xfrm>
            <a:off x="3378200" y="4864100"/>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solidFill>
                  <a:schemeClr val="hlink"/>
                </a:solidFill>
              </a:rPr>
              <a:t>N</a:t>
            </a:r>
            <a:endParaRPr lang="en-US"/>
          </a:p>
        </p:txBody>
      </p:sp>
      <p:sp>
        <p:nvSpPr>
          <p:cNvPr id="26636" name="Line 14"/>
          <p:cNvSpPr>
            <a:spLocks noChangeShapeType="1"/>
          </p:cNvSpPr>
          <p:nvPr/>
        </p:nvSpPr>
        <p:spPr bwMode="auto">
          <a:xfrm>
            <a:off x="4267200" y="4381500"/>
            <a:ext cx="1244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7" name="Oval 16"/>
          <p:cNvSpPr>
            <a:spLocks noChangeArrowheads="1"/>
          </p:cNvSpPr>
          <p:nvPr/>
        </p:nvSpPr>
        <p:spPr bwMode="auto">
          <a:xfrm>
            <a:off x="5880100" y="39878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6638" name="Oval 17"/>
          <p:cNvSpPr>
            <a:spLocks noChangeArrowheads="1"/>
          </p:cNvSpPr>
          <p:nvPr/>
        </p:nvSpPr>
        <p:spPr bwMode="auto">
          <a:xfrm>
            <a:off x="5651500" y="44450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6639" name="Oval 18"/>
          <p:cNvSpPr>
            <a:spLocks noChangeArrowheads="1"/>
          </p:cNvSpPr>
          <p:nvPr/>
        </p:nvSpPr>
        <p:spPr bwMode="auto">
          <a:xfrm>
            <a:off x="6108700" y="44450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6640" name="Oval 19"/>
          <p:cNvSpPr>
            <a:spLocks noChangeArrowheads="1"/>
          </p:cNvSpPr>
          <p:nvPr/>
        </p:nvSpPr>
        <p:spPr bwMode="auto">
          <a:xfrm>
            <a:off x="6934200" y="394970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6641" name="Oval 20"/>
          <p:cNvSpPr>
            <a:spLocks noChangeArrowheads="1"/>
          </p:cNvSpPr>
          <p:nvPr/>
        </p:nvSpPr>
        <p:spPr bwMode="auto">
          <a:xfrm>
            <a:off x="7162800" y="440690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6642" name="Oval 21"/>
          <p:cNvSpPr>
            <a:spLocks noChangeArrowheads="1"/>
          </p:cNvSpPr>
          <p:nvPr/>
        </p:nvSpPr>
        <p:spPr bwMode="auto">
          <a:xfrm>
            <a:off x="6705600" y="440690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6643" name="Text Box 22"/>
          <p:cNvSpPr txBox="1">
            <a:spLocks noChangeArrowheads="1"/>
          </p:cNvSpPr>
          <p:nvPr/>
        </p:nvSpPr>
        <p:spPr bwMode="auto">
          <a:xfrm>
            <a:off x="5864225" y="4814888"/>
            <a:ext cx="46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O</a:t>
            </a:r>
          </a:p>
        </p:txBody>
      </p:sp>
      <p:sp>
        <p:nvSpPr>
          <p:cNvPr id="26644" name="Text Box 23"/>
          <p:cNvSpPr txBox="1">
            <a:spLocks noChangeArrowheads="1"/>
          </p:cNvSpPr>
          <p:nvPr/>
        </p:nvSpPr>
        <p:spPr bwMode="auto">
          <a:xfrm>
            <a:off x="6858000" y="4864100"/>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solidFill>
                  <a:schemeClr val="hlink"/>
                </a:solidFill>
              </a:rPr>
              <a:t>N</a:t>
            </a:r>
            <a:endParaRPr lang="en-US"/>
          </a:p>
        </p:txBody>
      </p:sp>
      <p:sp>
        <p:nvSpPr>
          <p:cNvPr id="26645" name="Text Box 24"/>
          <p:cNvSpPr txBox="1">
            <a:spLocks noChangeArrowheads="1"/>
          </p:cNvSpPr>
          <p:nvPr/>
        </p:nvSpPr>
        <p:spPr bwMode="auto">
          <a:xfrm>
            <a:off x="2100263" y="5588000"/>
            <a:ext cx="57340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pPr>
              <a:spcBef>
                <a:spcPct val="50000"/>
              </a:spcBef>
            </a:pPr>
            <a:r>
              <a:rPr lang="en-US">
                <a:solidFill>
                  <a:srgbClr val="008000"/>
                </a:solidFill>
              </a:rPr>
              <a:t>Red O</a:t>
            </a:r>
            <a:r>
              <a:rPr lang="ja-JP" altLang="en-US">
                <a:solidFill>
                  <a:srgbClr val="008000"/>
                </a:solidFill>
              </a:rPr>
              <a:t>’</a:t>
            </a:r>
            <a:r>
              <a:rPr lang="en-US" altLang="ja-JP">
                <a:solidFill>
                  <a:srgbClr val="008000"/>
                </a:solidFill>
              </a:rPr>
              <a:t>s stay Os and aqua N</a:t>
            </a:r>
            <a:r>
              <a:rPr lang="ja-JP" altLang="en-US">
                <a:solidFill>
                  <a:srgbClr val="008000"/>
                </a:solidFill>
              </a:rPr>
              <a:t>’</a:t>
            </a:r>
            <a:r>
              <a:rPr lang="en-US" altLang="ja-JP">
                <a:solidFill>
                  <a:srgbClr val="008000"/>
                </a:solidFill>
              </a:rPr>
              <a:t>s stay N</a:t>
            </a:r>
            <a:r>
              <a:rPr lang="ja-JP" altLang="en-US">
                <a:solidFill>
                  <a:srgbClr val="008000"/>
                </a:solidFill>
              </a:rPr>
              <a:t>’</a:t>
            </a:r>
            <a:r>
              <a:rPr lang="en-US" altLang="ja-JP">
                <a:solidFill>
                  <a:srgbClr val="008000"/>
                </a:solidFill>
              </a:rPr>
              <a:t>s. </a:t>
            </a:r>
            <a:endParaRPr lang="en-US">
              <a:solidFill>
                <a:srgbClr val="008000"/>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685800" y="0"/>
            <a:ext cx="7772400" cy="1143000"/>
          </a:xfrm>
        </p:spPr>
        <p:txBody>
          <a:bodyPr/>
          <a:lstStyle/>
          <a:p>
            <a:pPr eaLnBrk="1" hangingPunct="1"/>
            <a:r>
              <a:rPr lang="en-US">
                <a:solidFill>
                  <a:srgbClr val="000090"/>
                </a:solidFill>
                <a:latin typeface="Bernard MT Condensed" charset="0"/>
                <a:ea typeface="ＭＳ Ｐゴシック" charset="0"/>
                <a:cs typeface="Bernard MT Condensed" charset="0"/>
              </a:rPr>
              <a:t>Examples</a:t>
            </a:r>
            <a:br>
              <a:rPr lang="en-US">
                <a:solidFill>
                  <a:srgbClr val="000090"/>
                </a:solidFill>
                <a:latin typeface="Bernard MT Condensed" charset="0"/>
                <a:ea typeface="ＭＳ Ｐゴシック" charset="0"/>
                <a:cs typeface="Bernard MT Condensed" charset="0"/>
              </a:rPr>
            </a:br>
            <a:r>
              <a:rPr lang="en-US" sz="3200">
                <a:solidFill>
                  <a:srgbClr val="000090"/>
                </a:solidFill>
                <a:latin typeface="Bernard MT Condensed" charset="0"/>
                <a:ea typeface="ＭＳ Ｐゴシック" charset="0"/>
                <a:cs typeface="Bernard MT Condensed" charset="0"/>
              </a:rPr>
              <a:t>naming inorganic compounds</a:t>
            </a:r>
            <a:endParaRPr lang="en-US">
              <a:solidFill>
                <a:srgbClr val="000090"/>
              </a:solidFill>
              <a:latin typeface="Bernard MT Condensed" charset="0"/>
              <a:ea typeface="ＭＳ Ｐゴシック" charset="0"/>
              <a:cs typeface="Bernard MT Condensed" charset="0"/>
            </a:endParaRPr>
          </a:p>
        </p:txBody>
      </p:sp>
      <p:sp>
        <p:nvSpPr>
          <p:cNvPr id="118786" name="Rectangle 3"/>
          <p:cNvSpPr>
            <a:spLocks noGrp="1" noChangeArrowheads="1"/>
          </p:cNvSpPr>
          <p:nvPr>
            <p:ph type="body" idx="1"/>
          </p:nvPr>
        </p:nvSpPr>
        <p:spPr>
          <a:xfrm>
            <a:off x="419100" y="1371600"/>
            <a:ext cx="7772400" cy="1905000"/>
          </a:xfrm>
        </p:spPr>
        <p:txBody>
          <a:bodyPr/>
          <a:lstStyle/>
          <a:p>
            <a:pPr eaLnBrk="1" hangingPunct="1">
              <a:lnSpc>
                <a:spcPct val="90000"/>
              </a:lnSpc>
            </a:pPr>
            <a:r>
              <a:rPr lang="en-US" sz="1800">
                <a:solidFill>
                  <a:schemeClr val="tx1"/>
                </a:solidFill>
                <a:latin typeface="Arial" charset="0"/>
                <a:ea typeface="ＭＳ Ｐゴシック" charset="0"/>
                <a:cs typeface="ＭＳ Ｐゴシック" charset="0"/>
              </a:rPr>
              <a:t>Write the name of the cation.</a:t>
            </a:r>
          </a:p>
          <a:p>
            <a:pPr eaLnBrk="1" hangingPunct="1">
              <a:lnSpc>
                <a:spcPct val="90000"/>
              </a:lnSpc>
            </a:pPr>
            <a:r>
              <a:rPr lang="en-US" sz="1800">
                <a:solidFill>
                  <a:schemeClr val="tx1"/>
                </a:solidFill>
                <a:latin typeface="Arial" charset="0"/>
                <a:ea typeface="ＭＳ Ｐゴシック" charset="0"/>
                <a:cs typeface="ＭＳ Ｐゴシック" charset="0"/>
              </a:rPr>
              <a:t>If the anion is an element, change its ending to -</a:t>
            </a:r>
            <a:r>
              <a:rPr lang="en-US" sz="1800" i="1">
                <a:solidFill>
                  <a:schemeClr val="tx1"/>
                </a:solidFill>
                <a:latin typeface="Arial" charset="0"/>
                <a:ea typeface="ＭＳ Ｐゴシック" charset="0"/>
                <a:cs typeface="ＭＳ Ｐゴシック" charset="0"/>
              </a:rPr>
              <a:t>ide</a:t>
            </a:r>
            <a:r>
              <a:rPr lang="en-US" sz="1800">
                <a:solidFill>
                  <a:schemeClr val="tx1"/>
                </a:solidFill>
                <a:latin typeface="Arial" charset="0"/>
                <a:ea typeface="ＭＳ Ｐゴシック" charset="0"/>
                <a:cs typeface="ＭＳ Ｐゴシック" charset="0"/>
              </a:rPr>
              <a:t>; if the anion is a polyatomic ion, simply write the name of the polyatomic ion.</a:t>
            </a:r>
          </a:p>
          <a:p>
            <a:pPr eaLnBrk="1" hangingPunct="1">
              <a:lnSpc>
                <a:spcPct val="90000"/>
              </a:lnSpc>
            </a:pPr>
            <a:r>
              <a:rPr lang="en-US" sz="1800">
                <a:solidFill>
                  <a:schemeClr val="tx1"/>
                </a:solidFill>
                <a:latin typeface="Arial" charset="0"/>
                <a:ea typeface="ＭＳ Ｐゴシック" charset="0"/>
                <a:cs typeface="ＭＳ Ｐゴシック" charset="0"/>
              </a:rPr>
              <a:t>If the cation can have more than one possible charge, write the charge as a Roman numeral in parentheses.</a:t>
            </a:r>
          </a:p>
          <a:p>
            <a:pPr eaLnBrk="1" hangingPunct="1">
              <a:lnSpc>
                <a:spcPct val="90000"/>
              </a:lnSpc>
            </a:pPr>
            <a:endParaRPr lang="en-US" sz="1800">
              <a:latin typeface="Arial" charset="0"/>
              <a:ea typeface="ＭＳ Ｐゴシック" charset="0"/>
              <a:cs typeface="ＭＳ Ｐゴシック" charset="0"/>
            </a:endParaRPr>
          </a:p>
        </p:txBody>
      </p:sp>
      <p:sp>
        <p:nvSpPr>
          <p:cNvPr id="118787" name="Text Box 4"/>
          <p:cNvSpPr txBox="1">
            <a:spLocks noChangeArrowheads="1"/>
          </p:cNvSpPr>
          <p:nvPr/>
        </p:nvSpPr>
        <p:spPr bwMode="auto">
          <a:xfrm>
            <a:off x="669925" y="2803525"/>
            <a:ext cx="74993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sz="2400">
                <a:solidFill>
                  <a:srgbClr val="660066"/>
                </a:solidFill>
              </a:rPr>
              <a:t>NaCl				sodium chloride</a:t>
            </a:r>
          </a:p>
          <a:p>
            <a:r>
              <a:rPr lang="en-US" sz="2400">
                <a:solidFill>
                  <a:srgbClr val="660066"/>
                </a:solidFill>
              </a:rPr>
              <a:t>NH</a:t>
            </a:r>
            <a:r>
              <a:rPr lang="en-US" sz="2400" baseline="-25000">
                <a:solidFill>
                  <a:srgbClr val="660066"/>
                </a:solidFill>
              </a:rPr>
              <a:t>4</a:t>
            </a:r>
            <a:r>
              <a:rPr lang="en-US" sz="2400">
                <a:solidFill>
                  <a:srgbClr val="660066"/>
                </a:solidFill>
              </a:rPr>
              <a:t>NO</a:t>
            </a:r>
            <a:r>
              <a:rPr lang="en-US" sz="2400" baseline="-25000">
                <a:solidFill>
                  <a:srgbClr val="660066"/>
                </a:solidFill>
              </a:rPr>
              <a:t>3</a:t>
            </a:r>
            <a:r>
              <a:rPr lang="en-US" sz="2400">
                <a:solidFill>
                  <a:srgbClr val="660066"/>
                </a:solidFill>
              </a:rPr>
              <a:t>			ammonium nitrate</a:t>
            </a:r>
          </a:p>
          <a:p>
            <a:r>
              <a:rPr lang="en-US" sz="2400">
                <a:solidFill>
                  <a:srgbClr val="660066"/>
                </a:solidFill>
              </a:rPr>
              <a:t>Fe(SO</a:t>
            </a:r>
            <a:r>
              <a:rPr lang="en-US" sz="2400" baseline="-25000">
                <a:solidFill>
                  <a:srgbClr val="660066"/>
                </a:solidFill>
              </a:rPr>
              <a:t>4</a:t>
            </a:r>
            <a:r>
              <a:rPr lang="en-US" sz="2400">
                <a:solidFill>
                  <a:srgbClr val="660066"/>
                </a:solidFill>
              </a:rPr>
              <a:t>)			Iron(II) sulfate</a:t>
            </a:r>
          </a:p>
          <a:p>
            <a:r>
              <a:rPr lang="en-US" sz="2400">
                <a:solidFill>
                  <a:srgbClr val="660066"/>
                </a:solidFill>
              </a:rPr>
              <a:t>KCN				potassium cyanide</a:t>
            </a:r>
          </a:p>
          <a:p>
            <a:r>
              <a:rPr lang="en-US" sz="2400">
                <a:solidFill>
                  <a:srgbClr val="660066"/>
                </a:solidFill>
              </a:rPr>
              <a:t>RbOH				Rubidium hydroxide</a:t>
            </a:r>
          </a:p>
          <a:p>
            <a:r>
              <a:rPr lang="en-US" sz="2400">
                <a:solidFill>
                  <a:srgbClr val="660066"/>
                </a:solidFill>
              </a:rPr>
              <a:t>LiC</a:t>
            </a:r>
            <a:r>
              <a:rPr lang="en-US" sz="2400" baseline="-25000">
                <a:solidFill>
                  <a:srgbClr val="660066"/>
                </a:solidFill>
              </a:rPr>
              <a:t>2</a:t>
            </a:r>
            <a:r>
              <a:rPr lang="en-US" sz="2400">
                <a:solidFill>
                  <a:srgbClr val="660066"/>
                </a:solidFill>
              </a:rPr>
              <a:t>H</a:t>
            </a:r>
            <a:r>
              <a:rPr lang="en-US" sz="2400" baseline="-25000">
                <a:solidFill>
                  <a:srgbClr val="660066"/>
                </a:solidFill>
              </a:rPr>
              <a:t>3</a:t>
            </a:r>
            <a:r>
              <a:rPr lang="en-US" sz="2400">
                <a:solidFill>
                  <a:srgbClr val="660066"/>
                </a:solidFill>
              </a:rPr>
              <a:t>O</a:t>
            </a:r>
            <a:r>
              <a:rPr lang="en-US" sz="2400" baseline="-25000">
                <a:solidFill>
                  <a:srgbClr val="660066"/>
                </a:solidFill>
              </a:rPr>
              <a:t>2</a:t>
            </a:r>
            <a:r>
              <a:rPr lang="en-US" sz="2400">
                <a:solidFill>
                  <a:srgbClr val="660066"/>
                </a:solidFill>
              </a:rPr>
              <a:t>			lithium acetate</a:t>
            </a:r>
          </a:p>
          <a:p>
            <a:r>
              <a:rPr lang="en-US" sz="2400">
                <a:solidFill>
                  <a:srgbClr val="660066"/>
                </a:solidFill>
              </a:rPr>
              <a:t>NaClO</a:t>
            </a:r>
            <a:r>
              <a:rPr lang="en-US" sz="2400" baseline="-25000">
                <a:solidFill>
                  <a:srgbClr val="660066"/>
                </a:solidFill>
              </a:rPr>
              <a:t>3</a:t>
            </a:r>
            <a:r>
              <a:rPr lang="en-US" sz="2400">
                <a:solidFill>
                  <a:srgbClr val="660066"/>
                </a:solidFill>
              </a:rPr>
              <a:t>			sodium chlorate</a:t>
            </a:r>
          </a:p>
          <a:p>
            <a:r>
              <a:rPr lang="en-US" sz="2400">
                <a:solidFill>
                  <a:srgbClr val="660066"/>
                </a:solidFill>
              </a:rPr>
              <a:t>NaClO</a:t>
            </a:r>
            <a:r>
              <a:rPr lang="en-US" sz="2400" baseline="-25000">
                <a:solidFill>
                  <a:srgbClr val="660066"/>
                </a:solidFill>
              </a:rPr>
              <a:t>4</a:t>
            </a:r>
            <a:r>
              <a:rPr lang="en-US" sz="2400">
                <a:solidFill>
                  <a:srgbClr val="660066"/>
                </a:solidFill>
              </a:rPr>
              <a:t>			sodium perchlorate</a:t>
            </a:r>
          </a:p>
          <a:p>
            <a:r>
              <a:rPr lang="en-US" sz="2400">
                <a:solidFill>
                  <a:srgbClr val="660066"/>
                </a:solidFill>
              </a:rPr>
              <a:t>K</a:t>
            </a:r>
            <a:r>
              <a:rPr lang="en-US" sz="2400" baseline="-25000">
                <a:solidFill>
                  <a:srgbClr val="660066"/>
                </a:solidFill>
              </a:rPr>
              <a:t>2</a:t>
            </a:r>
            <a:r>
              <a:rPr lang="en-US" sz="2400">
                <a:solidFill>
                  <a:srgbClr val="660066"/>
                </a:solidFill>
              </a:rPr>
              <a:t>CrO</a:t>
            </a:r>
            <a:r>
              <a:rPr lang="en-US" sz="2400" baseline="-25000">
                <a:solidFill>
                  <a:srgbClr val="660066"/>
                </a:solidFill>
              </a:rPr>
              <a:t>4</a:t>
            </a:r>
            <a:r>
              <a:rPr lang="en-US" sz="2400">
                <a:solidFill>
                  <a:srgbClr val="660066"/>
                </a:solidFill>
              </a:rPr>
              <a:t>			potassium chromate</a:t>
            </a:r>
          </a:p>
          <a:p>
            <a:r>
              <a:rPr lang="en-US" sz="2400">
                <a:solidFill>
                  <a:srgbClr val="660066"/>
                </a:solidFill>
              </a:rPr>
              <a:t>NaH				Sodium hydride		</a:t>
            </a:r>
          </a:p>
          <a:p>
            <a:endParaRPr lang="en-US" sz="2400">
              <a:solidFill>
                <a:srgbClr val="660066"/>
              </a:solidFill>
            </a:endParaRPr>
          </a:p>
          <a:p>
            <a:endParaRPr lang="en-US">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685800" y="0"/>
            <a:ext cx="7772400" cy="1143000"/>
          </a:xfrm>
        </p:spPr>
        <p:txBody>
          <a:bodyPr/>
          <a:lstStyle/>
          <a:p>
            <a:pPr eaLnBrk="1" hangingPunct="1"/>
            <a:r>
              <a:rPr lang="en-US">
                <a:latin typeface="Arial" charset="0"/>
                <a:ea typeface="ＭＳ Ｐゴシック" charset="0"/>
                <a:cs typeface="ＭＳ Ｐゴシック" charset="0"/>
              </a:rPr>
              <a:t>Examples</a:t>
            </a:r>
            <a:br>
              <a:rPr lang="en-US">
                <a:latin typeface="Arial" charset="0"/>
                <a:ea typeface="ＭＳ Ｐゴシック" charset="0"/>
                <a:cs typeface="ＭＳ Ｐゴシック" charset="0"/>
              </a:rPr>
            </a:br>
            <a:r>
              <a:rPr lang="en-US" sz="3200">
                <a:latin typeface="Arial" charset="0"/>
                <a:ea typeface="ＭＳ Ｐゴシック" charset="0"/>
                <a:cs typeface="ＭＳ Ｐゴシック" charset="0"/>
              </a:rPr>
              <a:t>naming inorganic compounds</a:t>
            </a:r>
            <a:endParaRPr lang="en-US">
              <a:latin typeface="Arial" charset="0"/>
              <a:ea typeface="ＭＳ Ｐゴシック" charset="0"/>
              <a:cs typeface="ＭＳ Ｐゴシック" charset="0"/>
            </a:endParaRPr>
          </a:p>
        </p:txBody>
      </p:sp>
      <p:sp>
        <p:nvSpPr>
          <p:cNvPr id="120834" name="Rectangle 3"/>
          <p:cNvSpPr>
            <a:spLocks noGrp="1" noChangeArrowheads="1"/>
          </p:cNvSpPr>
          <p:nvPr>
            <p:ph type="body" idx="1"/>
          </p:nvPr>
        </p:nvSpPr>
        <p:spPr>
          <a:xfrm>
            <a:off x="436563" y="1236663"/>
            <a:ext cx="7772400" cy="1905000"/>
          </a:xfrm>
        </p:spPr>
        <p:txBody>
          <a:bodyPr/>
          <a:lstStyle/>
          <a:p>
            <a:pPr eaLnBrk="1" hangingPunct="1">
              <a:lnSpc>
                <a:spcPct val="90000"/>
              </a:lnSpc>
            </a:pPr>
            <a:r>
              <a:rPr lang="en-US" sz="2000">
                <a:solidFill>
                  <a:schemeClr val="tx1"/>
                </a:solidFill>
                <a:latin typeface="Arial" charset="0"/>
                <a:ea typeface="ＭＳ Ｐゴシック" charset="0"/>
                <a:cs typeface="ＭＳ Ｐゴシック" charset="0"/>
              </a:rPr>
              <a:t>Write the name of the cation.</a:t>
            </a:r>
          </a:p>
          <a:p>
            <a:pPr eaLnBrk="1" hangingPunct="1">
              <a:lnSpc>
                <a:spcPct val="90000"/>
              </a:lnSpc>
            </a:pPr>
            <a:r>
              <a:rPr lang="en-US" sz="2000">
                <a:solidFill>
                  <a:schemeClr val="tx1"/>
                </a:solidFill>
                <a:latin typeface="Arial" charset="0"/>
                <a:ea typeface="ＭＳ Ｐゴシック" charset="0"/>
                <a:cs typeface="ＭＳ Ｐゴシック" charset="0"/>
              </a:rPr>
              <a:t>If the anion is an element, change its ending to -</a:t>
            </a:r>
            <a:r>
              <a:rPr lang="en-US" sz="2000" i="1">
                <a:solidFill>
                  <a:schemeClr val="tx1"/>
                </a:solidFill>
                <a:latin typeface="Arial" charset="0"/>
                <a:ea typeface="ＭＳ Ｐゴシック" charset="0"/>
                <a:cs typeface="ＭＳ Ｐゴシック" charset="0"/>
              </a:rPr>
              <a:t>ide</a:t>
            </a:r>
            <a:r>
              <a:rPr lang="en-US" sz="2000">
                <a:solidFill>
                  <a:schemeClr val="tx1"/>
                </a:solidFill>
                <a:latin typeface="Arial" charset="0"/>
                <a:ea typeface="ＭＳ Ｐゴシック" charset="0"/>
                <a:cs typeface="ＭＳ Ｐゴシック" charset="0"/>
              </a:rPr>
              <a:t>; if the anion is a polyatomic ion, simply write the name of the polyatomic ion.</a:t>
            </a:r>
          </a:p>
          <a:p>
            <a:pPr eaLnBrk="1" hangingPunct="1">
              <a:lnSpc>
                <a:spcPct val="90000"/>
              </a:lnSpc>
            </a:pPr>
            <a:r>
              <a:rPr lang="en-US" sz="2000">
                <a:solidFill>
                  <a:schemeClr val="tx1"/>
                </a:solidFill>
                <a:latin typeface="Arial" charset="0"/>
                <a:ea typeface="ＭＳ Ｐゴシック" charset="0"/>
                <a:cs typeface="ＭＳ Ｐゴシック" charset="0"/>
              </a:rPr>
              <a:t>If the cation can have more than one possible charge, write the charge as a Roman numeral in parentheses.</a:t>
            </a:r>
          </a:p>
          <a:p>
            <a:pPr eaLnBrk="1" hangingPunct="1">
              <a:lnSpc>
                <a:spcPct val="90000"/>
              </a:lnSpc>
            </a:pPr>
            <a:endParaRPr lang="en-US" sz="1800">
              <a:latin typeface="Arial" charset="0"/>
              <a:ea typeface="ＭＳ Ｐゴシック" charset="0"/>
              <a:cs typeface="ＭＳ Ｐゴシック" charset="0"/>
            </a:endParaRPr>
          </a:p>
        </p:txBody>
      </p:sp>
      <p:sp>
        <p:nvSpPr>
          <p:cNvPr id="120835" name="Text Box 4"/>
          <p:cNvSpPr txBox="1">
            <a:spLocks noChangeArrowheads="1"/>
          </p:cNvSpPr>
          <p:nvPr/>
        </p:nvSpPr>
        <p:spPr bwMode="auto">
          <a:xfrm>
            <a:off x="669925" y="2803525"/>
            <a:ext cx="8494713"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sz="2400">
                <a:solidFill>
                  <a:srgbClr val="660066"/>
                </a:solidFill>
              </a:rPr>
              <a:t>potasium </a:t>
            </a:r>
            <a:r>
              <a:rPr lang="en-US" sz="2400">
                <a:solidFill>
                  <a:srgbClr val="008000"/>
                </a:solidFill>
              </a:rPr>
              <a:t>permanganate</a:t>
            </a:r>
            <a:r>
              <a:rPr lang="en-US" sz="2400">
                <a:solidFill>
                  <a:srgbClr val="660066"/>
                </a:solidFill>
              </a:rPr>
              <a:t>	K</a:t>
            </a:r>
            <a:r>
              <a:rPr lang="en-US" sz="2400">
                <a:solidFill>
                  <a:srgbClr val="008000"/>
                </a:solidFill>
              </a:rPr>
              <a:t>MnO</a:t>
            </a:r>
            <a:r>
              <a:rPr lang="en-US" sz="2400" baseline="-25000">
                <a:solidFill>
                  <a:srgbClr val="008000"/>
                </a:solidFill>
              </a:rPr>
              <a:t>4</a:t>
            </a:r>
            <a:endParaRPr lang="en-US" sz="2400">
              <a:solidFill>
                <a:srgbClr val="008000"/>
              </a:solidFill>
            </a:endParaRPr>
          </a:p>
          <a:p>
            <a:r>
              <a:rPr lang="en-US" sz="2400">
                <a:solidFill>
                  <a:srgbClr val="660066"/>
                </a:solidFill>
              </a:rPr>
              <a:t>Calcium </a:t>
            </a:r>
            <a:r>
              <a:rPr lang="en-US" sz="2400">
                <a:solidFill>
                  <a:srgbClr val="008000"/>
                </a:solidFill>
              </a:rPr>
              <a:t>carbonate</a:t>
            </a:r>
            <a:r>
              <a:rPr lang="en-US" sz="2400">
                <a:solidFill>
                  <a:srgbClr val="660066"/>
                </a:solidFill>
              </a:rPr>
              <a:t>		Ca</a:t>
            </a:r>
            <a:r>
              <a:rPr lang="en-US" sz="2400">
                <a:solidFill>
                  <a:srgbClr val="008000"/>
                </a:solidFill>
              </a:rPr>
              <a:t>CO</a:t>
            </a:r>
            <a:r>
              <a:rPr lang="en-US" sz="2400" baseline="-25000">
                <a:solidFill>
                  <a:srgbClr val="008000"/>
                </a:solidFill>
              </a:rPr>
              <a:t>3</a:t>
            </a:r>
            <a:endParaRPr lang="en-US" sz="2400">
              <a:solidFill>
                <a:srgbClr val="008000"/>
              </a:solidFill>
            </a:endParaRPr>
          </a:p>
          <a:p>
            <a:r>
              <a:rPr lang="en-US" sz="2400">
                <a:solidFill>
                  <a:srgbClr val="660066"/>
                </a:solidFill>
              </a:rPr>
              <a:t>Calcium </a:t>
            </a:r>
            <a:r>
              <a:rPr lang="en-US" sz="2400">
                <a:solidFill>
                  <a:srgbClr val="008000"/>
                </a:solidFill>
              </a:rPr>
              <a:t>bicarbonate</a:t>
            </a:r>
            <a:r>
              <a:rPr lang="en-US" sz="2400">
                <a:solidFill>
                  <a:srgbClr val="660066"/>
                </a:solidFill>
              </a:rPr>
              <a:t>	Ca</a:t>
            </a:r>
            <a:r>
              <a:rPr lang="en-US" sz="2400">
                <a:solidFill>
                  <a:srgbClr val="008000"/>
                </a:solidFill>
              </a:rPr>
              <a:t>(HCO</a:t>
            </a:r>
            <a:r>
              <a:rPr lang="en-US" sz="2400" baseline="-25000">
                <a:solidFill>
                  <a:srgbClr val="008000"/>
                </a:solidFill>
              </a:rPr>
              <a:t>3</a:t>
            </a:r>
            <a:r>
              <a:rPr lang="en-US" sz="2400">
                <a:solidFill>
                  <a:srgbClr val="008000"/>
                </a:solidFill>
              </a:rPr>
              <a:t>)</a:t>
            </a:r>
            <a:r>
              <a:rPr lang="en-US" sz="2400" baseline="-25000">
                <a:solidFill>
                  <a:srgbClr val="008000"/>
                </a:solidFill>
              </a:rPr>
              <a:t>2</a:t>
            </a:r>
            <a:endParaRPr lang="en-US" sz="2400">
              <a:solidFill>
                <a:srgbClr val="008000"/>
              </a:solidFill>
            </a:endParaRPr>
          </a:p>
          <a:p>
            <a:r>
              <a:rPr lang="en-US" sz="2400">
                <a:solidFill>
                  <a:srgbClr val="660066"/>
                </a:solidFill>
              </a:rPr>
              <a:t>ammonium </a:t>
            </a:r>
            <a:r>
              <a:rPr lang="en-US" sz="2400">
                <a:solidFill>
                  <a:srgbClr val="008000"/>
                </a:solidFill>
              </a:rPr>
              <a:t>dichromate</a:t>
            </a:r>
            <a:r>
              <a:rPr lang="en-US" sz="2400">
                <a:solidFill>
                  <a:srgbClr val="660066"/>
                </a:solidFill>
              </a:rPr>
              <a:t>	NH</a:t>
            </a:r>
            <a:r>
              <a:rPr lang="en-US" sz="2400" baseline="-25000">
                <a:solidFill>
                  <a:srgbClr val="660066"/>
                </a:solidFill>
              </a:rPr>
              <a:t>4</a:t>
            </a:r>
            <a:r>
              <a:rPr lang="en-US" sz="2400">
                <a:solidFill>
                  <a:srgbClr val="008000"/>
                </a:solidFill>
              </a:rPr>
              <a:t>(Cr</a:t>
            </a:r>
            <a:r>
              <a:rPr lang="en-US" sz="2400" baseline="-25000">
                <a:solidFill>
                  <a:srgbClr val="008000"/>
                </a:solidFill>
              </a:rPr>
              <a:t>2</a:t>
            </a:r>
            <a:r>
              <a:rPr lang="en-US" sz="2400">
                <a:solidFill>
                  <a:srgbClr val="008000"/>
                </a:solidFill>
              </a:rPr>
              <a:t>O</a:t>
            </a:r>
            <a:r>
              <a:rPr lang="en-US" sz="2400" baseline="-25000">
                <a:solidFill>
                  <a:srgbClr val="008000"/>
                </a:solidFill>
              </a:rPr>
              <a:t>7</a:t>
            </a:r>
            <a:r>
              <a:rPr lang="en-US" sz="2400">
                <a:solidFill>
                  <a:srgbClr val="008000"/>
                </a:solidFill>
              </a:rPr>
              <a:t>)</a:t>
            </a:r>
          </a:p>
          <a:p>
            <a:r>
              <a:rPr lang="en-US" sz="2400">
                <a:solidFill>
                  <a:srgbClr val="660066"/>
                </a:solidFill>
              </a:rPr>
              <a:t>potassium </a:t>
            </a:r>
            <a:r>
              <a:rPr lang="en-US" sz="2400">
                <a:solidFill>
                  <a:srgbClr val="008000"/>
                </a:solidFill>
              </a:rPr>
              <a:t>phosphate</a:t>
            </a:r>
            <a:r>
              <a:rPr lang="en-US" sz="2400">
                <a:solidFill>
                  <a:srgbClr val="660066"/>
                </a:solidFill>
              </a:rPr>
              <a:t>	K</a:t>
            </a:r>
            <a:r>
              <a:rPr lang="en-US" sz="2400" baseline="-25000">
                <a:solidFill>
                  <a:srgbClr val="660066"/>
                </a:solidFill>
              </a:rPr>
              <a:t>3</a:t>
            </a:r>
            <a:r>
              <a:rPr lang="en-US" sz="2400">
                <a:solidFill>
                  <a:srgbClr val="008000"/>
                </a:solidFill>
              </a:rPr>
              <a:t>PO</a:t>
            </a:r>
            <a:r>
              <a:rPr lang="en-US" sz="2400" baseline="-25000">
                <a:solidFill>
                  <a:srgbClr val="008000"/>
                </a:solidFill>
              </a:rPr>
              <a:t>4</a:t>
            </a:r>
            <a:endParaRPr lang="en-US" sz="2400">
              <a:solidFill>
                <a:srgbClr val="008000"/>
              </a:solidFill>
            </a:endParaRPr>
          </a:p>
          <a:p>
            <a:r>
              <a:rPr lang="en-US" sz="2400">
                <a:solidFill>
                  <a:srgbClr val="660066"/>
                </a:solidFill>
              </a:rPr>
              <a:t>Lithium </a:t>
            </a:r>
            <a:r>
              <a:rPr lang="en-US" sz="2400">
                <a:solidFill>
                  <a:srgbClr val="008000"/>
                </a:solidFill>
              </a:rPr>
              <a:t>oxide	</a:t>
            </a:r>
            <a:r>
              <a:rPr lang="en-US" sz="2400">
                <a:solidFill>
                  <a:srgbClr val="660066"/>
                </a:solidFill>
              </a:rPr>
              <a:t>		Li</a:t>
            </a:r>
            <a:r>
              <a:rPr lang="en-US" sz="2400" baseline="-25000">
                <a:solidFill>
                  <a:srgbClr val="660066"/>
                </a:solidFill>
              </a:rPr>
              <a:t>2</a:t>
            </a:r>
            <a:r>
              <a:rPr lang="en-US" sz="2400">
                <a:solidFill>
                  <a:srgbClr val="008000"/>
                </a:solidFill>
              </a:rPr>
              <a:t>O </a:t>
            </a:r>
            <a:r>
              <a:rPr lang="en-US" sz="2400">
                <a:solidFill>
                  <a:srgbClr val="660066"/>
                </a:solidFill>
              </a:rPr>
              <a:t>   (O</a:t>
            </a:r>
            <a:r>
              <a:rPr lang="en-US" sz="2400" baseline="30000">
                <a:solidFill>
                  <a:srgbClr val="660066"/>
                </a:solidFill>
              </a:rPr>
              <a:t>2-</a:t>
            </a:r>
            <a:r>
              <a:rPr lang="en-US" sz="2400">
                <a:solidFill>
                  <a:srgbClr val="660066"/>
                </a:solidFill>
              </a:rPr>
              <a:t> is the anion)		</a:t>
            </a:r>
          </a:p>
          <a:p>
            <a:r>
              <a:rPr lang="en-US" sz="2400">
                <a:solidFill>
                  <a:srgbClr val="660066"/>
                </a:solidFill>
              </a:rPr>
              <a:t>sodium </a:t>
            </a:r>
            <a:r>
              <a:rPr lang="en-US" sz="2400">
                <a:solidFill>
                  <a:srgbClr val="008000"/>
                </a:solidFill>
              </a:rPr>
              <a:t>peroxide</a:t>
            </a:r>
            <a:r>
              <a:rPr lang="en-US" sz="2400">
                <a:solidFill>
                  <a:srgbClr val="660066"/>
                </a:solidFill>
              </a:rPr>
              <a:t>		Na</a:t>
            </a:r>
            <a:r>
              <a:rPr lang="en-US" sz="2400" baseline="-25000">
                <a:solidFill>
                  <a:srgbClr val="660066"/>
                </a:solidFill>
              </a:rPr>
              <a:t>2</a:t>
            </a:r>
            <a:r>
              <a:rPr lang="en-US" sz="2400">
                <a:solidFill>
                  <a:srgbClr val="008000"/>
                </a:solidFill>
              </a:rPr>
              <a:t>O</a:t>
            </a:r>
            <a:r>
              <a:rPr lang="en-US" sz="2400" baseline="-25000">
                <a:solidFill>
                  <a:srgbClr val="008000"/>
                </a:solidFill>
              </a:rPr>
              <a:t>2</a:t>
            </a:r>
            <a:r>
              <a:rPr lang="en-US" sz="2400">
                <a:solidFill>
                  <a:srgbClr val="660066"/>
                </a:solidFill>
              </a:rPr>
              <a:t>   (O</a:t>
            </a:r>
            <a:r>
              <a:rPr lang="en-US" sz="2400" baseline="-25000">
                <a:solidFill>
                  <a:srgbClr val="660066"/>
                </a:solidFill>
              </a:rPr>
              <a:t>2</a:t>
            </a:r>
            <a:r>
              <a:rPr lang="en-US" sz="2400" baseline="30000">
                <a:solidFill>
                  <a:srgbClr val="660066"/>
                </a:solidFill>
              </a:rPr>
              <a:t>2-</a:t>
            </a:r>
            <a:r>
              <a:rPr lang="en-US" sz="2400">
                <a:solidFill>
                  <a:srgbClr val="660066"/>
                </a:solidFill>
              </a:rPr>
              <a:t> is the anion)</a:t>
            </a:r>
          </a:p>
          <a:p>
            <a:r>
              <a:rPr lang="en-US" sz="2400">
                <a:solidFill>
                  <a:srgbClr val="660066"/>
                </a:solidFill>
              </a:rPr>
              <a:t>Calcium </a:t>
            </a:r>
            <a:r>
              <a:rPr lang="en-US" sz="2400">
                <a:solidFill>
                  <a:srgbClr val="008000"/>
                </a:solidFill>
              </a:rPr>
              <a:t>sulfide</a:t>
            </a:r>
            <a:r>
              <a:rPr lang="en-US" sz="2400">
                <a:solidFill>
                  <a:srgbClr val="660066"/>
                </a:solidFill>
              </a:rPr>
              <a:t>		Ca</a:t>
            </a:r>
            <a:r>
              <a:rPr lang="en-US" sz="2400">
                <a:solidFill>
                  <a:srgbClr val="008000"/>
                </a:solidFill>
              </a:rPr>
              <a:t>S</a:t>
            </a:r>
          </a:p>
          <a:p>
            <a:endParaRPr lang="en-US">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Hydrogen</a:t>
            </a:r>
          </a:p>
        </p:txBody>
      </p:sp>
      <p:sp>
        <p:nvSpPr>
          <p:cNvPr id="122882" name="Rectangle 3"/>
          <p:cNvSpPr>
            <a:spLocks noGrp="1" noChangeArrowheads="1"/>
          </p:cNvSpPr>
          <p:nvPr>
            <p:ph type="body" sz="half" idx="1"/>
          </p:nvPr>
        </p:nvSpPr>
        <p:spPr/>
        <p:txBody>
          <a:bodyPr/>
          <a:lstStyle/>
          <a:p>
            <a:pPr eaLnBrk="1" hangingPunct="1"/>
            <a:r>
              <a:rPr lang="en-US" sz="2800">
                <a:latin typeface="Arial" charset="0"/>
                <a:ea typeface="ＭＳ Ｐゴシック" charset="0"/>
                <a:cs typeface="ＭＳ Ｐゴシック" charset="0"/>
              </a:rPr>
              <a:t>H can be cation or anion</a:t>
            </a:r>
          </a:p>
          <a:p>
            <a:pPr eaLnBrk="1" hangingPunct="1"/>
            <a:r>
              <a:rPr lang="en-US" sz="2800">
                <a:latin typeface="Arial" charset="0"/>
                <a:ea typeface="ＭＳ Ｐゴシック" charset="0"/>
                <a:cs typeface="ＭＳ Ｐゴシック" charset="0"/>
              </a:rPr>
              <a:t>H</a:t>
            </a:r>
            <a:r>
              <a:rPr lang="en-US" sz="2800" baseline="30000">
                <a:latin typeface="Arial" charset="0"/>
                <a:ea typeface="ＭＳ Ｐゴシック" charset="0"/>
                <a:cs typeface="ＭＳ Ｐゴシック" charset="0"/>
              </a:rPr>
              <a:t>-</a:t>
            </a:r>
            <a:r>
              <a:rPr lang="en-US" sz="2800">
                <a:latin typeface="Arial" charset="0"/>
                <a:ea typeface="ＭＳ Ｐゴシック" charset="0"/>
                <a:cs typeface="ＭＳ Ｐゴシック" charset="0"/>
              </a:rPr>
              <a:t> hydride</a:t>
            </a:r>
          </a:p>
          <a:p>
            <a:pPr eaLnBrk="1" hangingPunct="1"/>
            <a:r>
              <a:rPr lang="en-US" sz="2800">
                <a:latin typeface="Arial" charset="0"/>
                <a:ea typeface="ＭＳ Ｐゴシック" charset="0"/>
                <a:cs typeface="ＭＳ Ｐゴシック" charset="0"/>
              </a:rPr>
              <a:t>H</a:t>
            </a:r>
            <a:r>
              <a:rPr lang="en-US" sz="2800" baseline="30000">
                <a:latin typeface="Arial" charset="0"/>
                <a:ea typeface="ＭＳ Ｐゴシック" charset="0"/>
                <a:cs typeface="ＭＳ Ｐゴシック" charset="0"/>
              </a:rPr>
              <a:t>+</a:t>
            </a:r>
            <a:r>
              <a:rPr lang="en-US" sz="2800">
                <a:latin typeface="Arial" charset="0"/>
                <a:ea typeface="ＭＳ Ｐゴシック" charset="0"/>
                <a:cs typeface="ＭＳ Ｐゴシック" charset="0"/>
              </a:rPr>
              <a:t> (the cation of an inorganic compound) makes an acid, naming different.</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Acid Nomenclature</a:t>
            </a:r>
          </a:p>
        </p:txBody>
      </p:sp>
      <p:sp>
        <p:nvSpPr>
          <p:cNvPr id="124930" name="Rectangle 3"/>
          <p:cNvSpPr>
            <a:spLocks noGrp="1" noChangeArrowheads="1"/>
          </p:cNvSpPr>
          <p:nvPr>
            <p:ph type="body" sz="half" idx="2"/>
          </p:nvPr>
        </p:nvSpPr>
        <p:spPr>
          <a:xfrm>
            <a:off x="5080000" y="1752600"/>
            <a:ext cx="4038600" cy="4572000"/>
          </a:xfrm>
        </p:spPr>
        <p:txBody>
          <a:bodyPr/>
          <a:lstStyle/>
          <a:p>
            <a:pPr eaLnBrk="1" hangingPunct="1"/>
            <a:r>
              <a:rPr lang="en-US" sz="2800">
                <a:solidFill>
                  <a:srgbClr val="0000FF"/>
                </a:solidFill>
                <a:latin typeface="Arial" charset="0"/>
                <a:ea typeface="ＭＳ Ｐゴシック" charset="0"/>
                <a:cs typeface="ＭＳ Ｐゴシック" charset="0"/>
              </a:rPr>
              <a:t>If the anion in the acid ends in -</a:t>
            </a:r>
            <a:r>
              <a:rPr lang="en-US" sz="2800" i="1">
                <a:solidFill>
                  <a:srgbClr val="0000FF"/>
                </a:solidFill>
                <a:latin typeface="Arial" charset="0"/>
                <a:ea typeface="ＭＳ Ｐゴシック" charset="0"/>
                <a:cs typeface="ＭＳ Ｐゴシック" charset="0"/>
              </a:rPr>
              <a:t>ide</a:t>
            </a:r>
            <a:r>
              <a:rPr lang="en-US" sz="2800">
                <a:solidFill>
                  <a:srgbClr val="0000FF"/>
                </a:solidFill>
                <a:latin typeface="Arial" charset="0"/>
                <a:ea typeface="ＭＳ Ｐゴシック" charset="0"/>
                <a:cs typeface="ＭＳ Ｐゴシック" charset="0"/>
              </a:rPr>
              <a:t>, change the ending to -</a:t>
            </a:r>
            <a:r>
              <a:rPr lang="en-US" sz="2800" i="1">
                <a:solidFill>
                  <a:srgbClr val="0000FF"/>
                </a:solidFill>
                <a:latin typeface="Arial" charset="0"/>
                <a:ea typeface="ＭＳ Ｐゴシック" charset="0"/>
                <a:cs typeface="ＭＳ Ｐゴシック" charset="0"/>
              </a:rPr>
              <a:t>ic acid</a:t>
            </a:r>
            <a:r>
              <a:rPr lang="en-US" sz="2800">
                <a:solidFill>
                  <a:srgbClr val="0000FF"/>
                </a:solidFill>
                <a:latin typeface="Arial" charset="0"/>
                <a:ea typeface="ＭＳ Ｐゴシック" charset="0"/>
                <a:cs typeface="ＭＳ Ｐゴシック" charset="0"/>
              </a:rPr>
              <a:t> and add the prefix </a:t>
            </a:r>
            <a:r>
              <a:rPr lang="en-US" sz="2800" i="1">
                <a:solidFill>
                  <a:srgbClr val="0000FF"/>
                </a:solidFill>
                <a:latin typeface="Arial" charset="0"/>
                <a:ea typeface="ＭＳ Ｐゴシック" charset="0"/>
                <a:cs typeface="ＭＳ Ｐゴシック" charset="0"/>
              </a:rPr>
              <a:t>hydro</a:t>
            </a:r>
            <a:r>
              <a:rPr lang="en-US" sz="2800">
                <a:solidFill>
                  <a:srgbClr val="0000FF"/>
                </a:solidFill>
                <a:latin typeface="Arial" charset="0"/>
                <a:ea typeface="ＭＳ Ｐゴシック" charset="0"/>
                <a:cs typeface="ＭＳ Ｐゴシック" charset="0"/>
              </a:rPr>
              <a:t>- :</a:t>
            </a:r>
          </a:p>
          <a:p>
            <a:pPr lvl="1" eaLnBrk="1" hangingPunct="1"/>
            <a:r>
              <a:rPr lang="en-US" sz="2400">
                <a:solidFill>
                  <a:srgbClr val="0000FF"/>
                </a:solidFill>
                <a:latin typeface="Arial" charset="0"/>
                <a:ea typeface="ＭＳ Ｐゴシック" charset="0"/>
              </a:rPr>
              <a:t>HCl:  hydrochloric acid</a:t>
            </a:r>
          </a:p>
          <a:p>
            <a:pPr lvl="1" eaLnBrk="1" hangingPunct="1"/>
            <a:r>
              <a:rPr lang="en-US" sz="2400">
                <a:solidFill>
                  <a:srgbClr val="0000FF"/>
                </a:solidFill>
                <a:latin typeface="Arial" charset="0"/>
                <a:ea typeface="ＭＳ Ｐゴシック" charset="0"/>
              </a:rPr>
              <a:t>HBr:  hydrobromic acid</a:t>
            </a:r>
          </a:p>
          <a:p>
            <a:pPr lvl="1" eaLnBrk="1" hangingPunct="1"/>
            <a:r>
              <a:rPr lang="en-US" sz="2400">
                <a:solidFill>
                  <a:srgbClr val="0000FF"/>
                </a:solidFill>
                <a:latin typeface="Arial" charset="0"/>
                <a:ea typeface="ＭＳ Ｐゴシック" charset="0"/>
              </a:rPr>
              <a:t>HI:     hydroiodic acid</a:t>
            </a:r>
          </a:p>
        </p:txBody>
      </p:sp>
      <p:sp>
        <p:nvSpPr>
          <p:cNvPr id="124931" name="Rectangle 6"/>
          <p:cNvSpPr>
            <a:spLocks noChangeArrowheads="1"/>
          </p:cNvSpPr>
          <p:nvPr/>
        </p:nvSpPr>
        <p:spPr bwMode="auto">
          <a:xfrm>
            <a:off x="228600" y="3581400"/>
            <a:ext cx="4343400" cy="1752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24932" name="Picture 8" descr="02_28id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3200" y="1676400"/>
            <a:ext cx="4914900" cy="3402013"/>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368300" y="-165100"/>
            <a:ext cx="7772400" cy="1143000"/>
          </a:xfrm>
        </p:spPr>
        <p:txBody>
          <a:bodyPr/>
          <a:lstStyle/>
          <a:p>
            <a:pPr eaLnBrk="1" hangingPunct="1"/>
            <a:r>
              <a:rPr lang="en-US">
                <a:latin typeface="Arial" charset="0"/>
                <a:ea typeface="ＭＳ Ｐゴシック" charset="0"/>
                <a:cs typeface="ＭＳ Ｐゴシック" charset="0"/>
              </a:rPr>
              <a:t>Acid Nomenclature</a:t>
            </a:r>
          </a:p>
        </p:txBody>
      </p:sp>
      <p:sp>
        <p:nvSpPr>
          <p:cNvPr id="131075" name="Rectangle 3"/>
          <p:cNvSpPr>
            <a:spLocks noGrp="1" noChangeArrowheads="1"/>
          </p:cNvSpPr>
          <p:nvPr>
            <p:ph type="body" sz="half" idx="2"/>
          </p:nvPr>
        </p:nvSpPr>
        <p:spPr>
          <a:xfrm>
            <a:off x="381000" y="5143500"/>
            <a:ext cx="7429500" cy="685800"/>
          </a:xfrm>
        </p:spPr>
        <p:txBody>
          <a:bodyPr/>
          <a:lstStyle/>
          <a:p>
            <a:pPr eaLnBrk="1" hangingPunct="1">
              <a:lnSpc>
                <a:spcPct val="90000"/>
              </a:lnSpc>
            </a:pPr>
            <a:r>
              <a:rPr lang="en-US" sz="2400">
                <a:latin typeface="Arial" charset="0"/>
                <a:ea typeface="ＭＳ Ｐゴシック" charset="0"/>
                <a:cs typeface="ＭＳ Ｐゴシック" charset="0"/>
              </a:rPr>
              <a:t>If the anion in the acid ends in -</a:t>
            </a:r>
            <a:r>
              <a:rPr lang="en-US" sz="2400" i="1">
                <a:solidFill>
                  <a:schemeClr val="accent2"/>
                </a:solidFill>
                <a:latin typeface="Arial" charset="0"/>
                <a:ea typeface="ＭＳ Ｐゴシック" charset="0"/>
                <a:cs typeface="ＭＳ Ｐゴシック" charset="0"/>
              </a:rPr>
              <a:t>ate</a:t>
            </a:r>
            <a:r>
              <a:rPr lang="en-US" sz="2400">
                <a:latin typeface="Arial" charset="0"/>
                <a:ea typeface="ＭＳ Ｐゴシック" charset="0"/>
                <a:cs typeface="ＭＳ Ｐゴシック" charset="0"/>
              </a:rPr>
              <a:t>, change the ending to -</a:t>
            </a:r>
            <a:r>
              <a:rPr lang="en-US" sz="2400" i="1">
                <a:solidFill>
                  <a:schemeClr val="accent2"/>
                </a:solidFill>
                <a:latin typeface="Arial" charset="0"/>
                <a:ea typeface="ＭＳ Ｐゴシック" charset="0"/>
                <a:cs typeface="ＭＳ Ｐゴシック" charset="0"/>
              </a:rPr>
              <a:t>ic acid</a:t>
            </a:r>
            <a:r>
              <a:rPr lang="en-US" sz="2400" i="1">
                <a:latin typeface="Arial" charset="0"/>
                <a:ea typeface="ＭＳ Ｐゴシック" charset="0"/>
                <a:cs typeface="ＭＳ Ｐゴシック" charset="0"/>
              </a:rPr>
              <a:t>:</a:t>
            </a:r>
            <a:endParaRPr lang="en-US" sz="2400">
              <a:latin typeface="Arial" charset="0"/>
              <a:ea typeface="ＭＳ Ｐゴシック" charset="0"/>
              <a:cs typeface="ＭＳ Ｐゴシック" charset="0"/>
            </a:endParaRPr>
          </a:p>
          <a:p>
            <a:pPr lvl="1" eaLnBrk="1" hangingPunct="1">
              <a:lnSpc>
                <a:spcPct val="90000"/>
              </a:lnSpc>
            </a:pPr>
            <a:r>
              <a:rPr lang="en-US" sz="2000">
                <a:latin typeface="Arial" charset="0"/>
                <a:ea typeface="ＭＳ Ｐゴシック" charset="0"/>
              </a:rPr>
              <a:t>HClO</a:t>
            </a:r>
            <a:r>
              <a:rPr lang="en-US" sz="2000" baseline="-25000">
                <a:latin typeface="Arial" charset="0"/>
                <a:ea typeface="ＭＳ Ｐゴシック" charset="0"/>
              </a:rPr>
              <a:t>3</a:t>
            </a:r>
            <a:r>
              <a:rPr lang="en-US" sz="2000">
                <a:latin typeface="Arial" charset="0"/>
                <a:ea typeface="ＭＳ Ｐゴシック" charset="0"/>
              </a:rPr>
              <a:t>:  chloric acid</a:t>
            </a:r>
          </a:p>
          <a:p>
            <a:pPr lvl="1" eaLnBrk="1" hangingPunct="1">
              <a:lnSpc>
                <a:spcPct val="90000"/>
              </a:lnSpc>
            </a:pPr>
            <a:r>
              <a:rPr lang="en-US" sz="2000">
                <a:latin typeface="Arial" charset="0"/>
                <a:ea typeface="ＭＳ Ｐゴシック" charset="0"/>
              </a:rPr>
              <a:t>HClO</a:t>
            </a:r>
            <a:r>
              <a:rPr lang="en-US" sz="2000" baseline="-25000">
                <a:latin typeface="Arial" charset="0"/>
                <a:ea typeface="ＭＳ Ｐゴシック" charset="0"/>
              </a:rPr>
              <a:t>4</a:t>
            </a:r>
            <a:r>
              <a:rPr lang="en-US" sz="2000">
                <a:latin typeface="Arial" charset="0"/>
                <a:ea typeface="ＭＳ Ｐゴシック" charset="0"/>
              </a:rPr>
              <a:t>:  perchloric acid</a:t>
            </a:r>
          </a:p>
        </p:txBody>
      </p:sp>
      <p:pic>
        <p:nvPicPr>
          <p:cNvPr id="126979" name="Picture 9" descr="02_28at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03300" y="800100"/>
            <a:ext cx="6388100" cy="4422775"/>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1075">
                                            <p:txEl>
                                              <p:pRg st="1" end="1"/>
                                            </p:txEl>
                                          </p:spTgt>
                                        </p:tgtEl>
                                        <p:attrNameLst>
                                          <p:attrName>style.visibility</p:attrName>
                                        </p:attrNameLst>
                                      </p:cBhvr>
                                      <p:to>
                                        <p:strVal val="visible"/>
                                      </p:to>
                                    </p:set>
                                    <p:animEffect transition="in" filter="fade">
                                      <p:cBhvr>
                                        <p:cTn id="7" dur="2000"/>
                                        <p:tgtEl>
                                          <p:spTgt spid="1310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075">
                                            <p:txEl>
                                              <p:pRg st="2" end="2"/>
                                            </p:txEl>
                                          </p:spTgt>
                                        </p:tgtEl>
                                        <p:attrNameLst>
                                          <p:attrName>style.visibility</p:attrName>
                                        </p:attrNameLst>
                                      </p:cBhvr>
                                      <p:to>
                                        <p:strVal val="visible"/>
                                      </p:to>
                                    </p:set>
                                    <p:animEffect transition="in" filter="fade">
                                      <p:cBhvr>
                                        <p:cTn id="12" dur="2000"/>
                                        <p:tgtEl>
                                          <p:spTgt spid="131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Acid Nomenclature</a:t>
            </a:r>
          </a:p>
        </p:txBody>
      </p:sp>
      <p:sp>
        <p:nvSpPr>
          <p:cNvPr id="130051" name="Rectangle 3"/>
          <p:cNvSpPr>
            <a:spLocks noGrp="1" noChangeArrowheads="1"/>
          </p:cNvSpPr>
          <p:nvPr>
            <p:ph type="body" sz="half" idx="2"/>
          </p:nvPr>
        </p:nvSpPr>
        <p:spPr>
          <a:xfrm>
            <a:off x="393700" y="5283200"/>
            <a:ext cx="7620000" cy="1574800"/>
          </a:xfrm>
        </p:spPr>
        <p:txBody>
          <a:bodyPr/>
          <a:lstStyle/>
          <a:p>
            <a:pPr eaLnBrk="1" hangingPunct="1">
              <a:lnSpc>
                <a:spcPct val="90000"/>
              </a:lnSpc>
            </a:pPr>
            <a:r>
              <a:rPr lang="en-US" sz="2400">
                <a:latin typeface="Arial" charset="0"/>
                <a:ea typeface="ＭＳ Ｐゴシック" charset="0"/>
                <a:cs typeface="ＭＳ Ｐゴシック" charset="0"/>
              </a:rPr>
              <a:t>If the anion in the acid ends in -</a:t>
            </a:r>
            <a:r>
              <a:rPr lang="en-US" sz="2400" i="1">
                <a:solidFill>
                  <a:schemeClr val="accent2"/>
                </a:solidFill>
                <a:latin typeface="Arial" charset="0"/>
                <a:ea typeface="ＭＳ Ｐゴシック" charset="0"/>
                <a:cs typeface="ＭＳ Ｐゴシック" charset="0"/>
              </a:rPr>
              <a:t>ite</a:t>
            </a:r>
            <a:r>
              <a:rPr lang="en-US" sz="2400">
                <a:latin typeface="Arial" charset="0"/>
                <a:ea typeface="ＭＳ Ｐゴシック" charset="0"/>
                <a:cs typeface="ＭＳ Ｐゴシック" charset="0"/>
              </a:rPr>
              <a:t>, change the ending to -</a:t>
            </a:r>
            <a:r>
              <a:rPr lang="en-US" sz="2400" i="1">
                <a:solidFill>
                  <a:schemeClr val="accent2"/>
                </a:solidFill>
                <a:latin typeface="Arial" charset="0"/>
                <a:ea typeface="ＭＳ Ｐゴシック" charset="0"/>
                <a:cs typeface="ＭＳ Ｐゴシック" charset="0"/>
              </a:rPr>
              <a:t>ous</a:t>
            </a:r>
            <a:r>
              <a:rPr lang="en-US" sz="2400" i="1">
                <a:latin typeface="Arial" charset="0"/>
                <a:ea typeface="ＭＳ Ｐゴシック" charset="0"/>
                <a:cs typeface="ＭＳ Ｐゴシック" charset="0"/>
              </a:rPr>
              <a:t> </a:t>
            </a:r>
            <a:r>
              <a:rPr lang="en-US" sz="2400" i="1">
                <a:solidFill>
                  <a:schemeClr val="accent2"/>
                </a:solidFill>
                <a:latin typeface="Arial" charset="0"/>
                <a:ea typeface="ＭＳ Ｐゴシック" charset="0"/>
                <a:cs typeface="ＭＳ Ｐゴシック" charset="0"/>
              </a:rPr>
              <a:t>acid</a:t>
            </a:r>
            <a:r>
              <a:rPr lang="en-US" sz="2400">
                <a:latin typeface="Arial" charset="0"/>
                <a:ea typeface="ＭＳ Ｐゴシック" charset="0"/>
                <a:cs typeface="ＭＳ Ｐゴシック" charset="0"/>
              </a:rPr>
              <a:t>:</a:t>
            </a:r>
          </a:p>
          <a:p>
            <a:pPr lvl="1" eaLnBrk="1" hangingPunct="1">
              <a:lnSpc>
                <a:spcPct val="90000"/>
              </a:lnSpc>
            </a:pPr>
            <a:r>
              <a:rPr lang="en-US" sz="2000">
                <a:latin typeface="Arial" charset="0"/>
                <a:ea typeface="ＭＳ Ｐゴシック" charset="0"/>
              </a:rPr>
              <a:t>HClO: hypochlorous acid</a:t>
            </a:r>
          </a:p>
          <a:p>
            <a:pPr lvl="1" eaLnBrk="1" hangingPunct="1">
              <a:lnSpc>
                <a:spcPct val="90000"/>
              </a:lnSpc>
            </a:pPr>
            <a:r>
              <a:rPr lang="en-US" sz="2000">
                <a:latin typeface="Arial" charset="0"/>
                <a:ea typeface="ＭＳ Ｐゴシック" charset="0"/>
              </a:rPr>
              <a:t>HClO</a:t>
            </a:r>
            <a:r>
              <a:rPr lang="en-US" sz="2000" baseline="-25000">
                <a:latin typeface="Arial" charset="0"/>
                <a:ea typeface="ＭＳ Ｐゴシック" charset="0"/>
              </a:rPr>
              <a:t>2</a:t>
            </a:r>
            <a:r>
              <a:rPr lang="en-US" sz="2000">
                <a:latin typeface="Arial" charset="0"/>
                <a:ea typeface="ＭＳ Ｐゴシック" charset="0"/>
              </a:rPr>
              <a:t>: chlorous acid</a:t>
            </a:r>
          </a:p>
          <a:p>
            <a:pPr lvl="1" eaLnBrk="1" hangingPunct="1">
              <a:lnSpc>
                <a:spcPct val="90000"/>
              </a:lnSpc>
              <a:buFont typeface="Arial" charset="0"/>
              <a:buChar char="□"/>
            </a:pPr>
            <a:endParaRPr lang="en-US" sz="2000">
              <a:latin typeface="Arial" charset="0"/>
              <a:ea typeface="ＭＳ Ｐゴシック" charset="0"/>
            </a:endParaRPr>
          </a:p>
        </p:txBody>
      </p:sp>
      <p:pic>
        <p:nvPicPr>
          <p:cNvPr id="129027" name="Picture 7" descr="02_28it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63600" y="1130300"/>
            <a:ext cx="5951538" cy="412115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animEffect transition="in" filter="fade">
                                      <p:cBhvr>
                                        <p:cTn id="7" dur="2000"/>
                                        <p:tgtEl>
                                          <p:spTgt spid="1300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51">
                                            <p:txEl>
                                              <p:pRg st="2" end="2"/>
                                            </p:txEl>
                                          </p:spTgt>
                                        </p:tgtEl>
                                        <p:attrNameLst>
                                          <p:attrName>style.visibility</p:attrName>
                                        </p:attrNameLst>
                                      </p:cBhvr>
                                      <p:to>
                                        <p:strVal val="visible"/>
                                      </p:to>
                                    </p:set>
                                    <p:animEffect transition="in" filter="fade">
                                      <p:cBhvr>
                                        <p:cTn id="12" dur="20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617538" y="0"/>
            <a:ext cx="7772400" cy="1143000"/>
          </a:xfrm>
        </p:spPr>
        <p:txBody>
          <a:bodyPr/>
          <a:lstStyle/>
          <a:p>
            <a:pPr eaLnBrk="1" hangingPunct="1"/>
            <a:r>
              <a:rPr lang="en-US">
                <a:latin typeface="Arial" charset="0"/>
                <a:ea typeface="ＭＳ Ｐゴシック" charset="0"/>
                <a:cs typeface="ＭＳ Ｐゴシック" charset="0"/>
              </a:rPr>
              <a:t>Naming Binary Compounds</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(2 nonmetals)</a:t>
            </a:r>
          </a:p>
        </p:txBody>
      </p:sp>
      <p:sp>
        <p:nvSpPr>
          <p:cNvPr id="131074" name="Rectangle 3"/>
          <p:cNvSpPr>
            <a:spLocks noGrp="1" noChangeArrowheads="1"/>
          </p:cNvSpPr>
          <p:nvPr>
            <p:ph type="body" sz="half" idx="2"/>
          </p:nvPr>
        </p:nvSpPr>
        <p:spPr>
          <a:xfrm>
            <a:off x="4343400" y="1879600"/>
            <a:ext cx="4495800" cy="3733800"/>
          </a:xfrm>
        </p:spPr>
        <p:txBody>
          <a:bodyPr/>
          <a:lstStyle/>
          <a:p>
            <a:pPr eaLnBrk="1" hangingPunct="1">
              <a:lnSpc>
                <a:spcPct val="90000"/>
              </a:lnSpc>
            </a:pPr>
            <a:r>
              <a:rPr lang="en-US" sz="2800">
                <a:latin typeface="Arial" charset="0"/>
                <a:ea typeface="ＭＳ Ｐゴシック" charset="0"/>
                <a:cs typeface="ＭＳ Ｐゴシック" charset="0"/>
              </a:rPr>
              <a:t>less electronegative atom (element closest to the lower lefthand corner of periodic table).  </a:t>
            </a:r>
          </a:p>
          <a:p>
            <a:pPr eaLnBrk="1" hangingPunct="1">
              <a:lnSpc>
                <a:spcPct val="90000"/>
              </a:lnSpc>
            </a:pPr>
            <a:r>
              <a:rPr lang="en-US" sz="2800">
                <a:latin typeface="Arial" charset="0"/>
                <a:ea typeface="ＭＳ Ｐゴシック" charset="0"/>
                <a:cs typeface="ＭＳ Ｐゴシック" charset="0"/>
              </a:rPr>
              <a:t>A prefix is used to denote the number of atoms of each element in the compound (</a:t>
            </a:r>
            <a:r>
              <a:rPr lang="en-US" sz="2800" i="1">
                <a:solidFill>
                  <a:schemeClr val="accent2"/>
                </a:solidFill>
                <a:latin typeface="Arial" charset="0"/>
                <a:ea typeface="ＭＳ Ｐゴシック" charset="0"/>
                <a:cs typeface="ＭＳ Ｐゴシック" charset="0"/>
              </a:rPr>
              <a:t>mono</a:t>
            </a:r>
            <a:r>
              <a:rPr lang="en-US" sz="2800">
                <a:latin typeface="Arial" charset="0"/>
                <a:ea typeface="ＭＳ Ｐゴシック" charset="0"/>
                <a:cs typeface="ＭＳ Ｐゴシック" charset="0"/>
              </a:rPr>
              <a:t>- is not used on the first element listed, however.)</a:t>
            </a:r>
          </a:p>
        </p:txBody>
      </p:sp>
      <p:pic>
        <p:nvPicPr>
          <p:cNvPr id="131075" name="Picture 6" descr="02_T0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22200" b="3720"/>
          <a:stretch>
            <a:fillRect/>
          </a:stretch>
        </p:blipFill>
        <p:spPr>
          <a:xfrm>
            <a:off x="381000" y="2209800"/>
            <a:ext cx="3784600" cy="3208338"/>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Nomenclature of Binary Compounds (two nonmetals)</a:t>
            </a:r>
          </a:p>
        </p:txBody>
      </p:sp>
      <p:sp>
        <p:nvSpPr>
          <p:cNvPr id="133122" name="Rectangle 3"/>
          <p:cNvSpPr>
            <a:spLocks noGrp="1" noChangeArrowheads="1"/>
          </p:cNvSpPr>
          <p:nvPr>
            <p:ph type="body" sz="half" idx="2"/>
          </p:nvPr>
        </p:nvSpPr>
        <p:spPr>
          <a:xfrm>
            <a:off x="4343400" y="1981200"/>
            <a:ext cx="4800600" cy="4495800"/>
          </a:xfrm>
        </p:spPr>
        <p:txBody>
          <a:bodyPr/>
          <a:lstStyle/>
          <a:p>
            <a:pPr eaLnBrk="1" hangingPunct="1"/>
            <a:r>
              <a:rPr lang="en-US" sz="2800">
                <a:latin typeface="Arial" charset="0"/>
                <a:ea typeface="ＭＳ Ｐゴシック" charset="0"/>
                <a:cs typeface="ＭＳ Ｐゴシック" charset="0"/>
              </a:rPr>
              <a:t>The ending on the more electronegative element is changed to -</a:t>
            </a:r>
            <a:r>
              <a:rPr lang="en-US" sz="2800" i="1">
                <a:solidFill>
                  <a:schemeClr val="accent2"/>
                </a:solidFill>
                <a:latin typeface="Arial" charset="0"/>
                <a:ea typeface="ＭＳ Ｐゴシック" charset="0"/>
                <a:cs typeface="ＭＳ Ｐゴシック" charset="0"/>
              </a:rPr>
              <a:t>ide</a:t>
            </a:r>
            <a:r>
              <a:rPr lang="en-US" sz="2800" i="1">
                <a:latin typeface="Arial" charset="0"/>
                <a:ea typeface="ＭＳ Ｐゴシック" charset="0"/>
                <a:cs typeface="ＭＳ Ｐゴシック" charset="0"/>
              </a:rPr>
              <a:t>.</a:t>
            </a:r>
          </a:p>
          <a:p>
            <a:pPr eaLnBrk="1" hangingPunct="1"/>
            <a:endParaRPr lang="en-US" sz="2800" i="1">
              <a:latin typeface="Arial" charset="0"/>
              <a:ea typeface="ＭＳ Ｐゴシック" charset="0"/>
              <a:cs typeface="ＭＳ Ｐゴシック" charset="0"/>
            </a:endParaRPr>
          </a:p>
          <a:p>
            <a:pPr eaLnBrk="1" hangingPunct="1"/>
            <a:endParaRPr lang="en-US" sz="2800">
              <a:latin typeface="Arial" charset="0"/>
              <a:ea typeface="ＭＳ Ｐゴシック" charset="0"/>
              <a:cs typeface="ＭＳ Ｐゴシック" charset="0"/>
            </a:endParaRPr>
          </a:p>
          <a:p>
            <a:pPr lvl="1" eaLnBrk="1" hangingPunct="1">
              <a:lnSpc>
                <a:spcPct val="90000"/>
              </a:lnSpc>
            </a:pPr>
            <a:r>
              <a:rPr lang="en-US" sz="2400">
                <a:latin typeface="Arial" charset="0"/>
                <a:ea typeface="ＭＳ Ｐゴシック" charset="0"/>
              </a:rPr>
              <a:t>CO</a:t>
            </a:r>
            <a:r>
              <a:rPr lang="en-US" sz="2400" baseline="-25000">
                <a:latin typeface="Arial" charset="0"/>
                <a:ea typeface="ＭＳ Ｐゴシック" charset="0"/>
              </a:rPr>
              <a:t>2</a:t>
            </a:r>
            <a:r>
              <a:rPr lang="en-US" sz="2400">
                <a:latin typeface="Arial" charset="0"/>
                <a:ea typeface="ＭＳ Ｐゴシック" charset="0"/>
              </a:rPr>
              <a:t>: carbon dioxide</a:t>
            </a:r>
          </a:p>
          <a:p>
            <a:pPr lvl="1" eaLnBrk="1" hangingPunct="1">
              <a:lnSpc>
                <a:spcPct val="90000"/>
              </a:lnSpc>
            </a:pPr>
            <a:r>
              <a:rPr lang="en-US" sz="2400">
                <a:latin typeface="Arial" charset="0"/>
                <a:ea typeface="ＭＳ Ｐゴシック" charset="0"/>
              </a:rPr>
              <a:t>CCl</a:t>
            </a:r>
            <a:r>
              <a:rPr lang="en-US" sz="2400" baseline="-25000">
                <a:latin typeface="Arial" charset="0"/>
                <a:ea typeface="ＭＳ Ｐゴシック" charset="0"/>
              </a:rPr>
              <a:t>4</a:t>
            </a:r>
            <a:r>
              <a:rPr lang="en-US" sz="2400">
                <a:latin typeface="Arial" charset="0"/>
                <a:ea typeface="ＭＳ Ｐゴシック" charset="0"/>
              </a:rPr>
              <a:t>: carbon tetrachloride</a:t>
            </a:r>
          </a:p>
        </p:txBody>
      </p:sp>
      <p:pic>
        <p:nvPicPr>
          <p:cNvPr id="133123" name="Picture 4" descr="02_T0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22200" b="3720"/>
          <a:stretch>
            <a:fillRect/>
          </a:stretch>
        </p:blipFill>
        <p:spPr>
          <a:xfrm>
            <a:off x="381000" y="2209800"/>
            <a:ext cx="3784600" cy="3208338"/>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a:xfrm>
            <a:off x="0" y="228600"/>
            <a:ext cx="9144000" cy="1143000"/>
          </a:xfrm>
        </p:spPr>
        <p:txBody>
          <a:bodyPr/>
          <a:lstStyle/>
          <a:p>
            <a:pPr eaLnBrk="1" hangingPunct="1"/>
            <a:r>
              <a:rPr lang="en-US">
                <a:latin typeface="Arial" charset="0"/>
                <a:ea typeface="ＭＳ Ｐゴシック" charset="0"/>
                <a:cs typeface="ＭＳ Ｐゴシック" charset="0"/>
              </a:rPr>
              <a:t>Nomenclature of Binary Compounds</a:t>
            </a:r>
          </a:p>
        </p:txBody>
      </p:sp>
      <p:sp>
        <p:nvSpPr>
          <p:cNvPr id="135170" name="Rectangle 3"/>
          <p:cNvSpPr>
            <a:spLocks noGrp="1" noChangeArrowheads="1"/>
          </p:cNvSpPr>
          <p:nvPr>
            <p:ph type="body" sz="half" idx="2"/>
          </p:nvPr>
        </p:nvSpPr>
        <p:spPr>
          <a:xfrm>
            <a:off x="4343400" y="1981200"/>
            <a:ext cx="4495800" cy="4495800"/>
          </a:xfrm>
        </p:spPr>
        <p:txBody>
          <a:bodyPr/>
          <a:lstStyle/>
          <a:p>
            <a:pPr eaLnBrk="1" hangingPunct="1">
              <a:lnSpc>
                <a:spcPct val="90000"/>
              </a:lnSpc>
              <a:buFontTx/>
              <a:buNone/>
            </a:pPr>
            <a:r>
              <a:rPr lang="en-US" sz="2800">
                <a:latin typeface="Arial" charset="0"/>
                <a:ea typeface="ＭＳ Ｐゴシック" charset="0"/>
                <a:cs typeface="ＭＳ Ｐゴシック" charset="0"/>
              </a:rPr>
              <a:t>	If the prefix ends with </a:t>
            </a:r>
            <a:r>
              <a:rPr lang="en-US" sz="2800" i="1">
                <a:latin typeface="Arial" charset="0"/>
                <a:ea typeface="ＭＳ Ｐゴシック" charset="0"/>
                <a:cs typeface="ＭＳ Ｐゴシック" charset="0"/>
              </a:rPr>
              <a:t>a</a:t>
            </a:r>
            <a:r>
              <a:rPr lang="en-US" sz="2800">
                <a:latin typeface="Arial" charset="0"/>
                <a:ea typeface="ＭＳ Ｐゴシック" charset="0"/>
                <a:cs typeface="ＭＳ Ｐゴシック" charset="0"/>
              </a:rPr>
              <a:t> or </a:t>
            </a:r>
            <a:r>
              <a:rPr lang="en-US" sz="2800" i="1">
                <a:latin typeface="Arial" charset="0"/>
                <a:ea typeface="ＭＳ Ｐゴシック" charset="0"/>
                <a:cs typeface="ＭＳ Ｐゴシック" charset="0"/>
              </a:rPr>
              <a:t>o</a:t>
            </a:r>
            <a:r>
              <a:rPr lang="en-US" sz="2800">
                <a:latin typeface="Arial" charset="0"/>
                <a:ea typeface="ＭＳ Ｐゴシック" charset="0"/>
                <a:cs typeface="ＭＳ Ｐゴシック" charset="0"/>
              </a:rPr>
              <a:t> and the name of the element begins with a vowel, the two successive vowels are often merged into one:</a:t>
            </a:r>
          </a:p>
          <a:p>
            <a:pPr eaLnBrk="1" hangingPunct="1">
              <a:lnSpc>
                <a:spcPct val="90000"/>
              </a:lnSpc>
            </a:pPr>
            <a:endParaRPr lang="en-US" sz="2800">
              <a:latin typeface="Arial" charset="0"/>
              <a:ea typeface="ＭＳ Ｐゴシック" charset="0"/>
              <a:cs typeface="ＭＳ Ｐゴシック" charset="0"/>
            </a:endParaRPr>
          </a:p>
          <a:p>
            <a:pPr eaLnBrk="1" hangingPunct="1">
              <a:lnSpc>
                <a:spcPct val="90000"/>
              </a:lnSpc>
              <a:buFontTx/>
              <a:buNone/>
            </a:pPr>
            <a:r>
              <a:rPr lang="en-US" sz="2800">
                <a:latin typeface="Arial" charset="0"/>
                <a:ea typeface="ＭＳ Ｐゴシック" charset="0"/>
                <a:cs typeface="ＭＳ Ｐゴシック" charset="0"/>
              </a:rPr>
              <a:t>N</a:t>
            </a:r>
            <a:r>
              <a:rPr lang="en-US" sz="2800" baseline="-25000">
                <a:latin typeface="Arial" charset="0"/>
                <a:ea typeface="ＭＳ Ｐゴシック" charset="0"/>
                <a:cs typeface="ＭＳ Ｐゴシック" charset="0"/>
              </a:rPr>
              <a:t>2</a:t>
            </a:r>
            <a:r>
              <a:rPr lang="en-US" sz="2800">
                <a:latin typeface="Arial" charset="0"/>
                <a:ea typeface="ＭＳ Ｐゴシック" charset="0"/>
                <a:cs typeface="ＭＳ Ｐゴシック" charset="0"/>
              </a:rPr>
              <a:t>O</a:t>
            </a:r>
            <a:r>
              <a:rPr lang="en-US" sz="2800" baseline="-25000">
                <a:latin typeface="Arial" charset="0"/>
                <a:ea typeface="ＭＳ Ｐゴシック" charset="0"/>
                <a:cs typeface="ＭＳ Ｐゴシック" charset="0"/>
              </a:rPr>
              <a:t>5</a:t>
            </a:r>
            <a:r>
              <a:rPr lang="en-US" sz="2800">
                <a:latin typeface="Arial" charset="0"/>
                <a:ea typeface="ＭＳ Ｐゴシック" charset="0"/>
                <a:cs typeface="ＭＳ Ｐゴシック" charset="0"/>
              </a:rPr>
              <a:t>:  dinitrogen pentoxide</a:t>
            </a:r>
          </a:p>
          <a:p>
            <a:pPr eaLnBrk="1" hangingPunct="1">
              <a:lnSpc>
                <a:spcPct val="90000"/>
              </a:lnSpc>
              <a:buFontTx/>
              <a:buNone/>
            </a:pPr>
            <a:r>
              <a:rPr lang="en-US" sz="2800">
                <a:latin typeface="Arial" charset="0"/>
                <a:ea typeface="ＭＳ Ｐゴシック" charset="0"/>
                <a:cs typeface="ＭＳ Ｐゴシック" charset="0"/>
              </a:rPr>
              <a:t>not:  dinitrogen pentaoxide</a:t>
            </a:r>
          </a:p>
        </p:txBody>
      </p:sp>
      <p:pic>
        <p:nvPicPr>
          <p:cNvPr id="135171" name="Picture 4" descr="02_T0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22200" b="3720"/>
          <a:stretch>
            <a:fillRect/>
          </a:stretch>
        </p:blipFill>
        <p:spPr>
          <a:xfrm>
            <a:off x="381000" y="2209800"/>
            <a:ext cx="3784600" cy="3208338"/>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a:latin typeface="Arial" charset="0"/>
                <a:ea typeface="ＭＳ Ｐゴシック" charset="0"/>
                <a:cs typeface="ＭＳ Ｐゴシック" charset="0"/>
              </a:rPr>
              <a:t>Nomenclature of binary compounds</a:t>
            </a:r>
          </a:p>
        </p:txBody>
      </p:sp>
      <p:sp>
        <p:nvSpPr>
          <p:cNvPr id="137218" name="Content Placeholder 2"/>
          <p:cNvSpPr>
            <a:spLocks noGrp="1"/>
          </p:cNvSpPr>
          <p:nvPr>
            <p:ph sz="half" idx="1"/>
          </p:nvPr>
        </p:nvSpPr>
        <p:spPr>
          <a:xfrm>
            <a:off x="152400" y="1638300"/>
            <a:ext cx="4813300" cy="4114800"/>
          </a:xfrm>
        </p:spPr>
        <p:txBody>
          <a:bodyPr/>
          <a:lstStyle/>
          <a:p>
            <a:r>
              <a:rPr lang="en-US">
                <a:latin typeface="Arial" charset="0"/>
                <a:ea typeface="ＭＳ Ｐゴシック" charset="0"/>
                <a:cs typeface="ＭＳ Ｐゴシック" charset="0"/>
              </a:rPr>
              <a:t>carbon dioxide</a:t>
            </a:r>
          </a:p>
          <a:p>
            <a:r>
              <a:rPr lang="en-US">
                <a:latin typeface="Arial" charset="0"/>
                <a:ea typeface="ＭＳ Ｐゴシック" charset="0"/>
                <a:cs typeface="ＭＳ Ｐゴシック" charset="0"/>
              </a:rPr>
              <a:t>carbon tetrafluoride</a:t>
            </a:r>
          </a:p>
          <a:p>
            <a:r>
              <a:rPr lang="en-US">
                <a:latin typeface="Arial" charset="0"/>
                <a:ea typeface="ＭＳ Ｐゴシック" charset="0"/>
                <a:cs typeface="ＭＳ Ｐゴシック" charset="0"/>
              </a:rPr>
              <a:t>nitrogen triiodide</a:t>
            </a:r>
          </a:p>
          <a:p>
            <a:r>
              <a:rPr lang="en-US">
                <a:latin typeface="Arial" charset="0"/>
                <a:ea typeface="ＭＳ Ｐゴシック" charset="0"/>
                <a:cs typeface="ＭＳ Ｐゴシック" charset="0"/>
              </a:rPr>
              <a:t>oxygen difluoride</a:t>
            </a:r>
          </a:p>
          <a:p>
            <a:r>
              <a:rPr lang="en-US">
                <a:latin typeface="Arial" charset="0"/>
                <a:ea typeface="ＭＳ Ｐゴシック" charset="0"/>
                <a:cs typeface="ＭＳ Ｐゴシック" charset="0"/>
              </a:rPr>
              <a:t>phosphorous pentachloride</a:t>
            </a:r>
          </a:p>
          <a:p>
            <a:r>
              <a:rPr lang="en-US">
                <a:latin typeface="Arial" charset="0"/>
                <a:ea typeface="ＭＳ Ｐゴシック" charset="0"/>
                <a:cs typeface="ＭＳ Ｐゴシック" charset="0"/>
              </a:rPr>
              <a:t>hydrogen sulfide</a:t>
            </a:r>
          </a:p>
          <a:p>
            <a:r>
              <a:rPr lang="en-US">
                <a:latin typeface="Arial" charset="0"/>
                <a:ea typeface="ＭＳ Ｐゴシック" charset="0"/>
                <a:cs typeface="ＭＳ Ｐゴシック" charset="0"/>
              </a:rPr>
              <a:t>tetraphosphorous decoxide</a:t>
            </a:r>
          </a:p>
        </p:txBody>
      </p:sp>
      <p:sp>
        <p:nvSpPr>
          <p:cNvPr id="4" name="Text Placeholder 3"/>
          <p:cNvSpPr>
            <a:spLocks noGrp="1"/>
          </p:cNvSpPr>
          <p:nvPr>
            <p:ph type="body" sz="half" idx="2"/>
          </p:nvPr>
        </p:nvSpPr>
        <p:spPr>
          <a:xfrm>
            <a:off x="4991100" y="1651000"/>
            <a:ext cx="3810000" cy="4114800"/>
          </a:xfrm>
        </p:spPr>
        <p:txBody>
          <a:bodyPr/>
          <a:lstStyle/>
          <a:p>
            <a:pPr>
              <a:defRPr/>
            </a:pPr>
            <a:r>
              <a:rPr lang="en-US" dirty="0" smtClean="0"/>
              <a:t>CO</a:t>
            </a:r>
            <a:r>
              <a:rPr lang="en-US" baseline="-25000" dirty="0" smtClean="0"/>
              <a:t>2</a:t>
            </a:r>
            <a:endParaRPr lang="en-US" dirty="0" smtClean="0"/>
          </a:p>
          <a:p>
            <a:pPr>
              <a:defRPr/>
            </a:pPr>
            <a:r>
              <a:rPr lang="en-US" dirty="0" smtClean="0"/>
              <a:t>CF</a:t>
            </a:r>
            <a:r>
              <a:rPr lang="en-US" baseline="-25000" dirty="0" smtClean="0"/>
              <a:t>4</a:t>
            </a:r>
            <a:endParaRPr lang="en-US" dirty="0" smtClean="0"/>
          </a:p>
          <a:p>
            <a:pPr>
              <a:defRPr/>
            </a:pPr>
            <a:r>
              <a:rPr lang="en-US" dirty="0" smtClean="0"/>
              <a:t>NI</a:t>
            </a:r>
            <a:r>
              <a:rPr lang="en-US" baseline="-25000" dirty="0" smtClean="0"/>
              <a:t>3</a:t>
            </a:r>
          </a:p>
          <a:p>
            <a:pPr>
              <a:defRPr/>
            </a:pPr>
            <a:r>
              <a:rPr lang="en-US" dirty="0" smtClean="0"/>
              <a:t>OF</a:t>
            </a:r>
            <a:r>
              <a:rPr lang="en-US" baseline="-25000" dirty="0" smtClean="0"/>
              <a:t>2</a:t>
            </a:r>
            <a:endParaRPr lang="en-US" dirty="0" smtClean="0"/>
          </a:p>
          <a:p>
            <a:pPr>
              <a:defRPr/>
            </a:pPr>
            <a:r>
              <a:rPr lang="en-US" dirty="0" smtClean="0"/>
              <a:t>PCl</a:t>
            </a:r>
            <a:r>
              <a:rPr lang="en-US" baseline="-25000" dirty="0" smtClean="0"/>
              <a:t>5</a:t>
            </a:r>
            <a:endParaRPr lang="en-US" dirty="0" smtClean="0"/>
          </a:p>
          <a:p>
            <a:pPr>
              <a:defRPr/>
            </a:pPr>
            <a:endParaRPr lang="en-US" dirty="0"/>
          </a:p>
          <a:p>
            <a:pPr>
              <a:defRPr/>
            </a:pPr>
            <a:r>
              <a:rPr lang="en-US" dirty="0" smtClean="0"/>
              <a:t>H</a:t>
            </a:r>
            <a:r>
              <a:rPr lang="en-US" baseline="-25000" dirty="0" smtClean="0"/>
              <a:t>2</a:t>
            </a:r>
            <a:r>
              <a:rPr lang="en-US" dirty="0" smtClean="0"/>
              <a:t>S</a:t>
            </a:r>
          </a:p>
          <a:p>
            <a:pPr>
              <a:defRPr/>
            </a:pPr>
            <a:r>
              <a:rPr lang="en-US" dirty="0" smtClean="0"/>
              <a:t>P</a:t>
            </a:r>
            <a:r>
              <a:rPr lang="en-US" baseline="-25000" dirty="0" smtClean="0"/>
              <a:t>4</a:t>
            </a:r>
            <a:r>
              <a:rPr lang="en-US" dirty="0" smtClean="0"/>
              <a:t>O</a:t>
            </a:r>
            <a:r>
              <a:rPr lang="en-US" baseline="-25000" dirty="0" smtClean="0"/>
              <a:t>10</a:t>
            </a:r>
            <a:endParaRPr lang="en-US" dirty="0" smtClean="0"/>
          </a:p>
          <a:p>
            <a:pPr marL="0" indent="0">
              <a:buFontTx/>
              <a:buNone/>
              <a:defRPr/>
            </a:pPr>
            <a:endParaRPr lang="en-US" dirty="0"/>
          </a:p>
          <a:p>
            <a:pPr marL="0" indent="0">
              <a:buFontTx/>
              <a:buNone/>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Dalton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Postulates</a:t>
            </a:r>
            <a:endParaRPr lang="en-US">
              <a:latin typeface="Arial" charset="0"/>
              <a:ea typeface="ＭＳ Ｐゴシック" charset="0"/>
              <a:cs typeface="ＭＳ Ｐゴシック" charset="0"/>
            </a:endParaRPr>
          </a:p>
        </p:txBody>
      </p:sp>
      <p:sp>
        <p:nvSpPr>
          <p:cNvPr id="28674" name="Rectangle 3"/>
          <p:cNvSpPr>
            <a:spLocks noGrp="1" noChangeArrowheads="1"/>
          </p:cNvSpPr>
          <p:nvPr>
            <p:ph type="body" idx="1"/>
          </p:nvPr>
        </p:nvSpPr>
        <p:spPr>
          <a:xfrm>
            <a:off x="533400" y="1270000"/>
            <a:ext cx="7924800" cy="2514600"/>
          </a:xfrm>
        </p:spPr>
        <p:txBody>
          <a:bodyPr/>
          <a:lstStyle/>
          <a:p>
            <a:pPr marL="609600" indent="-609600" eaLnBrk="1" hangingPunct="1">
              <a:lnSpc>
                <a:spcPct val="90000"/>
              </a:lnSpc>
              <a:buFontTx/>
              <a:buNone/>
            </a:pPr>
            <a:r>
              <a:rPr lang="en-US">
                <a:latin typeface="Arial" charset="0"/>
                <a:ea typeface="ＭＳ Ｐゴシック" charset="0"/>
                <a:cs typeface="ＭＳ Ｐゴシック" charset="0"/>
              </a:rPr>
              <a:t>	Compounds are formed when atoms of more than one element combine; a given compound always has the same relative number and kind of atoms.</a:t>
            </a:r>
          </a:p>
        </p:txBody>
      </p:sp>
      <p:pic>
        <p:nvPicPr>
          <p:cNvPr id="28675" name="Picture 5" descr="John Da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73600"/>
            <a:ext cx="1879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Oval 6"/>
          <p:cNvSpPr>
            <a:spLocks noChangeArrowheads="1"/>
          </p:cNvSpPr>
          <p:nvPr/>
        </p:nvSpPr>
        <p:spPr bwMode="auto">
          <a:xfrm>
            <a:off x="2603500" y="30988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8677" name="Oval 7"/>
          <p:cNvSpPr>
            <a:spLocks noChangeArrowheads="1"/>
          </p:cNvSpPr>
          <p:nvPr/>
        </p:nvSpPr>
        <p:spPr bwMode="auto">
          <a:xfrm>
            <a:off x="2374900" y="35560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8678" name="Oval 8"/>
          <p:cNvSpPr>
            <a:spLocks noChangeArrowheads="1"/>
          </p:cNvSpPr>
          <p:nvPr/>
        </p:nvSpPr>
        <p:spPr bwMode="auto">
          <a:xfrm>
            <a:off x="2832100" y="35560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8679" name="Oval 11"/>
          <p:cNvSpPr>
            <a:spLocks noChangeArrowheads="1"/>
          </p:cNvSpPr>
          <p:nvPr/>
        </p:nvSpPr>
        <p:spPr bwMode="auto">
          <a:xfrm>
            <a:off x="4064000" y="355600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8680" name="Text Box 12"/>
          <p:cNvSpPr txBox="1">
            <a:spLocks noChangeArrowheads="1"/>
          </p:cNvSpPr>
          <p:nvPr/>
        </p:nvSpPr>
        <p:spPr bwMode="auto">
          <a:xfrm>
            <a:off x="2587625" y="39258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H</a:t>
            </a:r>
          </a:p>
        </p:txBody>
      </p:sp>
      <p:sp>
        <p:nvSpPr>
          <p:cNvPr id="28681" name="Text Box 13"/>
          <p:cNvSpPr txBox="1">
            <a:spLocks noChangeArrowheads="1"/>
          </p:cNvSpPr>
          <p:nvPr/>
        </p:nvSpPr>
        <p:spPr bwMode="auto">
          <a:xfrm>
            <a:off x="4038600" y="4013200"/>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solidFill>
                  <a:schemeClr val="hlink"/>
                </a:solidFill>
              </a:rPr>
              <a:t>N</a:t>
            </a:r>
            <a:endParaRPr lang="en-US"/>
          </a:p>
        </p:txBody>
      </p:sp>
      <p:sp>
        <p:nvSpPr>
          <p:cNvPr id="28682" name="Line 14"/>
          <p:cNvSpPr>
            <a:spLocks noChangeShapeType="1"/>
          </p:cNvSpPr>
          <p:nvPr/>
        </p:nvSpPr>
        <p:spPr bwMode="auto">
          <a:xfrm>
            <a:off x="4660900" y="3632200"/>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3" name="Oval 15"/>
          <p:cNvSpPr>
            <a:spLocks noChangeArrowheads="1"/>
          </p:cNvSpPr>
          <p:nvPr/>
        </p:nvSpPr>
        <p:spPr bwMode="auto">
          <a:xfrm>
            <a:off x="6184900" y="30988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8684" name="Oval 16"/>
          <p:cNvSpPr>
            <a:spLocks noChangeArrowheads="1"/>
          </p:cNvSpPr>
          <p:nvPr/>
        </p:nvSpPr>
        <p:spPr bwMode="auto">
          <a:xfrm>
            <a:off x="5880100" y="37084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8685" name="Oval 17"/>
          <p:cNvSpPr>
            <a:spLocks noChangeArrowheads="1"/>
          </p:cNvSpPr>
          <p:nvPr/>
        </p:nvSpPr>
        <p:spPr bwMode="auto">
          <a:xfrm>
            <a:off x="6489700" y="37084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28686" name="Oval 18"/>
          <p:cNvSpPr>
            <a:spLocks noChangeArrowheads="1"/>
          </p:cNvSpPr>
          <p:nvPr/>
        </p:nvSpPr>
        <p:spPr bwMode="auto">
          <a:xfrm>
            <a:off x="6184900" y="347980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8687" name="Text Box 19"/>
          <p:cNvSpPr txBox="1">
            <a:spLocks noChangeArrowheads="1"/>
          </p:cNvSpPr>
          <p:nvPr/>
        </p:nvSpPr>
        <p:spPr bwMode="auto">
          <a:xfrm>
            <a:off x="5969000" y="4298950"/>
            <a:ext cx="1646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NH</a:t>
            </a:r>
            <a:r>
              <a:rPr lang="en-US" baseline="-25000"/>
              <a:t>3</a:t>
            </a:r>
            <a:endParaRPr lang="en-US"/>
          </a:p>
          <a:p>
            <a:r>
              <a:rPr lang="en-US"/>
              <a:t>ammonia</a:t>
            </a:r>
          </a:p>
        </p:txBody>
      </p:sp>
      <p:sp>
        <p:nvSpPr>
          <p:cNvPr id="28688" name="Text Box 20"/>
          <p:cNvSpPr txBox="1">
            <a:spLocks noChangeArrowheads="1"/>
          </p:cNvSpPr>
          <p:nvPr/>
        </p:nvSpPr>
        <p:spPr bwMode="auto">
          <a:xfrm>
            <a:off x="2036763" y="5341938"/>
            <a:ext cx="5746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pPr>
              <a:spcBef>
                <a:spcPct val="50000"/>
              </a:spcBef>
            </a:pPr>
            <a:r>
              <a:rPr lang="en-US">
                <a:solidFill>
                  <a:srgbClr val="008000"/>
                </a:solidFill>
              </a:rPr>
              <a:t>Chemistry happens when the balls rearrange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Ionic Bonds</a:t>
            </a:r>
          </a:p>
        </p:txBody>
      </p:sp>
      <p:sp>
        <p:nvSpPr>
          <p:cNvPr id="138242" name="Rectangle 4"/>
          <p:cNvSpPr>
            <a:spLocks noGrp="1" noChangeArrowheads="1"/>
          </p:cNvSpPr>
          <p:nvPr>
            <p:ph type="body" sz="half" idx="1"/>
          </p:nvPr>
        </p:nvSpPr>
        <p:spPr>
          <a:xfrm>
            <a:off x="673100" y="1143000"/>
            <a:ext cx="7772400" cy="2286000"/>
          </a:xfrm>
        </p:spPr>
        <p:txBody>
          <a:bodyPr/>
          <a:lstStyle/>
          <a:p>
            <a:pPr eaLnBrk="1" hangingPunct="1">
              <a:buFontTx/>
              <a:buNone/>
            </a:pPr>
            <a:r>
              <a:rPr lang="en-US" sz="2800">
                <a:latin typeface="Arial" charset="0"/>
                <a:ea typeface="ＭＳ Ｐゴシック" charset="0"/>
                <a:cs typeface="ＭＳ Ｐゴシック" charset="0"/>
              </a:rPr>
              <a:t>	Ionic compounds (such as NaCl) are generally formed between metals and nonmetals.</a:t>
            </a:r>
          </a:p>
        </p:txBody>
      </p:sp>
      <p:pic>
        <p:nvPicPr>
          <p:cNvPr id="138243" name="Picture 11" descr="02_2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15443"/>
          <a:stretch>
            <a:fillRect/>
          </a:stretch>
        </p:blipFill>
        <p:spPr>
          <a:xfrm>
            <a:off x="266700" y="2514600"/>
            <a:ext cx="8224838" cy="299720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ctrTitle"/>
          </p:nvPr>
        </p:nvSpPr>
        <p:spPr>
          <a:xfrm>
            <a:off x="622300" y="0"/>
            <a:ext cx="7772400" cy="1143000"/>
          </a:xfrm>
        </p:spPr>
        <p:txBody>
          <a:bodyPr/>
          <a:lstStyle/>
          <a:p>
            <a:pPr eaLnBrk="1" hangingPunct="1"/>
            <a:r>
              <a:rPr lang="en-US">
                <a:latin typeface="Arial" charset="0"/>
                <a:ea typeface="ＭＳ Ｐゴシック" charset="0"/>
                <a:cs typeface="ＭＳ Ｐゴシック" charset="0"/>
              </a:rPr>
              <a:t>Barking Dog</a:t>
            </a:r>
          </a:p>
        </p:txBody>
      </p:sp>
      <p:sp>
        <p:nvSpPr>
          <p:cNvPr id="140290" name="Rectangle 4"/>
          <p:cNvSpPr>
            <a:spLocks noChangeArrowheads="1"/>
          </p:cNvSpPr>
          <p:nvPr/>
        </p:nvSpPr>
        <p:spPr bwMode="auto">
          <a:xfrm>
            <a:off x="177800" y="1939925"/>
            <a:ext cx="865663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tx1"/>
                </a:solidFill>
              </a:rPr>
              <a:t>2HNO</a:t>
            </a:r>
            <a:r>
              <a:rPr lang="en-US" sz="3200" baseline="-25000">
                <a:solidFill>
                  <a:schemeClr val="tx1"/>
                </a:solidFill>
              </a:rPr>
              <a:t>3</a:t>
            </a:r>
            <a:r>
              <a:rPr lang="en-US" sz="3200">
                <a:solidFill>
                  <a:schemeClr val="tx1"/>
                </a:solidFill>
              </a:rPr>
              <a:t> + 2Cu ------&gt;  NO + NO</a:t>
            </a:r>
            <a:r>
              <a:rPr lang="en-US" sz="3200" baseline="-25000">
                <a:solidFill>
                  <a:schemeClr val="tx1"/>
                </a:solidFill>
              </a:rPr>
              <a:t>2</a:t>
            </a:r>
            <a:r>
              <a:rPr lang="en-US" sz="3200">
                <a:solidFill>
                  <a:schemeClr val="tx1"/>
                </a:solidFill>
              </a:rPr>
              <a:t> + 2Cu</a:t>
            </a:r>
            <a:r>
              <a:rPr lang="en-US" sz="3200" baseline="30000">
                <a:solidFill>
                  <a:schemeClr val="tx1"/>
                </a:solidFill>
              </a:rPr>
              <a:t>2+ </a:t>
            </a:r>
            <a:r>
              <a:rPr lang="en-US" sz="3200">
                <a:solidFill>
                  <a:schemeClr val="tx1"/>
                </a:solidFill>
              </a:rPr>
              <a:t>+ 2H</a:t>
            </a:r>
            <a:r>
              <a:rPr lang="en-US" sz="3200" baseline="30000">
                <a:solidFill>
                  <a:schemeClr val="tx1"/>
                </a:solidFill>
              </a:rPr>
              <a:t>+</a:t>
            </a:r>
            <a:endParaRPr lang="en-US" sz="3200">
              <a:solidFill>
                <a:schemeClr val="tx1"/>
              </a:solidFill>
            </a:endParaRPr>
          </a:p>
          <a:p>
            <a:endParaRPr lang="en-US" sz="3200">
              <a:solidFill>
                <a:schemeClr val="tx1"/>
              </a:solidFill>
            </a:endParaRPr>
          </a:p>
          <a:p>
            <a:r>
              <a:rPr lang="en-US" sz="3200">
                <a:solidFill>
                  <a:schemeClr val="tx1"/>
                </a:solidFill>
              </a:rPr>
              <a:t>3 NO + CS</a:t>
            </a:r>
            <a:r>
              <a:rPr lang="en-US" sz="3200" baseline="-25000">
                <a:solidFill>
                  <a:schemeClr val="tx1"/>
                </a:solidFill>
              </a:rPr>
              <a:t>2</a:t>
            </a:r>
            <a:r>
              <a:rPr lang="en-US" sz="3200">
                <a:solidFill>
                  <a:schemeClr val="tx1"/>
                </a:solidFill>
              </a:rPr>
              <a:t> -&gt; 3/2 N</a:t>
            </a:r>
            <a:r>
              <a:rPr lang="en-US" sz="3200" baseline="-25000">
                <a:solidFill>
                  <a:schemeClr val="tx1"/>
                </a:solidFill>
              </a:rPr>
              <a:t>2 </a:t>
            </a:r>
            <a:r>
              <a:rPr lang="en-US" sz="3200">
                <a:solidFill>
                  <a:schemeClr val="tx1"/>
                </a:solidFill>
              </a:rPr>
              <a:t>+ CO + SO</a:t>
            </a:r>
            <a:r>
              <a:rPr lang="en-US" sz="3200" baseline="-25000">
                <a:solidFill>
                  <a:schemeClr val="tx1"/>
                </a:solidFill>
              </a:rPr>
              <a:t>2</a:t>
            </a:r>
            <a:r>
              <a:rPr lang="en-US" sz="3200">
                <a:solidFill>
                  <a:schemeClr val="tx1"/>
                </a:solidFill>
              </a:rPr>
              <a:t> + 1/8 S</a:t>
            </a:r>
            <a:r>
              <a:rPr lang="en-US" sz="3200" baseline="-25000">
                <a:solidFill>
                  <a:schemeClr val="tx1"/>
                </a:solidFill>
              </a:rPr>
              <a:t>8</a:t>
            </a:r>
            <a:endParaRPr lang="en-US" sz="3200">
              <a:solidFill>
                <a:schemeClr val="tx1"/>
              </a:solidFill>
            </a:endParaRPr>
          </a:p>
          <a:p>
            <a:endParaRPr lang="en-US" sz="3200">
              <a:solidFill>
                <a:schemeClr val="tx1"/>
              </a:solidFill>
            </a:endParaRPr>
          </a:p>
          <a:p>
            <a:r>
              <a:rPr lang="en-US" sz="3200">
                <a:solidFill>
                  <a:schemeClr val="tx1"/>
                </a:solidFill>
              </a:rPr>
              <a:t>4 NO + CS</a:t>
            </a:r>
            <a:r>
              <a:rPr lang="en-US" sz="3200" baseline="-25000">
                <a:solidFill>
                  <a:schemeClr val="tx1"/>
                </a:solidFill>
              </a:rPr>
              <a:t>2 </a:t>
            </a:r>
            <a:r>
              <a:rPr lang="en-US" sz="3200">
                <a:solidFill>
                  <a:schemeClr val="tx1"/>
                </a:solidFill>
              </a:rPr>
              <a:t>-&gt; 2 N</a:t>
            </a:r>
            <a:r>
              <a:rPr lang="en-US" sz="3200" baseline="-25000">
                <a:solidFill>
                  <a:schemeClr val="tx1"/>
                </a:solidFill>
              </a:rPr>
              <a:t>2</a:t>
            </a:r>
            <a:r>
              <a:rPr lang="en-US" sz="3200">
                <a:solidFill>
                  <a:schemeClr val="tx1"/>
                </a:solidFill>
              </a:rPr>
              <a:t> + CO</a:t>
            </a:r>
            <a:r>
              <a:rPr lang="en-US" sz="3200" baseline="-25000">
                <a:solidFill>
                  <a:schemeClr val="tx1"/>
                </a:solidFill>
              </a:rPr>
              <a:t>2</a:t>
            </a:r>
            <a:r>
              <a:rPr lang="en-US" sz="3200">
                <a:solidFill>
                  <a:schemeClr val="tx1"/>
                </a:solidFill>
              </a:rPr>
              <a:t> + SO</a:t>
            </a:r>
            <a:r>
              <a:rPr lang="en-US" sz="3200" baseline="-25000">
                <a:solidFill>
                  <a:schemeClr val="tx1"/>
                </a:solidFill>
              </a:rPr>
              <a:t>2</a:t>
            </a:r>
            <a:r>
              <a:rPr lang="en-US" sz="3200">
                <a:solidFill>
                  <a:schemeClr val="tx1"/>
                </a:solidFill>
              </a:rPr>
              <a:t> + 1/8 S</a:t>
            </a:r>
            <a:r>
              <a:rPr lang="en-US" sz="3200" baseline="-25000">
                <a:solidFill>
                  <a:schemeClr val="tx1"/>
                </a:solidFill>
              </a:rPr>
              <a:t>8</a:t>
            </a:r>
            <a:endParaRPr lang="en-US" sz="3200">
              <a:solidFill>
                <a:schemeClr val="tx1"/>
              </a:solidFill>
            </a:endParaRPr>
          </a:p>
          <a:p>
            <a:endParaRPr lang="en-US" sz="320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algn="r" eaLnBrk="1" hangingPunct="1"/>
            <a:r>
              <a:rPr lang="en-US">
                <a:latin typeface="Arial" charset="0"/>
                <a:ea typeface="ＭＳ Ｐゴシック" charset="0"/>
                <a:cs typeface="ＭＳ Ｐゴシック" charset="0"/>
              </a:rPr>
              <a:t>Law of Constant Composition</a:t>
            </a:r>
            <a:br>
              <a:rPr lang="en-US">
                <a:latin typeface="Arial" charset="0"/>
                <a:ea typeface="ＭＳ Ｐゴシック" charset="0"/>
                <a:cs typeface="ＭＳ Ｐゴシック" charset="0"/>
              </a:rPr>
            </a:br>
            <a:r>
              <a:rPr lang="en-US" sz="2400" i="1">
                <a:latin typeface="Arial" charset="0"/>
                <a:ea typeface="ＭＳ Ｐゴシック" charset="0"/>
                <a:cs typeface="ＭＳ Ｐゴシック" charset="0"/>
              </a:rPr>
              <a:t>Joseph Proust</a:t>
            </a:r>
            <a:r>
              <a:rPr lang="en-US" sz="2400">
                <a:latin typeface="Arial" charset="0"/>
                <a:ea typeface="ＭＳ Ｐゴシック" charset="0"/>
                <a:cs typeface="ＭＳ Ｐゴシック" charset="0"/>
              </a:rPr>
              <a:t> (1754</a:t>
            </a:r>
            <a:r>
              <a:rPr lang="en-US" sz="2400">
                <a:latin typeface="Arial" charset="0"/>
                <a:ea typeface="ＭＳ Ｐゴシック" charset="0"/>
                <a:cs typeface="Arial" charset="0"/>
              </a:rPr>
              <a:t>–</a:t>
            </a:r>
            <a:r>
              <a:rPr lang="en-US" sz="2400">
                <a:latin typeface="Arial" charset="0"/>
                <a:ea typeface="ＭＳ Ｐゴシック" charset="0"/>
                <a:cs typeface="ＭＳ Ｐゴシック" charset="0"/>
              </a:rPr>
              <a:t>1826)</a:t>
            </a:r>
            <a:endParaRPr lang="en-US">
              <a:latin typeface="Arial" charset="0"/>
              <a:ea typeface="ＭＳ Ｐゴシック" charset="0"/>
              <a:cs typeface="ＭＳ Ｐゴシック" charset="0"/>
            </a:endParaRPr>
          </a:p>
        </p:txBody>
      </p:sp>
      <p:sp>
        <p:nvSpPr>
          <p:cNvPr id="30722" name="Rectangle 4"/>
          <p:cNvSpPr>
            <a:spLocks noGrp="1" noChangeArrowheads="1"/>
          </p:cNvSpPr>
          <p:nvPr>
            <p:ph type="body" idx="1"/>
          </p:nvPr>
        </p:nvSpPr>
        <p:spPr>
          <a:xfrm>
            <a:off x="685800" y="1676400"/>
            <a:ext cx="7772400" cy="2362200"/>
          </a:xfrm>
        </p:spPr>
        <p:txBody>
          <a:bodyPr/>
          <a:lstStyle/>
          <a:p>
            <a:pPr eaLnBrk="1" hangingPunct="1">
              <a:lnSpc>
                <a:spcPct val="90000"/>
              </a:lnSpc>
            </a:pPr>
            <a:r>
              <a:rPr lang="en-US" sz="2800">
                <a:latin typeface="Arial" charset="0"/>
                <a:ea typeface="ＭＳ Ｐゴシック" charset="0"/>
                <a:cs typeface="ＭＳ Ｐゴシック" charset="0"/>
              </a:rPr>
              <a:t>Also known as the law of definite proportions.</a:t>
            </a:r>
          </a:p>
          <a:p>
            <a:pPr eaLnBrk="1" hangingPunct="1">
              <a:lnSpc>
                <a:spcPct val="90000"/>
              </a:lnSpc>
            </a:pPr>
            <a:r>
              <a:rPr lang="en-US" sz="2800">
                <a:latin typeface="Arial" charset="0"/>
                <a:ea typeface="ＭＳ Ｐゴシック" charset="0"/>
                <a:cs typeface="ＭＳ Ｐゴシック" charset="0"/>
              </a:rPr>
              <a:t>The elemental composition of a pure substance never varies.</a:t>
            </a:r>
          </a:p>
          <a:p>
            <a:pPr eaLnBrk="1" hangingPunct="1">
              <a:lnSpc>
                <a:spcPct val="90000"/>
              </a:lnSpc>
            </a:pPr>
            <a:r>
              <a:rPr lang="en-US" sz="2800">
                <a:latin typeface="Arial" charset="0"/>
                <a:ea typeface="ＭＳ Ｐゴシック" charset="0"/>
                <a:cs typeface="ＭＳ Ｐゴシック" charset="0"/>
              </a:rPr>
              <a:t>The relative amounts of each element in a compound doesn</a:t>
            </a:r>
            <a:r>
              <a:rPr lang="ja-JP" altLang="en-US" sz="2800">
                <a:latin typeface="Arial" charset="0"/>
                <a:ea typeface="ＭＳ Ｐゴシック" charset="0"/>
                <a:cs typeface="ＭＳ Ｐゴシック" charset="0"/>
              </a:rPr>
              <a:t>’</a:t>
            </a:r>
            <a:r>
              <a:rPr lang="en-US" altLang="ja-JP" sz="2800">
                <a:latin typeface="Arial" charset="0"/>
                <a:ea typeface="ＭＳ Ｐゴシック" charset="0"/>
                <a:cs typeface="ＭＳ Ｐゴシック" charset="0"/>
              </a:rPr>
              <a:t>t vary.</a:t>
            </a:r>
            <a:endParaRPr lang="en-US" sz="2800">
              <a:latin typeface="Arial" charset="0"/>
              <a:ea typeface="ＭＳ Ｐゴシック" charset="0"/>
              <a:cs typeface="ＭＳ Ｐゴシック" charset="0"/>
            </a:endParaRPr>
          </a:p>
        </p:txBody>
      </p:sp>
      <p:sp>
        <p:nvSpPr>
          <p:cNvPr id="30723" name="Oval 5"/>
          <p:cNvSpPr>
            <a:spLocks noChangeArrowheads="1"/>
          </p:cNvSpPr>
          <p:nvPr/>
        </p:nvSpPr>
        <p:spPr bwMode="auto">
          <a:xfrm>
            <a:off x="1752600" y="41148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0724" name="Oval 6"/>
          <p:cNvSpPr>
            <a:spLocks noChangeArrowheads="1"/>
          </p:cNvSpPr>
          <p:nvPr/>
        </p:nvSpPr>
        <p:spPr bwMode="auto">
          <a:xfrm>
            <a:off x="1524000" y="45720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0725" name="Oval 7"/>
          <p:cNvSpPr>
            <a:spLocks noChangeArrowheads="1"/>
          </p:cNvSpPr>
          <p:nvPr/>
        </p:nvSpPr>
        <p:spPr bwMode="auto">
          <a:xfrm>
            <a:off x="1981200" y="45720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0726" name="Oval 8"/>
          <p:cNvSpPr>
            <a:spLocks noChangeArrowheads="1"/>
          </p:cNvSpPr>
          <p:nvPr/>
        </p:nvSpPr>
        <p:spPr bwMode="auto">
          <a:xfrm>
            <a:off x="3200400" y="457200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0727" name="Text Box 9"/>
          <p:cNvSpPr txBox="1">
            <a:spLocks noChangeArrowheads="1"/>
          </p:cNvSpPr>
          <p:nvPr/>
        </p:nvSpPr>
        <p:spPr bwMode="auto">
          <a:xfrm>
            <a:off x="1736725" y="49418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H</a:t>
            </a:r>
          </a:p>
        </p:txBody>
      </p:sp>
      <p:sp>
        <p:nvSpPr>
          <p:cNvPr id="30728" name="Text Box 10"/>
          <p:cNvSpPr txBox="1">
            <a:spLocks noChangeArrowheads="1"/>
          </p:cNvSpPr>
          <p:nvPr/>
        </p:nvSpPr>
        <p:spPr bwMode="auto">
          <a:xfrm>
            <a:off x="3352800" y="5029200"/>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solidFill>
                  <a:schemeClr val="hlink"/>
                </a:solidFill>
              </a:rPr>
              <a:t>N</a:t>
            </a:r>
            <a:endParaRPr lang="en-US"/>
          </a:p>
        </p:txBody>
      </p:sp>
      <p:sp>
        <p:nvSpPr>
          <p:cNvPr id="30729" name="Line 11"/>
          <p:cNvSpPr>
            <a:spLocks noChangeShapeType="1"/>
          </p:cNvSpPr>
          <p:nvPr/>
        </p:nvSpPr>
        <p:spPr bwMode="auto">
          <a:xfrm>
            <a:off x="3810000" y="4648200"/>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0" name="Oval 12"/>
          <p:cNvSpPr>
            <a:spLocks noChangeArrowheads="1"/>
          </p:cNvSpPr>
          <p:nvPr/>
        </p:nvSpPr>
        <p:spPr bwMode="auto">
          <a:xfrm>
            <a:off x="5334000" y="41148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0731" name="Oval 13"/>
          <p:cNvSpPr>
            <a:spLocks noChangeArrowheads="1"/>
          </p:cNvSpPr>
          <p:nvPr/>
        </p:nvSpPr>
        <p:spPr bwMode="auto">
          <a:xfrm>
            <a:off x="5029200" y="47244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0732" name="Oval 14"/>
          <p:cNvSpPr>
            <a:spLocks noChangeArrowheads="1"/>
          </p:cNvSpPr>
          <p:nvPr/>
        </p:nvSpPr>
        <p:spPr bwMode="auto">
          <a:xfrm>
            <a:off x="5638800" y="472440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0733" name="Oval 15"/>
          <p:cNvSpPr>
            <a:spLocks noChangeArrowheads="1"/>
          </p:cNvSpPr>
          <p:nvPr/>
        </p:nvSpPr>
        <p:spPr bwMode="auto">
          <a:xfrm>
            <a:off x="5334000" y="449580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0734" name="Text Box 16"/>
          <p:cNvSpPr txBox="1">
            <a:spLocks noChangeArrowheads="1"/>
          </p:cNvSpPr>
          <p:nvPr/>
        </p:nvSpPr>
        <p:spPr bwMode="auto">
          <a:xfrm>
            <a:off x="5029200" y="5226050"/>
            <a:ext cx="1646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NH</a:t>
            </a:r>
            <a:r>
              <a:rPr lang="en-US" baseline="-25000"/>
              <a:t>3</a:t>
            </a:r>
            <a:endParaRPr lang="en-US"/>
          </a:p>
          <a:p>
            <a:r>
              <a:rPr lang="en-US"/>
              <a:t>ammonia</a:t>
            </a:r>
          </a:p>
        </p:txBody>
      </p:sp>
      <p:sp>
        <p:nvSpPr>
          <p:cNvPr id="30735" name="Text Box 17"/>
          <p:cNvSpPr txBox="1">
            <a:spLocks noChangeArrowheads="1"/>
          </p:cNvSpPr>
          <p:nvPr/>
        </p:nvSpPr>
        <p:spPr bwMode="auto">
          <a:xfrm>
            <a:off x="914400" y="6172200"/>
            <a:ext cx="685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pPr>
              <a:spcBef>
                <a:spcPct val="50000"/>
              </a:spcBef>
            </a:pPr>
            <a:endParaRPr lang="en-US"/>
          </a:p>
        </p:txBody>
      </p:sp>
      <p:sp>
        <p:nvSpPr>
          <p:cNvPr id="30736" name="Rectangle 18"/>
          <p:cNvSpPr>
            <a:spLocks noChangeArrowheads="1"/>
          </p:cNvSpPr>
          <p:nvPr/>
        </p:nvSpPr>
        <p:spPr bwMode="auto">
          <a:xfrm>
            <a:off x="533400" y="6172200"/>
            <a:ext cx="5599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hlink"/>
                </a:solidFill>
              </a:rPr>
              <a:t>ammonia always has 3 H and 1 N.</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Law of Conservation of Mass</a:t>
            </a:r>
          </a:p>
        </p:txBody>
      </p:sp>
      <p:sp>
        <p:nvSpPr>
          <p:cNvPr id="32770" name="Rectangle 3"/>
          <p:cNvSpPr>
            <a:spLocks noGrp="1" noChangeArrowheads="1"/>
          </p:cNvSpPr>
          <p:nvPr>
            <p:ph type="body" idx="1"/>
          </p:nvPr>
        </p:nvSpPr>
        <p:spPr>
          <a:xfrm>
            <a:off x="685800" y="1981200"/>
            <a:ext cx="7772400" cy="2438400"/>
          </a:xfrm>
        </p:spPr>
        <p:txBody>
          <a:bodyPr/>
          <a:lstStyle/>
          <a:p>
            <a:pPr eaLnBrk="1" hangingPunct="1">
              <a:buFontTx/>
              <a:buNone/>
            </a:pPr>
            <a:r>
              <a:rPr lang="en-US">
                <a:latin typeface="Arial" charset="0"/>
                <a:ea typeface="ＭＳ Ｐゴシック" charset="0"/>
                <a:cs typeface="ＭＳ Ｐゴシック" charset="0"/>
              </a:rPr>
              <a:t>	The total mass of substances present at the end of a chemical process is the same as the mass of substances present before the process took place.</a:t>
            </a:r>
          </a:p>
        </p:txBody>
      </p:sp>
      <p:sp>
        <p:nvSpPr>
          <p:cNvPr id="32771" name="Oval 4"/>
          <p:cNvSpPr>
            <a:spLocks noChangeArrowheads="1"/>
          </p:cNvSpPr>
          <p:nvPr/>
        </p:nvSpPr>
        <p:spPr bwMode="auto">
          <a:xfrm>
            <a:off x="1752600" y="414655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2772" name="Oval 5"/>
          <p:cNvSpPr>
            <a:spLocks noChangeArrowheads="1"/>
          </p:cNvSpPr>
          <p:nvPr/>
        </p:nvSpPr>
        <p:spPr bwMode="auto">
          <a:xfrm>
            <a:off x="1752600" y="452755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2773" name="Oval 7"/>
          <p:cNvSpPr>
            <a:spLocks noChangeArrowheads="1"/>
          </p:cNvSpPr>
          <p:nvPr/>
        </p:nvSpPr>
        <p:spPr bwMode="auto">
          <a:xfrm>
            <a:off x="3429000" y="452755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2774" name="Text Box 8"/>
          <p:cNvSpPr txBox="1">
            <a:spLocks noChangeArrowheads="1"/>
          </p:cNvSpPr>
          <p:nvPr/>
        </p:nvSpPr>
        <p:spPr bwMode="auto">
          <a:xfrm>
            <a:off x="1774825" y="5176838"/>
            <a:ext cx="5597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r>
              <a:rPr lang="en-US"/>
              <a:t>3H</a:t>
            </a:r>
            <a:r>
              <a:rPr lang="en-US" baseline="-25000"/>
              <a:t>2</a:t>
            </a:r>
            <a:r>
              <a:rPr lang="en-US"/>
              <a:t>     +   </a:t>
            </a:r>
            <a:r>
              <a:rPr lang="en-US">
                <a:solidFill>
                  <a:schemeClr val="hlink"/>
                </a:solidFill>
              </a:rPr>
              <a:t>N</a:t>
            </a:r>
            <a:r>
              <a:rPr lang="en-US" baseline="-25000">
                <a:solidFill>
                  <a:schemeClr val="hlink"/>
                </a:solidFill>
              </a:rPr>
              <a:t>2</a:t>
            </a:r>
            <a:r>
              <a:rPr lang="en-US">
                <a:solidFill>
                  <a:schemeClr val="hlink"/>
                </a:solidFill>
              </a:rPr>
              <a:t>                2N</a:t>
            </a:r>
            <a:r>
              <a:rPr lang="en-US"/>
              <a:t>H</a:t>
            </a:r>
            <a:r>
              <a:rPr lang="en-US" baseline="-25000"/>
              <a:t>3</a:t>
            </a:r>
          </a:p>
          <a:p>
            <a:r>
              <a:rPr lang="en-US">
                <a:solidFill>
                  <a:schemeClr val="hlink"/>
                </a:solidFill>
              </a:rPr>
              <a:t>                                  </a:t>
            </a:r>
            <a:r>
              <a:rPr lang="en-US"/>
              <a:t>ammonia</a:t>
            </a:r>
          </a:p>
        </p:txBody>
      </p:sp>
      <p:sp>
        <p:nvSpPr>
          <p:cNvPr id="32775" name="Line 10"/>
          <p:cNvSpPr>
            <a:spLocks noChangeShapeType="1"/>
          </p:cNvSpPr>
          <p:nvPr/>
        </p:nvSpPr>
        <p:spPr bwMode="auto">
          <a:xfrm>
            <a:off x="4038600" y="4603750"/>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6" name="Oval 11"/>
          <p:cNvSpPr>
            <a:spLocks noChangeArrowheads="1"/>
          </p:cNvSpPr>
          <p:nvPr/>
        </p:nvSpPr>
        <p:spPr bwMode="auto">
          <a:xfrm>
            <a:off x="5562600" y="407035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2777" name="Oval 12"/>
          <p:cNvSpPr>
            <a:spLocks noChangeArrowheads="1"/>
          </p:cNvSpPr>
          <p:nvPr/>
        </p:nvSpPr>
        <p:spPr bwMode="auto">
          <a:xfrm>
            <a:off x="5257800" y="467995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2778" name="Oval 13"/>
          <p:cNvSpPr>
            <a:spLocks noChangeArrowheads="1"/>
          </p:cNvSpPr>
          <p:nvPr/>
        </p:nvSpPr>
        <p:spPr bwMode="auto">
          <a:xfrm>
            <a:off x="5867400" y="467995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2779" name="Oval 14"/>
          <p:cNvSpPr>
            <a:spLocks noChangeArrowheads="1"/>
          </p:cNvSpPr>
          <p:nvPr/>
        </p:nvSpPr>
        <p:spPr bwMode="auto">
          <a:xfrm>
            <a:off x="5562600" y="445135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2780" name="Text Box 16"/>
          <p:cNvSpPr txBox="1">
            <a:spLocks noChangeArrowheads="1"/>
          </p:cNvSpPr>
          <p:nvPr/>
        </p:nvSpPr>
        <p:spPr bwMode="auto">
          <a:xfrm>
            <a:off x="1143000" y="6127750"/>
            <a:ext cx="685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82E32"/>
                </a:solidFill>
                <a:latin typeface="Arial" charset="0"/>
                <a:ea typeface="ＭＳ Ｐゴシック" charset="0"/>
                <a:cs typeface="ＭＳ Ｐゴシック" charset="0"/>
              </a:defRPr>
            </a:lvl1pPr>
            <a:lvl2pPr marL="742950" indent="-285750">
              <a:defRPr sz="2800">
                <a:solidFill>
                  <a:srgbClr val="C82E32"/>
                </a:solidFill>
                <a:latin typeface="Arial" charset="0"/>
                <a:ea typeface="ＭＳ Ｐゴシック" charset="0"/>
              </a:defRPr>
            </a:lvl2pPr>
            <a:lvl3pPr marL="1143000" indent="-228600">
              <a:defRPr sz="2800">
                <a:solidFill>
                  <a:srgbClr val="C82E32"/>
                </a:solidFill>
                <a:latin typeface="Arial" charset="0"/>
                <a:ea typeface="ＭＳ Ｐゴシック" charset="0"/>
              </a:defRPr>
            </a:lvl3pPr>
            <a:lvl4pPr marL="1600200" indent="-228600">
              <a:defRPr sz="2800">
                <a:solidFill>
                  <a:srgbClr val="C82E32"/>
                </a:solidFill>
                <a:latin typeface="Arial" charset="0"/>
                <a:ea typeface="ＭＳ Ｐゴシック" charset="0"/>
              </a:defRPr>
            </a:lvl4pPr>
            <a:lvl5pPr marL="2057400" indent="-228600">
              <a:defRPr sz="2800">
                <a:solidFill>
                  <a:srgbClr val="C82E32"/>
                </a:solidFill>
                <a:latin typeface="Arial" charset="0"/>
                <a:ea typeface="ＭＳ Ｐゴシック" charset="0"/>
              </a:defRPr>
            </a:lvl5pPr>
            <a:lvl6pPr marL="2514600" indent="-228600" eaLnBrk="0" fontAlgn="base" hangingPunct="0">
              <a:spcBef>
                <a:spcPct val="0"/>
              </a:spcBef>
              <a:spcAft>
                <a:spcPct val="0"/>
              </a:spcAft>
              <a:defRPr sz="2800">
                <a:solidFill>
                  <a:srgbClr val="C82E32"/>
                </a:solidFill>
                <a:latin typeface="Arial" charset="0"/>
                <a:ea typeface="ＭＳ Ｐゴシック" charset="0"/>
              </a:defRPr>
            </a:lvl6pPr>
            <a:lvl7pPr marL="2971800" indent="-228600" eaLnBrk="0" fontAlgn="base" hangingPunct="0">
              <a:spcBef>
                <a:spcPct val="0"/>
              </a:spcBef>
              <a:spcAft>
                <a:spcPct val="0"/>
              </a:spcAft>
              <a:defRPr sz="2800">
                <a:solidFill>
                  <a:srgbClr val="C82E32"/>
                </a:solidFill>
                <a:latin typeface="Arial" charset="0"/>
                <a:ea typeface="ＭＳ Ｐゴシック" charset="0"/>
              </a:defRPr>
            </a:lvl7pPr>
            <a:lvl8pPr marL="3429000" indent="-228600" eaLnBrk="0" fontAlgn="base" hangingPunct="0">
              <a:spcBef>
                <a:spcPct val="0"/>
              </a:spcBef>
              <a:spcAft>
                <a:spcPct val="0"/>
              </a:spcAft>
              <a:defRPr sz="2800">
                <a:solidFill>
                  <a:srgbClr val="C82E32"/>
                </a:solidFill>
                <a:latin typeface="Arial" charset="0"/>
                <a:ea typeface="ＭＳ Ｐゴシック" charset="0"/>
              </a:defRPr>
            </a:lvl8pPr>
            <a:lvl9pPr marL="3886200" indent="-228600" eaLnBrk="0" fontAlgn="base" hangingPunct="0">
              <a:spcBef>
                <a:spcPct val="0"/>
              </a:spcBef>
              <a:spcAft>
                <a:spcPct val="0"/>
              </a:spcAft>
              <a:defRPr sz="2800">
                <a:solidFill>
                  <a:srgbClr val="C82E32"/>
                </a:solidFill>
                <a:latin typeface="Arial" charset="0"/>
                <a:ea typeface="ＭＳ Ｐゴシック" charset="0"/>
              </a:defRPr>
            </a:lvl9pPr>
          </a:lstStyle>
          <a:p>
            <a:pPr>
              <a:spcBef>
                <a:spcPct val="50000"/>
              </a:spcBef>
            </a:pPr>
            <a:endParaRPr lang="en-US"/>
          </a:p>
        </p:txBody>
      </p:sp>
      <p:sp>
        <p:nvSpPr>
          <p:cNvPr id="32781" name="Rectangle 17"/>
          <p:cNvSpPr>
            <a:spLocks noChangeArrowheads="1"/>
          </p:cNvSpPr>
          <p:nvPr/>
        </p:nvSpPr>
        <p:spPr bwMode="auto">
          <a:xfrm>
            <a:off x="762000" y="6127750"/>
            <a:ext cx="7062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hlink"/>
                </a:solidFill>
              </a:rPr>
              <a:t>The atoms on the left all appear on the right</a:t>
            </a:r>
          </a:p>
        </p:txBody>
      </p:sp>
      <p:sp>
        <p:nvSpPr>
          <p:cNvPr id="32782" name="Oval 18"/>
          <p:cNvSpPr>
            <a:spLocks noChangeArrowheads="1"/>
          </p:cNvSpPr>
          <p:nvPr/>
        </p:nvSpPr>
        <p:spPr bwMode="auto">
          <a:xfrm>
            <a:off x="3429000" y="415925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2783" name="Oval 19"/>
          <p:cNvSpPr>
            <a:spLocks noChangeArrowheads="1"/>
          </p:cNvSpPr>
          <p:nvPr/>
        </p:nvSpPr>
        <p:spPr bwMode="auto">
          <a:xfrm>
            <a:off x="1231900" y="414655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2784" name="Oval 20"/>
          <p:cNvSpPr>
            <a:spLocks noChangeArrowheads="1"/>
          </p:cNvSpPr>
          <p:nvPr/>
        </p:nvSpPr>
        <p:spPr bwMode="auto">
          <a:xfrm>
            <a:off x="1231900" y="452755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2785" name="Oval 21"/>
          <p:cNvSpPr>
            <a:spLocks noChangeArrowheads="1"/>
          </p:cNvSpPr>
          <p:nvPr/>
        </p:nvSpPr>
        <p:spPr bwMode="auto">
          <a:xfrm>
            <a:off x="2324100" y="414655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2786" name="Oval 22"/>
          <p:cNvSpPr>
            <a:spLocks noChangeArrowheads="1"/>
          </p:cNvSpPr>
          <p:nvPr/>
        </p:nvSpPr>
        <p:spPr bwMode="auto">
          <a:xfrm>
            <a:off x="2324100" y="452755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2787" name="Oval 23"/>
          <p:cNvSpPr>
            <a:spLocks noChangeArrowheads="1"/>
          </p:cNvSpPr>
          <p:nvPr/>
        </p:nvSpPr>
        <p:spPr bwMode="auto">
          <a:xfrm>
            <a:off x="7099300" y="407035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2788" name="Oval 24"/>
          <p:cNvSpPr>
            <a:spLocks noChangeArrowheads="1"/>
          </p:cNvSpPr>
          <p:nvPr/>
        </p:nvSpPr>
        <p:spPr bwMode="auto">
          <a:xfrm>
            <a:off x="6794500" y="467995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2789" name="Oval 25"/>
          <p:cNvSpPr>
            <a:spLocks noChangeArrowheads="1"/>
          </p:cNvSpPr>
          <p:nvPr/>
        </p:nvSpPr>
        <p:spPr bwMode="auto">
          <a:xfrm>
            <a:off x="7404100" y="4679950"/>
            <a:ext cx="381000" cy="381000"/>
          </a:xfrm>
          <a:prstGeom prst="ellipse">
            <a:avLst/>
          </a:prstGeom>
          <a:solidFill>
            <a:srgbClr val="C82E32"/>
          </a:solidFill>
          <a:ln w="9525">
            <a:solidFill>
              <a:schemeClr val="tx1"/>
            </a:solidFill>
            <a:round/>
            <a:headEnd/>
            <a:tailEnd/>
          </a:ln>
        </p:spPr>
        <p:txBody>
          <a:bodyPr wrap="none" anchor="ctr"/>
          <a:lstStyle/>
          <a:p>
            <a:endParaRPr lang="en-US"/>
          </a:p>
        </p:txBody>
      </p:sp>
      <p:sp>
        <p:nvSpPr>
          <p:cNvPr id="32790" name="Oval 26"/>
          <p:cNvSpPr>
            <a:spLocks noChangeArrowheads="1"/>
          </p:cNvSpPr>
          <p:nvPr/>
        </p:nvSpPr>
        <p:spPr bwMode="auto">
          <a:xfrm>
            <a:off x="7099300" y="4451350"/>
            <a:ext cx="381000" cy="381000"/>
          </a:xfrm>
          <a:prstGeom prst="ellipse">
            <a:avLst/>
          </a:prstGeom>
          <a:solidFill>
            <a:schemeClr val="hlink"/>
          </a:solidFill>
          <a:ln w="9525">
            <a:solidFill>
              <a:schemeClr val="tx1"/>
            </a:solidFill>
            <a:round/>
            <a:headEnd/>
            <a:tailEnd/>
          </a:ln>
        </p:spPr>
        <p:txBody>
          <a:bodyPr wrap="none" anchor="ctr"/>
          <a:lstStyle/>
          <a:p>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73100" y="-152400"/>
            <a:ext cx="7772400" cy="1143000"/>
          </a:xfrm>
        </p:spPr>
        <p:txBody>
          <a:bodyPr/>
          <a:lstStyle/>
          <a:p>
            <a:pPr eaLnBrk="1" hangingPunct="1"/>
            <a:r>
              <a:rPr lang="en-US">
                <a:latin typeface="Arial" charset="0"/>
                <a:ea typeface="ＭＳ Ｐゴシック" charset="0"/>
                <a:cs typeface="ＭＳ Ｐゴシック" charset="0"/>
              </a:rPr>
              <a:t>The Electron</a:t>
            </a:r>
          </a:p>
        </p:txBody>
      </p:sp>
      <p:sp>
        <p:nvSpPr>
          <p:cNvPr id="34818" name="Rectangle 3"/>
          <p:cNvSpPr>
            <a:spLocks noGrp="1" noChangeArrowheads="1"/>
          </p:cNvSpPr>
          <p:nvPr>
            <p:ph type="body" sz="half" idx="2"/>
          </p:nvPr>
        </p:nvSpPr>
        <p:spPr>
          <a:xfrm>
            <a:off x="419100" y="4356100"/>
            <a:ext cx="7772400" cy="2057400"/>
          </a:xfrm>
        </p:spPr>
        <p:txBody>
          <a:bodyPr/>
          <a:lstStyle/>
          <a:p>
            <a:pPr eaLnBrk="1" hangingPunct="1"/>
            <a:r>
              <a:rPr lang="en-US" sz="2400">
                <a:latin typeface="Arial" charset="0"/>
                <a:ea typeface="ＭＳ Ｐゴシック" charset="0"/>
                <a:cs typeface="ＭＳ Ｐゴシック" charset="0"/>
              </a:rPr>
              <a:t>Streams of negatively charged particles were found to emanate from cathode tubes.</a:t>
            </a:r>
          </a:p>
          <a:p>
            <a:pPr eaLnBrk="1" hangingPunct="1"/>
            <a:r>
              <a:rPr lang="en-US" sz="2400">
                <a:latin typeface="Arial" charset="0"/>
                <a:ea typeface="ＭＳ Ｐゴシック" charset="0"/>
                <a:cs typeface="ＭＳ Ｐゴシック" charset="0"/>
              </a:rPr>
              <a:t>J. J. Thompson (1897).</a:t>
            </a:r>
          </a:p>
          <a:p>
            <a:pPr eaLnBrk="1" hangingPunct="1"/>
            <a:r>
              <a:rPr lang="en-US" sz="2400">
                <a:latin typeface="Arial" charset="0"/>
                <a:ea typeface="ＭＳ Ｐゴシック" charset="0"/>
                <a:cs typeface="ＭＳ Ｐゴシック" charset="0"/>
              </a:rPr>
              <a:t>Maybe atoms weren</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t completely indivisible after all.</a:t>
            </a:r>
            <a:endParaRPr lang="en-US" sz="2400">
              <a:latin typeface="Arial" charset="0"/>
              <a:ea typeface="ＭＳ Ｐゴシック" charset="0"/>
              <a:cs typeface="ＭＳ Ｐゴシック" charset="0"/>
            </a:endParaRPr>
          </a:p>
        </p:txBody>
      </p:sp>
      <p:pic>
        <p:nvPicPr>
          <p:cNvPr id="34819" name="Picture 15" descr="02_0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143000"/>
            <a:ext cx="8402638" cy="2925763"/>
          </a:xfrm>
          <a:noFill/>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C82E32"/>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C82E32"/>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34524</TotalTime>
  <Words>2250</Words>
  <Application>Microsoft Macintosh PowerPoint</Application>
  <PresentationFormat>On-screen Show (4:3)</PresentationFormat>
  <Paragraphs>450</Paragraphs>
  <Slides>61</Slides>
  <Notes>60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Blank Presentation</vt:lpstr>
      <vt:lpstr>Chapter 2 Atoms, Molecules, and Ions  </vt:lpstr>
      <vt:lpstr>Atomic Theory of Matter</vt:lpstr>
      <vt:lpstr>Dalton’s Postulates</vt:lpstr>
      <vt:lpstr>Dalton’s Postulates</vt:lpstr>
      <vt:lpstr>Dalton’s Postulates</vt:lpstr>
      <vt:lpstr>Dalton’s Postulates</vt:lpstr>
      <vt:lpstr>Law of Constant Composition Joseph Proust (1754–1826)</vt:lpstr>
      <vt:lpstr>Law of Conservation of Mass</vt:lpstr>
      <vt:lpstr>The Electron</vt:lpstr>
      <vt:lpstr>The Electron</vt:lpstr>
      <vt:lpstr>Millikan Oil Drop Experiment</vt:lpstr>
      <vt:lpstr>Radioactivity:</vt:lpstr>
      <vt:lpstr>Radioactivity</vt:lpstr>
      <vt:lpstr>The Atom, circa 1900:</vt:lpstr>
      <vt:lpstr>Discovery of the Nucleus The Gold Foil Experiment</vt:lpstr>
      <vt:lpstr>The Nuclear Atom</vt:lpstr>
      <vt:lpstr>The Nuclear Atom</vt:lpstr>
      <vt:lpstr>Other Subatomic Particles</vt:lpstr>
      <vt:lpstr>Subatomic Particles</vt:lpstr>
      <vt:lpstr>Symbols of Elements: depicting the subatomic particles</vt:lpstr>
      <vt:lpstr>Atomic Number</vt:lpstr>
      <vt:lpstr>Atomic Mass</vt:lpstr>
      <vt:lpstr>Isotopes:</vt:lpstr>
      <vt:lpstr>Atomic Mass</vt:lpstr>
      <vt:lpstr>Average Mass</vt:lpstr>
      <vt:lpstr>Average mass, example</vt:lpstr>
      <vt:lpstr>Periodic Table:</vt:lpstr>
      <vt:lpstr>Periodicity</vt:lpstr>
      <vt:lpstr>Periodic Table</vt:lpstr>
      <vt:lpstr>Groups</vt:lpstr>
      <vt:lpstr>Periodic Table</vt:lpstr>
      <vt:lpstr>Periodic Table</vt:lpstr>
      <vt:lpstr>Periodic Table</vt:lpstr>
      <vt:lpstr>Elements of life</vt:lpstr>
      <vt:lpstr>Chemical Formulas</vt:lpstr>
      <vt:lpstr>Molecular Compounds</vt:lpstr>
      <vt:lpstr>Diatomic Molecules</vt:lpstr>
      <vt:lpstr>Types of Formulas</vt:lpstr>
      <vt:lpstr>Types of Formulas</vt:lpstr>
      <vt:lpstr>Ions</vt:lpstr>
      <vt:lpstr>Mono-atomic ions</vt:lpstr>
      <vt:lpstr>Ionic compounds</vt:lpstr>
      <vt:lpstr>Writing Formulas</vt:lpstr>
      <vt:lpstr>Common Cations</vt:lpstr>
      <vt:lpstr>Common Anions</vt:lpstr>
      <vt:lpstr>Polyatomic anions</vt:lpstr>
      <vt:lpstr>Patterns in Oxyanion Nomenclature</vt:lpstr>
      <vt:lpstr>Patterns in Oxyanion Nomenclature </vt:lpstr>
      <vt:lpstr>Inorganic Nomenclature</vt:lpstr>
      <vt:lpstr>Examples naming inorganic compounds</vt:lpstr>
      <vt:lpstr>Examples naming inorganic compounds</vt:lpstr>
      <vt:lpstr>Hydrogen</vt:lpstr>
      <vt:lpstr>Acid Nomenclature</vt:lpstr>
      <vt:lpstr>Acid Nomenclature</vt:lpstr>
      <vt:lpstr>Acid Nomenclature</vt:lpstr>
      <vt:lpstr>Naming Binary Compounds (2 nonmetals)</vt:lpstr>
      <vt:lpstr>Nomenclature of Binary Compounds (two nonmetals)</vt:lpstr>
      <vt:lpstr>Nomenclature of Binary Compounds</vt:lpstr>
      <vt:lpstr>Nomenclature of binary compounds</vt:lpstr>
      <vt:lpstr>Ionic Bonds</vt:lpstr>
      <vt:lpstr>Barking Dog</vt:lpstr>
    </vt:vector>
  </TitlesOfParts>
  <Company>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Atoms, Molecules, and Ions  </dc:title>
  <cp:lastModifiedBy>james geiger</cp:lastModifiedBy>
  <cp:revision>177</cp:revision>
  <dcterms:created xsi:type="dcterms:W3CDTF">2009-09-16T13:39:13Z</dcterms:created>
  <dcterms:modified xsi:type="dcterms:W3CDTF">2015-09-21T17:42:18Z</dcterms:modified>
</cp:coreProperties>
</file>